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62584-ABED-48C6-873B-79E71C2398E2}" v="2" dt="2024-11-04T23:36:21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394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rio Costa" userId="b783638d5e2a7226" providerId="LiveId" clId="{4B662584-ABED-48C6-873B-79E71C2398E2}"/>
    <pc:docChg chg="modSld">
      <pc:chgData name="Jose Mario Costa" userId="b783638d5e2a7226" providerId="LiveId" clId="{4B662584-ABED-48C6-873B-79E71C2398E2}" dt="2024-11-04T23:36:21.638" v="8" actId="20577"/>
      <pc:docMkLst>
        <pc:docMk/>
      </pc:docMkLst>
      <pc:sldChg chg="modSp mod">
        <pc:chgData name="Jose Mario Costa" userId="b783638d5e2a7226" providerId="LiveId" clId="{4B662584-ABED-48C6-873B-79E71C2398E2}" dt="2024-11-04T23:36:21.638" v="8" actId="20577"/>
        <pc:sldMkLst>
          <pc:docMk/>
          <pc:sldMk cId="61091477" sldId="258"/>
        </pc:sldMkLst>
        <pc:spChg chg="mod">
          <ac:chgData name="Jose Mario Costa" userId="b783638d5e2a7226" providerId="LiveId" clId="{4B662584-ABED-48C6-873B-79E71C2398E2}" dt="2024-11-04T23:36:21.638" v="8" actId="20577"/>
          <ac:spMkLst>
            <pc:docMk/>
            <pc:sldMk cId="61091477" sldId="258"/>
            <ac:spMk id="44" creationId="{B1EB0747-C2B3-42F3-7BFF-46D231EFF0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5E46C1-8EAC-4C50-8BBF-DD9B9B32B1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65F5D-7ACF-4D3C-8030-CDFDCB0FDC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41A70-3912-4AB9-AFD6-255783BA5251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B0833-67D1-4ECC-9A85-F9763E8A8B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7D5FE-CBD8-444C-9549-A6D672A2D3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5BC0-BB60-4F4F-BF4A-EB981E6CDD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F07F-B36A-4ACE-AFA1-B088790A3DCB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0F04-66C2-4CA7-8D91-18E0ED4D59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6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mdtanalyst/BritshAirways_Sentiment_Analysi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://www.jmcloudpr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87" y="168261"/>
            <a:ext cx="5520041" cy="5400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Sentiment Analysis – British Airways Review</a:t>
            </a:r>
          </a:p>
        </p:txBody>
      </p: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520907" y="670360"/>
            <a:ext cx="4542799" cy="422383"/>
            <a:chOff x="446364" y="3962124"/>
            <a:chExt cx="2577376" cy="4223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078798" y="4027988"/>
              <a:ext cx="1944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Count – Negative Reviews</a:t>
              </a:r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764701" y="4054460"/>
              <a:ext cx="1847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4937760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769620" y="4564624"/>
            <a:ext cx="0" cy="1383384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8748" y="4027988"/>
            <a:ext cx="0" cy="1920020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 title="callout lines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</p:cNvCxnSpPr>
          <p:nvPr/>
        </p:nvCxnSpPr>
        <p:spPr>
          <a:xfrm>
            <a:off x="7653312" y="3471346"/>
            <a:ext cx="0" cy="247666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 title="Milestone">
            <a:extLst>
              <a:ext uri="{FF2B5EF4-FFF2-40B4-BE49-F238E27FC236}">
                <a16:creationId xmlns:a16="http://schemas.microsoft.com/office/drawing/2014/main" id="{EF80B100-C6DD-416E-A930-C1B1D3B4E47E}"/>
              </a:ext>
            </a:extLst>
          </p:cNvPr>
          <p:cNvGrpSpPr/>
          <p:nvPr/>
        </p:nvGrpSpPr>
        <p:grpSpPr>
          <a:xfrm>
            <a:off x="7003262" y="874992"/>
            <a:ext cx="1191382" cy="650938"/>
            <a:chOff x="8627767" y="1239309"/>
            <a:chExt cx="411791" cy="669257"/>
          </a:xfrm>
        </p:grpSpPr>
        <p:sp>
          <p:nvSpPr>
            <p:cNvPr id="201" name="Rectangle: Rounded Corners 200" title="Milestone Graphic">
              <a:extLst>
                <a:ext uri="{FF2B5EF4-FFF2-40B4-BE49-F238E27FC236}">
                  <a16:creationId xmlns:a16="http://schemas.microsoft.com/office/drawing/2014/main" id="{BEB4DDD6-AB2C-4534-955F-F4B380440375}"/>
                </a:ext>
              </a:extLst>
            </p:cNvPr>
            <p:cNvSpPr/>
            <p:nvPr/>
          </p:nvSpPr>
          <p:spPr>
            <a:xfrm>
              <a:off x="8627767" y="1239309"/>
              <a:ext cx="411791" cy="6692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 title="Milestone Text">
              <a:extLst>
                <a:ext uri="{FF2B5EF4-FFF2-40B4-BE49-F238E27FC236}">
                  <a16:creationId xmlns:a16="http://schemas.microsoft.com/office/drawing/2014/main" id="{2E40B69F-E4C9-4DED-888B-1050168560DD}"/>
                </a:ext>
              </a:extLst>
            </p:cNvPr>
            <p:cNvGrpSpPr/>
            <p:nvPr/>
          </p:nvGrpSpPr>
          <p:grpSpPr>
            <a:xfrm>
              <a:off x="8725625" y="1400539"/>
              <a:ext cx="284077" cy="419058"/>
              <a:chOff x="9058183" y="3133600"/>
              <a:chExt cx="284077" cy="419058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AFDA4C0-FD56-46BA-A34A-B01849F83277}"/>
                  </a:ext>
                </a:extLst>
              </p:cNvPr>
              <p:cNvSpPr txBox="1"/>
              <p:nvPr/>
            </p:nvSpPr>
            <p:spPr>
              <a:xfrm>
                <a:off x="9058183" y="3133600"/>
                <a:ext cx="284077" cy="109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Total Reviews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8D4BD7B-1234-4DD0-A923-E8EC62958E91}"/>
                  </a:ext>
                </a:extLst>
              </p:cNvPr>
              <p:cNvSpPr txBox="1"/>
              <p:nvPr/>
            </p:nvSpPr>
            <p:spPr>
              <a:xfrm>
                <a:off x="9135820" y="3316921"/>
                <a:ext cx="120597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IE" sz="800" b="0" i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3884 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372500" y="438261"/>
            <a:ext cx="11238929" cy="11603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A88D4EA-2A85-35B5-250F-9158CA3190B8}"/>
              </a:ext>
            </a:extLst>
          </p:cNvPr>
          <p:cNvGrpSpPr/>
          <p:nvPr/>
        </p:nvGrpSpPr>
        <p:grpSpPr>
          <a:xfrm>
            <a:off x="8638716" y="533681"/>
            <a:ext cx="759125" cy="276999"/>
            <a:chOff x="7177177" y="311365"/>
            <a:chExt cx="759125" cy="276999"/>
          </a:xfrm>
        </p:grpSpPr>
        <p:pic>
          <p:nvPicPr>
            <p:cNvPr id="3" name="Graphic 2" title="Milestone Flag">
              <a:extLst>
                <a:ext uri="{FF2B5EF4-FFF2-40B4-BE49-F238E27FC236}">
                  <a16:creationId xmlns:a16="http://schemas.microsoft.com/office/drawing/2014/main" id="{15E3DAA7-2D13-403A-ACD7-04E735296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7177177" y="311365"/>
              <a:ext cx="250762" cy="27699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E7C72F-F0B6-EAAB-F068-7D310924935C}"/>
                </a:ext>
              </a:extLst>
            </p:cNvPr>
            <p:cNvSpPr txBox="1">
              <a:spLocks/>
            </p:cNvSpPr>
            <p:nvPr/>
          </p:nvSpPr>
          <p:spPr>
            <a:xfrm>
              <a:off x="7481981" y="311365"/>
              <a:ext cx="45432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KPI</a:t>
              </a:r>
            </a:p>
          </p:txBody>
        </p:sp>
      </p:grpSp>
      <p:grpSp>
        <p:nvGrpSpPr>
          <p:cNvPr id="15" name="Group 14" title="Milestone">
            <a:extLst>
              <a:ext uri="{FF2B5EF4-FFF2-40B4-BE49-F238E27FC236}">
                <a16:creationId xmlns:a16="http://schemas.microsoft.com/office/drawing/2014/main" id="{9A01FFA9-33BB-0274-DA65-A9E90456D673}"/>
              </a:ext>
            </a:extLst>
          </p:cNvPr>
          <p:cNvGrpSpPr/>
          <p:nvPr/>
        </p:nvGrpSpPr>
        <p:grpSpPr>
          <a:xfrm>
            <a:off x="8463025" y="874993"/>
            <a:ext cx="1104416" cy="650936"/>
            <a:chOff x="8627767" y="1239309"/>
            <a:chExt cx="411791" cy="669257"/>
          </a:xfrm>
          <a:solidFill>
            <a:srgbClr val="00B050"/>
          </a:solidFill>
        </p:grpSpPr>
        <p:sp>
          <p:nvSpPr>
            <p:cNvPr id="16" name="Rectangle: Rounded Corners 15" title="Milestone Graphic">
              <a:extLst>
                <a:ext uri="{FF2B5EF4-FFF2-40B4-BE49-F238E27FC236}">
                  <a16:creationId xmlns:a16="http://schemas.microsoft.com/office/drawing/2014/main" id="{6131CD8E-4E39-7F2E-9BBA-381C5F3F941B}"/>
                </a:ext>
              </a:extLst>
            </p:cNvPr>
            <p:cNvSpPr/>
            <p:nvPr/>
          </p:nvSpPr>
          <p:spPr>
            <a:xfrm>
              <a:off x="8627767" y="1239309"/>
              <a:ext cx="411791" cy="6692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 title="Milestone Text">
              <a:extLst>
                <a:ext uri="{FF2B5EF4-FFF2-40B4-BE49-F238E27FC236}">
                  <a16:creationId xmlns:a16="http://schemas.microsoft.com/office/drawing/2014/main" id="{37314028-D68C-B013-A5F5-30F4DCB838A2}"/>
                </a:ext>
              </a:extLst>
            </p:cNvPr>
            <p:cNvGrpSpPr/>
            <p:nvPr/>
          </p:nvGrpSpPr>
          <p:grpSpPr>
            <a:xfrm>
              <a:off x="8695913" y="1400539"/>
              <a:ext cx="313789" cy="419058"/>
              <a:chOff x="9028471" y="3133600"/>
              <a:chExt cx="313789" cy="419058"/>
            </a:xfrm>
            <a:grpFill/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C070EF-00DA-E3A6-7B88-2FE2F24FDBD9}"/>
                  </a:ext>
                </a:extLst>
              </p:cNvPr>
              <p:cNvSpPr txBox="1"/>
              <p:nvPr/>
            </p:nvSpPr>
            <p:spPr>
              <a:xfrm>
                <a:off x="9028471" y="3133600"/>
                <a:ext cx="313789" cy="109748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Positive Reviews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54B37A-38D1-A164-4B6D-A5B081C227F1}"/>
                  </a:ext>
                </a:extLst>
              </p:cNvPr>
              <p:cNvSpPr txBox="1"/>
              <p:nvPr/>
            </p:nvSpPr>
            <p:spPr>
              <a:xfrm>
                <a:off x="9085249" y="3316921"/>
                <a:ext cx="171168" cy="235737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IE" sz="800" b="0" i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57.42% 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Group 26" title="Milestone">
            <a:extLst>
              <a:ext uri="{FF2B5EF4-FFF2-40B4-BE49-F238E27FC236}">
                <a16:creationId xmlns:a16="http://schemas.microsoft.com/office/drawing/2014/main" id="{B1D62B9D-0F12-FD37-3C76-F9A19AA712E9}"/>
              </a:ext>
            </a:extLst>
          </p:cNvPr>
          <p:cNvGrpSpPr/>
          <p:nvPr/>
        </p:nvGrpSpPr>
        <p:grpSpPr>
          <a:xfrm>
            <a:off x="9902178" y="879210"/>
            <a:ext cx="1104416" cy="646712"/>
            <a:chOff x="8627767" y="1239309"/>
            <a:chExt cx="411791" cy="669257"/>
          </a:xfrm>
          <a:solidFill>
            <a:srgbClr val="FF0000"/>
          </a:solidFill>
        </p:grpSpPr>
        <p:sp>
          <p:nvSpPr>
            <p:cNvPr id="28" name="Rectangle: Rounded Corners 27" title="Milestone Graphic">
              <a:extLst>
                <a:ext uri="{FF2B5EF4-FFF2-40B4-BE49-F238E27FC236}">
                  <a16:creationId xmlns:a16="http://schemas.microsoft.com/office/drawing/2014/main" id="{01C69017-6BE1-9A0E-E3BE-BDC9C084CA02}"/>
                </a:ext>
              </a:extLst>
            </p:cNvPr>
            <p:cNvSpPr/>
            <p:nvPr/>
          </p:nvSpPr>
          <p:spPr>
            <a:xfrm>
              <a:off x="8627767" y="1239309"/>
              <a:ext cx="411791" cy="6692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 title="Milestone Text">
              <a:extLst>
                <a:ext uri="{FF2B5EF4-FFF2-40B4-BE49-F238E27FC236}">
                  <a16:creationId xmlns:a16="http://schemas.microsoft.com/office/drawing/2014/main" id="{9C80A578-B84C-A678-50E5-6F04CB6E6B34}"/>
                </a:ext>
              </a:extLst>
            </p:cNvPr>
            <p:cNvGrpSpPr/>
            <p:nvPr/>
          </p:nvGrpSpPr>
          <p:grpSpPr>
            <a:xfrm>
              <a:off x="8674516" y="1396779"/>
              <a:ext cx="344272" cy="424546"/>
              <a:chOff x="9007074" y="3129840"/>
              <a:chExt cx="344272" cy="424546"/>
            </a:xfrm>
            <a:grpFill/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D0D64-DC09-2F1D-40B8-F0C01D8BB2B2}"/>
                  </a:ext>
                </a:extLst>
              </p:cNvPr>
              <p:cNvSpPr txBox="1"/>
              <p:nvPr/>
            </p:nvSpPr>
            <p:spPr>
              <a:xfrm>
                <a:off x="9007074" y="3129840"/>
                <a:ext cx="344272" cy="109748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Negative Reviews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2C8EE9-DAB9-31B3-C1D7-BF25263C0F5D}"/>
                  </a:ext>
                </a:extLst>
              </p:cNvPr>
              <p:cNvSpPr txBox="1"/>
              <p:nvPr/>
            </p:nvSpPr>
            <p:spPr>
              <a:xfrm>
                <a:off x="9108807" y="3318649"/>
                <a:ext cx="178303" cy="235737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IE" sz="800" b="0" i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41.29% 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E4DC13C-1A3D-5403-E0C8-5037CB277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96" y="1231417"/>
            <a:ext cx="5144620" cy="27192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8A600C9-9F32-BFFF-3C9B-BB9A9F31E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87" y="3921729"/>
            <a:ext cx="5078984" cy="2639735"/>
          </a:xfrm>
          <a:prstGeom prst="rect">
            <a:avLst/>
          </a:prstGeom>
        </p:spPr>
      </p:pic>
      <p:sp>
        <p:nvSpPr>
          <p:cNvPr id="42" name="Call-out: Line 41">
            <a:extLst>
              <a:ext uri="{FF2B5EF4-FFF2-40B4-BE49-F238E27FC236}">
                <a16:creationId xmlns:a16="http://schemas.microsoft.com/office/drawing/2014/main" id="{14EA88F3-4E9B-E99D-E6E5-A13B7FA79656}"/>
              </a:ext>
            </a:extLst>
          </p:cNvPr>
          <p:cNvSpPr/>
          <p:nvPr/>
        </p:nvSpPr>
        <p:spPr>
          <a:xfrm>
            <a:off x="7003262" y="2499012"/>
            <a:ext cx="2202602" cy="2622429"/>
          </a:xfrm>
          <a:prstGeom prst="borderCallout1">
            <a:avLst>
              <a:gd name="adj1" fmla="val 18750"/>
              <a:gd name="adj2" fmla="val -8333"/>
              <a:gd name="adj3" fmla="val 8224"/>
              <a:gd name="adj4" fmla="val -649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Insights</a:t>
            </a:r>
          </a:p>
          <a:p>
            <a:pPr>
              <a:lnSpc>
                <a:spcPts val="1425"/>
              </a:lnSpc>
            </a:pPr>
            <a:br>
              <a:rPr lang="en-US" sz="1400" b="1" dirty="0">
                <a:effectLst/>
                <a:latin typeface="Consolas" panose="020B0609020204030204" pitchFamily="49" charset="0"/>
              </a:rPr>
            </a:br>
            <a:r>
              <a:rPr lang="en-US" sz="1100" b="1" dirty="0">
                <a:latin typeface="Consolas" panose="020B0609020204030204" pitchFamily="49" charset="0"/>
              </a:rPr>
              <a:t>Dominate complaints: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Flight</a:t>
            </a:r>
          </a:p>
          <a:p>
            <a:pPr>
              <a:lnSpc>
                <a:spcPts val="1425"/>
              </a:lnSpc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1" dirty="0">
                <a:latin typeface="Consolas" panose="020B0609020204030204" pitchFamily="49" charset="0"/>
              </a:rPr>
              <a:t>key areas for improvement: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Service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seat/seats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Food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Staff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0747-C2B3-42F3-7BFF-46D231EFF06E}"/>
              </a:ext>
            </a:extLst>
          </p:cNvPr>
          <p:cNvSpPr txBox="1"/>
          <p:nvPr/>
        </p:nvSpPr>
        <p:spPr>
          <a:xfrm>
            <a:off x="6705601" y="5424300"/>
            <a:ext cx="4785505" cy="1337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Jose Mario Costa</a:t>
            </a:r>
          </a:p>
          <a:p>
            <a:pPr>
              <a:lnSpc>
                <a:spcPts val="1425"/>
              </a:lnSpc>
            </a:pP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dirty="0">
                <a:latin typeface="Consolas" panose="020B0609020204030204" pitchFamily="49" charset="0"/>
              </a:rPr>
              <a:t>Data Scientist</a:t>
            </a:r>
          </a:p>
          <a:p>
            <a:pPr>
              <a:lnSpc>
                <a:spcPts val="1425"/>
              </a:lnSpc>
            </a:pP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latin typeface="Consolas" panose="020B0609020204030204" pitchFamily="49" charset="0"/>
                <a:hlinkClick r:id="rId7"/>
              </a:rPr>
              <a:t>www.jmcloudpro.com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dirty="0">
                <a:latin typeface="Consolas" panose="020B0609020204030204" pitchFamily="49" charset="0"/>
                <a:hlinkClick r:id="rId8"/>
              </a:rPr>
              <a:t>https://github.com/jmdtanalyst/BritshAirways_Sentiment_Analysis</a:t>
            </a:r>
            <a:endParaRPr lang="en-US" sz="10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196_Roadmap timeline light_AAS_v4" id="{33FC5EA5-FE77-46E7-BA31-ED409B7B02DD}" vid="{AD8A9DCF-59B2-4155-8D14-12E15B6716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640B5-C54C-4D0E-87E4-630D201D26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BDE712-7F9D-4A1B-8183-684BCD9655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73AA4-57C2-46BA-A8A3-4414A7450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 timeline light</Template>
  <TotalTime>32</TotalTime>
  <Words>64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Trebuchet MS</vt:lpstr>
      <vt:lpstr>Office Theme</vt:lpstr>
      <vt:lpstr>Sentiment Analysis – British Airways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Mario Costa</dc:creator>
  <cp:lastModifiedBy>Jose Mario Costa</cp:lastModifiedBy>
  <cp:revision>1</cp:revision>
  <dcterms:created xsi:type="dcterms:W3CDTF">2024-11-04T23:04:03Z</dcterms:created>
  <dcterms:modified xsi:type="dcterms:W3CDTF">2024-11-04T23:36:31Z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