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1" r:id="rId3"/>
    <p:sldId id="257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58" r:id="rId23"/>
  </p:sldIdLst>
  <p:sldSz cx="22860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56" d="100"/>
          <a:sy n="56" d="100"/>
        </p:scale>
        <p:origin x="7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16B2EC-F3B0-2A41-A5D1-1EF8C12EAE25}" type="doc">
      <dgm:prSet loTypeId="urn:microsoft.com/office/officeart/2005/8/layout/StepDownProcess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7033F730-37F4-9741-B630-3FBF4FA7A54E}">
      <dgm:prSet phldrT="[Texto]"/>
      <dgm:spPr/>
      <dgm:t>
        <a:bodyPr/>
        <a:lstStyle/>
        <a:p>
          <a:r>
            <a:rPr lang="es-MX" dirty="0"/>
            <a:t>Identificacion del Problema y pregunta  </a:t>
          </a:r>
        </a:p>
      </dgm:t>
    </dgm:pt>
    <dgm:pt modelId="{685D7234-9CD7-6644-A802-9196C37F7AF8}" type="parTrans" cxnId="{ECE6F0B4-1E67-2E4D-BB38-383343313C3B}">
      <dgm:prSet/>
      <dgm:spPr/>
      <dgm:t>
        <a:bodyPr/>
        <a:lstStyle/>
        <a:p>
          <a:endParaRPr lang="es-MX"/>
        </a:p>
      </dgm:t>
    </dgm:pt>
    <dgm:pt modelId="{78D76FEF-0B9C-F046-8E5E-B3E4789DD5B0}" type="sibTrans" cxnId="{ECE6F0B4-1E67-2E4D-BB38-383343313C3B}">
      <dgm:prSet/>
      <dgm:spPr/>
      <dgm:t>
        <a:bodyPr/>
        <a:lstStyle/>
        <a:p>
          <a:endParaRPr lang="es-MX"/>
        </a:p>
      </dgm:t>
    </dgm:pt>
    <dgm:pt modelId="{2DAB97DD-D935-5C42-BA0D-023875872402}">
      <dgm:prSet phldrT="[Texto]"/>
      <dgm:spPr/>
      <dgm:t>
        <a:bodyPr/>
        <a:lstStyle/>
        <a:p>
          <a:r>
            <a:rPr lang="es-MX" dirty="0"/>
            <a:t>Objetivos</a:t>
          </a:r>
        </a:p>
      </dgm:t>
    </dgm:pt>
    <dgm:pt modelId="{BA29A9D3-4355-C14F-99BB-76EECC67D2E6}" type="parTrans" cxnId="{490FE2BC-8788-D544-B6F2-62B4F10F60FC}">
      <dgm:prSet/>
      <dgm:spPr/>
      <dgm:t>
        <a:bodyPr/>
        <a:lstStyle/>
        <a:p>
          <a:endParaRPr lang="es-MX"/>
        </a:p>
      </dgm:t>
    </dgm:pt>
    <dgm:pt modelId="{6AFF1044-2908-A24F-A7E8-82229375A771}" type="sibTrans" cxnId="{490FE2BC-8788-D544-B6F2-62B4F10F60FC}">
      <dgm:prSet/>
      <dgm:spPr/>
      <dgm:t>
        <a:bodyPr/>
        <a:lstStyle/>
        <a:p>
          <a:endParaRPr lang="es-MX"/>
        </a:p>
      </dgm:t>
    </dgm:pt>
    <dgm:pt modelId="{7938BCC1-DC9B-CF48-A4F7-CA72DD4B46CA}">
      <dgm:prSet phldrT="[Texto]"/>
      <dgm:spPr/>
      <dgm:t>
        <a:bodyPr/>
        <a:lstStyle/>
        <a:p>
          <a:r>
            <a:rPr lang="es-MX" dirty="0"/>
            <a:t>Metodologia</a:t>
          </a:r>
        </a:p>
      </dgm:t>
    </dgm:pt>
    <dgm:pt modelId="{C19B03F4-82BE-AB4A-A166-86754EEC5714}" type="parTrans" cxnId="{DE053217-32C2-BC4E-939C-DEFC4A497ADC}">
      <dgm:prSet/>
      <dgm:spPr/>
      <dgm:t>
        <a:bodyPr/>
        <a:lstStyle/>
        <a:p>
          <a:endParaRPr lang="es-MX"/>
        </a:p>
      </dgm:t>
    </dgm:pt>
    <dgm:pt modelId="{209B24F1-AB2A-CA4E-B195-FC00E8C24A71}" type="sibTrans" cxnId="{DE053217-32C2-BC4E-939C-DEFC4A497ADC}">
      <dgm:prSet/>
      <dgm:spPr/>
      <dgm:t>
        <a:bodyPr/>
        <a:lstStyle/>
        <a:p>
          <a:endParaRPr lang="es-MX"/>
        </a:p>
      </dgm:t>
    </dgm:pt>
    <dgm:pt modelId="{5D1413E3-3D4D-A34C-BCF0-39010593AB48}">
      <dgm:prSet/>
      <dgm:spPr/>
      <dgm:t>
        <a:bodyPr/>
        <a:lstStyle/>
        <a:p>
          <a:r>
            <a:rPr lang="es-MX" dirty="0"/>
            <a:t>Analisis de datos </a:t>
          </a:r>
        </a:p>
      </dgm:t>
    </dgm:pt>
    <dgm:pt modelId="{E604C011-DB2B-5F4B-B808-44CF5F89093E}" type="parTrans" cxnId="{C0CBFE47-F2DE-E34D-A7DF-D49816DC978A}">
      <dgm:prSet/>
      <dgm:spPr/>
      <dgm:t>
        <a:bodyPr/>
        <a:lstStyle/>
        <a:p>
          <a:endParaRPr lang="es-MX"/>
        </a:p>
      </dgm:t>
    </dgm:pt>
    <dgm:pt modelId="{5FC81416-4577-1B4D-915D-CAFABAE3A883}" type="sibTrans" cxnId="{C0CBFE47-F2DE-E34D-A7DF-D49816DC978A}">
      <dgm:prSet/>
      <dgm:spPr/>
      <dgm:t>
        <a:bodyPr/>
        <a:lstStyle/>
        <a:p>
          <a:endParaRPr lang="es-MX"/>
        </a:p>
      </dgm:t>
    </dgm:pt>
    <dgm:pt modelId="{8EEF9CFC-7724-2E4D-A246-E74CEDCD3429}">
      <dgm:prSet/>
      <dgm:spPr/>
      <dgm:t>
        <a:bodyPr/>
        <a:lstStyle/>
        <a:p>
          <a:r>
            <a:rPr lang="es-MX" dirty="0"/>
            <a:t>Discusión de resultados</a:t>
          </a:r>
        </a:p>
      </dgm:t>
    </dgm:pt>
    <dgm:pt modelId="{EAA1F8B7-FB50-8E40-B3DD-A2D830AC7978}" type="parTrans" cxnId="{8EBFFEE4-F4B0-AF4B-A9DD-31266127DF8C}">
      <dgm:prSet/>
      <dgm:spPr/>
      <dgm:t>
        <a:bodyPr/>
        <a:lstStyle/>
        <a:p>
          <a:endParaRPr lang="es-MX"/>
        </a:p>
      </dgm:t>
    </dgm:pt>
    <dgm:pt modelId="{82D246D0-8060-4945-8D32-5CECEC5C94ED}" type="sibTrans" cxnId="{8EBFFEE4-F4B0-AF4B-A9DD-31266127DF8C}">
      <dgm:prSet/>
      <dgm:spPr/>
      <dgm:t>
        <a:bodyPr/>
        <a:lstStyle/>
        <a:p>
          <a:endParaRPr lang="es-MX"/>
        </a:p>
      </dgm:t>
    </dgm:pt>
    <dgm:pt modelId="{B062C6F1-2270-0E4B-AABE-3B7236006F5B}">
      <dgm:prSet/>
      <dgm:spPr/>
      <dgm:t>
        <a:bodyPr/>
        <a:lstStyle/>
        <a:p>
          <a:r>
            <a:rPr lang="es-MX" dirty="0"/>
            <a:t>Conclusiones</a:t>
          </a:r>
        </a:p>
      </dgm:t>
    </dgm:pt>
    <dgm:pt modelId="{86064EA3-6F39-BA41-BC51-CB151731E632}" type="parTrans" cxnId="{9F513409-8614-EF41-9A98-8A7B30E83B68}">
      <dgm:prSet/>
      <dgm:spPr/>
      <dgm:t>
        <a:bodyPr/>
        <a:lstStyle/>
        <a:p>
          <a:endParaRPr lang="es-MX"/>
        </a:p>
      </dgm:t>
    </dgm:pt>
    <dgm:pt modelId="{6309BB84-4626-894C-A36B-8A8C2216AC64}" type="sibTrans" cxnId="{9F513409-8614-EF41-9A98-8A7B30E83B68}">
      <dgm:prSet/>
      <dgm:spPr/>
      <dgm:t>
        <a:bodyPr/>
        <a:lstStyle/>
        <a:p>
          <a:endParaRPr lang="es-MX"/>
        </a:p>
      </dgm:t>
    </dgm:pt>
    <dgm:pt modelId="{E0CF67FF-118F-5343-A9A6-CDC642B87CD9}" type="pres">
      <dgm:prSet presAssocID="{BF16B2EC-F3B0-2A41-A5D1-1EF8C12EAE25}" presName="rootnode" presStyleCnt="0">
        <dgm:presLayoutVars>
          <dgm:chMax/>
          <dgm:chPref/>
          <dgm:dir/>
          <dgm:animLvl val="lvl"/>
        </dgm:presLayoutVars>
      </dgm:prSet>
      <dgm:spPr/>
    </dgm:pt>
    <dgm:pt modelId="{B8E55E99-A3E4-3E4C-B550-3D267F190A68}" type="pres">
      <dgm:prSet presAssocID="{7033F730-37F4-9741-B630-3FBF4FA7A54E}" presName="composite" presStyleCnt="0"/>
      <dgm:spPr/>
    </dgm:pt>
    <dgm:pt modelId="{1ED5E67C-E67C-CE44-A3F6-8F30EF3540A3}" type="pres">
      <dgm:prSet presAssocID="{7033F730-37F4-9741-B630-3FBF4FA7A54E}" presName="bentUpArrow1" presStyleLbl="alignImgPlace1" presStyleIdx="0" presStyleCnt="5"/>
      <dgm:spPr/>
    </dgm:pt>
    <dgm:pt modelId="{70AEA61F-8AE7-464E-B188-D192B88F4AD9}" type="pres">
      <dgm:prSet presAssocID="{7033F730-37F4-9741-B630-3FBF4FA7A54E}" presName="ParentText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65DFD548-B0F7-4343-A43D-FA99D6D181A1}" type="pres">
      <dgm:prSet presAssocID="{7033F730-37F4-9741-B630-3FBF4FA7A54E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14E7C133-1DC8-E74E-87A4-478EE45B3E19}" type="pres">
      <dgm:prSet presAssocID="{78D76FEF-0B9C-F046-8E5E-B3E4789DD5B0}" presName="sibTrans" presStyleCnt="0"/>
      <dgm:spPr/>
    </dgm:pt>
    <dgm:pt modelId="{B3D36EB7-6B02-364F-B8C6-D6BB76BD7D80}" type="pres">
      <dgm:prSet presAssocID="{2DAB97DD-D935-5C42-BA0D-023875872402}" presName="composite" presStyleCnt="0"/>
      <dgm:spPr/>
    </dgm:pt>
    <dgm:pt modelId="{DAB22C37-1811-214E-B93C-16E46D362481}" type="pres">
      <dgm:prSet presAssocID="{2DAB97DD-D935-5C42-BA0D-023875872402}" presName="bentUpArrow1" presStyleLbl="alignImgPlace1" presStyleIdx="1" presStyleCnt="5"/>
      <dgm:spPr/>
    </dgm:pt>
    <dgm:pt modelId="{91C398DD-3D8E-4949-AF03-C1CAD9C87B2F}" type="pres">
      <dgm:prSet presAssocID="{2DAB97DD-D935-5C42-BA0D-023875872402}" presName="ParentText" presStyleLbl="node1" presStyleIdx="1" presStyleCnt="6">
        <dgm:presLayoutVars>
          <dgm:chMax val="1"/>
          <dgm:chPref val="1"/>
          <dgm:bulletEnabled val="1"/>
        </dgm:presLayoutVars>
      </dgm:prSet>
      <dgm:spPr/>
    </dgm:pt>
    <dgm:pt modelId="{C729AE8E-897F-6349-897E-DD84B14CE0A4}" type="pres">
      <dgm:prSet presAssocID="{2DAB97DD-D935-5C42-BA0D-023875872402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9166C1BA-D9A3-1648-AAA3-89DB6D4943A4}" type="pres">
      <dgm:prSet presAssocID="{6AFF1044-2908-A24F-A7E8-82229375A771}" presName="sibTrans" presStyleCnt="0"/>
      <dgm:spPr/>
    </dgm:pt>
    <dgm:pt modelId="{8A1530CC-4BF6-7D4F-9708-732591D210D1}" type="pres">
      <dgm:prSet presAssocID="{7938BCC1-DC9B-CF48-A4F7-CA72DD4B46CA}" presName="composite" presStyleCnt="0"/>
      <dgm:spPr/>
    </dgm:pt>
    <dgm:pt modelId="{C612A94A-624A-1F41-9244-A2A4C3F32498}" type="pres">
      <dgm:prSet presAssocID="{7938BCC1-DC9B-CF48-A4F7-CA72DD4B46CA}" presName="bentUpArrow1" presStyleLbl="alignImgPlace1" presStyleIdx="2" presStyleCnt="5"/>
      <dgm:spPr/>
    </dgm:pt>
    <dgm:pt modelId="{29E4D7BF-41B2-6843-9960-F3B9539D2719}" type="pres">
      <dgm:prSet presAssocID="{7938BCC1-DC9B-CF48-A4F7-CA72DD4B46CA}" presName="ParentText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B1DC9597-DCAA-0D45-A7E3-49BF994E5569}" type="pres">
      <dgm:prSet presAssocID="{7938BCC1-DC9B-CF48-A4F7-CA72DD4B46CA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AA71457B-2A76-DF40-950F-84B273C61A7C}" type="pres">
      <dgm:prSet presAssocID="{209B24F1-AB2A-CA4E-B195-FC00E8C24A71}" presName="sibTrans" presStyleCnt="0"/>
      <dgm:spPr/>
    </dgm:pt>
    <dgm:pt modelId="{A5E37547-24C2-9B41-9386-F3F2C0E797D2}" type="pres">
      <dgm:prSet presAssocID="{5D1413E3-3D4D-A34C-BCF0-39010593AB48}" presName="composite" presStyleCnt="0"/>
      <dgm:spPr/>
    </dgm:pt>
    <dgm:pt modelId="{5BFBE566-F18F-874F-A814-ABDBA7BE5FAB}" type="pres">
      <dgm:prSet presAssocID="{5D1413E3-3D4D-A34C-BCF0-39010593AB48}" presName="bentUpArrow1" presStyleLbl="alignImgPlace1" presStyleIdx="3" presStyleCnt="5"/>
      <dgm:spPr/>
    </dgm:pt>
    <dgm:pt modelId="{C018A7A4-313A-A449-A40E-A95AAD73B445}" type="pres">
      <dgm:prSet presAssocID="{5D1413E3-3D4D-A34C-BCF0-39010593AB48}" presName="ParentText" presStyleLbl="node1" presStyleIdx="3" presStyleCnt="6">
        <dgm:presLayoutVars>
          <dgm:chMax val="1"/>
          <dgm:chPref val="1"/>
          <dgm:bulletEnabled val="1"/>
        </dgm:presLayoutVars>
      </dgm:prSet>
      <dgm:spPr/>
    </dgm:pt>
    <dgm:pt modelId="{A5995CD3-3323-8948-996F-50CB90279FE1}" type="pres">
      <dgm:prSet presAssocID="{5D1413E3-3D4D-A34C-BCF0-39010593AB48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F16F3D03-5685-4048-8596-1494300130D5}" type="pres">
      <dgm:prSet presAssocID="{5FC81416-4577-1B4D-915D-CAFABAE3A883}" presName="sibTrans" presStyleCnt="0"/>
      <dgm:spPr/>
    </dgm:pt>
    <dgm:pt modelId="{6943D48F-E5C9-E84A-965C-C0C17CAD871E}" type="pres">
      <dgm:prSet presAssocID="{8EEF9CFC-7724-2E4D-A246-E74CEDCD3429}" presName="composite" presStyleCnt="0"/>
      <dgm:spPr/>
    </dgm:pt>
    <dgm:pt modelId="{0CE395F1-113F-584A-A869-27D883A0E332}" type="pres">
      <dgm:prSet presAssocID="{8EEF9CFC-7724-2E4D-A246-E74CEDCD3429}" presName="bentUpArrow1" presStyleLbl="alignImgPlace1" presStyleIdx="4" presStyleCnt="5"/>
      <dgm:spPr/>
    </dgm:pt>
    <dgm:pt modelId="{8D495F7E-BDB9-DA49-8C0C-46EDCA87E95F}" type="pres">
      <dgm:prSet presAssocID="{8EEF9CFC-7724-2E4D-A246-E74CEDCD3429}" presName="ParentText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F4009587-4A00-874D-A8C7-34619311071C}" type="pres">
      <dgm:prSet presAssocID="{8EEF9CFC-7724-2E4D-A246-E74CEDCD3429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DCD40968-628E-084D-9088-4FD28D740505}" type="pres">
      <dgm:prSet presAssocID="{82D246D0-8060-4945-8D32-5CECEC5C94ED}" presName="sibTrans" presStyleCnt="0"/>
      <dgm:spPr/>
    </dgm:pt>
    <dgm:pt modelId="{1952F5B8-422D-414C-B240-E9EA9679E511}" type="pres">
      <dgm:prSet presAssocID="{B062C6F1-2270-0E4B-AABE-3B7236006F5B}" presName="composite" presStyleCnt="0"/>
      <dgm:spPr/>
    </dgm:pt>
    <dgm:pt modelId="{461C70B2-7C2B-DC49-9F7A-838557BB24DA}" type="pres">
      <dgm:prSet presAssocID="{B062C6F1-2270-0E4B-AABE-3B7236006F5B}" presName="ParentText" presStyleLbl="node1" presStyleIdx="5" presStyleCnt="6">
        <dgm:presLayoutVars>
          <dgm:chMax val="1"/>
          <dgm:chPref val="1"/>
          <dgm:bulletEnabled val="1"/>
        </dgm:presLayoutVars>
      </dgm:prSet>
      <dgm:spPr/>
    </dgm:pt>
  </dgm:ptLst>
  <dgm:cxnLst>
    <dgm:cxn modelId="{91F50E02-F5E5-384C-92AA-62B58B1EEFFD}" type="presOf" srcId="{2DAB97DD-D935-5C42-BA0D-023875872402}" destId="{91C398DD-3D8E-4949-AF03-C1CAD9C87B2F}" srcOrd="0" destOrd="0" presId="urn:microsoft.com/office/officeart/2005/8/layout/StepDownProcess"/>
    <dgm:cxn modelId="{9F513409-8614-EF41-9A98-8A7B30E83B68}" srcId="{BF16B2EC-F3B0-2A41-A5D1-1EF8C12EAE25}" destId="{B062C6F1-2270-0E4B-AABE-3B7236006F5B}" srcOrd="5" destOrd="0" parTransId="{86064EA3-6F39-BA41-BC51-CB151731E632}" sibTransId="{6309BB84-4626-894C-A36B-8A8C2216AC64}"/>
    <dgm:cxn modelId="{DE053217-32C2-BC4E-939C-DEFC4A497ADC}" srcId="{BF16B2EC-F3B0-2A41-A5D1-1EF8C12EAE25}" destId="{7938BCC1-DC9B-CF48-A4F7-CA72DD4B46CA}" srcOrd="2" destOrd="0" parTransId="{C19B03F4-82BE-AB4A-A166-86754EEC5714}" sibTransId="{209B24F1-AB2A-CA4E-B195-FC00E8C24A71}"/>
    <dgm:cxn modelId="{C0CBFE47-F2DE-E34D-A7DF-D49816DC978A}" srcId="{BF16B2EC-F3B0-2A41-A5D1-1EF8C12EAE25}" destId="{5D1413E3-3D4D-A34C-BCF0-39010593AB48}" srcOrd="3" destOrd="0" parTransId="{E604C011-DB2B-5F4B-B808-44CF5F89093E}" sibTransId="{5FC81416-4577-1B4D-915D-CAFABAE3A883}"/>
    <dgm:cxn modelId="{2B5E5158-0C4E-2C4D-80A2-48682B14A94B}" type="presOf" srcId="{8EEF9CFC-7724-2E4D-A246-E74CEDCD3429}" destId="{8D495F7E-BDB9-DA49-8C0C-46EDCA87E95F}" srcOrd="0" destOrd="0" presId="urn:microsoft.com/office/officeart/2005/8/layout/StepDownProcess"/>
    <dgm:cxn modelId="{614FA462-A572-E14E-A316-C45F656A6739}" type="presOf" srcId="{7938BCC1-DC9B-CF48-A4F7-CA72DD4B46CA}" destId="{29E4D7BF-41B2-6843-9960-F3B9539D2719}" srcOrd="0" destOrd="0" presId="urn:microsoft.com/office/officeart/2005/8/layout/StepDownProcess"/>
    <dgm:cxn modelId="{0DEC068A-7EF7-D849-9509-79B7F6D4E660}" type="presOf" srcId="{7033F730-37F4-9741-B630-3FBF4FA7A54E}" destId="{70AEA61F-8AE7-464E-B188-D192B88F4AD9}" srcOrd="0" destOrd="0" presId="urn:microsoft.com/office/officeart/2005/8/layout/StepDownProcess"/>
    <dgm:cxn modelId="{967E689C-37DC-0542-B2D4-7743205AE66F}" type="presOf" srcId="{B062C6F1-2270-0E4B-AABE-3B7236006F5B}" destId="{461C70B2-7C2B-DC49-9F7A-838557BB24DA}" srcOrd="0" destOrd="0" presId="urn:microsoft.com/office/officeart/2005/8/layout/StepDownProcess"/>
    <dgm:cxn modelId="{ECE6F0B4-1E67-2E4D-BB38-383343313C3B}" srcId="{BF16B2EC-F3B0-2A41-A5D1-1EF8C12EAE25}" destId="{7033F730-37F4-9741-B630-3FBF4FA7A54E}" srcOrd="0" destOrd="0" parTransId="{685D7234-9CD7-6644-A802-9196C37F7AF8}" sibTransId="{78D76FEF-0B9C-F046-8E5E-B3E4789DD5B0}"/>
    <dgm:cxn modelId="{490FE2BC-8788-D544-B6F2-62B4F10F60FC}" srcId="{BF16B2EC-F3B0-2A41-A5D1-1EF8C12EAE25}" destId="{2DAB97DD-D935-5C42-BA0D-023875872402}" srcOrd="1" destOrd="0" parTransId="{BA29A9D3-4355-C14F-99BB-76EECC67D2E6}" sibTransId="{6AFF1044-2908-A24F-A7E8-82229375A771}"/>
    <dgm:cxn modelId="{F915D0C6-E433-C647-B97C-A61B91831A32}" type="presOf" srcId="{BF16B2EC-F3B0-2A41-A5D1-1EF8C12EAE25}" destId="{E0CF67FF-118F-5343-A9A6-CDC642B87CD9}" srcOrd="0" destOrd="0" presId="urn:microsoft.com/office/officeart/2005/8/layout/StepDownProcess"/>
    <dgm:cxn modelId="{8EBFFEE4-F4B0-AF4B-A9DD-31266127DF8C}" srcId="{BF16B2EC-F3B0-2A41-A5D1-1EF8C12EAE25}" destId="{8EEF9CFC-7724-2E4D-A246-E74CEDCD3429}" srcOrd="4" destOrd="0" parTransId="{EAA1F8B7-FB50-8E40-B3DD-A2D830AC7978}" sibTransId="{82D246D0-8060-4945-8D32-5CECEC5C94ED}"/>
    <dgm:cxn modelId="{F08957F3-6C82-9646-8842-B7FFAB4D3D35}" type="presOf" srcId="{5D1413E3-3D4D-A34C-BCF0-39010593AB48}" destId="{C018A7A4-313A-A449-A40E-A95AAD73B445}" srcOrd="0" destOrd="0" presId="urn:microsoft.com/office/officeart/2005/8/layout/StepDownProcess"/>
    <dgm:cxn modelId="{1961BFB1-4417-C141-9BF6-29F4F2166890}" type="presParOf" srcId="{E0CF67FF-118F-5343-A9A6-CDC642B87CD9}" destId="{B8E55E99-A3E4-3E4C-B550-3D267F190A68}" srcOrd="0" destOrd="0" presId="urn:microsoft.com/office/officeart/2005/8/layout/StepDownProcess"/>
    <dgm:cxn modelId="{6255D345-FAC6-B84F-B3C8-A845D1C0F265}" type="presParOf" srcId="{B8E55E99-A3E4-3E4C-B550-3D267F190A68}" destId="{1ED5E67C-E67C-CE44-A3F6-8F30EF3540A3}" srcOrd="0" destOrd="0" presId="urn:microsoft.com/office/officeart/2005/8/layout/StepDownProcess"/>
    <dgm:cxn modelId="{42CAF37F-E9FD-EB4F-AB27-D0581B5DC2EF}" type="presParOf" srcId="{B8E55E99-A3E4-3E4C-B550-3D267F190A68}" destId="{70AEA61F-8AE7-464E-B188-D192B88F4AD9}" srcOrd="1" destOrd="0" presId="urn:microsoft.com/office/officeart/2005/8/layout/StepDownProcess"/>
    <dgm:cxn modelId="{6468E93F-1E8D-B24D-A139-D54764DBD015}" type="presParOf" srcId="{B8E55E99-A3E4-3E4C-B550-3D267F190A68}" destId="{65DFD548-B0F7-4343-A43D-FA99D6D181A1}" srcOrd="2" destOrd="0" presId="urn:microsoft.com/office/officeart/2005/8/layout/StepDownProcess"/>
    <dgm:cxn modelId="{072EA1A4-027E-4144-9B41-D9116843A7CD}" type="presParOf" srcId="{E0CF67FF-118F-5343-A9A6-CDC642B87CD9}" destId="{14E7C133-1DC8-E74E-87A4-478EE45B3E19}" srcOrd="1" destOrd="0" presId="urn:microsoft.com/office/officeart/2005/8/layout/StepDownProcess"/>
    <dgm:cxn modelId="{B84F391A-48A6-154C-BB8D-68BA1F7E7A6E}" type="presParOf" srcId="{E0CF67FF-118F-5343-A9A6-CDC642B87CD9}" destId="{B3D36EB7-6B02-364F-B8C6-D6BB76BD7D80}" srcOrd="2" destOrd="0" presId="urn:microsoft.com/office/officeart/2005/8/layout/StepDownProcess"/>
    <dgm:cxn modelId="{3FBC09CF-EE9A-A947-B533-33EA78836299}" type="presParOf" srcId="{B3D36EB7-6B02-364F-B8C6-D6BB76BD7D80}" destId="{DAB22C37-1811-214E-B93C-16E46D362481}" srcOrd="0" destOrd="0" presId="urn:microsoft.com/office/officeart/2005/8/layout/StepDownProcess"/>
    <dgm:cxn modelId="{62E16A45-F10B-234D-9940-6E0BE777731F}" type="presParOf" srcId="{B3D36EB7-6B02-364F-B8C6-D6BB76BD7D80}" destId="{91C398DD-3D8E-4949-AF03-C1CAD9C87B2F}" srcOrd="1" destOrd="0" presId="urn:microsoft.com/office/officeart/2005/8/layout/StepDownProcess"/>
    <dgm:cxn modelId="{1D876533-90A5-A149-8064-484F779FC9EC}" type="presParOf" srcId="{B3D36EB7-6B02-364F-B8C6-D6BB76BD7D80}" destId="{C729AE8E-897F-6349-897E-DD84B14CE0A4}" srcOrd="2" destOrd="0" presId="urn:microsoft.com/office/officeart/2005/8/layout/StepDownProcess"/>
    <dgm:cxn modelId="{611D6272-B534-4B45-BC7A-5283BCFCDE95}" type="presParOf" srcId="{E0CF67FF-118F-5343-A9A6-CDC642B87CD9}" destId="{9166C1BA-D9A3-1648-AAA3-89DB6D4943A4}" srcOrd="3" destOrd="0" presId="urn:microsoft.com/office/officeart/2005/8/layout/StepDownProcess"/>
    <dgm:cxn modelId="{E25D6CF4-DAF4-FF45-8C4E-BCA4F9DE6ADF}" type="presParOf" srcId="{E0CF67FF-118F-5343-A9A6-CDC642B87CD9}" destId="{8A1530CC-4BF6-7D4F-9708-732591D210D1}" srcOrd="4" destOrd="0" presId="urn:microsoft.com/office/officeart/2005/8/layout/StepDownProcess"/>
    <dgm:cxn modelId="{1ECEC31A-CEF8-6145-B7B7-35AC8ADA46DE}" type="presParOf" srcId="{8A1530CC-4BF6-7D4F-9708-732591D210D1}" destId="{C612A94A-624A-1F41-9244-A2A4C3F32498}" srcOrd="0" destOrd="0" presId="urn:microsoft.com/office/officeart/2005/8/layout/StepDownProcess"/>
    <dgm:cxn modelId="{DF937445-FA65-BC47-9446-0B500C1FF37C}" type="presParOf" srcId="{8A1530CC-4BF6-7D4F-9708-732591D210D1}" destId="{29E4D7BF-41B2-6843-9960-F3B9539D2719}" srcOrd="1" destOrd="0" presId="urn:microsoft.com/office/officeart/2005/8/layout/StepDownProcess"/>
    <dgm:cxn modelId="{48023402-C140-6340-8AA5-FF55B43C7CDB}" type="presParOf" srcId="{8A1530CC-4BF6-7D4F-9708-732591D210D1}" destId="{B1DC9597-DCAA-0D45-A7E3-49BF994E5569}" srcOrd="2" destOrd="0" presId="urn:microsoft.com/office/officeart/2005/8/layout/StepDownProcess"/>
    <dgm:cxn modelId="{1F3EF58F-74D9-A942-B94E-0B6D8B1B1AF2}" type="presParOf" srcId="{E0CF67FF-118F-5343-A9A6-CDC642B87CD9}" destId="{AA71457B-2A76-DF40-950F-84B273C61A7C}" srcOrd="5" destOrd="0" presId="urn:microsoft.com/office/officeart/2005/8/layout/StepDownProcess"/>
    <dgm:cxn modelId="{D9BB19BC-E4F2-C94F-A583-CD1D73E984CD}" type="presParOf" srcId="{E0CF67FF-118F-5343-A9A6-CDC642B87CD9}" destId="{A5E37547-24C2-9B41-9386-F3F2C0E797D2}" srcOrd="6" destOrd="0" presId="urn:microsoft.com/office/officeart/2005/8/layout/StepDownProcess"/>
    <dgm:cxn modelId="{704CE27E-0296-2F42-BA79-C735774275A1}" type="presParOf" srcId="{A5E37547-24C2-9B41-9386-F3F2C0E797D2}" destId="{5BFBE566-F18F-874F-A814-ABDBA7BE5FAB}" srcOrd="0" destOrd="0" presId="urn:microsoft.com/office/officeart/2005/8/layout/StepDownProcess"/>
    <dgm:cxn modelId="{C86C0422-9A35-0848-8E69-FF74577C7E62}" type="presParOf" srcId="{A5E37547-24C2-9B41-9386-F3F2C0E797D2}" destId="{C018A7A4-313A-A449-A40E-A95AAD73B445}" srcOrd="1" destOrd="0" presId="urn:microsoft.com/office/officeart/2005/8/layout/StepDownProcess"/>
    <dgm:cxn modelId="{BFB2C02C-D025-644C-A8FE-60AD234C18FA}" type="presParOf" srcId="{A5E37547-24C2-9B41-9386-F3F2C0E797D2}" destId="{A5995CD3-3323-8948-996F-50CB90279FE1}" srcOrd="2" destOrd="0" presId="urn:microsoft.com/office/officeart/2005/8/layout/StepDownProcess"/>
    <dgm:cxn modelId="{06D9B7F7-ECE3-CC48-8176-951108CE2BCF}" type="presParOf" srcId="{E0CF67FF-118F-5343-A9A6-CDC642B87CD9}" destId="{F16F3D03-5685-4048-8596-1494300130D5}" srcOrd="7" destOrd="0" presId="urn:microsoft.com/office/officeart/2005/8/layout/StepDownProcess"/>
    <dgm:cxn modelId="{2C077903-FA4F-934F-B094-1C41D362B20E}" type="presParOf" srcId="{E0CF67FF-118F-5343-A9A6-CDC642B87CD9}" destId="{6943D48F-E5C9-E84A-965C-C0C17CAD871E}" srcOrd="8" destOrd="0" presId="urn:microsoft.com/office/officeart/2005/8/layout/StepDownProcess"/>
    <dgm:cxn modelId="{E124F761-31BE-B74B-9013-404C9E54F95D}" type="presParOf" srcId="{6943D48F-E5C9-E84A-965C-C0C17CAD871E}" destId="{0CE395F1-113F-584A-A869-27D883A0E332}" srcOrd="0" destOrd="0" presId="urn:microsoft.com/office/officeart/2005/8/layout/StepDownProcess"/>
    <dgm:cxn modelId="{3B055F32-7FE0-8B47-856E-B50A430F2944}" type="presParOf" srcId="{6943D48F-E5C9-E84A-965C-C0C17CAD871E}" destId="{8D495F7E-BDB9-DA49-8C0C-46EDCA87E95F}" srcOrd="1" destOrd="0" presId="urn:microsoft.com/office/officeart/2005/8/layout/StepDownProcess"/>
    <dgm:cxn modelId="{8D7AA8F3-EDF1-004D-960B-8729C74437EA}" type="presParOf" srcId="{6943D48F-E5C9-E84A-965C-C0C17CAD871E}" destId="{F4009587-4A00-874D-A8C7-34619311071C}" srcOrd="2" destOrd="0" presId="urn:microsoft.com/office/officeart/2005/8/layout/StepDownProcess"/>
    <dgm:cxn modelId="{308010FB-7767-2E47-BD67-E8F25348195F}" type="presParOf" srcId="{E0CF67FF-118F-5343-A9A6-CDC642B87CD9}" destId="{DCD40968-628E-084D-9088-4FD28D740505}" srcOrd="9" destOrd="0" presId="urn:microsoft.com/office/officeart/2005/8/layout/StepDownProcess"/>
    <dgm:cxn modelId="{A7DC5B7F-9AB9-ED4B-AA6A-8BEC0A6C3D1B}" type="presParOf" srcId="{E0CF67FF-118F-5343-A9A6-CDC642B87CD9}" destId="{1952F5B8-422D-414C-B240-E9EA9679E511}" srcOrd="10" destOrd="0" presId="urn:microsoft.com/office/officeart/2005/8/layout/StepDownProcess"/>
    <dgm:cxn modelId="{B2B581A2-BB23-D04E-9E73-045DC0AE6AFA}" type="presParOf" srcId="{1952F5B8-422D-414C-B240-E9EA9679E511}" destId="{461C70B2-7C2B-DC49-9F7A-838557BB24DA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D5E67C-E67C-CE44-A3F6-8F30EF3540A3}">
      <dsp:nvSpPr>
        <dsp:cNvPr id="0" name=""/>
        <dsp:cNvSpPr/>
      </dsp:nvSpPr>
      <dsp:spPr>
        <a:xfrm rot="5400000">
          <a:off x="1549093" y="1493510"/>
          <a:ext cx="1285577" cy="146358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70AEA61F-8AE7-464E-B188-D192B88F4AD9}">
      <dsp:nvSpPr>
        <dsp:cNvPr id="0" name=""/>
        <dsp:cNvSpPr/>
      </dsp:nvSpPr>
      <dsp:spPr>
        <a:xfrm>
          <a:off x="1208493" y="68421"/>
          <a:ext cx="2164155" cy="151483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 dirty="0"/>
            <a:t>Identificacion del Problema y pregunta  </a:t>
          </a:r>
        </a:p>
      </dsp:txBody>
      <dsp:txXfrm>
        <a:off x="1282455" y="142383"/>
        <a:ext cx="2016231" cy="1366914"/>
      </dsp:txXfrm>
    </dsp:sp>
    <dsp:sp modelId="{65DFD548-B0F7-4343-A43D-FA99D6D181A1}">
      <dsp:nvSpPr>
        <dsp:cNvPr id="0" name=""/>
        <dsp:cNvSpPr/>
      </dsp:nvSpPr>
      <dsp:spPr>
        <a:xfrm>
          <a:off x="3372649" y="212896"/>
          <a:ext cx="1574000" cy="1224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B22C37-1811-214E-B93C-16E46D362481}">
      <dsp:nvSpPr>
        <dsp:cNvPr id="0" name=""/>
        <dsp:cNvSpPr/>
      </dsp:nvSpPr>
      <dsp:spPr>
        <a:xfrm rot="5400000">
          <a:off x="3343408" y="3195173"/>
          <a:ext cx="1285577" cy="146358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1C398DD-3D8E-4949-AF03-C1CAD9C87B2F}">
      <dsp:nvSpPr>
        <dsp:cNvPr id="0" name=""/>
        <dsp:cNvSpPr/>
      </dsp:nvSpPr>
      <dsp:spPr>
        <a:xfrm>
          <a:off x="3002808" y="1770085"/>
          <a:ext cx="2164155" cy="151483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 dirty="0"/>
            <a:t>Objetivos</a:t>
          </a:r>
        </a:p>
      </dsp:txBody>
      <dsp:txXfrm>
        <a:off x="3076770" y="1844047"/>
        <a:ext cx="2016231" cy="1366914"/>
      </dsp:txXfrm>
    </dsp:sp>
    <dsp:sp modelId="{C729AE8E-897F-6349-897E-DD84B14CE0A4}">
      <dsp:nvSpPr>
        <dsp:cNvPr id="0" name=""/>
        <dsp:cNvSpPr/>
      </dsp:nvSpPr>
      <dsp:spPr>
        <a:xfrm>
          <a:off x="5166964" y="1914559"/>
          <a:ext cx="1574000" cy="1224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12A94A-624A-1F41-9244-A2A4C3F32498}">
      <dsp:nvSpPr>
        <dsp:cNvPr id="0" name=""/>
        <dsp:cNvSpPr/>
      </dsp:nvSpPr>
      <dsp:spPr>
        <a:xfrm rot="5400000">
          <a:off x="5137723" y="4896837"/>
          <a:ext cx="1285577" cy="146358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9E4D7BF-41B2-6843-9960-F3B9539D2719}">
      <dsp:nvSpPr>
        <dsp:cNvPr id="0" name=""/>
        <dsp:cNvSpPr/>
      </dsp:nvSpPr>
      <dsp:spPr>
        <a:xfrm>
          <a:off x="4797123" y="3471749"/>
          <a:ext cx="2164155" cy="151483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 dirty="0"/>
            <a:t>Metodologia</a:t>
          </a:r>
        </a:p>
      </dsp:txBody>
      <dsp:txXfrm>
        <a:off x="4871085" y="3545711"/>
        <a:ext cx="2016231" cy="1366914"/>
      </dsp:txXfrm>
    </dsp:sp>
    <dsp:sp modelId="{B1DC9597-DCAA-0D45-A7E3-49BF994E5569}">
      <dsp:nvSpPr>
        <dsp:cNvPr id="0" name=""/>
        <dsp:cNvSpPr/>
      </dsp:nvSpPr>
      <dsp:spPr>
        <a:xfrm>
          <a:off x="6961279" y="3616223"/>
          <a:ext cx="1574000" cy="1224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FBE566-F18F-874F-A814-ABDBA7BE5FAB}">
      <dsp:nvSpPr>
        <dsp:cNvPr id="0" name=""/>
        <dsp:cNvSpPr/>
      </dsp:nvSpPr>
      <dsp:spPr>
        <a:xfrm rot="5400000">
          <a:off x="6932038" y="6598501"/>
          <a:ext cx="1285577" cy="146358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018A7A4-313A-A449-A40E-A95AAD73B445}">
      <dsp:nvSpPr>
        <dsp:cNvPr id="0" name=""/>
        <dsp:cNvSpPr/>
      </dsp:nvSpPr>
      <dsp:spPr>
        <a:xfrm>
          <a:off x="6591438" y="5173413"/>
          <a:ext cx="2164155" cy="151483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 dirty="0"/>
            <a:t>Analisis de datos </a:t>
          </a:r>
        </a:p>
      </dsp:txBody>
      <dsp:txXfrm>
        <a:off x="6665400" y="5247375"/>
        <a:ext cx="2016231" cy="1366914"/>
      </dsp:txXfrm>
    </dsp:sp>
    <dsp:sp modelId="{A5995CD3-3323-8948-996F-50CB90279FE1}">
      <dsp:nvSpPr>
        <dsp:cNvPr id="0" name=""/>
        <dsp:cNvSpPr/>
      </dsp:nvSpPr>
      <dsp:spPr>
        <a:xfrm>
          <a:off x="8755594" y="5317887"/>
          <a:ext cx="1574000" cy="1224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E395F1-113F-584A-A869-27D883A0E332}">
      <dsp:nvSpPr>
        <dsp:cNvPr id="0" name=""/>
        <dsp:cNvSpPr/>
      </dsp:nvSpPr>
      <dsp:spPr>
        <a:xfrm rot="5400000">
          <a:off x="8726353" y="8300165"/>
          <a:ext cx="1285577" cy="146358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D495F7E-BDB9-DA49-8C0C-46EDCA87E95F}">
      <dsp:nvSpPr>
        <dsp:cNvPr id="0" name=""/>
        <dsp:cNvSpPr/>
      </dsp:nvSpPr>
      <dsp:spPr>
        <a:xfrm>
          <a:off x="8385753" y="6875076"/>
          <a:ext cx="2164155" cy="151483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 dirty="0"/>
            <a:t>Discusión de resultados</a:t>
          </a:r>
        </a:p>
      </dsp:txBody>
      <dsp:txXfrm>
        <a:off x="8459715" y="6949038"/>
        <a:ext cx="2016231" cy="1366914"/>
      </dsp:txXfrm>
    </dsp:sp>
    <dsp:sp modelId="{F4009587-4A00-874D-A8C7-34619311071C}">
      <dsp:nvSpPr>
        <dsp:cNvPr id="0" name=""/>
        <dsp:cNvSpPr/>
      </dsp:nvSpPr>
      <dsp:spPr>
        <a:xfrm>
          <a:off x="10549909" y="7019551"/>
          <a:ext cx="1574000" cy="1224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1C70B2-7C2B-DC49-9F7A-838557BB24DA}">
      <dsp:nvSpPr>
        <dsp:cNvPr id="0" name=""/>
        <dsp:cNvSpPr/>
      </dsp:nvSpPr>
      <dsp:spPr>
        <a:xfrm>
          <a:off x="10180068" y="8576740"/>
          <a:ext cx="2164155" cy="1514838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600" kern="1200" dirty="0"/>
            <a:t>Conclusiones</a:t>
          </a:r>
        </a:p>
      </dsp:txBody>
      <dsp:txXfrm>
        <a:off x="10254030" y="8650702"/>
        <a:ext cx="2016231" cy="13669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0" y="2244726"/>
            <a:ext cx="17145000" cy="4775200"/>
          </a:xfrm>
        </p:spPr>
        <p:txBody>
          <a:bodyPr anchor="b"/>
          <a:lstStyle>
            <a:lvl1pPr algn="ctr">
              <a:defRPr sz="1125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0" y="7204076"/>
            <a:ext cx="17145000" cy="3311524"/>
          </a:xfrm>
        </p:spPr>
        <p:txBody>
          <a:bodyPr/>
          <a:lstStyle>
            <a:lvl1pPr marL="0" indent="0" algn="ctr">
              <a:buNone/>
              <a:defRPr sz="4500"/>
            </a:lvl1pPr>
            <a:lvl2pPr marL="857250" indent="0" algn="ctr">
              <a:buNone/>
              <a:defRPr sz="3750"/>
            </a:lvl2pPr>
            <a:lvl3pPr marL="1714500" indent="0" algn="ctr">
              <a:buNone/>
              <a:defRPr sz="3375"/>
            </a:lvl3pPr>
            <a:lvl4pPr marL="2571750" indent="0" algn="ctr">
              <a:buNone/>
              <a:defRPr sz="3000"/>
            </a:lvl4pPr>
            <a:lvl5pPr marL="3429000" indent="0" algn="ctr">
              <a:buNone/>
              <a:defRPr sz="3000"/>
            </a:lvl5pPr>
            <a:lvl6pPr marL="4286250" indent="0" algn="ctr">
              <a:buNone/>
              <a:defRPr sz="3000"/>
            </a:lvl6pPr>
            <a:lvl7pPr marL="5143500" indent="0" algn="ctr">
              <a:buNone/>
              <a:defRPr sz="3000"/>
            </a:lvl7pPr>
            <a:lvl8pPr marL="6000750" indent="0" algn="ctr">
              <a:buNone/>
              <a:defRPr sz="3000"/>
            </a:lvl8pPr>
            <a:lvl9pPr marL="6858000" indent="0" algn="ctr">
              <a:buNone/>
              <a:defRPr sz="3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354E-7771-41A5-85C6-C4C2AD92EF4A}" type="datetimeFigureOut">
              <a:rPr lang="es-CO" smtClean="0"/>
              <a:t>27/05/22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F112-FD99-4CAB-B828-1DE5543A3D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254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354E-7771-41A5-85C6-C4C2AD92EF4A}" type="datetimeFigureOut">
              <a:rPr lang="es-CO" smtClean="0"/>
              <a:t>27/05/22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F112-FD99-4CAB-B828-1DE5543A3D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184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359187" y="730250"/>
            <a:ext cx="4929188" cy="1162367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71625" y="730250"/>
            <a:ext cx="14501813" cy="11623676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354E-7771-41A5-85C6-C4C2AD92EF4A}" type="datetimeFigureOut">
              <a:rPr lang="es-CO" smtClean="0"/>
              <a:t>27/05/22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F112-FD99-4CAB-B828-1DE5543A3D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4696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354E-7771-41A5-85C6-C4C2AD92EF4A}" type="datetimeFigureOut">
              <a:rPr lang="es-CO" smtClean="0"/>
              <a:t>27/05/22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F112-FD99-4CAB-B828-1DE5543A3D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1760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719" y="3419477"/>
            <a:ext cx="19716750" cy="5705474"/>
          </a:xfrm>
        </p:spPr>
        <p:txBody>
          <a:bodyPr anchor="b"/>
          <a:lstStyle>
            <a:lvl1pPr>
              <a:defRPr sz="1125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719" y="9178927"/>
            <a:ext cx="19716750" cy="3000374"/>
          </a:xfrm>
        </p:spPr>
        <p:txBody>
          <a:bodyPr/>
          <a:lstStyle>
            <a:lvl1pPr marL="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1pPr>
            <a:lvl2pPr marL="857250" indent="0">
              <a:buNone/>
              <a:defRPr sz="3750">
                <a:solidFill>
                  <a:schemeClr val="tx1">
                    <a:tint val="75000"/>
                  </a:schemeClr>
                </a:solidFill>
              </a:defRPr>
            </a:lvl2pPr>
            <a:lvl3pPr marL="1714500" indent="0">
              <a:buNone/>
              <a:defRPr sz="3375">
                <a:solidFill>
                  <a:schemeClr val="tx1">
                    <a:tint val="75000"/>
                  </a:schemeClr>
                </a:solidFill>
              </a:defRPr>
            </a:lvl3pPr>
            <a:lvl4pPr marL="257175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4pPr>
            <a:lvl5pPr marL="34290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5pPr>
            <a:lvl6pPr marL="428625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6pPr>
            <a:lvl7pPr marL="51435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7pPr>
            <a:lvl8pPr marL="600075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8pPr>
            <a:lvl9pPr marL="68580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354E-7771-41A5-85C6-C4C2AD92EF4A}" type="datetimeFigureOut">
              <a:rPr lang="es-CO" smtClean="0"/>
              <a:t>27/05/22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F112-FD99-4CAB-B828-1DE5543A3D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41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25" y="3651250"/>
            <a:ext cx="9715500" cy="87026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72875" y="3651250"/>
            <a:ext cx="9715500" cy="87026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354E-7771-41A5-85C6-C4C2AD92EF4A}" type="datetimeFigureOut">
              <a:rPr lang="es-CO" smtClean="0"/>
              <a:t>27/05/22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F112-FD99-4CAB-B828-1DE5543A3D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442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730251"/>
            <a:ext cx="19716750" cy="265112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4603" y="3362326"/>
            <a:ext cx="9670851" cy="1647824"/>
          </a:xfrm>
        </p:spPr>
        <p:txBody>
          <a:bodyPr anchor="b"/>
          <a:lstStyle>
            <a:lvl1pPr marL="0" indent="0">
              <a:buNone/>
              <a:defRPr sz="4500" b="1"/>
            </a:lvl1pPr>
            <a:lvl2pPr marL="857250" indent="0">
              <a:buNone/>
              <a:defRPr sz="3750" b="1"/>
            </a:lvl2pPr>
            <a:lvl3pPr marL="1714500" indent="0">
              <a:buNone/>
              <a:defRPr sz="3375" b="1"/>
            </a:lvl3pPr>
            <a:lvl4pPr marL="2571750" indent="0">
              <a:buNone/>
              <a:defRPr sz="3000" b="1"/>
            </a:lvl4pPr>
            <a:lvl5pPr marL="3429000" indent="0">
              <a:buNone/>
              <a:defRPr sz="3000" b="1"/>
            </a:lvl5pPr>
            <a:lvl6pPr marL="4286250" indent="0">
              <a:buNone/>
              <a:defRPr sz="3000" b="1"/>
            </a:lvl6pPr>
            <a:lvl7pPr marL="5143500" indent="0">
              <a:buNone/>
              <a:defRPr sz="3000" b="1"/>
            </a:lvl7pPr>
            <a:lvl8pPr marL="6000750" indent="0">
              <a:buNone/>
              <a:defRPr sz="3000" b="1"/>
            </a:lvl8pPr>
            <a:lvl9pPr marL="6858000" indent="0">
              <a:buNone/>
              <a:defRPr sz="30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4603" y="5010150"/>
            <a:ext cx="9670851" cy="73691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72875" y="3362326"/>
            <a:ext cx="9718478" cy="1647824"/>
          </a:xfrm>
        </p:spPr>
        <p:txBody>
          <a:bodyPr anchor="b"/>
          <a:lstStyle>
            <a:lvl1pPr marL="0" indent="0">
              <a:buNone/>
              <a:defRPr sz="4500" b="1"/>
            </a:lvl1pPr>
            <a:lvl2pPr marL="857250" indent="0">
              <a:buNone/>
              <a:defRPr sz="3750" b="1"/>
            </a:lvl2pPr>
            <a:lvl3pPr marL="1714500" indent="0">
              <a:buNone/>
              <a:defRPr sz="3375" b="1"/>
            </a:lvl3pPr>
            <a:lvl4pPr marL="2571750" indent="0">
              <a:buNone/>
              <a:defRPr sz="3000" b="1"/>
            </a:lvl4pPr>
            <a:lvl5pPr marL="3429000" indent="0">
              <a:buNone/>
              <a:defRPr sz="3000" b="1"/>
            </a:lvl5pPr>
            <a:lvl6pPr marL="4286250" indent="0">
              <a:buNone/>
              <a:defRPr sz="3000" b="1"/>
            </a:lvl6pPr>
            <a:lvl7pPr marL="5143500" indent="0">
              <a:buNone/>
              <a:defRPr sz="3000" b="1"/>
            </a:lvl7pPr>
            <a:lvl8pPr marL="6000750" indent="0">
              <a:buNone/>
              <a:defRPr sz="3000" b="1"/>
            </a:lvl8pPr>
            <a:lvl9pPr marL="6858000" indent="0">
              <a:buNone/>
              <a:defRPr sz="30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72875" y="5010150"/>
            <a:ext cx="9718478" cy="73691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354E-7771-41A5-85C6-C4C2AD92EF4A}" type="datetimeFigureOut">
              <a:rPr lang="es-CO" smtClean="0"/>
              <a:t>27/05/22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F112-FD99-4CAB-B828-1DE5543A3D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2832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354E-7771-41A5-85C6-C4C2AD92EF4A}" type="datetimeFigureOut">
              <a:rPr lang="es-CO" smtClean="0"/>
              <a:t>27/05/22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F112-FD99-4CAB-B828-1DE5543A3D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0375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354E-7771-41A5-85C6-C4C2AD92EF4A}" type="datetimeFigureOut">
              <a:rPr lang="es-CO" smtClean="0"/>
              <a:t>27/05/22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F112-FD99-4CAB-B828-1DE5543A3D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2305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4" y="914400"/>
            <a:ext cx="7372944" cy="32004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8477" y="1974851"/>
            <a:ext cx="11572875" cy="9747250"/>
          </a:xfrm>
        </p:spPr>
        <p:txBody>
          <a:bodyPr/>
          <a:lstStyle>
            <a:lvl1pPr>
              <a:defRPr sz="6000"/>
            </a:lvl1pPr>
            <a:lvl2pPr>
              <a:defRPr sz="5250"/>
            </a:lvl2pPr>
            <a:lvl3pPr>
              <a:defRPr sz="4500"/>
            </a:lvl3pPr>
            <a:lvl4pPr>
              <a:defRPr sz="3750"/>
            </a:lvl4pPr>
            <a:lvl5pPr>
              <a:defRPr sz="3750"/>
            </a:lvl5pPr>
            <a:lvl6pPr>
              <a:defRPr sz="3750"/>
            </a:lvl6pPr>
            <a:lvl7pPr>
              <a:defRPr sz="3750"/>
            </a:lvl7pPr>
            <a:lvl8pPr>
              <a:defRPr sz="3750"/>
            </a:lvl8pPr>
            <a:lvl9pPr>
              <a:defRPr sz="3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4" y="4114800"/>
            <a:ext cx="7372944" cy="7623176"/>
          </a:xfrm>
        </p:spPr>
        <p:txBody>
          <a:bodyPr/>
          <a:lstStyle>
            <a:lvl1pPr marL="0" indent="0">
              <a:buNone/>
              <a:defRPr sz="3000"/>
            </a:lvl1pPr>
            <a:lvl2pPr marL="857250" indent="0">
              <a:buNone/>
              <a:defRPr sz="2625"/>
            </a:lvl2pPr>
            <a:lvl3pPr marL="1714500" indent="0">
              <a:buNone/>
              <a:defRPr sz="2250"/>
            </a:lvl3pPr>
            <a:lvl4pPr marL="2571750" indent="0">
              <a:buNone/>
              <a:defRPr sz="1875"/>
            </a:lvl4pPr>
            <a:lvl5pPr marL="3429000" indent="0">
              <a:buNone/>
              <a:defRPr sz="1875"/>
            </a:lvl5pPr>
            <a:lvl6pPr marL="4286250" indent="0">
              <a:buNone/>
              <a:defRPr sz="1875"/>
            </a:lvl6pPr>
            <a:lvl7pPr marL="5143500" indent="0">
              <a:buNone/>
              <a:defRPr sz="1875"/>
            </a:lvl7pPr>
            <a:lvl8pPr marL="6000750" indent="0">
              <a:buNone/>
              <a:defRPr sz="1875"/>
            </a:lvl8pPr>
            <a:lvl9pPr marL="6858000" indent="0">
              <a:buNone/>
              <a:defRPr sz="18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354E-7771-41A5-85C6-C4C2AD92EF4A}" type="datetimeFigureOut">
              <a:rPr lang="es-CO" smtClean="0"/>
              <a:t>27/05/22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F112-FD99-4CAB-B828-1DE5543A3D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510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4" y="914400"/>
            <a:ext cx="7372944" cy="32004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18477" y="1974851"/>
            <a:ext cx="11572875" cy="9747250"/>
          </a:xfrm>
        </p:spPr>
        <p:txBody>
          <a:bodyPr anchor="t"/>
          <a:lstStyle>
            <a:lvl1pPr marL="0" indent="0">
              <a:buNone/>
              <a:defRPr sz="6000"/>
            </a:lvl1pPr>
            <a:lvl2pPr marL="857250" indent="0">
              <a:buNone/>
              <a:defRPr sz="5250"/>
            </a:lvl2pPr>
            <a:lvl3pPr marL="1714500" indent="0">
              <a:buNone/>
              <a:defRPr sz="4500"/>
            </a:lvl3pPr>
            <a:lvl4pPr marL="2571750" indent="0">
              <a:buNone/>
              <a:defRPr sz="3750"/>
            </a:lvl4pPr>
            <a:lvl5pPr marL="3429000" indent="0">
              <a:buNone/>
              <a:defRPr sz="3750"/>
            </a:lvl5pPr>
            <a:lvl6pPr marL="4286250" indent="0">
              <a:buNone/>
              <a:defRPr sz="3750"/>
            </a:lvl6pPr>
            <a:lvl7pPr marL="5143500" indent="0">
              <a:buNone/>
              <a:defRPr sz="3750"/>
            </a:lvl7pPr>
            <a:lvl8pPr marL="6000750" indent="0">
              <a:buNone/>
              <a:defRPr sz="3750"/>
            </a:lvl8pPr>
            <a:lvl9pPr marL="6858000" indent="0">
              <a:buNone/>
              <a:defRPr sz="375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4" y="4114800"/>
            <a:ext cx="7372944" cy="7623176"/>
          </a:xfrm>
        </p:spPr>
        <p:txBody>
          <a:bodyPr/>
          <a:lstStyle>
            <a:lvl1pPr marL="0" indent="0">
              <a:buNone/>
              <a:defRPr sz="3000"/>
            </a:lvl1pPr>
            <a:lvl2pPr marL="857250" indent="0">
              <a:buNone/>
              <a:defRPr sz="2625"/>
            </a:lvl2pPr>
            <a:lvl3pPr marL="1714500" indent="0">
              <a:buNone/>
              <a:defRPr sz="2250"/>
            </a:lvl3pPr>
            <a:lvl4pPr marL="2571750" indent="0">
              <a:buNone/>
              <a:defRPr sz="1875"/>
            </a:lvl4pPr>
            <a:lvl5pPr marL="3429000" indent="0">
              <a:buNone/>
              <a:defRPr sz="1875"/>
            </a:lvl5pPr>
            <a:lvl6pPr marL="4286250" indent="0">
              <a:buNone/>
              <a:defRPr sz="1875"/>
            </a:lvl6pPr>
            <a:lvl7pPr marL="5143500" indent="0">
              <a:buNone/>
              <a:defRPr sz="1875"/>
            </a:lvl7pPr>
            <a:lvl8pPr marL="6000750" indent="0">
              <a:buNone/>
              <a:defRPr sz="1875"/>
            </a:lvl8pPr>
            <a:lvl9pPr marL="6858000" indent="0">
              <a:buNone/>
              <a:defRPr sz="18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4354E-7771-41A5-85C6-C4C2AD92EF4A}" type="datetimeFigureOut">
              <a:rPr lang="es-CO" smtClean="0"/>
              <a:t>27/05/22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8F112-FD99-4CAB-B828-1DE5543A3D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2594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71625" y="730251"/>
            <a:ext cx="197167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25" y="3651250"/>
            <a:ext cx="197167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71625" y="12712701"/>
            <a:ext cx="51435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4354E-7771-41A5-85C6-C4C2AD92EF4A}" type="datetimeFigureOut">
              <a:rPr lang="es-CO" smtClean="0"/>
              <a:t>27/05/22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72375" y="12712701"/>
            <a:ext cx="77152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144875" y="12712701"/>
            <a:ext cx="51435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8F112-FD99-4CAB-B828-1DE5543A3D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3568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714500" rtl="0" eaLnBrk="1" latinLnBrk="0" hangingPunct="1">
        <a:lnSpc>
          <a:spcPct val="90000"/>
        </a:lnSpc>
        <a:spcBef>
          <a:spcPct val="0"/>
        </a:spcBef>
        <a:buNone/>
        <a:defRPr sz="82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8625" indent="-428625" algn="l" defTabSz="1714500" rtl="0" eaLnBrk="1" latinLnBrk="0" hangingPunct="1">
        <a:lnSpc>
          <a:spcPct val="90000"/>
        </a:lnSpc>
        <a:spcBef>
          <a:spcPts val="1875"/>
        </a:spcBef>
        <a:buFont typeface="Arial" panose="020B0604020202020204" pitchFamily="34" charset="0"/>
        <a:buChar char="•"/>
        <a:defRPr sz="5250" kern="1200">
          <a:solidFill>
            <a:schemeClr val="tx1"/>
          </a:solidFill>
          <a:latin typeface="+mn-lt"/>
          <a:ea typeface="+mn-ea"/>
          <a:cs typeface="+mn-cs"/>
        </a:defRPr>
      </a:lvl1pPr>
      <a:lvl2pPr marL="1285875" indent="-428625" algn="l" defTabSz="171450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2143125" indent="-428625" algn="l" defTabSz="171450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3750" kern="1200">
          <a:solidFill>
            <a:schemeClr val="tx1"/>
          </a:solidFill>
          <a:latin typeface="+mn-lt"/>
          <a:ea typeface="+mn-ea"/>
          <a:cs typeface="+mn-cs"/>
        </a:defRPr>
      </a:lvl3pPr>
      <a:lvl4pPr marL="3000375" indent="-428625" algn="l" defTabSz="171450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3375" kern="1200">
          <a:solidFill>
            <a:schemeClr val="tx1"/>
          </a:solidFill>
          <a:latin typeface="+mn-lt"/>
          <a:ea typeface="+mn-ea"/>
          <a:cs typeface="+mn-cs"/>
        </a:defRPr>
      </a:lvl4pPr>
      <a:lvl5pPr marL="3857625" indent="-428625" algn="l" defTabSz="171450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3375" kern="1200">
          <a:solidFill>
            <a:schemeClr val="tx1"/>
          </a:solidFill>
          <a:latin typeface="+mn-lt"/>
          <a:ea typeface="+mn-ea"/>
          <a:cs typeface="+mn-cs"/>
        </a:defRPr>
      </a:lvl5pPr>
      <a:lvl6pPr marL="4714875" indent="-428625" algn="l" defTabSz="171450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3375" kern="1200">
          <a:solidFill>
            <a:schemeClr val="tx1"/>
          </a:solidFill>
          <a:latin typeface="+mn-lt"/>
          <a:ea typeface="+mn-ea"/>
          <a:cs typeface="+mn-cs"/>
        </a:defRPr>
      </a:lvl6pPr>
      <a:lvl7pPr marL="5572125" indent="-428625" algn="l" defTabSz="171450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3375" kern="1200">
          <a:solidFill>
            <a:schemeClr val="tx1"/>
          </a:solidFill>
          <a:latin typeface="+mn-lt"/>
          <a:ea typeface="+mn-ea"/>
          <a:cs typeface="+mn-cs"/>
        </a:defRPr>
      </a:lvl7pPr>
      <a:lvl8pPr marL="6429375" indent="-428625" algn="l" defTabSz="171450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3375" kern="1200">
          <a:solidFill>
            <a:schemeClr val="tx1"/>
          </a:solidFill>
          <a:latin typeface="+mn-lt"/>
          <a:ea typeface="+mn-ea"/>
          <a:cs typeface="+mn-cs"/>
        </a:defRPr>
      </a:lvl8pPr>
      <a:lvl9pPr marL="7286625" indent="-428625" algn="l" defTabSz="1714500" rtl="0" eaLnBrk="1" latinLnBrk="0" hangingPunct="1">
        <a:lnSpc>
          <a:spcPct val="90000"/>
        </a:lnSpc>
        <a:spcBef>
          <a:spcPts val="938"/>
        </a:spcBef>
        <a:buFont typeface="Arial" panose="020B0604020202020204" pitchFamily="34" charset="0"/>
        <a:buChar char="•"/>
        <a:defRPr sz="33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14500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1pPr>
      <a:lvl2pPr marL="857250" algn="l" defTabSz="1714500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algn="l" defTabSz="1714500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3pPr>
      <a:lvl4pPr marL="2571750" algn="l" defTabSz="1714500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4pPr>
      <a:lvl5pPr marL="3429000" algn="l" defTabSz="1714500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5pPr>
      <a:lvl6pPr marL="4286250" algn="l" defTabSz="1714500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6pPr>
      <a:lvl7pPr marL="5143500" algn="l" defTabSz="1714500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7pPr>
      <a:lvl8pPr marL="6000750" algn="l" defTabSz="1714500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8pPr>
      <a:lvl9pPr marL="6858000" algn="l" defTabSz="1714500" rtl="0" eaLnBrk="1" latinLnBrk="0" hangingPunct="1">
        <a:defRPr sz="33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hyperlink" Target="http://scielo.sld.cu/scielo.php?script=sci_arttext&amp;pid=S1990-86442018000400022#B21" TargetMode="External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2.png"/><Relationship Id="rId4" Type="http://schemas.openxmlformats.org/officeDocument/2006/relationships/hyperlink" Target="http://scielo.sld.cu/scielo.php?script=sci_arttext&amp;pid=S1990-86442018000400022#B15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1E8D1E5-27C3-F7EF-BAAD-32E2738723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9620" y="0"/>
            <a:ext cx="3040380" cy="168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284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C94BB90-078A-CD09-AD9C-6B3F6EF36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85569" y="2355950"/>
            <a:ext cx="14970909" cy="8784193"/>
          </a:xfrm>
        </p:spPr>
      </p:pic>
      <p:sp>
        <p:nvSpPr>
          <p:cNvPr id="6" name="Cerrar llave 5">
            <a:extLst>
              <a:ext uri="{FF2B5EF4-FFF2-40B4-BE49-F238E27FC236}">
                <a16:creationId xmlns:a16="http://schemas.microsoft.com/office/drawing/2014/main" id="{A43A025F-F3C8-83B9-3A30-6902C0BCA525}"/>
              </a:ext>
            </a:extLst>
          </p:cNvPr>
          <p:cNvSpPr/>
          <p:nvPr/>
        </p:nvSpPr>
        <p:spPr>
          <a:xfrm>
            <a:off x="14927580" y="2401670"/>
            <a:ext cx="822960" cy="1417528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sz="3375"/>
          </a:p>
        </p:txBody>
      </p:sp>
      <p:sp>
        <p:nvSpPr>
          <p:cNvPr id="7" name="Cerrar llave 6">
            <a:extLst>
              <a:ext uri="{FF2B5EF4-FFF2-40B4-BE49-F238E27FC236}">
                <a16:creationId xmlns:a16="http://schemas.microsoft.com/office/drawing/2014/main" id="{5BC864F6-418B-547A-C1D4-38C4157626B6}"/>
              </a:ext>
            </a:extLst>
          </p:cNvPr>
          <p:cNvSpPr/>
          <p:nvPr/>
        </p:nvSpPr>
        <p:spPr>
          <a:xfrm>
            <a:off x="14753409" y="7436719"/>
            <a:ext cx="822960" cy="3060566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sz="3375"/>
          </a:p>
        </p:txBody>
      </p:sp>
      <p:sp>
        <p:nvSpPr>
          <p:cNvPr id="8" name="Cerrar llave 7">
            <a:extLst>
              <a:ext uri="{FF2B5EF4-FFF2-40B4-BE49-F238E27FC236}">
                <a16:creationId xmlns:a16="http://schemas.microsoft.com/office/drawing/2014/main" id="{8279E1EC-040B-4D79-166D-A4B13F359CA6}"/>
              </a:ext>
            </a:extLst>
          </p:cNvPr>
          <p:cNvSpPr/>
          <p:nvPr/>
        </p:nvSpPr>
        <p:spPr>
          <a:xfrm>
            <a:off x="14661969" y="4459069"/>
            <a:ext cx="822960" cy="2713256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sz="3375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736FCB8-3352-85FD-D36B-F271B749264E}"/>
              </a:ext>
            </a:extLst>
          </p:cNvPr>
          <p:cNvSpPr txBox="1"/>
          <p:nvPr/>
        </p:nvSpPr>
        <p:spPr>
          <a:xfrm>
            <a:off x="15750540" y="2087954"/>
            <a:ext cx="67238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3000" dirty="0"/>
              <a:t>Selecciona la dimensión y la caracteriza, describiendo y haciendo mas especifico el área del problema 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7FA38290-6A07-2300-9AD3-D68152F93AE6}"/>
              </a:ext>
            </a:extLst>
          </p:cNvPr>
          <p:cNvCxnSpPr>
            <a:cxnSpLocks/>
          </p:cNvCxnSpPr>
          <p:nvPr/>
        </p:nvCxnSpPr>
        <p:spPr>
          <a:xfrm>
            <a:off x="640080" y="4093517"/>
            <a:ext cx="34061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3B46A422-409D-D08A-04B0-BE423108DCE3}"/>
              </a:ext>
            </a:extLst>
          </p:cNvPr>
          <p:cNvCxnSpPr>
            <a:cxnSpLocks/>
          </p:cNvCxnSpPr>
          <p:nvPr/>
        </p:nvCxnSpPr>
        <p:spPr>
          <a:xfrm>
            <a:off x="14081761" y="3646073"/>
            <a:ext cx="1060269" cy="187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5CFF8F3-E94D-ACC3-83FD-329FFF892763}"/>
              </a:ext>
            </a:extLst>
          </p:cNvPr>
          <p:cNvSpPr txBox="1"/>
          <p:nvPr/>
        </p:nvSpPr>
        <p:spPr>
          <a:xfrm>
            <a:off x="15750540" y="5267469"/>
            <a:ext cx="67238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3000" dirty="0"/>
              <a:t>Problema especifico, consecuencias e impactos (IMPORTANCIA)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5B0BCB3-9E48-2F6E-031F-5468830C2E02}"/>
              </a:ext>
            </a:extLst>
          </p:cNvPr>
          <p:cNvSpPr txBox="1"/>
          <p:nvPr/>
        </p:nvSpPr>
        <p:spPr>
          <a:xfrm>
            <a:off x="15750540" y="8361067"/>
            <a:ext cx="5234940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375" dirty="0"/>
              <a:t>Contraste de argumentos, lo que falta, lo que se sabe.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419E43DE-0380-868D-3C7E-8594D3EB9E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2580" y="859619"/>
            <a:ext cx="2217420" cy="122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6974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5ECA6CF-6A52-DE79-7514-EF23BB0362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81927" y="1829159"/>
            <a:ext cx="15111414" cy="5358999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9B263B5-DE0A-55A3-51EB-C98148F409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402" y="7188157"/>
            <a:ext cx="15120938" cy="3119438"/>
          </a:xfrm>
          <a:prstGeom prst="rect">
            <a:avLst/>
          </a:prstGeom>
        </p:spPr>
      </p:pic>
      <p:sp>
        <p:nvSpPr>
          <p:cNvPr id="8" name="Cerrar llave 7">
            <a:extLst>
              <a:ext uri="{FF2B5EF4-FFF2-40B4-BE49-F238E27FC236}">
                <a16:creationId xmlns:a16="http://schemas.microsoft.com/office/drawing/2014/main" id="{4A7504D3-3290-9CBE-1FA5-01B8A1C898AF}"/>
              </a:ext>
            </a:extLst>
          </p:cNvPr>
          <p:cNvSpPr/>
          <p:nvPr/>
        </p:nvSpPr>
        <p:spPr>
          <a:xfrm>
            <a:off x="15293340" y="2133199"/>
            <a:ext cx="822960" cy="4724801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sz="3375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7CE4BF6-6D96-75CF-F934-8364C6B63510}"/>
              </a:ext>
            </a:extLst>
          </p:cNvPr>
          <p:cNvSpPr txBox="1"/>
          <p:nvPr/>
        </p:nvSpPr>
        <p:spPr>
          <a:xfrm>
            <a:off x="16596360" y="3400426"/>
            <a:ext cx="5692140" cy="1650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375" dirty="0"/>
              <a:t>Descripción de problemática Asma grave, respuesta eosinofílica y tratamiento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E3E8FCA-DB44-2428-EA5C-2D9C869178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9620" y="1057598"/>
            <a:ext cx="3040380" cy="168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208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4C737A7-CAD3-6706-3631-4DDB80C26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7500" y="3607476"/>
            <a:ext cx="17145000" cy="4476750"/>
          </a:xfrm>
        </p:spPr>
        <p:txBody>
          <a:bodyPr/>
          <a:lstStyle/>
          <a:p>
            <a:r>
              <a:rPr lang="es-CO" dirty="0"/>
              <a:t>PREGUNTA DE INVESTIGACIÓN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F3F2568-9D99-95C0-6028-A060CFE78C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9620" y="1057598"/>
            <a:ext cx="3040380" cy="168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660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659177-2822-8B5F-4778-8A70251A1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2548A2D-3F56-D6B7-733D-C67BBF26F6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881474" y="1440313"/>
            <a:ext cx="13515030" cy="10556516"/>
          </a:xfr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9F6217B2-4DE6-F641-7EB0-4A42E77E70A4}"/>
              </a:ext>
            </a:extLst>
          </p:cNvPr>
          <p:cNvSpPr/>
          <p:nvPr/>
        </p:nvSpPr>
        <p:spPr>
          <a:xfrm>
            <a:off x="6207354" y="11996830"/>
            <a:ext cx="11430000" cy="4962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CO" sz="2625" dirty="0"/>
              <a:t>https://</a:t>
            </a:r>
            <a:r>
              <a:rPr lang="es-CO" sz="2625" dirty="0" err="1"/>
              <a:t>research.com</a:t>
            </a:r>
            <a:r>
              <a:rPr lang="es-CO" sz="2625" dirty="0"/>
              <a:t>/</a:t>
            </a:r>
            <a:r>
              <a:rPr lang="es-CO" sz="2625" dirty="0" err="1"/>
              <a:t>research</a:t>
            </a:r>
            <a:r>
              <a:rPr lang="es-CO" sz="2625" dirty="0"/>
              <a:t>/</a:t>
            </a:r>
            <a:r>
              <a:rPr lang="es-CO" sz="2625" dirty="0" err="1"/>
              <a:t>how</a:t>
            </a:r>
            <a:r>
              <a:rPr lang="es-CO" sz="2625" dirty="0"/>
              <a:t>-</a:t>
            </a:r>
            <a:r>
              <a:rPr lang="es-CO" sz="2625" dirty="0" err="1"/>
              <a:t>to</a:t>
            </a:r>
            <a:r>
              <a:rPr lang="es-CO" sz="2625" dirty="0"/>
              <a:t>-</a:t>
            </a:r>
            <a:r>
              <a:rPr lang="es-CO" sz="2625" dirty="0" err="1"/>
              <a:t>write</a:t>
            </a:r>
            <a:r>
              <a:rPr lang="es-CO" sz="2625" dirty="0"/>
              <a:t>-a-</a:t>
            </a:r>
            <a:r>
              <a:rPr lang="es-CO" sz="2625" dirty="0" err="1"/>
              <a:t>research</a:t>
            </a:r>
            <a:r>
              <a:rPr lang="es-CO" sz="2625" dirty="0"/>
              <a:t>-</a:t>
            </a:r>
            <a:r>
              <a:rPr lang="es-CO" sz="2625" dirty="0" err="1"/>
              <a:t>question</a:t>
            </a:r>
            <a:endParaRPr lang="es-CO" sz="2625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66812C9-4703-DACA-26CD-FB3B9A073C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9620" y="1057598"/>
            <a:ext cx="3040380" cy="168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446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C92CC6C-C8ED-E1C4-A278-739842E86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3214" y="917257"/>
            <a:ext cx="18693572" cy="778668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D66AD73-DE72-D9DD-0A06-155D236858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9620" y="1057598"/>
            <a:ext cx="3040380" cy="168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220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D3BD91-B052-E2E3-B5EB-16DD03113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TIPOS DE PREGUNTAS DE INVESTIGACION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70E5F9-9CAC-0655-9A00-BEB92952A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CO" b="1" dirty="0">
                <a:solidFill>
                  <a:srgbClr val="FF0000"/>
                </a:solidFill>
              </a:rPr>
              <a:t>CUANTITATIVAS.</a:t>
            </a:r>
            <a:r>
              <a:rPr lang="es-CO" dirty="0"/>
              <a:t> Deben incluir la población que se estudiará, las variables dependientes y/o independientes, lugar y tiempo. Se enmarcan al comienzo del estudio.</a:t>
            </a:r>
          </a:p>
          <a:p>
            <a:pPr marL="0" indent="0" algn="just">
              <a:buNone/>
            </a:pPr>
            <a:endParaRPr lang="es-CO" dirty="0"/>
          </a:p>
          <a:p>
            <a:pPr marL="0" indent="0" algn="just">
              <a:buNone/>
            </a:pPr>
            <a:r>
              <a:rPr lang="es-CO" dirty="0"/>
              <a:t>Descriptivos</a:t>
            </a:r>
          </a:p>
          <a:p>
            <a:pPr marL="0" indent="0" algn="just">
              <a:buNone/>
            </a:pPr>
            <a:r>
              <a:rPr lang="es-CO" dirty="0"/>
              <a:t>Comparativos </a:t>
            </a:r>
          </a:p>
          <a:p>
            <a:pPr marL="0" indent="0" algn="just">
              <a:buNone/>
            </a:pPr>
            <a:r>
              <a:rPr lang="es-CO" dirty="0"/>
              <a:t>Relación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8C36D3F-BD79-9349-C93E-B1A2704329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9620" y="1057598"/>
            <a:ext cx="3040380" cy="168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1167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185BD4-03AA-DCD7-1DCD-D5C46F01A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PREGUNTAS DESCRIPTIVAS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88B0AD-B9FB-929F-4142-C64E79042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dirty="0"/>
              <a:t>Las preguntas de investigación descriptivas tienen como objetivo medir las respuestas de la población de un estudio a una o más variables o describir las variables que medirá la investigación.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21D32A0-080A-C07A-4F6D-23C5025B6848}"/>
              </a:ext>
            </a:extLst>
          </p:cNvPr>
          <p:cNvSpPr/>
          <p:nvPr/>
        </p:nvSpPr>
        <p:spPr>
          <a:xfrm>
            <a:off x="891540" y="7513539"/>
            <a:ext cx="20871180" cy="2746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4500" dirty="0"/>
              <a:t>¿</a:t>
            </a:r>
            <a:r>
              <a:rPr lang="es-ES" sz="4500" dirty="0">
                <a:solidFill>
                  <a:srgbClr val="FF0000"/>
                </a:solidFill>
              </a:rPr>
              <a:t>Cuáles</a:t>
            </a:r>
            <a:r>
              <a:rPr lang="es-ES" sz="4500" dirty="0"/>
              <a:t> son los </a:t>
            </a:r>
            <a:r>
              <a:rPr lang="es-ES" sz="4500" dirty="0">
                <a:solidFill>
                  <a:srgbClr val="FF0000"/>
                </a:solidFill>
              </a:rPr>
              <a:t>patrones de resistencia antimicrobiana </a:t>
            </a:r>
            <a:r>
              <a:rPr lang="es-ES" sz="4500" dirty="0"/>
              <a:t>presentes en el </a:t>
            </a:r>
            <a:r>
              <a:rPr lang="es-ES" sz="4500" dirty="0">
                <a:solidFill>
                  <a:srgbClr val="FF0000"/>
                </a:solidFill>
              </a:rPr>
              <a:t>departamento de Risaralda </a:t>
            </a:r>
            <a:r>
              <a:rPr lang="es-ES" sz="4500" dirty="0"/>
              <a:t>provenientes desde </a:t>
            </a:r>
            <a:r>
              <a:rPr lang="es-ES" sz="4500" dirty="0">
                <a:solidFill>
                  <a:srgbClr val="FF0000"/>
                </a:solidFill>
              </a:rPr>
              <a:t>muestras analizadas bajo la vigilancia en salud publica </a:t>
            </a:r>
            <a:r>
              <a:rPr lang="es-ES" sz="4500" dirty="0"/>
              <a:t>para los años </a:t>
            </a:r>
            <a:r>
              <a:rPr lang="es-ES" sz="4500" dirty="0">
                <a:solidFill>
                  <a:srgbClr val="FF0000"/>
                </a:solidFill>
              </a:rPr>
              <a:t>2015 a 2021</a:t>
            </a:r>
            <a:r>
              <a:rPr lang="es-ES" sz="4500" dirty="0"/>
              <a:t>.?</a:t>
            </a:r>
            <a:endParaRPr lang="es-CO" sz="4500" dirty="0"/>
          </a:p>
          <a:p>
            <a:pPr lvl="0"/>
            <a:endParaRPr lang="es-CO" sz="3750" dirty="0">
              <a:solidFill>
                <a:prstClr val="black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464F1F0-EE13-1D44-05BE-4062EA4962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9620" y="1057598"/>
            <a:ext cx="3040380" cy="168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5006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26B22-EB40-303C-60EB-BBCDFD8CC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PREGUNTAS COMPARATIVAS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CDEB41-9B44-29A2-473C-68B72DAFD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sz="4125" dirty="0">
                <a:solidFill>
                  <a:prstClr val="black"/>
                </a:solidFill>
              </a:rPr>
              <a:t>Las preguntas de investigación comparativa tienen como objetivo descubrir las diferencias entre dos o más grupos para una variable de resultado. Por ejemplo, el investigador puede comparar un grupo donde está involucrada cierta variable y otro grupo donde esa variable no está presente.</a:t>
            </a:r>
          </a:p>
          <a:p>
            <a:pPr marL="0" indent="0">
              <a:buNone/>
            </a:pPr>
            <a:endParaRPr lang="es-CO" sz="4125" dirty="0">
              <a:solidFill>
                <a:prstClr val="black"/>
              </a:solidFill>
            </a:endParaRPr>
          </a:p>
          <a:p>
            <a:pPr lvl="0"/>
            <a:endParaRPr lang="es-CO" sz="4125" dirty="0">
              <a:solidFill>
                <a:prstClr val="black"/>
              </a:solidFill>
            </a:endParaRPr>
          </a:p>
          <a:p>
            <a:endParaRPr lang="es-CO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61CDB45-567C-4DF9-A7E0-80D9F15D3D19}"/>
              </a:ext>
            </a:extLst>
          </p:cNvPr>
          <p:cNvSpPr txBox="1"/>
          <p:nvPr/>
        </p:nvSpPr>
        <p:spPr>
          <a:xfrm>
            <a:off x="1371600" y="7743826"/>
            <a:ext cx="2018538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500" dirty="0"/>
              <a:t>¿</a:t>
            </a:r>
            <a:r>
              <a:rPr lang="es-CO" sz="4500" dirty="0">
                <a:solidFill>
                  <a:srgbClr val="FF0000"/>
                </a:solidFill>
              </a:rPr>
              <a:t>Cuales</a:t>
            </a:r>
            <a:r>
              <a:rPr lang="es-CO" sz="4500" dirty="0"/>
              <a:t> son las </a:t>
            </a:r>
            <a:r>
              <a:rPr lang="es-CO" sz="4500" dirty="0">
                <a:solidFill>
                  <a:srgbClr val="FF0000"/>
                </a:solidFill>
              </a:rPr>
              <a:t>condiciones clínicas, paraclínicas y sociales  entre pacientes con diagnóstico de tuberculosis sensible </a:t>
            </a:r>
            <a:r>
              <a:rPr lang="es-CO" sz="4500" dirty="0"/>
              <a:t>con y sin  falla terapéutica, diagnosticados en </a:t>
            </a:r>
            <a:r>
              <a:rPr lang="es-CO" sz="4500" dirty="0" err="1">
                <a:solidFill>
                  <a:srgbClr val="FF0000"/>
                </a:solidFill>
              </a:rPr>
              <a:t>comfamiliar</a:t>
            </a:r>
            <a:r>
              <a:rPr lang="es-CO" sz="4500" dirty="0">
                <a:solidFill>
                  <a:srgbClr val="FF0000"/>
                </a:solidFill>
              </a:rPr>
              <a:t> Risaralda </a:t>
            </a:r>
            <a:r>
              <a:rPr lang="es-CO" sz="4500" dirty="0"/>
              <a:t>en las cohortes de programa </a:t>
            </a:r>
            <a:r>
              <a:rPr lang="es-CO" sz="4500" dirty="0">
                <a:solidFill>
                  <a:srgbClr val="FF0000"/>
                </a:solidFill>
              </a:rPr>
              <a:t>2010 a 2020</a:t>
            </a:r>
            <a:r>
              <a:rPr lang="es-CO" sz="4500" dirty="0"/>
              <a:t>?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AE0E454-1415-3545-C233-2EA2D119A3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9620" y="1057598"/>
            <a:ext cx="3040380" cy="168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66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28297A-A5FA-9C0E-42A1-5FE58BA41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PREGUNTAS DE RELACIÓN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EAB24F-343D-805A-AA91-3822130A7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>
                <a:solidFill>
                  <a:prstClr val="black"/>
                </a:solidFill>
              </a:rPr>
              <a:t>Las preguntas de investigación de relaciones buscan explorar y definir tendencias e interacciones entre dos o más variables. Estas preguntas a menudo incluyen variables dependientes e independientes y usan palabras como "asociación" o "tendencias".</a:t>
            </a:r>
          </a:p>
          <a:p>
            <a:endParaRPr lang="es-CO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173B623-2C96-A17C-E0B2-0D4BF6738404}"/>
              </a:ext>
            </a:extLst>
          </p:cNvPr>
          <p:cNvSpPr/>
          <p:nvPr/>
        </p:nvSpPr>
        <p:spPr>
          <a:xfrm>
            <a:off x="1571625" y="7931052"/>
            <a:ext cx="19893915" cy="1650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O" sz="3375" dirty="0">
                <a:solidFill>
                  <a:srgbClr val="000000"/>
                </a:solidFill>
                <a:latin typeface="Roboto" panose="02000000000000000000" pitchFamily="2" charset="0"/>
              </a:rPr>
              <a:t>¿</a:t>
            </a:r>
            <a:r>
              <a:rPr lang="es-CO" sz="3375" dirty="0">
                <a:solidFill>
                  <a:srgbClr val="FF0000"/>
                </a:solidFill>
                <a:latin typeface="Roboto" panose="02000000000000000000" pitchFamily="2" charset="0"/>
              </a:rPr>
              <a:t>Cuales son los desenlaces clínicos y diferencias en el comportamiento del COVID-19 </a:t>
            </a:r>
            <a:r>
              <a:rPr lang="es-CO" sz="3375" dirty="0">
                <a:solidFill>
                  <a:srgbClr val="000000"/>
                </a:solidFill>
                <a:latin typeface="Roboto" panose="02000000000000000000" pitchFamily="2" charset="0"/>
              </a:rPr>
              <a:t>de </a:t>
            </a:r>
            <a:r>
              <a:rPr lang="es-CO" sz="3375" dirty="0">
                <a:latin typeface="Roboto" panose="02000000000000000000" pitchFamily="2" charset="0"/>
              </a:rPr>
              <a:t>los</a:t>
            </a:r>
            <a:r>
              <a:rPr lang="es-CO" sz="3375" dirty="0">
                <a:solidFill>
                  <a:srgbClr val="FF0000"/>
                </a:solidFill>
                <a:latin typeface="Roboto" panose="02000000000000000000" pitchFamily="2" charset="0"/>
              </a:rPr>
              <a:t> pacientes con diabetes mellitus tipo 2 que utilizan inhibidores DPP4 con respecto a los que utilizan otras terapias </a:t>
            </a:r>
            <a:r>
              <a:rPr lang="es-CO" sz="3375" dirty="0">
                <a:solidFill>
                  <a:srgbClr val="000000"/>
                </a:solidFill>
                <a:latin typeface="Roboto" panose="02000000000000000000" pitchFamily="2" charset="0"/>
              </a:rPr>
              <a:t>para su enfermedad hospitalizados por COVID-19 en la </a:t>
            </a:r>
            <a:r>
              <a:rPr lang="es-CO" sz="3375" dirty="0">
                <a:solidFill>
                  <a:srgbClr val="FF0000"/>
                </a:solidFill>
                <a:latin typeface="Roboto" panose="02000000000000000000" pitchFamily="2" charset="0"/>
              </a:rPr>
              <a:t>clínica </a:t>
            </a:r>
            <a:r>
              <a:rPr lang="es-CO" sz="3375" dirty="0" err="1">
                <a:solidFill>
                  <a:srgbClr val="FF0000"/>
                </a:solidFill>
                <a:latin typeface="Roboto" panose="02000000000000000000" pitchFamily="2" charset="0"/>
              </a:rPr>
              <a:t>Comfamiliar</a:t>
            </a:r>
            <a:r>
              <a:rPr lang="es-CO" sz="3375" dirty="0">
                <a:solidFill>
                  <a:srgbClr val="FF0000"/>
                </a:solidFill>
                <a:latin typeface="Roboto" panose="02000000000000000000" pitchFamily="2" charset="0"/>
              </a:rPr>
              <a:t> </a:t>
            </a:r>
            <a:r>
              <a:rPr lang="es-CO" sz="3375" dirty="0">
                <a:solidFill>
                  <a:srgbClr val="000000"/>
                </a:solidFill>
                <a:latin typeface="Roboto" panose="02000000000000000000" pitchFamily="2" charset="0"/>
              </a:rPr>
              <a:t>en los </a:t>
            </a:r>
            <a:r>
              <a:rPr lang="es-CO" sz="3375" dirty="0">
                <a:solidFill>
                  <a:srgbClr val="FF0000"/>
                </a:solidFill>
                <a:latin typeface="Roboto" panose="02000000000000000000" pitchFamily="2" charset="0"/>
              </a:rPr>
              <a:t>años 2020 y 2021</a:t>
            </a:r>
            <a:r>
              <a:rPr lang="es-CO" sz="3375" dirty="0">
                <a:solidFill>
                  <a:srgbClr val="000000"/>
                </a:solidFill>
                <a:latin typeface="Roboto" panose="02000000000000000000" pitchFamily="2" charset="0"/>
              </a:rPr>
              <a:t>?</a:t>
            </a:r>
            <a:endParaRPr lang="es-CO" sz="3375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0423BE0-6F74-BAEB-D244-538F7FBCCD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9620" y="1057598"/>
            <a:ext cx="3040380" cy="168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005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D3BD91-B052-E2E3-B5EB-16DD03113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TIPOS DE PREGUNTAS DE INVESTIGACION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70E5F9-9CAC-0655-9A00-BEB92952A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CO" dirty="0"/>
              <a:t>CUALITATIVAS. Las preguntas de investigación cualitativa pueden referirse a áreas amplias de investigación o áreas de estudio más específicas. A diferencia de sus contrapartes cuantitativas, las preguntas de investigación cualitativas suelen ser adaptables, no direccionales y más flexibles. Como resultado, los estudios que utilizan estas preguntas generalmente tienen como objetivo "descubrir", ”indagar" o "explorar".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232B8D9-0D1B-5B08-9290-028818A1404A}"/>
              </a:ext>
            </a:extLst>
          </p:cNvPr>
          <p:cNvSpPr txBox="1"/>
          <p:nvPr/>
        </p:nvSpPr>
        <p:spPr>
          <a:xfrm>
            <a:off x="937260" y="10029825"/>
            <a:ext cx="20351115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375" dirty="0"/>
              <a:t>¿Cuales son las percepciones e imaginarios acerca de su calidad de vida relacionada a la salud de pacientes con </a:t>
            </a:r>
            <a:r>
              <a:rPr lang="es-CO" sz="3375" dirty="0" err="1"/>
              <a:t>Mucopolisacaridosis</a:t>
            </a:r>
            <a:r>
              <a:rPr lang="es-CO" sz="3375" dirty="0"/>
              <a:t> tipo IV en el municipio de Pereira?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E30B693-1ADB-B8A3-246A-9C700B7A09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9620" y="1057598"/>
            <a:ext cx="3040380" cy="168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6276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92FE02-DB6D-5628-7A55-47B814FDEB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EL PLANTEAMIENTO DEL PROBLEMA DE INVESTIGACIÓN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588BD0-B50A-2FE2-CD4E-36B1BF7842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CO" dirty="0"/>
              <a:t>Jorge Mario Estrada Alvarez. </a:t>
            </a:r>
            <a:r>
              <a:rPr lang="es-CO" dirty="0" err="1"/>
              <a:t>MSc</a:t>
            </a:r>
            <a:r>
              <a:rPr lang="es-CO" dirty="0"/>
              <a:t>. Epi – </a:t>
            </a:r>
            <a:r>
              <a:rPr lang="es-CO" dirty="0" err="1"/>
              <a:t>Est</a:t>
            </a:r>
            <a:r>
              <a:rPr lang="es-CO" dirty="0"/>
              <a:t>. PhD(c)</a:t>
            </a:r>
          </a:p>
          <a:p>
            <a:r>
              <a:rPr lang="es-CO" b="1" dirty="0"/>
              <a:t>UNIDAD DE INVESTIGACIÓN Y DOCENCIA</a:t>
            </a:r>
          </a:p>
          <a:p>
            <a:r>
              <a:rPr lang="es-CO" dirty="0"/>
              <a:t>INCERH</a:t>
            </a:r>
          </a:p>
          <a:p>
            <a:r>
              <a:rPr lang="es-CO" dirty="0"/>
              <a:t>COMFAMILIAR RISARALDA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1FB33CA-87DA-A00B-B34C-FC03503DE9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9620" y="1057598"/>
            <a:ext cx="3040380" cy="168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1934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5C2BD-A77D-AFE7-2B8A-75FF9F5F9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EVALUACION DE LA PREGUNTA: </a:t>
            </a:r>
            <a:r>
              <a:rPr lang="es-CO" sz="11250" b="1" dirty="0"/>
              <a:t>FINER</a:t>
            </a:r>
            <a:endParaRPr lang="es-CO" b="1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E0245D1-A734-4AC1-B2C2-90F8629D06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327170" y="3851672"/>
            <a:ext cx="14205660" cy="8158759"/>
          </a:xfr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AB01C50-7448-358B-9836-6EF5B2CEC3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9620" y="1057598"/>
            <a:ext cx="3040380" cy="168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5530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CE5A96-7B96-1D08-6FCC-E300BBF8A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FORMULACION EXPLICITA DE LA PREGUNTA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39D2E8-1844-D3EE-6DC4-508ADF35A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ELEMENTOS EN LA FORMULACION:</a:t>
            </a:r>
          </a:p>
          <a:p>
            <a:r>
              <a:rPr lang="es-CO" dirty="0"/>
              <a:t>Qué, Cuando, Cómo, Cuales (Formulación de pregunta) (nunca Si, No)</a:t>
            </a:r>
          </a:p>
          <a:p>
            <a:r>
              <a:rPr lang="es-CO" dirty="0"/>
              <a:t>Quienes: </a:t>
            </a:r>
            <a:r>
              <a:rPr lang="es-CO" dirty="0" err="1"/>
              <a:t>Poblacion</a:t>
            </a:r>
            <a:r>
              <a:rPr lang="es-CO" dirty="0"/>
              <a:t> involucrada (</a:t>
            </a:r>
            <a:r>
              <a:rPr lang="es-CO" dirty="0" err="1"/>
              <a:t>caracteristicas</a:t>
            </a:r>
            <a:r>
              <a:rPr lang="es-CO" dirty="0"/>
              <a:t> generales: </a:t>
            </a:r>
            <a:r>
              <a:rPr lang="es-CO" dirty="0" err="1"/>
              <a:t>Dx</a:t>
            </a:r>
            <a:r>
              <a:rPr lang="es-CO" dirty="0"/>
              <a:t>, edad, Sexo)</a:t>
            </a:r>
          </a:p>
          <a:p>
            <a:r>
              <a:rPr lang="es-CO" dirty="0"/>
              <a:t>Variable(s): descriptiva, comparativa, relacional</a:t>
            </a:r>
          </a:p>
          <a:p>
            <a:r>
              <a:rPr lang="es-CO" dirty="0"/>
              <a:t>Lugar: Centro(s), servicio(s), ciudad(s).</a:t>
            </a:r>
          </a:p>
          <a:p>
            <a:r>
              <a:rPr lang="es-CO" dirty="0"/>
              <a:t>Tiempo: Periodo, momento. 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DCAD723-7FF0-D01B-AB0E-61225AC606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3448" y="1057598"/>
            <a:ext cx="2836552" cy="157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0625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6CBCBEA-B7E6-082B-E80A-07A35593CD24}"/>
              </a:ext>
            </a:extLst>
          </p:cNvPr>
          <p:cNvSpPr txBox="1"/>
          <p:nvPr/>
        </p:nvSpPr>
        <p:spPr>
          <a:xfrm>
            <a:off x="6663690" y="4480560"/>
            <a:ext cx="953262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1500" dirty="0">
                <a:solidFill>
                  <a:schemeClr val="bg1"/>
                </a:solidFill>
              </a:rPr>
              <a:t>GRACIAS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D4A7107-3F16-0BD7-9C90-1D4F3EC7EDFF}"/>
              </a:ext>
            </a:extLst>
          </p:cNvPr>
          <p:cNvSpPr txBox="1"/>
          <p:nvPr/>
        </p:nvSpPr>
        <p:spPr>
          <a:xfrm>
            <a:off x="8275320" y="6988672"/>
            <a:ext cx="72466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400" dirty="0" err="1">
                <a:solidFill>
                  <a:schemeClr val="bg1"/>
                </a:solidFill>
              </a:rPr>
              <a:t>jestradaa@comfamiliar.com</a:t>
            </a:r>
            <a:endParaRPr lang="es-CO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947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6E5A97-8B0A-B808-AD94-2E10596B7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RAE de la Sesión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F16605-036D-5FDA-6DAB-40DF3B257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dirty="0"/>
              <a:t>Identificar los parámetros esenciales en la descripción y/o planteamiento del problema.</a:t>
            </a:r>
          </a:p>
          <a:p>
            <a:pPr algn="just"/>
            <a:endParaRPr lang="es-CO" dirty="0"/>
          </a:p>
          <a:p>
            <a:pPr algn="just"/>
            <a:r>
              <a:rPr lang="es-CO" dirty="0"/>
              <a:t>Conocer los tipos de preguntas de investigación y su correcta formulación.</a:t>
            </a:r>
          </a:p>
          <a:p>
            <a:pPr algn="just"/>
            <a:endParaRPr lang="es-CO" dirty="0"/>
          </a:p>
          <a:p>
            <a:pPr algn="just"/>
            <a:r>
              <a:rPr lang="es-CO" dirty="0"/>
              <a:t>Describir los </a:t>
            </a:r>
            <a:r>
              <a:rPr lang="es-CO" dirty="0" err="1"/>
              <a:t>critertios</a:t>
            </a:r>
            <a:r>
              <a:rPr lang="es-CO" dirty="0"/>
              <a:t>  preliminares en la viabilidad de un planteamiento de un problema de investigación.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91990DA-0482-58EB-F9E8-2CBFB4218B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9620" y="1057598"/>
            <a:ext cx="3040380" cy="168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120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87F96E-AB4E-F43A-8774-AF37808BD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1052417"/>
            <a:ext cx="6374946" cy="594461"/>
          </a:xfrm>
        </p:spPr>
        <p:txBody>
          <a:bodyPr>
            <a:normAutofit fontScale="90000"/>
          </a:bodyPr>
          <a:lstStyle/>
          <a:p>
            <a:r>
              <a:rPr lang="es-CO" sz="7500" baseline="30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Sala &amp; Arnau (2014</a:t>
            </a:r>
            <a:r>
              <a:rPr lang="es-CO" sz="7500" baseline="30000" dirty="0"/>
              <a:t>)</a:t>
            </a:r>
            <a:endParaRPr lang="es-CO" sz="75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FA9F56A-A7DB-21EA-EE78-5682D6AA16FD}"/>
              </a:ext>
            </a:extLst>
          </p:cNvPr>
          <p:cNvSpPr/>
          <p:nvPr/>
        </p:nvSpPr>
        <p:spPr>
          <a:xfrm>
            <a:off x="640080" y="12010430"/>
            <a:ext cx="21579840" cy="698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1969" dirty="0">
                <a:solidFill>
                  <a:srgbClr val="000000"/>
                </a:solidFill>
                <a:latin typeface="Arial" panose="020B0604020202020204" pitchFamily="34" charset="0"/>
              </a:rPr>
              <a:t>Espinoza Freire, </a:t>
            </a:r>
            <a:r>
              <a:rPr lang="es-CO" sz="1969" dirty="0" err="1">
                <a:solidFill>
                  <a:srgbClr val="000000"/>
                </a:solidFill>
                <a:latin typeface="Arial" panose="020B0604020202020204" pitchFamily="34" charset="0"/>
              </a:rPr>
              <a:t>Eudaldo</a:t>
            </a:r>
            <a:r>
              <a:rPr lang="es-CO" sz="1969" dirty="0">
                <a:solidFill>
                  <a:srgbClr val="000000"/>
                </a:solidFill>
                <a:latin typeface="Arial" panose="020B0604020202020204" pitchFamily="34" charset="0"/>
              </a:rPr>
              <a:t> Enrique. (2018). EL PROBLEMA DE INVESTIGACIÓN. </a:t>
            </a:r>
            <a:r>
              <a:rPr lang="es-CO" sz="1969" i="1" dirty="0">
                <a:solidFill>
                  <a:srgbClr val="000000"/>
                </a:solidFill>
                <a:latin typeface="Arial" panose="020B0604020202020204" pitchFamily="34" charset="0"/>
              </a:rPr>
              <a:t>Conrado</a:t>
            </a:r>
            <a:r>
              <a:rPr lang="es-CO" sz="1969" dirty="0">
                <a:solidFill>
                  <a:srgbClr val="000000"/>
                </a:solidFill>
                <a:latin typeface="Arial" panose="020B0604020202020204" pitchFamily="34" charset="0"/>
              </a:rPr>
              <a:t>, </a:t>
            </a:r>
            <a:r>
              <a:rPr lang="es-CO" sz="1969" i="1" dirty="0">
                <a:solidFill>
                  <a:srgbClr val="000000"/>
                </a:solidFill>
                <a:latin typeface="Arial" panose="020B0604020202020204" pitchFamily="34" charset="0"/>
              </a:rPr>
              <a:t>14</a:t>
            </a:r>
            <a:r>
              <a:rPr lang="es-CO" sz="1969" dirty="0">
                <a:solidFill>
                  <a:srgbClr val="000000"/>
                </a:solidFill>
                <a:latin typeface="Arial" panose="020B0604020202020204" pitchFamily="34" charset="0"/>
              </a:rPr>
              <a:t>(64), 22-32. </a:t>
            </a:r>
            <a:r>
              <a:rPr lang="es-CO" sz="1969" dirty="0" err="1">
                <a:solidFill>
                  <a:srgbClr val="000000"/>
                </a:solidFill>
                <a:latin typeface="Arial" panose="020B0604020202020204" pitchFamily="34" charset="0"/>
              </a:rPr>
              <a:t>Epub</a:t>
            </a:r>
            <a:r>
              <a:rPr lang="es-CO" sz="1969" dirty="0">
                <a:solidFill>
                  <a:srgbClr val="000000"/>
                </a:solidFill>
                <a:latin typeface="Arial" panose="020B0604020202020204" pitchFamily="34" charset="0"/>
              </a:rPr>
              <a:t> 08 de junio de 2019. Recuperado en 23 de mayo de 2022, de http://</a:t>
            </a:r>
            <a:r>
              <a:rPr lang="es-CO" sz="1969" dirty="0" err="1">
                <a:solidFill>
                  <a:srgbClr val="000000"/>
                </a:solidFill>
                <a:latin typeface="Arial" panose="020B0604020202020204" pitchFamily="34" charset="0"/>
              </a:rPr>
              <a:t>scielo.sld.cu</a:t>
            </a:r>
            <a:r>
              <a:rPr lang="es-CO" sz="1969" dirty="0">
                <a:solidFill>
                  <a:srgbClr val="000000"/>
                </a:solidFill>
                <a:latin typeface="Arial" panose="020B0604020202020204" pitchFamily="34" charset="0"/>
              </a:rPr>
              <a:t>/</a:t>
            </a:r>
            <a:r>
              <a:rPr lang="es-CO" sz="1969" dirty="0" err="1">
                <a:solidFill>
                  <a:srgbClr val="000000"/>
                </a:solidFill>
                <a:latin typeface="Arial" panose="020B0604020202020204" pitchFamily="34" charset="0"/>
              </a:rPr>
              <a:t>scielo.php?script</a:t>
            </a:r>
            <a:r>
              <a:rPr lang="es-CO" sz="1969" dirty="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es-CO" sz="1969" dirty="0" err="1">
                <a:solidFill>
                  <a:srgbClr val="000000"/>
                </a:solidFill>
                <a:latin typeface="Arial" panose="020B0604020202020204" pitchFamily="34" charset="0"/>
              </a:rPr>
              <a:t>sci_arttext&amp;pid</a:t>
            </a:r>
            <a:r>
              <a:rPr lang="es-CO" sz="1969" dirty="0">
                <a:solidFill>
                  <a:srgbClr val="000000"/>
                </a:solidFill>
                <a:latin typeface="Arial" panose="020B0604020202020204" pitchFamily="34" charset="0"/>
              </a:rPr>
              <a:t>=S1990-86442018000400022&amp;lng=</a:t>
            </a:r>
            <a:r>
              <a:rPr lang="es-CO" sz="1969" dirty="0" err="1">
                <a:solidFill>
                  <a:srgbClr val="000000"/>
                </a:solidFill>
                <a:latin typeface="Arial" panose="020B0604020202020204" pitchFamily="34" charset="0"/>
              </a:rPr>
              <a:t>es&amp;tlng</a:t>
            </a:r>
            <a:r>
              <a:rPr lang="es-CO" sz="1969" dirty="0">
                <a:solidFill>
                  <a:srgbClr val="000000"/>
                </a:solidFill>
                <a:latin typeface="Arial" panose="020B0604020202020204" pitchFamily="34" charset="0"/>
              </a:rPr>
              <a:t>=es.</a:t>
            </a:r>
            <a:endParaRPr lang="es-CO" sz="1969" dirty="0"/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C4104376-2371-080F-48AC-A55D37750444}"/>
              </a:ext>
            </a:extLst>
          </p:cNvPr>
          <p:cNvGraphicFramePr/>
          <p:nvPr/>
        </p:nvGraphicFramePr>
        <p:xfrm>
          <a:off x="27210" y="1646879"/>
          <a:ext cx="13552718" cy="10160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8" name="Rectángulo 7">
            <a:extLst>
              <a:ext uri="{FF2B5EF4-FFF2-40B4-BE49-F238E27FC236}">
                <a16:creationId xmlns:a16="http://schemas.microsoft.com/office/drawing/2014/main" id="{F125D19B-50D1-D5E7-6945-F44A24D2508C}"/>
              </a:ext>
            </a:extLst>
          </p:cNvPr>
          <p:cNvSpPr/>
          <p:nvPr/>
        </p:nvSpPr>
        <p:spPr>
          <a:xfrm>
            <a:off x="9007931" y="1342075"/>
            <a:ext cx="124641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3000" dirty="0">
                <a:solidFill>
                  <a:srgbClr val="000000"/>
                </a:solidFill>
                <a:latin typeface="verdana" panose="020B0604030504040204" pitchFamily="34" charset="0"/>
              </a:rPr>
              <a:t>Es por ello que es importante realizar estas preguntas de forma precisa y clara, y no escatimar tiempo, ni esfuerzos para concretarlas correctamente e incluso contrastarlas con otros investigadores.</a:t>
            </a:r>
            <a:endParaRPr lang="es-CO" sz="3000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5407B664-FD76-E434-9C74-ADB743683543}"/>
              </a:ext>
            </a:extLst>
          </p:cNvPr>
          <p:cNvCxnSpPr>
            <a:cxnSpLocks/>
          </p:cNvCxnSpPr>
          <p:nvPr/>
        </p:nvCxnSpPr>
        <p:spPr>
          <a:xfrm>
            <a:off x="3694071" y="2524123"/>
            <a:ext cx="53138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CE80083-F978-035E-9F7C-29EF278924A7}"/>
              </a:ext>
            </a:extLst>
          </p:cNvPr>
          <p:cNvSpPr/>
          <p:nvPr/>
        </p:nvSpPr>
        <p:spPr>
          <a:xfrm>
            <a:off x="10789920" y="3668503"/>
            <a:ext cx="11430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3000" dirty="0">
                <a:solidFill>
                  <a:srgbClr val="000000"/>
                </a:solidFill>
                <a:latin typeface="verdana" panose="020B0604030504040204" pitchFamily="34" charset="0"/>
              </a:rPr>
              <a:t>El nacimiento de un proyecto de investigación se origina en la identificación del problema, la explicación de los factores y componentes principales de éste y la exposición de las posibles dimensiones de estudio.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DD12B33-39C9-F000-D024-829A1EBCC2F5}"/>
              </a:ext>
            </a:extLst>
          </p:cNvPr>
          <p:cNvCxnSpPr>
            <a:cxnSpLocks/>
          </p:cNvCxnSpPr>
          <p:nvPr/>
        </p:nvCxnSpPr>
        <p:spPr>
          <a:xfrm>
            <a:off x="3694072" y="2524124"/>
            <a:ext cx="7095849" cy="21692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05810F75-4EDE-A5ED-A4AE-E4CFE0E14C12}"/>
              </a:ext>
            </a:extLst>
          </p:cNvPr>
          <p:cNvSpPr/>
          <p:nvPr/>
        </p:nvSpPr>
        <p:spPr>
          <a:xfrm>
            <a:off x="11185071" y="6158215"/>
            <a:ext cx="11430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CO" sz="3000" dirty="0">
                <a:solidFill>
                  <a:srgbClr val="000000"/>
                </a:solidFill>
                <a:latin typeface="verdana" panose="020B0604030504040204" pitchFamily="34" charset="0"/>
              </a:rPr>
              <a:t>La inversión de tiempo y recursos que se realiza en una investigación requiere que la pregunta de investigación responda a un problema.</a:t>
            </a:r>
            <a:endParaRPr lang="es-CO" sz="3000" dirty="0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D5DECC2B-50AB-0E9B-9C06-F765D3754758}"/>
              </a:ext>
            </a:extLst>
          </p:cNvPr>
          <p:cNvCxnSpPr>
            <a:cxnSpLocks/>
          </p:cNvCxnSpPr>
          <p:nvPr/>
        </p:nvCxnSpPr>
        <p:spPr>
          <a:xfrm>
            <a:off x="3694071" y="2524126"/>
            <a:ext cx="7491000" cy="44131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2264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C61526-B9EC-9203-9442-2692B460A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i="1" dirty="0"/>
              <a:t>Planteamiento del problema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8B7BCF-D4BF-DD7F-67F3-B86A44D1C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Recibe múltiples nombres: identificación del …., problematización…., o simplemente …. El problema …..</a:t>
            </a:r>
          </a:p>
          <a:p>
            <a:endParaRPr lang="es-CO" dirty="0"/>
          </a:p>
          <a:p>
            <a:pPr marL="0" indent="0" algn="just">
              <a:buNone/>
            </a:pPr>
            <a:r>
              <a:rPr lang="es-CO" sz="3750" dirty="0"/>
              <a:t>Según la Norma </a:t>
            </a:r>
            <a:r>
              <a:rPr lang="es-CO" sz="375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APA (2016)</a:t>
            </a:r>
            <a:r>
              <a:rPr lang="es-CO" sz="3750" dirty="0"/>
              <a:t>, el planteamiento del problema </a:t>
            </a:r>
            <a:r>
              <a:rPr lang="es-CO" sz="3750" dirty="0">
                <a:solidFill>
                  <a:srgbClr val="FF0000"/>
                </a:solidFill>
              </a:rPr>
              <a:t>es la explicación del tema o de lo que se quiere hacer en un trabajo investigativo. Se trata de establecer la problemática de la investigación, que quiere decir, concretar una situación para analizarla, delimitarla, describirla y darle una posible solución o respuesta al por qué de sus causas o consecuencias.</a:t>
            </a:r>
          </a:p>
          <a:p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D18D303-4AF6-0096-55C4-9F7FCDA204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9620" y="1057598"/>
            <a:ext cx="3040380" cy="168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003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F9C4B1-3D10-4B91-C3E6-AAD63698D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QUE DEBE LLEVAR LA DESCRIPCION DEL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734A82-55B5-F244-1F59-D7DA4AE6D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>
                <a:highlight>
                  <a:srgbClr val="FFFF00"/>
                </a:highlight>
                <a:cs typeface="Arial Hebrew" pitchFamily="2" charset="-79"/>
              </a:rPr>
              <a:t>Contexto de la situación problemática</a:t>
            </a:r>
            <a:r>
              <a:rPr lang="es-CO" dirty="0">
                <a:cs typeface="Arial Hebrew" pitchFamily="2" charset="-79"/>
              </a:rPr>
              <a:t>- Consiste en un análisis contextual vinculado a la problemática que se va a abordar.  (algunos referentes teóricos) </a:t>
            </a:r>
          </a:p>
          <a:p>
            <a:r>
              <a:rPr lang="es-CO" dirty="0">
                <a:highlight>
                  <a:srgbClr val="FFFF00"/>
                </a:highlight>
                <a:cs typeface="Arial Hebrew" pitchFamily="2" charset="-79"/>
              </a:rPr>
              <a:t>Los argumentos y su validación deberán ser lo suficientemente sólidos </a:t>
            </a:r>
            <a:r>
              <a:rPr lang="es-CO" dirty="0">
                <a:cs typeface="Arial Hebrew" pitchFamily="2" charset="-79"/>
              </a:rPr>
              <a:t>para que el lector comparta la idea de que efectivamente se presenta un problema.</a:t>
            </a:r>
          </a:p>
          <a:p>
            <a:r>
              <a:rPr lang="es-CO" dirty="0">
                <a:cs typeface="Arial Hebrew" pitchFamily="2" charset="-79"/>
              </a:rPr>
              <a:t>Antecedentes- </a:t>
            </a:r>
            <a:r>
              <a:rPr lang="es-CO" dirty="0">
                <a:highlight>
                  <a:srgbClr val="FFFF00"/>
                </a:highlight>
                <a:cs typeface="Arial Hebrew" pitchFamily="2" charset="-79"/>
              </a:rPr>
              <a:t>En este apartado se incluyen los referentes que explican cómo ha sido abordado el problema por otros. </a:t>
            </a:r>
            <a:r>
              <a:rPr lang="es-CO" dirty="0">
                <a:cs typeface="Arial Hebrew" pitchFamily="2" charset="-79"/>
              </a:rPr>
              <a:t>Es muy importante citar aportaciones, discusiones o conclusiones de tesis, ponencias, reportes de investigación o artículos científicos que abordan el mismo objeto de estudio.</a:t>
            </a:r>
            <a:br>
              <a:rPr lang="es-CO" dirty="0">
                <a:cs typeface="Arial Hebrew" pitchFamily="2" charset="-79"/>
              </a:rPr>
            </a:br>
            <a:endParaRPr lang="es-CO" dirty="0">
              <a:cs typeface="Arial Hebrew" pitchFamily="2" charset="-79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F331553-E0AB-E2CD-61C2-6217EF3BC8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9620" y="1057598"/>
            <a:ext cx="3040380" cy="168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773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40179-8B2A-382C-126B-3F4C6E644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err="1"/>
              <a:t>Tips</a:t>
            </a:r>
            <a:r>
              <a:rPr lang="es-CO" dirty="0"/>
              <a:t> de Redacción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46C912-2209-BBA3-B1FF-31BF4396A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Demostrativa ( de lo macro a lo micro)</a:t>
            </a:r>
          </a:p>
          <a:p>
            <a:r>
              <a:rPr lang="es-CO" dirty="0"/>
              <a:t>Explicativa de la situación</a:t>
            </a:r>
          </a:p>
          <a:p>
            <a:r>
              <a:rPr lang="es-CO" dirty="0"/>
              <a:t>Abordando dimensiones y seleccionando una para el problema</a:t>
            </a:r>
          </a:p>
          <a:p>
            <a:r>
              <a:rPr lang="es-CO" dirty="0"/>
              <a:t>Aborde de manera explicita el problema en el contexto dado</a:t>
            </a:r>
          </a:p>
          <a:p>
            <a:r>
              <a:rPr lang="es-CO" dirty="0"/>
              <a:t>Redacte comparativamente con otros que han abordado el problema</a:t>
            </a:r>
          </a:p>
          <a:p>
            <a:r>
              <a:rPr lang="es-CO" dirty="0"/>
              <a:t>Haga visible diferencias o vacíos no abordados y quizá requieren abordaje en esta nueva propuesta.</a:t>
            </a:r>
          </a:p>
          <a:p>
            <a:r>
              <a:rPr lang="es-CO" dirty="0"/>
              <a:t>Cierre dejando la necesidad de abordarlo, que impacto tendría para la practica o porte en el conocimiento del problema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D69F119-8800-52E0-2E84-A153E500A0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9620" y="1080458"/>
            <a:ext cx="3040380" cy="168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572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B8B48-A877-42D9-AA86-BBDF1BD5F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7500" y="4201836"/>
            <a:ext cx="17145000" cy="4476750"/>
          </a:xfrm>
        </p:spPr>
        <p:txBody>
          <a:bodyPr>
            <a:normAutofit fontScale="90000"/>
          </a:bodyPr>
          <a:lstStyle/>
          <a:p>
            <a:r>
              <a:rPr lang="es-CO" dirty="0"/>
              <a:t>Prevalencia del fenotipo eosinofílico entre</a:t>
            </a:r>
            <a:br>
              <a:rPr lang="es-CO" dirty="0"/>
            </a:br>
            <a:r>
              <a:rPr lang="es-CO" dirty="0"/>
              <a:t>pacientes con asma grave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3360A0F-90C2-8E90-E072-D5C9EEE1AF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9620" y="1057598"/>
            <a:ext cx="3040380" cy="168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636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B5A2FEF-1FFD-4D07-12B9-8774BDC60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13234"/>
            <a:ext cx="15644813" cy="9810750"/>
          </a:xfrm>
          <a:prstGeom prst="rect">
            <a:avLst/>
          </a:prstGeom>
        </p:spPr>
      </p:pic>
      <p:sp>
        <p:nvSpPr>
          <p:cNvPr id="5" name="Cerrar llave 4">
            <a:extLst>
              <a:ext uri="{FF2B5EF4-FFF2-40B4-BE49-F238E27FC236}">
                <a16:creationId xmlns:a16="http://schemas.microsoft.com/office/drawing/2014/main" id="{6BC7B65E-2E72-F7D6-CD81-CAAEFF1B3C3E}"/>
              </a:ext>
            </a:extLst>
          </p:cNvPr>
          <p:cNvSpPr/>
          <p:nvPr/>
        </p:nvSpPr>
        <p:spPr>
          <a:xfrm>
            <a:off x="14881860" y="1257687"/>
            <a:ext cx="762953" cy="2515791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sz="3375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B1298B9-ECE1-81BA-B1D5-9B401C5AE211}"/>
              </a:ext>
            </a:extLst>
          </p:cNvPr>
          <p:cNvSpPr txBox="1"/>
          <p:nvPr/>
        </p:nvSpPr>
        <p:spPr>
          <a:xfrm>
            <a:off x="15859839" y="2198187"/>
            <a:ext cx="35890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3000" dirty="0"/>
              <a:t>Contexto - teórico</a:t>
            </a:r>
          </a:p>
        </p:txBody>
      </p:sp>
      <p:sp>
        <p:nvSpPr>
          <p:cNvPr id="7" name="Cerrar llave 6">
            <a:extLst>
              <a:ext uri="{FF2B5EF4-FFF2-40B4-BE49-F238E27FC236}">
                <a16:creationId xmlns:a16="http://schemas.microsoft.com/office/drawing/2014/main" id="{40634FD5-2E45-50F9-3016-A0BC70423528}"/>
              </a:ext>
            </a:extLst>
          </p:cNvPr>
          <p:cNvSpPr/>
          <p:nvPr/>
        </p:nvSpPr>
        <p:spPr>
          <a:xfrm>
            <a:off x="14881860" y="4080897"/>
            <a:ext cx="762953" cy="2515791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sz="3375"/>
          </a:p>
        </p:txBody>
      </p:sp>
      <p:sp>
        <p:nvSpPr>
          <p:cNvPr id="8" name="Cerrar llave 7">
            <a:extLst>
              <a:ext uri="{FF2B5EF4-FFF2-40B4-BE49-F238E27FC236}">
                <a16:creationId xmlns:a16="http://schemas.microsoft.com/office/drawing/2014/main" id="{CF03A053-B349-3440-22B1-1D228F78B801}"/>
              </a:ext>
            </a:extLst>
          </p:cNvPr>
          <p:cNvSpPr/>
          <p:nvPr/>
        </p:nvSpPr>
        <p:spPr>
          <a:xfrm>
            <a:off x="15151894" y="7566286"/>
            <a:ext cx="762953" cy="2515791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 sz="3375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CD432A0-DE51-7F09-CCFC-23F0FB93E868}"/>
              </a:ext>
            </a:extLst>
          </p:cNvPr>
          <p:cNvSpPr txBox="1"/>
          <p:nvPr/>
        </p:nvSpPr>
        <p:spPr>
          <a:xfrm>
            <a:off x="15667672" y="4691569"/>
            <a:ext cx="48148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000" dirty="0"/>
              <a:t>Contexto – antecedente (magnitud del problema)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0D23CD9-2BB4-66BB-FCD8-9606674CFF2E}"/>
              </a:ext>
            </a:extLst>
          </p:cNvPr>
          <p:cNvSpPr txBox="1"/>
          <p:nvPr/>
        </p:nvSpPr>
        <p:spPr>
          <a:xfrm>
            <a:off x="15914846" y="7906165"/>
            <a:ext cx="5184934" cy="1650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3375" dirty="0"/>
              <a:t>argumentos – solidos que contribuyen a identificar el problema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1C497486-2CFE-EC21-B858-0D90FEED6EBB}"/>
              </a:ext>
            </a:extLst>
          </p:cNvPr>
          <p:cNvCxnSpPr/>
          <p:nvPr/>
        </p:nvCxnSpPr>
        <p:spPr>
          <a:xfrm>
            <a:off x="3886200" y="7906165"/>
            <a:ext cx="12028646" cy="40916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F68A5AE2-1808-3C6B-F044-21069DF06C43}"/>
              </a:ext>
            </a:extLst>
          </p:cNvPr>
          <p:cNvCxnSpPr>
            <a:cxnSpLocks/>
          </p:cNvCxnSpPr>
          <p:nvPr/>
        </p:nvCxnSpPr>
        <p:spPr>
          <a:xfrm flipV="1">
            <a:off x="6640830" y="8427175"/>
            <a:ext cx="9274016" cy="34216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4E24EF1-DCDB-044B-C558-DE653BE46687}"/>
              </a:ext>
            </a:extLst>
          </p:cNvPr>
          <p:cNvSpPr txBox="1"/>
          <p:nvPr/>
        </p:nvSpPr>
        <p:spPr>
          <a:xfrm>
            <a:off x="15914846" y="9637409"/>
            <a:ext cx="5596414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3375" dirty="0"/>
              <a:t>Dimensión del problema a abordar: ASMA GRAVE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AAD7738B-6EB2-CC2B-4401-694CAD13E9DF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4732020" y="10202949"/>
            <a:ext cx="11182826" cy="38879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n 13">
            <a:extLst>
              <a:ext uri="{FF2B5EF4-FFF2-40B4-BE49-F238E27FC236}">
                <a16:creationId xmlns:a16="http://schemas.microsoft.com/office/drawing/2014/main" id="{EB9BFF3D-A0AF-2A1D-FB65-DC7F9D8E65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9620" y="1057598"/>
            <a:ext cx="3040380" cy="168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2020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3658</TotalTime>
  <Words>1078</Words>
  <Application>Microsoft Macintosh PowerPoint</Application>
  <PresentationFormat>Personalizado</PresentationFormat>
  <Paragraphs>78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Roboto</vt:lpstr>
      <vt:lpstr>verdana</vt:lpstr>
      <vt:lpstr>Tema de Office</vt:lpstr>
      <vt:lpstr>Presentación de PowerPoint</vt:lpstr>
      <vt:lpstr>EL PLANTEAMIENTO DEL PROBLEMA DE INVESTIGACIÓN</vt:lpstr>
      <vt:lpstr>RAE de la Sesión</vt:lpstr>
      <vt:lpstr>Sala &amp; Arnau (2014)</vt:lpstr>
      <vt:lpstr>Planteamiento del problema</vt:lpstr>
      <vt:lpstr>QUE DEBE LLEVAR LA DESCRIPCION DEL PROBLEMA</vt:lpstr>
      <vt:lpstr>Tips de Redacción</vt:lpstr>
      <vt:lpstr>Prevalencia del fenotipo eosinofílico entre pacientes con asma grave</vt:lpstr>
      <vt:lpstr>Presentación de PowerPoint</vt:lpstr>
      <vt:lpstr>Presentación de PowerPoint</vt:lpstr>
      <vt:lpstr>Presentación de PowerPoint</vt:lpstr>
      <vt:lpstr>PREGUNTA DE INVESTIGACIÓN</vt:lpstr>
      <vt:lpstr>Presentación de PowerPoint</vt:lpstr>
      <vt:lpstr>Presentación de PowerPoint</vt:lpstr>
      <vt:lpstr>TIPOS DE PREGUNTAS DE INVESTIGACION</vt:lpstr>
      <vt:lpstr>PREGUNTAS DESCRIPTIVAS</vt:lpstr>
      <vt:lpstr>PREGUNTAS COMPARATIVAS</vt:lpstr>
      <vt:lpstr>PREGUNTAS DE RELACIÓN</vt:lpstr>
      <vt:lpstr>TIPOS DE PREGUNTAS DE INVESTIGACION</vt:lpstr>
      <vt:lpstr>EVALUACION DE LA PREGUNTA: FINER</vt:lpstr>
      <vt:lpstr>FORMULACION EXPLICITA DE LA PREGUNTA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Melissa Betancourt Morales</dc:creator>
  <cp:lastModifiedBy>jorge mario estrada alvarez</cp:lastModifiedBy>
  <cp:revision>32</cp:revision>
  <dcterms:created xsi:type="dcterms:W3CDTF">2021-04-29T17:22:19Z</dcterms:created>
  <dcterms:modified xsi:type="dcterms:W3CDTF">2022-05-27T16:53:06Z</dcterms:modified>
</cp:coreProperties>
</file>