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Amatic SC"/>
      <p:regular r:id="rId13"/>
      <p:bold r:id="rId14"/>
    </p:embeddedFont>
    <p:embeddedFont>
      <p:font typeface="Montserrat"/>
      <p:regular r:id="rId15"/>
      <p:bold r:id="rId16"/>
      <p:italic r:id="rId17"/>
      <p:boldItalic r:id="rId18"/>
    </p:embeddedFont>
    <p:embeddedFont>
      <p:font typeface="Source Code Pro"/>
      <p:regular r:id="rId19"/>
      <p:bold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SourceCodePro-bold.fntdata"/><Relationship Id="rId11" Type="http://schemas.openxmlformats.org/officeDocument/2006/relationships/slide" Target="slides/slide7.xml"/><Relationship Id="rId22" Type="http://schemas.openxmlformats.org/officeDocument/2006/relationships/font" Target="fonts/OpenSans-bold.fntdata"/><Relationship Id="rId10" Type="http://schemas.openxmlformats.org/officeDocument/2006/relationships/slide" Target="slides/slide6.xml"/><Relationship Id="rId21" Type="http://schemas.openxmlformats.org/officeDocument/2006/relationships/font" Target="fonts/OpenSans-regular.fntdata"/><Relationship Id="rId13" Type="http://schemas.openxmlformats.org/officeDocument/2006/relationships/font" Target="fonts/AmaticSC-regular.fntdata"/><Relationship Id="rId24" Type="http://schemas.openxmlformats.org/officeDocument/2006/relationships/font" Target="fonts/OpenSans-boldItalic.fntdata"/><Relationship Id="rId12" Type="http://schemas.openxmlformats.org/officeDocument/2006/relationships/slide" Target="slides/slide8.xml"/><Relationship Id="rId23"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ontserrat-regular.fntdata"/><Relationship Id="rId14" Type="http://schemas.openxmlformats.org/officeDocument/2006/relationships/font" Target="fonts/AmaticSC-bold.fntdata"/><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slide" Target="slides/slide1.xml"/><Relationship Id="rId19" Type="http://schemas.openxmlformats.org/officeDocument/2006/relationships/font" Target="fonts/SourceCodePro-regular.fntdata"/><Relationship Id="rId6" Type="http://schemas.openxmlformats.org/officeDocument/2006/relationships/slide" Target="slides/slide2.xml"/><Relationship Id="rId18" Type="http://schemas.openxmlformats.org/officeDocument/2006/relationships/font" Target="fonts/Montserrat-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Problem Statement:</a:t>
            </a:r>
          </a:p>
          <a:p>
            <a:pPr lvl="0">
              <a:spcBef>
                <a:spcPts val="0"/>
              </a:spcBef>
              <a:buNone/>
            </a:pPr>
            <a:r>
              <a:rPr lang="en"/>
              <a:t>Big data is everywhere </a:t>
            </a:r>
            <a:r>
              <a:rPr lang="en"/>
              <a:t>especially</a:t>
            </a:r>
            <a:r>
              <a:rPr lang="en"/>
              <a:t> when it comes to our personal lives. Filtering through different online dating apps and thousands of profiles is a daunting task. What if you had a personalized adviser to guide you through the process?</a:t>
            </a:r>
          </a:p>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1600"/>
              </a:spcAft>
              <a:buNone/>
            </a:pPr>
            <a:r>
              <a:rPr lang="en" sz="1000">
                <a:latin typeface="Open Sans"/>
                <a:ea typeface="Open Sans"/>
                <a:cs typeface="Open Sans"/>
                <a:sym typeface="Open Sans"/>
              </a:rPr>
              <a:t>To winnow is the process of separating the wheat from the chaff</a:t>
            </a:r>
          </a:p>
          <a:p>
            <a:pPr lvl="0" rtl="0">
              <a:lnSpc>
                <a:spcPct val="115000"/>
              </a:lnSpc>
              <a:spcBef>
                <a:spcPts val="0"/>
              </a:spcBef>
              <a:spcAft>
                <a:spcPts val="1600"/>
              </a:spcAft>
              <a:buNone/>
            </a:pPr>
            <a:r>
              <a:rPr lang="en" sz="1000">
                <a:latin typeface="Open Sans"/>
                <a:ea typeface="Open Sans"/>
                <a:cs typeface="Open Sans"/>
                <a:sym typeface="Open Sans"/>
              </a:rPr>
              <a:t>Goal of Winno - to put online daters back in the driver’s seat by filtering on exactly what they are looking for based on self-reported data, date recaps / evaluations, and guiding behaviors. Think of Winno as your confident girlfriend shepherding you through the online dating jungle offering smart, sassy, and targeted advice.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Winno uses your personalized selection criteria to offer specific suggestions just for you when it comes to potential dates.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Winno provides a set of categories and you choose your priorities. Once you select what’s important to you, the app will ask you to get specific and give more details about what you are looking for in each area.</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We spent a bit of time drawing user flows and sketching out what the app map would look like while </a:t>
            </a:r>
            <a:r>
              <a:rPr lang="en"/>
              <a:t>navigating through their filtering process. We choose to drag out categories that you are less concerned with so as the user you are in complete control as to what matters most to you. Within each broad category, the user can quickly get specific about which details of perspective dates are most critical.</a:t>
            </a:r>
            <a:r>
              <a:rPr lang="en"/>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-biggest technical challenge was lack of API access to data of potential dates’ user profiles, lead us to pivot to focus on self-reported data</a:t>
            </a:r>
          </a:p>
          <a:p>
            <a:pPr lvl="0">
              <a:spcBef>
                <a:spcPts val="0"/>
              </a:spcBef>
              <a:buNone/>
            </a:pPr>
            <a:r>
              <a:t/>
            </a:r>
            <a:endParaRPr/>
          </a:p>
          <a:p>
            <a:pPr lvl="0">
              <a:spcBef>
                <a:spcPts val="0"/>
              </a:spcBef>
              <a:buNone/>
            </a:pPr>
            <a:r>
              <a:rPr lang="en"/>
              <a:t>Also encountered styling challenges in a beta 2 version 4 of Bootstrap (team was new to it, learning curve)</a:t>
            </a:r>
          </a:p>
          <a:p>
            <a:pPr lvl="0">
              <a:spcBef>
                <a:spcPts val="0"/>
              </a:spcBef>
              <a:buNone/>
            </a:pPr>
            <a:r>
              <a:t/>
            </a:r>
            <a:endParaRPr/>
          </a:p>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11" name="Shape 11"/>
          <p:cNvSpPr txBox="1"/>
          <p:nvPr>
            <p:ph type="ctrTitle"/>
          </p:nvPr>
        </p:nvSpPr>
        <p:spPr>
          <a:xfrm>
            <a:off x="311700" y="392150"/>
            <a:ext cx="8520600" cy="2690400"/>
          </a:xfrm>
          <a:prstGeom prst="rect">
            <a:avLst/>
          </a:prstGeom>
        </p:spPr>
        <p:txBody>
          <a:bodyPr anchorCtr="0" anchor="ctr" bIns="91425" lIns="91425" rIns="91425" wrap="square" tIns="91425"/>
          <a:lstStyle>
            <a:lvl1pPr lvl="0" algn="ctr">
              <a:spcBef>
                <a:spcPts val="0"/>
              </a:spcBef>
              <a:buSzPct val="100000"/>
              <a:defRPr sz="8000"/>
            </a:lvl1pPr>
            <a:lvl2pPr lvl="1" algn="ctr">
              <a:spcBef>
                <a:spcPts val="0"/>
              </a:spcBef>
              <a:buSzPct val="100000"/>
              <a:defRPr sz="8000"/>
            </a:lvl2pPr>
            <a:lvl3pPr lvl="2" algn="ctr">
              <a:spcBef>
                <a:spcPts val="0"/>
              </a:spcBef>
              <a:buSzPct val="100000"/>
              <a:defRPr sz="8000"/>
            </a:lvl3pPr>
            <a:lvl4pPr lvl="3" algn="ctr">
              <a:spcBef>
                <a:spcPts val="0"/>
              </a:spcBef>
              <a:buSzPct val="100000"/>
              <a:defRPr sz="8000"/>
            </a:lvl4pPr>
            <a:lvl5pPr lvl="4" algn="ctr">
              <a:spcBef>
                <a:spcPts val="0"/>
              </a:spcBef>
              <a:buSzPct val="100000"/>
              <a:defRPr sz="8000"/>
            </a:lvl5pPr>
            <a:lvl6pPr lvl="5" algn="ctr">
              <a:spcBef>
                <a:spcPts val="0"/>
              </a:spcBef>
              <a:buSzPct val="100000"/>
              <a:defRPr sz="8000"/>
            </a:lvl6pPr>
            <a:lvl7pPr lvl="6" algn="ctr">
              <a:spcBef>
                <a:spcPts val="0"/>
              </a:spcBef>
              <a:buSzPct val="100000"/>
              <a:defRPr sz="8000"/>
            </a:lvl7pPr>
            <a:lvl8pPr lvl="7" algn="ctr">
              <a:spcBef>
                <a:spcPts val="0"/>
              </a:spcBef>
              <a:buSzPct val="100000"/>
              <a:defRPr sz="8000"/>
            </a:lvl8pPr>
            <a:lvl9pPr lvl="8" algn="ctr">
              <a:spcBef>
                <a:spcPts val="0"/>
              </a:spcBef>
              <a:buSzPct val="100000"/>
              <a:defRPr sz="8000"/>
            </a:lvl9pPr>
          </a:lstStyle>
          <a:p/>
        </p:txBody>
      </p:sp>
      <p:sp>
        <p:nvSpPr>
          <p:cNvPr id="12" name="Shape 12"/>
          <p:cNvSpPr txBox="1"/>
          <p:nvPr>
            <p:ph idx="1" type="subTitle"/>
          </p:nvPr>
        </p:nvSpPr>
        <p:spPr>
          <a:xfrm>
            <a:off x="311700" y="3890400"/>
            <a:ext cx="8520600" cy="706200"/>
          </a:xfrm>
          <a:prstGeom prst="rect">
            <a:avLst/>
          </a:prstGeom>
        </p:spPr>
        <p:txBody>
          <a:bodyPr anchorCtr="0" anchor="ctr" bIns="91425" lIns="91425" rIns="91425" wrap="square" tIns="91425"/>
          <a:lstStyle>
            <a:lvl1pPr lvl="0" algn="ctr">
              <a:lnSpc>
                <a:spcPct val="100000"/>
              </a:lnSpc>
              <a:spcBef>
                <a:spcPts val="0"/>
              </a:spcBef>
              <a:spcAft>
                <a:spcPts val="0"/>
              </a:spcAft>
              <a:buClr>
                <a:schemeClr val="accent1"/>
              </a:buClr>
              <a:buSzPct val="100000"/>
              <a:buNone/>
              <a:defRPr b="1" sz="2100">
                <a:solidFill>
                  <a:schemeClr val="accent1"/>
                </a:solidFill>
              </a:defRPr>
            </a:lvl1pPr>
            <a:lvl2pPr lvl="1" algn="ctr">
              <a:lnSpc>
                <a:spcPct val="100000"/>
              </a:lnSpc>
              <a:spcBef>
                <a:spcPts val="0"/>
              </a:spcBef>
              <a:spcAft>
                <a:spcPts val="0"/>
              </a:spcAft>
              <a:buClr>
                <a:schemeClr val="accent1"/>
              </a:buClr>
              <a:buSzPct val="100000"/>
              <a:buNone/>
              <a:defRPr b="1" sz="2100">
                <a:solidFill>
                  <a:schemeClr val="accent1"/>
                </a:solidFill>
              </a:defRPr>
            </a:lvl2pPr>
            <a:lvl3pPr lvl="2" algn="ctr">
              <a:lnSpc>
                <a:spcPct val="100000"/>
              </a:lnSpc>
              <a:spcBef>
                <a:spcPts val="0"/>
              </a:spcBef>
              <a:spcAft>
                <a:spcPts val="0"/>
              </a:spcAft>
              <a:buClr>
                <a:schemeClr val="accent1"/>
              </a:buClr>
              <a:buSzPct val="100000"/>
              <a:buNone/>
              <a:defRPr b="1" sz="2100">
                <a:solidFill>
                  <a:schemeClr val="accent1"/>
                </a:solidFill>
              </a:defRPr>
            </a:lvl3pPr>
            <a:lvl4pPr lvl="3" algn="ctr">
              <a:lnSpc>
                <a:spcPct val="100000"/>
              </a:lnSpc>
              <a:spcBef>
                <a:spcPts val="0"/>
              </a:spcBef>
              <a:spcAft>
                <a:spcPts val="0"/>
              </a:spcAft>
              <a:buClr>
                <a:schemeClr val="accent1"/>
              </a:buClr>
              <a:buSzPct val="100000"/>
              <a:buNone/>
              <a:defRPr b="1" sz="2100">
                <a:solidFill>
                  <a:schemeClr val="accent1"/>
                </a:solidFill>
              </a:defRPr>
            </a:lvl4pPr>
            <a:lvl5pPr lvl="4" algn="ctr">
              <a:lnSpc>
                <a:spcPct val="100000"/>
              </a:lnSpc>
              <a:spcBef>
                <a:spcPts val="0"/>
              </a:spcBef>
              <a:spcAft>
                <a:spcPts val="0"/>
              </a:spcAft>
              <a:buClr>
                <a:schemeClr val="accent1"/>
              </a:buClr>
              <a:buSzPct val="100000"/>
              <a:buNone/>
              <a:defRPr b="1" sz="2100">
                <a:solidFill>
                  <a:schemeClr val="accent1"/>
                </a:solidFill>
              </a:defRPr>
            </a:lvl5pPr>
            <a:lvl6pPr lvl="5" algn="ctr">
              <a:lnSpc>
                <a:spcPct val="100000"/>
              </a:lnSpc>
              <a:spcBef>
                <a:spcPts val="0"/>
              </a:spcBef>
              <a:spcAft>
                <a:spcPts val="0"/>
              </a:spcAft>
              <a:buClr>
                <a:schemeClr val="accent1"/>
              </a:buClr>
              <a:buSzPct val="100000"/>
              <a:buNone/>
              <a:defRPr b="1" sz="2100">
                <a:solidFill>
                  <a:schemeClr val="accent1"/>
                </a:solidFill>
              </a:defRPr>
            </a:lvl6pPr>
            <a:lvl7pPr lvl="6" algn="ctr">
              <a:lnSpc>
                <a:spcPct val="100000"/>
              </a:lnSpc>
              <a:spcBef>
                <a:spcPts val="0"/>
              </a:spcBef>
              <a:spcAft>
                <a:spcPts val="0"/>
              </a:spcAft>
              <a:buClr>
                <a:schemeClr val="accent1"/>
              </a:buClr>
              <a:buSzPct val="100000"/>
              <a:buNone/>
              <a:defRPr b="1" sz="2100">
                <a:solidFill>
                  <a:schemeClr val="accent1"/>
                </a:solidFill>
              </a:defRPr>
            </a:lvl7pPr>
            <a:lvl8pPr lvl="7" algn="ctr">
              <a:lnSpc>
                <a:spcPct val="100000"/>
              </a:lnSpc>
              <a:spcBef>
                <a:spcPts val="0"/>
              </a:spcBef>
              <a:spcAft>
                <a:spcPts val="0"/>
              </a:spcAft>
              <a:buClr>
                <a:schemeClr val="accent1"/>
              </a:buClr>
              <a:buSzPct val="100000"/>
              <a:buNone/>
              <a:defRPr b="1" sz="2100">
                <a:solidFill>
                  <a:schemeClr val="accent1"/>
                </a:solidFill>
              </a:defRPr>
            </a:lvl8pPr>
            <a:lvl9pPr lvl="8" algn="ctr">
              <a:lnSpc>
                <a:spcPct val="100000"/>
              </a:lnSpc>
              <a:spcBef>
                <a:spcPts val="0"/>
              </a:spcBef>
              <a:spcAft>
                <a:spcPts val="0"/>
              </a:spcAft>
              <a:buClr>
                <a:schemeClr val="accent1"/>
              </a:buClr>
              <a:buSzPct val="100000"/>
              <a:buNone/>
              <a:defRPr b="1" sz="2100">
                <a:solidFill>
                  <a:schemeClr val="accent1"/>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240275"/>
            <a:ext cx="8520600" cy="1981800"/>
          </a:xfrm>
          <a:prstGeom prst="rect">
            <a:avLst/>
          </a:prstGeom>
        </p:spPr>
        <p:txBody>
          <a:bodyPr anchorCtr="0" anchor="b" bIns="91425" lIns="91425" rIns="91425" wrap="square"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48" name="Shape 48"/>
          <p:cNvSpPr txBox="1"/>
          <p:nvPr>
            <p:ph idx="1" type="body"/>
          </p:nvPr>
        </p:nvSpPr>
        <p:spPr>
          <a:xfrm>
            <a:off x="311700" y="3304625"/>
            <a:ext cx="8520600" cy="1300800"/>
          </a:xfrm>
          <a:prstGeom prst="rect">
            <a:avLst/>
          </a:prstGeom>
        </p:spPr>
        <p:txBody>
          <a:bodyPr anchorCtr="0" anchor="t" bIns="91425" lIns="91425" rIns="91425" wrap="square" tIns="91425"/>
          <a:lstStyle>
            <a:lvl1pPr lvl="0" algn="ctr">
              <a:spcBef>
                <a:spcPts val="0"/>
              </a:spcBef>
              <a:buClr>
                <a:schemeClr val="accent1"/>
              </a:buClr>
              <a:defRPr>
                <a:solidFill>
                  <a:schemeClr val="accent1"/>
                </a:solidFill>
              </a:defRPr>
            </a:lvl1pPr>
            <a:lvl2pPr lvl="1" algn="ctr">
              <a:spcBef>
                <a:spcPts val="0"/>
              </a:spcBef>
              <a:buClr>
                <a:schemeClr val="accent1"/>
              </a:buClr>
              <a:defRPr>
                <a:solidFill>
                  <a:schemeClr val="accent1"/>
                </a:solidFill>
              </a:defRPr>
            </a:lvl2pPr>
            <a:lvl3pPr lvl="2" algn="ctr">
              <a:spcBef>
                <a:spcPts val="0"/>
              </a:spcBef>
              <a:buClr>
                <a:schemeClr val="accent1"/>
              </a:buClr>
              <a:defRPr>
                <a:solidFill>
                  <a:schemeClr val="accent1"/>
                </a:solidFill>
              </a:defRPr>
            </a:lvl3pPr>
            <a:lvl4pPr lvl="3" algn="ctr">
              <a:spcBef>
                <a:spcPts val="0"/>
              </a:spcBef>
              <a:buClr>
                <a:schemeClr val="accent1"/>
              </a:buClr>
              <a:defRPr>
                <a:solidFill>
                  <a:schemeClr val="accent1"/>
                </a:solidFill>
              </a:defRPr>
            </a:lvl4pPr>
            <a:lvl5pPr lvl="4" algn="ctr">
              <a:spcBef>
                <a:spcPts val="0"/>
              </a:spcBef>
              <a:buClr>
                <a:schemeClr val="accent1"/>
              </a:buClr>
              <a:defRPr>
                <a:solidFill>
                  <a:schemeClr val="accent1"/>
                </a:solidFill>
              </a:defRPr>
            </a:lvl5pPr>
            <a:lvl6pPr lvl="5" algn="ctr">
              <a:spcBef>
                <a:spcPts val="0"/>
              </a:spcBef>
              <a:buClr>
                <a:schemeClr val="accent1"/>
              </a:buClr>
              <a:defRPr>
                <a:solidFill>
                  <a:schemeClr val="accent1"/>
                </a:solidFill>
              </a:defRPr>
            </a:lvl6pPr>
            <a:lvl7pPr lvl="6" algn="ctr">
              <a:spcBef>
                <a:spcPts val="0"/>
              </a:spcBef>
              <a:buClr>
                <a:schemeClr val="accent1"/>
              </a:buClr>
              <a:defRPr>
                <a:solidFill>
                  <a:schemeClr val="accent1"/>
                </a:solidFill>
              </a:defRPr>
            </a:lvl7pPr>
            <a:lvl8pPr lvl="7" algn="ctr">
              <a:spcBef>
                <a:spcPts val="0"/>
              </a:spcBef>
              <a:buClr>
                <a:schemeClr val="accent1"/>
              </a:buClr>
              <a:defRPr>
                <a:solidFill>
                  <a:schemeClr val="accent1"/>
                </a:solidFill>
              </a:defRPr>
            </a:lvl8pPr>
            <a:lvl9pPr lvl="8" algn="ctr">
              <a:spcBef>
                <a:spcPts val="0"/>
              </a:spcBef>
              <a:buClr>
                <a:schemeClr val="accent1"/>
              </a:buClr>
              <a:defRPr>
                <a:solidFill>
                  <a:schemeClr val="accent1"/>
                </a:solidFill>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2802750" y="802500"/>
            <a:ext cx="3538500" cy="3538500"/>
          </a:xfrm>
          <a:prstGeom prst="rect">
            <a:avLst/>
          </a:prstGeom>
          <a:solidFill>
            <a:srgbClr val="FFFFFF"/>
          </a:solidFill>
        </p:spPr>
        <p:txBody>
          <a:bodyPr anchorCtr="0" anchor="ctr" bIns="91425" lIns="91425" rIns="91425" wrap="square"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6" name="Shape 1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292850"/>
            <a:ext cx="8520600" cy="8010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228675"/>
            <a:ext cx="8520600" cy="3340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600" cy="8010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228675"/>
            <a:ext cx="3999900" cy="33402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228675"/>
            <a:ext cx="3999900" cy="33402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04800" y="309350"/>
            <a:ext cx="8537700" cy="748200"/>
          </a:xfrm>
          <a:prstGeom prst="rect">
            <a:avLst/>
          </a:prstGeom>
        </p:spPr>
        <p:txBody>
          <a:bodyPr anchorCtr="0" anchor="t" bIns="91425" lIns="91425" rIns="91425" wrap="square"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18700" cy="4090800"/>
          </a:xfrm>
          <a:prstGeom prst="rect">
            <a:avLst/>
          </a:prstGeom>
        </p:spPr>
        <p:txBody>
          <a:bodyPr anchorCtr="0" anchor="ctr" bIns="91425" lIns="91425" rIns="91425" wrap="square" tIns="91425"/>
          <a:lstStyle>
            <a:lvl1pPr lvl="0">
              <a:spcBef>
                <a:spcPts val="0"/>
              </a:spcBef>
              <a:buClr>
                <a:schemeClr val="lt1"/>
              </a:buClr>
              <a:buSzPct val="100000"/>
              <a:defRPr sz="6000">
                <a:solidFill>
                  <a:schemeClr val="lt1"/>
                </a:solidFill>
              </a:defRPr>
            </a:lvl1pPr>
            <a:lvl2pPr lvl="1">
              <a:spcBef>
                <a:spcPts val="0"/>
              </a:spcBef>
              <a:buClr>
                <a:schemeClr val="lt1"/>
              </a:buClr>
              <a:buSzPct val="100000"/>
              <a:defRPr sz="6000">
                <a:solidFill>
                  <a:schemeClr val="lt1"/>
                </a:solidFill>
              </a:defRPr>
            </a:lvl2pPr>
            <a:lvl3pPr lvl="2">
              <a:spcBef>
                <a:spcPts val="0"/>
              </a:spcBef>
              <a:buClr>
                <a:schemeClr val="lt1"/>
              </a:buClr>
              <a:buSzPct val="100000"/>
              <a:defRPr sz="6000">
                <a:solidFill>
                  <a:schemeClr val="lt1"/>
                </a:solidFill>
              </a:defRPr>
            </a:lvl3pPr>
            <a:lvl4pPr lvl="3">
              <a:spcBef>
                <a:spcPts val="0"/>
              </a:spcBef>
              <a:buClr>
                <a:schemeClr val="lt1"/>
              </a:buClr>
              <a:buSzPct val="100000"/>
              <a:defRPr sz="6000">
                <a:solidFill>
                  <a:schemeClr val="lt1"/>
                </a:solidFill>
              </a:defRPr>
            </a:lvl4pPr>
            <a:lvl5pPr lvl="4">
              <a:spcBef>
                <a:spcPts val="0"/>
              </a:spcBef>
              <a:buClr>
                <a:schemeClr val="lt1"/>
              </a:buClr>
              <a:buSzPct val="100000"/>
              <a:defRPr sz="6000">
                <a:solidFill>
                  <a:schemeClr val="lt1"/>
                </a:solidFill>
              </a:defRPr>
            </a:lvl5pPr>
            <a:lvl6pPr lvl="5">
              <a:spcBef>
                <a:spcPts val="0"/>
              </a:spcBef>
              <a:buClr>
                <a:schemeClr val="lt1"/>
              </a:buClr>
              <a:buSzPct val="100000"/>
              <a:defRPr sz="6000">
                <a:solidFill>
                  <a:schemeClr val="lt1"/>
                </a:solidFill>
              </a:defRPr>
            </a:lvl6pPr>
            <a:lvl7pPr lvl="6">
              <a:spcBef>
                <a:spcPts val="0"/>
              </a:spcBef>
              <a:buClr>
                <a:schemeClr val="lt1"/>
              </a:buClr>
              <a:buSzPct val="100000"/>
              <a:defRPr sz="6000">
                <a:solidFill>
                  <a:schemeClr val="lt1"/>
                </a:solidFill>
              </a:defRPr>
            </a:lvl7pPr>
            <a:lvl8pPr lvl="7">
              <a:spcBef>
                <a:spcPts val="0"/>
              </a:spcBef>
              <a:buClr>
                <a:schemeClr val="lt1"/>
              </a:buClr>
              <a:buSzPct val="100000"/>
              <a:defRPr sz="6000">
                <a:solidFill>
                  <a:schemeClr val="lt1"/>
                </a:solidFill>
              </a:defRPr>
            </a:lvl8pPr>
            <a:lvl9pPr lvl="8">
              <a:spcBef>
                <a:spcPts val="0"/>
              </a:spcBef>
              <a:buClr>
                <a:schemeClr val="lt1"/>
              </a:buClr>
              <a:buSzPct val="100000"/>
              <a:defRPr sz="6000">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9" name="Shape 39"/>
          <p:cNvSpPr txBox="1"/>
          <p:nvPr>
            <p:ph type="title"/>
          </p:nvPr>
        </p:nvSpPr>
        <p:spPr>
          <a:xfrm>
            <a:off x="265500" y="1081400"/>
            <a:ext cx="4045200" cy="1710300"/>
          </a:xfrm>
          <a:prstGeom prst="rect">
            <a:avLst/>
          </a:prstGeom>
        </p:spPr>
        <p:txBody>
          <a:bodyPr anchorCtr="0" anchor="b" bIns="91425" lIns="91425" rIns="91425" wrap="square"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40" name="Shape 40"/>
          <p:cNvSpPr txBox="1"/>
          <p:nvPr>
            <p:ph idx="1" type="subTitle"/>
          </p:nvPr>
        </p:nvSpPr>
        <p:spPr>
          <a:xfrm>
            <a:off x="265500" y="2845223"/>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42" name="Shape 4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0575"/>
            <a:ext cx="5998800" cy="598800"/>
          </a:xfrm>
          <a:prstGeom prst="rect">
            <a:avLst/>
          </a:prstGeom>
        </p:spPr>
        <p:txBody>
          <a:bodyPr anchorCtr="0" anchor="ctr" bIns="91425" lIns="91425" rIns="91425" wrap="square" tIns="91425"/>
          <a:lstStyle>
            <a:lvl1pPr lvl="0">
              <a:lnSpc>
                <a:spcPct val="100000"/>
              </a:lnSpc>
              <a:spcBef>
                <a:spcPts val="0"/>
              </a:spcBef>
              <a:spcAft>
                <a:spcPts val="0"/>
              </a:spcAft>
              <a:buClr>
                <a:schemeClr val="accent1"/>
              </a:buClr>
              <a:buSzPct val="100000"/>
              <a:buFont typeface="Amatic SC"/>
              <a:buNone/>
              <a:defRPr b="1" sz="2400">
                <a:solidFill>
                  <a:schemeClr val="accent1"/>
                </a:solidFill>
                <a:latin typeface="Amatic SC"/>
                <a:ea typeface="Amatic SC"/>
                <a:cs typeface="Amatic SC"/>
                <a:sym typeface="Amatic SC"/>
              </a:defRPr>
            </a:lvl1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600" cy="801000"/>
          </a:xfrm>
          <a:prstGeom prst="rect">
            <a:avLst/>
          </a:prstGeom>
          <a:noFill/>
          <a:ln>
            <a:noFill/>
          </a:ln>
        </p:spPr>
        <p:txBody>
          <a:bodyPr anchorCtr="0" anchor="t" bIns="91425" lIns="91425" rIns="91425" wrap="square" tIns="91425"/>
          <a:lstStyle>
            <a:lvl1pPr lv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1pPr>
            <a:lvl2pPr lvl="1">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2pPr>
            <a:lvl3pPr lvl="2">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3pPr>
            <a:lvl4pPr lvl="3">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4pPr>
            <a:lvl5pPr lvl="4">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5pPr>
            <a:lvl6pPr lvl="5">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6pPr>
            <a:lvl7pPr lvl="6">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7pPr>
            <a:lvl8pPr lvl="7">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8pPr>
            <a:lvl9pPr lvl="8">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228675"/>
            <a:ext cx="8520600" cy="33402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Font typeface="Source Code Pro"/>
              <a:buChar char="●"/>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ww.youtube.com/watch?v=j2tHK9zZ4FY" TargetMode="Externa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ted.com/talks/amy_webb_how_i_hacked_online_dating" TargetMode="Externa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D966"/>
        </a:solidFill>
      </p:bgPr>
    </p:bg>
    <p:spTree>
      <p:nvGrpSpPr>
        <p:cNvPr id="55" name="Shape 55"/>
        <p:cNvGrpSpPr/>
        <p:nvPr/>
      </p:nvGrpSpPr>
      <p:grpSpPr>
        <a:xfrm>
          <a:off x="0" y="0"/>
          <a:ext cx="0" cy="0"/>
          <a:chOff x="0" y="0"/>
          <a:chExt cx="0" cy="0"/>
        </a:xfrm>
      </p:grpSpPr>
      <p:sp>
        <p:nvSpPr>
          <p:cNvPr id="56" name="Shape 56"/>
          <p:cNvSpPr txBox="1"/>
          <p:nvPr>
            <p:ph type="ctrTitle"/>
          </p:nvPr>
        </p:nvSpPr>
        <p:spPr>
          <a:xfrm>
            <a:off x="311700" y="122800"/>
            <a:ext cx="8520600" cy="1932900"/>
          </a:xfrm>
          <a:prstGeom prst="rect">
            <a:avLst/>
          </a:prstGeom>
        </p:spPr>
        <p:txBody>
          <a:bodyPr anchorCtr="0" anchor="ctr" bIns="91425" lIns="91425" rIns="91425" wrap="square" tIns="91425">
            <a:noAutofit/>
          </a:bodyPr>
          <a:lstStyle/>
          <a:p>
            <a:pPr lvl="0">
              <a:spcBef>
                <a:spcPts val="0"/>
              </a:spcBef>
              <a:buNone/>
            </a:pPr>
            <a:r>
              <a:rPr lang="en">
                <a:latin typeface="Montserrat"/>
                <a:ea typeface="Montserrat"/>
                <a:cs typeface="Montserrat"/>
                <a:sym typeface="Montserrat"/>
              </a:rPr>
              <a:t>Winno</a:t>
            </a:r>
          </a:p>
        </p:txBody>
      </p:sp>
      <p:sp>
        <p:nvSpPr>
          <p:cNvPr id="57" name="Shape 57"/>
          <p:cNvSpPr txBox="1"/>
          <p:nvPr>
            <p:ph idx="1" type="subTitle"/>
          </p:nvPr>
        </p:nvSpPr>
        <p:spPr>
          <a:xfrm>
            <a:off x="455250" y="3772075"/>
            <a:ext cx="8233500" cy="1250700"/>
          </a:xfrm>
          <a:prstGeom prst="rect">
            <a:avLst/>
          </a:prstGeom>
        </p:spPr>
        <p:txBody>
          <a:bodyPr anchorCtr="0" anchor="ctr" bIns="91425" lIns="91425" rIns="91425" wrap="square" tIns="91425">
            <a:noAutofit/>
          </a:bodyPr>
          <a:lstStyle/>
          <a:p>
            <a:pPr lvl="0">
              <a:spcBef>
                <a:spcPts val="0"/>
              </a:spcBef>
              <a:buNone/>
            </a:pPr>
            <a:r>
              <a:rPr lang="en">
                <a:latin typeface="Montserrat"/>
                <a:ea typeface="Montserrat"/>
                <a:cs typeface="Montserrat"/>
                <a:sym typeface="Montserrat"/>
              </a:rPr>
              <a:t>Jen, Stephanie, Charis, Kaitlyn, and Zoraida</a:t>
            </a:r>
          </a:p>
          <a:p>
            <a:pPr lvl="0">
              <a:spcBef>
                <a:spcPts val="0"/>
              </a:spcBef>
              <a:buNone/>
            </a:pPr>
            <a:r>
              <a:rPr lang="en">
                <a:latin typeface="Montserrat"/>
                <a:ea typeface="Montserrat"/>
                <a:cs typeface="Montserrat"/>
                <a:sym typeface="Montserrat"/>
              </a:rPr>
              <a:t> </a:t>
            </a:r>
          </a:p>
          <a:p>
            <a:pPr lvl="0">
              <a:spcBef>
                <a:spcPts val="0"/>
              </a:spcBef>
              <a:buNone/>
            </a:pPr>
            <a:r>
              <a:rPr lang="en">
                <a:latin typeface="Montserrat"/>
                <a:ea typeface="Montserrat"/>
                <a:cs typeface="Montserrat"/>
                <a:sym typeface="Montserrat"/>
              </a:rPr>
              <a:t>Hacking Online Dating</a:t>
            </a:r>
          </a:p>
        </p:txBody>
      </p:sp>
      <p:pic>
        <p:nvPicPr>
          <p:cNvPr id="58" name="Shape 58"/>
          <p:cNvPicPr preferRelativeResize="0"/>
          <p:nvPr/>
        </p:nvPicPr>
        <p:blipFill>
          <a:blip r:embed="rId3">
            <a:alphaModFix/>
          </a:blip>
          <a:stretch>
            <a:fillRect/>
          </a:stretch>
        </p:blipFill>
        <p:spPr>
          <a:xfrm>
            <a:off x="3771013" y="1770750"/>
            <a:ext cx="1601975" cy="1601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title"/>
          </p:nvPr>
        </p:nvSpPr>
        <p:spPr>
          <a:xfrm>
            <a:off x="311700" y="292850"/>
            <a:ext cx="8520600" cy="801000"/>
          </a:xfrm>
          <a:prstGeom prst="rect">
            <a:avLst/>
          </a:prstGeom>
        </p:spPr>
        <p:txBody>
          <a:bodyPr anchorCtr="0" anchor="t" bIns="91425" lIns="91425" rIns="91425" wrap="square" tIns="91425">
            <a:noAutofit/>
          </a:bodyPr>
          <a:lstStyle/>
          <a:p>
            <a:pPr lvl="0">
              <a:spcBef>
                <a:spcPts val="0"/>
              </a:spcBef>
              <a:buNone/>
            </a:pPr>
            <a:r>
              <a:t/>
            </a:r>
            <a:endParaRPr/>
          </a:p>
        </p:txBody>
      </p:sp>
      <p:sp>
        <p:nvSpPr>
          <p:cNvPr id="64" name="Shape 64"/>
          <p:cNvSpPr txBox="1"/>
          <p:nvPr>
            <p:ph idx="1" type="body"/>
          </p:nvPr>
        </p:nvSpPr>
        <p:spPr>
          <a:xfrm>
            <a:off x="311700" y="1228675"/>
            <a:ext cx="8520600" cy="33402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65" name="Shape 65"/>
          <p:cNvPicPr preferRelativeResize="0"/>
          <p:nvPr/>
        </p:nvPicPr>
        <p:blipFill>
          <a:blip r:embed="rId3">
            <a:alphaModFix/>
          </a:blip>
          <a:stretch>
            <a:fillRect/>
          </a:stretch>
        </p:blipFill>
        <p:spPr>
          <a:xfrm>
            <a:off x="285750" y="0"/>
            <a:ext cx="8572502"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311700" y="292850"/>
            <a:ext cx="8520600" cy="801000"/>
          </a:xfrm>
          <a:prstGeom prst="rect">
            <a:avLst/>
          </a:prstGeom>
        </p:spPr>
        <p:txBody>
          <a:bodyPr anchorCtr="0" anchor="t" bIns="91425" lIns="91425" rIns="91425" wrap="square" tIns="91425">
            <a:noAutofit/>
          </a:bodyPr>
          <a:lstStyle/>
          <a:p>
            <a:pPr lvl="0">
              <a:spcBef>
                <a:spcPts val="0"/>
              </a:spcBef>
              <a:buNone/>
            </a:pPr>
            <a:r>
              <a:t/>
            </a:r>
            <a:endParaRPr/>
          </a:p>
        </p:txBody>
      </p:sp>
      <p:sp>
        <p:nvSpPr>
          <p:cNvPr id="71" name="Shape 71"/>
          <p:cNvSpPr txBox="1"/>
          <p:nvPr>
            <p:ph idx="1" type="body"/>
          </p:nvPr>
        </p:nvSpPr>
        <p:spPr>
          <a:xfrm>
            <a:off x="311700" y="1228675"/>
            <a:ext cx="8520600" cy="33402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72" name="Shape 72"/>
          <p:cNvPicPr preferRelativeResize="0"/>
          <p:nvPr/>
        </p:nvPicPr>
        <p:blipFill>
          <a:blip r:embed="rId3">
            <a:alphaModFix/>
          </a:blip>
          <a:stretch>
            <a:fillRect/>
          </a:stretch>
        </p:blipFill>
        <p:spPr>
          <a:xfrm>
            <a:off x="147326" y="292850"/>
            <a:ext cx="8824173" cy="4544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pic>
        <p:nvPicPr>
          <p:cNvPr id="77" name="Shape 77"/>
          <p:cNvPicPr preferRelativeResize="0"/>
          <p:nvPr/>
        </p:nvPicPr>
        <p:blipFill>
          <a:blip r:embed="rId3">
            <a:alphaModFix/>
          </a:blip>
          <a:stretch>
            <a:fillRect/>
          </a:stretch>
        </p:blipFill>
        <p:spPr>
          <a:xfrm>
            <a:off x="439500" y="0"/>
            <a:ext cx="82650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pic>
        <p:nvPicPr>
          <p:cNvPr id="82" name="Shape 82"/>
          <p:cNvPicPr preferRelativeResize="0"/>
          <p:nvPr/>
        </p:nvPicPr>
        <p:blipFill rotWithShape="1">
          <a:blip r:embed="rId3">
            <a:alphaModFix/>
          </a:blip>
          <a:srcRect b="6821" l="0" r="0" t="8647"/>
          <a:stretch/>
        </p:blipFill>
        <p:spPr>
          <a:xfrm>
            <a:off x="0" y="1000900"/>
            <a:ext cx="9143999" cy="3211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11700" y="292850"/>
            <a:ext cx="8520600" cy="801000"/>
          </a:xfrm>
          <a:prstGeom prst="rect">
            <a:avLst/>
          </a:prstGeom>
        </p:spPr>
        <p:txBody>
          <a:bodyPr anchorCtr="0" anchor="t" bIns="91425" lIns="91425" rIns="91425" wrap="square" tIns="91425">
            <a:noAutofit/>
          </a:bodyPr>
          <a:lstStyle/>
          <a:p>
            <a:pPr lvl="0" rtl="0">
              <a:spcBef>
                <a:spcPts val="0"/>
              </a:spcBef>
              <a:buNone/>
            </a:pPr>
            <a:r>
              <a:rPr b="0" lang="en">
                <a:latin typeface="Montserrat"/>
                <a:ea typeface="Montserrat"/>
                <a:cs typeface="Montserrat"/>
                <a:sym typeface="Montserrat"/>
              </a:rPr>
              <a:t>Let’s try it out</a:t>
            </a:r>
          </a:p>
        </p:txBody>
      </p:sp>
      <p:sp>
        <p:nvSpPr>
          <p:cNvPr id="88" name="Shape 88" title="hackaton winno">
            <a:hlinkClick r:id="rId3"/>
          </p:cNvPr>
          <p:cNvSpPr/>
          <p:nvPr/>
        </p:nvSpPr>
        <p:spPr>
          <a:xfrm>
            <a:off x="2286000" y="1322450"/>
            <a:ext cx="4871800" cy="3653850"/>
          </a:xfrm>
          <a:prstGeom prst="rect">
            <a:avLst/>
          </a:prstGeom>
          <a:blipFill>
            <a:blip r:embed="rId4">
              <a:alphaModFix/>
            </a:blip>
            <a:stretch>
              <a:fillRect/>
            </a:stretch>
          </a:blipFill>
          <a:ln>
            <a:noFill/>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311700" y="292850"/>
            <a:ext cx="8520600" cy="801000"/>
          </a:xfrm>
          <a:prstGeom prst="rect">
            <a:avLst/>
          </a:prstGeom>
        </p:spPr>
        <p:txBody>
          <a:bodyPr anchorCtr="0" anchor="t" bIns="91425" lIns="91425" rIns="91425" wrap="square" tIns="91425">
            <a:noAutofit/>
          </a:bodyPr>
          <a:lstStyle/>
          <a:p>
            <a:pPr lvl="0">
              <a:spcBef>
                <a:spcPts val="0"/>
              </a:spcBef>
              <a:buNone/>
            </a:pPr>
            <a:r>
              <a:rPr b="0" lang="en">
                <a:latin typeface="Montserrat"/>
                <a:ea typeface="Montserrat"/>
                <a:cs typeface="Montserrat"/>
                <a:sym typeface="Montserrat"/>
              </a:rPr>
              <a:t>Next Steps</a:t>
            </a:r>
          </a:p>
        </p:txBody>
      </p:sp>
      <p:sp>
        <p:nvSpPr>
          <p:cNvPr id="94" name="Shape 94"/>
          <p:cNvSpPr txBox="1"/>
          <p:nvPr>
            <p:ph idx="1" type="body"/>
          </p:nvPr>
        </p:nvSpPr>
        <p:spPr>
          <a:xfrm>
            <a:off x="311700" y="1152475"/>
            <a:ext cx="8520600" cy="3340200"/>
          </a:xfrm>
          <a:prstGeom prst="rect">
            <a:avLst/>
          </a:prstGeom>
        </p:spPr>
        <p:txBody>
          <a:bodyPr anchorCtr="0" anchor="t" bIns="91425" lIns="91425" rIns="91425" wrap="square" tIns="91425">
            <a:noAutofit/>
          </a:bodyPr>
          <a:lstStyle/>
          <a:p>
            <a:pPr lvl="0">
              <a:spcBef>
                <a:spcPts val="0"/>
              </a:spcBef>
              <a:buNone/>
            </a:pPr>
            <a:r>
              <a:rPr b="1" lang="en">
                <a:latin typeface="Montserrat"/>
                <a:ea typeface="Montserrat"/>
                <a:cs typeface="Montserrat"/>
                <a:sym typeface="Montserrat"/>
              </a:rPr>
              <a:t>Most proud of:</a:t>
            </a:r>
          </a:p>
          <a:p>
            <a:pPr indent="-342900" lvl="0" marL="457200" rtl="0">
              <a:spcBef>
                <a:spcPts val="0"/>
              </a:spcBef>
              <a:buSzPct val="100000"/>
              <a:buFont typeface="Montserrat"/>
            </a:pPr>
            <a:r>
              <a:rPr lang="en">
                <a:latin typeface="Montserrat"/>
                <a:ea typeface="Montserrat"/>
                <a:cs typeface="Montserrat"/>
                <a:sym typeface="Montserrat"/>
              </a:rPr>
              <a:t>Quickly taking a concept from Amy Webb’s TED Talk to iterating a working prototype and a concept that would work</a:t>
            </a:r>
          </a:p>
          <a:p>
            <a:pPr lvl="0">
              <a:spcBef>
                <a:spcPts val="0"/>
              </a:spcBef>
              <a:buNone/>
            </a:pPr>
            <a:r>
              <a:rPr b="1" lang="en">
                <a:latin typeface="Montserrat"/>
                <a:ea typeface="Montserrat"/>
                <a:cs typeface="Montserrat"/>
                <a:sym typeface="Montserrat"/>
              </a:rPr>
              <a:t>What we would do if we had more time: </a:t>
            </a:r>
          </a:p>
          <a:p>
            <a:pPr indent="-342900" lvl="0" marL="457200" rtl="0">
              <a:spcBef>
                <a:spcPts val="0"/>
              </a:spcBef>
              <a:spcAft>
                <a:spcPts val="0"/>
              </a:spcAft>
              <a:buSzPct val="100000"/>
              <a:buFont typeface="Montserrat"/>
            </a:pPr>
            <a:r>
              <a:rPr lang="en">
                <a:latin typeface="Montserrat"/>
                <a:ea typeface="Montserrat"/>
                <a:cs typeface="Montserrat"/>
                <a:sym typeface="Montserrat"/>
              </a:rPr>
              <a:t>Add tracking and feedback for potential dates, including surveys</a:t>
            </a:r>
          </a:p>
          <a:p>
            <a:pPr indent="-342900" lvl="0" marL="457200">
              <a:spcBef>
                <a:spcPts val="0"/>
              </a:spcBef>
              <a:buSzPct val="100000"/>
              <a:buFont typeface="Montserrat"/>
            </a:pPr>
            <a:r>
              <a:rPr lang="en">
                <a:latin typeface="Montserrat"/>
                <a:ea typeface="Montserrat"/>
                <a:cs typeface="Montserrat"/>
                <a:sym typeface="Montserrat"/>
              </a:rPr>
              <a:t>Figure out how to </a:t>
            </a:r>
            <a:r>
              <a:rPr lang="en">
                <a:latin typeface="Montserrat"/>
                <a:ea typeface="Montserrat"/>
                <a:cs typeface="Montserrat"/>
                <a:sym typeface="Montserrat"/>
              </a:rPr>
              <a:t>integrate</a:t>
            </a:r>
            <a:r>
              <a:rPr lang="en">
                <a:latin typeface="Montserrat"/>
                <a:ea typeface="Montserrat"/>
                <a:cs typeface="Montserrat"/>
                <a:sym typeface="Montserrat"/>
              </a:rPr>
              <a:t> online dating profiles to offer targeted recommendations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311700" y="292850"/>
            <a:ext cx="8520600" cy="801000"/>
          </a:xfrm>
          <a:prstGeom prst="rect">
            <a:avLst/>
          </a:prstGeom>
        </p:spPr>
        <p:txBody>
          <a:bodyPr anchorCtr="0" anchor="t" bIns="91425" lIns="91425" rIns="91425" wrap="square" tIns="91425">
            <a:noAutofit/>
          </a:bodyPr>
          <a:lstStyle/>
          <a:p>
            <a:pPr lvl="0">
              <a:spcBef>
                <a:spcPts val="0"/>
              </a:spcBef>
              <a:buNone/>
            </a:pPr>
            <a:r>
              <a:rPr b="0" lang="en">
                <a:latin typeface="Montserrat"/>
                <a:ea typeface="Montserrat"/>
                <a:cs typeface="Montserrat"/>
                <a:sym typeface="Montserrat"/>
              </a:rPr>
              <a:t>Resources</a:t>
            </a:r>
          </a:p>
        </p:txBody>
      </p:sp>
      <p:sp>
        <p:nvSpPr>
          <p:cNvPr id="100" name="Shape 100"/>
          <p:cNvSpPr txBox="1"/>
          <p:nvPr>
            <p:ph idx="1" type="body"/>
          </p:nvPr>
        </p:nvSpPr>
        <p:spPr>
          <a:xfrm>
            <a:off x="311700" y="1176139"/>
            <a:ext cx="8520600" cy="3340200"/>
          </a:xfrm>
          <a:prstGeom prst="rect">
            <a:avLst/>
          </a:prstGeom>
        </p:spPr>
        <p:txBody>
          <a:bodyPr anchorCtr="0" anchor="t" bIns="91425" lIns="91425" rIns="91425" wrap="square" tIns="91425">
            <a:noAutofit/>
          </a:bodyPr>
          <a:lstStyle/>
          <a:p>
            <a:pPr indent="-342900" lvl="0" marL="457200">
              <a:spcBef>
                <a:spcPts val="0"/>
              </a:spcBef>
              <a:spcAft>
                <a:spcPts val="0"/>
              </a:spcAft>
              <a:buSzPct val="100000"/>
              <a:buFont typeface="Montserrat"/>
            </a:pPr>
            <a:r>
              <a:rPr b="1" lang="en">
                <a:latin typeface="Montserrat"/>
                <a:ea typeface="Montserrat"/>
                <a:cs typeface="Montserrat"/>
                <a:sym typeface="Montserrat"/>
              </a:rPr>
              <a:t>Bootstrap</a:t>
            </a:r>
          </a:p>
          <a:p>
            <a:pPr indent="-342900" lvl="0" marL="457200">
              <a:spcBef>
                <a:spcPts val="0"/>
              </a:spcBef>
              <a:spcAft>
                <a:spcPts val="0"/>
              </a:spcAft>
              <a:buSzPct val="100000"/>
              <a:buFont typeface="Montserrat"/>
            </a:pPr>
            <a:r>
              <a:rPr b="1" lang="en">
                <a:latin typeface="Montserrat"/>
                <a:ea typeface="Montserrat"/>
                <a:cs typeface="Montserrat"/>
                <a:sym typeface="Montserrat"/>
              </a:rPr>
              <a:t>Angular</a:t>
            </a:r>
          </a:p>
          <a:p>
            <a:pPr indent="-342900" lvl="0" marL="457200">
              <a:spcBef>
                <a:spcPts val="0"/>
              </a:spcBef>
              <a:spcAft>
                <a:spcPts val="0"/>
              </a:spcAft>
              <a:buSzPct val="100000"/>
              <a:buFont typeface="Montserrat"/>
            </a:pPr>
            <a:r>
              <a:rPr b="1" lang="en">
                <a:latin typeface="Montserrat"/>
                <a:ea typeface="Montserrat"/>
                <a:cs typeface="Montserrat"/>
                <a:sym typeface="Montserrat"/>
              </a:rPr>
              <a:t>InVision</a:t>
            </a:r>
          </a:p>
          <a:p>
            <a:pPr indent="-342900" lvl="0" marL="457200" rtl="0">
              <a:spcBef>
                <a:spcPts val="0"/>
              </a:spcBef>
              <a:spcAft>
                <a:spcPts val="0"/>
              </a:spcAft>
              <a:buSzPct val="100000"/>
              <a:buFont typeface="Montserrat"/>
            </a:pPr>
            <a:r>
              <a:rPr b="1" lang="en">
                <a:latin typeface="Montserrat"/>
                <a:ea typeface="Montserrat"/>
                <a:cs typeface="Montserrat"/>
                <a:sym typeface="Montserrat"/>
              </a:rPr>
              <a:t>Sketch</a:t>
            </a:r>
          </a:p>
          <a:p>
            <a:pPr indent="-342900" lvl="0" marL="457200">
              <a:spcBef>
                <a:spcPts val="0"/>
              </a:spcBef>
              <a:spcAft>
                <a:spcPts val="0"/>
              </a:spcAft>
              <a:buSzPct val="100000"/>
              <a:buFont typeface="Montserrat"/>
            </a:pPr>
            <a:r>
              <a:rPr b="1" lang="en">
                <a:latin typeface="Montserrat"/>
                <a:ea typeface="Montserrat"/>
                <a:cs typeface="Montserrat"/>
                <a:sym typeface="Montserrat"/>
              </a:rPr>
              <a:t>Flaticon</a:t>
            </a:r>
          </a:p>
          <a:p>
            <a:pPr indent="-342900" lvl="0" marL="457200">
              <a:spcBef>
                <a:spcPts val="0"/>
              </a:spcBef>
              <a:spcAft>
                <a:spcPts val="0"/>
              </a:spcAft>
              <a:buSzPct val="100000"/>
              <a:buFont typeface="Montserrat"/>
            </a:pPr>
            <a:r>
              <a:rPr b="1" lang="en">
                <a:latin typeface="Montserrat"/>
                <a:ea typeface="Montserrat"/>
                <a:cs typeface="Montserrat"/>
                <a:sym typeface="Montserrat"/>
              </a:rPr>
              <a:t>Photoshop</a:t>
            </a:r>
          </a:p>
          <a:p>
            <a:pPr indent="-342900" lvl="0" marL="457200" rtl="0">
              <a:spcBef>
                <a:spcPts val="0"/>
              </a:spcBef>
              <a:spcAft>
                <a:spcPts val="0"/>
              </a:spcAft>
              <a:buSzPct val="100000"/>
              <a:buFont typeface="Montserrat"/>
            </a:pPr>
            <a:r>
              <a:rPr b="1" lang="en">
                <a:latin typeface="Montserrat"/>
                <a:ea typeface="Montserrat"/>
                <a:cs typeface="Montserrat"/>
                <a:sym typeface="Montserrat"/>
              </a:rPr>
              <a:t>Creative Commons</a:t>
            </a:r>
          </a:p>
          <a:p>
            <a:pPr indent="-342900" lvl="0" marL="457200" rtl="0">
              <a:spcBef>
                <a:spcPts val="0"/>
              </a:spcBef>
              <a:buSzPct val="100000"/>
              <a:buFont typeface="Montserrat"/>
            </a:pPr>
            <a:r>
              <a:rPr b="1" lang="en" u="sng">
                <a:solidFill>
                  <a:schemeClr val="hlink"/>
                </a:solidFill>
                <a:latin typeface="Montserrat"/>
                <a:ea typeface="Montserrat"/>
                <a:cs typeface="Montserrat"/>
                <a:sym typeface="Montserrat"/>
                <a:hlinkClick r:id="rId3"/>
              </a:rPr>
              <a:t>https://www.ted.com/talks/amy_webb_how_i_hacked_online_dating</a:t>
            </a:r>
            <a:r>
              <a:rPr b="1" lang="en">
                <a:latin typeface="Montserrat"/>
                <a:ea typeface="Montserrat"/>
                <a:cs typeface="Montserrat"/>
                <a:sym typeface="Montserrat"/>
              </a:rPr>
              <a:t> </a:t>
            </a:r>
          </a:p>
        </p:txBody>
      </p:sp>
      <p:pic>
        <p:nvPicPr>
          <p:cNvPr id="101" name="Shape 101"/>
          <p:cNvPicPr preferRelativeResize="0"/>
          <p:nvPr/>
        </p:nvPicPr>
        <p:blipFill>
          <a:blip r:embed="rId4">
            <a:alphaModFix/>
          </a:blip>
          <a:stretch>
            <a:fillRect/>
          </a:stretch>
        </p:blipFill>
        <p:spPr>
          <a:xfrm>
            <a:off x="4644026" y="372902"/>
            <a:ext cx="4188273" cy="31412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