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83" r:id="rId2"/>
  </p:sldMasterIdLst>
  <p:notesMasterIdLst>
    <p:notesMasterId r:id="rId16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7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D3FBD-62F4-4ED0-9354-F8FF9AEA5D75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16F2-DE96-407E-8BD8-0F050457A8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66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Again,</a:t>
            </a:r>
            <a:r>
              <a:rPr lang="en-US" baseline="0" dirty="0" smtClean="0"/>
              <a:t> thank you for your time. I know you have many excellent choices for this time slot and I appreciate that you chose </a:t>
            </a:r>
            <a:r>
              <a:rPr lang="en-US" dirty="0" smtClean="0"/>
              <a:t>Review of UI choices for mobile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0B5A7-32BB-4CD2-92F9-D64BC015E7B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2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E3AA0-B78A-41FA-8B56-4FBE7ADBA975}" type="datetimeFigureOut">
              <a:rPr lang="en-US"/>
              <a:pPr>
                <a:defRPr/>
              </a:pPr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716BD-200C-4AAF-8BF1-213D5DB903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5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BEF2A-4D9E-4B7B-AC3A-18AF9042557B}" type="datetimeFigureOut">
              <a:rPr lang="en-US"/>
              <a:pPr>
                <a:defRPr/>
              </a:pPr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B7920-62C1-4CFF-ACFC-66693CA3F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8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652A4-BA20-4314-A2F6-AB00DE4B5B31}" type="datetimeFigureOut">
              <a:rPr lang="en-US"/>
              <a:pPr>
                <a:defRPr/>
              </a:pPr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959C9-BFB9-4C92-9DB5-EC00DF176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69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cover-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08413"/>
            <a:ext cx="9144000" cy="21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0" y="3721100"/>
            <a:ext cx="9144000" cy="0"/>
          </a:xfrm>
          <a:prstGeom prst="line">
            <a:avLst/>
          </a:prstGeom>
          <a:ln w="1016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0" y="255588"/>
            <a:ext cx="8877300" cy="3465512"/>
            <a:chOff x="0" y="256152"/>
            <a:chExt cx="8877455" cy="3464950"/>
          </a:xfrm>
        </p:grpSpPr>
        <p:sp>
          <p:nvSpPr>
            <p:cNvPr id="7" name="Arc 6"/>
            <p:cNvSpPr/>
            <p:nvPr/>
          </p:nvSpPr>
          <p:spPr>
            <a:xfrm>
              <a:off x="8026540" y="256152"/>
              <a:ext cx="850915" cy="850762"/>
            </a:xfrm>
            <a:prstGeom prst="arc">
              <a:avLst/>
            </a:prstGeom>
            <a:ln w="12700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0" y="256152"/>
              <a:ext cx="8451998" cy="0"/>
            </a:xfrm>
            <a:prstGeom prst="line">
              <a:avLst/>
            </a:prstGeom>
            <a:ln w="1270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877455" y="681533"/>
              <a:ext cx="0" cy="3039569"/>
            </a:xfrm>
            <a:prstGeom prst="line">
              <a:avLst/>
            </a:prstGeom>
            <a:ln w="1270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038" y="6018213"/>
            <a:ext cx="26924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6400800" cy="1104900"/>
          </a:xfrm>
        </p:spPr>
        <p:txBody>
          <a:bodyPr anchor="b">
            <a:normAutofit/>
          </a:bodyPr>
          <a:lstStyle>
            <a:lvl1pPr>
              <a:defRPr sz="3200" baseline="0">
                <a:solidFill>
                  <a:schemeClr val="tx2"/>
                </a:solidFill>
                <a:latin typeface="Palatino Linotyp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057400"/>
            <a:ext cx="6400800" cy="9525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  <a:latin typeface="Century Gothic"/>
                <a:cs typeface="Century Gothic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46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cover-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08413"/>
            <a:ext cx="9144000" cy="21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0" y="3721100"/>
            <a:ext cx="9144000" cy="0"/>
          </a:xfrm>
          <a:prstGeom prst="line">
            <a:avLst/>
          </a:prstGeom>
          <a:ln w="1016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0" y="255588"/>
            <a:ext cx="8877300" cy="3465512"/>
            <a:chOff x="0" y="256152"/>
            <a:chExt cx="8877455" cy="3464950"/>
          </a:xfrm>
        </p:grpSpPr>
        <p:sp>
          <p:nvSpPr>
            <p:cNvPr id="6" name="Arc 5"/>
            <p:cNvSpPr/>
            <p:nvPr/>
          </p:nvSpPr>
          <p:spPr>
            <a:xfrm>
              <a:off x="8026540" y="256152"/>
              <a:ext cx="850915" cy="850762"/>
            </a:xfrm>
            <a:prstGeom prst="arc">
              <a:avLst/>
            </a:prstGeom>
            <a:ln w="12700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0" y="256152"/>
              <a:ext cx="8451998" cy="0"/>
            </a:xfrm>
            <a:prstGeom prst="line">
              <a:avLst/>
            </a:prstGeom>
            <a:ln w="1270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877455" y="681533"/>
              <a:ext cx="0" cy="3039569"/>
            </a:xfrm>
            <a:prstGeom prst="line">
              <a:avLst/>
            </a:prstGeom>
            <a:ln w="12700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038" y="6018213"/>
            <a:ext cx="26924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78021"/>
            <a:ext cx="5791200" cy="1143000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7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alatino Linotype"/>
                <a:cs typeface="Palatino Linotyp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  <a:lvl2pPr>
              <a:defRPr>
                <a:latin typeface="Century Gothic"/>
                <a:cs typeface="Century Gothic"/>
              </a:defRPr>
            </a:lvl2pPr>
            <a:lvl3pPr>
              <a:defRPr>
                <a:latin typeface="Century Gothic"/>
                <a:cs typeface="Century Gothic"/>
              </a:defRPr>
            </a:lvl3pPr>
            <a:lvl4pPr>
              <a:defRPr>
                <a:latin typeface="Century Gothic"/>
                <a:cs typeface="Century Gothic"/>
              </a:defRPr>
            </a:lvl4pPr>
            <a:lvl5pPr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183053-D3C7-4D64-861A-D204B9AC4A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1277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cover-art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8513"/>
            <a:ext cx="9144000" cy="225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0" y="255588"/>
            <a:ext cx="8877300" cy="4548187"/>
            <a:chOff x="0" y="255588"/>
            <a:chExt cx="8877300" cy="4547472"/>
          </a:xfrm>
        </p:grpSpPr>
        <p:sp>
          <p:nvSpPr>
            <p:cNvPr id="6" name="Arc 5"/>
            <p:cNvSpPr/>
            <p:nvPr/>
          </p:nvSpPr>
          <p:spPr bwMode="auto">
            <a:xfrm>
              <a:off x="8026400" y="255588"/>
              <a:ext cx="850900" cy="850766"/>
            </a:xfrm>
            <a:prstGeom prst="arc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 flipH="1">
              <a:off x="0" y="255588"/>
              <a:ext cx="845185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 bwMode="auto">
            <a:xfrm>
              <a:off x="8877300" y="680971"/>
              <a:ext cx="0" cy="4122089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13" y="4489450"/>
            <a:ext cx="2692400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603387"/>
            <a:ext cx="5881687" cy="1362075"/>
          </a:xfrm>
        </p:spPr>
        <p:txBody>
          <a:bodyPr anchor="b">
            <a:normAutofit/>
          </a:bodyPr>
          <a:lstStyle>
            <a:lvl1pPr algn="l">
              <a:defRPr sz="3200" b="0" cap="none">
                <a:solidFill>
                  <a:schemeClr val="tx2"/>
                </a:solidFill>
                <a:latin typeface="Palatino Linotype"/>
                <a:cs typeface="Palatino Linotyp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209800"/>
            <a:ext cx="5881687" cy="1117600"/>
          </a:xfrm>
        </p:spPr>
        <p:txBody>
          <a:bodyPr/>
          <a:lstStyle>
            <a:lvl1pPr marL="0" indent="0">
              <a:buNone/>
              <a:defRPr sz="2000">
                <a:solidFill>
                  <a:srgbClr val="595959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3583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cover-art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8513"/>
            <a:ext cx="9144000" cy="225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255588"/>
            <a:ext cx="8877300" cy="4548187"/>
            <a:chOff x="0" y="255588"/>
            <a:chExt cx="8877300" cy="4547472"/>
          </a:xfrm>
        </p:grpSpPr>
        <p:sp>
          <p:nvSpPr>
            <p:cNvPr id="5" name="Arc 4"/>
            <p:cNvSpPr/>
            <p:nvPr/>
          </p:nvSpPr>
          <p:spPr bwMode="auto">
            <a:xfrm>
              <a:off x="8026400" y="255588"/>
              <a:ext cx="850900" cy="850766"/>
            </a:xfrm>
            <a:prstGeom prst="arc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 flipH="1">
              <a:off x="0" y="255588"/>
              <a:ext cx="845185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auto">
            <a:xfrm>
              <a:off x="8877300" y="680971"/>
              <a:ext cx="0" cy="4122089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13" y="4489450"/>
            <a:ext cx="2692400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289167"/>
            <a:ext cx="5791200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39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cover-art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8513"/>
            <a:ext cx="9144000" cy="225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13" y="4227513"/>
            <a:ext cx="26924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603387"/>
            <a:ext cx="5881687" cy="1362075"/>
          </a:xfrm>
        </p:spPr>
        <p:txBody>
          <a:bodyPr anchor="b">
            <a:normAutofit/>
          </a:bodyPr>
          <a:lstStyle>
            <a:lvl1pPr algn="l">
              <a:defRPr sz="3200" b="0" cap="none">
                <a:solidFill>
                  <a:srgbClr val="FFFFFF"/>
                </a:solidFill>
                <a:latin typeface="Palatino Linotype"/>
                <a:cs typeface="Palatino Linotyp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209800"/>
            <a:ext cx="5881687" cy="1117600"/>
          </a:xfrm>
        </p:spPr>
        <p:txBody>
          <a:bodyPr/>
          <a:lstStyle>
            <a:lvl1pPr marL="0" indent="0">
              <a:buNone/>
              <a:defRPr sz="20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7744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cover-art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8513"/>
            <a:ext cx="9144000" cy="225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13" y="4227513"/>
            <a:ext cx="26924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49575"/>
            <a:ext cx="5791200" cy="11430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9904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9C89A2-F362-4349-8617-A5EA605579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50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BBBE8-0956-4DCD-97EF-20FC6DCA13F7}" type="datetimeFigureOut">
              <a:rPr lang="en-US"/>
              <a:pPr>
                <a:defRPr/>
              </a:pPr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D9024-B127-4939-98E3-FEA5AA190F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66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B1C2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B1C2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428216-C0F4-4FC4-A0EF-EF1CAD79F0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0527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E47F5D-8BFD-4BFD-A052-D9A069092F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5418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731B28-5571-4F84-86B9-FA00273940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9363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A14ADD-5FFE-4A01-97CA-E3877ABB25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47497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6AACDD-3B5F-47CE-9201-DD9260DEF8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6353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F20AC2-CEDF-45A7-822B-6C35A50D9D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04666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4621B0-3B52-42A5-B03F-1F0DA6E08D21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157A85-F71C-47E2-9CF7-E1596BF8CC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14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03A06-3037-4C47-9894-FE0707B119D2}" type="datetimeFigureOut">
              <a:rPr lang="en-US"/>
              <a:pPr>
                <a:defRPr/>
              </a:pPr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C2B39-C284-42A8-9CD5-F01987023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4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16D32-F4B8-4F7F-AE5F-05D40E63083B}" type="datetimeFigureOut">
              <a:rPr lang="en-US"/>
              <a:pPr>
                <a:defRPr/>
              </a:pPr>
              <a:t>11/11/2014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E29F3-9C9E-4323-9758-C38A8F3B5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7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1B7E-0C96-4EB9-BDEA-B0B5BA4684EC}" type="datetimeFigureOut">
              <a:rPr lang="en-US"/>
              <a:pPr>
                <a:defRPr/>
              </a:pPr>
              <a:t>11/11/2014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77505-CEAD-4FBA-A202-6B5E9BDA78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7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46204-22D2-4C3C-96AA-FCC307A93282}" type="datetimeFigureOut">
              <a:rPr lang="en-US"/>
              <a:pPr>
                <a:defRPr/>
              </a:pPr>
              <a:t>11/11/2014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D04BC-EFDF-4994-9804-5D51D9926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A6507-3E8D-425A-9D11-F7B7EBCFFC6A}" type="datetimeFigureOut">
              <a:rPr lang="en-US"/>
              <a:pPr>
                <a:defRPr/>
              </a:pPr>
              <a:t>11/11/2014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8009A-BD04-456C-A69B-C29517D08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8C0E3-3103-4B37-86F8-2C17BD3E4C61}" type="datetimeFigureOut">
              <a:rPr lang="en-US"/>
              <a:pPr>
                <a:defRPr/>
              </a:pPr>
              <a:t>11/11/2014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B3FA7-BD62-446C-A091-DA409DFCF5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4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52DF4-4A37-4481-94E8-745E1C97B62D}" type="datetimeFigureOut">
              <a:rPr lang="en-US"/>
              <a:pPr>
                <a:defRPr/>
              </a:pPr>
              <a:t>11/11/2014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2FF0A-327A-484D-BFB0-367388C885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ct val="20000"/>
              </a:spcBef>
              <a:buFont typeface="Arial" charset="0"/>
              <a:buChar char="•"/>
              <a:defRPr sz="12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560FD8DE-2156-49DF-AFFE-AB255BDF285F}" type="datetimeFigureOut">
              <a:rPr lang="en-US"/>
              <a:pPr>
                <a:defRPr/>
              </a:pPr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ct val="20000"/>
              </a:spcBef>
              <a:buFont typeface="Arial" charset="0"/>
              <a:buChar char="•"/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ct val="20000"/>
              </a:spcBef>
              <a:buFont typeface="Arial" charset="0"/>
              <a:buChar char="•"/>
              <a:defRPr sz="12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B732124F-FF36-4878-B34E-F73F44C3E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sub-art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88" y="0"/>
            <a:ext cx="3529012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938"/>
            <a:ext cx="5791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3463" y="6419850"/>
            <a:ext cx="41433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9A9A9A"/>
                </a:solidFill>
              </a:defRPr>
            </a:lvl1pPr>
          </a:lstStyle>
          <a:p>
            <a:fld id="{9EEC495B-4CA8-4FB7-A547-BA0A5CFABF2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Arc 14"/>
          <p:cNvSpPr/>
          <p:nvPr/>
        </p:nvSpPr>
        <p:spPr>
          <a:xfrm rot="5400000">
            <a:off x="7987506" y="5691982"/>
            <a:ext cx="849313" cy="850900"/>
          </a:xfrm>
          <a:prstGeom prst="arc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cxnSp>
        <p:nvCxnSpPr>
          <p:cNvPr id="17" name="Straight Connector 16"/>
          <p:cNvCxnSpPr>
            <a:stCxn id="15" idx="0"/>
          </p:cNvCxnSpPr>
          <p:nvPr/>
        </p:nvCxnSpPr>
        <p:spPr>
          <a:xfrm flipV="1">
            <a:off x="8837613" y="884238"/>
            <a:ext cx="0" cy="5233987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5" idx="2"/>
          </p:cNvCxnSpPr>
          <p:nvPr/>
        </p:nvCxnSpPr>
        <p:spPr>
          <a:xfrm flipH="1">
            <a:off x="2260600" y="6542088"/>
            <a:ext cx="6151563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3" name="Picture 20" descr="celerity-logo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61100"/>
            <a:ext cx="168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17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Palatino Linotype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Palatino Linotype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Palatino Linotype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Palatino Linotype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Rockwell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Rockwell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Rockwell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Rockwel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200" kern="1200">
          <a:solidFill>
            <a:srgbClr val="595959"/>
          </a:solidFill>
          <a:latin typeface="Century Gothic"/>
          <a:ea typeface="MS PGothic" panose="020B0600070205080204" pitchFamily="34" charset="-128"/>
          <a:cs typeface="Century Gothic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rgbClr val="595959"/>
          </a:solidFill>
          <a:latin typeface="Century Gothic"/>
          <a:ea typeface="MS PGothic" panose="020B0600070205080204" pitchFamily="34" charset="-128"/>
          <a:cs typeface="Century Gothic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Lucida Grande" charset="0"/>
        <a:buChar char="—"/>
        <a:defRPr kern="1200">
          <a:solidFill>
            <a:srgbClr val="595959"/>
          </a:solidFill>
          <a:latin typeface="Century Gothic"/>
          <a:ea typeface="MS PGothic" panose="020B0600070205080204" pitchFamily="34" charset="-128"/>
          <a:cs typeface="Century Gothic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Lucida Grande" charset="0"/>
        <a:buChar char="»"/>
        <a:defRPr sz="1600" kern="1200">
          <a:solidFill>
            <a:srgbClr val="595959"/>
          </a:solidFill>
          <a:latin typeface="Century Gothic"/>
          <a:ea typeface="MS PGothic" panose="020B0600070205080204" pitchFamily="34" charset="-128"/>
          <a:cs typeface="Century Gothic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rgbClr val="595959"/>
          </a:solidFill>
          <a:latin typeface="Century Gothic"/>
          <a:ea typeface="MS PGothic" panose="020B0600070205080204" pitchFamily="34" charset="-128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smtClean="0"/>
              <a:t>to web development </a:t>
            </a:r>
            <a:r>
              <a:rPr lang="en-US" dirty="0" smtClean="0"/>
              <a:t>using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Presented by Jason Meckley</a:t>
            </a:r>
          </a:p>
          <a:p>
            <a:r>
              <a:rPr lang="en-US" dirty="0" smtClean="0"/>
              <a:t>t: @</a:t>
            </a:r>
            <a:r>
              <a:rPr lang="en-US" dirty="0" err="1" smtClean="0"/>
              <a:t>jasonmeckley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e: jasonmeckley@gmail.com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1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Utilities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“</a:t>
            </a:r>
            <a:r>
              <a:rPr lang="en-US" dirty="0" err="1" smtClean="0"/>
              <a:t>lite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Extends angular</a:t>
            </a:r>
          </a:p>
          <a:p>
            <a:r>
              <a:rPr lang="en-US" dirty="0" smtClean="0"/>
              <a:t>Factories</a:t>
            </a:r>
          </a:p>
          <a:p>
            <a:pPr lvl="1"/>
            <a:r>
              <a:rPr lang="en-US" dirty="0" smtClean="0"/>
              <a:t>Create transient objects</a:t>
            </a:r>
          </a:p>
          <a:p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Create singleton objects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more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</a:p>
          <a:p>
            <a:pPr lvl="1"/>
            <a:r>
              <a:rPr lang="en-US" dirty="0" smtClean="0"/>
              <a:t>Define </a:t>
            </a:r>
            <a:r>
              <a:rPr lang="en-US" dirty="0" err="1" smtClean="0"/>
              <a:t>injectable</a:t>
            </a:r>
            <a:r>
              <a:rPr lang="en-US" dirty="0" smtClean="0"/>
              <a:t> values </a:t>
            </a:r>
          </a:p>
          <a:p>
            <a:r>
              <a:rPr lang="en-US" dirty="0" smtClean="0"/>
              <a:t>Providers</a:t>
            </a:r>
          </a:p>
          <a:p>
            <a:pPr lvl="1"/>
            <a:r>
              <a:rPr lang="en-US" dirty="0" smtClean="0"/>
              <a:t>Allows application to configure modules</a:t>
            </a:r>
          </a:p>
          <a:p>
            <a:r>
              <a:rPr lang="en-US" dirty="0" smtClean="0"/>
              <a:t>Directives</a:t>
            </a:r>
          </a:p>
          <a:p>
            <a:pPr lvl="1"/>
            <a:r>
              <a:rPr lang="en-US" dirty="0" smtClean="0"/>
              <a:t>Extends angular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3074" name="Picture 2" descr="http://scsynod.com/uploads/images/Ask%20Juli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19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369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Jason Meckley</a:t>
            </a:r>
          </a:p>
          <a:p>
            <a:r>
              <a:rPr lang="en-US" dirty="0" smtClean="0"/>
              <a:t>t: @</a:t>
            </a:r>
            <a:r>
              <a:rPr lang="en-US" dirty="0" err="1" smtClean="0"/>
              <a:t>jasonmeckley</a:t>
            </a:r>
            <a:endParaRPr lang="en-US" dirty="0" smtClean="0"/>
          </a:p>
          <a:p>
            <a:r>
              <a:rPr lang="en-US" dirty="0" smtClean="0"/>
              <a:t>e: jasonmeckley@gmail.com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9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little bit 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Jason Meckley</a:t>
            </a:r>
          </a:p>
          <a:p>
            <a:r>
              <a:rPr lang="en-US" dirty="0" smtClean="0"/>
              <a:t>MCSD: Web Applications</a:t>
            </a:r>
          </a:p>
          <a:p>
            <a:r>
              <a:rPr lang="en-US" dirty="0" err="1" smtClean="0"/>
              <a:t>.Net</a:t>
            </a:r>
            <a:r>
              <a:rPr lang="en-US" dirty="0" smtClean="0"/>
              <a:t> Developer over a decade</a:t>
            </a:r>
          </a:p>
          <a:p>
            <a:r>
              <a:rPr lang="en-US" dirty="0" smtClean="0"/>
              <a:t>Sr. Consultant with Celerity</a:t>
            </a:r>
          </a:p>
          <a:p>
            <a:r>
              <a:rPr lang="en-US" dirty="0" smtClean="0"/>
              <a:t>Avid home brewer</a:t>
            </a:r>
          </a:p>
          <a:p>
            <a:r>
              <a:rPr lang="en-US" dirty="0" smtClean="0"/>
              <a:t>Father to 2 beautiful daughters</a:t>
            </a:r>
          </a:p>
        </p:txBody>
      </p:sp>
    </p:spTree>
    <p:extLst>
      <p:ext uri="{BB962C8B-B14F-4D97-AF65-F5344CB8AC3E}">
        <p14:creationId xmlns:p14="http://schemas.microsoft.com/office/powerpoint/2010/main" val="381515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Web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Content circa 1980-1994</a:t>
            </a:r>
          </a:p>
          <a:p>
            <a:r>
              <a:rPr lang="en-US" dirty="0" smtClean="0"/>
              <a:t>Dynamic content rendered on the server served to the client statically.</a:t>
            </a:r>
          </a:p>
          <a:p>
            <a:r>
              <a:rPr lang="en-US" dirty="0" smtClean="0"/>
              <a:t>jQuery simplifies client side development, but we are still manipulating static content from the server. (2006)</a:t>
            </a:r>
          </a:p>
          <a:p>
            <a:r>
              <a:rPr lang="en-US" dirty="0" smtClean="0"/>
              <a:t>Dynamic, client side development becomes a reality</a:t>
            </a:r>
          </a:p>
          <a:p>
            <a:pPr lvl="1"/>
            <a:r>
              <a:rPr lang="en-US" dirty="0" err="1" smtClean="0"/>
              <a:t>AngularJS</a:t>
            </a:r>
            <a:r>
              <a:rPr lang="en-US" dirty="0" smtClean="0"/>
              <a:t> (2009)</a:t>
            </a:r>
          </a:p>
          <a:p>
            <a:pPr lvl="1"/>
            <a:r>
              <a:rPr lang="en-US" dirty="0" err="1" smtClean="0"/>
              <a:t>KnockoutJS</a:t>
            </a:r>
            <a:r>
              <a:rPr lang="en-US" dirty="0" smtClean="0"/>
              <a:t> (2010)</a:t>
            </a:r>
          </a:p>
          <a:p>
            <a:pPr lvl="1"/>
            <a:r>
              <a:rPr lang="en-US" dirty="0" smtClean="0"/>
              <a:t>Kendo UI (2012)</a:t>
            </a:r>
          </a:p>
          <a:p>
            <a:pPr lvl="1"/>
            <a:r>
              <a:rPr lang="en-US" dirty="0" err="1" smtClean="0"/>
              <a:t>EmberJS</a:t>
            </a:r>
            <a:r>
              <a:rPr lang="en-US" dirty="0" smtClean="0"/>
              <a:t> (2011)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54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AngularJS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open-source web application framework, maintained by Google and community, that assists with creating single-page applications. </a:t>
            </a:r>
          </a:p>
          <a:p>
            <a:r>
              <a:rPr lang="en-US" dirty="0" smtClean="0"/>
              <a:t>Its goal is to augment web applications with MVC capability, in an effort to make both development and testing easier.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8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Philosophy of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built around the belief that declarative programming should be used for building user interfaces and wiring software components, while imperative programming is excellent for expressing business logic.</a:t>
            </a:r>
          </a:p>
          <a:p>
            <a:r>
              <a:rPr lang="en-US" dirty="0" smtClean="0"/>
              <a:t>Adapts and extends traditional HTML to better serve dynamic content through two-way data-binding that allows for the automatic synchronization of models and views. </a:t>
            </a:r>
          </a:p>
          <a:p>
            <a:r>
              <a:rPr lang="en-US" dirty="0"/>
              <a:t>D</a:t>
            </a:r>
            <a:r>
              <a:rPr lang="en-US" dirty="0" smtClean="0"/>
              <a:t>e-emphasizes DOM manipulation and improves testability.</a:t>
            </a:r>
          </a:p>
        </p:txBody>
      </p:sp>
    </p:spTree>
    <p:extLst>
      <p:ext uri="{BB962C8B-B14F-4D97-AF65-F5344CB8AC3E}">
        <p14:creationId xmlns:p14="http://schemas.microsoft.com/office/powerpoint/2010/main" val="402574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goals:</a:t>
            </a:r>
          </a:p>
          <a:p>
            <a:pPr lvl="1"/>
            <a:r>
              <a:rPr lang="en-US" dirty="0" smtClean="0"/>
              <a:t>Decouple DOM manipulation from application logic. This improves the testability of the code.</a:t>
            </a:r>
          </a:p>
          <a:p>
            <a:pPr lvl="1"/>
            <a:r>
              <a:rPr lang="en-US" dirty="0" smtClean="0"/>
              <a:t>Regard application testing as equal in importance to application writing. Testing difficulty is dramatically affected by the way the code is structured.</a:t>
            </a:r>
          </a:p>
          <a:p>
            <a:pPr lvl="1"/>
            <a:r>
              <a:rPr lang="en-US" dirty="0" smtClean="0"/>
              <a:t>Decouple the client side of an application from the server side. This allows development work to progress in parallel, and allows for reuse of both sides.</a:t>
            </a:r>
          </a:p>
        </p:txBody>
      </p:sp>
    </p:spTree>
    <p:extLst>
      <p:ext uri="{BB962C8B-B14F-4D97-AF65-F5344CB8AC3E}">
        <p14:creationId xmlns:p14="http://schemas.microsoft.com/office/powerpoint/2010/main" val="9117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“There is no such thing as legacy browsers. There are modern browsers and there is Internet Explorer” – </a:t>
            </a:r>
            <a:r>
              <a:rPr lang="en-US" dirty="0" err="1" smtClean="0"/>
              <a:t>AngularJS</a:t>
            </a:r>
            <a:r>
              <a:rPr lang="en-US" dirty="0" smtClean="0"/>
              <a:t> Dev</a:t>
            </a:r>
          </a:p>
          <a:p>
            <a:endParaRPr lang="en-US" dirty="0" smtClean="0"/>
          </a:p>
          <a:p>
            <a:r>
              <a:rPr lang="en-US" dirty="0" smtClean="0"/>
              <a:t>Version 1.2+ do not support IE 6 &amp; 7</a:t>
            </a:r>
          </a:p>
          <a:p>
            <a:r>
              <a:rPr lang="en-US" dirty="0" smtClean="0"/>
              <a:t>Version 1.3+ do not support IE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71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jLite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data passed between the view and controller</a:t>
            </a:r>
          </a:p>
          <a:p>
            <a:pPr lvl="1"/>
            <a:r>
              <a:rPr lang="en-US" dirty="0" smtClean="0"/>
              <a:t>$scope</a:t>
            </a:r>
          </a:p>
          <a:p>
            <a:r>
              <a:rPr lang="en-US" dirty="0" smtClean="0"/>
              <a:t>Views</a:t>
            </a:r>
          </a:p>
          <a:p>
            <a:pPr lvl="1"/>
            <a:r>
              <a:rPr lang="en-US" dirty="0" smtClean="0"/>
              <a:t>HTML templates and angular directives</a:t>
            </a:r>
          </a:p>
          <a:p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Manages the communication between model and view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Model/$scope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 is defined by the controller</a:t>
            </a:r>
          </a:p>
          <a:p>
            <a:r>
              <a:rPr lang="en-US" dirty="0" smtClean="0"/>
              <a:t>Scopes (and controllers) can be nested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elerity_PPT.Template_FNL">
  <a:themeElements>
    <a:clrScheme name="Custom 17">
      <a:dk1>
        <a:srgbClr val="595959"/>
      </a:dk1>
      <a:lt1>
        <a:sysClr val="window" lastClr="FFFFFF"/>
      </a:lt1>
      <a:dk2>
        <a:srgbClr val="5C2946"/>
      </a:dk2>
      <a:lt2>
        <a:srgbClr val="EEECE1"/>
      </a:lt2>
      <a:accent1>
        <a:srgbClr val="9CA920"/>
      </a:accent1>
      <a:accent2>
        <a:srgbClr val="5C2946"/>
      </a:accent2>
      <a:accent3>
        <a:srgbClr val="279ECE"/>
      </a:accent3>
      <a:accent4>
        <a:srgbClr val="CA5420"/>
      </a:accent4>
      <a:accent5>
        <a:srgbClr val="005872"/>
      </a:accent5>
      <a:accent6>
        <a:srgbClr val="67574E"/>
      </a:accent6>
      <a:hlink>
        <a:srgbClr val="3B1C2C"/>
      </a:hlink>
      <a:folHlink>
        <a:srgbClr val="9CA92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smtClean="0">
            <a:solidFill>
              <a:srgbClr val="7F7F7F"/>
            </a:solidFill>
            <a:latin typeface="Century Gothic"/>
            <a:cs typeface="Century Gothic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CEI2012_v2</Template>
  <TotalTime>1572</TotalTime>
  <Words>457</Words>
  <Application>Microsoft Office PowerPoint</Application>
  <PresentationFormat>On-screen Show (4:3)</PresentationFormat>
  <Paragraphs>71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MS PGothic</vt:lpstr>
      <vt:lpstr>MS PGothic</vt:lpstr>
      <vt:lpstr>Arial</vt:lpstr>
      <vt:lpstr>Calibri</vt:lpstr>
      <vt:lpstr>Century Gothic</vt:lpstr>
      <vt:lpstr>Lucida Grande</vt:lpstr>
      <vt:lpstr>Palatino Linotype</vt:lpstr>
      <vt:lpstr>Rockwell</vt:lpstr>
      <vt:lpstr>Custom Design</vt:lpstr>
      <vt:lpstr>Celerity_PPT.Template_FNL</vt:lpstr>
      <vt:lpstr>Introduction to web development using Angularjs</vt:lpstr>
      <vt:lpstr>A little bit about me</vt:lpstr>
      <vt:lpstr>History of Web Development</vt:lpstr>
      <vt:lpstr>What is AngularJS?</vt:lpstr>
      <vt:lpstr>Philosophy of AngularJS</vt:lpstr>
      <vt:lpstr>Design Goals</vt:lpstr>
      <vt:lpstr>Browser Support</vt:lpstr>
      <vt:lpstr>Core functionality</vt:lpstr>
      <vt:lpstr>Model/$scope</vt:lpstr>
      <vt:lpstr>Additional functionality</vt:lpstr>
      <vt:lpstr>Even more functionality</vt:lpstr>
      <vt:lpstr>Questions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mobile development using Angularjs</dc:title>
  <dc:creator>Jason Meckley</dc:creator>
  <cp:lastModifiedBy>Jason Meckley</cp:lastModifiedBy>
  <cp:revision>10</cp:revision>
  <dcterms:created xsi:type="dcterms:W3CDTF">2014-05-31T17:55:31Z</dcterms:created>
  <dcterms:modified xsi:type="dcterms:W3CDTF">2014-11-11T16:10:36Z</dcterms:modified>
</cp:coreProperties>
</file>