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  <p:sldId id="262" r:id="rId7"/>
    <p:sldId id="259" r:id="rId8"/>
    <p:sldId id="260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cover-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08414"/>
            <a:ext cx="12192000" cy="21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0" y="3721100"/>
            <a:ext cx="12192000" cy="0"/>
          </a:xfrm>
          <a:prstGeom prst="line">
            <a:avLst/>
          </a:prstGeom>
          <a:ln w="1016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0" y="255588"/>
            <a:ext cx="11836400" cy="3465512"/>
            <a:chOff x="0" y="256152"/>
            <a:chExt cx="8877455" cy="3464950"/>
          </a:xfrm>
        </p:grpSpPr>
        <p:sp>
          <p:nvSpPr>
            <p:cNvPr id="7" name="Arc 6"/>
            <p:cNvSpPr/>
            <p:nvPr/>
          </p:nvSpPr>
          <p:spPr>
            <a:xfrm>
              <a:off x="8026540" y="256152"/>
              <a:ext cx="850915" cy="850762"/>
            </a:xfrm>
            <a:prstGeom prst="arc">
              <a:avLst/>
            </a:prstGeom>
            <a:ln w="12700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0" y="256152"/>
              <a:ext cx="8451998" cy="0"/>
            </a:xfrm>
            <a:prstGeom prst="line">
              <a:avLst/>
            </a:prstGeom>
            <a:ln w="1270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877455" y="681533"/>
              <a:ext cx="0" cy="3039569"/>
            </a:xfrm>
            <a:prstGeom prst="line">
              <a:avLst/>
            </a:prstGeom>
            <a:ln w="1270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384" y="6018213"/>
            <a:ext cx="3589867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85800"/>
            <a:ext cx="8534400" cy="1104900"/>
          </a:xfrm>
        </p:spPr>
        <p:txBody>
          <a:bodyPr anchor="b">
            <a:normAutofit/>
          </a:bodyPr>
          <a:lstStyle>
            <a:lvl1pPr>
              <a:defRPr sz="3200" baseline="0">
                <a:solidFill>
                  <a:schemeClr val="tx2"/>
                </a:solidFill>
                <a:latin typeface="Palatino Linotyp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057400"/>
            <a:ext cx="8534400" cy="9525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  <a:latin typeface="Century Gothic"/>
                <a:cs typeface="Century Gothic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36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69068E-2205-4FE8-BA8C-08583B963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4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69068E-2205-4FE8-BA8C-08583B963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57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435101"/>
            <a:ext cx="6815667" cy="46910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69068E-2205-4FE8-BA8C-08583B963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80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69068E-2205-4FE8-BA8C-08583B963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08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69068E-2205-4FE8-BA8C-08583B963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61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A058EA-946A-46FD-8CBF-6EF5EE19A304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068E-2205-4FE8-BA8C-08583B963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3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cover-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08414"/>
            <a:ext cx="12192000" cy="21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0" y="3721100"/>
            <a:ext cx="12192000" cy="0"/>
          </a:xfrm>
          <a:prstGeom prst="line">
            <a:avLst/>
          </a:prstGeom>
          <a:ln w="1016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0" y="255588"/>
            <a:ext cx="11836400" cy="3465512"/>
            <a:chOff x="0" y="256152"/>
            <a:chExt cx="8877455" cy="3464950"/>
          </a:xfrm>
        </p:grpSpPr>
        <p:sp>
          <p:nvSpPr>
            <p:cNvPr id="6" name="Arc 5"/>
            <p:cNvSpPr/>
            <p:nvPr/>
          </p:nvSpPr>
          <p:spPr>
            <a:xfrm>
              <a:off x="8026540" y="256152"/>
              <a:ext cx="850915" cy="850762"/>
            </a:xfrm>
            <a:prstGeom prst="arc">
              <a:avLst/>
            </a:prstGeom>
            <a:ln w="12700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0" y="256152"/>
              <a:ext cx="8451998" cy="0"/>
            </a:xfrm>
            <a:prstGeom prst="line">
              <a:avLst/>
            </a:prstGeom>
            <a:ln w="1270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877455" y="681533"/>
              <a:ext cx="0" cy="3039569"/>
            </a:xfrm>
            <a:prstGeom prst="line">
              <a:avLst/>
            </a:prstGeom>
            <a:ln w="1270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384" y="6018213"/>
            <a:ext cx="3589867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78021"/>
            <a:ext cx="7721600" cy="1143000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92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alatino Linotype"/>
                <a:cs typeface="Palatino Linotyp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  <a:lvl2pPr>
              <a:defRPr>
                <a:latin typeface="Century Gothic"/>
                <a:cs typeface="Century Gothic"/>
              </a:defRPr>
            </a:lvl2pPr>
            <a:lvl3pPr>
              <a:defRPr>
                <a:latin typeface="Century Gothic"/>
                <a:cs typeface="Century Gothic"/>
              </a:defRPr>
            </a:lvl3pPr>
            <a:lvl4pPr>
              <a:defRPr>
                <a:latin typeface="Century Gothic"/>
                <a:cs typeface="Century Gothic"/>
              </a:defRPr>
            </a:lvl4pPr>
            <a:lvl5pPr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69068E-2205-4FE8-BA8C-08583B963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cover-art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8513"/>
            <a:ext cx="12192000" cy="225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0" y="255589"/>
            <a:ext cx="11836400" cy="4548187"/>
            <a:chOff x="0" y="255588"/>
            <a:chExt cx="8877300" cy="4547472"/>
          </a:xfrm>
        </p:grpSpPr>
        <p:sp>
          <p:nvSpPr>
            <p:cNvPr id="6" name="Arc 5"/>
            <p:cNvSpPr/>
            <p:nvPr/>
          </p:nvSpPr>
          <p:spPr bwMode="auto">
            <a:xfrm>
              <a:off x="8026400" y="255588"/>
              <a:ext cx="850900" cy="850766"/>
            </a:xfrm>
            <a:prstGeom prst="arc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 flipH="1">
              <a:off x="0" y="255588"/>
              <a:ext cx="845185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 bwMode="auto">
            <a:xfrm>
              <a:off x="8877300" y="680971"/>
              <a:ext cx="0" cy="4122089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151" y="4489451"/>
            <a:ext cx="3589867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603388"/>
            <a:ext cx="7842249" cy="1362075"/>
          </a:xfrm>
        </p:spPr>
        <p:txBody>
          <a:bodyPr anchor="b">
            <a:normAutofit/>
          </a:bodyPr>
          <a:lstStyle>
            <a:lvl1pPr algn="l">
              <a:defRPr sz="3200" b="0" cap="none">
                <a:solidFill>
                  <a:schemeClr val="tx2"/>
                </a:solidFill>
                <a:latin typeface="Palatino Linotype"/>
                <a:cs typeface="Palatino Linotyp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209800"/>
            <a:ext cx="7842249" cy="1117600"/>
          </a:xfrm>
        </p:spPr>
        <p:txBody>
          <a:bodyPr/>
          <a:lstStyle>
            <a:lvl1pPr marL="0" indent="0">
              <a:buNone/>
              <a:defRPr sz="2000">
                <a:solidFill>
                  <a:srgbClr val="595959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758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cover-art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8513"/>
            <a:ext cx="12192000" cy="225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255589"/>
            <a:ext cx="11836400" cy="4548187"/>
            <a:chOff x="0" y="255588"/>
            <a:chExt cx="8877300" cy="4547472"/>
          </a:xfrm>
        </p:grpSpPr>
        <p:sp>
          <p:nvSpPr>
            <p:cNvPr id="5" name="Arc 4"/>
            <p:cNvSpPr/>
            <p:nvPr/>
          </p:nvSpPr>
          <p:spPr bwMode="auto">
            <a:xfrm>
              <a:off x="8026400" y="255588"/>
              <a:ext cx="850900" cy="850766"/>
            </a:xfrm>
            <a:prstGeom prst="arc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 flipH="1">
              <a:off x="0" y="255588"/>
              <a:ext cx="845185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auto">
            <a:xfrm>
              <a:off x="8877300" y="680971"/>
              <a:ext cx="0" cy="4122089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151" y="4489451"/>
            <a:ext cx="3589867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289167"/>
            <a:ext cx="7721600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35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cover-art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8513"/>
            <a:ext cx="12192000" cy="225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151" y="4227513"/>
            <a:ext cx="358986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603388"/>
            <a:ext cx="7842249" cy="1362075"/>
          </a:xfrm>
        </p:spPr>
        <p:txBody>
          <a:bodyPr anchor="b">
            <a:normAutofit/>
          </a:bodyPr>
          <a:lstStyle>
            <a:lvl1pPr algn="l">
              <a:defRPr sz="3200" b="0" cap="none">
                <a:solidFill>
                  <a:srgbClr val="FFFFFF"/>
                </a:solidFill>
                <a:latin typeface="Palatino Linotype"/>
                <a:cs typeface="Palatino Linotyp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209800"/>
            <a:ext cx="7842249" cy="1117600"/>
          </a:xfrm>
        </p:spPr>
        <p:txBody>
          <a:bodyPr/>
          <a:lstStyle>
            <a:lvl1pPr marL="0" indent="0">
              <a:buNone/>
              <a:defRPr sz="20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795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cover-art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8513"/>
            <a:ext cx="12192000" cy="225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151" y="4227513"/>
            <a:ext cx="358986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49575"/>
            <a:ext cx="7721600" cy="114300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6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69068E-2205-4FE8-BA8C-08583B963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4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B1C2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B1C2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69068E-2205-4FE8-BA8C-08583B963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7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sub-art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584" y="0"/>
            <a:ext cx="4705349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7938"/>
            <a:ext cx="7721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3716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37952" y="6419851"/>
            <a:ext cx="55244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9A9A9A"/>
                </a:solidFill>
              </a:defRPr>
            </a:lvl1pPr>
          </a:lstStyle>
          <a:p>
            <a:fld id="{D869068E-2205-4FE8-BA8C-08583B96337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Arc 14"/>
          <p:cNvSpPr/>
          <p:nvPr/>
        </p:nvSpPr>
        <p:spPr>
          <a:xfrm rot="5400000">
            <a:off x="10791561" y="5550166"/>
            <a:ext cx="849313" cy="1134533"/>
          </a:xfrm>
          <a:prstGeom prst="arc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cxnSp>
        <p:nvCxnSpPr>
          <p:cNvPr id="17" name="Straight Connector 16"/>
          <p:cNvCxnSpPr>
            <a:stCxn id="15" idx="0"/>
          </p:cNvCxnSpPr>
          <p:nvPr/>
        </p:nvCxnSpPr>
        <p:spPr>
          <a:xfrm flipV="1">
            <a:off x="11783484" y="884239"/>
            <a:ext cx="0" cy="5233987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5" idx="2"/>
          </p:cNvCxnSpPr>
          <p:nvPr/>
        </p:nvCxnSpPr>
        <p:spPr>
          <a:xfrm flipH="1">
            <a:off x="3014134" y="6542088"/>
            <a:ext cx="8202084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3" name="Picture 20" descr="celerity-logo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261101"/>
            <a:ext cx="224366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907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Palatino Linotype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Palatino Linotype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Palatino Linotype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Palatino Linotype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Rockwell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Rockwell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Rockwell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Rockwel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200" kern="1200">
          <a:solidFill>
            <a:srgbClr val="595959"/>
          </a:solidFill>
          <a:latin typeface="Century Gothic"/>
          <a:ea typeface="MS PGothic" panose="020B0600070205080204" pitchFamily="34" charset="-128"/>
          <a:cs typeface="Century Gothic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rgbClr val="595959"/>
          </a:solidFill>
          <a:latin typeface="Century Gothic"/>
          <a:ea typeface="MS PGothic" panose="020B0600070205080204" pitchFamily="34" charset="-128"/>
          <a:cs typeface="Century Gothic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Lucida Grande" charset="0"/>
        <a:buChar char="—"/>
        <a:defRPr kern="1200">
          <a:solidFill>
            <a:srgbClr val="595959"/>
          </a:solidFill>
          <a:latin typeface="Century Gothic"/>
          <a:ea typeface="MS PGothic" panose="020B0600070205080204" pitchFamily="34" charset="-128"/>
          <a:cs typeface="Century Gothic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Lucida Grande" charset="0"/>
        <a:buChar char="»"/>
        <a:defRPr sz="1600" kern="1200">
          <a:solidFill>
            <a:srgbClr val="595959"/>
          </a:solidFill>
          <a:latin typeface="Century Gothic"/>
          <a:ea typeface="MS PGothic" panose="020B0600070205080204" pitchFamily="34" charset="-128"/>
          <a:cs typeface="Century Gothic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rgbClr val="595959"/>
          </a:solidFill>
          <a:latin typeface="Century Gothic"/>
          <a:ea typeface="MS PGothic" panose="020B0600070205080204" pitchFamily="34" charset="-128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jasonmeckley@gmail.com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diator_pattern" TargetMode="External"/><Relationship Id="rId2" Type="http://schemas.openxmlformats.org/officeDocument/2006/relationships/hyperlink" Target="https://en.wikipedia.org/wiki/Coupling_(computer_programming)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Directing Traffic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Implementing the </a:t>
            </a:r>
            <a:r>
              <a:rPr lang="en-US" dirty="0" smtClean="0"/>
              <a:t>Mediator Pattern </a:t>
            </a:r>
            <a:r>
              <a:rPr lang="en-US" dirty="0" smtClean="0"/>
              <a:t>with </a:t>
            </a:r>
            <a:r>
              <a:rPr lang="en-US" dirty="0" err="1" smtClean="0"/>
              <a:t>MediatR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46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Jason Meckley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jasonmeckley@gmail.com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jasonmeckley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Designing web applications since 2001</a:t>
            </a:r>
          </a:p>
          <a:p>
            <a:endParaRPr lang="en-US" dirty="0" smtClean="0"/>
          </a:p>
          <a:p>
            <a:r>
              <a:rPr lang="en-US" dirty="0" smtClean="0"/>
              <a:t>MCSD</a:t>
            </a:r>
          </a:p>
          <a:p>
            <a:endParaRPr lang="en-US" dirty="0" smtClean="0"/>
          </a:p>
          <a:p>
            <a:r>
              <a:rPr lang="en-US" dirty="0" smtClean="0"/>
              <a:t>Sr. Consultant at Celerity</a:t>
            </a:r>
          </a:p>
        </p:txBody>
      </p:sp>
    </p:spTree>
    <p:extLst>
      <p:ext uri="{BB962C8B-B14F-4D97-AF65-F5344CB8AC3E}">
        <p14:creationId xmlns:p14="http://schemas.microsoft.com/office/powerpoint/2010/main" val="189528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Mediator Pattern?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Behavioral pattern</a:t>
            </a:r>
          </a:p>
          <a:p>
            <a:r>
              <a:rPr lang="en-US" dirty="0" smtClean="0"/>
              <a:t>Responsible for encapsulating how objects interact with one another</a:t>
            </a:r>
          </a:p>
          <a:p>
            <a:r>
              <a:rPr lang="en-US" dirty="0" smtClean="0"/>
              <a:t>Similar to the façade pattern by encapsulating existing functionality. The main differences are</a:t>
            </a:r>
          </a:p>
          <a:p>
            <a:pPr lvl="1"/>
            <a:r>
              <a:rPr lang="en-US" dirty="0" smtClean="0"/>
              <a:t>Mediator is known to is colleagues</a:t>
            </a:r>
          </a:p>
          <a:p>
            <a:pPr lvl="1"/>
            <a:r>
              <a:rPr lang="en-US" dirty="0" smtClean="0"/>
              <a:t>Mediator adds value to the interaction between colleagues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017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that help 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the </a:t>
            </a:r>
            <a:r>
              <a:rPr lang="en-US" b="1" dirty="0" smtClean="0"/>
              <a:t>mediator pattern</a:t>
            </a:r>
            <a:r>
              <a:rPr lang="en-US" dirty="0" smtClean="0"/>
              <a:t>, communication between objects is encapsulated with a </a:t>
            </a:r>
            <a:r>
              <a:rPr lang="en-US" b="1" dirty="0" smtClean="0"/>
              <a:t>mediator</a:t>
            </a:r>
            <a:r>
              <a:rPr lang="en-US" dirty="0" smtClean="0"/>
              <a:t> object. Objects no longer communicate directly with each other, but instead communicate through the mediator. This reduces the dependencies between communicating objects, thereby lowering the </a:t>
            </a:r>
            <a:r>
              <a:rPr lang="en-US" dirty="0" smtClean="0">
                <a:hlinkClick r:id="rId2" tooltip="Coupling (computer programming)"/>
              </a:rPr>
              <a:t>coupling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https://en.wikipedia.org/wiki/Mediator_pattern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88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923" y="2091103"/>
            <a:ext cx="7257929" cy="2905900"/>
          </a:xfrm>
        </p:spPr>
      </p:pic>
    </p:spTree>
    <p:extLst>
      <p:ext uri="{BB962C8B-B14F-4D97-AF65-F5344CB8AC3E}">
        <p14:creationId xmlns:p14="http://schemas.microsoft.com/office/powerpoint/2010/main" val="289654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7" y="2167731"/>
            <a:ext cx="5686425" cy="2933700"/>
          </a:xfrm>
        </p:spPr>
      </p:pic>
    </p:spTree>
    <p:extLst>
      <p:ext uri="{BB962C8B-B14F-4D97-AF65-F5344CB8AC3E}">
        <p14:creationId xmlns:p14="http://schemas.microsoft.com/office/powerpoint/2010/main" val="44864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Wizards</a:t>
            </a:r>
          </a:p>
          <a:p>
            <a:r>
              <a:rPr lang="en-US" dirty="0" smtClean="0"/>
              <a:t>Workflows</a:t>
            </a:r>
          </a:p>
          <a:p>
            <a:r>
              <a:rPr lang="en-US" dirty="0" smtClean="0"/>
              <a:t>Decision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97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me some code already!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454" y="154756"/>
            <a:ext cx="5506913" cy="6355168"/>
          </a:xfrm>
        </p:spPr>
      </p:pic>
    </p:spTree>
    <p:extLst>
      <p:ext uri="{BB962C8B-B14F-4D97-AF65-F5344CB8AC3E}">
        <p14:creationId xmlns:p14="http://schemas.microsoft.com/office/powerpoint/2010/main" val="385067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identify a Mediator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Colleagues have knowledge of the mediator</a:t>
            </a:r>
          </a:p>
          <a:p>
            <a:r>
              <a:rPr lang="en-US" dirty="0" smtClean="0"/>
              <a:t>The mediator expects a response from the colleagues</a:t>
            </a:r>
          </a:p>
          <a:p>
            <a:r>
              <a:rPr lang="en-US" dirty="0" smtClean="0"/>
              <a:t>Value is added by utilizing the mediator</a:t>
            </a:r>
          </a:p>
          <a:p>
            <a:r>
              <a:rPr lang="en-US" dirty="0" smtClean="0"/>
              <a:t>Highly specialized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17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to be confused with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Aggregators</a:t>
            </a:r>
          </a:p>
          <a:p>
            <a:r>
              <a:rPr lang="en-US" dirty="0" smtClean="0"/>
              <a:t>Façades</a:t>
            </a:r>
          </a:p>
          <a:p>
            <a:r>
              <a:rPr lang="en-US" dirty="0" smtClean="0"/>
              <a:t>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81289"/>
      </p:ext>
    </p:extLst>
  </p:cSld>
  <p:clrMapOvr>
    <a:masterClrMapping/>
  </p:clrMapOvr>
</p:sld>
</file>

<file path=ppt/theme/theme1.xml><?xml version="1.0" encoding="utf-8"?>
<a:theme xmlns:a="http://schemas.openxmlformats.org/drawingml/2006/main" name="Celerity_PPT.Template_FNL">
  <a:themeElements>
    <a:clrScheme name="Custom 17">
      <a:dk1>
        <a:srgbClr val="595959"/>
      </a:dk1>
      <a:lt1>
        <a:sysClr val="window" lastClr="FFFFFF"/>
      </a:lt1>
      <a:dk2>
        <a:srgbClr val="5C2946"/>
      </a:dk2>
      <a:lt2>
        <a:srgbClr val="EEECE1"/>
      </a:lt2>
      <a:accent1>
        <a:srgbClr val="9CA920"/>
      </a:accent1>
      <a:accent2>
        <a:srgbClr val="5C2946"/>
      </a:accent2>
      <a:accent3>
        <a:srgbClr val="279ECE"/>
      </a:accent3>
      <a:accent4>
        <a:srgbClr val="CA5420"/>
      </a:accent4>
      <a:accent5>
        <a:srgbClr val="005872"/>
      </a:accent5>
      <a:accent6>
        <a:srgbClr val="67574E"/>
      </a:accent6>
      <a:hlink>
        <a:srgbClr val="3B1C2C"/>
      </a:hlink>
      <a:folHlink>
        <a:srgbClr val="9CA92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smtClean="0">
            <a:solidFill>
              <a:srgbClr val="7F7F7F"/>
            </a:solidFill>
            <a:latin typeface="Century Gothic"/>
            <a:cs typeface="Century Gothic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Celerity_PPT.Template_FNL</Template>
  <TotalTime>968</TotalTime>
  <Words>126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MS PGothic</vt:lpstr>
      <vt:lpstr>MS PGothic</vt:lpstr>
      <vt:lpstr>Arial</vt:lpstr>
      <vt:lpstr>Calibri</vt:lpstr>
      <vt:lpstr>Century Gothic</vt:lpstr>
      <vt:lpstr>Lucida Grande</vt:lpstr>
      <vt:lpstr>Palatino Linotype</vt:lpstr>
      <vt:lpstr>Rockwell</vt:lpstr>
      <vt:lpstr>Celerity_PPT.Template_FNL</vt:lpstr>
      <vt:lpstr>Directing Traffic</vt:lpstr>
      <vt:lpstr>What is the Mediator Pattern?</vt:lpstr>
      <vt:lpstr>How does that help me?</vt:lpstr>
      <vt:lpstr>PowerPoint Presentation</vt:lpstr>
      <vt:lpstr>PowerPoint Presentation</vt:lpstr>
      <vt:lpstr>Common Examples</vt:lpstr>
      <vt:lpstr>Show me some code already!</vt:lpstr>
      <vt:lpstr>How to identify a Mediator</vt:lpstr>
      <vt:lpstr>Not to be confused with </vt:lpstr>
      <vt:lpstr>Jason Meckley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Directing Traffic</dc:title>
  <dc:creator>Jason Meckley</dc:creator>
  <cp:lastModifiedBy>Jason Meckley</cp:lastModifiedBy>
  <cp:revision>10</cp:revision>
  <dcterms:created xsi:type="dcterms:W3CDTF">2015-08-10T22:26:17Z</dcterms:created>
  <dcterms:modified xsi:type="dcterms:W3CDTF">2015-08-18T18:15:23Z</dcterms:modified>
</cp:coreProperties>
</file>