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5" autoAdjust="0"/>
  </p:normalViewPr>
  <p:slideViewPr>
    <p:cSldViewPr>
      <p:cViewPr varScale="1">
        <p:scale>
          <a:sx n="80" d="100"/>
          <a:sy n="80" d="100"/>
        </p:scale>
        <p:origin x="-25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3611-1320-4112-9AEB-64E915672B57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B5A7-32BB-4CD2-92F9-D64BC015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thank you for your time. I know you have many excellent choices for this time slot and I appreciate that you chose </a:t>
            </a:r>
            <a:r>
              <a:rPr lang="en-US" dirty="0" smtClean="0"/>
              <a:t>Review of UI choices for mobile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we will cover in </a:t>
            </a:r>
            <a:r>
              <a:rPr lang="en-US" baseline="0" smtClean="0"/>
              <a:t>this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need to be skills in each language</a:t>
            </a:r>
          </a:p>
          <a:p>
            <a:endParaRPr lang="en-US" dirty="0" smtClean="0"/>
          </a:p>
          <a:p>
            <a:r>
              <a:rPr lang="en-US" dirty="0" smtClean="0"/>
              <a:t>Managing</a:t>
            </a:r>
            <a:r>
              <a:rPr lang="en-US" baseline="0" dirty="0" smtClean="0"/>
              <a:t> release cycles across various platforms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modern</a:t>
            </a:r>
            <a:r>
              <a:rPr lang="en-US" baseline="0" dirty="0" smtClean="0"/>
              <a:t> browsers still have their quirks. They interpret CSS3 and input controls differently.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SEO: search engine optimization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Write-once-run-anywhere:</a:t>
            </a:r>
            <a:r>
              <a:rPr lang="en-US" baseline="0" dirty="0" smtClean="0"/>
              <a:t> html,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have to deal with the App Store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“There are no such</a:t>
            </a:r>
            <a:r>
              <a:rPr lang="en-US" baseline="0" dirty="0" smtClean="0"/>
              <a:t> things as legacy browsers. There are browsers and there is IE.”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Camera, multi touch, geo-location (although, browsers have this too.)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9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Slower response times</a:t>
            </a:r>
            <a:r>
              <a:rPr lang="en-US" baseline="0" dirty="0" smtClean="0"/>
              <a:t> compared to a fully native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JQuery</a:t>
            </a:r>
            <a:r>
              <a:rPr lang="en-US" baseline="0" dirty="0" smtClean="0"/>
              <a:t> mobile.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Older(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) library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UI controls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Considered “heavy”. Lots of markup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Twitter Bootstrap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Depends on jQuery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v3.x favors declaration over imperative programming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Some limitations with IE8 &amp; 9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Ionic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Truly mobile 1</a:t>
            </a:r>
            <a:r>
              <a:rPr lang="en-US" baseline="30000" dirty="0" smtClean="0"/>
              <a:t>st</a:t>
            </a:r>
            <a:r>
              <a:rPr lang="en-US" baseline="0" dirty="0" smtClean="0"/>
              <a:t>. focus on native &amp; hybrid environments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Angular directive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Chocolate</a:t>
            </a:r>
            <a:r>
              <a:rPr lang="en-US" baseline="0" dirty="0" smtClean="0"/>
              <a:t> chip UI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has some client framework features, but no routing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Pure &amp; Skeleton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CSS media queries only.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Better suited for designers with strong CSS skills.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Angular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Developed by Google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MVVM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Declarative view and wiring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Imperative logic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Extends HTML vocabulary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V1.2 supports IE 8+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V1.3 supports IE 9+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Favor ng-attribute over ng-tag (or define tags in IE)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Compatible with jQuery, but has it’s own jQuery-lite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Many small components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err="1" smtClean="0"/>
              <a:t>Batarang</a:t>
            </a:r>
            <a:r>
              <a:rPr lang="en-US" baseline="0" dirty="0" smtClean="0"/>
              <a:t> – ng inspector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err="1" smtClean="0"/>
              <a:t>KnockoutJS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Developed</a:t>
            </a:r>
            <a:r>
              <a:rPr lang="en-US" baseline="0" dirty="0" smtClean="0"/>
              <a:t> by Microsoft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dependencies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MVVM framework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Supports IE 6+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Heavy use of data-bind attribute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Not built-in routing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Knockout inspector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 smtClean="0"/>
              <a:t>EmberJS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Handlebar data binding/declarations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Routing built-in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err="1" smtClean="0"/>
              <a:t>emberJS</a:t>
            </a:r>
            <a:r>
              <a:rPr lang="en-US" baseline="0" dirty="0" smtClean="0"/>
              <a:t> inspector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Pairs well with UI libraries</a:t>
            </a:r>
          </a:p>
          <a:p>
            <a:pPr marL="171450" lvl="0" indent="-171450">
              <a:buFont typeface="Arial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 smtClean="0"/>
              <a:t>Sencha</a:t>
            </a:r>
            <a:r>
              <a:rPr lang="en-US" baseline="0" dirty="0" smtClean="0"/>
              <a:t> Touch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100% imperative programming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Many UI rich components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One stop shop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Free/$$$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Kendo UI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jQuery plug-ins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More traditional/legacy development practices (could just be how I’m using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Core – free / professional - $$$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40/70 widgets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 smtClean="0"/>
              <a:t>Wijmo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err="1" smtClean="0"/>
              <a:t>ComponentOne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Built on jQuery,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jMobile</a:t>
            </a:r>
            <a:r>
              <a:rPr lang="en-US" baseline="0" dirty="0" smtClean="0"/>
              <a:t> &amp; Knockout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err="1" smtClean="0"/>
              <a:t>SpreadJS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Has </a:t>
            </a:r>
            <a:r>
              <a:rPr lang="en-US" baseline="0" smtClean="0"/>
              <a:t>Angular directives.</a:t>
            </a: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/>
              <a:t>c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1720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886200" y="3090863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79646"/>
                </a:solidFill>
                <a:cs typeface="+mn-cs"/>
              </a:rPr>
              <a:t>Contracting</a:t>
            </a:r>
            <a:r>
              <a:rPr lang="en-US" sz="2000" dirty="0" smtClean="0">
                <a:cs typeface="+mn-cs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|</a:t>
            </a:r>
            <a:r>
              <a:rPr lang="en-US" sz="2000" dirty="0" smtClean="0">
                <a:cs typeface="+mn-c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cs typeface="+mn-cs"/>
              </a:rPr>
              <a:t>Solutions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|</a:t>
            </a:r>
            <a:r>
              <a:rPr lang="en-US" sz="2000" dirty="0" smtClean="0">
                <a:solidFill>
                  <a:schemeClr val="bg2"/>
                </a:solidFill>
                <a:cs typeface="+mn-c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cs typeface="+mn-cs"/>
              </a:rPr>
              <a:t>Results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1600200" y="4191000"/>
            <a:ext cx="6248400" cy="1371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fld id="{9C445175-8BC0-4AE5-965D-5777921D566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fld id="{C5CEA875-8FCF-42AF-9618-F26B710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445175-8BC0-4AE5-965D-5777921D566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EA875-8FCF-42AF-9618-F26B7100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FCA5D-ED96-4526-8474-6AE54BCAB2A1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1A721-8C8E-4603-96CC-648C8646B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33D3-8530-4A50-9226-AC94DEFC5CE4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B57D-3188-4DAA-937A-76417E139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DBA96-70F0-488A-9A27-18E2F7F94AF3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73091-5411-44B8-A9EB-8FE167859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063E-45E3-4AB8-BCE6-27DB606CF86B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974B-22B8-4005-9A9D-49FA49F86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72F1-AE8B-47C7-AC15-96AB7B4396D2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1CDC5-F66E-4E19-8902-4AC7954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7D512-2CA7-41B4-843D-32E6B7AE6098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3864-DB1B-46B8-A1E0-1481C64D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A9A86-74CE-495E-8E65-F5F5386C83F9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46ABD-F825-4349-88DC-EB16CBAA3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1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EF4C3-F211-4D28-AEF0-00A57007EB85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3E46-DF55-40B9-BE76-E04ACE2C5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4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F8FC-461D-41DC-9F91-E5F916D0F3DA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642AC-1166-4C3C-9BC9-F8B49DCC5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203B-3689-4076-8B25-2B3B653032DD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DD91-1324-4A6B-B88A-B20ED171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C7618-5BDE-4C41-BF18-F1E9B69A85D6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76824-C674-44D3-B663-0E448648C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7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8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2603500" y="6497638"/>
            <a:ext cx="36210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i="1">
                <a:solidFill>
                  <a:schemeClr val="bg1"/>
                </a:solidFill>
              </a:rPr>
              <a:t>For Discussion Purposes Only  |  © 2012 CEI, www.ceiamerica.com</a:t>
            </a:r>
          </a:p>
        </p:txBody>
      </p:sp>
      <p:pic>
        <p:nvPicPr>
          <p:cNvPr id="1030" name="Picture 10" descr="CEI LOGO-280c_152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77000"/>
            <a:ext cx="4572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Char char="•"/>
              <a:defRPr/>
            </a:pPr>
            <a:endParaRPr lang="en-US"/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2603500" y="6416675"/>
            <a:ext cx="3949700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Contracting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Solutions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3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43663"/>
            <a:ext cx="539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3"/>
          <p:cNvSpPr txBox="1">
            <a:spLocks noChangeArrowheads="1"/>
          </p:cNvSpPr>
          <p:nvPr/>
        </p:nvSpPr>
        <p:spPr bwMode="auto">
          <a:xfrm>
            <a:off x="7848600" y="6443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fld id="{B849EB87-317F-4C73-87EA-B6AD8DFAB723}" type="slidenum">
              <a:rPr lang="en-US" altLang="en-US" sz="1600">
                <a:solidFill>
                  <a:srgbClr val="A6A6A6"/>
                </a:solidFill>
              </a:rPr>
              <a:pPr algn="r" eaLnBrk="1" hangingPunct="1">
                <a:buFont typeface="Arial" charset="0"/>
                <a:buNone/>
              </a:pPr>
              <a:t>‹#›</a:t>
            </a:fld>
            <a:endParaRPr lang="en-US" altLang="en-US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9C014B3-908B-4414-A94A-BB7DE0E6E8D4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Font typeface="Arial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A09913D-5DAF-42FB-A45D-AEAFBD20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tskeleton.com/" TargetMode="External"/><Relationship Id="rId13" Type="http://schemas.openxmlformats.org/officeDocument/2006/relationships/hyperlink" Target="http://demos.telerik.com/kendo-ui/" TargetMode="External"/><Relationship Id="rId3" Type="http://schemas.openxmlformats.org/officeDocument/2006/relationships/hyperlink" Target="http://demos.jquerymobile.com/1.4.2/" TargetMode="External"/><Relationship Id="rId7" Type="http://schemas.openxmlformats.org/officeDocument/2006/relationships/hyperlink" Target="http://purecss.io/" TargetMode="External"/><Relationship Id="rId12" Type="http://schemas.openxmlformats.org/officeDocument/2006/relationships/hyperlink" Target="http://dev.sencha.com/deploy/touch/examples/production/kitchensin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ocolatechip-ui.com/demo" TargetMode="External"/><Relationship Id="rId11" Type="http://schemas.openxmlformats.org/officeDocument/2006/relationships/hyperlink" Target="http://emberjs.com/guides/" TargetMode="External"/><Relationship Id="rId5" Type="http://schemas.openxmlformats.org/officeDocument/2006/relationships/hyperlink" Target="http://ionicframework.com/docs" TargetMode="External"/><Relationship Id="rId10" Type="http://schemas.openxmlformats.org/officeDocument/2006/relationships/hyperlink" Target="http://learn.knockoutjs.com/" TargetMode="External"/><Relationship Id="rId4" Type="http://schemas.openxmlformats.org/officeDocument/2006/relationships/hyperlink" Target="http://getbootstrap.com/getting-started/#examples" TargetMode="External"/><Relationship Id="rId9" Type="http://schemas.openxmlformats.org/officeDocument/2006/relationships/hyperlink" Target="https://docs.angularjs.org/api" TargetMode="External"/><Relationship Id="rId14" Type="http://schemas.openxmlformats.org/officeDocument/2006/relationships/hyperlink" Target="http://wijmo.com/demo/v3/explore-mobil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UI choices for mobile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e: jasonmeckley@gmail.com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Combines the best of HTML5 &amp; Native apps</a:t>
            </a:r>
          </a:p>
          <a:p>
            <a:pPr lvl="1"/>
            <a:r>
              <a:rPr lang="en-US" dirty="0" smtClean="0"/>
              <a:t>Write-once-run-everywhere</a:t>
            </a:r>
          </a:p>
          <a:p>
            <a:pPr lvl="1"/>
            <a:r>
              <a:rPr lang="en-US" dirty="0" smtClean="0"/>
              <a:t>Access to local features</a:t>
            </a:r>
          </a:p>
          <a:p>
            <a:pPr lvl="1"/>
            <a:r>
              <a:rPr lang="en-US" dirty="0" smtClean="0"/>
              <a:t>Partial off-line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Apps Store</a:t>
            </a:r>
          </a:p>
          <a:p>
            <a:pPr lvl="1"/>
            <a:r>
              <a:rPr lang="en-US" dirty="0" smtClean="0"/>
              <a:t>Slower response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1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Deployment Options</a:t>
            </a:r>
          </a:p>
          <a:p>
            <a:pPr lvl="1"/>
            <a:r>
              <a:rPr lang="en-US" dirty="0" smtClean="0"/>
              <a:t>Local: </a:t>
            </a:r>
          </a:p>
          <a:p>
            <a:pPr lvl="2"/>
            <a:r>
              <a:rPr lang="en-US" dirty="0" smtClean="0"/>
              <a:t>Package html, JS &amp; CSS within the app binary. </a:t>
            </a:r>
          </a:p>
          <a:p>
            <a:pPr lvl="2"/>
            <a:r>
              <a:rPr lang="en-US" dirty="0" smtClean="0"/>
              <a:t>REST APIs to transfer data.</a:t>
            </a:r>
          </a:p>
          <a:p>
            <a:pPr lvl="2"/>
            <a:r>
              <a:rPr lang="en-US" dirty="0" smtClean="0"/>
              <a:t>Very similar to Native app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Implement as a full website</a:t>
            </a:r>
          </a:p>
          <a:p>
            <a:pPr lvl="2"/>
            <a:r>
              <a:rPr lang="en-US" dirty="0" smtClean="0"/>
              <a:t>Options for local caching</a:t>
            </a:r>
          </a:p>
          <a:p>
            <a:pPr lvl="2"/>
            <a:r>
              <a:rPr lang="en-US" dirty="0" smtClean="0"/>
              <a:t>Embedded browser becomes a thin wrapper around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3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943641"/>
              </p:ext>
            </p:extLst>
          </p:nvPr>
        </p:nvGraphicFramePr>
        <p:xfrm>
          <a:off x="685798" y="1371597"/>
          <a:ext cx="7620004" cy="5181602"/>
        </p:xfrm>
        <a:graphic>
          <a:graphicData uri="http://schemas.openxmlformats.org/drawingml/2006/table">
            <a:tbl>
              <a:tblPr/>
              <a:tblGrid>
                <a:gridCol w="1905001"/>
                <a:gridCol w="1905001"/>
                <a:gridCol w="1905001"/>
                <a:gridCol w="1905001"/>
              </a:tblGrid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Native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HTML5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Hybrid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App Features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Graphics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Native APIs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HTML, Canvas, SVG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HTML, Canvas, SVG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Performance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Fast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Slow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Slow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Native look and feel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Native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Emulated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Emulated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Distribution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Appstore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Web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Appstore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Device Access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Camera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Notifications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Contacts, calendar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339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Offline storage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Secure file storage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Shared SQL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Secure file system, shared SQL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Geolocation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Gestures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575" marR="56575" marT="28287" marB="28287">
                    <a:lnT>
                      <a:noFill/>
                    </a:lnT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Swipe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Pinch, spread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Connectivity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Online and offline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Mostly online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Online and offline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2011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Development skills</a:t>
                      </a:r>
                      <a:endParaRPr lang="en-US" sz="110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ObjectiveC, Java</a:t>
                      </a: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HTML5, CSS,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endParaRPr lang="en-US" sz="1100" dirty="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HTML5, CSS,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6575" marR="56575" marT="28287" marB="28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0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know which one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Device features</a:t>
            </a:r>
          </a:p>
          <a:p>
            <a:r>
              <a:rPr lang="en-US" dirty="0" smtClean="0"/>
              <a:t>Offline functionality</a:t>
            </a:r>
          </a:p>
          <a:p>
            <a:r>
              <a:rPr lang="en-US" dirty="0" smtClean="0"/>
              <a:t>Discoverability</a:t>
            </a:r>
          </a:p>
          <a:p>
            <a:r>
              <a:rPr lang="en-US" dirty="0" err="1" smtClean="0"/>
              <a:t>Spped</a:t>
            </a:r>
            <a:endParaRPr lang="en-US" dirty="0" smtClean="0"/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 smtClean="0"/>
              <a:t>Development costs/maintenance</a:t>
            </a:r>
          </a:p>
          <a:p>
            <a:r>
              <a:rPr lang="en-U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know which one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The choice between native and hybrid approaches is dependent on business needs, app requirements, developer skill, development timeline, and other factors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dirty="0" smtClean="0"/>
              <a:t>Todd </a:t>
            </a:r>
            <a:r>
              <a:rPr lang="en-US" dirty="0" err="1" smtClean="0"/>
              <a:t>Anglin</a:t>
            </a:r>
            <a:r>
              <a:rPr lang="en-US" dirty="0" smtClean="0"/>
              <a:t>, a EVP at cross-platform development toolmaker </a:t>
            </a:r>
            <a:r>
              <a:rPr lang="en-US" dirty="0" err="1" smtClean="0"/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Native html5 hyb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9330"/>
            <a:ext cx="724852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5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&amp; Hybrid UI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Visual controls</a:t>
            </a:r>
          </a:p>
          <a:p>
            <a:pPr lvl="1"/>
            <a:r>
              <a:rPr lang="en-US" dirty="0" smtClean="0">
                <a:hlinkClick r:id="rId3"/>
              </a:rPr>
              <a:t>jQuery Mobile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Twitter Bootstrap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Ionic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Chocolate Chip UI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>
                <a:hlinkClick r:id="rId7"/>
              </a:rPr>
              <a:t>Pure</a:t>
            </a:r>
            <a:r>
              <a:rPr lang="en-US" dirty="0" smtClean="0"/>
              <a:t>**</a:t>
            </a:r>
          </a:p>
          <a:p>
            <a:pPr lvl="1"/>
            <a:r>
              <a:rPr lang="en-US" dirty="0" smtClean="0">
                <a:hlinkClick r:id="rId8"/>
              </a:rPr>
              <a:t>Skeleton</a:t>
            </a:r>
            <a:r>
              <a:rPr lang="en-US" dirty="0" smtClean="0"/>
              <a:t>**</a:t>
            </a:r>
          </a:p>
          <a:p>
            <a:r>
              <a:rPr lang="en-US" dirty="0" smtClean="0"/>
              <a:t>Client Frameworks</a:t>
            </a:r>
          </a:p>
          <a:p>
            <a:pPr lvl="1"/>
            <a:r>
              <a:rPr lang="en-US" dirty="0" err="1" smtClean="0">
                <a:hlinkClick r:id="rId9"/>
              </a:rPr>
              <a:t>AngularJS</a:t>
            </a:r>
            <a:endParaRPr lang="en-US" dirty="0" smtClean="0"/>
          </a:p>
          <a:p>
            <a:pPr lvl="1"/>
            <a:r>
              <a:rPr lang="en-US" dirty="0" err="1" smtClean="0">
                <a:hlinkClick r:id="rId10"/>
              </a:rPr>
              <a:t>KnockoutJS</a:t>
            </a:r>
            <a:endParaRPr lang="en-US" dirty="0" smtClean="0"/>
          </a:p>
          <a:p>
            <a:pPr lvl="1"/>
            <a:r>
              <a:rPr lang="en-US" dirty="0" err="1" smtClean="0">
                <a:hlinkClick r:id="rId11"/>
              </a:rPr>
              <a:t>EmberJS</a:t>
            </a:r>
            <a:endParaRPr lang="en-US" dirty="0" smtClean="0"/>
          </a:p>
          <a:p>
            <a:r>
              <a:rPr lang="en-US" dirty="0" smtClean="0"/>
              <a:t>Full Stack</a:t>
            </a:r>
          </a:p>
          <a:p>
            <a:pPr lvl="1"/>
            <a:r>
              <a:rPr lang="en-US" dirty="0" err="1" smtClean="0">
                <a:hlinkClick r:id="rId12"/>
              </a:rPr>
              <a:t>Sencha</a:t>
            </a:r>
            <a:r>
              <a:rPr lang="en-US" dirty="0" smtClean="0">
                <a:hlinkClick r:id="rId12"/>
              </a:rPr>
              <a:t> Touch</a:t>
            </a:r>
            <a:endParaRPr lang="en-US" dirty="0" smtClean="0"/>
          </a:p>
          <a:p>
            <a:pPr lvl="1"/>
            <a:r>
              <a:rPr lang="en-US" dirty="0" smtClean="0">
                <a:hlinkClick r:id="rId13"/>
              </a:rPr>
              <a:t>Kendo UI</a:t>
            </a:r>
            <a:endParaRPr lang="en-US" dirty="0" smtClean="0"/>
          </a:p>
          <a:p>
            <a:pPr lvl="1"/>
            <a:r>
              <a:rPr lang="en-US" dirty="0" err="1" smtClean="0">
                <a:hlinkClick r:id="rId14"/>
              </a:rPr>
              <a:t>Wijmo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8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Bootstrap/</a:t>
            </a:r>
            <a:r>
              <a:rPr lang="en-US" dirty="0" err="1" smtClean="0"/>
              <a:t>KnockoutJS</a:t>
            </a:r>
            <a:endParaRPr lang="en-US" dirty="0" smtClean="0"/>
          </a:p>
          <a:p>
            <a:r>
              <a:rPr lang="en-US" dirty="0" smtClean="0"/>
              <a:t>Ionic/Angular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68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to Market kills security</a:t>
            </a:r>
          </a:p>
          <a:p>
            <a:r>
              <a:rPr lang="en-US" dirty="0" smtClean="0"/>
              <a:t>Secure communications</a:t>
            </a:r>
          </a:p>
          <a:p>
            <a:r>
              <a:rPr lang="en-US" dirty="0" smtClean="0"/>
              <a:t>Encrypt sensitive data</a:t>
            </a:r>
          </a:p>
          <a:p>
            <a:r>
              <a:rPr lang="en-US" dirty="0" smtClean="0"/>
              <a:t>Lock down APIs</a:t>
            </a:r>
          </a:p>
          <a:p>
            <a:r>
              <a:rPr lang="en-US" dirty="0" smtClean="0"/>
              <a:t>Avoid elevated privileges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little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MCSD: Web Applications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Developer for 12 years</a:t>
            </a:r>
          </a:p>
          <a:p>
            <a:r>
              <a:rPr lang="en-US" dirty="0" smtClean="0"/>
              <a:t>Associate Architect with CEI, Inc.</a:t>
            </a:r>
          </a:p>
          <a:p>
            <a:r>
              <a:rPr lang="en-US" dirty="0" smtClean="0"/>
              <a:t>Avid home brewer</a:t>
            </a:r>
          </a:p>
          <a:p>
            <a:r>
              <a:rPr lang="en-US" dirty="0" smtClean="0"/>
              <a:t>Father to 2 beautiful daughters</a:t>
            </a:r>
          </a:p>
        </p:txBody>
      </p:sp>
    </p:spTree>
    <p:extLst>
      <p:ext uri="{BB962C8B-B14F-4D97-AF65-F5344CB8AC3E}">
        <p14:creationId xmlns:p14="http://schemas.microsoft.com/office/powerpoint/2010/main" val="317962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http://scsynod.com/uploads/images/Ask%20Jul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4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endParaRPr lang="en-US" dirty="0" smtClean="0"/>
          </a:p>
          <a:p>
            <a:r>
              <a:rPr lang="en-US" dirty="0" smtClean="0"/>
              <a:t>e: jasonmeckley@gmail.com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7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Native html5 hyb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9330"/>
            <a:ext cx="724852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Fully featured</a:t>
            </a:r>
          </a:p>
          <a:p>
            <a:pPr lvl="2"/>
            <a:r>
              <a:rPr lang="en-US" dirty="0" smtClean="0"/>
              <a:t>Multi touch : double tap, pinch-spread, etc.</a:t>
            </a:r>
          </a:p>
          <a:p>
            <a:pPr lvl="2"/>
            <a:r>
              <a:rPr lang="en-US" dirty="0" smtClean="0"/>
              <a:t>Fast graphics/Fluid animation</a:t>
            </a:r>
          </a:p>
          <a:p>
            <a:pPr lvl="2"/>
            <a:r>
              <a:rPr lang="en-US" dirty="0" smtClean="0"/>
              <a:t>Built in components: camera, geo-location, etc.</a:t>
            </a:r>
          </a:p>
          <a:p>
            <a:pPr lvl="2"/>
            <a:r>
              <a:rPr lang="en-US" dirty="0" smtClean="0"/>
              <a:t>Ease of use: users are accustom to the presentation</a:t>
            </a:r>
          </a:p>
          <a:p>
            <a:pPr lvl="2"/>
            <a:r>
              <a:rPr lang="en-US" dirty="0" smtClean="0"/>
              <a:t>Offline functionality</a:t>
            </a:r>
          </a:p>
          <a:p>
            <a:pPr lvl="2"/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078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Platform specific languages</a:t>
            </a:r>
          </a:p>
          <a:p>
            <a:pPr lvl="2"/>
            <a:r>
              <a:rPr lang="en-US" dirty="0" smtClean="0"/>
              <a:t>iOS: objective-c</a:t>
            </a:r>
          </a:p>
          <a:p>
            <a:pPr lvl="2"/>
            <a:r>
              <a:rPr lang="en-US" dirty="0" smtClean="0"/>
              <a:t>Android: java</a:t>
            </a:r>
          </a:p>
          <a:p>
            <a:pPr lvl="2"/>
            <a:r>
              <a:rPr lang="en-US" dirty="0" smtClean="0"/>
              <a:t>Windows: </a:t>
            </a:r>
            <a:r>
              <a:rPr lang="en-US" dirty="0" err="1" smtClean="0"/>
              <a:t>.Net</a:t>
            </a:r>
            <a:endParaRPr lang="en-US" dirty="0"/>
          </a:p>
          <a:p>
            <a:pPr lvl="1"/>
            <a:r>
              <a:rPr lang="en-US" dirty="0" smtClean="0"/>
              <a:t>Language specific IDE</a:t>
            </a:r>
          </a:p>
          <a:p>
            <a:pPr lvl="2"/>
            <a:r>
              <a:rPr lang="en-US" dirty="0" smtClean="0"/>
              <a:t>iOS: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2"/>
            <a:r>
              <a:rPr lang="en-US" dirty="0" smtClean="0"/>
              <a:t>Android: Eclipse</a:t>
            </a:r>
          </a:p>
          <a:p>
            <a:pPr lvl="2"/>
            <a:r>
              <a:rPr lang="en-US" dirty="0" smtClean="0"/>
              <a:t>Windows: Visual Studio</a:t>
            </a:r>
          </a:p>
          <a:p>
            <a:pPr lvl="1"/>
            <a:r>
              <a:rPr lang="en-US" dirty="0" smtClean="0"/>
              <a:t>App Store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5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Device Agnostic</a:t>
            </a:r>
          </a:p>
          <a:p>
            <a:pPr lvl="1"/>
            <a:r>
              <a:rPr lang="en-US" dirty="0" smtClean="0"/>
              <a:t>Runs in any modern browser</a:t>
            </a:r>
          </a:p>
          <a:p>
            <a:pPr lvl="1"/>
            <a:r>
              <a:rPr lang="en-US" dirty="0" smtClean="0"/>
              <a:t>Searchable on the web (SEO)</a:t>
            </a:r>
          </a:p>
          <a:p>
            <a:pPr lvl="1"/>
            <a:r>
              <a:rPr lang="en-US" dirty="0" smtClean="0"/>
              <a:t>Write-once-run-anywhere</a:t>
            </a:r>
          </a:p>
          <a:p>
            <a:pPr lvl="1"/>
            <a:r>
              <a:rPr lang="en-US" dirty="0" smtClean="0"/>
              <a:t>Easy deployment</a:t>
            </a:r>
          </a:p>
          <a:p>
            <a:pPr lvl="1"/>
            <a:r>
              <a:rPr lang="en-US" dirty="0" smtClean="0"/>
              <a:t>Easy transition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214046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Browser can interpret CSS differently</a:t>
            </a:r>
          </a:p>
          <a:p>
            <a:pPr lvl="1"/>
            <a:r>
              <a:rPr lang="en-US" dirty="0" smtClean="0"/>
              <a:t>No support for native functionality</a:t>
            </a:r>
          </a:p>
          <a:p>
            <a:pPr lvl="1"/>
            <a:r>
              <a:rPr lang="en-US" dirty="0" smtClean="0"/>
              <a:t>Styling may not conform to native standards</a:t>
            </a:r>
          </a:p>
          <a:p>
            <a:pPr lvl="1"/>
            <a:r>
              <a:rPr lang="en-US" dirty="0" smtClean="0"/>
              <a:t>100% Online</a:t>
            </a:r>
          </a:p>
          <a:p>
            <a:pPr lvl="1"/>
            <a:r>
              <a:rPr lang="en-US" dirty="0" smtClean="0"/>
              <a:t>Slower load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5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HTML5 app hosted as a native app</a:t>
            </a:r>
          </a:p>
          <a:p>
            <a:pPr lvl="1"/>
            <a:r>
              <a:rPr lang="en-US" dirty="0" smtClean="0"/>
              <a:t>Hosted within an embedded web browser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err="1" smtClean="0"/>
              <a:t>PhoneGap</a:t>
            </a:r>
            <a:r>
              <a:rPr lang="en-US" dirty="0" smtClean="0"/>
              <a:t>/ </a:t>
            </a:r>
            <a:r>
              <a:rPr lang="en-US" dirty="0" err="1" smtClean="0"/>
              <a:t>Cordovia</a:t>
            </a:r>
            <a:endParaRPr lang="en-US" dirty="0" smtClean="0"/>
          </a:p>
          <a:p>
            <a:pPr lvl="2"/>
            <a:r>
              <a:rPr lang="en-US" dirty="0" err="1" smtClean="0"/>
              <a:t>Appcellerator’s</a:t>
            </a:r>
            <a:r>
              <a:rPr lang="en-US" dirty="0" smtClean="0"/>
              <a:t> Titanium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105196"/>
      </p:ext>
    </p:extLst>
  </p:cSld>
  <p:clrMapOvr>
    <a:masterClrMapping/>
  </p:clrMapOvr>
</p:sld>
</file>

<file path=ppt/theme/theme1.xml><?xml version="1.0" encoding="utf-8"?>
<a:theme xmlns:a="http://schemas.openxmlformats.org/drawingml/2006/main" name="CE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CEI2012_v2</Template>
  <TotalTime>1790</TotalTime>
  <Words>876</Words>
  <Application>Microsoft Office PowerPoint</Application>
  <PresentationFormat>On-screen Show (4:3)</PresentationFormat>
  <Paragraphs>267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CEI2012</vt:lpstr>
      <vt:lpstr>Custom Design</vt:lpstr>
      <vt:lpstr>Review of UI choices for mobile development</vt:lpstr>
      <vt:lpstr>A little bit about me</vt:lpstr>
      <vt:lpstr>Environments</vt:lpstr>
      <vt:lpstr>Overview</vt:lpstr>
      <vt:lpstr>Native Apps</vt:lpstr>
      <vt:lpstr>Native Apps </vt:lpstr>
      <vt:lpstr>HTML5 Apps</vt:lpstr>
      <vt:lpstr>HTML5 Apps</vt:lpstr>
      <vt:lpstr>Hybrid App</vt:lpstr>
      <vt:lpstr>Hybrid App</vt:lpstr>
      <vt:lpstr>Hybrid App</vt:lpstr>
      <vt:lpstr>Hybrid App</vt:lpstr>
      <vt:lpstr>Comparison of features</vt:lpstr>
      <vt:lpstr>How do I know which one to choose?</vt:lpstr>
      <vt:lpstr>How do I know which one to choose?</vt:lpstr>
      <vt:lpstr>Overview</vt:lpstr>
      <vt:lpstr>Web &amp; Hybrid UI libraries</vt:lpstr>
      <vt:lpstr>Demos!</vt:lpstr>
      <vt:lpstr>Security Concerns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UI choices for mobile development</dc:title>
  <dc:creator>Jason Meckley</dc:creator>
  <cp:lastModifiedBy>Jason Meckley</cp:lastModifiedBy>
  <cp:revision>22</cp:revision>
  <dcterms:created xsi:type="dcterms:W3CDTF">2014-05-31T15:26:12Z</dcterms:created>
  <dcterms:modified xsi:type="dcterms:W3CDTF">2014-06-03T19:46:20Z</dcterms:modified>
</cp:coreProperties>
</file>