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5" r:id="rId14"/>
    <p:sldId id="269" r:id="rId15"/>
    <p:sldId id="271" r:id="rId16"/>
    <p:sldId id="272" r:id="rId17"/>
    <p:sldId id="274" r:id="rId18"/>
    <p:sldId id="276" r:id="rId19"/>
    <p:sldId id="277" r:id="rId20"/>
    <p:sldId id="278" r:id="rId21"/>
    <p:sldId id="279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3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py\Documents\portfolio_projects\under_65_stroke_risk\Excel\under65_stroke_risk_project_v5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py\Documents\portfolio_projects\under_65_stroke_risk\Excel\under65_stroke_risk_project_v5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py\Documents\portfolio_projects\under_65_stroke_risk\Excel\under65_stroke_risk_project_v5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py\Documents\portfolio_projects\under_65_stroke_risk\Excel\under65_stroke_risk_project_v5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py\Documents\portfolio_projects\under_65_stroke_risk\Excel\under65_stroke_risk_project_v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py\Documents\portfolio_projects\under_65_stroke_risk\Excel\under65_stroke_risk_project_v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py\Documents\portfolio_projects\under_65_stroke_risk\Excel\under65_stroke_risk_project_v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py\Documents\portfolio_projects\under_65_stroke_risk\Excel\under65_stroke_risk_project_v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py\Documents\portfolio_projects\under_65_stroke_risk\Excel\under65_stroke_risk_project_v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64%</a:t>
            </a:r>
            <a:r>
              <a:rPr lang="en-US" sz="2400" b="1" baseline="0"/>
              <a:t> of Stroke Cases are Patients 65 and Over</a:t>
            </a:r>
            <a:endParaRPr lang="en-US" sz="2400" b="1"/>
          </a:p>
        </c:rich>
      </c:tx>
      <c:layout>
        <c:manualLayout>
          <c:xMode val="edge"/>
          <c:yMode val="edge"/>
          <c:x val="2.0666000053151334E-2"/>
          <c:y val="4.10471712637824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0554025774644"/>
          <c:y val="0.12031605239988179"/>
          <c:w val="0.86984890598760067"/>
          <c:h val="0.781983460224104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under65_context!$D$17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under65_context!$B$18:$B$19</c:f>
              <c:strCache>
                <c:ptCount val="2"/>
                <c:pt idx="0">
                  <c:v>Under 65</c:v>
                </c:pt>
                <c:pt idx="1">
                  <c:v>65 and Over</c:v>
                </c:pt>
              </c:strCache>
            </c:strRef>
          </c:cat>
          <c:val>
            <c:numRef>
              <c:f>under65_context!$D$18:$D$19</c:f>
              <c:numCache>
                <c:formatCode>0%</c:formatCode>
                <c:ptCount val="2"/>
                <c:pt idx="0">
                  <c:v>0.36144578313253012</c:v>
                </c:pt>
                <c:pt idx="1">
                  <c:v>0.63855421686746983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BA-4647-BDB0-24B66C825A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"/>
        <c:overlap val="-27"/>
        <c:axId val="298952735"/>
        <c:axId val="298970015"/>
      </c:barChart>
      <c:catAx>
        <c:axId val="298952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970015"/>
        <c:crosses val="autoZero"/>
        <c:auto val="1"/>
        <c:lblAlgn val="ctr"/>
        <c:lblOffset val="100"/>
        <c:noMultiLvlLbl val="0"/>
      </c:catAx>
      <c:valAx>
        <c:axId val="2989700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b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Stroke Percentage</a:t>
                </a:r>
              </a:p>
            </c:rich>
          </c:tx>
          <c:layout>
            <c:manualLayout>
              <c:xMode val="edge"/>
              <c:yMode val="edge"/>
              <c:x val="3.0568292344032237E-2"/>
              <c:y val="0.147940964959352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b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95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chemeClr val="tx1"/>
                </a:solidFill>
              </a:rPr>
              <a:t>Quitting Helps but Stroke Risk Persists</a:t>
            </a:r>
          </a:p>
        </c:rich>
      </c:tx>
      <c:layout>
        <c:manualLayout>
          <c:xMode val="edge"/>
          <c:yMode val="edge"/>
          <c:x val="0.10694364097528405"/>
          <c:y val="2.7651228427595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feature_stroke_analysis!$F$2</c:f>
              <c:strCache>
                <c:ptCount val="1"/>
                <c:pt idx="0">
                  <c:v>In Group Stroke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B-4AEF-93DE-C1DA71FF4F4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3B-4AEF-93DE-C1DA71FF4F48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3B-4AEF-93DE-C1DA71FF4F48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B-4AEF-93DE-C1DA71FF4F4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53B-4AEF-93DE-C1DA71FF4F4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53B-4AEF-93DE-C1DA71FF4F48}"/>
              </c:ext>
            </c:extLst>
          </c:dPt>
          <c:dLbls>
            <c:dLbl>
              <c:idx val="4"/>
              <c:layout>
                <c:manualLayout>
                  <c:x val="3.1512605042016806E-2"/>
                  <c:y val="3.0487863429735796E-3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8089972209356182"/>
                      <c:h val="0.104531360728559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453B-4AEF-93DE-C1DA71FF4F48}"/>
                </c:ext>
              </c:extLst>
            </c:dLbl>
            <c:dLbl>
              <c:idx val="5"/>
              <c:layout>
                <c:manualLayout>
                  <c:x val="2.976190476190476E-2"/>
                  <c:y val="3.0487863429735657E-3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6848587860340987"/>
                      <c:h val="0.1144608017299822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453B-4AEF-93DE-C1DA71FF4F4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feature_stroke_analysis!$C$3:$C$8</c:f>
              <c:strCache>
                <c:ptCount val="6"/>
                <c:pt idx="0">
                  <c:v>heart disease</c:v>
                </c:pt>
                <c:pt idx="1">
                  <c:v>high diabetes (200+)</c:v>
                </c:pt>
                <c:pt idx="2">
                  <c:v>pre-seniors (55-64)</c:v>
                </c:pt>
                <c:pt idx="3">
                  <c:v>hypertension</c:v>
                </c:pt>
                <c:pt idx="4">
                  <c:v>smokes</c:v>
                </c:pt>
                <c:pt idx="5">
                  <c:v>formerly smoked</c:v>
                </c:pt>
              </c:strCache>
            </c:strRef>
          </c:cat>
          <c:val>
            <c:numRef>
              <c:f>feature_stroke_analysis!$F$3:$F$8</c:f>
              <c:numCache>
                <c:formatCode>0.00%</c:formatCode>
                <c:ptCount val="6"/>
                <c:pt idx="0">
                  <c:v>0.13539999999999999</c:v>
                </c:pt>
                <c:pt idx="1">
                  <c:v>7.46E-2</c:v>
                </c:pt>
                <c:pt idx="2">
                  <c:v>7.0499999999999993E-2</c:v>
                </c:pt>
                <c:pt idx="3">
                  <c:v>5.9700000000000003E-2</c:v>
                </c:pt>
                <c:pt idx="4">
                  <c:v>3.7900000000000003E-2</c:v>
                </c:pt>
                <c:pt idx="5">
                  <c:v>3.7600000000000001E-2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53B-4AEF-93DE-C1DA71FF4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160348463"/>
        <c:axId val="160347983"/>
      </c:barChart>
      <c:catAx>
        <c:axId val="16034846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47983"/>
        <c:crosses val="autoZero"/>
        <c:auto val="1"/>
        <c:lblAlgn val="ctr"/>
        <c:lblOffset val="100"/>
        <c:noMultiLvlLbl val="0"/>
      </c:catAx>
      <c:valAx>
        <c:axId val="160347983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In Group Stroke Rate</a:t>
                </a:r>
              </a:p>
            </c:rich>
          </c:tx>
          <c:layout>
            <c:manualLayout>
              <c:xMode val="edge"/>
              <c:yMode val="edge"/>
              <c:x val="0.10337452187826908"/>
              <c:y val="0.952191605721312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4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Patient Average Risk</a:t>
            </a:r>
            <a:r>
              <a:rPr lang="en-US" sz="1800" b="1" baseline="0"/>
              <a:t> Factor By Age Group</a:t>
            </a:r>
            <a:endParaRPr lang="en-US" sz="1800" b="1"/>
          </a:p>
        </c:rich>
      </c:tx>
      <c:layout>
        <c:manualLayout>
          <c:xMode val="edge"/>
          <c:yMode val="edge"/>
          <c:x val="1.3489689964868309E-2"/>
          <c:y val="1.1522534279080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under65_context!$D$34</c:f>
              <c:strCache>
                <c:ptCount val="1"/>
                <c:pt idx="0">
                  <c:v>Average Risk Factor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20-4133-BB77-B9282547E276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20-4133-BB77-B9282547E2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under65_context!$B$35:$B$36</c:f>
              <c:strCache>
                <c:ptCount val="2"/>
                <c:pt idx="0">
                  <c:v>Under 65</c:v>
                </c:pt>
                <c:pt idx="1">
                  <c:v>65 and Above</c:v>
                </c:pt>
              </c:strCache>
            </c:strRef>
          </c:cat>
          <c:val>
            <c:numRef>
              <c:f>under65_context!$D$35:$D$36</c:f>
              <c:numCache>
                <c:formatCode>General</c:formatCode>
                <c:ptCount val="2"/>
                <c:pt idx="0">
                  <c:v>0.74</c:v>
                </c:pt>
                <c:pt idx="1">
                  <c:v>1.27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20-4133-BB77-B9282547E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402414831"/>
        <c:axId val="402413391"/>
      </c:barChart>
      <c:catAx>
        <c:axId val="40241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413391"/>
        <c:crosses val="autoZero"/>
        <c:auto val="1"/>
        <c:lblAlgn val="ctr"/>
        <c:lblOffset val="100"/>
        <c:noMultiLvlLbl val="0"/>
      </c:catAx>
      <c:valAx>
        <c:axId val="402413391"/>
        <c:scaling>
          <c:orientation val="minMax"/>
          <c:max val="1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Average</a:t>
                </a:r>
                <a:r>
                  <a:rPr lang="en-US" sz="1050" baseline="0"/>
                  <a:t> Risk Factor</a:t>
                </a:r>
                <a:endParaRPr lang="en-US" sz="1050"/>
              </a:p>
            </c:rich>
          </c:tx>
          <c:layout>
            <c:manualLayout>
              <c:xMode val="edge"/>
              <c:yMode val="edge"/>
              <c:x val="1.1908138657353426E-2"/>
              <c:y val="7.725589263067360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414831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Which Groups are Most</a:t>
            </a:r>
            <a:r>
              <a:rPr lang="en-US" sz="1800" b="1" baseline="0" dirty="0"/>
              <a:t> at Risk of Stroke?</a:t>
            </a:r>
            <a:endParaRPr lang="en-US" sz="1800" b="1" dirty="0"/>
          </a:p>
        </c:rich>
      </c:tx>
      <c:layout>
        <c:manualLayout>
          <c:xMode val="edge"/>
          <c:yMode val="edge"/>
          <c:x val="1.2124863395353088E-2"/>
          <c:y val="1.76685923569811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feature_stroke_analysis!$F$2</c:f>
              <c:strCache>
                <c:ptCount val="1"/>
                <c:pt idx="0">
                  <c:v>In Group Stroke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C4-4835-9E40-9882C0471E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C4-4835-9E40-9882C0471ED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C4-4835-9E40-9882C0471ED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C4-4835-9E40-9882C0471ED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0C4-4835-9E40-9882C0471ED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C4-4835-9E40-9882C0471ED7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0C4-4835-9E40-9882C0471ED7}"/>
              </c:ext>
            </c:extLst>
          </c:dPt>
          <c:dPt>
            <c:idx val="7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0C4-4835-9E40-9882C0471ED7}"/>
              </c:ext>
            </c:extLst>
          </c:dPt>
          <c:dPt>
            <c:idx val="8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0C4-4835-9E40-9882C0471ED7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0C4-4835-9E40-9882C0471ED7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0C4-4835-9E40-9882C0471ED7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0C4-4835-9E40-9882C0471ED7}"/>
              </c:ext>
            </c:extLst>
          </c:dPt>
          <c:dPt>
            <c:idx val="1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0C4-4835-9E40-9882C0471ED7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0C4-4835-9E40-9882C0471ED7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C0C4-4835-9E40-9882C0471ED7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C0C4-4835-9E40-9882C0471ED7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C0C4-4835-9E40-9882C0471ED7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0C4-4835-9E40-9882C0471ED7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C0C4-4835-9E40-9882C0471ED7}"/>
              </c:ext>
            </c:extLst>
          </c:dPt>
          <c:dPt>
            <c:idx val="19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C0C4-4835-9E40-9882C0471ED7}"/>
              </c:ext>
            </c:extLst>
          </c:dPt>
          <c:dPt>
            <c:idx val="2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C0C4-4835-9E40-9882C0471ED7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C0C4-4835-9E40-9882C0471ED7}"/>
              </c:ext>
            </c:extLst>
          </c:dPt>
          <c:dPt>
            <c:idx val="2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C0C4-4835-9E40-9882C0471ED7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C0C4-4835-9E40-9882C0471ED7}"/>
              </c:ext>
            </c:extLst>
          </c:dPt>
          <c:dPt>
            <c:idx val="24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C0C4-4835-9E40-9882C0471ED7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C0C4-4835-9E40-9882C0471ED7}"/>
              </c:ext>
            </c:extLst>
          </c:dPt>
          <c:dPt>
            <c:idx val="26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C0C4-4835-9E40-9882C0471ED7}"/>
              </c:ext>
            </c:extLst>
          </c:dPt>
          <c:dPt>
            <c:idx val="27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C0C4-4835-9E40-9882C0471ED7}"/>
              </c:ext>
            </c:extLst>
          </c:dPt>
          <c:dPt>
            <c:idx val="28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C0C4-4835-9E40-9882C0471ED7}"/>
              </c:ext>
            </c:extLst>
          </c:dPt>
          <c:dLbls>
            <c:dLbl>
              <c:idx val="0"/>
              <c:layout>
                <c:manualLayout>
                  <c:x val="-1.1469221296066158E-2"/>
                  <c:y val="-5.0606781357995359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C0C4-4835-9E40-9882C0471ED7}"/>
                </c:ext>
              </c:extLst>
            </c:dLbl>
            <c:dLbl>
              <c:idx val="1"/>
              <c:layout>
                <c:manualLayout>
                  <c:x val="8.9552238805970154E-3"/>
                  <c:y val="-4.512641792890351E-3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C0C4-4835-9E40-9882C0471ED7}"/>
                </c:ext>
              </c:extLst>
            </c:dLbl>
            <c:dLbl>
              <c:idx val="2"/>
              <c:layout>
                <c:manualLayout>
                  <c:x val="1.4925373134327263E-3"/>
                  <c:y val="-2.7075850757342104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C0C4-4835-9E40-9882C0471ED7}"/>
                </c:ext>
              </c:extLst>
            </c:dLbl>
            <c:dLbl>
              <c:idx val="3"/>
              <c:layout>
                <c:manualLayout>
                  <c:x val="5.4725735962832211E-17"/>
                  <c:y val="-4.5126417928903463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C0C4-4835-9E40-9882C0471ED7}"/>
                </c:ext>
              </c:extLst>
            </c:dLbl>
            <c:dLbl>
              <c:idx val="4"/>
              <c:layout>
                <c:manualLayout>
                  <c:x val="7.462686567164179E-3"/>
                  <c:y val="-5.4151701514684208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C0C4-4835-9E40-9882C0471ED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0C4-4835-9E40-9882C0471ED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0C4-4835-9E40-9882C0471ED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0C4-4835-9E40-9882C0471ED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0C4-4835-9E40-9882C0471ED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0C4-4835-9E40-9882C0471ED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0C4-4835-9E40-9882C0471ED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0C4-4835-9E40-9882C0471ED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0C4-4835-9E40-9882C0471ED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0C4-4835-9E40-9882C0471ED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0C4-4835-9E40-9882C0471ED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0C4-4835-9E40-9882C0471ED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0C4-4835-9E40-9882C0471ED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C0C4-4835-9E40-9882C0471ED7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C0C4-4835-9E40-9882C0471ED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C0C4-4835-9E40-9882C0471ED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C0C4-4835-9E40-9882C0471ED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C0C4-4835-9E40-9882C0471ED7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C0C4-4835-9E40-9882C0471ED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C0C4-4835-9E40-9882C0471ED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C0C4-4835-9E40-9882C0471ED7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C0C4-4835-9E40-9882C0471ED7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C0C4-4835-9E40-9882C0471ED7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C0C4-4835-9E40-9882C0471ED7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C0C4-4835-9E40-9882C0471ED7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C0C4-4835-9E40-9882C0471ED7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C0C4-4835-9E40-9882C0471ED7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C0C4-4835-9E40-9882C0471E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feature_stroke_analysis!$C$3:$C$34</c:f>
              <c:strCache>
                <c:ptCount val="32"/>
                <c:pt idx="0">
                  <c:v>heart disease</c:v>
                </c:pt>
                <c:pt idx="1">
                  <c:v>high diabetes (200+)</c:v>
                </c:pt>
                <c:pt idx="2">
                  <c:v>pre-seniors (55-64)</c:v>
                </c:pt>
                <c:pt idx="3">
                  <c:v>hypertension</c:v>
                </c:pt>
                <c:pt idx="4">
                  <c:v>smokes</c:v>
                </c:pt>
                <c:pt idx="5">
                  <c:v>formerly smoked</c:v>
                </c:pt>
                <c:pt idx="6">
                  <c:v>older adults(45-54)</c:v>
                </c:pt>
                <c:pt idx="7">
                  <c:v>obesity class 2</c:v>
                </c:pt>
                <c:pt idx="8">
                  <c:v>married</c:v>
                </c:pt>
                <c:pt idx="9">
                  <c:v>diabetic (126-199)</c:v>
                </c:pt>
                <c:pt idx="10">
                  <c:v>obesity class 3</c:v>
                </c:pt>
                <c:pt idx="11">
                  <c:v>overweight</c:v>
                </c:pt>
                <c:pt idx="12">
                  <c:v>govt_job</c:v>
                </c:pt>
                <c:pt idx="13">
                  <c:v>self-employed</c:v>
                </c:pt>
                <c:pt idx="14">
                  <c:v>obesity class 1</c:v>
                </c:pt>
                <c:pt idx="15">
                  <c:v>private</c:v>
                </c:pt>
                <c:pt idx="16">
                  <c:v>pre-diabetic (100-125)</c:v>
                </c:pt>
                <c:pt idx="17">
                  <c:v>no hypertension</c:v>
                </c:pt>
                <c:pt idx="18">
                  <c:v>no heart disease</c:v>
                </c:pt>
                <c:pt idx="19">
                  <c:v>normal (70-99)</c:v>
                </c:pt>
                <c:pt idx="20">
                  <c:v>never smoked</c:v>
                </c:pt>
                <c:pt idx="21">
                  <c:v>hypoglycemic (&lt;70)</c:v>
                </c:pt>
                <c:pt idx="22">
                  <c:v>unknown</c:v>
                </c:pt>
                <c:pt idx="23">
                  <c:v>midlife adults(34-44)</c:v>
                </c:pt>
                <c:pt idx="24">
                  <c:v>never married</c:v>
                </c:pt>
                <c:pt idx="25">
                  <c:v>normal weight</c:v>
                </c:pt>
                <c:pt idx="26">
                  <c:v>children</c:v>
                </c:pt>
                <c:pt idx="27">
                  <c:v>children(0-17)</c:v>
                </c:pt>
                <c:pt idx="28">
                  <c:v>adults(25-34)</c:v>
                </c:pt>
                <c:pt idx="29">
                  <c:v>young adult(18-24)</c:v>
                </c:pt>
                <c:pt idx="30">
                  <c:v>never_worked</c:v>
                </c:pt>
                <c:pt idx="31">
                  <c:v>underweight</c:v>
                </c:pt>
              </c:strCache>
            </c:strRef>
          </c:cat>
          <c:val>
            <c:numRef>
              <c:f>feature_stroke_analysis!$F$3:$F$34</c:f>
              <c:numCache>
                <c:formatCode>0.00%</c:formatCode>
                <c:ptCount val="32"/>
                <c:pt idx="0">
                  <c:v>0.13539999999999999</c:v>
                </c:pt>
                <c:pt idx="1">
                  <c:v>7.46E-2</c:v>
                </c:pt>
                <c:pt idx="2">
                  <c:v>7.0499999999999993E-2</c:v>
                </c:pt>
                <c:pt idx="3">
                  <c:v>5.9700000000000003E-2</c:v>
                </c:pt>
                <c:pt idx="4">
                  <c:v>3.7900000000000003E-2</c:v>
                </c:pt>
                <c:pt idx="5">
                  <c:v>3.7600000000000001E-2</c:v>
                </c:pt>
                <c:pt idx="6">
                  <c:v>3.3799999999999997E-2</c:v>
                </c:pt>
                <c:pt idx="7">
                  <c:v>3.3700000000000001E-2</c:v>
                </c:pt>
                <c:pt idx="8">
                  <c:v>3.3599999999999998E-2</c:v>
                </c:pt>
                <c:pt idx="9">
                  <c:v>3.3300000000000003E-2</c:v>
                </c:pt>
                <c:pt idx="10">
                  <c:v>3.2899999999999999E-2</c:v>
                </c:pt>
                <c:pt idx="11">
                  <c:v>3.27E-2</c:v>
                </c:pt>
                <c:pt idx="12">
                  <c:v>3.04E-2</c:v>
                </c:pt>
                <c:pt idx="13">
                  <c:v>2.9700000000000001E-2</c:v>
                </c:pt>
                <c:pt idx="14">
                  <c:v>2.8400000000000002E-2</c:v>
                </c:pt>
                <c:pt idx="15">
                  <c:v>2.4500000000000001E-2</c:v>
                </c:pt>
                <c:pt idx="16">
                  <c:v>2.01E-2</c:v>
                </c:pt>
                <c:pt idx="17">
                  <c:v>1.9400000000000001E-2</c:v>
                </c:pt>
                <c:pt idx="18">
                  <c:v>1.9300000000000001E-2</c:v>
                </c:pt>
                <c:pt idx="19">
                  <c:v>1.6799999999999999E-2</c:v>
                </c:pt>
                <c:pt idx="20">
                  <c:v>1.6199999999999999E-2</c:v>
                </c:pt>
                <c:pt idx="21">
                  <c:v>1.44E-2</c:v>
                </c:pt>
                <c:pt idx="22">
                  <c:v>1.4E-2</c:v>
                </c:pt>
                <c:pt idx="23">
                  <c:v>1.0200000000000001E-2</c:v>
                </c:pt>
                <c:pt idx="24">
                  <c:v>5.4000000000000003E-3</c:v>
                </c:pt>
                <c:pt idx="25">
                  <c:v>4.7000000000000002E-3</c:v>
                </c:pt>
                <c:pt idx="26">
                  <c:v>2.8999999999999998E-3</c:v>
                </c:pt>
                <c:pt idx="27">
                  <c:v>2.3E-3</c:v>
                </c:pt>
                <c:pt idx="28">
                  <c:v>1.6000000000000001E-3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C0C4-4835-9E40-9882C0471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534902511"/>
        <c:axId val="534908751"/>
      </c:barChart>
      <c:catAx>
        <c:axId val="53490251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08751"/>
        <c:crosses val="autoZero"/>
        <c:auto val="1"/>
        <c:lblAlgn val="ctr"/>
        <c:lblOffset val="100"/>
        <c:noMultiLvlLbl val="0"/>
      </c:catAx>
      <c:valAx>
        <c:axId val="534908751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 Group Stroke Rate</a:t>
                </a:r>
              </a:p>
            </c:rich>
          </c:tx>
          <c:layout>
            <c:manualLayout>
              <c:xMode val="edge"/>
              <c:yMode val="edge"/>
              <c:x val="9.8319322587452324E-2"/>
              <c:y val="7.50436261539678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02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Top Risk Factors</a:t>
            </a:r>
            <a:r>
              <a:rPr lang="en-US" sz="1800" b="1" baseline="0"/>
              <a:t>: Stroke Rate for Having the Condition</a:t>
            </a:r>
            <a:endParaRPr lang="en-US" sz="1800" b="1"/>
          </a:p>
        </c:rich>
      </c:tx>
      <c:layout>
        <c:manualLayout>
          <c:xMode val="edge"/>
          <c:yMode val="edge"/>
          <c:x val="1.4560370637415261E-2"/>
          <c:y val="1.5797497475992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feature_stroke_analysis!$C$38</c:f>
              <c:strCache>
                <c:ptCount val="1"/>
                <c:pt idx="0">
                  <c:v>In Group Stroke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feature_stroke_analysis!$B$39:$B$43</c:f>
              <c:strCache>
                <c:ptCount val="5"/>
                <c:pt idx="0">
                  <c:v>heart disease</c:v>
                </c:pt>
                <c:pt idx="1">
                  <c:v>high diabetes (200+)</c:v>
                </c:pt>
                <c:pt idx="2">
                  <c:v>pre-seniors (55-64)</c:v>
                </c:pt>
                <c:pt idx="3">
                  <c:v>hypertension</c:v>
                </c:pt>
                <c:pt idx="4">
                  <c:v>smokes</c:v>
                </c:pt>
              </c:strCache>
            </c:strRef>
          </c:cat>
          <c:val>
            <c:numRef>
              <c:f>feature_stroke_analysis!$C$39:$C$43</c:f>
              <c:numCache>
                <c:formatCode>0.00%</c:formatCode>
                <c:ptCount val="5"/>
                <c:pt idx="0">
                  <c:v>0.13539999999999999</c:v>
                </c:pt>
                <c:pt idx="1">
                  <c:v>7.46E-2</c:v>
                </c:pt>
                <c:pt idx="2">
                  <c:v>7.0499999999999993E-2</c:v>
                </c:pt>
                <c:pt idx="3">
                  <c:v>5.9700000000000003E-2</c:v>
                </c:pt>
                <c:pt idx="4">
                  <c:v>3.7900000000000003E-2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7-4042-B68D-FC4980793E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71435263"/>
        <c:axId val="471430463"/>
      </c:barChart>
      <c:catAx>
        <c:axId val="47143526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30463"/>
        <c:crosses val="autoZero"/>
        <c:auto val="1"/>
        <c:lblAlgn val="ctr"/>
        <c:lblOffset val="100"/>
        <c:noMultiLvlLbl val="0"/>
      </c:catAx>
      <c:valAx>
        <c:axId val="471430463"/>
        <c:scaling>
          <c:orientation val="minMax"/>
        </c:scaling>
        <c:delete val="0"/>
        <c:axPos val="t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3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Disproportionate Stroke Burden by Risk Group</a:t>
            </a:r>
          </a:p>
        </c:rich>
      </c:tx>
      <c:layout>
        <c:manualLayout>
          <c:xMode val="edge"/>
          <c:yMode val="edge"/>
          <c:x val="2.2465888789668948E-2"/>
          <c:y val="1.4908819049858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feature_stroke_analysis!$D$2</c:f>
              <c:strCache>
                <c:ptCount val="1"/>
                <c:pt idx="0">
                  <c:v>Population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A14-48B1-A101-62612635DA5A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A14-48B1-A101-62612635DA5A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A14-48B1-A101-62612635DA5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A14-48B1-A101-62612635DA5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967391852557334E-2"/>
                      <c:h val="6.61094422700148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A14-48B1-A101-62612635DA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(feature_stroke_analysis!$C$3:$C$4,feature_stroke_analysis!$C$6:$C$7)</c:f>
              <c:strCache>
                <c:ptCount val="4"/>
                <c:pt idx="0">
                  <c:v>heart disease</c:v>
                </c:pt>
                <c:pt idx="1">
                  <c:v>high diabetes (200+)</c:v>
                </c:pt>
                <c:pt idx="2">
                  <c:v>hypertension</c:v>
                </c:pt>
                <c:pt idx="3">
                  <c:v>smokes</c:v>
                </c:pt>
              </c:strCache>
              <c:extLst/>
            </c:strRef>
          </c:cat>
          <c:val>
            <c:numRef>
              <c:f>(feature_stroke_analysis!$D$3:$D$4,feature_stroke_analysis!$D$6:$D$7)</c:f>
              <c:numCache>
                <c:formatCode>0.00%</c:formatCode>
                <c:ptCount val="4"/>
                <c:pt idx="0">
                  <c:v>2.35E-2</c:v>
                </c:pt>
                <c:pt idx="1">
                  <c:v>5.5899999999999998E-2</c:v>
                </c:pt>
                <c:pt idx="2">
                  <c:v>6.5699999999999995E-2</c:v>
                </c:pt>
                <c:pt idx="3">
                  <c:v>0.16139999999999999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DEF-4EE5-B5E9-CFDF6F6F803D}"/>
            </c:ext>
          </c:extLst>
        </c:ser>
        <c:ser>
          <c:idx val="1"/>
          <c:order val="1"/>
          <c:tx>
            <c:strRef>
              <c:f>feature_stroke_analysis!$E$2</c:f>
              <c:strCache>
                <c:ptCount val="1"/>
                <c:pt idx="0">
                  <c:v>% of Stroke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14-48B1-A101-62612635DA5A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14-48B1-A101-62612635DA5A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14-48B1-A101-62612635DA5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A14-48B1-A101-62612635DA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(feature_stroke_analysis!$C$3:$C$4,feature_stroke_analysis!$C$6:$C$7)</c:f>
              <c:strCache>
                <c:ptCount val="4"/>
                <c:pt idx="0">
                  <c:v>heart disease</c:v>
                </c:pt>
                <c:pt idx="1">
                  <c:v>high diabetes (200+)</c:v>
                </c:pt>
                <c:pt idx="2">
                  <c:v>hypertension</c:v>
                </c:pt>
                <c:pt idx="3">
                  <c:v>smokes</c:v>
                </c:pt>
              </c:strCache>
              <c:extLst/>
            </c:strRef>
          </c:cat>
          <c:val>
            <c:numRef>
              <c:f>(feature_stroke_analysis!$E$3:$E$4,feature_stroke_analysis!$E$6:$E$7)</c:f>
              <c:numCache>
                <c:formatCode>0.00%</c:formatCode>
                <c:ptCount val="4"/>
                <c:pt idx="0">
                  <c:v>0.1444</c:v>
                </c:pt>
                <c:pt idx="1">
                  <c:v>0.18890000000000001</c:v>
                </c:pt>
                <c:pt idx="2">
                  <c:v>0.17780000000000001</c:v>
                </c:pt>
                <c:pt idx="3">
                  <c:v>0.27779999999999999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DEF-4EE5-B5E9-CFDF6F6F8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46459775"/>
        <c:axId val="846458815"/>
      </c:barChart>
      <c:catAx>
        <c:axId val="84645977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458815"/>
        <c:crosses val="autoZero"/>
        <c:auto val="1"/>
        <c:lblAlgn val="ctr"/>
        <c:lblOffset val="100"/>
        <c:noMultiLvlLbl val="0"/>
      </c:catAx>
      <c:valAx>
        <c:axId val="846458815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459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Top Risk Groups Show</a:t>
            </a:r>
            <a:r>
              <a:rPr lang="en-US" sz="1800" b="1" baseline="0" dirty="0"/>
              <a:t> Disproportionate Stroke Burdens</a:t>
            </a:r>
            <a:endParaRPr lang="en-US" sz="1800" b="1" dirty="0"/>
          </a:p>
        </c:rich>
      </c:tx>
      <c:layout>
        <c:manualLayout>
          <c:xMode val="edge"/>
          <c:yMode val="edge"/>
          <c:x val="1.2601268904082551E-2"/>
          <c:y val="1.6057187224889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feature_stroke_analysis!$D$2</c:f>
              <c:strCache>
                <c:ptCount val="1"/>
                <c:pt idx="0">
                  <c:v>Population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(feature_stroke_analysis!$C$3:$C$4,feature_stroke_analysis!$C$6:$C$7)</c:f>
              <c:strCache>
                <c:ptCount val="4"/>
                <c:pt idx="0">
                  <c:v>heart disease</c:v>
                </c:pt>
                <c:pt idx="1">
                  <c:v>high diabetes (200+)</c:v>
                </c:pt>
                <c:pt idx="2">
                  <c:v>hypertension</c:v>
                </c:pt>
                <c:pt idx="3">
                  <c:v>smokes</c:v>
                </c:pt>
              </c:strCache>
              <c:extLst/>
            </c:strRef>
          </c:cat>
          <c:val>
            <c:numRef>
              <c:f>(feature_stroke_analysis!$D$3:$D$4,feature_stroke_analysis!$D$6:$D$7)</c:f>
              <c:numCache>
                <c:formatCode>0.00%</c:formatCode>
                <c:ptCount val="4"/>
                <c:pt idx="0">
                  <c:v>2.35E-2</c:v>
                </c:pt>
                <c:pt idx="1">
                  <c:v>5.5899999999999998E-2</c:v>
                </c:pt>
                <c:pt idx="2">
                  <c:v>6.5699999999999995E-2</c:v>
                </c:pt>
                <c:pt idx="3">
                  <c:v>0.16139999999999999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752-48CB-8CD3-4AD17C3DFCAC}"/>
            </c:ext>
          </c:extLst>
        </c:ser>
        <c:ser>
          <c:idx val="1"/>
          <c:order val="1"/>
          <c:tx>
            <c:strRef>
              <c:f>feature_stroke_analysis!$E$2</c:f>
              <c:strCache>
                <c:ptCount val="1"/>
                <c:pt idx="0">
                  <c:v>% of Stroke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(feature_stroke_analysis!$C$3:$C$4,feature_stroke_analysis!$C$6:$C$7)</c:f>
              <c:strCache>
                <c:ptCount val="4"/>
                <c:pt idx="0">
                  <c:v>heart disease</c:v>
                </c:pt>
                <c:pt idx="1">
                  <c:v>high diabetes (200+)</c:v>
                </c:pt>
                <c:pt idx="2">
                  <c:v>hypertension</c:v>
                </c:pt>
                <c:pt idx="3">
                  <c:v>smokes</c:v>
                </c:pt>
              </c:strCache>
              <c:extLst/>
            </c:strRef>
          </c:cat>
          <c:val>
            <c:numRef>
              <c:f>(feature_stroke_analysis!$E$3:$E$4,feature_stroke_analysis!$E$6:$E$7)</c:f>
              <c:numCache>
                <c:formatCode>0.00%</c:formatCode>
                <c:ptCount val="4"/>
                <c:pt idx="0">
                  <c:v>0.1444</c:v>
                </c:pt>
                <c:pt idx="1">
                  <c:v>0.18890000000000001</c:v>
                </c:pt>
                <c:pt idx="2">
                  <c:v>0.17780000000000001</c:v>
                </c:pt>
                <c:pt idx="3">
                  <c:v>0.27779999999999999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752-48CB-8CD3-4AD17C3DF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46459775"/>
        <c:axId val="846458815"/>
      </c:barChart>
      <c:catAx>
        <c:axId val="84645977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458815"/>
        <c:crosses val="autoZero"/>
        <c:auto val="1"/>
        <c:lblAlgn val="ctr"/>
        <c:lblOffset val="100"/>
        <c:noMultiLvlLbl val="0"/>
      </c:catAx>
      <c:valAx>
        <c:axId val="846458815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459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en-US" sz="1800" b="1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 Decline in Stroke Rate Slows Dramatically Starting at "Smokes"</a:t>
            </a:r>
          </a:p>
        </c:rich>
      </c:tx>
      <c:layout>
        <c:manualLayout>
          <c:xMode val="edge"/>
          <c:yMode val="edge"/>
          <c:x val="1.8254700756631399E-2"/>
          <c:y val="9.964103727888957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feature_stroke_analysis!$F$2</c:f>
              <c:strCache>
                <c:ptCount val="1"/>
                <c:pt idx="0">
                  <c:v>In Group Stroke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6208322166916696E-2"/>
                  <c:y val="-8.4414670328046212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1309144958139267"/>
                      <c:h val="9.155795234530091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01D-4C10-B85B-5525C421510D}"/>
                </c:ext>
              </c:extLst>
            </c:dLbl>
            <c:dLbl>
              <c:idx val="1"/>
              <c:layout>
                <c:manualLayout>
                  <c:x val="7.8641168343384332E-2"/>
                  <c:y val="-9.259259259259258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38922792788293"/>
                      <c:h val="0.105820939171696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01D-4C10-B85B-5525C421510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1D-4C10-B85B-5525C421510D}"/>
                </c:ext>
              </c:extLst>
            </c:dLbl>
            <c:dLbl>
              <c:idx val="3"/>
              <c:layout>
                <c:manualLayout>
                  <c:x val="7.4310217826010078E-2"/>
                  <c:y val="-1.3536645229407125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3182110162366"/>
                      <c:h val="9.155795234530091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01D-4C10-B85B-5525C421510D}"/>
                </c:ext>
              </c:extLst>
            </c:dLbl>
            <c:dLbl>
              <c:idx val="4"/>
              <c:layout>
                <c:manualLayout>
                  <c:x val="-0.10676322205810052"/>
                  <c:y val="0.12462347750750691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22867687370415"/>
                      <c:h val="0.111486159801078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01D-4C10-B85B-5525C421510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1D-4C10-B85B-5525C421510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01D-4C10-B85B-5525C421510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01D-4C10-B85B-5525C421510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01D-4C10-B85B-5525C421510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01D-4C10-B85B-5525C421510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01D-4C10-B85B-5525C421510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01D-4C10-B85B-5525C421510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01D-4C10-B85B-5525C421510D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01D-4C10-B85B-5525C421510D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01D-4C10-B85B-5525C421510D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01D-4C10-B85B-5525C421510D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01D-4C10-B85B-5525C421510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01D-4C10-B85B-5525C421510D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01D-4C10-B85B-5525C421510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01D-4C10-B85B-5525C421510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01D-4C10-B85B-5525C421510D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01D-4C10-B85B-5525C421510D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01D-4C10-B85B-5525C421510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01D-4C10-B85B-5525C421510D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01D-4C10-B85B-5525C421510D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01D-4C10-B85B-5525C421510D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01D-4C10-B85B-5525C421510D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01D-4C10-B85B-5525C421510D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001D-4C10-B85B-5525C421510D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001D-4C10-B85B-5525C421510D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001D-4C10-B85B-5525C421510D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001D-4C10-B85B-5525C421510D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feature_stroke_analysis!$C$3:$C$34</c:f>
              <c:strCache>
                <c:ptCount val="32"/>
                <c:pt idx="0">
                  <c:v>heart disease</c:v>
                </c:pt>
                <c:pt idx="1">
                  <c:v>high diabetes (200+)</c:v>
                </c:pt>
                <c:pt idx="2">
                  <c:v>pre-seniors (55-64)</c:v>
                </c:pt>
                <c:pt idx="3">
                  <c:v>hypertension</c:v>
                </c:pt>
                <c:pt idx="4">
                  <c:v>smokes</c:v>
                </c:pt>
                <c:pt idx="5">
                  <c:v>formerly smoked</c:v>
                </c:pt>
                <c:pt idx="6">
                  <c:v>older adults(45-54)</c:v>
                </c:pt>
                <c:pt idx="7">
                  <c:v>obesity class 2</c:v>
                </c:pt>
                <c:pt idx="8">
                  <c:v>married</c:v>
                </c:pt>
                <c:pt idx="9">
                  <c:v>diabetic (126-199)</c:v>
                </c:pt>
                <c:pt idx="10">
                  <c:v>obesity class 3</c:v>
                </c:pt>
                <c:pt idx="11">
                  <c:v>overweight</c:v>
                </c:pt>
                <c:pt idx="12">
                  <c:v>govt_job</c:v>
                </c:pt>
                <c:pt idx="13">
                  <c:v>self-employed</c:v>
                </c:pt>
                <c:pt idx="14">
                  <c:v>obesity class 1</c:v>
                </c:pt>
                <c:pt idx="15">
                  <c:v>private</c:v>
                </c:pt>
                <c:pt idx="16">
                  <c:v>pre-diabetic (100-125)</c:v>
                </c:pt>
                <c:pt idx="17">
                  <c:v>no hypertension</c:v>
                </c:pt>
                <c:pt idx="18">
                  <c:v>no heart disease</c:v>
                </c:pt>
                <c:pt idx="19">
                  <c:v>normal (70-99)</c:v>
                </c:pt>
                <c:pt idx="20">
                  <c:v>never smoked</c:v>
                </c:pt>
                <c:pt idx="21">
                  <c:v>hypoglycemic (&lt;70)</c:v>
                </c:pt>
                <c:pt idx="22">
                  <c:v>unknown</c:v>
                </c:pt>
                <c:pt idx="23">
                  <c:v>midlife adults(34-44)</c:v>
                </c:pt>
                <c:pt idx="24">
                  <c:v>never married</c:v>
                </c:pt>
                <c:pt idx="25">
                  <c:v>normal weight</c:v>
                </c:pt>
                <c:pt idx="26">
                  <c:v>children</c:v>
                </c:pt>
                <c:pt idx="27">
                  <c:v>children(0-17)</c:v>
                </c:pt>
                <c:pt idx="28">
                  <c:v>adults(25-34)</c:v>
                </c:pt>
                <c:pt idx="29">
                  <c:v>young adult(18-24)</c:v>
                </c:pt>
                <c:pt idx="30">
                  <c:v>never_worked</c:v>
                </c:pt>
                <c:pt idx="31">
                  <c:v>underweight</c:v>
                </c:pt>
              </c:strCache>
            </c:strRef>
          </c:cat>
          <c:val>
            <c:numRef>
              <c:f>feature_stroke_analysis!$F$3:$F$34</c:f>
              <c:numCache>
                <c:formatCode>0.00%</c:formatCode>
                <c:ptCount val="32"/>
                <c:pt idx="0">
                  <c:v>0.13539999999999999</c:v>
                </c:pt>
                <c:pt idx="1">
                  <c:v>7.46E-2</c:v>
                </c:pt>
                <c:pt idx="2">
                  <c:v>7.0499999999999993E-2</c:v>
                </c:pt>
                <c:pt idx="3">
                  <c:v>5.9700000000000003E-2</c:v>
                </c:pt>
                <c:pt idx="4">
                  <c:v>3.7900000000000003E-2</c:v>
                </c:pt>
                <c:pt idx="5">
                  <c:v>3.7600000000000001E-2</c:v>
                </c:pt>
                <c:pt idx="6">
                  <c:v>3.3799999999999997E-2</c:v>
                </c:pt>
                <c:pt idx="7">
                  <c:v>3.3700000000000001E-2</c:v>
                </c:pt>
                <c:pt idx="8">
                  <c:v>3.3599999999999998E-2</c:v>
                </c:pt>
                <c:pt idx="9">
                  <c:v>3.3300000000000003E-2</c:v>
                </c:pt>
                <c:pt idx="10">
                  <c:v>3.2899999999999999E-2</c:v>
                </c:pt>
                <c:pt idx="11">
                  <c:v>3.27E-2</c:v>
                </c:pt>
                <c:pt idx="12">
                  <c:v>3.04E-2</c:v>
                </c:pt>
                <c:pt idx="13">
                  <c:v>2.9700000000000001E-2</c:v>
                </c:pt>
                <c:pt idx="14">
                  <c:v>2.8400000000000002E-2</c:v>
                </c:pt>
                <c:pt idx="15">
                  <c:v>2.4500000000000001E-2</c:v>
                </c:pt>
                <c:pt idx="16">
                  <c:v>2.01E-2</c:v>
                </c:pt>
                <c:pt idx="17">
                  <c:v>1.9400000000000001E-2</c:v>
                </c:pt>
                <c:pt idx="18">
                  <c:v>1.9300000000000001E-2</c:v>
                </c:pt>
                <c:pt idx="19">
                  <c:v>1.6799999999999999E-2</c:v>
                </c:pt>
                <c:pt idx="20">
                  <c:v>1.6199999999999999E-2</c:v>
                </c:pt>
                <c:pt idx="21">
                  <c:v>1.44E-2</c:v>
                </c:pt>
                <c:pt idx="22">
                  <c:v>1.4E-2</c:v>
                </c:pt>
                <c:pt idx="23">
                  <c:v>1.0200000000000001E-2</c:v>
                </c:pt>
                <c:pt idx="24">
                  <c:v>5.4000000000000003E-3</c:v>
                </c:pt>
                <c:pt idx="25">
                  <c:v>4.7000000000000002E-3</c:v>
                </c:pt>
                <c:pt idx="26">
                  <c:v>2.8999999999999998E-3</c:v>
                </c:pt>
                <c:pt idx="27">
                  <c:v>2.3E-3</c:v>
                </c:pt>
                <c:pt idx="28">
                  <c:v>1.6000000000000001E-3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001D-4C10-B85B-5525C4215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7660735"/>
        <c:axId val="717677535"/>
      </c:lineChart>
      <c:catAx>
        <c:axId val="7176607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7677535"/>
        <c:crosses val="autoZero"/>
        <c:auto val="1"/>
        <c:lblAlgn val="ctr"/>
        <c:lblOffset val="100"/>
        <c:noMultiLvlLbl val="0"/>
      </c:catAx>
      <c:valAx>
        <c:axId val="7176775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 Group Stroke Rate</a:t>
                </a:r>
              </a:p>
            </c:rich>
          </c:tx>
          <c:layout>
            <c:manualLayout>
              <c:xMode val="edge"/>
              <c:yMode val="edge"/>
              <c:x val="1.007290829185419E-2"/>
              <c:y val="9.018259220081356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66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chemeClr val="accent1"/>
                </a:solidFill>
              </a:rPr>
              <a:t>Hypertension Rate Increases by 11 Times from Children to Young Adult Stage</a:t>
            </a:r>
          </a:p>
        </c:rich>
      </c:tx>
      <c:layout>
        <c:manualLayout>
          <c:xMode val="edge"/>
          <c:yMode val="edge"/>
          <c:x val="0.1451074830483631"/>
          <c:y val="1.38241757818196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age_risk_factor_analysis!$D$28</c:f>
              <c:strCache>
                <c:ptCount val="1"/>
                <c:pt idx="0">
                  <c:v>Hypertension 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1E1-46A3-89FB-30E3069F14A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E1-46A3-89FB-30E3069F14AF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E1-46A3-89FB-30E3069F14AF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1E1-46A3-89FB-30E3069F14AF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E1-46A3-89FB-30E3069F14AF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1E1-46A3-89FB-30E3069F14A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1E1-46A3-89FB-30E3069F14A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1E1-46A3-89FB-30E3069F14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age_risk_factor_analysis!$B$29:$B$34</c:f>
              <c:strCache>
                <c:ptCount val="6"/>
                <c:pt idx="0">
                  <c:v>children(0-17)</c:v>
                </c:pt>
                <c:pt idx="1">
                  <c:v>young adult(18-24)</c:v>
                </c:pt>
                <c:pt idx="2">
                  <c:v>adults(25-34)</c:v>
                </c:pt>
                <c:pt idx="3">
                  <c:v>midlife adults(34-44)</c:v>
                </c:pt>
                <c:pt idx="4">
                  <c:v>older adults(45-54)</c:v>
                </c:pt>
                <c:pt idx="5">
                  <c:v>pre-seniors (55-64)</c:v>
                </c:pt>
              </c:strCache>
            </c:strRef>
          </c:cat>
          <c:val>
            <c:numRef>
              <c:f>age_risk_factor_analysis!$D$29:$D$34</c:f>
              <c:numCache>
                <c:formatCode>0.00%</c:formatCode>
                <c:ptCount val="6"/>
                <c:pt idx="0">
                  <c:v>1.1999999999999999E-3</c:v>
                </c:pt>
                <c:pt idx="1">
                  <c:v>1.32E-2</c:v>
                </c:pt>
                <c:pt idx="2">
                  <c:v>2.1399999999999999E-2</c:v>
                </c:pt>
                <c:pt idx="3">
                  <c:v>5.3800000000000001E-2</c:v>
                </c:pt>
                <c:pt idx="4">
                  <c:v>0.11899999999999999</c:v>
                </c:pt>
                <c:pt idx="5">
                  <c:v>0.15559999999999999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E1-46A3-89FB-30E3069F1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735380608"/>
        <c:axId val="735381568"/>
      </c:barChart>
      <c:catAx>
        <c:axId val="7353806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381568"/>
        <c:crosses val="autoZero"/>
        <c:auto val="1"/>
        <c:lblAlgn val="ctr"/>
        <c:lblOffset val="100"/>
        <c:noMultiLvlLbl val="0"/>
      </c:catAx>
      <c:valAx>
        <c:axId val="735381568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% of Patients with Hypertension</a:t>
                </a:r>
              </a:p>
            </c:rich>
          </c:tx>
          <c:layout>
            <c:manualLayout>
              <c:xMode val="edge"/>
              <c:yMode val="edge"/>
              <c:x val="0.14328971634199641"/>
              <c:y val="7.636235856710886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38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ysClr val="windowText" lastClr="000000"/>
                </a:solidFill>
              </a:rPr>
              <a:t>Stroke Rate for Patients with Diabetes is Nearly 3x More</a:t>
            </a:r>
          </a:p>
        </c:rich>
      </c:tx>
      <c:layout>
        <c:manualLayout>
          <c:xMode val="edge"/>
          <c:yMode val="edge"/>
          <c:x val="3.1496088777044046E-2"/>
          <c:y val="1.5688034690454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health_distribution!$V$27</c:f>
              <c:strCache>
                <c:ptCount val="1"/>
                <c:pt idx="0">
                  <c:v>In Group Stroke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health_distribution!$U$28:$U$29</c:f>
              <c:strCache>
                <c:ptCount val="2"/>
                <c:pt idx="0">
                  <c:v>non-diabetic</c:v>
                </c:pt>
                <c:pt idx="1">
                  <c:v>diabetic</c:v>
                </c:pt>
              </c:strCache>
            </c:strRef>
          </c:cat>
          <c:val>
            <c:numRef>
              <c:f>health_distribution!$V$28:$V$29</c:f>
              <c:numCache>
                <c:formatCode>0.00%</c:formatCode>
                <c:ptCount val="2"/>
                <c:pt idx="0">
                  <c:v>1.718112987769365E-2</c:v>
                </c:pt>
                <c:pt idx="1">
                  <c:v>4.7839506172839504E-2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DE-47D8-BC4A-43B26C11BE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"/>
        <c:overlap val="-27"/>
        <c:axId val="1522336367"/>
        <c:axId val="1522339247"/>
      </c:barChart>
      <c:catAx>
        <c:axId val="152233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339247"/>
        <c:crosses val="autoZero"/>
        <c:auto val="1"/>
        <c:lblAlgn val="ctr"/>
        <c:lblOffset val="100"/>
        <c:noMultiLvlLbl val="0"/>
      </c:catAx>
      <c:valAx>
        <c:axId val="15223392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In Group Stroke %</a:t>
                </a:r>
              </a:p>
            </c:rich>
          </c:tx>
          <c:layout>
            <c:manualLayout>
              <c:xMode val="edge"/>
              <c:yMode val="edge"/>
              <c:x val="7.4890313146884855E-3"/>
              <c:y val="9.533766503898487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33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0.029</cdr:x>
      <cdr:y>0.96869</cdr:y>
    </cdr:from>
    <cdr:to>
      <cdr:x>0.91412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C4BA640-CE86-795B-D25B-7B0CD0B74992}"/>
            </a:ext>
          </a:extLst>
        </cdr:cNvPr>
        <cdr:cNvSpPr txBox="1"/>
      </cdr:nvSpPr>
      <cdr:spPr>
        <a:xfrm xmlns:a="http://schemas.openxmlformats.org/drawingml/2006/main">
          <a:off x="335032" y="5725532"/>
          <a:ext cx="10224836" cy="1850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kern="1200" dirty="0">
              <a:solidFill>
                <a:schemeClr val="bg2">
                  <a:lumMod val="75000"/>
                </a:schemeClr>
              </a:solidFill>
            </a:rPr>
            <a:t>Data:</a:t>
          </a:r>
          <a:r>
            <a:rPr lang="en-US" sz="1000" kern="1200" baseline="0" dirty="0">
              <a:solidFill>
                <a:schemeClr val="bg2">
                  <a:lumMod val="75000"/>
                </a:schemeClr>
              </a:solidFill>
            </a:rPr>
            <a:t> 65 and over stroke cases represent 159 of the 249 total stroke cases</a:t>
          </a:r>
          <a:endParaRPr lang="en-US" sz="1000" kern="1200" dirty="0">
            <a:solidFill>
              <a:schemeClr val="bg2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0.80893</cdr:x>
      <cdr:y>0.03337</cdr:y>
    </cdr:from>
    <cdr:to>
      <cdr:x>1</cdr:x>
      <cdr:y>0.16457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A4F852C-664E-4B7E-4273-C1B0E7EC04AC}"/>
            </a:ext>
          </a:extLst>
        </cdr:cNvPr>
        <cdr:cNvSpPr txBox="1"/>
      </cdr:nvSpPr>
      <cdr:spPr>
        <a:xfrm xmlns:a="http://schemas.openxmlformats.org/drawingml/2006/main">
          <a:off x="9344684" y="197227"/>
          <a:ext cx="2207237" cy="7755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kern="1200" dirty="0">
              <a:solidFill>
                <a:schemeClr val="accent1"/>
              </a:solidFill>
            </a:rPr>
            <a:t>Patients 65 and Above </a:t>
          </a:r>
          <a:r>
            <a:rPr lang="en-US" sz="1400" kern="1200" dirty="0"/>
            <a:t>make up 20% of the entire population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0.57899</cdr:x>
      <cdr:y>0.92332</cdr:y>
    </cdr:from>
    <cdr:to>
      <cdr:x>0.98096</cdr:x>
      <cdr:y>0.97178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13A3E49D-C13B-ED3F-96AD-35858B211113}"/>
            </a:ext>
          </a:extLst>
        </cdr:cNvPr>
        <cdr:cNvSpPr txBox="1"/>
      </cdr:nvSpPr>
      <cdr:spPr>
        <a:xfrm xmlns:a="http://schemas.openxmlformats.org/drawingml/2006/main">
          <a:off x="5770068" y="6256159"/>
          <a:ext cx="4005954" cy="328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sz="1200" kern="1200" dirty="0">
              <a:solidFill>
                <a:schemeClr val="tx1">
                  <a:lumMod val="50000"/>
                  <a:lumOff val="50000"/>
                </a:schemeClr>
              </a:solidFill>
            </a:rPr>
            <a:t>Note: 32 Categories were </a:t>
          </a:r>
          <a:r>
            <a:rPr lang="en-US" sz="1400" kern="1200" dirty="0">
              <a:solidFill>
                <a:schemeClr val="tx1">
                  <a:lumMod val="50000"/>
                  <a:lumOff val="50000"/>
                </a:schemeClr>
              </a:solidFill>
            </a:rPr>
            <a:t>considered</a:t>
          </a:r>
          <a:endParaRPr lang="en-US" sz="1200" kern="1200" dirty="0">
            <a:solidFill>
              <a:schemeClr val="tx1">
                <a:lumMod val="50000"/>
                <a:lumOff val="50000"/>
              </a:schemeClr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0.68723</cdr:x>
      <cdr:y>0.267</cdr:y>
    </cdr:from>
    <cdr:to>
      <cdr:x>0.99873</cdr:x>
      <cdr:y>0.42238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AF23465-14EC-D76C-0255-54FE118BBE1D}"/>
            </a:ext>
          </a:extLst>
        </cdr:cNvPr>
        <cdr:cNvSpPr txBox="1"/>
      </cdr:nvSpPr>
      <cdr:spPr>
        <a:xfrm xmlns:a="http://schemas.openxmlformats.org/drawingml/2006/main">
          <a:off x="7650853" y="1728758"/>
          <a:ext cx="3467819" cy="10061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kern="1200" dirty="0">
              <a:solidFill>
                <a:schemeClr val="accent1"/>
              </a:solidFill>
            </a:rPr>
            <a:t>Having Heart Disease </a:t>
          </a:r>
          <a:r>
            <a:rPr lang="en-US" sz="1400" kern="1200" dirty="0"/>
            <a:t>raises stroke risk to </a:t>
          </a:r>
          <a:r>
            <a:rPr lang="en-US" sz="1400" b="1" kern="1200" dirty="0"/>
            <a:t>13.54%</a:t>
          </a:r>
          <a:r>
            <a:rPr lang="en-US" sz="1400" kern="1200" dirty="0"/>
            <a:t>, which is more than six times than the </a:t>
          </a:r>
          <a:r>
            <a:rPr lang="en-US" sz="1400" b="1" kern="1200" dirty="0"/>
            <a:t>under 65 stroke risk of 2.20%</a:t>
          </a:r>
        </a:p>
      </cdr:txBody>
    </cdr:sp>
  </cdr:relSizeAnchor>
  <cdr:relSizeAnchor xmlns:cdr="http://schemas.openxmlformats.org/drawingml/2006/chartDrawing">
    <cdr:from>
      <cdr:x>0.6885</cdr:x>
      <cdr:y>0.47484</cdr:y>
    </cdr:from>
    <cdr:to>
      <cdr:x>1</cdr:x>
      <cdr:y>0.63022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165ABB27-0E7B-27AF-0CD7-7C2808B8F0ED}"/>
            </a:ext>
          </a:extLst>
        </cdr:cNvPr>
        <cdr:cNvSpPr txBox="1"/>
      </cdr:nvSpPr>
      <cdr:spPr>
        <a:xfrm xmlns:a="http://schemas.openxmlformats.org/drawingml/2006/main">
          <a:off x="7665002" y="3074480"/>
          <a:ext cx="3467819" cy="10061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kern="1200" dirty="0">
              <a:solidFill>
                <a:schemeClr val="accent1"/>
              </a:solidFill>
            </a:rPr>
            <a:t>Age is still a top risk </a:t>
          </a:r>
          <a:r>
            <a:rPr lang="en-US" sz="1400" kern="1200" dirty="0">
              <a:solidFill>
                <a:schemeClr val="tx1"/>
              </a:solidFill>
            </a:rPr>
            <a:t>but it is no longer an intensely dominant risk factor.</a:t>
          </a:r>
          <a:endParaRPr lang="en-US" sz="1400" b="1" kern="1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47A5-4616-525B-24B3-67EF1D8DF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DA58A-6506-B47D-A0C7-EDF0CAE2F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B2158-826D-8F45-D6C3-302879B1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968C-0840-27AA-64DE-49E60070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9EBC-B01E-4057-8EFC-78A4857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1BA1-5151-5D4F-66FC-B29FB6AE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00B7A-CB54-EC60-634D-00DFAC09B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CEDB1-1E45-E65C-3334-DA96B7E0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9F91-53C1-9336-B502-2B7E512D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78DF-C34D-53A0-826E-1327BEE5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4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0D691-DCF9-E820-A871-2C1CF486E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86C74-A0BE-7DFA-CCF2-BD1522D10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27A2-FB74-AE64-624E-1ADF833B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0C85-66BF-F6E6-5B1A-9CB25FDE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1A8E-0BA3-B8AA-C90F-20B242E8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A09B-6B50-E94C-EA98-3AC5808F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5467-4D7C-3FD2-CEC8-591A3CD8F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77BB-A0FF-59B5-BD9B-529D3BB7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162B-FBFE-3FA1-26CB-FF2D39A4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AF3A-0F5C-948C-FBC8-8112446D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6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1FD6-0398-C7C9-1A48-FE310B54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227B-C6F3-B229-0B29-2D517FF9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768E-E3E4-D335-87BD-3CA72050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42CE-C117-E5F2-B686-ED5F6512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173AC-C242-6E29-D4CF-E03D8FB8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D6C0-E641-AA19-EAC0-FC6688EC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CFB3-F38B-A8DB-692E-8E620EA4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FC4B0-C510-150C-411F-2C87AC55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4FB89-CD02-181D-E590-3DD5F135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5E13B-4162-13AA-5D46-2A686BF4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3EB5-D5E3-EB15-534B-031BCD2E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EB91-015D-CD07-FD7D-B6F57C87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EED0D-D7F2-1227-D405-24DFF0D7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05B04-69E7-EDF1-ABA0-682BF41F1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15E6A-3032-8201-FD0D-E03C06E07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F8B4A-8978-C213-EF8C-1B4094744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3FED1-7E1A-F993-AADE-06CDEAB8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C6274-9635-233A-2BD9-013C0FF7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4AE44-D284-007A-FE7A-D773D03B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C4EF-4A4E-F08A-F7C2-D925C53C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A3C28-D8E3-9B95-40EB-548B63B7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A5AFA-44C2-F089-0038-1237E5D0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BE9C3-30C1-246B-9684-5C0A76D8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15E06-479D-6EE3-C8E2-EA190DAD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D3EC5-6C1F-259A-68FE-67A978E4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34551-F10B-C3A2-4DB7-66662397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D67B-AD1F-C625-6A2B-D1B94745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BE77-8C7B-B9AB-1F96-63580D5A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FDB07-BD4A-4B9E-FD91-E4B476A9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2CE89-4B4E-6949-9679-52732DDA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98464-BAE9-A5AA-DEFD-9E6B8AA1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9A3F-91CD-7AFB-44F2-1C89C053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C4A1-5C95-13DC-10C3-3883815A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551E-568C-3B0A-A88B-AEAC39C9A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2DEC7-2B19-7D40-9CA4-B4855D2E0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04A9-F184-BD55-901A-D769F48B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129F2-95E3-6152-3C65-687460B8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596F7-E4C1-BF44-5BFE-E3187E3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7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10DF1-0D06-407C-D40B-5030D77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6123-B92F-BA72-2338-57CEA64A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9CF9-2C21-0420-8FD4-276A26B01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A9183-49DF-418D-AD23-D2E916C41E1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7162-E3D1-5FAA-B5AB-E14DE6D42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D8C6-8985-B157-D3E6-5103E2E58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7354D-76B4-4BE0-BEDE-B3FDC950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bloodpressur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F2369C-171C-1592-8D83-325FDF58B298}"/>
              </a:ext>
            </a:extLst>
          </p:cNvPr>
          <p:cNvSpPr/>
          <p:nvPr/>
        </p:nvSpPr>
        <p:spPr>
          <a:xfrm>
            <a:off x="1892285" y="1705694"/>
            <a:ext cx="8407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Stroke Risk Rate Under 65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2F980-A80D-B9E2-70F6-F32C1E321EA7}"/>
              </a:ext>
            </a:extLst>
          </p:cNvPr>
          <p:cNvSpPr txBox="1"/>
          <p:nvPr/>
        </p:nvSpPr>
        <p:spPr>
          <a:xfrm>
            <a:off x="2106592" y="3044142"/>
            <a:ext cx="7974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John Paul Medina</a:t>
            </a:r>
          </a:p>
          <a:p>
            <a:pPr algn="ctr"/>
            <a:r>
              <a:rPr lang="en-US" b="1" dirty="0"/>
              <a:t>June 20, 2025</a:t>
            </a:r>
          </a:p>
        </p:txBody>
      </p:sp>
    </p:spTree>
    <p:extLst>
      <p:ext uri="{BB962C8B-B14F-4D97-AF65-F5344CB8AC3E}">
        <p14:creationId xmlns:p14="http://schemas.microsoft.com/office/powerpoint/2010/main" val="397874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1F0E7F-0CE1-13CD-1D69-08F3E419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55" y="1184289"/>
            <a:ext cx="11618729" cy="4127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DD76A9-85F6-1154-BE60-E10A58EEDEE5}"/>
              </a:ext>
            </a:extLst>
          </p:cNvPr>
          <p:cNvSpPr txBox="1"/>
          <p:nvPr/>
        </p:nvSpPr>
        <p:spPr>
          <a:xfrm>
            <a:off x="864327" y="185057"/>
            <a:ext cx="1077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Age and the Top Modifiable Risk Factors</a:t>
            </a:r>
          </a:p>
        </p:txBody>
      </p:sp>
    </p:spTree>
    <p:extLst>
      <p:ext uri="{BB962C8B-B14F-4D97-AF65-F5344CB8AC3E}">
        <p14:creationId xmlns:p14="http://schemas.microsoft.com/office/powerpoint/2010/main" val="75203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02E393-74E1-3E11-32C6-E183EB1E346C}"/>
              </a:ext>
            </a:extLst>
          </p:cNvPr>
          <p:cNvSpPr txBox="1"/>
          <p:nvPr/>
        </p:nvSpPr>
        <p:spPr>
          <a:xfrm>
            <a:off x="451757" y="6581001"/>
            <a:ext cx="112884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Source: Centers for Disease Control and Prevention. “High Blood Pressure.” CDC.gov, 2024.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cdc.gov/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bloodpressure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ADDF2-6B4A-D0FD-13C4-31D9EF684189}"/>
              </a:ext>
            </a:extLst>
          </p:cNvPr>
          <p:cNvSpPr txBox="1"/>
          <p:nvPr/>
        </p:nvSpPr>
        <p:spPr>
          <a:xfrm>
            <a:off x="451757" y="272143"/>
            <a:ext cx="11174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Hypertension Risk Spikes by Age 18, Consistent with CDC Screening Guidelines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5CF7F8-6A38-47A0-D953-3D345D85F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7" y="928912"/>
            <a:ext cx="10945680" cy="41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3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806117D-35F1-9FF6-AFF8-CEF58286E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589383"/>
              </p:ext>
            </p:extLst>
          </p:nvPr>
        </p:nvGraphicFramePr>
        <p:xfrm>
          <a:off x="251459" y="391886"/>
          <a:ext cx="11690169" cy="6226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366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DD94B3D-9D5B-F638-0BA4-C52AE1408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005852"/>
              </p:ext>
            </p:extLst>
          </p:nvPr>
        </p:nvGraphicFramePr>
        <p:xfrm>
          <a:off x="119742" y="337456"/>
          <a:ext cx="11604171" cy="6302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EB7D4A-3E60-26C5-15A1-ABDC914F7B89}"/>
              </a:ext>
            </a:extLst>
          </p:cNvPr>
          <p:cNvSpPr txBox="1"/>
          <p:nvPr/>
        </p:nvSpPr>
        <p:spPr>
          <a:xfrm>
            <a:off x="6952892" y="4308894"/>
            <a:ext cx="403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High diabetes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sz="2000" b="1" dirty="0">
                <a:solidFill>
                  <a:schemeClr val="bg1"/>
                </a:solidFill>
              </a:rPr>
              <a:t>uncontrolled diabetes </a:t>
            </a:r>
            <a:r>
              <a:rPr lang="en-US" dirty="0">
                <a:solidFill>
                  <a:schemeClr val="bg1"/>
                </a:solidFill>
              </a:rPr>
              <a:t>stroke rate </a:t>
            </a:r>
            <a:r>
              <a:rPr lang="en-US" sz="2000" dirty="0">
                <a:solidFill>
                  <a:schemeClr val="bg1"/>
                </a:solidFill>
              </a:rPr>
              <a:t>is </a:t>
            </a:r>
            <a:r>
              <a:rPr lang="en-US" sz="2000" b="1" dirty="0">
                <a:solidFill>
                  <a:schemeClr val="bg1"/>
                </a:solidFill>
              </a:rPr>
              <a:t>7.46%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79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70B8C-0C0B-F8E0-02AB-250C0556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22" y="1317643"/>
            <a:ext cx="10924555" cy="38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1BAA9D-DBCF-ED87-2DD0-BE3AA9167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455561"/>
              </p:ext>
            </p:extLst>
          </p:nvPr>
        </p:nvGraphicFramePr>
        <p:xfrm>
          <a:off x="607422" y="747489"/>
          <a:ext cx="10974977" cy="568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41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CCA87-E9C1-8872-3E57-FD25BC2B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95" y="897936"/>
            <a:ext cx="10616576" cy="50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7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31B15-9BC9-18FF-34CB-51E21D191F05}"/>
              </a:ext>
            </a:extLst>
          </p:cNvPr>
          <p:cNvSpPr txBox="1"/>
          <p:nvPr/>
        </p:nvSpPr>
        <p:spPr>
          <a:xfrm>
            <a:off x="1055914" y="396251"/>
            <a:ext cx="1062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Recommendations: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2794D-2D73-D8B2-1CDE-EF053FE06658}"/>
              </a:ext>
            </a:extLst>
          </p:cNvPr>
          <p:cNvSpPr txBox="1"/>
          <p:nvPr/>
        </p:nvSpPr>
        <p:spPr>
          <a:xfrm>
            <a:off x="1055914" y="1134915"/>
            <a:ext cx="1046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Heart Disease </a:t>
            </a:r>
            <a:r>
              <a:rPr lang="en-US" sz="2000" b="1" dirty="0"/>
              <a:t>(13.54% risk)</a:t>
            </a:r>
            <a:endParaRPr lang="en-US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8344D-DBDF-8F18-CFBE-473BE389256B}"/>
              </a:ext>
            </a:extLst>
          </p:cNvPr>
          <p:cNvSpPr/>
          <p:nvPr/>
        </p:nvSpPr>
        <p:spPr>
          <a:xfrm>
            <a:off x="1055912" y="1529467"/>
            <a:ext cx="175881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35</a:t>
            </a:r>
            <a:endParaRPr lang="en-US" sz="8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17A6B-2ABE-A283-2A1C-D78D0B583648}"/>
              </a:ext>
            </a:extLst>
          </p:cNvPr>
          <p:cNvSpPr txBox="1"/>
          <p:nvPr/>
        </p:nvSpPr>
        <p:spPr>
          <a:xfrm>
            <a:off x="2814726" y="1861214"/>
            <a:ext cx="564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Screening and Preventive Care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B6D99-F5CD-0BC5-836C-E3D52041C707}"/>
              </a:ext>
            </a:extLst>
          </p:cNvPr>
          <p:cNvSpPr txBox="1"/>
          <p:nvPr/>
        </p:nvSpPr>
        <p:spPr>
          <a:xfrm>
            <a:off x="1137556" y="3763754"/>
            <a:ext cx="1046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Diabetes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760E3-F047-5DD4-F5B0-09813569085F}"/>
              </a:ext>
            </a:extLst>
          </p:cNvPr>
          <p:cNvSpPr/>
          <p:nvPr/>
        </p:nvSpPr>
        <p:spPr>
          <a:xfrm>
            <a:off x="1008409" y="4087958"/>
            <a:ext cx="175881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en-US" sz="11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63B54-1324-2FD8-6796-29F73B10B51D}"/>
              </a:ext>
            </a:extLst>
          </p:cNvPr>
          <p:cNvSpPr txBox="1"/>
          <p:nvPr/>
        </p:nvSpPr>
        <p:spPr>
          <a:xfrm>
            <a:off x="2814726" y="4401342"/>
            <a:ext cx="521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Screening and Preventive Care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1AE1D-5ED7-CF39-711E-6CAABD700343}"/>
              </a:ext>
            </a:extLst>
          </p:cNvPr>
          <p:cNvSpPr txBox="1"/>
          <p:nvPr/>
        </p:nvSpPr>
        <p:spPr>
          <a:xfrm>
            <a:off x="2814726" y="4863007"/>
            <a:ext cx="564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Diabetes Rate Increases Rapidly Starting at Age 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C7EF3-7748-6C61-53D7-FB45EF5CA47A}"/>
              </a:ext>
            </a:extLst>
          </p:cNvPr>
          <p:cNvSpPr txBox="1"/>
          <p:nvPr/>
        </p:nvSpPr>
        <p:spPr>
          <a:xfrm>
            <a:off x="2814726" y="2291214"/>
            <a:ext cx="564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Heart Disease Rate Jumps 6x by Age 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F39B1-4927-F3E9-E932-70B8325A2B9F}"/>
              </a:ext>
            </a:extLst>
          </p:cNvPr>
          <p:cNvSpPr txBox="1"/>
          <p:nvPr/>
        </p:nvSpPr>
        <p:spPr>
          <a:xfrm>
            <a:off x="2814726" y="5269763"/>
            <a:ext cx="564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Uncontrolled Diabetes Stroke Rate is 7.46%</a:t>
            </a:r>
          </a:p>
        </p:txBody>
      </p:sp>
    </p:spTree>
    <p:extLst>
      <p:ext uri="{BB962C8B-B14F-4D97-AF65-F5344CB8AC3E}">
        <p14:creationId xmlns:p14="http://schemas.microsoft.com/office/powerpoint/2010/main" val="16041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83D95C-CE8D-1418-0C71-BA18D2AD43CF}"/>
              </a:ext>
            </a:extLst>
          </p:cNvPr>
          <p:cNvSpPr/>
          <p:nvPr/>
        </p:nvSpPr>
        <p:spPr>
          <a:xfrm>
            <a:off x="-217175" y="735955"/>
            <a:ext cx="489749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98B22-C24E-706C-CA86-9337AD1D0E17}"/>
              </a:ext>
            </a:extLst>
          </p:cNvPr>
          <p:cNvSpPr txBox="1"/>
          <p:nvPr/>
        </p:nvSpPr>
        <p:spPr>
          <a:xfrm>
            <a:off x="4545326" y="1886031"/>
            <a:ext cx="610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Hypertension </a:t>
            </a:r>
            <a:r>
              <a:rPr lang="en-US" sz="2000" b="1" dirty="0"/>
              <a:t>(5.97% risk)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C4C8B-F095-8357-A288-7FF8BA9C1C6C}"/>
              </a:ext>
            </a:extLst>
          </p:cNvPr>
          <p:cNvSpPr txBox="1"/>
          <p:nvPr/>
        </p:nvSpPr>
        <p:spPr>
          <a:xfrm>
            <a:off x="4545326" y="2409251"/>
            <a:ext cx="705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Blood Pressure Screening and Preventive Care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A941F-80A5-AC5F-5DFA-3047C1F05884}"/>
              </a:ext>
            </a:extLst>
          </p:cNvPr>
          <p:cNvSpPr txBox="1"/>
          <p:nvPr/>
        </p:nvSpPr>
        <p:spPr>
          <a:xfrm>
            <a:off x="4545326" y="2839251"/>
            <a:ext cx="564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Hypertension Rate Jumps 11x from Child to young adult 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CE2A1-3D2D-D0AB-F7C7-9103CA6ED01D}"/>
              </a:ext>
            </a:extLst>
          </p:cNvPr>
          <p:cNvSpPr txBox="1"/>
          <p:nvPr/>
        </p:nvSpPr>
        <p:spPr>
          <a:xfrm>
            <a:off x="4545326" y="3728462"/>
            <a:ext cx="610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Smoking </a:t>
            </a:r>
            <a:r>
              <a:rPr lang="en-US" sz="2000" b="1" dirty="0"/>
              <a:t>(3.79% risk)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035E0-374A-2B59-D893-A0E819827286}"/>
              </a:ext>
            </a:extLst>
          </p:cNvPr>
          <p:cNvSpPr txBox="1"/>
          <p:nvPr/>
        </p:nvSpPr>
        <p:spPr>
          <a:xfrm>
            <a:off x="4545326" y="4251682"/>
            <a:ext cx="7058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Anti-Smoking Campaigns and Behavioral Health Intervention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8A9AE-B139-40A5-2E0B-99AAEB8D7F25}"/>
              </a:ext>
            </a:extLst>
          </p:cNvPr>
          <p:cNvSpPr txBox="1"/>
          <p:nvPr/>
        </p:nvSpPr>
        <p:spPr>
          <a:xfrm>
            <a:off x="4545326" y="4681682"/>
            <a:ext cx="564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Nearly 1 in 4 Patients Smoked by the young Adult 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E772A-6870-48DD-80C6-F3E164749D70}"/>
              </a:ext>
            </a:extLst>
          </p:cNvPr>
          <p:cNvSpPr txBox="1"/>
          <p:nvPr/>
        </p:nvSpPr>
        <p:spPr>
          <a:xfrm>
            <a:off x="4545326" y="5062933"/>
            <a:ext cx="564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Stroke Risk Remains Elevated Even After Quitting</a:t>
            </a:r>
          </a:p>
        </p:txBody>
      </p:sp>
    </p:spTree>
    <p:extLst>
      <p:ext uri="{BB962C8B-B14F-4D97-AF65-F5344CB8AC3E}">
        <p14:creationId xmlns:p14="http://schemas.microsoft.com/office/powerpoint/2010/main" val="389953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7AEE4-4F98-42D1-6DFF-D652AC860A60}"/>
              </a:ext>
            </a:extLst>
          </p:cNvPr>
          <p:cNvSpPr txBox="1"/>
          <p:nvPr/>
        </p:nvSpPr>
        <p:spPr>
          <a:xfrm>
            <a:off x="555171" y="475918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Call to Action: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7BAAA-AB00-803D-ABC3-796C89001145}"/>
              </a:ext>
            </a:extLst>
          </p:cNvPr>
          <p:cNvSpPr txBox="1"/>
          <p:nvPr/>
        </p:nvSpPr>
        <p:spPr>
          <a:xfrm>
            <a:off x="685800" y="1360714"/>
            <a:ext cx="102434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Prevention</a:t>
            </a:r>
            <a:r>
              <a:rPr lang="en-US" sz="2400" dirty="0"/>
              <a:t> is better than treatment, stroke risk factors may develop </a:t>
            </a:r>
            <a:r>
              <a:rPr lang="en-US" sz="2400" b="1" dirty="0"/>
              <a:t>well</a:t>
            </a:r>
            <a:r>
              <a:rPr lang="en-US" sz="2400" dirty="0"/>
              <a:t> </a:t>
            </a:r>
            <a:r>
              <a:rPr lang="en-US" sz="2400" b="1" dirty="0"/>
              <a:t>before </a:t>
            </a:r>
            <a:r>
              <a:rPr lang="en-US" sz="2400" dirty="0"/>
              <a:t>the age of 65.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Screening and prevention plans should begin as early as </a:t>
            </a:r>
            <a:r>
              <a:rPr lang="en-US" sz="2400" b="1" dirty="0"/>
              <a:t>age 18 to 35</a:t>
            </a:r>
            <a:r>
              <a:rPr lang="en-US" sz="2400" dirty="0"/>
              <a:t>, depending on individual risk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Public health leaders </a:t>
            </a:r>
            <a:r>
              <a:rPr lang="en-US" sz="2400" dirty="0"/>
              <a:t>and providers can reduce stroke burden by </a:t>
            </a:r>
            <a:r>
              <a:rPr lang="en-US" sz="2400" b="1" dirty="0"/>
              <a:t>updating protocols </a:t>
            </a:r>
            <a:r>
              <a:rPr lang="en-US" sz="2400" dirty="0"/>
              <a:t>and </a:t>
            </a:r>
            <a:r>
              <a:rPr lang="en-US" sz="2400" b="1" dirty="0"/>
              <a:t>targeting the right age groups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Future Work</a:t>
            </a:r>
            <a:r>
              <a:rPr lang="en-US" sz="2400" dirty="0"/>
              <a:t>: Build a</a:t>
            </a:r>
            <a:r>
              <a:rPr lang="en-US" sz="2400" b="1" dirty="0"/>
              <a:t> Machine Learning Model </a:t>
            </a:r>
            <a:r>
              <a:rPr lang="en-US" sz="2400" dirty="0"/>
              <a:t>to estimate patient risk using patient’s </a:t>
            </a:r>
            <a:r>
              <a:rPr lang="en-US" sz="2400" b="1" dirty="0"/>
              <a:t>current health profile.</a:t>
            </a:r>
          </a:p>
        </p:txBody>
      </p:sp>
    </p:spTree>
    <p:extLst>
      <p:ext uri="{BB962C8B-B14F-4D97-AF65-F5344CB8AC3E}">
        <p14:creationId xmlns:p14="http://schemas.microsoft.com/office/powerpoint/2010/main" val="348934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637EE9-1D28-7823-CE17-4A798A546DBE}"/>
              </a:ext>
            </a:extLst>
          </p:cNvPr>
          <p:cNvSpPr txBox="1"/>
          <p:nvPr/>
        </p:nvSpPr>
        <p:spPr>
          <a:xfrm>
            <a:off x="326020" y="1331222"/>
            <a:ext cx="11539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Goals: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• Explain </a:t>
            </a:r>
            <a:r>
              <a:rPr lang="en-US" sz="2400" dirty="0">
                <a:solidFill>
                  <a:schemeClr val="accent1"/>
                </a:solidFill>
                <a:latin typeface="Aptos Narrow" panose="020B0004020202020204" pitchFamily="34" charset="0"/>
              </a:rPr>
              <a:t>why</a:t>
            </a:r>
            <a:r>
              <a:rPr lang="en-US" sz="2400" dirty="0">
                <a:latin typeface="Aptos Narrow" panose="020B0004020202020204" pitchFamily="34" charset="0"/>
              </a:rPr>
              <a:t> we are focusing on patients </a:t>
            </a:r>
            <a:r>
              <a:rPr lang="en-US" sz="2400" dirty="0">
                <a:solidFill>
                  <a:schemeClr val="accent1"/>
                </a:solidFill>
                <a:latin typeface="Aptos Narrow" panose="020B0004020202020204" pitchFamily="34" charset="0"/>
              </a:rPr>
              <a:t>under 65 </a:t>
            </a:r>
            <a:r>
              <a:rPr lang="en-US" sz="2400" dirty="0">
                <a:latin typeface="Aptos Narrow" panose="020B0004020202020204" pitchFamily="34" charset="0"/>
              </a:rPr>
              <a:t>years old</a:t>
            </a:r>
          </a:p>
          <a:p>
            <a:endParaRPr lang="en-US" sz="2400" dirty="0">
              <a:latin typeface="Aptos Narrow" panose="020B0004020202020204" pitchFamily="34" charset="0"/>
            </a:endParaRPr>
          </a:p>
          <a:p>
            <a:r>
              <a:rPr lang="en-US" sz="2400" dirty="0">
                <a:latin typeface="Aptos Narrow" panose="020B0004020202020204" pitchFamily="34" charset="0"/>
              </a:rPr>
              <a:t>• Identify </a:t>
            </a:r>
            <a:r>
              <a:rPr lang="en-US" sz="2400" dirty="0">
                <a:solidFill>
                  <a:schemeClr val="accent1"/>
                </a:solidFill>
                <a:latin typeface="Aptos Narrow" panose="020B0004020202020204" pitchFamily="34" charset="0"/>
              </a:rPr>
              <a:t>the top risk factors </a:t>
            </a:r>
            <a:r>
              <a:rPr lang="en-US" sz="2400" dirty="0">
                <a:latin typeface="Aptos Narrow" panose="020B0004020202020204" pitchFamily="34" charset="0"/>
              </a:rPr>
              <a:t>that contribute to stroke cases under 65</a:t>
            </a:r>
          </a:p>
          <a:p>
            <a:endParaRPr lang="en-US" sz="2400" dirty="0">
              <a:latin typeface="Aptos Narrow" panose="020B0004020202020204" pitchFamily="34" charset="0"/>
            </a:endParaRPr>
          </a:p>
          <a:p>
            <a:r>
              <a:rPr lang="en-US" sz="2400" dirty="0">
                <a:latin typeface="Aptos Narrow" panose="020B0004020202020204" pitchFamily="34" charset="0"/>
              </a:rPr>
              <a:t>• Identify the relationship between </a:t>
            </a:r>
            <a:r>
              <a:rPr lang="en-US" sz="2400" dirty="0">
                <a:solidFill>
                  <a:schemeClr val="accent1"/>
                </a:solidFill>
                <a:latin typeface="Aptos Narrow" panose="020B0004020202020204" pitchFamily="34" charset="0"/>
              </a:rPr>
              <a:t>the top risk factors </a:t>
            </a:r>
            <a:r>
              <a:rPr lang="en-US" sz="2400" dirty="0">
                <a:latin typeface="Aptos Narrow" panose="020B0004020202020204" pitchFamily="34" charset="0"/>
              </a:rPr>
              <a:t>and </a:t>
            </a:r>
            <a:r>
              <a:rPr lang="en-US" sz="2400" dirty="0">
                <a:solidFill>
                  <a:schemeClr val="accent1"/>
                </a:solidFill>
                <a:latin typeface="Aptos Narrow" panose="020B0004020202020204" pitchFamily="34" charset="0"/>
              </a:rPr>
              <a:t>age</a:t>
            </a:r>
          </a:p>
          <a:p>
            <a:endParaRPr lang="en-US" sz="2400" dirty="0">
              <a:latin typeface="Aptos Narrow" panose="020B0004020202020204" pitchFamily="34" charset="0"/>
            </a:endParaRPr>
          </a:p>
          <a:p>
            <a:r>
              <a:rPr lang="en-US" sz="2400" dirty="0">
                <a:latin typeface="Aptos Narrow" panose="020B0004020202020204" pitchFamily="34" charset="0"/>
              </a:rPr>
              <a:t>• Explore recommendations for </a:t>
            </a:r>
            <a:r>
              <a:rPr lang="en-US" sz="2400" dirty="0">
                <a:solidFill>
                  <a:schemeClr val="accent1"/>
                </a:solidFill>
                <a:latin typeface="Aptos Narrow" panose="020B0004020202020204" pitchFamily="34" charset="0"/>
              </a:rPr>
              <a:t>preventive care</a:t>
            </a:r>
            <a:r>
              <a:rPr lang="en-US" sz="2400" dirty="0">
                <a:latin typeface="Aptos Narrow" panose="020B0004020202020204" pitchFamily="34" charset="0"/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Aptos Narrow" panose="020B0004020202020204" pitchFamily="34" charset="0"/>
              </a:rPr>
              <a:t>health care planning </a:t>
            </a:r>
            <a:r>
              <a:rPr lang="en-US" sz="2400" dirty="0">
                <a:latin typeface="Aptos Narrow" panose="020B0004020202020204" pitchFamily="34" charset="0"/>
              </a:rPr>
              <a:t>for patients under 65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585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87B7A2-620D-A49F-A411-1983AD14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3" y="1632190"/>
            <a:ext cx="11388704" cy="3733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FC092B-022E-0B7C-85B5-A0879D4E884E}"/>
              </a:ext>
            </a:extLst>
          </p:cNvPr>
          <p:cNvSpPr txBox="1"/>
          <p:nvPr/>
        </p:nvSpPr>
        <p:spPr>
          <a:xfrm>
            <a:off x="404863" y="431321"/>
            <a:ext cx="1117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Summary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64065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0943F-1117-1FC6-6FFB-E8C8A680341A}"/>
              </a:ext>
            </a:extLst>
          </p:cNvPr>
          <p:cNvSpPr txBox="1"/>
          <p:nvPr/>
        </p:nvSpPr>
        <p:spPr>
          <a:xfrm>
            <a:off x="381000" y="182971"/>
            <a:ext cx="103849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Appendix:</a:t>
            </a:r>
          </a:p>
          <a:p>
            <a:r>
              <a:rPr lang="en-US" sz="1600" b="1" dirty="0"/>
              <a:t>Full Stroke Risk </a:t>
            </a:r>
          </a:p>
          <a:p>
            <a:r>
              <a:rPr lang="en-US" sz="1600" b="1" dirty="0"/>
              <a:t>Breakdown by </a:t>
            </a:r>
          </a:p>
          <a:p>
            <a:r>
              <a:rPr lang="en-US" sz="1600" b="1" dirty="0"/>
              <a:t>Category</a:t>
            </a: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9C525-AF4D-2D0E-348F-74AF89DD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47" y="223152"/>
            <a:ext cx="6409709" cy="64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8C3770-D312-568F-3F58-59DB166C62FE}"/>
              </a:ext>
            </a:extLst>
          </p:cNvPr>
          <p:cNvSpPr txBox="1"/>
          <p:nvPr/>
        </p:nvSpPr>
        <p:spPr>
          <a:xfrm>
            <a:off x="1872343" y="435429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Why 65 and Under?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893A906-89EA-CD68-5391-A8B7AF107A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785172"/>
              </p:ext>
            </p:extLst>
          </p:nvPr>
        </p:nvGraphicFramePr>
        <p:xfrm>
          <a:off x="320039" y="913757"/>
          <a:ext cx="11551921" cy="5910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323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D03C24-EF53-62FB-2032-1B43F14B4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029854"/>
              </p:ext>
            </p:extLst>
          </p:nvPr>
        </p:nvGraphicFramePr>
        <p:xfrm>
          <a:off x="1293746" y="815645"/>
          <a:ext cx="9435985" cy="5504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C141297-29F6-4660-1829-58948A226B65}"/>
              </a:ext>
            </a:extLst>
          </p:cNvPr>
          <p:cNvSpPr txBox="1"/>
          <p:nvPr/>
        </p:nvSpPr>
        <p:spPr>
          <a:xfrm>
            <a:off x="1371600" y="446314"/>
            <a:ext cx="90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Patients 65 and Above Have an Average of More Than 1 Medically Alterable Risk 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2494E-8936-4260-22DC-606B4ADDCCF9}"/>
              </a:ext>
            </a:extLst>
          </p:cNvPr>
          <p:cNvSpPr txBox="1"/>
          <p:nvPr/>
        </p:nvSpPr>
        <p:spPr>
          <a:xfrm>
            <a:off x="775504" y="6514160"/>
            <a:ext cx="1100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Medically Alterable Risk Factors:  heart disease, hypertension, glucose level, smoking, and BMI</a:t>
            </a:r>
          </a:p>
        </p:txBody>
      </p:sp>
    </p:spTree>
    <p:extLst>
      <p:ext uri="{BB962C8B-B14F-4D97-AF65-F5344CB8AC3E}">
        <p14:creationId xmlns:p14="http://schemas.microsoft.com/office/powerpoint/2010/main" val="211313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7677354-A55F-D5A4-B8C3-D01324DC8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796461"/>
              </p:ext>
            </p:extLst>
          </p:nvPr>
        </p:nvGraphicFramePr>
        <p:xfrm>
          <a:off x="775503" y="41124"/>
          <a:ext cx="9965803" cy="6775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290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853FBC9-0A71-57FB-1576-A06013CFBD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96796"/>
              </p:ext>
            </p:extLst>
          </p:nvPr>
        </p:nvGraphicFramePr>
        <p:xfrm>
          <a:off x="536664" y="198119"/>
          <a:ext cx="11132821" cy="6474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94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DA4635-49F2-E6F4-5C3D-AED4CE56F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694410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C7788A-27E9-4611-769C-ADBDA5BA3BC2}"/>
              </a:ext>
            </a:extLst>
          </p:cNvPr>
          <p:cNvSpPr txBox="1"/>
          <p:nvPr/>
        </p:nvSpPr>
        <p:spPr>
          <a:xfrm>
            <a:off x="827314" y="195943"/>
            <a:ext cx="10254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The Top Risk Factors Account for 2 to 7 Times More Stroke Cases than their Population Share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143F0-C551-679A-2F05-6B2572BCA64F}"/>
              </a:ext>
            </a:extLst>
          </p:cNvPr>
          <p:cNvSpPr txBox="1"/>
          <p:nvPr/>
        </p:nvSpPr>
        <p:spPr>
          <a:xfrm>
            <a:off x="7384211" y="1866281"/>
            <a:ext cx="369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Heart disease </a:t>
            </a:r>
            <a:r>
              <a:rPr lang="en-US" sz="1200" dirty="0"/>
              <a:t>account for 14.44% of all stroke cases while only representing 2.35% of the overall population</a:t>
            </a:r>
          </a:p>
        </p:txBody>
      </p:sp>
    </p:spTree>
    <p:extLst>
      <p:ext uri="{BB962C8B-B14F-4D97-AF65-F5344CB8AC3E}">
        <p14:creationId xmlns:p14="http://schemas.microsoft.com/office/powerpoint/2010/main" val="166901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DA4635-49F2-E6F4-5C3D-AED4CE56F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208647"/>
              </p:ext>
            </p:extLst>
          </p:nvPr>
        </p:nvGraphicFramePr>
        <p:xfrm>
          <a:off x="137065" y="319161"/>
          <a:ext cx="11869878" cy="6332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55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3C84694-BFFA-676D-D587-992AF2D1C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484446"/>
              </p:ext>
            </p:extLst>
          </p:nvPr>
        </p:nvGraphicFramePr>
        <p:xfrm>
          <a:off x="550816" y="725555"/>
          <a:ext cx="11347269" cy="5098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725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570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Medina</dc:creator>
  <cp:lastModifiedBy>John Medina</cp:lastModifiedBy>
  <cp:revision>6</cp:revision>
  <cp:lastPrinted>2025-06-21T01:09:39Z</cp:lastPrinted>
  <dcterms:created xsi:type="dcterms:W3CDTF">2025-06-20T03:01:36Z</dcterms:created>
  <dcterms:modified xsi:type="dcterms:W3CDTF">2025-06-23T18:42:42Z</dcterms:modified>
</cp:coreProperties>
</file>