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0c45b9c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0c45b9c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0c45b9c5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0c45b9c5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0c45b9c5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0c45b9c5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0c45b9c5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0c45b9c5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0c45b9c5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0c45b9c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88800" y="3992175"/>
            <a:ext cx="8873400" cy="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latin typeface="Playfair Display"/>
                <a:ea typeface="Playfair Display"/>
                <a:cs typeface="Playfair Display"/>
                <a:sym typeface="Playfair Display"/>
              </a:rPr>
              <a:t>Javier Meitín Moreno | </a:t>
            </a:r>
            <a:r>
              <a:rPr lang="es" sz="1800">
                <a:latin typeface="Playfair Display"/>
                <a:ea typeface="Playfair Display"/>
                <a:cs typeface="Playfair Display"/>
                <a:sym typeface="Playfair Display"/>
              </a:rPr>
              <a:t>Óscar Maya Jiménez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r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latin typeface="Playfair Display"/>
                <a:ea typeface="Playfair Display"/>
                <a:cs typeface="Playfair Display"/>
                <a:sym typeface="Playfair Display"/>
              </a:rPr>
              <a:t>David Rodríguez Gómez | </a:t>
            </a:r>
            <a:r>
              <a:rPr lang="es" sz="1800">
                <a:latin typeface="Playfair Display"/>
                <a:ea typeface="Playfair Display"/>
                <a:cs typeface="Playfair Display"/>
                <a:sym typeface="Playfair Display"/>
              </a:rPr>
              <a:t>Adrià Carreras Bagur | Sebastián Sánchez-Hombría 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2318400" y="1539350"/>
            <a:ext cx="4507200" cy="1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950">
                <a:solidFill>
                  <a:srgbClr val="FF9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JODAS errantes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5917349" y="0"/>
            <a:ext cx="3276900" cy="12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90"/>
              <a:buFont typeface="Arial"/>
              <a:buNone/>
            </a:pPr>
            <a:r>
              <a:rPr lang="es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Grupo 04</a:t>
            </a:r>
            <a:endParaRPr sz="36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512350" y="100450"/>
            <a:ext cx="9483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90"/>
              <a:buFont typeface="Arial"/>
              <a:buNone/>
            </a:pPr>
            <a:r>
              <a:rPr lang="es" sz="1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Hito 0</a:t>
            </a:r>
            <a:endParaRPr sz="16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Autor y obra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-2292725" y="5034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s">
                <a:solidFill>
                  <a:srgbClr val="FFFFFF"/>
                </a:solidFill>
              </a:rPr>
              <a:t>Pío Baroja y Nessi ⇒ </a:t>
            </a:r>
            <a:r>
              <a:rPr i="1" lang="es">
                <a:solidFill>
                  <a:srgbClr val="FFFFFF"/>
                </a:solidFill>
              </a:rPr>
              <a:t>La dama errante</a:t>
            </a:r>
            <a:endParaRPr i="1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 realidad es objetiva ⇒ La novela es descriptiva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s">
                <a:solidFill>
                  <a:srgbClr val="FFFFFF"/>
                </a:solidFill>
              </a:rPr>
              <a:t>Doctor Aracil y su hija María ⇒  involucrados en un atentado anarquista 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s">
                <a:solidFill>
                  <a:srgbClr val="FFFFFF"/>
                </a:solidFill>
              </a:rPr>
              <a:t>Ambientación </a:t>
            </a:r>
            <a:r>
              <a:rPr lang="es"/>
              <a:t>⇒ España decadente y “en ruinas”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8288792" y="4301142"/>
            <a:ext cx="855200" cy="8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3763" y="239600"/>
            <a:ext cx="1666325" cy="24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276" y="2815650"/>
            <a:ext cx="1440399" cy="20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4"/>
          <p:cNvSpPr txBox="1"/>
          <p:nvPr/>
        </p:nvSpPr>
        <p:spPr>
          <a:xfrm>
            <a:off x="2191725" y="1023238"/>
            <a:ext cx="36147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Pío Baroja y Nessi ⇒ </a:t>
            </a:r>
            <a:r>
              <a:rPr i="1"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dama errante</a:t>
            </a:r>
            <a:endParaRPr/>
          </a:p>
        </p:txBody>
      </p:sp>
      <p:sp>
        <p:nvSpPr>
          <p:cNvPr id="148" name="Google Shape;148;p14"/>
          <p:cNvSpPr txBox="1"/>
          <p:nvPr/>
        </p:nvSpPr>
        <p:spPr>
          <a:xfrm>
            <a:off x="1830050" y="1581175"/>
            <a:ext cx="45993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realidad es objetiva ⇒ La novela es descriptiva</a:t>
            </a:r>
            <a:endParaRPr/>
          </a:p>
        </p:txBody>
      </p:sp>
      <p:sp>
        <p:nvSpPr>
          <p:cNvPr id="149" name="Google Shape;149;p14"/>
          <p:cNvSpPr txBox="1"/>
          <p:nvPr/>
        </p:nvSpPr>
        <p:spPr>
          <a:xfrm>
            <a:off x="785300" y="2124450"/>
            <a:ext cx="71610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Doctor Aracil y su hija María ⇒  involucrados en un atentado anarquista </a:t>
            </a:r>
            <a:endParaRPr/>
          </a:p>
        </p:txBody>
      </p:sp>
      <p:sp>
        <p:nvSpPr>
          <p:cNvPr id="150" name="Google Shape;150;p14"/>
          <p:cNvSpPr txBox="1"/>
          <p:nvPr/>
        </p:nvSpPr>
        <p:spPr>
          <a:xfrm>
            <a:off x="1757075" y="2735275"/>
            <a:ext cx="48606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Ambientación ⇒ España decadente y “en ruinas”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Cómo</a:t>
            </a:r>
            <a:r>
              <a:rPr lang="es"/>
              <a:t> lo vamos a adaptar?</a:t>
            </a:r>
            <a:endParaRPr/>
          </a:p>
        </p:txBody>
      </p:sp>
      <p:sp>
        <p:nvSpPr>
          <p:cNvPr id="156" name="Google Shape;156;p15"/>
          <p:cNvSpPr txBox="1"/>
          <p:nvPr>
            <p:ph idx="1" type="body"/>
          </p:nvPr>
        </p:nvSpPr>
        <p:spPr>
          <a:xfrm>
            <a:off x="-705500" y="5143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jugador ⇒ Brull (el terrorista)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Misión ⇒ Poner la bomba y huir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Obstáculos ⇒ La Policía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No buscamos polémica</a:t>
            </a:r>
            <a:endParaRPr/>
          </a:p>
        </p:txBody>
      </p:sp>
      <p:pic>
        <p:nvPicPr>
          <p:cNvPr id="157" name="Google Shape;1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6393" y="132925"/>
            <a:ext cx="1955750" cy="143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 rotWithShape="1">
          <a:blip r:embed="rId4">
            <a:alphaModFix/>
          </a:blip>
          <a:srcRect b="11950" l="0" r="0" t="12125"/>
          <a:stretch/>
        </p:blipFill>
        <p:spPr>
          <a:xfrm>
            <a:off x="6635625" y="3189700"/>
            <a:ext cx="2287325" cy="15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5"/>
          <p:cNvSpPr txBox="1"/>
          <p:nvPr/>
        </p:nvSpPr>
        <p:spPr>
          <a:xfrm>
            <a:off x="735050" y="1505325"/>
            <a:ext cx="4026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jugador ⇒ Brull (el terrorista)</a:t>
            </a:r>
            <a:endParaRPr/>
          </a:p>
        </p:txBody>
      </p:sp>
      <p:sp>
        <p:nvSpPr>
          <p:cNvPr id="160" name="Google Shape;160;p15"/>
          <p:cNvSpPr txBox="1"/>
          <p:nvPr/>
        </p:nvSpPr>
        <p:spPr>
          <a:xfrm>
            <a:off x="735050" y="2790700"/>
            <a:ext cx="38259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Misión ⇒ Poner la bomba y huir </a:t>
            </a:r>
            <a:endParaRPr/>
          </a:p>
        </p:txBody>
      </p:sp>
      <p:sp>
        <p:nvSpPr>
          <p:cNvPr id="161" name="Google Shape;161;p15"/>
          <p:cNvSpPr txBox="1"/>
          <p:nvPr/>
        </p:nvSpPr>
        <p:spPr>
          <a:xfrm>
            <a:off x="3678525" y="2173950"/>
            <a:ext cx="3000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Obstáculos ⇒ La Policía</a:t>
            </a:r>
            <a:endParaRPr/>
          </a:p>
        </p:txBody>
      </p:sp>
      <p:sp>
        <p:nvSpPr>
          <p:cNvPr id="162" name="Google Shape;162;p15"/>
          <p:cNvSpPr txBox="1"/>
          <p:nvPr/>
        </p:nvSpPr>
        <p:spPr>
          <a:xfrm>
            <a:off x="3678525" y="3368663"/>
            <a:ext cx="3000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buscamos polémica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Mecánicas</a:t>
            </a:r>
            <a:endParaRPr/>
          </a:p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-269650" y="5143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Juego top-down de sigilo + acción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Movimiento en 8 direcciones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¡Cuidado con los policías y los civiles!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¡Planifica, escóndete y escapa!</a:t>
            </a:r>
            <a:endParaRPr/>
          </a:p>
        </p:txBody>
      </p:sp>
      <p:sp>
        <p:nvSpPr>
          <p:cNvPr id="169" name="Google Shape;169;p16"/>
          <p:cNvSpPr txBox="1"/>
          <p:nvPr/>
        </p:nvSpPr>
        <p:spPr>
          <a:xfrm>
            <a:off x="1136900" y="1466725"/>
            <a:ext cx="4117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Juego top-down de sigilo + acción 2D</a:t>
            </a:r>
            <a:endParaRPr/>
          </a:p>
        </p:txBody>
      </p:sp>
      <p:sp>
        <p:nvSpPr>
          <p:cNvPr id="170" name="Google Shape;170;p16"/>
          <p:cNvSpPr txBox="1"/>
          <p:nvPr/>
        </p:nvSpPr>
        <p:spPr>
          <a:xfrm>
            <a:off x="1177100" y="2122463"/>
            <a:ext cx="39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Movimiento en 8 direcciones</a:t>
            </a:r>
            <a:endParaRPr/>
          </a:p>
        </p:txBody>
      </p:sp>
      <p:sp>
        <p:nvSpPr>
          <p:cNvPr id="171" name="Google Shape;171;p16"/>
          <p:cNvSpPr txBox="1"/>
          <p:nvPr/>
        </p:nvSpPr>
        <p:spPr>
          <a:xfrm>
            <a:off x="1136900" y="2818722"/>
            <a:ext cx="36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¡Cuidado con los policías y los civiles!</a:t>
            </a:r>
            <a:endParaRPr/>
          </a:p>
        </p:txBody>
      </p:sp>
      <p:sp>
        <p:nvSpPr>
          <p:cNvPr id="172" name="Google Shape;172;p16"/>
          <p:cNvSpPr txBox="1"/>
          <p:nvPr/>
        </p:nvSpPr>
        <p:spPr>
          <a:xfrm>
            <a:off x="1136900" y="3657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¡Planifica, escóndete y escapa!</a:t>
            </a:r>
            <a:endParaRPr/>
          </a:p>
        </p:txBody>
      </p:sp>
      <p:pic>
        <p:nvPicPr>
          <p:cNvPr id="173" name="Google Shape;1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550" y="1074898"/>
            <a:ext cx="2740850" cy="131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651" y="2632180"/>
            <a:ext cx="2740850" cy="1846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Dinámicas</a:t>
            </a:r>
            <a:endParaRPr/>
          </a:p>
        </p:txBody>
      </p: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0" y="5225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Amplia variedad de objetos.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Logros de mucha dificultad.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Muchas formas de escapar.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Diferentes fases dentro del nivel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Rejugable y dinámico</a:t>
            </a:r>
            <a:endParaRPr/>
          </a:p>
        </p:txBody>
      </p:sp>
      <p:pic>
        <p:nvPicPr>
          <p:cNvPr id="181" name="Google Shape;1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00" y="2672200"/>
            <a:ext cx="1770573" cy="1989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6953" y="282225"/>
            <a:ext cx="1600675" cy="11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 txBox="1"/>
          <p:nvPr/>
        </p:nvSpPr>
        <p:spPr>
          <a:xfrm>
            <a:off x="1297500" y="1247400"/>
            <a:ext cx="4770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Amplia variedad de objetos</a:t>
            </a:r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2673900" y="2453000"/>
            <a:ext cx="3000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Logros de mucha dificultad</a:t>
            </a:r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4860850" y="3055800"/>
            <a:ext cx="3000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Muchas formas de escapar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1297500" y="1850200"/>
            <a:ext cx="3000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Diferentes fases dentro del nivel</a:t>
            </a:r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4813575" y="3658588"/>
            <a:ext cx="30000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Rejugable y dinámico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/>
        </p:nvSpPr>
        <p:spPr>
          <a:xfrm>
            <a:off x="753450" y="1226700"/>
            <a:ext cx="7637100" cy="26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FFFFFF"/>
                </a:solidFill>
              </a:rPr>
              <a:t>¡Gracias por vuestra atención!</a:t>
            </a:r>
            <a:endParaRPr sz="40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FFFFFF"/>
                </a:solidFill>
              </a:rPr>
              <a:t>¿Alguna pregunta? </a:t>
            </a:r>
            <a:endParaRPr sz="2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