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1" r:id="rId3"/>
    <p:sldId id="259" r:id="rId4"/>
    <p:sldId id="257" r:id="rId5"/>
    <p:sldId id="263" r:id="rId6"/>
    <p:sldId id="260" r:id="rId7"/>
    <p:sldId id="265" r:id="rId8"/>
    <p:sldId id="268" r:id="rId9"/>
    <p:sldId id="266" r:id="rId10"/>
    <p:sldId id="267" r:id="rId11"/>
    <p:sldId id="271" r:id="rId12"/>
    <p:sldId id="269" r:id="rId13"/>
    <p:sldId id="270" r:id="rId14"/>
    <p:sldId id="262" r:id="rId15"/>
    <p:sldId id="258"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317"/>
    <p:restoredTop sz="94684"/>
  </p:normalViewPr>
  <p:slideViewPr>
    <p:cSldViewPr snapToGrid="0">
      <p:cViewPr>
        <p:scale>
          <a:sx n="78" d="100"/>
          <a:sy n="78" d="100"/>
        </p:scale>
        <p:origin x="440" y="7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D2B1B1-D9EE-9441-950D-C823E2B17417}" type="datetimeFigureOut">
              <a:rPr lang="en-US" smtClean="0"/>
              <a:t>10/29/25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DFCB3D-35C4-C549-B975-3D4C63AE4352}" type="slidenum">
              <a:rPr lang="en-US" smtClean="0"/>
              <a:t>‹#›</a:t>
            </a:fld>
            <a:endParaRPr lang="en-US"/>
          </a:p>
        </p:txBody>
      </p:sp>
    </p:spTree>
    <p:extLst>
      <p:ext uri="{BB962C8B-B14F-4D97-AF65-F5344CB8AC3E}">
        <p14:creationId xmlns:p14="http://schemas.microsoft.com/office/powerpoint/2010/main" val="31947110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 here!</a:t>
            </a:r>
          </a:p>
        </p:txBody>
      </p:sp>
      <p:sp>
        <p:nvSpPr>
          <p:cNvPr id="4" name="Slide Number Placeholder 3"/>
          <p:cNvSpPr>
            <a:spLocks noGrp="1"/>
          </p:cNvSpPr>
          <p:nvPr>
            <p:ph type="sldNum" sz="quarter" idx="5"/>
          </p:nvPr>
        </p:nvSpPr>
        <p:spPr/>
        <p:txBody>
          <a:bodyPr/>
          <a:lstStyle/>
          <a:p>
            <a:fld id="{6CDFCB3D-35C4-C549-B975-3D4C63AE4352}" type="slidenum">
              <a:rPr lang="en-US" smtClean="0"/>
              <a:t>14</a:t>
            </a:fld>
            <a:endParaRPr lang="en-US"/>
          </a:p>
        </p:txBody>
      </p:sp>
    </p:spTree>
    <p:extLst>
      <p:ext uri="{BB962C8B-B14F-4D97-AF65-F5344CB8AC3E}">
        <p14:creationId xmlns:p14="http://schemas.microsoft.com/office/powerpoint/2010/main" val="1548093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70C9BA-D20C-388A-5BA6-929D15A415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CF9D95F-0395-365A-0F8C-94E26E7FB4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607C703-5D72-91E7-8A05-B7C63A801F11}"/>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5" name="Footer Placeholder 4">
            <a:extLst>
              <a:ext uri="{FF2B5EF4-FFF2-40B4-BE49-F238E27FC236}">
                <a16:creationId xmlns:a16="http://schemas.microsoft.com/office/drawing/2014/main" id="{46C90516-6C77-2BE8-199A-939A908D55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072FF4-CAE7-35D6-59C7-002A07CB3F67}"/>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35495065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1E3F1B-729F-0EF5-7177-ABF61165F14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1118A81-ED87-F89C-BBBD-85A5BEFE5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010966-9E78-5EFB-B621-398251A517A9}"/>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5" name="Footer Placeholder 4">
            <a:extLst>
              <a:ext uri="{FF2B5EF4-FFF2-40B4-BE49-F238E27FC236}">
                <a16:creationId xmlns:a16="http://schemas.microsoft.com/office/drawing/2014/main" id="{8A1DBC0B-EC93-809B-95CF-C433262DDA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3B42BD-3864-FF73-064E-DD442EC28280}"/>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283170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47606E-A206-FEA9-F666-819595C6DC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04F674F-CA4A-B8EA-D27C-D7764D90FB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49E4A9-C701-B565-412F-82C37DE46802}"/>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5" name="Footer Placeholder 4">
            <a:extLst>
              <a:ext uri="{FF2B5EF4-FFF2-40B4-BE49-F238E27FC236}">
                <a16:creationId xmlns:a16="http://schemas.microsoft.com/office/drawing/2014/main" id="{6E6C5D8D-CF54-C1F9-5149-3297AB67E4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33579-CC86-76C6-8CD2-0021189C08D1}"/>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362881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F2813-4C0F-00DF-FD80-EF8FC284A6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A91125-B44B-67AC-CF77-34D7B6EE73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662A68-921B-CCF9-F7E0-090C44024B57}"/>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5" name="Footer Placeholder 4">
            <a:extLst>
              <a:ext uri="{FF2B5EF4-FFF2-40B4-BE49-F238E27FC236}">
                <a16:creationId xmlns:a16="http://schemas.microsoft.com/office/drawing/2014/main" id="{0193085E-8930-5A8A-5C57-1D95B62891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6A01E9-2EA6-73A6-2F33-CA483706720A}"/>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3920181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104AB-22DD-C6FF-2E62-7A9F459D25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EC32D6-5312-1921-409C-345D220A686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1C12A72-BCC9-86D4-F76F-60E1BE070F6F}"/>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5" name="Footer Placeholder 4">
            <a:extLst>
              <a:ext uri="{FF2B5EF4-FFF2-40B4-BE49-F238E27FC236}">
                <a16:creationId xmlns:a16="http://schemas.microsoft.com/office/drawing/2014/main" id="{E51927F2-00BC-DF48-B2FB-2E35B53B96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803844-CB57-5C1C-369A-7FC5ED0F0990}"/>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2981696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0F095-BE81-18D0-B799-4AD043AD24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0D3717-4297-3416-E317-CD2749AED9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CF2D6F-4AEB-BF9A-A8FA-C189480812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ED2280-020D-77B5-9B1B-8E9FAC2DEE02}"/>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6" name="Footer Placeholder 5">
            <a:extLst>
              <a:ext uri="{FF2B5EF4-FFF2-40B4-BE49-F238E27FC236}">
                <a16:creationId xmlns:a16="http://schemas.microsoft.com/office/drawing/2014/main" id="{F5A288FB-ED47-E716-CAAE-605A26CDB8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06151E-7E9E-F0BE-42AC-80111D467147}"/>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2229491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FC940-9470-3241-9C25-AA22527D454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468274-44A7-CCF1-6022-4F4AEDCD8CB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D1B2FF-DD1A-F848-B284-4E62F9E70F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3FCC07-197F-7174-496E-1179B5AA58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21071C-C9B4-40DF-9EFB-D63D81134C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2D87DBA-2F2F-6DA1-8E6E-E94434C93F4B}"/>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8" name="Footer Placeholder 7">
            <a:extLst>
              <a:ext uri="{FF2B5EF4-FFF2-40B4-BE49-F238E27FC236}">
                <a16:creationId xmlns:a16="http://schemas.microsoft.com/office/drawing/2014/main" id="{8386D878-9E0E-7811-DF9F-E3E99D4248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158020C-EC2E-95F8-3155-B79D4566945E}"/>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4253471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3263E-B73A-1743-A434-69587C2B7E0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6461F8-A51F-3E75-53B2-EAD100EA35CB}"/>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4" name="Footer Placeholder 3">
            <a:extLst>
              <a:ext uri="{FF2B5EF4-FFF2-40B4-BE49-F238E27FC236}">
                <a16:creationId xmlns:a16="http://schemas.microsoft.com/office/drawing/2014/main" id="{A7B94BA5-9566-30FF-6E11-3BDB14BBD8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79ED4D-D349-9D51-15AC-D5D9C830CDBB}"/>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3938982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D92D16-8423-D5B2-4E48-E5EE5748F018}"/>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3" name="Footer Placeholder 2">
            <a:extLst>
              <a:ext uri="{FF2B5EF4-FFF2-40B4-BE49-F238E27FC236}">
                <a16:creationId xmlns:a16="http://schemas.microsoft.com/office/drawing/2014/main" id="{00CFE138-CB78-931F-C6FB-202338F66A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7860786-2266-8B3E-D9F6-083991B2E024}"/>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1169991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37C9A-F346-EE9F-DF79-9B4B245F30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DEBACCB-975D-8981-F7E1-E35573769E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07DBFC-9DE5-B66B-F007-ED42E0A94A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AC0950-01D9-0C87-9836-3CC9C444A311}"/>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6" name="Footer Placeholder 5">
            <a:extLst>
              <a:ext uri="{FF2B5EF4-FFF2-40B4-BE49-F238E27FC236}">
                <a16:creationId xmlns:a16="http://schemas.microsoft.com/office/drawing/2014/main" id="{02D1C3E5-9AD9-D89C-DAC0-0F7831C90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4A9318-8BD6-2E3A-A536-6F8E4C4714D9}"/>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3957347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DE4E6-B75C-E5B2-63C8-F704F557D24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27B2F78-E0CF-D3FD-06A4-CA212BFF47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2C7393-7DEC-231E-1182-6162B7ABD0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0205D-5328-4DC4-0967-00F6735B1B37}"/>
              </a:ext>
            </a:extLst>
          </p:cNvPr>
          <p:cNvSpPr>
            <a:spLocks noGrp="1"/>
          </p:cNvSpPr>
          <p:nvPr>
            <p:ph type="dt" sz="half" idx="10"/>
          </p:nvPr>
        </p:nvSpPr>
        <p:spPr/>
        <p:txBody>
          <a:bodyPr/>
          <a:lstStyle/>
          <a:p>
            <a:fld id="{1C65382B-6889-7E41-A78D-4A065A4CE39D}" type="datetimeFigureOut">
              <a:rPr lang="en-US" smtClean="0"/>
              <a:t>10/29/25</a:t>
            </a:fld>
            <a:endParaRPr lang="en-US"/>
          </a:p>
        </p:txBody>
      </p:sp>
      <p:sp>
        <p:nvSpPr>
          <p:cNvPr id="6" name="Footer Placeholder 5">
            <a:extLst>
              <a:ext uri="{FF2B5EF4-FFF2-40B4-BE49-F238E27FC236}">
                <a16:creationId xmlns:a16="http://schemas.microsoft.com/office/drawing/2014/main" id="{795C3057-B55C-40AA-9E94-54B05597E3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D90CFA-BE4E-847D-79B0-E9F0A85437A0}"/>
              </a:ext>
            </a:extLst>
          </p:cNvPr>
          <p:cNvSpPr>
            <a:spLocks noGrp="1"/>
          </p:cNvSpPr>
          <p:nvPr>
            <p:ph type="sldNum" sz="quarter" idx="12"/>
          </p:nvPr>
        </p:nvSpPr>
        <p:spPr/>
        <p:txBody>
          <a:bodyPr/>
          <a:lstStyle/>
          <a:p>
            <a:fld id="{347BBF21-00AA-6545-8E47-26D4E38E99D7}" type="slidenum">
              <a:rPr lang="en-US" smtClean="0"/>
              <a:t>‹#›</a:t>
            </a:fld>
            <a:endParaRPr lang="en-US"/>
          </a:p>
        </p:txBody>
      </p:sp>
    </p:spTree>
    <p:extLst>
      <p:ext uri="{BB962C8B-B14F-4D97-AF65-F5344CB8AC3E}">
        <p14:creationId xmlns:p14="http://schemas.microsoft.com/office/powerpoint/2010/main" val="2954371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277650-DE35-ABFE-1028-F998A803C92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4AD3CF-6D3A-55BA-2215-A262504B8C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EF176-9FBF-DAD6-19DF-0F591C66BF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65382B-6889-7E41-A78D-4A065A4CE39D}" type="datetimeFigureOut">
              <a:rPr lang="en-US" smtClean="0"/>
              <a:t>10/29/25</a:t>
            </a:fld>
            <a:endParaRPr lang="en-US"/>
          </a:p>
        </p:txBody>
      </p:sp>
      <p:sp>
        <p:nvSpPr>
          <p:cNvPr id="5" name="Footer Placeholder 4">
            <a:extLst>
              <a:ext uri="{FF2B5EF4-FFF2-40B4-BE49-F238E27FC236}">
                <a16:creationId xmlns:a16="http://schemas.microsoft.com/office/drawing/2014/main" id="{F091A02C-AA16-DF2A-9694-3166A8F482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25FE407-1BA2-8E7D-A0CA-09730F753A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7BBF21-00AA-6545-8E47-26D4E38E99D7}" type="slidenum">
              <a:rPr lang="en-US" smtClean="0"/>
              <a:t>‹#›</a:t>
            </a:fld>
            <a:endParaRPr lang="en-US"/>
          </a:p>
        </p:txBody>
      </p:sp>
    </p:spTree>
    <p:extLst>
      <p:ext uri="{BB962C8B-B14F-4D97-AF65-F5344CB8AC3E}">
        <p14:creationId xmlns:p14="http://schemas.microsoft.com/office/powerpoint/2010/main" val="1846291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15E74-3023-4333-50D9-03EFEC2708FF}"/>
              </a:ext>
            </a:extLst>
          </p:cNvPr>
          <p:cNvSpPr>
            <a:spLocks noGrp="1"/>
          </p:cNvSpPr>
          <p:nvPr>
            <p:ph type="ctrTitle"/>
          </p:nvPr>
        </p:nvSpPr>
        <p:spPr/>
        <p:txBody>
          <a:bodyPr/>
          <a:lstStyle/>
          <a:p>
            <a:r>
              <a:rPr lang="en-US" dirty="0"/>
              <a:t>Foraging distance / colony density chapter</a:t>
            </a:r>
          </a:p>
        </p:txBody>
      </p:sp>
      <p:sp>
        <p:nvSpPr>
          <p:cNvPr id="3" name="Subtitle 2">
            <a:extLst>
              <a:ext uri="{FF2B5EF4-FFF2-40B4-BE49-F238E27FC236}">
                <a16:creationId xmlns:a16="http://schemas.microsoft.com/office/drawing/2014/main" id="{92B9C627-21BD-43FA-45AE-8BBF96DE3223}"/>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9795235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761CF-3A7D-EC35-FFC4-1FC4B96C55FD}"/>
              </a:ext>
            </a:extLst>
          </p:cNvPr>
          <p:cNvSpPr>
            <a:spLocks noGrp="1"/>
          </p:cNvSpPr>
          <p:nvPr>
            <p:ph type="title"/>
          </p:nvPr>
        </p:nvSpPr>
        <p:spPr/>
        <p:txBody>
          <a:bodyPr/>
          <a:lstStyle/>
          <a:p>
            <a:r>
              <a:rPr lang="en-US" dirty="0"/>
              <a:t>possible models</a:t>
            </a:r>
          </a:p>
        </p:txBody>
      </p:sp>
      <p:sp>
        <p:nvSpPr>
          <p:cNvPr id="3" name="Content Placeholder 2">
            <a:extLst>
              <a:ext uri="{FF2B5EF4-FFF2-40B4-BE49-F238E27FC236}">
                <a16:creationId xmlns:a16="http://schemas.microsoft.com/office/drawing/2014/main" id="{A82E6B46-BB09-B1FE-7E5F-360D395BED8B}"/>
              </a:ext>
            </a:extLst>
          </p:cNvPr>
          <p:cNvSpPr>
            <a:spLocks noGrp="1"/>
          </p:cNvSpPr>
          <p:nvPr>
            <p:ph idx="1"/>
          </p:nvPr>
        </p:nvSpPr>
        <p:spPr>
          <a:xfrm>
            <a:off x="838200" y="1825625"/>
            <a:ext cx="10515600" cy="3089275"/>
          </a:xfrm>
        </p:spPr>
        <p:txBody>
          <a:bodyPr/>
          <a:lstStyle/>
          <a:p>
            <a:pPr marL="0" indent="0">
              <a:buNone/>
            </a:pPr>
            <a:endParaRPr lang="en-US" dirty="0"/>
          </a:p>
          <a:p>
            <a:pPr marL="0" indent="0">
              <a:buNone/>
            </a:pPr>
            <a:r>
              <a:rPr lang="en-US" dirty="0"/>
              <a:t>colony number ~ </a:t>
            </a:r>
            <a:r>
              <a:rPr lang="en-US" dirty="0" err="1"/>
              <a:t>seminat_area</a:t>
            </a:r>
            <a:r>
              <a:rPr lang="en-US" dirty="0"/>
              <a:t> + </a:t>
            </a:r>
            <a:r>
              <a:rPr lang="en-US" dirty="0" err="1"/>
              <a:t>iji</a:t>
            </a:r>
            <a:r>
              <a:rPr lang="en-US" dirty="0"/>
              <a:t> + </a:t>
            </a:r>
            <a:r>
              <a:rPr lang="en-US" dirty="0" err="1"/>
              <a:t>avg_floral</a:t>
            </a:r>
            <a:r>
              <a:rPr lang="en-US" dirty="0"/>
              <a:t> + (1| transect)</a:t>
            </a:r>
          </a:p>
          <a:p>
            <a:pPr marL="0" indent="0">
              <a:buNone/>
            </a:pPr>
            <a:endParaRPr lang="en-US" dirty="0"/>
          </a:p>
          <a:p>
            <a:pPr marL="0" indent="0">
              <a:buNone/>
            </a:pPr>
            <a:r>
              <a:rPr lang="en-US" dirty="0"/>
              <a:t>worker number ~ </a:t>
            </a:r>
            <a:r>
              <a:rPr lang="en-US" dirty="0" err="1"/>
              <a:t>seminat_area</a:t>
            </a:r>
            <a:r>
              <a:rPr lang="en-US" dirty="0"/>
              <a:t> + </a:t>
            </a:r>
            <a:r>
              <a:rPr lang="en-US" dirty="0" err="1"/>
              <a:t>iji</a:t>
            </a:r>
            <a:r>
              <a:rPr lang="en-US" dirty="0"/>
              <a:t> + </a:t>
            </a:r>
            <a:r>
              <a:rPr lang="en-US" dirty="0" err="1"/>
              <a:t>avg_floral</a:t>
            </a:r>
            <a:r>
              <a:rPr lang="en-US" dirty="0"/>
              <a:t> + (1| transect)</a:t>
            </a:r>
          </a:p>
          <a:p>
            <a:pPr marL="0" indent="0">
              <a:buNone/>
            </a:pPr>
            <a:endParaRPr lang="en-US" dirty="0"/>
          </a:p>
          <a:p>
            <a:pPr marL="0" indent="0">
              <a:buNone/>
            </a:pPr>
            <a:r>
              <a:rPr lang="en-US" dirty="0"/>
              <a:t># workers / colony ~ </a:t>
            </a:r>
            <a:r>
              <a:rPr lang="en-US" dirty="0" err="1"/>
              <a:t>seminat_area</a:t>
            </a:r>
            <a:r>
              <a:rPr lang="en-US" dirty="0"/>
              <a:t> + </a:t>
            </a:r>
            <a:r>
              <a:rPr lang="en-US" dirty="0" err="1"/>
              <a:t>iji</a:t>
            </a:r>
            <a:r>
              <a:rPr lang="en-US" dirty="0"/>
              <a:t> + </a:t>
            </a:r>
            <a:r>
              <a:rPr lang="en-US" dirty="0" err="1"/>
              <a:t>avg_floral</a:t>
            </a:r>
            <a:r>
              <a:rPr lang="en-US" dirty="0"/>
              <a:t> + (1| transect)</a:t>
            </a:r>
          </a:p>
          <a:p>
            <a:pPr marL="0" indent="0">
              <a:buNone/>
            </a:pPr>
            <a:endParaRPr lang="en-US" dirty="0"/>
          </a:p>
        </p:txBody>
      </p:sp>
      <p:sp>
        <p:nvSpPr>
          <p:cNvPr id="4" name="TextBox 3">
            <a:extLst>
              <a:ext uri="{FF2B5EF4-FFF2-40B4-BE49-F238E27FC236}">
                <a16:creationId xmlns:a16="http://schemas.microsoft.com/office/drawing/2014/main" id="{9A730963-E301-C9B1-B98B-776A32D7E4B5}"/>
              </a:ext>
            </a:extLst>
          </p:cNvPr>
          <p:cNvSpPr txBox="1"/>
          <p:nvPr/>
        </p:nvSpPr>
        <p:spPr>
          <a:xfrm>
            <a:off x="685800" y="5049837"/>
            <a:ext cx="3527184" cy="369332"/>
          </a:xfrm>
          <a:prstGeom prst="rect">
            <a:avLst/>
          </a:prstGeom>
          <a:noFill/>
        </p:spPr>
        <p:txBody>
          <a:bodyPr wrap="none" rtlCol="0">
            <a:spAutoFit/>
          </a:bodyPr>
          <a:lstStyle/>
          <a:p>
            <a:r>
              <a:rPr lang="en-US" dirty="0"/>
              <a:t>(this last one would mostly be 1’s)</a:t>
            </a:r>
          </a:p>
        </p:txBody>
      </p:sp>
      <p:sp>
        <p:nvSpPr>
          <p:cNvPr id="5" name="TextBox 4">
            <a:extLst>
              <a:ext uri="{FF2B5EF4-FFF2-40B4-BE49-F238E27FC236}">
                <a16:creationId xmlns:a16="http://schemas.microsoft.com/office/drawing/2014/main" id="{CA796911-CCDA-3D32-249F-7DA4A39C7165}"/>
              </a:ext>
            </a:extLst>
          </p:cNvPr>
          <p:cNvSpPr txBox="1"/>
          <p:nvPr/>
        </p:nvSpPr>
        <p:spPr>
          <a:xfrm>
            <a:off x="391885" y="1959429"/>
            <a:ext cx="3195875" cy="369332"/>
          </a:xfrm>
          <a:prstGeom prst="rect">
            <a:avLst/>
          </a:prstGeom>
          <a:noFill/>
        </p:spPr>
        <p:txBody>
          <a:bodyPr wrap="none" rtlCol="0">
            <a:spAutoFit/>
          </a:bodyPr>
          <a:lstStyle/>
          <a:p>
            <a:r>
              <a:rPr lang="en-US" dirty="0"/>
              <a:t>summed across all timepoints</a:t>
            </a:r>
          </a:p>
        </p:txBody>
      </p:sp>
    </p:spTree>
    <p:extLst>
      <p:ext uri="{BB962C8B-B14F-4D97-AF65-F5344CB8AC3E}">
        <p14:creationId xmlns:p14="http://schemas.microsoft.com/office/powerpoint/2010/main" val="2466428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DE1B7-C577-9634-D3AC-725282160ACB}"/>
              </a:ext>
            </a:extLst>
          </p:cNvPr>
          <p:cNvSpPr>
            <a:spLocks noGrp="1"/>
          </p:cNvSpPr>
          <p:nvPr>
            <p:ph type="title"/>
          </p:nvPr>
        </p:nvSpPr>
        <p:spPr/>
        <p:txBody>
          <a:bodyPr/>
          <a:lstStyle/>
          <a:p>
            <a:r>
              <a:rPr lang="en-US" dirty="0"/>
              <a:t>colony temporal span</a:t>
            </a:r>
          </a:p>
        </p:txBody>
      </p:sp>
      <p:pic>
        <p:nvPicPr>
          <p:cNvPr id="5" name="Picture 4" descr="A graph of a graph showing a number of data&#10;&#10;AI-generated content may be incorrect.">
            <a:extLst>
              <a:ext uri="{FF2B5EF4-FFF2-40B4-BE49-F238E27FC236}">
                <a16:creationId xmlns:a16="http://schemas.microsoft.com/office/drawing/2014/main" id="{2B8DFF2D-8746-3B61-8353-1A983F883EAC}"/>
              </a:ext>
            </a:extLst>
          </p:cNvPr>
          <p:cNvPicPr>
            <a:picLocks noChangeAspect="1"/>
          </p:cNvPicPr>
          <p:nvPr/>
        </p:nvPicPr>
        <p:blipFill>
          <a:blip r:embed="rId2"/>
          <a:stretch>
            <a:fillRect/>
          </a:stretch>
        </p:blipFill>
        <p:spPr>
          <a:xfrm>
            <a:off x="4011385" y="1633928"/>
            <a:ext cx="7772400" cy="5224072"/>
          </a:xfrm>
          <a:prstGeom prst="rect">
            <a:avLst/>
          </a:prstGeom>
        </p:spPr>
      </p:pic>
      <p:sp>
        <p:nvSpPr>
          <p:cNvPr id="6" name="TextBox 5">
            <a:extLst>
              <a:ext uri="{FF2B5EF4-FFF2-40B4-BE49-F238E27FC236}">
                <a16:creationId xmlns:a16="http://schemas.microsoft.com/office/drawing/2014/main" id="{8C001EA7-5396-21E1-A950-DD9D6BF689A3}"/>
              </a:ext>
            </a:extLst>
          </p:cNvPr>
          <p:cNvSpPr txBox="1"/>
          <p:nvPr/>
        </p:nvSpPr>
        <p:spPr>
          <a:xfrm>
            <a:off x="930729" y="3886200"/>
            <a:ext cx="1695977" cy="369332"/>
          </a:xfrm>
          <a:prstGeom prst="rect">
            <a:avLst/>
          </a:prstGeom>
          <a:noFill/>
        </p:spPr>
        <p:txBody>
          <a:bodyPr wrap="none" rtlCol="0">
            <a:spAutoFit/>
          </a:bodyPr>
          <a:lstStyle/>
          <a:p>
            <a:r>
              <a:rPr lang="en-US" i="1" dirty="0"/>
              <a:t>B. </a:t>
            </a:r>
            <a:r>
              <a:rPr lang="en-US" i="1" dirty="0" err="1"/>
              <a:t>mixtus</a:t>
            </a:r>
            <a:r>
              <a:rPr lang="en-US" i="1" dirty="0"/>
              <a:t>, </a:t>
            </a:r>
            <a:r>
              <a:rPr lang="en-US" dirty="0"/>
              <a:t>2022</a:t>
            </a:r>
            <a:endParaRPr lang="en-US" i="1" dirty="0"/>
          </a:p>
        </p:txBody>
      </p:sp>
    </p:spTree>
    <p:extLst>
      <p:ext uri="{BB962C8B-B14F-4D97-AF65-F5344CB8AC3E}">
        <p14:creationId xmlns:p14="http://schemas.microsoft.com/office/powerpoint/2010/main" val="1613609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10347-1F9F-2371-568C-889C0329863D}"/>
              </a:ext>
            </a:extLst>
          </p:cNvPr>
          <p:cNvSpPr>
            <a:spLocks noGrp="1"/>
          </p:cNvSpPr>
          <p:nvPr>
            <p:ph type="title"/>
          </p:nvPr>
        </p:nvSpPr>
        <p:spPr>
          <a:xfrm>
            <a:off x="838200" y="-271692"/>
            <a:ext cx="10515600" cy="1325563"/>
          </a:xfrm>
        </p:spPr>
        <p:txBody>
          <a:bodyPr/>
          <a:lstStyle/>
          <a:p>
            <a:r>
              <a:rPr lang="en-US" dirty="0"/>
              <a:t>temporal and spatial resolution</a:t>
            </a:r>
          </a:p>
        </p:txBody>
      </p:sp>
      <p:sp>
        <p:nvSpPr>
          <p:cNvPr id="3" name="Content Placeholder 2">
            <a:extLst>
              <a:ext uri="{FF2B5EF4-FFF2-40B4-BE49-F238E27FC236}">
                <a16:creationId xmlns:a16="http://schemas.microsoft.com/office/drawing/2014/main" id="{8B590F0A-DBDB-FAFB-4EFA-5032193C1023}"/>
              </a:ext>
            </a:extLst>
          </p:cNvPr>
          <p:cNvSpPr>
            <a:spLocks noGrp="1"/>
          </p:cNvSpPr>
          <p:nvPr>
            <p:ph idx="1"/>
          </p:nvPr>
        </p:nvSpPr>
        <p:spPr>
          <a:xfrm>
            <a:off x="838200" y="780595"/>
            <a:ext cx="10515600" cy="5734502"/>
          </a:xfrm>
        </p:spPr>
        <p:txBody>
          <a:bodyPr>
            <a:noAutofit/>
          </a:bodyPr>
          <a:lstStyle/>
          <a:p>
            <a:r>
              <a:rPr lang="en-US" sz="1800" b="1" dirty="0"/>
              <a:t>Individual timepoints or averaged over year?</a:t>
            </a:r>
          </a:p>
          <a:p>
            <a:pPr lvl="2"/>
            <a:r>
              <a:rPr lang="en-US" sz="1800" dirty="0"/>
              <a:t>Timepoints – I think this is such a cool aspect of the dataset and something we could leverage to make this paper unique—I’m just not sure how. Other pros: can relate Bombus abundance to specific floral communities, not averaged</a:t>
            </a:r>
          </a:p>
          <a:p>
            <a:pPr lvl="2"/>
            <a:r>
              <a:rPr lang="en-US" sz="1800" dirty="0"/>
              <a:t>Averaged – Pros: don’t “double count” colonies, Cons: differences in sampling effort, and sampling effort spent during “peak” season is different than sampling effort spent during early/late season</a:t>
            </a:r>
          </a:p>
          <a:p>
            <a:pPr lvl="2"/>
            <a:endParaRPr lang="en-US" sz="1800" dirty="0"/>
          </a:p>
          <a:p>
            <a:r>
              <a:rPr lang="en-US" sz="1800" b="1" dirty="0"/>
              <a:t>Transects or site level?</a:t>
            </a:r>
          </a:p>
          <a:p>
            <a:pPr lvl="1"/>
            <a:r>
              <a:rPr lang="en-US" sz="1800" dirty="0"/>
              <a:t>Transects – potentially finer spatial resolution, but we “double count” colonies occurring at multiple transects. May suffer from spatial autocorrelation but there are ways to deal with that via correlation matrices on ”random” intercepts</a:t>
            </a:r>
          </a:p>
          <a:p>
            <a:pPr lvl="1"/>
            <a:r>
              <a:rPr lang="en-US" sz="1800" dirty="0"/>
              <a:t>Full sites—fewer datapoints, larger spatial resolution, may not be a lot of difference in landscape metrics between sites</a:t>
            </a:r>
          </a:p>
          <a:p>
            <a:r>
              <a:rPr lang="en-US" sz="1800" dirty="0"/>
              <a:t>Things that can </a:t>
            </a:r>
            <a:r>
              <a:rPr lang="en-US" sz="1800" i="1" dirty="0"/>
              <a:t>only </a:t>
            </a:r>
            <a:r>
              <a:rPr lang="en-US" sz="1800" dirty="0"/>
              <a:t>be done at site level:</a:t>
            </a:r>
          </a:p>
          <a:p>
            <a:pPr lvl="1"/>
            <a:r>
              <a:rPr lang="en-US" sz="1800" i="1" dirty="0"/>
              <a:t>estimated </a:t>
            </a:r>
            <a:r>
              <a:rPr lang="en-US" sz="1800" dirty="0"/>
              <a:t>colony density (e.g., fit distribution of sibship sizes to a truncated Poisson) </a:t>
            </a:r>
          </a:p>
          <a:p>
            <a:pPr lvl="1"/>
            <a:r>
              <a:rPr lang="en-US" sz="1800" dirty="0"/>
              <a:t>assess how complete is our sampling at different landscapes? for different species?</a:t>
            </a:r>
          </a:p>
          <a:p>
            <a:r>
              <a:rPr lang="en-US" sz="1800" dirty="0"/>
              <a:t>Other options:</a:t>
            </a:r>
          </a:p>
          <a:p>
            <a:pPr lvl="1"/>
            <a:r>
              <a:rPr lang="en-US" sz="1800" dirty="0"/>
              <a:t>instead of measuring at each transect, we could use estimated posteriors for colony locations from foraging distance model</a:t>
            </a:r>
          </a:p>
        </p:txBody>
      </p:sp>
    </p:spTree>
    <p:extLst>
      <p:ext uri="{BB962C8B-B14F-4D97-AF65-F5344CB8AC3E}">
        <p14:creationId xmlns:p14="http://schemas.microsoft.com/office/powerpoint/2010/main" val="2397056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69AB1DF1-3862-D775-3A1C-686AE880A967}"/>
              </a:ext>
            </a:extLst>
          </p:cNvPr>
          <p:cNvPicPr>
            <a:picLocks noChangeAspect="1"/>
          </p:cNvPicPr>
          <p:nvPr/>
        </p:nvPicPr>
        <p:blipFill>
          <a:blip r:embed="rId2"/>
          <a:stretch>
            <a:fillRect/>
          </a:stretch>
        </p:blipFill>
        <p:spPr>
          <a:xfrm>
            <a:off x="643467" y="1112561"/>
            <a:ext cx="5294716" cy="4632876"/>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015BC480-6528-C0D1-2C40-381727C1E93B}"/>
              </a:ext>
            </a:extLst>
          </p:cNvPr>
          <p:cNvPicPr>
            <a:picLocks noChangeAspect="1"/>
          </p:cNvPicPr>
          <p:nvPr/>
        </p:nvPicPr>
        <p:blipFill>
          <a:blip r:embed="rId3"/>
          <a:stretch>
            <a:fillRect/>
          </a:stretch>
        </p:blipFill>
        <p:spPr>
          <a:xfrm>
            <a:off x="6253817" y="1112562"/>
            <a:ext cx="5294715" cy="4632875"/>
          </a:xfrm>
          <a:prstGeom prst="rect">
            <a:avLst/>
          </a:prstGeom>
        </p:spPr>
      </p:pic>
      <p:sp>
        <p:nvSpPr>
          <p:cNvPr id="8" name="TextBox 7">
            <a:extLst>
              <a:ext uri="{FF2B5EF4-FFF2-40B4-BE49-F238E27FC236}">
                <a16:creationId xmlns:a16="http://schemas.microsoft.com/office/drawing/2014/main" id="{A08F704D-AB2B-CEBF-30E7-94762AC1E7E5}"/>
              </a:ext>
            </a:extLst>
          </p:cNvPr>
          <p:cNvSpPr txBox="1"/>
          <p:nvPr/>
        </p:nvSpPr>
        <p:spPr>
          <a:xfrm>
            <a:off x="6890657" y="5745437"/>
            <a:ext cx="4506685" cy="832757"/>
          </a:xfrm>
          <a:prstGeom prst="rect">
            <a:avLst/>
          </a:prstGeom>
          <a:noFill/>
        </p:spPr>
        <p:txBody>
          <a:bodyPr wrap="square" rtlCol="0">
            <a:spAutoFit/>
          </a:bodyPr>
          <a:lstStyle/>
          <a:p>
            <a:r>
              <a:rPr lang="en-US" sz="1200" dirty="0"/>
              <a:t>Interspersion + juxtaposition index: </a:t>
            </a:r>
            <a:r>
              <a:rPr lang="en-US" sz="1200" dirty="0">
                <a:solidFill>
                  <a:srgbClr val="3E3F3A"/>
                </a:solidFill>
                <a:latin typeface="Roboto" panose="02000000000000000000" pitchFamily="2" charset="0"/>
              </a:rPr>
              <a:t>a</a:t>
            </a:r>
            <a:r>
              <a:rPr lang="en-US" altLang="en-US" sz="1200" dirty="0">
                <a:solidFill>
                  <a:srgbClr val="3E3F3A"/>
                </a:solidFill>
                <a:latin typeface="Roboto" panose="02000000000000000000" pitchFamily="2" charset="0"/>
              </a:rPr>
              <a:t>pproaches 0 if a class is only adjacent to a single other class and equals 100 when a class is equally adjacent to all other classes.</a:t>
            </a:r>
            <a:endParaRPr lang="en-US" altLang="en-US" sz="1600" dirty="0">
              <a:latin typeface="Arial" panose="020B0604020202020204" pitchFamily="34" charset="0"/>
            </a:endParaRPr>
          </a:p>
          <a:p>
            <a:r>
              <a:rPr lang="en-US" sz="1200" dirty="0"/>
              <a:t>  </a:t>
            </a:r>
          </a:p>
        </p:txBody>
      </p:sp>
    </p:spTree>
    <p:extLst>
      <p:ext uri="{BB962C8B-B14F-4D97-AF65-F5344CB8AC3E}">
        <p14:creationId xmlns:p14="http://schemas.microsoft.com/office/powerpoint/2010/main" val="3576636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ACD95-080C-A0D7-A56D-102F89D8AEE6}"/>
              </a:ext>
            </a:extLst>
          </p:cNvPr>
          <p:cNvSpPr>
            <a:spLocks noGrp="1"/>
          </p:cNvSpPr>
          <p:nvPr>
            <p:ph type="title"/>
          </p:nvPr>
        </p:nvSpPr>
        <p:spPr/>
        <p:txBody>
          <a:bodyPr/>
          <a:lstStyle/>
          <a:p>
            <a:r>
              <a:rPr lang="en-US" dirty="0"/>
              <a:t>Habitat selection/abundance</a:t>
            </a:r>
          </a:p>
        </p:txBody>
      </p:sp>
      <p:sp>
        <p:nvSpPr>
          <p:cNvPr id="3" name="Content Placeholder 2">
            <a:extLst>
              <a:ext uri="{FF2B5EF4-FFF2-40B4-BE49-F238E27FC236}">
                <a16:creationId xmlns:a16="http://schemas.microsoft.com/office/drawing/2014/main" id="{234A7943-4A04-46F8-3042-0653285E8AAE}"/>
              </a:ext>
            </a:extLst>
          </p:cNvPr>
          <p:cNvSpPr>
            <a:spLocks noGrp="1"/>
          </p:cNvSpPr>
          <p:nvPr>
            <p:ph idx="1"/>
          </p:nvPr>
        </p:nvSpPr>
        <p:spPr>
          <a:xfrm>
            <a:off x="838200" y="1825625"/>
            <a:ext cx="10515600" cy="1464113"/>
          </a:xfrm>
        </p:spPr>
        <p:txBody>
          <a:bodyPr/>
          <a:lstStyle/>
          <a:p>
            <a:pPr marL="514350" indent="-514350">
              <a:buAutoNum type="arabicParenBoth"/>
            </a:pPr>
            <a:r>
              <a:rPr lang="en-US" dirty="0"/>
              <a:t>How does landscape influence bumblebee density across life stages?</a:t>
            </a:r>
          </a:p>
          <a:p>
            <a:pPr marL="514350" indent="-514350">
              <a:buAutoNum type="arabicParenBoth"/>
            </a:pPr>
            <a:r>
              <a:rPr lang="en-US" dirty="0"/>
              <a:t>How does this vary between species?</a:t>
            </a:r>
          </a:p>
        </p:txBody>
      </p:sp>
      <p:sp>
        <p:nvSpPr>
          <p:cNvPr id="4" name="TextBox 3">
            <a:extLst>
              <a:ext uri="{FF2B5EF4-FFF2-40B4-BE49-F238E27FC236}">
                <a16:creationId xmlns:a16="http://schemas.microsoft.com/office/drawing/2014/main" id="{BA9D4B74-0F84-FD27-B39A-74BB2E77F18B}"/>
              </a:ext>
            </a:extLst>
          </p:cNvPr>
          <p:cNvSpPr txBox="1"/>
          <p:nvPr/>
        </p:nvSpPr>
        <p:spPr>
          <a:xfrm>
            <a:off x="2385849" y="5097516"/>
            <a:ext cx="1282262" cy="646331"/>
          </a:xfrm>
          <a:prstGeom prst="rect">
            <a:avLst/>
          </a:prstGeom>
          <a:noFill/>
        </p:spPr>
        <p:txBody>
          <a:bodyPr wrap="square" rtlCol="0">
            <a:spAutoFit/>
          </a:bodyPr>
          <a:lstStyle/>
          <a:p>
            <a:r>
              <a:rPr lang="en-US" b="1" dirty="0"/>
              <a:t>Nest searching</a:t>
            </a:r>
          </a:p>
        </p:txBody>
      </p:sp>
      <p:sp>
        <p:nvSpPr>
          <p:cNvPr id="5" name="TextBox 4">
            <a:extLst>
              <a:ext uri="{FF2B5EF4-FFF2-40B4-BE49-F238E27FC236}">
                <a16:creationId xmlns:a16="http://schemas.microsoft.com/office/drawing/2014/main" id="{54E8C66F-8B2F-6879-5269-C1CE74C436C4}"/>
              </a:ext>
            </a:extLst>
          </p:cNvPr>
          <p:cNvSpPr txBox="1"/>
          <p:nvPr/>
        </p:nvSpPr>
        <p:spPr>
          <a:xfrm>
            <a:off x="7698827" y="5097517"/>
            <a:ext cx="1282262" cy="646331"/>
          </a:xfrm>
          <a:prstGeom prst="rect">
            <a:avLst/>
          </a:prstGeom>
          <a:noFill/>
        </p:spPr>
        <p:txBody>
          <a:bodyPr wrap="square" rtlCol="0">
            <a:spAutoFit/>
          </a:bodyPr>
          <a:lstStyle/>
          <a:p>
            <a:r>
              <a:rPr lang="en-US" b="1" dirty="0"/>
              <a:t>Colony density</a:t>
            </a:r>
          </a:p>
        </p:txBody>
      </p:sp>
      <p:sp>
        <p:nvSpPr>
          <p:cNvPr id="6" name="TextBox 5">
            <a:extLst>
              <a:ext uri="{FF2B5EF4-FFF2-40B4-BE49-F238E27FC236}">
                <a16:creationId xmlns:a16="http://schemas.microsoft.com/office/drawing/2014/main" id="{A3387532-3A1A-AE2F-FAFF-3DCF7E86132D}"/>
              </a:ext>
            </a:extLst>
          </p:cNvPr>
          <p:cNvSpPr txBox="1"/>
          <p:nvPr/>
        </p:nvSpPr>
        <p:spPr>
          <a:xfrm>
            <a:off x="4813738" y="4128020"/>
            <a:ext cx="1282262" cy="646331"/>
          </a:xfrm>
          <a:prstGeom prst="rect">
            <a:avLst/>
          </a:prstGeom>
          <a:noFill/>
        </p:spPr>
        <p:txBody>
          <a:bodyPr wrap="square" rtlCol="0">
            <a:spAutoFit/>
          </a:bodyPr>
          <a:lstStyle/>
          <a:p>
            <a:r>
              <a:rPr lang="en-US" b="1" dirty="0"/>
              <a:t>Lineage turnover</a:t>
            </a:r>
          </a:p>
        </p:txBody>
      </p:sp>
      <p:cxnSp>
        <p:nvCxnSpPr>
          <p:cNvPr id="8" name="Straight Arrow Connector 7">
            <a:extLst>
              <a:ext uri="{FF2B5EF4-FFF2-40B4-BE49-F238E27FC236}">
                <a16:creationId xmlns:a16="http://schemas.microsoft.com/office/drawing/2014/main" id="{849735A5-90EA-B3D4-F438-B833DB5A341B}"/>
              </a:ext>
            </a:extLst>
          </p:cNvPr>
          <p:cNvCxnSpPr/>
          <p:nvPr/>
        </p:nvCxnSpPr>
        <p:spPr>
          <a:xfrm>
            <a:off x="3804745" y="5580993"/>
            <a:ext cx="366811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Curved Connector 14">
            <a:extLst>
              <a:ext uri="{FF2B5EF4-FFF2-40B4-BE49-F238E27FC236}">
                <a16:creationId xmlns:a16="http://schemas.microsoft.com/office/drawing/2014/main" id="{5DCB32C8-44CE-C754-1401-3AAD5F589301}"/>
              </a:ext>
            </a:extLst>
          </p:cNvPr>
          <p:cNvCxnSpPr>
            <a:cxnSpLocks/>
            <a:stCxn id="5" idx="0"/>
            <a:endCxn id="4" idx="0"/>
          </p:cNvCxnSpPr>
          <p:nvPr/>
        </p:nvCxnSpPr>
        <p:spPr>
          <a:xfrm rot="16200000" flipV="1">
            <a:off x="5683469" y="2441028"/>
            <a:ext cx="1" cy="5312978"/>
          </a:xfrm>
          <a:prstGeom prst="curvedConnector3">
            <a:avLst>
              <a:gd name="adj1" fmla="val 2286010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581B38F-03EE-7C6D-EFAC-B5A3F21D8C1B}"/>
              </a:ext>
            </a:extLst>
          </p:cNvPr>
          <p:cNvSpPr txBox="1"/>
          <p:nvPr/>
        </p:nvSpPr>
        <p:spPr>
          <a:xfrm>
            <a:off x="5885793" y="3897186"/>
            <a:ext cx="1299587" cy="461665"/>
          </a:xfrm>
          <a:prstGeom prst="rect">
            <a:avLst/>
          </a:prstGeom>
          <a:noFill/>
        </p:spPr>
        <p:txBody>
          <a:bodyPr wrap="none" rtlCol="0">
            <a:spAutoFit/>
          </a:bodyPr>
          <a:lstStyle/>
          <a:p>
            <a:r>
              <a:rPr lang="en-US" sz="1200" dirty="0"/>
              <a:t>Queen detection</a:t>
            </a:r>
          </a:p>
          <a:p>
            <a:r>
              <a:rPr lang="en-US" sz="1200" dirty="0"/>
              <a:t>Allelic turnover</a:t>
            </a:r>
          </a:p>
        </p:txBody>
      </p:sp>
      <p:sp>
        <p:nvSpPr>
          <p:cNvPr id="19" name="TextBox 18">
            <a:extLst>
              <a:ext uri="{FF2B5EF4-FFF2-40B4-BE49-F238E27FC236}">
                <a16:creationId xmlns:a16="http://schemas.microsoft.com/office/drawing/2014/main" id="{8F8D7F6B-AEA7-543A-CBC1-E25E9A6006C4}"/>
              </a:ext>
            </a:extLst>
          </p:cNvPr>
          <p:cNvSpPr txBox="1"/>
          <p:nvPr/>
        </p:nvSpPr>
        <p:spPr>
          <a:xfrm>
            <a:off x="8644759" y="5743847"/>
            <a:ext cx="2576539" cy="646331"/>
          </a:xfrm>
          <a:prstGeom prst="rect">
            <a:avLst/>
          </a:prstGeom>
          <a:noFill/>
        </p:spPr>
        <p:txBody>
          <a:bodyPr wrap="none" rtlCol="0">
            <a:spAutoFit/>
          </a:bodyPr>
          <a:lstStyle/>
          <a:p>
            <a:r>
              <a:rPr lang="en-US" sz="1200" dirty="0"/>
              <a:t>Raw and estimated colony densities</a:t>
            </a:r>
          </a:p>
          <a:p>
            <a:r>
              <a:rPr lang="en-US" sz="1200" dirty="0"/>
              <a:t>Differential abundance analysis?</a:t>
            </a:r>
          </a:p>
          <a:p>
            <a:r>
              <a:rPr lang="en-US" sz="1200" dirty="0"/>
              <a:t>Temporal accumulation</a:t>
            </a:r>
          </a:p>
        </p:txBody>
      </p:sp>
      <p:sp>
        <p:nvSpPr>
          <p:cNvPr id="20" name="TextBox 19">
            <a:extLst>
              <a:ext uri="{FF2B5EF4-FFF2-40B4-BE49-F238E27FC236}">
                <a16:creationId xmlns:a16="http://schemas.microsoft.com/office/drawing/2014/main" id="{04223A4C-EFDA-0D90-8A8F-2CDB251BAE7D}"/>
              </a:ext>
            </a:extLst>
          </p:cNvPr>
          <p:cNvSpPr txBox="1"/>
          <p:nvPr/>
        </p:nvSpPr>
        <p:spPr>
          <a:xfrm>
            <a:off x="1293908" y="5743847"/>
            <a:ext cx="2860976" cy="461665"/>
          </a:xfrm>
          <a:prstGeom prst="rect">
            <a:avLst/>
          </a:prstGeom>
          <a:noFill/>
        </p:spPr>
        <p:txBody>
          <a:bodyPr wrap="none" rtlCol="0">
            <a:spAutoFit/>
          </a:bodyPr>
          <a:lstStyle/>
          <a:p>
            <a:r>
              <a:rPr lang="en-US" sz="1200" dirty="0"/>
              <a:t>Habitat preference</a:t>
            </a:r>
          </a:p>
          <a:p>
            <a:r>
              <a:rPr lang="en-US" sz="1200" dirty="0"/>
              <a:t>Type of </a:t>
            </a:r>
            <a:r>
              <a:rPr lang="en-US" sz="1200" dirty="0" err="1"/>
              <a:t>behaviour</a:t>
            </a:r>
            <a:r>
              <a:rPr lang="en-US" sz="1200" dirty="0"/>
              <a:t> (searching vs foraging)</a:t>
            </a:r>
          </a:p>
        </p:txBody>
      </p:sp>
    </p:spTree>
    <p:extLst>
      <p:ext uri="{BB962C8B-B14F-4D97-AF65-F5344CB8AC3E}">
        <p14:creationId xmlns:p14="http://schemas.microsoft.com/office/powerpoint/2010/main" val="2004297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41D5D-3F5F-C4A0-45DF-4D2002A5DEAB}"/>
              </a:ext>
            </a:extLst>
          </p:cNvPr>
          <p:cNvSpPr>
            <a:spLocks noGrp="1"/>
          </p:cNvSpPr>
          <p:nvPr>
            <p:ph type="title"/>
          </p:nvPr>
        </p:nvSpPr>
        <p:spPr/>
        <p:txBody>
          <a:bodyPr/>
          <a:lstStyle/>
          <a:p>
            <a:r>
              <a:rPr lang="en-US" dirty="0"/>
              <a:t>Foraging / Nest Density Framing</a:t>
            </a:r>
          </a:p>
        </p:txBody>
      </p:sp>
      <p:sp>
        <p:nvSpPr>
          <p:cNvPr id="3" name="Content Placeholder 2">
            <a:extLst>
              <a:ext uri="{FF2B5EF4-FFF2-40B4-BE49-F238E27FC236}">
                <a16:creationId xmlns:a16="http://schemas.microsoft.com/office/drawing/2014/main" id="{2065FB76-89D1-D545-80F2-A105221032A4}"/>
              </a:ext>
            </a:extLst>
          </p:cNvPr>
          <p:cNvSpPr>
            <a:spLocks noGrp="1"/>
          </p:cNvSpPr>
          <p:nvPr>
            <p:ph idx="1"/>
          </p:nvPr>
        </p:nvSpPr>
        <p:spPr/>
        <p:txBody>
          <a:bodyPr>
            <a:normAutofit fontScale="85000" lnSpcReduction="20000"/>
          </a:bodyPr>
          <a:lstStyle/>
          <a:p>
            <a:pPr marL="514350" indent="-514350">
              <a:buAutoNum type="arabicParenBoth"/>
            </a:pPr>
            <a:r>
              <a:rPr lang="en-US" dirty="0"/>
              <a:t>Bees are important</a:t>
            </a:r>
          </a:p>
          <a:p>
            <a:pPr marL="514350" indent="-514350">
              <a:buAutoNum type="arabicParenBoth"/>
            </a:pPr>
            <a:r>
              <a:rPr lang="en-US" dirty="0"/>
              <a:t>Ag intensification leads to fragmentation of seminatural veg + nesting habitat</a:t>
            </a:r>
          </a:p>
          <a:p>
            <a:pPr marL="514350" indent="-514350">
              <a:buAutoNum type="arabicParenBoth"/>
            </a:pPr>
            <a:r>
              <a:rPr lang="en-US" dirty="0"/>
              <a:t>Bumblebees vary in nesting preferences, foraging distance, phenology, food plant </a:t>
            </a:r>
            <a:r>
              <a:rPr lang="en-US" dirty="0" err="1"/>
              <a:t>prefs</a:t>
            </a:r>
            <a:endParaRPr lang="en-US" dirty="0"/>
          </a:p>
          <a:p>
            <a:pPr marL="514350" indent="-514350">
              <a:buAutoNum type="arabicParenBoth"/>
            </a:pPr>
            <a:r>
              <a:rPr lang="en-US" dirty="0"/>
              <a:t>The interaction of </a:t>
            </a:r>
            <a:r>
              <a:rPr lang="en-US" dirty="0" err="1"/>
              <a:t>spp</a:t>
            </a:r>
            <a:r>
              <a:rPr lang="en-US" dirty="0"/>
              <a:t> traits with biotic/abiotic conditions influences </a:t>
            </a:r>
            <a:r>
              <a:rPr lang="en-US" dirty="0" err="1"/>
              <a:t>spp</a:t>
            </a:r>
            <a:r>
              <a:rPr lang="en-US" dirty="0"/>
              <a:t> response to land use intensification</a:t>
            </a:r>
          </a:p>
          <a:p>
            <a:pPr marL="514350" indent="-514350">
              <a:buAutoNum type="arabicParenBoth"/>
            </a:pPr>
            <a:r>
              <a:rPr lang="en-US" dirty="0"/>
              <a:t>Questions:</a:t>
            </a:r>
          </a:p>
          <a:p>
            <a:pPr marL="971550" lvl="1" indent="-514350">
              <a:buAutoNum type="arabicParenBoth"/>
            </a:pPr>
            <a:r>
              <a:rPr lang="en-US" dirty="0"/>
              <a:t>How does foraging distance vary between </a:t>
            </a:r>
            <a:r>
              <a:rPr lang="en-US" dirty="0" err="1"/>
              <a:t>spp</a:t>
            </a:r>
            <a:r>
              <a:rPr lang="en-US" dirty="0"/>
              <a:t>, and to what degree do high quality or abundance floral resources </a:t>
            </a:r>
            <a:r>
              <a:rPr lang="en-US" i="1" dirty="0"/>
              <a:t>drive </a:t>
            </a:r>
            <a:r>
              <a:rPr lang="en-US" dirty="0"/>
              <a:t>this difference?</a:t>
            </a:r>
          </a:p>
          <a:p>
            <a:pPr marL="971550" lvl="1" indent="-514350">
              <a:buAutoNum type="arabicParenBoth"/>
            </a:pPr>
            <a:r>
              <a:rPr lang="en-US" dirty="0"/>
              <a:t>Do species have different land use type association </a:t>
            </a:r>
            <a:r>
              <a:rPr lang="en-US" dirty="0" err="1"/>
              <a:t>wrt</a:t>
            </a:r>
            <a:r>
              <a:rPr lang="en-US" dirty="0"/>
              <a:t> colony density or nest searching?</a:t>
            </a:r>
          </a:p>
          <a:p>
            <a:pPr marL="971550" lvl="1" indent="-514350">
              <a:buAutoNum type="arabicParenBoth"/>
            </a:pPr>
            <a:r>
              <a:rPr lang="en-US" dirty="0"/>
              <a:t>At what rate do we observe daughter queen in the following year? Is this different for different </a:t>
            </a:r>
            <a:r>
              <a:rPr lang="en-US" dirty="0" err="1"/>
              <a:t>spp</a:t>
            </a:r>
            <a:r>
              <a:rPr lang="en-US" dirty="0"/>
              <a:t>?</a:t>
            </a:r>
          </a:p>
        </p:txBody>
      </p:sp>
    </p:spTree>
    <p:extLst>
      <p:ext uri="{BB962C8B-B14F-4D97-AF65-F5344CB8AC3E}">
        <p14:creationId xmlns:p14="http://schemas.microsoft.com/office/powerpoint/2010/main" val="3879349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05C7-78FC-AB53-A801-AC4AC5974AD1}"/>
              </a:ext>
            </a:extLst>
          </p:cNvPr>
          <p:cNvSpPr>
            <a:spLocks noGrp="1"/>
          </p:cNvSpPr>
          <p:nvPr>
            <p:ph type="title"/>
          </p:nvPr>
        </p:nvSpPr>
        <p:spPr/>
        <p:txBody>
          <a:bodyPr/>
          <a:lstStyle/>
          <a:p>
            <a:r>
              <a:rPr lang="en-US" dirty="0"/>
              <a:t>Foraging</a:t>
            </a:r>
          </a:p>
        </p:txBody>
      </p:sp>
      <p:sp>
        <p:nvSpPr>
          <p:cNvPr id="3" name="Content Placeholder 2">
            <a:extLst>
              <a:ext uri="{FF2B5EF4-FFF2-40B4-BE49-F238E27FC236}">
                <a16:creationId xmlns:a16="http://schemas.microsoft.com/office/drawing/2014/main" id="{926B92B6-2CAD-2A83-BDFE-223DAA40C0CF}"/>
              </a:ext>
            </a:extLst>
          </p:cNvPr>
          <p:cNvSpPr>
            <a:spLocks noGrp="1"/>
          </p:cNvSpPr>
          <p:nvPr>
            <p:ph idx="1"/>
          </p:nvPr>
        </p:nvSpPr>
        <p:spPr/>
        <p:txBody>
          <a:bodyPr>
            <a:normAutofit lnSpcReduction="10000"/>
          </a:bodyPr>
          <a:lstStyle/>
          <a:p>
            <a:r>
              <a:rPr lang="en-US" dirty="0"/>
              <a:t>Foraging in relation to pollination services</a:t>
            </a:r>
          </a:p>
          <a:p>
            <a:r>
              <a:rPr lang="en-US" dirty="0"/>
              <a:t>Estimate parameters for patch attractiveness</a:t>
            </a:r>
          </a:p>
          <a:p>
            <a:r>
              <a:rPr lang="en-US" dirty="0"/>
              <a:t>Pollination ~ colony density + foraging estimates</a:t>
            </a:r>
          </a:p>
          <a:p>
            <a:endParaRPr lang="en-US" dirty="0"/>
          </a:p>
          <a:p>
            <a:r>
              <a:rPr lang="en-US" dirty="0"/>
              <a:t>In this landscape you have XXX colonies producing workers foraging on blueberry—estimate likelihood of foragers from colonies could arrive at blueberries</a:t>
            </a:r>
          </a:p>
          <a:p>
            <a:pPr lvl="1"/>
            <a:r>
              <a:rPr lang="en-US" dirty="0"/>
              <a:t>Incorporate patch attractiveness into Lonsdorf model? (not necessarily use it—build own model)</a:t>
            </a:r>
          </a:p>
          <a:p>
            <a:pPr lvl="1"/>
            <a:r>
              <a:rPr lang="en-US" dirty="0"/>
              <a:t>Predictions of colonies across landscape based on observations and previous chapter</a:t>
            </a:r>
          </a:p>
        </p:txBody>
      </p:sp>
    </p:spTree>
    <p:extLst>
      <p:ext uri="{BB962C8B-B14F-4D97-AF65-F5344CB8AC3E}">
        <p14:creationId xmlns:p14="http://schemas.microsoft.com/office/powerpoint/2010/main" val="1520187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C8487-A3E6-4774-86D7-C8C731F25A5F}"/>
              </a:ext>
            </a:extLst>
          </p:cNvPr>
          <p:cNvSpPr>
            <a:spLocks noGrp="1"/>
          </p:cNvSpPr>
          <p:nvPr>
            <p:ph type="title"/>
          </p:nvPr>
        </p:nvSpPr>
        <p:spPr/>
        <p:txBody>
          <a:bodyPr/>
          <a:lstStyle/>
          <a:p>
            <a:r>
              <a:rPr lang="en-US" dirty="0"/>
              <a:t>General overview</a:t>
            </a:r>
          </a:p>
        </p:txBody>
      </p:sp>
      <p:sp>
        <p:nvSpPr>
          <p:cNvPr id="3" name="Content Placeholder 2">
            <a:extLst>
              <a:ext uri="{FF2B5EF4-FFF2-40B4-BE49-F238E27FC236}">
                <a16:creationId xmlns:a16="http://schemas.microsoft.com/office/drawing/2014/main" id="{F24FE626-61EF-B7A6-196E-46A1E8E5FA79}"/>
              </a:ext>
            </a:extLst>
          </p:cNvPr>
          <p:cNvSpPr>
            <a:spLocks noGrp="1"/>
          </p:cNvSpPr>
          <p:nvPr>
            <p:ph idx="1"/>
          </p:nvPr>
        </p:nvSpPr>
        <p:spPr/>
        <p:txBody>
          <a:bodyPr>
            <a:normAutofit fontScale="85000" lnSpcReduction="10000"/>
          </a:bodyPr>
          <a:lstStyle/>
          <a:p>
            <a:r>
              <a:rPr lang="en-US" b="1" dirty="0"/>
              <a:t>Lineage turnover </a:t>
            </a:r>
            <a:r>
              <a:rPr lang="en-US" dirty="0"/>
              <a:t>-- How do landscape characteristics influence the probability of detecting a daughter queen in the following spring?</a:t>
            </a:r>
          </a:p>
          <a:p>
            <a:r>
              <a:rPr lang="en-US" b="1" dirty="0"/>
              <a:t>Allelic turnover</a:t>
            </a:r>
            <a:r>
              <a:rPr lang="en-US" dirty="0"/>
              <a:t>–how does landscape influence allelic similarity/dissimilarity between year 1 and year 2?</a:t>
            </a:r>
          </a:p>
          <a:p>
            <a:r>
              <a:rPr lang="en-US" b="1" dirty="0"/>
              <a:t>Colony density </a:t>
            </a:r>
            <a:r>
              <a:rPr lang="en-US" dirty="0"/>
              <a:t>– How do landscape characteristics influence # of detected colonies; Which specific landcover types are associated with more colonies?</a:t>
            </a:r>
          </a:p>
          <a:p>
            <a:pPr lvl="1"/>
            <a:r>
              <a:rPr lang="en-US" dirty="0"/>
              <a:t>Temporal aspect: accumulation of colonies through season?</a:t>
            </a:r>
          </a:p>
          <a:p>
            <a:pPr lvl="1"/>
            <a:endParaRPr lang="en-US" dirty="0"/>
          </a:p>
          <a:p>
            <a:r>
              <a:rPr lang="en-US" b="1" dirty="0"/>
              <a:t>Foraging distance-</a:t>
            </a:r>
            <a:r>
              <a:rPr lang="en-US" dirty="0"/>
              <a:t>–how do species vary in their “baseline” foraging ranges, and do they differ in their “plasticity” in response to floral resources?</a:t>
            </a:r>
          </a:p>
          <a:p>
            <a:r>
              <a:rPr lang="en-US" b="1" dirty="0"/>
              <a:t>Spatial aggregation / abundance of workers </a:t>
            </a:r>
            <a:r>
              <a:rPr lang="en-US" dirty="0"/>
              <a:t>– coefficient of variation of abundance?</a:t>
            </a:r>
          </a:p>
        </p:txBody>
      </p:sp>
    </p:spTree>
    <p:extLst>
      <p:ext uri="{BB962C8B-B14F-4D97-AF65-F5344CB8AC3E}">
        <p14:creationId xmlns:p14="http://schemas.microsoft.com/office/powerpoint/2010/main" val="3589277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CBEFB-EF1F-7195-FA77-B70EE3050846}"/>
              </a:ext>
            </a:extLst>
          </p:cNvPr>
          <p:cNvSpPr>
            <a:spLocks noGrp="1"/>
          </p:cNvSpPr>
          <p:nvPr>
            <p:ph type="title"/>
          </p:nvPr>
        </p:nvSpPr>
        <p:spPr/>
        <p:txBody>
          <a:bodyPr/>
          <a:lstStyle/>
          <a:p>
            <a:r>
              <a:rPr lang="en-US" dirty="0"/>
              <a:t>Foraging distance</a:t>
            </a:r>
          </a:p>
        </p:txBody>
      </p:sp>
      <p:sp>
        <p:nvSpPr>
          <p:cNvPr id="3" name="Content Placeholder 2">
            <a:extLst>
              <a:ext uri="{FF2B5EF4-FFF2-40B4-BE49-F238E27FC236}">
                <a16:creationId xmlns:a16="http://schemas.microsoft.com/office/drawing/2014/main" id="{9E2A2717-84E3-AA21-07F8-0E56D06A2EB7}"/>
              </a:ext>
            </a:extLst>
          </p:cNvPr>
          <p:cNvSpPr>
            <a:spLocks noGrp="1"/>
          </p:cNvSpPr>
          <p:nvPr>
            <p:ph idx="1"/>
          </p:nvPr>
        </p:nvSpPr>
        <p:spPr/>
        <p:txBody>
          <a:bodyPr/>
          <a:lstStyle/>
          <a:p>
            <a:r>
              <a:rPr lang="en-US" dirty="0"/>
              <a:t>Foraging distance-–how do species vary in their “baseline” foraging ranges, and do they differ in their “plasticity” in response to floral resources?</a:t>
            </a:r>
          </a:p>
          <a:p>
            <a:r>
              <a:rPr lang="en-US" dirty="0"/>
              <a:t>In landscapes with more seminatural vegetation, are resource patches less attractive to foragers (from Pope &amp; Jha 2018) ** might need to do more simulation to validate whether this works</a:t>
            </a:r>
          </a:p>
          <a:p>
            <a:r>
              <a:rPr lang="en-US" dirty="0"/>
              <a:t>Spatial aggregation / abundance of workers – coefficient of variation of abundance?</a:t>
            </a:r>
          </a:p>
          <a:p>
            <a:endParaRPr lang="en-US" dirty="0"/>
          </a:p>
        </p:txBody>
      </p:sp>
    </p:spTree>
    <p:extLst>
      <p:ext uri="{BB962C8B-B14F-4D97-AF65-F5344CB8AC3E}">
        <p14:creationId xmlns:p14="http://schemas.microsoft.com/office/powerpoint/2010/main" val="4269190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0850D-437B-E72C-E609-A41FC96C6E68}"/>
              </a:ext>
            </a:extLst>
          </p:cNvPr>
          <p:cNvSpPr>
            <a:spLocks noGrp="1"/>
          </p:cNvSpPr>
          <p:nvPr>
            <p:ph type="title"/>
          </p:nvPr>
        </p:nvSpPr>
        <p:spPr/>
        <p:txBody>
          <a:bodyPr/>
          <a:lstStyle/>
          <a:p>
            <a:r>
              <a:rPr lang="en-US" dirty="0"/>
              <a:t>Lineage turnover</a:t>
            </a:r>
          </a:p>
        </p:txBody>
      </p:sp>
      <p:sp>
        <p:nvSpPr>
          <p:cNvPr id="3" name="Content Placeholder 2">
            <a:extLst>
              <a:ext uri="{FF2B5EF4-FFF2-40B4-BE49-F238E27FC236}">
                <a16:creationId xmlns:a16="http://schemas.microsoft.com/office/drawing/2014/main" id="{CE155083-58A3-9922-0D96-58F7FE76BD7B}"/>
              </a:ext>
            </a:extLst>
          </p:cNvPr>
          <p:cNvSpPr>
            <a:spLocks noGrp="1"/>
          </p:cNvSpPr>
          <p:nvPr>
            <p:ph idx="1"/>
          </p:nvPr>
        </p:nvSpPr>
        <p:spPr/>
        <p:txBody>
          <a:bodyPr>
            <a:normAutofit fontScale="85000" lnSpcReduction="20000"/>
          </a:bodyPr>
          <a:lstStyle/>
          <a:p>
            <a:r>
              <a:rPr lang="en-US" dirty="0"/>
              <a:t>How do landscape characteristics influence the probability of detecting a daughter queen in the following spring?</a:t>
            </a:r>
          </a:p>
          <a:p>
            <a:endParaRPr lang="en-US" dirty="0"/>
          </a:p>
          <a:p>
            <a:r>
              <a:rPr lang="en-US" dirty="0"/>
              <a:t>Model: zero-inflated neg binomial?</a:t>
            </a:r>
          </a:p>
          <a:p>
            <a:endParaRPr lang="en-US" dirty="0"/>
          </a:p>
          <a:p>
            <a:pPr marL="0" indent="0" algn="ctr">
              <a:buNone/>
            </a:pPr>
            <a:r>
              <a:rPr lang="en-US" sz="2400" dirty="0"/>
              <a:t># of queens detected ~ </a:t>
            </a:r>
            <a:r>
              <a:rPr lang="en-US" sz="2400" dirty="0" err="1"/>
              <a:t>seminatural_area</a:t>
            </a:r>
            <a:r>
              <a:rPr lang="en-US" sz="2400" dirty="0"/>
              <a:t> + </a:t>
            </a:r>
            <a:r>
              <a:rPr lang="en-US" sz="2400" dirty="0" err="1"/>
              <a:t>interspersion_index</a:t>
            </a:r>
            <a:r>
              <a:rPr lang="en-US" sz="2400" dirty="0"/>
              <a:t> + offset</a:t>
            </a:r>
          </a:p>
          <a:p>
            <a:pPr marL="0" indent="0" algn="ctr">
              <a:buNone/>
            </a:pPr>
            <a:endParaRPr lang="en-US" sz="2400" dirty="0"/>
          </a:p>
          <a:p>
            <a:pPr marL="0" indent="0" algn="ctr">
              <a:buNone/>
            </a:pPr>
            <a:r>
              <a:rPr lang="en-US" sz="2400" dirty="0"/>
              <a:t>offset = # of colonies observed at that site in the previous year?</a:t>
            </a:r>
          </a:p>
          <a:p>
            <a:pPr marL="0" indent="0" algn="ctr">
              <a:buNone/>
            </a:pPr>
            <a:r>
              <a:rPr lang="en-US" sz="2400" dirty="0"/>
              <a:t>site level or transect level?</a:t>
            </a:r>
          </a:p>
          <a:p>
            <a:pPr marL="0" indent="0" algn="ctr">
              <a:buNone/>
            </a:pPr>
            <a:endParaRPr lang="en-US" sz="2400" dirty="0"/>
          </a:p>
          <a:p>
            <a:pPr marL="0" indent="0" algn="ctr">
              <a:buNone/>
            </a:pPr>
            <a:r>
              <a:rPr lang="en-US" sz="2400" dirty="0"/>
              <a:t>Impatiens queens recaptures: W (22), SD (1), ED (7), NR (8), PM (4), HR(12)</a:t>
            </a:r>
          </a:p>
          <a:p>
            <a:pPr marL="0" indent="0" algn="ctr">
              <a:buNone/>
            </a:pPr>
            <a:r>
              <a:rPr lang="en-US" sz="2400" dirty="0" err="1"/>
              <a:t>Mixtus</a:t>
            </a:r>
            <a:r>
              <a:rPr lang="en-US" sz="2400" dirty="0"/>
              <a:t> queens recaptures: W (4), SD (0), ED (0), NR (0), PM (1), HR(0)</a:t>
            </a:r>
          </a:p>
          <a:p>
            <a:pPr marL="0" indent="0" algn="ctr">
              <a:buNone/>
            </a:pPr>
            <a:endParaRPr lang="en-US" sz="2400" dirty="0"/>
          </a:p>
        </p:txBody>
      </p:sp>
    </p:spTree>
    <p:extLst>
      <p:ext uri="{BB962C8B-B14F-4D97-AF65-F5344CB8AC3E}">
        <p14:creationId xmlns:p14="http://schemas.microsoft.com/office/powerpoint/2010/main" val="4169594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35C16-5BD0-8A1C-ED80-9E8CFF49D29D}"/>
              </a:ext>
            </a:extLst>
          </p:cNvPr>
          <p:cNvSpPr>
            <a:spLocks noGrp="1"/>
          </p:cNvSpPr>
          <p:nvPr>
            <p:ph type="title"/>
          </p:nvPr>
        </p:nvSpPr>
        <p:spPr/>
        <p:txBody>
          <a:bodyPr/>
          <a:lstStyle/>
          <a:p>
            <a:r>
              <a:rPr lang="en-US" dirty="0"/>
              <a:t>Allelic turnover</a:t>
            </a:r>
          </a:p>
        </p:txBody>
      </p:sp>
      <p:sp>
        <p:nvSpPr>
          <p:cNvPr id="3" name="Content Placeholder 2">
            <a:extLst>
              <a:ext uri="{FF2B5EF4-FFF2-40B4-BE49-F238E27FC236}">
                <a16:creationId xmlns:a16="http://schemas.microsoft.com/office/drawing/2014/main" id="{0DCFBE56-E8D6-ADD3-40D7-C6AAE620DBF8}"/>
              </a:ext>
            </a:extLst>
          </p:cNvPr>
          <p:cNvSpPr>
            <a:spLocks noGrp="1"/>
          </p:cNvSpPr>
          <p:nvPr>
            <p:ph idx="1"/>
          </p:nvPr>
        </p:nvSpPr>
        <p:spPr/>
        <p:txBody>
          <a:bodyPr/>
          <a:lstStyle/>
          <a:p>
            <a:r>
              <a:rPr lang="en-US" dirty="0"/>
              <a:t>Calculate a dis-similarity metric between years for each transect?</a:t>
            </a:r>
          </a:p>
          <a:p>
            <a:endParaRPr lang="en-US" dirty="0"/>
          </a:p>
          <a:p>
            <a:pPr marL="0" indent="0">
              <a:buNone/>
            </a:pPr>
            <a:r>
              <a:rPr lang="en-US" dirty="0"/>
              <a:t>Allelic dissimilarity ~ </a:t>
            </a:r>
            <a:r>
              <a:rPr lang="en-US" dirty="0" err="1"/>
              <a:t>seminatural_area</a:t>
            </a:r>
            <a:r>
              <a:rPr lang="en-US" dirty="0"/>
              <a:t> + </a:t>
            </a:r>
            <a:r>
              <a:rPr lang="en-US" dirty="0" err="1"/>
              <a:t>interspersion_index</a:t>
            </a:r>
            <a:r>
              <a:rPr lang="en-US" dirty="0"/>
              <a:t> </a:t>
            </a:r>
          </a:p>
          <a:p>
            <a:pPr marL="0" indent="0">
              <a:buNone/>
            </a:pPr>
            <a:endParaRPr lang="en-US" dirty="0"/>
          </a:p>
          <a:p>
            <a:r>
              <a:rPr lang="en-US" dirty="0"/>
              <a:t>Or maybe better to do a null model/permutational approach—accounting for total number of observations at each location per year</a:t>
            </a:r>
          </a:p>
        </p:txBody>
      </p:sp>
    </p:spTree>
    <p:extLst>
      <p:ext uri="{BB962C8B-B14F-4D97-AF65-F5344CB8AC3E}">
        <p14:creationId xmlns:p14="http://schemas.microsoft.com/office/powerpoint/2010/main" val="1237083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D2895-3113-E459-CD7D-FFB971CF63CB}"/>
              </a:ext>
            </a:extLst>
          </p:cNvPr>
          <p:cNvSpPr>
            <a:spLocks noGrp="1"/>
          </p:cNvSpPr>
          <p:nvPr>
            <p:ph type="title"/>
          </p:nvPr>
        </p:nvSpPr>
        <p:spPr/>
        <p:txBody>
          <a:bodyPr/>
          <a:lstStyle/>
          <a:p>
            <a:r>
              <a:rPr lang="en-US" dirty="0"/>
              <a:t>Colony density</a:t>
            </a:r>
          </a:p>
        </p:txBody>
      </p:sp>
      <p:sp>
        <p:nvSpPr>
          <p:cNvPr id="3" name="Content Placeholder 2">
            <a:extLst>
              <a:ext uri="{FF2B5EF4-FFF2-40B4-BE49-F238E27FC236}">
                <a16:creationId xmlns:a16="http://schemas.microsoft.com/office/drawing/2014/main" id="{9FC24658-1BE2-F838-F7FF-775CA2B07FAD}"/>
              </a:ext>
            </a:extLst>
          </p:cNvPr>
          <p:cNvSpPr>
            <a:spLocks noGrp="1"/>
          </p:cNvSpPr>
          <p:nvPr>
            <p:ph idx="1"/>
          </p:nvPr>
        </p:nvSpPr>
        <p:spPr>
          <a:xfrm>
            <a:off x="210069" y="1825625"/>
            <a:ext cx="11850130" cy="4351338"/>
          </a:xfrm>
        </p:spPr>
        <p:txBody>
          <a:bodyPr>
            <a:normAutofit/>
          </a:bodyPr>
          <a:lstStyle/>
          <a:p>
            <a:r>
              <a:rPr lang="en-US" dirty="0"/>
              <a:t>Which specific landcover types are associated with more colonies?</a:t>
            </a:r>
          </a:p>
          <a:p>
            <a:pPr lvl="1"/>
            <a:r>
              <a:rPr lang="en-US" dirty="0"/>
              <a:t>Differential abundance analysis? Not totally sure how to do this but could read some papers</a:t>
            </a:r>
          </a:p>
          <a:p>
            <a:pPr lvl="1"/>
            <a:endParaRPr lang="en-US" dirty="0"/>
          </a:p>
          <a:p>
            <a:r>
              <a:rPr lang="en-US" dirty="0"/>
              <a:t>How do landscape characteristics influence # of detected colonies?</a:t>
            </a:r>
          </a:p>
          <a:p>
            <a:endParaRPr lang="en-US" sz="2600" dirty="0"/>
          </a:p>
          <a:p>
            <a:r>
              <a:rPr lang="en-US" dirty="0"/>
              <a:t>Temporal aspect: accumulation of colonies through season?</a:t>
            </a:r>
          </a:p>
          <a:p>
            <a:endParaRPr lang="en-US" dirty="0"/>
          </a:p>
        </p:txBody>
      </p:sp>
    </p:spTree>
    <p:extLst>
      <p:ext uri="{BB962C8B-B14F-4D97-AF65-F5344CB8AC3E}">
        <p14:creationId xmlns:p14="http://schemas.microsoft.com/office/powerpoint/2010/main" val="3069418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1A283-D7BA-2A3A-80FD-E51655E54405}"/>
              </a:ext>
            </a:extLst>
          </p:cNvPr>
          <p:cNvSpPr>
            <a:spLocks noGrp="1"/>
          </p:cNvSpPr>
          <p:nvPr>
            <p:ph type="title"/>
          </p:nvPr>
        </p:nvSpPr>
        <p:spPr/>
        <p:txBody>
          <a:bodyPr/>
          <a:lstStyle/>
          <a:p>
            <a:r>
              <a:rPr lang="en-US" dirty="0"/>
              <a:t>associating specific landcover types with colony density</a:t>
            </a:r>
          </a:p>
        </p:txBody>
      </p:sp>
      <p:pic>
        <p:nvPicPr>
          <p:cNvPr id="5" name="Picture 4" descr="A graph with numbers and a number of berries&#10;&#10;AI-generated content may be incorrect.">
            <a:extLst>
              <a:ext uri="{FF2B5EF4-FFF2-40B4-BE49-F238E27FC236}">
                <a16:creationId xmlns:a16="http://schemas.microsoft.com/office/drawing/2014/main" id="{4D5F0BB0-1884-5606-6070-767F8CD0B689}"/>
              </a:ext>
            </a:extLst>
          </p:cNvPr>
          <p:cNvPicPr>
            <a:picLocks noChangeAspect="1"/>
          </p:cNvPicPr>
          <p:nvPr/>
        </p:nvPicPr>
        <p:blipFill>
          <a:blip r:embed="rId2"/>
          <a:stretch>
            <a:fillRect/>
          </a:stretch>
        </p:blipFill>
        <p:spPr>
          <a:xfrm>
            <a:off x="1497767" y="1933731"/>
            <a:ext cx="9433512" cy="4921832"/>
          </a:xfrm>
          <a:prstGeom prst="rect">
            <a:avLst/>
          </a:prstGeom>
        </p:spPr>
      </p:pic>
    </p:spTree>
    <p:extLst>
      <p:ext uri="{BB962C8B-B14F-4D97-AF65-F5344CB8AC3E}">
        <p14:creationId xmlns:p14="http://schemas.microsoft.com/office/powerpoint/2010/main" val="2830814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412B7-4985-79CA-B7D4-A71D6CE36479}"/>
              </a:ext>
            </a:extLst>
          </p:cNvPr>
          <p:cNvSpPr>
            <a:spLocks noGrp="1"/>
          </p:cNvSpPr>
          <p:nvPr>
            <p:ph type="title"/>
          </p:nvPr>
        </p:nvSpPr>
        <p:spPr/>
        <p:txBody>
          <a:bodyPr/>
          <a:lstStyle/>
          <a:p>
            <a:r>
              <a:rPr lang="en-US" dirty="0"/>
              <a:t>possible models</a:t>
            </a:r>
          </a:p>
        </p:txBody>
      </p:sp>
      <p:sp>
        <p:nvSpPr>
          <p:cNvPr id="3" name="Content Placeholder 2">
            <a:extLst>
              <a:ext uri="{FF2B5EF4-FFF2-40B4-BE49-F238E27FC236}">
                <a16:creationId xmlns:a16="http://schemas.microsoft.com/office/drawing/2014/main" id="{62AC3AB2-0831-F41D-9B4F-7B0FC6B4CDF8}"/>
              </a:ext>
            </a:extLst>
          </p:cNvPr>
          <p:cNvSpPr>
            <a:spLocks noGrp="1"/>
          </p:cNvSpPr>
          <p:nvPr>
            <p:ph idx="1"/>
          </p:nvPr>
        </p:nvSpPr>
        <p:spPr/>
        <p:txBody>
          <a:bodyPr/>
          <a:lstStyle/>
          <a:p>
            <a:pPr>
              <a:buFontTx/>
              <a:buChar char="-"/>
            </a:pPr>
            <a:r>
              <a:rPr lang="en-US" dirty="0"/>
              <a:t>Throw all nest-habitable landcover classes (blackberry, urban, hedgerow, low edge, forest, cranberry, blueberry, hay, fallow, perennial, wetland) into a model and see what the multicollinearity looks like?</a:t>
            </a:r>
          </a:p>
          <a:p>
            <a:pPr>
              <a:buFontTx/>
              <a:buChar char="-"/>
            </a:pPr>
            <a:r>
              <a:rPr lang="en-US" dirty="0"/>
              <a:t>NMDS (or similar graphical representation?) of landcover “composition”</a:t>
            </a:r>
          </a:p>
        </p:txBody>
      </p:sp>
    </p:spTree>
    <p:extLst>
      <p:ext uri="{BB962C8B-B14F-4D97-AF65-F5344CB8AC3E}">
        <p14:creationId xmlns:p14="http://schemas.microsoft.com/office/powerpoint/2010/main" val="2381227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588A3-92BC-42B2-7822-97D721C35DAE}"/>
              </a:ext>
            </a:extLst>
          </p:cNvPr>
          <p:cNvSpPr>
            <a:spLocks noGrp="1"/>
          </p:cNvSpPr>
          <p:nvPr>
            <p:ph type="title"/>
          </p:nvPr>
        </p:nvSpPr>
        <p:spPr>
          <a:xfrm>
            <a:off x="227455" y="304800"/>
            <a:ext cx="4586990" cy="1730293"/>
          </a:xfrm>
        </p:spPr>
        <p:txBody>
          <a:bodyPr>
            <a:normAutofit/>
          </a:bodyPr>
          <a:lstStyle/>
          <a:p>
            <a:r>
              <a:rPr lang="en-US" sz="3600" dirty="0"/>
              <a:t>correlation between number of workers &amp; number of colonies</a:t>
            </a:r>
          </a:p>
        </p:txBody>
      </p:sp>
      <p:pic>
        <p:nvPicPr>
          <p:cNvPr id="5" name="Picture 4" descr="A graph of different colored dots&#10;&#10;AI-generated content may be incorrect.">
            <a:extLst>
              <a:ext uri="{FF2B5EF4-FFF2-40B4-BE49-F238E27FC236}">
                <a16:creationId xmlns:a16="http://schemas.microsoft.com/office/drawing/2014/main" id="{43156027-DD8F-E869-23FB-37A1D6619838}"/>
              </a:ext>
            </a:extLst>
          </p:cNvPr>
          <p:cNvPicPr>
            <a:picLocks noChangeAspect="1"/>
          </p:cNvPicPr>
          <p:nvPr/>
        </p:nvPicPr>
        <p:blipFill>
          <a:blip r:embed="rId2"/>
          <a:stretch>
            <a:fillRect/>
          </a:stretch>
        </p:blipFill>
        <p:spPr>
          <a:xfrm>
            <a:off x="4814445" y="304800"/>
            <a:ext cx="7150100" cy="6248400"/>
          </a:xfrm>
          <a:prstGeom prst="rect">
            <a:avLst/>
          </a:prstGeom>
        </p:spPr>
      </p:pic>
      <p:sp>
        <p:nvSpPr>
          <p:cNvPr id="6" name="TextBox 5">
            <a:extLst>
              <a:ext uri="{FF2B5EF4-FFF2-40B4-BE49-F238E27FC236}">
                <a16:creationId xmlns:a16="http://schemas.microsoft.com/office/drawing/2014/main" id="{CD739CAF-27AC-6930-EFFE-E051EFB05193}"/>
              </a:ext>
            </a:extLst>
          </p:cNvPr>
          <p:cNvSpPr txBox="1"/>
          <p:nvPr/>
        </p:nvSpPr>
        <p:spPr>
          <a:xfrm>
            <a:off x="227456" y="2416629"/>
            <a:ext cx="4197588" cy="923330"/>
          </a:xfrm>
          <a:prstGeom prst="rect">
            <a:avLst/>
          </a:prstGeom>
          <a:noFill/>
        </p:spPr>
        <p:txBody>
          <a:bodyPr wrap="square" rtlCol="0">
            <a:spAutoFit/>
          </a:bodyPr>
          <a:lstStyle/>
          <a:p>
            <a:r>
              <a:rPr lang="en-US" dirty="0"/>
              <a:t>This is at the transect level—so some colonies are being observed at multiple transects</a:t>
            </a:r>
          </a:p>
        </p:txBody>
      </p:sp>
      <p:sp>
        <p:nvSpPr>
          <p:cNvPr id="7" name="TextBox 6">
            <a:extLst>
              <a:ext uri="{FF2B5EF4-FFF2-40B4-BE49-F238E27FC236}">
                <a16:creationId xmlns:a16="http://schemas.microsoft.com/office/drawing/2014/main" id="{8A12405F-9184-2285-EFF0-26FDA301D0ED}"/>
              </a:ext>
            </a:extLst>
          </p:cNvPr>
          <p:cNvSpPr txBox="1"/>
          <p:nvPr/>
        </p:nvSpPr>
        <p:spPr>
          <a:xfrm>
            <a:off x="261257" y="3902528"/>
            <a:ext cx="4343400" cy="923330"/>
          </a:xfrm>
          <a:prstGeom prst="rect">
            <a:avLst/>
          </a:prstGeom>
          <a:noFill/>
        </p:spPr>
        <p:txBody>
          <a:bodyPr wrap="square" rtlCol="0">
            <a:spAutoFit/>
          </a:bodyPr>
          <a:lstStyle/>
          <a:p>
            <a:r>
              <a:rPr lang="en-US" dirty="0"/>
              <a:t>Not sure if it makes more sense to do this at site level?</a:t>
            </a:r>
          </a:p>
          <a:p>
            <a:r>
              <a:rPr lang="en-US" dirty="0"/>
              <a:t>But only 6 sites</a:t>
            </a:r>
          </a:p>
        </p:txBody>
      </p:sp>
    </p:spTree>
    <p:extLst>
      <p:ext uri="{BB962C8B-B14F-4D97-AF65-F5344CB8AC3E}">
        <p14:creationId xmlns:p14="http://schemas.microsoft.com/office/powerpoint/2010/main" val="1340580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740</TotalTime>
  <Words>1082</Words>
  <Application>Microsoft Macintosh PowerPoint</Application>
  <PresentationFormat>Widescreen</PresentationFormat>
  <Paragraphs>104</Paragraphs>
  <Slides>16</Slides>
  <Notes>1</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Roboto</vt:lpstr>
      <vt:lpstr>Office Theme</vt:lpstr>
      <vt:lpstr>Foraging distance / colony density chapter</vt:lpstr>
      <vt:lpstr>General overview</vt:lpstr>
      <vt:lpstr>Foraging distance</vt:lpstr>
      <vt:lpstr>Lineage turnover</vt:lpstr>
      <vt:lpstr>Allelic turnover</vt:lpstr>
      <vt:lpstr>Colony density</vt:lpstr>
      <vt:lpstr>associating specific landcover types with colony density</vt:lpstr>
      <vt:lpstr>possible models</vt:lpstr>
      <vt:lpstr>correlation between number of workers &amp; number of colonies</vt:lpstr>
      <vt:lpstr>possible models</vt:lpstr>
      <vt:lpstr>colony temporal span</vt:lpstr>
      <vt:lpstr>temporal and spatial resolution</vt:lpstr>
      <vt:lpstr>PowerPoint Presentation</vt:lpstr>
      <vt:lpstr>Habitat selection/abundance</vt:lpstr>
      <vt:lpstr>Foraging / Nest Density Framing</vt:lpstr>
      <vt:lpstr>Foraging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jennamel@student.ubc.ca</dc:creator>
  <cp:lastModifiedBy>jennamel@student.ubc.ca</cp:lastModifiedBy>
  <cp:revision>5</cp:revision>
  <dcterms:created xsi:type="dcterms:W3CDTF">2025-10-08T20:55:18Z</dcterms:created>
  <dcterms:modified xsi:type="dcterms:W3CDTF">2025-10-30T06:56:38Z</dcterms:modified>
</cp:coreProperties>
</file>