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59" r:id="rId4"/>
    <p:sldId id="257" r:id="rId5"/>
    <p:sldId id="263" r:id="rId6"/>
    <p:sldId id="260" r:id="rId7"/>
    <p:sldId id="262" r:id="rId8"/>
    <p:sldId id="258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720"/>
  </p:normalViewPr>
  <p:slideViewPr>
    <p:cSldViewPr snapToGrid="0">
      <p:cViewPr varScale="1">
        <p:scale>
          <a:sx n="102" d="100"/>
          <a:sy n="102" d="100"/>
        </p:scale>
        <p:origin x="8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2B1B1-D9EE-9441-950D-C823E2B17417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FCB3D-35C4-C549-B975-3D4C63AE43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11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 here!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DFCB3D-35C4-C549-B975-3D4C63AE435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093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0C9BA-D20C-388A-5BA6-929D15A41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F9D95F-0395-365A-0F8C-94E26E7FB4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C703-5D72-91E7-8A05-B7C63A80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382B-6889-7E41-A78D-4A065A4CE39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C90516-6C77-2BE8-199A-939A908D5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72FF4-CAE7-35D6-59C7-002A07CB3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BF21-00AA-6545-8E47-26D4E38E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0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E3F1B-729F-0EF5-7177-ABF61165F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118A81-ED87-F89C-BBBD-85A5BEFE5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10966-9E78-5EFB-B621-398251A5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382B-6889-7E41-A78D-4A065A4CE39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DBC0B-EC93-809B-95CF-C433262D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3B42BD-3864-FF73-064E-DD442EC28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BF21-00AA-6545-8E47-26D4E38E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0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47606E-A206-FEA9-F666-819595C6DC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4F674F-CA4A-B8EA-D27C-D7764D90FB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9E4A9-C701-B565-412F-82C37DE46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382B-6889-7E41-A78D-4A065A4CE39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C5D8D-CF54-C1F9-5149-3297AB67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033579-CC86-76C6-8CD2-0021189C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BF21-00AA-6545-8E47-26D4E38E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81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F2813-4C0F-00DF-FD80-EF8FC284A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A91125-B44B-67AC-CF77-34D7B6EE73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662A68-921B-CCF9-F7E0-090C4402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382B-6889-7E41-A78D-4A065A4CE39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3085E-8930-5A8A-5C57-1D95B6289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A01E9-2EA6-73A6-2F33-CA4837067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BF21-00AA-6545-8E47-26D4E38E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81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104AB-22DD-C6FF-2E62-7A9F459D2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EC32D6-5312-1921-409C-345D220A68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12A72-BCC9-86D4-F76F-60E1BE070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382B-6889-7E41-A78D-4A065A4CE39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927F2-00BC-DF48-B2FB-2E35B53B9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803844-CB57-5C1C-369A-7FC5ED0F0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BF21-00AA-6545-8E47-26D4E38E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0F095-BE81-18D0-B799-4AD043AD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3717-4297-3416-E317-CD2749AED9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F2D6F-4AEB-BF9A-A8FA-C189480812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D2280-020D-77B5-9B1B-8E9FAC2DE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382B-6889-7E41-A78D-4A065A4CE39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A288FB-ED47-E716-CAAE-605A26CDB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6151E-7E9E-F0BE-42AC-80111D46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BF21-00AA-6545-8E47-26D4E38E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491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FC940-9470-3241-9C25-AA22527D4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68274-44A7-CCF1-6022-4F4AEDCD8C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1B2FF-DD1A-F848-B284-4E62F9E70F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3FCC07-197F-7174-496E-1179B5AA5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21071C-C9B4-40DF-9EFB-D63D81134C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D87DBA-2F2F-6DA1-8E6E-E94434C93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382B-6889-7E41-A78D-4A065A4CE39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6D878-9E0E-7811-DF9F-E3E99D42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58020C-EC2E-95F8-3155-B79D4566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BF21-00AA-6545-8E47-26D4E38E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471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3263E-B73A-1743-A434-69587C2B7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6461F8-A51F-3E75-53B2-EAD100EA3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382B-6889-7E41-A78D-4A065A4CE39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B94BA5-9566-30FF-6E11-3BDB14BBD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79ED4D-D349-9D51-15AC-D5D9C830C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BF21-00AA-6545-8E47-26D4E38E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8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92D16-8423-D5B2-4E48-E5EE5748F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382B-6889-7E41-A78D-4A065A4CE39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CFE138-CB78-931F-C6FB-202338F6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860786-2266-8B3E-D9F6-083991B2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BF21-00AA-6545-8E47-26D4E38E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99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37C9A-F346-EE9F-DF79-9B4B245F3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BACCB-975D-8981-F7E1-E3557376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07DBFC-9DE5-B66B-F007-ED42E0A94A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C0950-01D9-0C87-9836-3CC9C444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382B-6889-7E41-A78D-4A065A4CE39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D1C3E5-9AD9-D89C-DAC0-0F7831C90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A9318-8BD6-2E3A-A536-6F8E4C471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BF21-00AA-6545-8E47-26D4E38E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347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E4E6-B75C-E5B2-63C8-F704F557D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7B2F78-E0CF-D3FD-06A4-CA212BFF47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2C7393-7DEC-231E-1182-6162B7ABD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0205D-5328-4DC4-0967-00F6735B1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65382B-6889-7E41-A78D-4A065A4CE39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3057-B55C-40AA-9E94-54B05597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D90CFA-BE4E-847D-79B0-E9F0A8543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7BBF21-00AA-6545-8E47-26D4E38E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71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277650-DE35-ABFE-1028-F998A803C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4AD3CF-6D3A-55BA-2215-A262504B8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F176-9FBF-DAD6-19DF-0F591C66BF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65382B-6889-7E41-A78D-4A065A4CE39D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A02C-AA16-DF2A-9694-3166A8F48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FE407-1BA2-8E7D-A0CA-09730F753A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7BBF21-00AA-6545-8E47-26D4E38E99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91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5E74-3023-4333-50D9-03EFEC2708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Foraging distance / colony density chapter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B9C627-21BD-43FA-45AE-8BBF96DE3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523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C8487-A3E6-4774-86D7-C8C731F25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FE626-61EF-B7A6-196E-46A1E8E5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Lineage turnover </a:t>
            </a:r>
            <a:r>
              <a:rPr lang="en-US" dirty="0"/>
              <a:t>-- How do landscape characteristics influence the probability of detecting a daughter queen in the following spring?</a:t>
            </a:r>
          </a:p>
          <a:p>
            <a:r>
              <a:rPr lang="en-US" b="1" dirty="0"/>
              <a:t>Allelic turnover</a:t>
            </a:r>
            <a:r>
              <a:rPr lang="en-US" dirty="0"/>
              <a:t>–how does landscape influence allelic similarity/dissimilarity between year 1 and year 2?</a:t>
            </a:r>
          </a:p>
          <a:p>
            <a:r>
              <a:rPr lang="en-US" b="1" dirty="0"/>
              <a:t>Colony density </a:t>
            </a:r>
            <a:r>
              <a:rPr lang="en-US" dirty="0"/>
              <a:t>– How do landscape characteristics influence # of detected colonies; Which specific landcover types are associated with more colonies?</a:t>
            </a:r>
          </a:p>
          <a:p>
            <a:pPr lvl="1"/>
            <a:r>
              <a:rPr lang="en-US" dirty="0"/>
              <a:t>Temporal aspect: accumulation of colonies through season?</a:t>
            </a:r>
          </a:p>
          <a:p>
            <a:pPr lvl="1"/>
            <a:endParaRPr lang="en-US" dirty="0"/>
          </a:p>
          <a:p>
            <a:r>
              <a:rPr lang="en-US" b="1" dirty="0"/>
              <a:t>Foraging distance-</a:t>
            </a:r>
            <a:r>
              <a:rPr lang="en-US" dirty="0"/>
              <a:t>–how do species vary in their “baseline” foraging ranges, and do they differ in their “plasticity” in response to floral resources?</a:t>
            </a:r>
          </a:p>
          <a:p>
            <a:r>
              <a:rPr lang="en-US" b="1" dirty="0"/>
              <a:t>Spatial aggregation / abundance of workers </a:t>
            </a:r>
            <a:r>
              <a:rPr lang="en-US" dirty="0"/>
              <a:t>– coefficient of variation of abundance?</a:t>
            </a:r>
          </a:p>
        </p:txBody>
      </p:sp>
    </p:spTree>
    <p:extLst>
      <p:ext uri="{BB962C8B-B14F-4D97-AF65-F5344CB8AC3E}">
        <p14:creationId xmlns:p14="http://schemas.microsoft.com/office/powerpoint/2010/main" val="358927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CBEFB-EF1F-7195-FA77-B70EE3050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Foraging distance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2A2717-84E3-AA21-07F8-0E56D06A2E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Foraging distance-–how do species vary in their “baseline” foraging ranges, and do they differ in their “plasticity” in response to floral resources?</a:t>
            </a:r>
          </a:p>
          <a:p>
            <a:r>
              <a:rPr lang="en-US" dirty="0"/>
              <a:t>In landscapes with more seminatural vegetation, are resource patches less attractive to foragers (from Pope &amp; Jha 2018) ** might need to do more simulation to validate whether this works</a:t>
            </a:r>
          </a:p>
          <a:p>
            <a:r>
              <a:rPr lang="en-US" dirty="0"/>
              <a:t>Spatial aggregation / abundance of workers – coefficient of variation of abundance?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1900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0850D-437B-E72C-E609-A41FC96C6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Lineage turnover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55083-58A3-9922-0D96-58F7FE76B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do landscape characteristics influence the probability of detecting a daughter queen in the following spring?</a:t>
            </a:r>
          </a:p>
          <a:p>
            <a:endParaRPr lang="en-US" dirty="0"/>
          </a:p>
          <a:p>
            <a:r>
              <a:rPr lang="en-US" dirty="0"/>
              <a:t>Model: zero-inflated neg binomial?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400" dirty="0"/>
              <a:t># of queens detected ~ </a:t>
            </a:r>
            <a:r>
              <a:rPr lang="en-US" sz="2400" dirty="0" err="1"/>
              <a:t>seminatural_area</a:t>
            </a:r>
            <a:r>
              <a:rPr lang="en-US" sz="2400" dirty="0"/>
              <a:t> + </a:t>
            </a:r>
            <a:r>
              <a:rPr lang="en-US" sz="2400" dirty="0" err="1"/>
              <a:t>interspersion_index</a:t>
            </a:r>
            <a:r>
              <a:rPr lang="en-US" sz="2400" dirty="0"/>
              <a:t> + offset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offset = # of colonies observed at that site in the previous year?</a:t>
            </a:r>
          </a:p>
          <a:p>
            <a:pPr marL="0" indent="0" algn="ctr">
              <a:buNone/>
            </a:pPr>
            <a:r>
              <a:rPr lang="en-US" sz="2400" dirty="0"/>
              <a:t>site level or transect level?</a:t>
            </a:r>
          </a:p>
          <a:p>
            <a:pPr marL="0" indent="0" algn="ctr">
              <a:buNone/>
            </a:pPr>
            <a:endParaRPr lang="en-US" sz="2400" dirty="0"/>
          </a:p>
          <a:p>
            <a:pPr marL="0" indent="0" algn="ctr">
              <a:buNone/>
            </a:pPr>
            <a:r>
              <a:rPr lang="en-US" sz="2400" dirty="0"/>
              <a:t>Impatiens queens recaptures: W (22), SD (1), ED (7), NR (8), PM (4), HR(12)</a:t>
            </a:r>
          </a:p>
          <a:p>
            <a:pPr marL="0" indent="0" algn="ctr">
              <a:buNone/>
            </a:pPr>
            <a:r>
              <a:rPr lang="en-US" sz="2400" dirty="0" err="1"/>
              <a:t>Mixtus</a:t>
            </a:r>
            <a:r>
              <a:rPr lang="en-US" sz="2400" dirty="0"/>
              <a:t> queens recaptures: W (4), SD (0), ED (0), NR (0), PM (1), HR(0)</a:t>
            </a:r>
          </a:p>
          <a:p>
            <a:pPr marL="0" indent="0" algn="ctr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594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35C16-5BD0-8A1C-ED80-9E8CFF49D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Allelic turnover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FBE56-E8D6-ADD3-40D7-C6AAE620D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a dis-similarity metric between years for each transect?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Allelic dissimilarity ~ </a:t>
            </a:r>
            <a:r>
              <a:rPr lang="en-US" dirty="0" err="1"/>
              <a:t>seminatural_area</a:t>
            </a:r>
            <a:r>
              <a:rPr lang="en-US" dirty="0"/>
              <a:t> + </a:t>
            </a:r>
            <a:r>
              <a:rPr lang="en-US" dirty="0" err="1"/>
              <a:t>interspersion_index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Or maybe better to do a null model/permutational approach—accounting for total number of observations at each location per year</a:t>
            </a:r>
          </a:p>
        </p:txBody>
      </p:sp>
    </p:spTree>
    <p:extLst>
      <p:ext uri="{BB962C8B-B14F-4D97-AF65-F5344CB8AC3E}">
        <p14:creationId xmlns:p14="http://schemas.microsoft.com/office/powerpoint/2010/main" val="1237083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D2895-3113-E459-CD7D-FFB971CF63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Colony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24658-1BE2-F838-F7FF-775CA2B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069" y="1825625"/>
            <a:ext cx="1185013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How do landscape characteristics influence # of detected colonies?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sz="2200" b="1" dirty="0"/>
              <a:t>raw colony density at each transect (site?) ~ </a:t>
            </a:r>
            <a:r>
              <a:rPr lang="en-US" sz="2200" b="1" dirty="0" err="1"/>
              <a:t>seminatural_area</a:t>
            </a:r>
            <a:r>
              <a:rPr lang="en-US" sz="2200" b="1" dirty="0"/>
              <a:t> + </a:t>
            </a:r>
            <a:r>
              <a:rPr lang="en-US" sz="2200" b="1" dirty="0" err="1"/>
              <a:t>interspersion_index</a:t>
            </a:r>
            <a:r>
              <a:rPr lang="en-US" sz="2200" b="1" dirty="0"/>
              <a:t> + offset</a:t>
            </a:r>
          </a:p>
          <a:p>
            <a:pPr marL="0" indent="0" algn="ctr">
              <a:buNone/>
            </a:pPr>
            <a:endParaRPr lang="en-US" sz="2200" b="1" dirty="0"/>
          </a:p>
          <a:p>
            <a:pPr algn="ctr">
              <a:buFontTx/>
              <a:buChar char="-"/>
            </a:pPr>
            <a:r>
              <a:rPr lang="en-US" sz="2600" dirty="0"/>
              <a:t>can also use </a:t>
            </a:r>
            <a:r>
              <a:rPr lang="en-US" sz="2600" i="1" dirty="0"/>
              <a:t>estimated </a:t>
            </a:r>
            <a:r>
              <a:rPr lang="en-US" sz="2600" dirty="0"/>
              <a:t>colony density (e.g., fit distribution of sibship sizes to a truncated Poisson) – might only work at site level…</a:t>
            </a:r>
          </a:p>
          <a:p>
            <a:pPr algn="ctr">
              <a:buFontTx/>
              <a:buChar char="-"/>
            </a:pPr>
            <a:r>
              <a:rPr lang="en-US" sz="2600" dirty="0"/>
              <a:t>instead of measuring at each transect, we could use estimated posteriors for colony locations from foraging distance model—a bit like what Sarah Knoerr did, but a more flexible approach</a:t>
            </a:r>
          </a:p>
          <a:p>
            <a:endParaRPr lang="en-US" sz="2600" dirty="0"/>
          </a:p>
          <a:p>
            <a:r>
              <a:rPr lang="en-US" dirty="0"/>
              <a:t>Which specific landcover types are associated with more colonies?</a:t>
            </a:r>
          </a:p>
          <a:p>
            <a:pPr lvl="1"/>
            <a:r>
              <a:rPr lang="en-US" dirty="0"/>
              <a:t>Differential abundance analysis? Not totally sure how to do this but could read some papers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Temporal aspect: accumulation of colonies through season?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418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ACD95-080C-A0D7-A56D-102F89D8A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Habitat selection/abundance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A7943-4A04-46F8-3042-0653285E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64113"/>
          </a:xfrm>
        </p:spPr>
        <p:txBody>
          <a:bodyPr/>
          <a:lstStyle/>
          <a:p>
            <a:pPr marL="514350" indent="-514350">
              <a:buAutoNum type="arabicParenBoth"/>
            </a:pPr>
            <a:r>
              <a:rPr lang="en-US" dirty="0"/>
              <a:t>How does landscape influence bumblebee density across life stages?</a:t>
            </a:r>
          </a:p>
          <a:p>
            <a:pPr marL="514350" indent="-514350">
              <a:buAutoNum type="arabicParenBoth"/>
            </a:pPr>
            <a:r>
              <a:rPr lang="en-US" dirty="0"/>
              <a:t>How does this vary between species?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9D4B74-0F84-FD27-B39A-74BB2E77F18B}"/>
              </a:ext>
            </a:extLst>
          </p:cNvPr>
          <p:cNvSpPr txBox="1"/>
          <p:nvPr/>
        </p:nvSpPr>
        <p:spPr>
          <a:xfrm>
            <a:off x="2385849" y="5097516"/>
            <a:ext cx="128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Nest searching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E8C66F-8B2F-6879-5269-C1CE74C436C4}"/>
              </a:ext>
            </a:extLst>
          </p:cNvPr>
          <p:cNvSpPr txBox="1"/>
          <p:nvPr/>
        </p:nvSpPr>
        <p:spPr>
          <a:xfrm>
            <a:off x="7698827" y="5097517"/>
            <a:ext cx="128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Colony density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387532-3A1A-AE2F-FAFF-3DCF7E86132D}"/>
              </a:ext>
            </a:extLst>
          </p:cNvPr>
          <p:cNvSpPr txBox="1"/>
          <p:nvPr/>
        </p:nvSpPr>
        <p:spPr>
          <a:xfrm>
            <a:off x="4813738" y="4128020"/>
            <a:ext cx="12822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Lineage turnover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9735A5-90EA-B3D4-F438-B833DB5A341B}"/>
              </a:ext>
            </a:extLst>
          </p:cNvPr>
          <p:cNvCxnSpPr/>
          <p:nvPr/>
        </p:nvCxnSpPr>
        <p:spPr>
          <a:xfrm>
            <a:off x="3804745" y="5580993"/>
            <a:ext cx="36681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5DCB32C8-44CE-C754-1401-3AAD5F589301}"/>
              </a:ext>
            </a:extLst>
          </p:cNvPr>
          <p:cNvCxnSpPr>
            <a:cxnSpLocks/>
            <a:stCxn id="5" idx="0"/>
            <a:endCxn id="4" idx="0"/>
          </p:cNvCxnSpPr>
          <p:nvPr/>
        </p:nvCxnSpPr>
        <p:spPr>
          <a:xfrm rot="16200000" flipV="1">
            <a:off x="5683469" y="2441028"/>
            <a:ext cx="1" cy="5312978"/>
          </a:xfrm>
          <a:prstGeom prst="curvedConnector3">
            <a:avLst>
              <a:gd name="adj1" fmla="val 2286010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581B38F-03EE-7C6D-EFAC-B5A3F21D8C1B}"/>
              </a:ext>
            </a:extLst>
          </p:cNvPr>
          <p:cNvSpPr txBox="1"/>
          <p:nvPr/>
        </p:nvSpPr>
        <p:spPr>
          <a:xfrm>
            <a:off x="5885793" y="3897186"/>
            <a:ext cx="12995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Queen detection</a:t>
            </a:r>
          </a:p>
          <a:p>
            <a:r>
              <a:rPr lang="en-US" sz="1200" dirty="0"/>
              <a:t>Allelic turnover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8D7F6B-AEA7-543A-CBC1-E25E9A6006C4}"/>
              </a:ext>
            </a:extLst>
          </p:cNvPr>
          <p:cNvSpPr txBox="1"/>
          <p:nvPr/>
        </p:nvSpPr>
        <p:spPr>
          <a:xfrm>
            <a:off x="8644759" y="5743847"/>
            <a:ext cx="25765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Raw and estimated colony densities</a:t>
            </a:r>
          </a:p>
          <a:p>
            <a:r>
              <a:rPr lang="en-US" sz="1200" dirty="0"/>
              <a:t>Differential abundance analysis?</a:t>
            </a:r>
          </a:p>
          <a:p>
            <a:r>
              <a:rPr lang="en-US" sz="1200" dirty="0"/>
              <a:t>Temporal accumulation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223A4C-EFDA-0D90-8A8F-2CDB251BAE7D}"/>
              </a:ext>
            </a:extLst>
          </p:cNvPr>
          <p:cNvSpPr txBox="1"/>
          <p:nvPr/>
        </p:nvSpPr>
        <p:spPr>
          <a:xfrm>
            <a:off x="1293908" y="5743847"/>
            <a:ext cx="28609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Habitat preference</a:t>
            </a:r>
          </a:p>
          <a:p>
            <a:r>
              <a:rPr lang="en-US" sz="1200" dirty="0"/>
              <a:t>Type of </a:t>
            </a:r>
            <a:r>
              <a:rPr lang="en-US" sz="1200" dirty="0" err="1"/>
              <a:t>behaviour</a:t>
            </a:r>
            <a:r>
              <a:rPr lang="en-US" sz="1200" dirty="0"/>
              <a:t> (searching vs foraging)</a:t>
            </a:r>
          </a:p>
        </p:txBody>
      </p:sp>
    </p:spTree>
    <p:extLst>
      <p:ext uri="{BB962C8B-B14F-4D97-AF65-F5344CB8AC3E}">
        <p14:creationId xmlns:p14="http://schemas.microsoft.com/office/powerpoint/2010/main" val="200429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41D5D-3F5F-C4A0-45DF-4D2002A5D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Foraging / Nest Density 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FB76-89D1-D545-80F2-A10522103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14350" indent="-514350">
              <a:buAutoNum type="arabicParenBoth"/>
            </a:pPr>
            <a:r>
              <a:rPr lang="en-US" dirty="0"/>
              <a:t>Bees are important</a:t>
            </a:r>
          </a:p>
          <a:p>
            <a:pPr marL="514350" indent="-514350">
              <a:buAutoNum type="arabicParenBoth"/>
            </a:pPr>
            <a:r>
              <a:rPr lang="en-US" dirty="0"/>
              <a:t>Ag intensification leads to fragmentation of seminatural veg + nesting habitat</a:t>
            </a:r>
          </a:p>
          <a:p>
            <a:pPr marL="514350" indent="-514350">
              <a:buAutoNum type="arabicParenBoth"/>
            </a:pPr>
            <a:r>
              <a:rPr lang="en-US" dirty="0"/>
              <a:t>Bumblebees vary in nesting preferences, foraging distance, phenology, food plant </a:t>
            </a:r>
            <a:r>
              <a:rPr lang="en-US" dirty="0" err="1"/>
              <a:t>prefs</a:t>
            </a:r>
            <a:endParaRPr lang="en-US" dirty="0"/>
          </a:p>
          <a:p>
            <a:pPr marL="514350" indent="-514350">
              <a:buAutoNum type="arabicParenBoth"/>
            </a:pPr>
            <a:r>
              <a:rPr lang="en-US" dirty="0"/>
              <a:t>The interaction of </a:t>
            </a:r>
            <a:r>
              <a:rPr lang="en-US" dirty="0" err="1"/>
              <a:t>spp</a:t>
            </a:r>
            <a:r>
              <a:rPr lang="en-US" dirty="0"/>
              <a:t> traits with biotic/abiotic conditions influences </a:t>
            </a:r>
            <a:r>
              <a:rPr lang="en-US" dirty="0" err="1"/>
              <a:t>spp</a:t>
            </a:r>
            <a:r>
              <a:rPr lang="en-US" dirty="0"/>
              <a:t> response to land use intensification</a:t>
            </a:r>
          </a:p>
          <a:p>
            <a:pPr marL="514350" indent="-514350">
              <a:buAutoNum type="arabicParenBoth"/>
            </a:pPr>
            <a:r>
              <a:rPr lang="en-US" dirty="0"/>
              <a:t>Questions:</a:t>
            </a:r>
          </a:p>
          <a:p>
            <a:pPr marL="971550" lvl="1" indent="-514350">
              <a:buAutoNum type="arabicParenBoth"/>
            </a:pPr>
            <a:r>
              <a:rPr lang="en-US" dirty="0"/>
              <a:t>How does foraging distance vary between </a:t>
            </a:r>
            <a:r>
              <a:rPr lang="en-US" dirty="0" err="1"/>
              <a:t>spp</a:t>
            </a:r>
            <a:r>
              <a:rPr lang="en-US" dirty="0"/>
              <a:t>, and to what degree do high quality or abundance floral resources </a:t>
            </a:r>
            <a:r>
              <a:rPr lang="en-US" i="1" dirty="0"/>
              <a:t>drive </a:t>
            </a:r>
            <a:r>
              <a:rPr lang="en-US" dirty="0"/>
              <a:t>this difference?</a:t>
            </a:r>
          </a:p>
          <a:p>
            <a:pPr marL="971550" lvl="1" indent="-514350">
              <a:buAutoNum type="arabicParenBoth"/>
            </a:pPr>
            <a:r>
              <a:rPr lang="en-US" dirty="0"/>
              <a:t>Do species have different land use type association </a:t>
            </a:r>
            <a:r>
              <a:rPr lang="en-US" dirty="0" err="1"/>
              <a:t>wrt</a:t>
            </a:r>
            <a:r>
              <a:rPr lang="en-US" dirty="0"/>
              <a:t> colony density or nest searching?</a:t>
            </a:r>
          </a:p>
          <a:p>
            <a:pPr marL="971550" lvl="1" indent="-514350">
              <a:buAutoNum type="arabicParenBoth"/>
            </a:pPr>
            <a:r>
              <a:rPr lang="en-US" dirty="0"/>
              <a:t>At what rate do we observe daughter queen in the following year? Is this different for different </a:t>
            </a:r>
            <a:r>
              <a:rPr lang="en-US" dirty="0" err="1"/>
              <a:t>spp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79349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E05C7-78FC-AB53-A801-AC4AC5974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Foraging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B92B6-2CAD-2A83-BDFE-223DAA40C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Foraging in relation to pollination services</a:t>
            </a:r>
          </a:p>
          <a:p>
            <a:r>
              <a:rPr lang="en-US" dirty="0"/>
              <a:t>Estimate parameters for patch attractiveness</a:t>
            </a:r>
          </a:p>
          <a:p>
            <a:r>
              <a:rPr lang="en-US" dirty="0"/>
              <a:t>Pollination ~ colony density + foraging estimates</a:t>
            </a:r>
          </a:p>
          <a:p>
            <a:endParaRPr lang="en-US" dirty="0"/>
          </a:p>
          <a:p>
            <a:r>
              <a:rPr lang="en-US" dirty="0"/>
              <a:t>In this landscape you have XXX colonies producing workers foraging on blueberry—estimate likelihood of foragers from colonies could arrive at blueberries</a:t>
            </a:r>
          </a:p>
          <a:p>
            <a:pPr lvl="1"/>
            <a:r>
              <a:rPr lang="en-US" dirty="0"/>
              <a:t>Incorporate patch attractiveness into Lonsdorf model? (not necessarily use it—build own model)</a:t>
            </a:r>
          </a:p>
          <a:p>
            <a:pPr lvl="1"/>
            <a:r>
              <a:rPr lang="en-US" dirty="0"/>
              <a:t>Predictions of colonies across landscape based on observations and previous chapter</a:t>
            </a:r>
          </a:p>
        </p:txBody>
      </p:sp>
    </p:spTree>
    <p:extLst>
      <p:ext uri="{BB962C8B-B14F-4D97-AF65-F5344CB8AC3E}">
        <p14:creationId xmlns:p14="http://schemas.microsoft.com/office/powerpoint/2010/main" val="1520187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723</Words>
  <Application>Microsoft Macintosh PowerPoint</Application>
  <PresentationFormat>Widescreen</PresentationFormat>
  <Paragraphs>75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Foraging distance / colony density chapter</vt:lpstr>
      <vt:lpstr>General overview</vt:lpstr>
      <vt:lpstr>Foraging distance</vt:lpstr>
      <vt:lpstr>Lineage turnover</vt:lpstr>
      <vt:lpstr>Allelic turnover</vt:lpstr>
      <vt:lpstr>Colony density</vt:lpstr>
      <vt:lpstr>Habitat selection/abundance</vt:lpstr>
      <vt:lpstr>Foraging / Nest Density Framing</vt:lpstr>
      <vt:lpstr>Foraging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jennamel@student.ubc.ca</dc:creator>
  <cp:lastModifiedBy>jennamel@student.ubc.ca</cp:lastModifiedBy>
  <cp:revision>2</cp:revision>
  <dcterms:created xsi:type="dcterms:W3CDTF">2025-10-08T20:55:18Z</dcterms:created>
  <dcterms:modified xsi:type="dcterms:W3CDTF">2025-10-08T22:54:06Z</dcterms:modified>
</cp:coreProperties>
</file>