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8" r:id="rId1"/>
  </p:sldMasterIdLst>
  <p:notesMasterIdLst>
    <p:notesMasterId r:id="rId33"/>
  </p:notesMasterIdLst>
  <p:sldIdLst>
    <p:sldId id="256" r:id="rId2"/>
    <p:sldId id="296" r:id="rId3"/>
    <p:sldId id="273" r:id="rId4"/>
    <p:sldId id="257" r:id="rId5"/>
    <p:sldId id="265" r:id="rId6"/>
    <p:sldId id="269" r:id="rId7"/>
    <p:sldId id="301" r:id="rId8"/>
    <p:sldId id="267" r:id="rId9"/>
    <p:sldId id="258" r:id="rId10"/>
    <p:sldId id="264" r:id="rId11"/>
    <p:sldId id="278" r:id="rId12"/>
    <p:sldId id="274" r:id="rId13"/>
    <p:sldId id="277" r:id="rId14"/>
    <p:sldId id="279" r:id="rId15"/>
    <p:sldId id="280" r:id="rId16"/>
    <p:sldId id="281" r:id="rId17"/>
    <p:sldId id="282" r:id="rId18"/>
    <p:sldId id="283" r:id="rId19"/>
    <p:sldId id="284" r:id="rId20"/>
    <p:sldId id="286" r:id="rId21"/>
    <p:sldId id="288" r:id="rId22"/>
    <p:sldId id="287" r:id="rId23"/>
    <p:sldId id="293" r:id="rId24"/>
    <p:sldId id="292" r:id="rId25"/>
    <p:sldId id="294" r:id="rId26"/>
    <p:sldId id="297" r:id="rId27"/>
    <p:sldId id="298" r:id="rId28"/>
    <p:sldId id="290" r:id="rId29"/>
    <p:sldId id="299" r:id="rId30"/>
    <p:sldId id="295" r:id="rId31"/>
    <p:sldId id="268"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7B01916-EBE5-9442-85D8-CC5B839246FD}">
          <p14:sldIdLst>
            <p14:sldId id="256"/>
            <p14:sldId id="296"/>
            <p14:sldId id="273"/>
            <p14:sldId id="257"/>
            <p14:sldId id="265"/>
            <p14:sldId id="269"/>
            <p14:sldId id="301"/>
            <p14:sldId id="267"/>
            <p14:sldId id="258"/>
            <p14:sldId id="264"/>
            <p14:sldId id="278"/>
            <p14:sldId id="274"/>
            <p14:sldId id="277"/>
            <p14:sldId id="279"/>
            <p14:sldId id="280"/>
            <p14:sldId id="281"/>
            <p14:sldId id="282"/>
            <p14:sldId id="283"/>
            <p14:sldId id="284"/>
            <p14:sldId id="286"/>
            <p14:sldId id="288"/>
            <p14:sldId id="287"/>
            <p14:sldId id="293"/>
            <p14:sldId id="292"/>
            <p14:sldId id="294"/>
            <p14:sldId id="297"/>
            <p14:sldId id="298"/>
            <p14:sldId id="290"/>
            <p14:sldId id="299"/>
            <p14:sldId id="295"/>
            <p14:sldId id="26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837"/>
    <p:restoredTop sz="86683"/>
  </p:normalViewPr>
  <p:slideViewPr>
    <p:cSldViewPr snapToGrid="0" snapToObjects="1">
      <p:cViewPr>
        <p:scale>
          <a:sx n="91" d="100"/>
          <a:sy n="91" d="100"/>
        </p:scale>
        <p:origin x="144" y="2240"/>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notesMaster" Target="notesMasters/notesMaster1.xml"/><Relationship Id="rId34" Type="http://schemas.openxmlformats.org/officeDocument/2006/relationships/presProps" Target="presProps.xml"/><Relationship Id="rId35" Type="http://schemas.openxmlformats.org/officeDocument/2006/relationships/viewProps" Target="viewProps.xml"/><Relationship Id="rId36" Type="http://schemas.openxmlformats.org/officeDocument/2006/relationships/theme" Target="theme/theme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8CD4E8-0C67-E041-B1B0-4776FC140821}" type="datetimeFigureOut">
              <a:rPr lang="en-US" smtClean="0"/>
              <a:t>1/8/18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C32D0F-664D-4747-A590-91A86AC56F0A}" type="slidenum">
              <a:rPr lang="en-US" smtClean="0"/>
              <a:t>‹#›</a:t>
            </a:fld>
            <a:endParaRPr lang="en-US"/>
          </a:p>
        </p:txBody>
      </p:sp>
    </p:spTree>
    <p:extLst>
      <p:ext uri="{BB962C8B-B14F-4D97-AF65-F5344CB8AC3E}">
        <p14:creationId xmlns:p14="http://schemas.microsoft.com/office/powerpoint/2010/main" val="17779723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journey today begins with JavaScript.</a:t>
            </a:r>
            <a:r>
              <a:rPr lang="en-US" baseline="0" dirty="0" smtClean="0"/>
              <a:t> ,</a:t>
            </a:r>
            <a:r>
              <a:rPr lang="en-US" dirty="0" smtClean="0"/>
              <a:t>Lets</a:t>
            </a:r>
            <a:r>
              <a:rPr lang="en-US" baseline="0" dirty="0" smtClean="0"/>
              <a:t> talk about where we’ve come with </a:t>
            </a:r>
            <a:r>
              <a:rPr lang="en-US" baseline="0" dirty="0" err="1" smtClean="0"/>
              <a:t>javascript</a:t>
            </a:r>
            <a:endParaRPr lang="en-US" baseline="0" dirty="0" smtClean="0"/>
          </a:p>
          <a:p>
            <a:endParaRPr lang="en-US" baseline="0" dirty="0" smtClean="0"/>
          </a:p>
          <a:p>
            <a:r>
              <a:rPr lang="en-US" baseline="0" dirty="0" smtClean="0"/>
              <a:t>JQuery was released in 2006 and gave an easier </a:t>
            </a:r>
            <a:r>
              <a:rPr lang="en-US" baseline="0" dirty="0" err="1" smtClean="0"/>
              <a:t>api</a:t>
            </a:r>
            <a:r>
              <a:rPr lang="en-US" baseline="0" dirty="0" smtClean="0"/>
              <a:t> to navigating a document, selecting DOM elements, creating animations, events, and ajax apps. It was the sliced bread of its time and is still heavily used. </a:t>
            </a:r>
            <a:r>
              <a:rPr lang="en-US" baseline="0" dirty="0" err="1" smtClean="0"/>
              <a:t>Jquery</a:t>
            </a:r>
            <a:r>
              <a:rPr lang="en-US" baseline="0" dirty="0" smtClean="0"/>
              <a:t> is a huge library and creates a crutch for developers. Google introduced Angular in 2010 and brought with it strong opinions on how to structure your projects. Being able to structure data in an MVC . We then saw the move to single page apps in 2013 using React, </a:t>
            </a:r>
            <a:r>
              <a:rPr lang="en-US" baseline="0" dirty="0" err="1" smtClean="0"/>
              <a:t>Vue.js</a:t>
            </a:r>
            <a:r>
              <a:rPr lang="en-US" baseline="0" dirty="0" smtClean="0"/>
              <a:t>, </a:t>
            </a:r>
            <a:r>
              <a:rPr lang="en-US" baseline="0" dirty="0" err="1" smtClean="0"/>
              <a:t>preact</a:t>
            </a:r>
            <a:r>
              <a:rPr lang="en-US" baseline="0" dirty="0" smtClean="0"/>
              <a:t>, inferno where the </a:t>
            </a:r>
            <a:r>
              <a:rPr lang="en-US" baseline="0" dirty="0" err="1" smtClean="0"/>
              <a:t>dom</a:t>
            </a:r>
            <a:r>
              <a:rPr lang="en-US" baseline="0" dirty="0" smtClean="0"/>
              <a:t> could be emulated in </a:t>
            </a:r>
            <a:r>
              <a:rPr lang="en-US" baseline="0" dirty="0" err="1" smtClean="0"/>
              <a:t>json</a:t>
            </a:r>
            <a:r>
              <a:rPr lang="en-US" baseline="0" dirty="0" smtClean="0"/>
              <a:t> and manipulated only when updates were needed. The ability of separating out </a:t>
            </a:r>
            <a:r>
              <a:rPr lang="en-US" baseline="0" dirty="0" err="1" smtClean="0"/>
              <a:t>javascript</a:t>
            </a:r>
            <a:r>
              <a:rPr lang="en-US" baseline="0" dirty="0" smtClean="0"/>
              <a:t> into </a:t>
            </a:r>
            <a:r>
              <a:rPr lang="en-US" baseline="0" dirty="0" err="1" smtClean="0"/>
              <a:t>composible</a:t>
            </a:r>
            <a:r>
              <a:rPr lang="en-US" baseline="0" dirty="0" smtClean="0"/>
              <a:t> components that only worry about managing its own state gave a lot of guarantees that JQuery couldn’t deliver. </a:t>
            </a:r>
          </a:p>
          <a:p>
            <a:endParaRPr lang="en-US" baseline="0" dirty="0" smtClean="0"/>
          </a:p>
          <a:p>
            <a:r>
              <a:rPr lang="en-US" baseline="0" dirty="0" smtClean="0"/>
              <a:t>Given what we have, we still have one problem that we haven’t been able to conquer, </a:t>
            </a:r>
            <a:r>
              <a:rPr lang="en-US" baseline="0" dirty="0" err="1" smtClean="0"/>
              <a:t>Javascript</a:t>
            </a:r>
            <a:r>
              <a:rPr lang="en-US" baseline="0" dirty="0" smtClean="0"/>
              <a:t> itself.</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B3C32D0F-664D-4747-A590-91A86AC56F0A}" type="slidenum">
              <a:rPr lang="en-US" smtClean="0"/>
              <a:t>2</a:t>
            </a:fld>
            <a:endParaRPr lang="en-US"/>
          </a:p>
        </p:txBody>
      </p:sp>
    </p:spTree>
    <p:extLst>
      <p:ext uri="{BB962C8B-B14F-4D97-AF65-F5344CB8AC3E}">
        <p14:creationId xmlns:p14="http://schemas.microsoft.com/office/powerpoint/2010/main" val="13817901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Functions in Elm have plenty of support for condition checking</a:t>
            </a:r>
          </a:p>
          <a:p>
            <a:endParaRPr lang="en-US" baseline="0" dirty="0" smtClean="0"/>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B3C32D0F-664D-4747-A590-91A86AC56F0A}" type="slidenum">
              <a:rPr lang="en-US" smtClean="0"/>
              <a:t>11</a:t>
            </a:fld>
            <a:endParaRPr lang="en-US"/>
          </a:p>
        </p:txBody>
      </p:sp>
    </p:spTree>
    <p:extLst>
      <p:ext uri="{BB962C8B-B14F-4D97-AF65-F5344CB8AC3E}">
        <p14:creationId xmlns:p14="http://schemas.microsoft.com/office/powerpoint/2010/main" val="15214905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a:t>
            </a:r>
            <a:r>
              <a:rPr lang="en-US" baseline="0" dirty="0" smtClean="0"/>
              <a:t> a function is given an argument and it returns the same value, no matter how many times that function was called. It is this is Referentially Transparent. </a:t>
            </a:r>
            <a:endParaRPr lang="en-US" dirty="0"/>
          </a:p>
        </p:txBody>
      </p:sp>
      <p:sp>
        <p:nvSpPr>
          <p:cNvPr id="4" name="Slide Number Placeholder 3"/>
          <p:cNvSpPr>
            <a:spLocks noGrp="1"/>
          </p:cNvSpPr>
          <p:nvPr>
            <p:ph type="sldNum" sz="quarter" idx="10"/>
          </p:nvPr>
        </p:nvSpPr>
        <p:spPr/>
        <p:txBody>
          <a:bodyPr/>
          <a:lstStyle/>
          <a:p>
            <a:fld id="{B3C32D0F-664D-4747-A590-91A86AC56F0A}" type="slidenum">
              <a:rPr lang="en-US" smtClean="0"/>
              <a:t>12</a:t>
            </a:fld>
            <a:endParaRPr lang="en-US"/>
          </a:p>
        </p:txBody>
      </p:sp>
    </p:spTree>
    <p:extLst>
      <p:ext uri="{BB962C8B-B14F-4D97-AF65-F5344CB8AC3E}">
        <p14:creationId xmlns:p14="http://schemas.microsoft.com/office/powerpoint/2010/main" val="8635021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r>
              <a:rPr lang="en-US" dirty="0" smtClean="0"/>
              <a:t>Functions are curried by default.</a:t>
            </a:r>
            <a:r>
              <a:rPr lang="en-US" baseline="0" dirty="0" smtClean="0"/>
              <a:t> Meaning that they take one argument and then return a function taking the next argument. This allows functions to be built up instead of requiring all arguments. If we’re finding that we are passing the same argument in each time, you can look to curry the function. </a:t>
            </a:r>
            <a:endParaRPr lang="en-US" dirty="0"/>
          </a:p>
        </p:txBody>
      </p:sp>
      <p:sp>
        <p:nvSpPr>
          <p:cNvPr id="4" name="Slide Number Placeholder 3"/>
          <p:cNvSpPr>
            <a:spLocks noGrp="1"/>
          </p:cNvSpPr>
          <p:nvPr>
            <p:ph type="sldNum" sz="quarter" idx="10"/>
          </p:nvPr>
        </p:nvSpPr>
        <p:spPr/>
        <p:txBody>
          <a:bodyPr/>
          <a:lstStyle/>
          <a:p>
            <a:fld id="{B3C32D0F-664D-4747-A590-91A86AC56F0A}" type="slidenum">
              <a:rPr lang="en-US" smtClean="0"/>
              <a:t>13</a:t>
            </a:fld>
            <a:endParaRPr lang="en-US"/>
          </a:p>
        </p:txBody>
      </p:sp>
    </p:spTree>
    <p:extLst>
      <p:ext uri="{BB962C8B-B14F-4D97-AF65-F5344CB8AC3E}">
        <p14:creationId xmlns:p14="http://schemas.microsoft.com/office/powerpoint/2010/main" val="1923301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a:t>
            </a:r>
            <a:r>
              <a:rPr lang="en-US" baseline="0" dirty="0" smtClean="0"/>
              <a:t> are times when calling functions with other functions to perform operations on data structures will become unreadable.</a:t>
            </a:r>
            <a:endParaRPr lang="en-US" dirty="0"/>
          </a:p>
        </p:txBody>
      </p:sp>
      <p:sp>
        <p:nvSpPr>
          <p:cNvPr id="4" name="Slide Number Placeholder 3"/>
          <p:cNvSpPr>
            <a:spLocks noGrp="1"/>
          </p:cNvSpPr>
          <p:nvPr>
            <p:ph type="sldNum" sz="quarter" idx="10"/>
          </p:nvPr>
        </p:nvSpPr>
        <p:spPr/>
        <p:txBody>
          <a:bodyPr/>
          <a:lstStyle/>
          <a:p>
            <a:fld id="{B3C32D0F-664D-4747-A590-91A86AC56F0A}" type="slidenum">
              <a:rPr lang="en-US" smtClean="0"/>
              <a:t>14</a:t>
            </a:fld>
            <a:endParaRPr lang="en-US"/>
          </a:p>
        </p:txBody>
      </p:sp>
    </p:spTree>
    <p:extLst>
      <p:ext uri="{BB962C8B-B14F-4D97-AF65-F5344CB8AC3E}">
        <p14:creationId xmlns:p14="http://schemas.microsoft.com/office/powerpoint/2010/main" val="11033911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3C32D0F-664D-4747-A590-91A86AC56F0A}" type="slidenum">
              <a:rPr lang="en-US" smtClean="0"/>
              <a:t>15</a:t>
            </a:fld>
            <a:endParaRPr lang="en-US"/>
          </a:p>
        </p:txBody>
      </p:sp>
    </p:spTree>
    <p:extLst>
      <p:ext uri="{BB962C8B-B14F-4D97-AF65-F5344CB8AC3E}">
        <p14:creationId xmlns:p14="http://schemas.microsoft.com/office/powerpoint/2010/main" val="4032549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3C32D0F-664D-4747-A590-91A86AC56F0A}" type="slidenum">
              <a:rPr lang="en-US" smtClean="0"/>
              <a:t>16</a:t>
            </a:fld>
            <a:endParaRPr lang="en-US"/>
          </a:p>
        </p:txBody>
      </p:sp>
    </p:spTree>
    <p:extLst>
      <p:ext uri="{BB962C8B-B14F-4D97-AF65-F5344CB8AC3E}">
        <p14:creationId xmlns:p14="http://schemas.microsoft.com/office/powerpoint/2010/main" val="6537238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a:t>
            </a:r>
            <a:r>
              <a:rPr lang="en-US" baseline="0" dirty="0" smtClean="0"/>
              <a:t>e of Elm’s major benefits is that Users don’t see runtime errors in practice. This is possible because the Elm compiler can analyze your source code very quickly to see how values flow through your program. If a value can ever be used in an invalid way, the compiler tells you about it with a friendly error message. This is called type inference. The compiler figures out what type of values flow in and out of all your functions.</a:t>
            </a:r>
            <a:endParaRPr lang="en-US" dirty="0"/>
          </a:p>
        </p:txBody>
      </p:sp>
      <p:sp>
        <p:nvSpPr>
          <p:cNvPr id="4" name="Slide Number Placeholder 3"/>
          <p:cNvSpPr>
            <a:spLocks noGrp="1"/>
          </p:cNvSpPr>
          <p:nvPr>
            <p:ph type="sldNum" sz="quarter" idx="10"/>
          </p:nvPr>
        </p:nvSpPr>
        <p:spPr/>
        <p:txBody>
          <a:bodyPr/>
          <a:lstStyle/>
          <a:p>
            <a:fld id="{B3C32D0F-664D-4747-A590-91A86AC56F0A}" type="slidenum">
              <a:rPr lang="en-US" smtClean="0"/>
              <a:t>17</a:t>
            </a:fld>
            <a:endParaRPr lang="en-US"/>
          </a:p>
        </p:txBody>
      </p:sp>
    </p:spTree>
    <p:extLst>
      <p:ext uri="{BB962C8B-B14F-4D97-AF65-F5344CB8AC3E}">
        <p14:creationId xmlns:p14="http://schemas.microsoft.com/office/powerpoint/2010/main" val="11469367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a:t>
            </a:r>
            <a:r>
              <a:rPr lang="en-US" baseline="0" dirty="0" smtClean="0"/>
              <a:t>e of Elm’s major benefits is that Users don’t see runtime errors in practice. This is possible because the Elm compiler can analyze your source code very quickly to see how values flow through your program. If a value can ever be used in an invalid way, the compiler tells you about it with a friendly error message. This is called type inference. The compiler figures out what type of values flow </a:t>
            </a:r>
            <a:r>
              <a:rPr lang="en-US" baseline="0" smtClean="0"/>
              <a:t>in and out of all your functions.</a:t>
            </a:r>
            <a:endParaRPr lang="en-US" dirty="0"/>
          </a:p>
        </p:txBody>
      </p:sp>
      <p:sp>
        <p:nvSpPr>
          <p:cNvPr id="4" name="Slide Number Placeholder 3"/>
          <p:cNvSpPr>
            <a:spLocks noGrp="1"/>
          </p:cNvSpPr>
          <p:nvPr>
            <p:ph type="sldNum" sz="quarter" idx="10"/>
          </p:nvPr>
        </p:nvSpPr>
        <p:spPr/>
        <p:txBody>
          <a:bodyPr/>
          <a:lstStyle/>
          <a:p>
            <a:fld id="{B3C32D0F-664D-4747-A590-91A86AC56F0A}" type="slidenum">
              <a:rPr lang="en-US" smtClean="0"/>
              <a:t>18</a:t>
            </a:fld>
            <a:endParaRPr lang="en-US"/>
          </a:p>
        </p:txBody>
      </p:sp>
    </p:spTree>
    <p:extLst>
      <p:ext uri="{BB962C8B-B14F-4D97-AF65-F5344CB8AC3E}">
        <p14:creationId xmlns:p14="http://schemas.microsoft.com/office/powerpoint/2010/main" val="20227984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Defining a type is much like defining functions. We begin with the identifier followed by a colon. Each function is curried and takes one argument.  </a:t>
            </a:r>
          </a:p>
          <a:p>
            <a:endParaRPr lang="en-US" baseline="0" dirty="0" smtClean="0"/>
          </a:p>
          <a:p>
            <a:r>
              <a:rPr lang="en-US" baseline="0" dirty="0" smtClean="0"/>
              <a:t>Functions that don’t take arguments yet return a value are constants. </a:t>
            </a:r>
          </a:p>
          <a:p>
            <a:endParaRPr lang="en-US" baseline="0" dirty="0" smtClean="0"/>
          </a:p>
          <a:p>
            <a:r>
              <a:rPr lang="en-US" baseline="0" dirty="0" smtClean="0"/>
              <a:t>Typing for functions introduce an Arrow, you can think of this arrow like a lambda function, it takes one argument then returns a function that takes another argument. The last type given is the return type.</a:t>
            </a:r>
          </a:p>
          <a:p>
            <a:endParaRPr lang="en-US" baseline="0" dirty="0" smtClean="0"/>
          </a:p>
          <a:p>
            <a:r>
              <a:rPr lang="en-US" baseline="0" dirty="0" smtClean="0"/>
              <a:t>The beauty of adding type annotations is that is gives the compiler additional context on what it is suppose to be looking for. Unlike </a:t>
            </a:r>
            <a:r>
              <a:rPr lang="en-US" baseline="0" dirty="0" err="1" smtClean="0"/>
              <a:t>Javascript</a:t>
            </a:r>
            <a:r>
              <a:rPr lang="en-US" baseline="0" dirty="0" smtClean="0"/>
              <a:t> where types aren’t checked even during runtime, elm doesn’t compile.</a:t>
            </a:r>
          </a:p>
        </p:txBody>
      </p:sp>
      <p:sp>
        <p:nvSpPr>
          <p:cNvPr id="4" name="Slide Number Placeholder 3"/>
          <p:cNvSpPr>
            <a:spLocks noGrp="1"/>
          </p:cNvSpPr>
          <p:nvPr>
            <p:ph type="sldNum" sz="quarter" idx="10"/>
          </p:nvPr>
        </p:nvSpPr>
        <p:spPr/>
        <p:txBody>
          <a:bodyPr/>
          <a:lstStyle/>
          <a:p>
            <a:fld id="{B3C32D0F-664D-4747-A590-91A86AC56F0A}" type="slidenum">
              <a:rPr lang="en-US" smtClean="0"/>
              <a:t>19</a:t>
            </a:fld>
            <a:endParaRPr lang="en-US"/>
          </a:p>
        </p:txBody>
      </p:sp>
    </p:spTree>
    <p:extLst>
      <p:ext uri="{BB962C8B-B14F-4D97-AF65-F5344CB8AC3E}">
        <p14:creationId xmlns:p14="http://schemas.microsoft.com/office/powerpoint/2010/main" val="18032553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Lists can hold many values but the values must be of the same type.</a:t>
            </a:r>
          </a:p>
        </p:txBody>
      </p:sp>
      <p:sp>
        <p:nvSpPr>
          <p:cNvPr id="4" name="Slide Number Placeholder 3"/>
          <p:cNvSpPr>
            <a:spLocks noGrp="1"/>
          </p:cNvSpPr>
          <p:nvPr>
            <p:ph type="sldNum" sz="quarter" idx="10"/>
          </p:nvPr>
        </p:nvSpPr>
        <p:spPr/>
        <p:txBody>
          <a:bodyPr/>
          <a:lstStyle/>
          <a:p>
            <a:fld id="{B3C32D0F-664D-4747-A590-91A86AC56F0A}" type="slidenum">
              <a:rPr lang="en-US" smtClean="0"/>
              <a:t>20</a:t>
            </a:fld>
            <a:endParaRPr lang="en-US"/>
          </a:p>
        </p:txBody>
      </p:sp>
    </p:spTree>
    <p:extLst>
      <p:ext uri="{BB962C8B-B14F-4D97-AF65-F5344CB8AC3E}">
        <p14:creationId xmlns:p14="http://schemas.microsoft.com/office/powerpoint/2010/main" val="14266309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journey today begins with JavaScript.</a:t>
            </a:r>
            <a:r>
              <a:rPr lang="en-US" baseline="0" dirty="0" smtClean="0"/>
              <a:t> </a:t>
            </a:r>
            <a:r>
              <a:rPr lang="en-US" baseline="0" dirty="0" err="1" smtClean="0"/>
              <a:t>Ev</a:t>
            </a:r>
            <a:r>
              <a:rPr lang="en-US" dirty="0" err="1" smtClean="0"/>
              <a:t>Lets</a:t>
            </a:r>
            <a:r>
              <a:rPr lang="en-US" baseline="0" dirty="0" smtClean="0"/>
              <a:t> talk about where we’ve come with </a:t>
            </a:r>
            <a:r>
              <a:rPr lang="en-US" baseline="0" dirty="0" err="1" smtClean="0"/>
              <a:t>javascript</a:t>
            </a:r>
            <a:endParaRPr lang="en-US" baseline="0" dirty="0" smtClean="0"/>
          </a:p>
          <a:p>
            <a:endParaRPr lang="en-US" baseline="0" dirty="0" smtClean="0"/>
          </a:p>
          <a:p>
            <a:r>
              <a:rPr lang="en-US" baseline="0" dirty="0" smtClean="0"/>
              <a:t>JQuery was released in 2006 and gave an easier </a:t>
            </a:r>
            <a:r>
              <a:rPr lang="en-US" baseline="0" dirty="0" err="1" smtClean="0"/>
              <a:t>api</a:t>
            </a:r>
            <a:r>
              <a:rPr lang="en-US" baseline="0" dirty="0" smtClean="0"/>
              <a:t> to navigating a document, selecting DOM elements, creating animations, events, and ajax apps. It was the sliced bread of its time and is still heavily used. </a:t>
            </a:r>
            <a:r>
              <a:rPr lang="en-US" baseline="0" dirty="0" err="1" smtClean="0"/>
              <a:t>Jquery</a:t>
            </a:r>
            <a:r>
              <a:rPr lang="en-US" baseline="0" dirty="0" smtClean="0"/>
              <a:t> is a huge library and creates a crutch for developers. Google introduced Angular in 2010 and brought with it strong opinions on how to structure your projects. Ideas like MVC and MVVM emerged. We then saw the move to single page apps in 2013 using React, </a:t>
            </a:r>
            <a:r>
              <a:rPr lang="en-US" baseline="0" dirty="0" err="1" smtClean="0"/>
              <a:t>Vue.js</a:t>
            </a:r>
            <a:r>
              <a:rPr lang="en-US" baseline="0" dirty="0" smtClean="0"/>
              <a:t>, </a:t>
            </a:r>
            <a:r>
              <a:rPr lang="en-US" baseline="0" dirty="0" err="1" smtClean="0"/>
              <a:t>preact</a:t>
            </a:r>
            <a:r>
              <a:rPr lang="en-US" baseline="0" dirty="0" smtClean="0"/>
              <a:t>, inferno where the </a:t>
            </a:r>
            <a:r>
              <a:rPr lang="en-US" baseline="0" dirty="0" err="1" smtClean="0"/>
              <a:t>dom</a:t>
            </a:r>
            <a:r>
              <a:rPr lang="en-US" baseline="0" dirty="0" smtClean="0"/>
              <a:t> could be emulated in </a:t>
            </a:r>
            <a:r>
              <a:rPr lang="en-US" baseline="0" dirty="0" err="1" smtClean="0"/>
              <a:t>json</a:t>
            </a:r>
            <a:r>
              <a:rPr lang="en-US" baseline="0" dirty="0" smtClean="0"/>
              <a:t> and manipulated only when updates were needed. The ability of separating out </a:t>
            </a:r>
            <a:r>
              <a:rPr lang="en-US" baseline="0" dirty="0" err="1" smtClean="0"/>
              <a:t>javascript</a:t>
            </a:r>
            <a:r>
              <a:rPr lang="en-US" baseline="0" dirty="0" smtClean="0"/>
              <a:t> into </a:t>
            </a:r>
            <a:r>
              <a:rPr lang="en-US" baseline="0" dirty="0" err="1" smtClean="0"/>
              <a:t>composible</a:t>
            </a:r>
            <a:r>
              <a:rPr lang="en-US" baseline="0" dirty="0" smtClean="0"/>
              <a:t> components that only worry about managing its own state gave a lot of guarantees that JQuery couldn’t deliver. </a:t>
            </a:r>
          </a:p>
          <a:p>
            <a:endParaRPr lang="en-US" baseline="0" dirty="0" smtClean="0"/>
          </a:p>
          <a:p>
            <a:r>
              <a:rPr lang="en-US" baseline="0" dirty="0" smtClean="0"/>
              <a:t>Given what we have  and where we’ve come in the language, we still have one problem that we haven’t been able to conquer, </a:t>
            </a:r>
            <a:r>
              <a:rPr lang="en-US" baseline="0" dirty="0" err="1" smtClean="0"/>
              <a:t>Javascript</a:t>
            </a:r>
            <a:r>
              <a:rPr lang="en-US" baseline="0" dirty="0" smtClean="0"/>
              <a:t> itself.</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It was is popularly said that this is 2018, We’re not writing HTML anymore. Some have said to “Accept JavaScript as the ’assembly language’ of the Web and select better tools that ’</a:t>
            </a:r>
            <a:r>
              <a:rPr lang="en-US" baseline="0" dirty="0" err="1" smtClean="0"/>
              <a:t>transpile</a:t>
            </a:r>
            <a:r>
              <a:rPr lang="en-US" baseline="0" dirty="0" smtClean="0"/>
              <a:t>’ to it. Use anything but JavaScript.” In the last couple years, JS </a:t>
            </a:r>
            <a:r>
              <a:rPr lang="en-US" baseline="0" dirty="0" err="1" smtClean="0"/>
              <a:t>transpilers</a:t>
            </a:r>
            <a:r>
              <a:rPr lang="en-US" baseline="0" dirty="0" smtClean="0"/>
              <a:t> have taken off and there is a sea of options available.  With that said,</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Javascript</a:t>
            </a:r>
            <a:r>
              <a:rPr lang="en-US" baseline="0" dirty="0" smtClean="0"/>
              <a:t> is the language of the internet and there Is no way at the moment to overcome a lot of the weaknesses that it comes with. Don’t get me wrong, </a:t>
            </a:r>
            <a:r>
              <a:rPr lang="en-US" baseline="0" dirty="0" err="1" smtClean="0"/>
              <a:t>Javascript</a:t>
            </a:r>
            <a:r>
              <a:rPr lang="en-US" baseline="0" dirty="0" smtClean="0"/>
              <a:t> is vital to developers to know and use. There is a great divide in the JavaScript that you should us vs the JavaScript you shouldn’t use.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Douglas </a:t>
            </a:r>
            <a:r>
              <a:rPr lang="en-US" baseline="0" dirty="0" err="1" smtClean="0"/>
              <a:t>Crockford</a:t>
            </a:r>
            <a:r>
              <a:rPr lang="en-US" baseline="0" dirty="0" smtClean="0"/>
              <a:t> Author of JavaScript, the good parts stated the following.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‘If you stick to the “Good Parts” of JavaScript, you can write wonderful software’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a:r>
            <a:br>
              <a:rPr lang="en-US" baseline="0" dirty="0" smtClean="0"/>
            </a:br>
            <a:r>
              <a:rPr lang="en-US" baseline="0" dirty="0" smtClean="0"/>
              <a:t>~ Douglas </a:t>
            </a:r>
            <a:r>
              <a:rPr lang="en-US" baseline="0" dirty="0" err="1" smtClean="0"/>
              <a:t>Crockford</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B3C32D0F-664D-4747-A590-91A86AC56F0A}" type="slidenum">
              <a:rPr lang="en-US" smtClean="0"/>
              <a:t>3</a:t>
            </a:fld>
            <a:endParaRPr lang="en-US"/>
          </a:p>
        </p:txBody>
      </p:sp>
    </p:spTree>
    <p:extLst>
      <p:ext uri="{BB962C8B-B14F-4D97-AF65-F5344CB8AC3E}">
        <p14:creationId xmlns:p14="http://schemas.microsoft.com/office/powerpoint/2010/main" val="12282508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Tuples on the other hand can hold any type. You can put as many values as you want into a tuple. The unfortunate problem with tuples is that extracting and updating a single element isn’t simple. Records to the rescue.</a:t>
            </a:r>
          </a:p>
        </p:txBody>
      </p:sp>
      <p:sp>
        <p:nvSpPr>
          <p:cNvPr id="4" name="Slide Number Placeholder 3"/>
          <p:cNvSpPr>
            <a:spLocks noGrp="1"/>
          </p:cNvSpPr>
          <p:nvPr>
            <p:ph type="sldNum" sz="quarter" idx="10"/>
          </p:nvPr>
        </p:nvSpPr>
        <p:spPr/>
        <p:txBody>
          <a:bodyPr/>
          <a:lstStyle/>
          <a:p>
            <a:fld id="{B3C32D0F-664D-4747-A590-91A86AC56F0A}" type="slidenum">
              <a:rPr lang="en-US" smtClean="0"/>
              <a:t>21</a:t>
            </a:fld>
            <a:endParaRPr lang="en-US"/>
          </a:p>
        </p:txBody>
      </p:sp>
    </p:spTree>
    <p:extLst>
      <p:ext uri="{BB962C8B-B14F-4D97-AF65-F5344CB8AC3E}">
        <p14:creationId xmlns:p14="http://schemas.microsoft.com/office/powerpoint/2010/main" val="15523025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Record is a key-value pair, similar to objects in </a:t>
            </a:r>
            <a:r>
              <a:rPr lang="en-US" baseline="0" dirty="0" err="1" smtClean="0"/>
              <a:t>javascript</a:t>
            </a:r>
            <a:r>
              <a:rPr lang="en-US" baseline="0" dirty="0" smtClean="0"/>
              <a:t> or python.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You cannot ask for a field that does not exist. No field will ever be undefined or null.  </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B3C32D0F-664D-4747-A590-91A86AC56F0A}" type="slidenum">
              <a:rPr lang="en-US" smtClean="0"/>
              <a:t>22</a:t>
            </a:fld>
            <a:endParaRPr lang="en-US"/>
          </a:p>
        </p:txBody>
      </p:sp>
    </p:spTree>
    <p:extLst>
      <p:ext uri="{BB962C8B-B14F-4D97-AF65-F5344CB8AC3E}">
        <p14:creationId xmlns:p14="http://schemas.microsoft.com/office/powerpoint/2010/main" val="8347497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Every data structure in elm is immutable. When a value is updated, a new data structure is created. The ”merge” operator works much like the spread operator does in </a:t>
            </a:r>
            <a:r>
              <a:rPr lang="en-US" baseline="0" dirty="0" err="1" smtClean="0"/>
              <a:t>javascript</a:t>
            </a:r>
            <a:r>
              <a:rPr lang="en-US" baseline="0" dirty="0" smtClean="0"/>
              <a:t>. It takes the record along with every key that it has on the left of the merge operator, and updates the fields on the right. </a:t>
            </a:r>
          </a:p>
          <a:p>
            <a:endParaRPr lang="en-US" baseline="0" dirty="0" smtClean="0"/>
          </a:p>
          <a:p>
            <a:r>
              <a:rPr lang="en-US" baseline="0" dirty="0" smtClean="0"/>
              <a:t>Be aware that the field you’ve chosen to update must already exist in the record. New fields aren’t allowed here because it will break the record’s type. A new record needs to be created.</a:t>
            </a:r>
          </a:p>
          <a:p>
            <a:r>
              <a:rPr lang="en-US" baseline="0" dirty="0" smtClean="0"/>
              <a:t> </a:t>
            </a:r>
          </a:p>
          <a:p>
            <a:r>
              <a:rPr lang="en-US" baseline="0" dirty="0" smtClean="0"/>
              <a:t>You may think that creating </a:t>
            </a:r>
            <a:r>
              <a:rPr lang="en-US" baseline="0" dirty="0" err="1" smtClean="0"/>
              <a:t>everytime</a:t>
            </a:r>
            <a:r>
              <a:rPr lang="en-US" baseline="0" dirty="0" smtClean="0"/>
              <a:t> is wasteful and inefficient. Many languages, including elm, implement what is called persistent data structures. Once a data structure is created</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B3C32D0F-664D-4747-A590-91A86AC56F0A}" type="slidenum">
              <a:rPr lang="en-US" smtClean="0"/>
              <a:t>23</a:t>
            </a:fld>
            <a:endParaRPr lang="en-US"/>
          </a:p>
        </p:txBody>
      </p:sp>
    </p:spTree>
    <p:extLst>
      <p:ext uri="{BB962C8B-B14F-4D97-AF65-F5344CB8AC3E}">
        <p14:creationId xmlns:p14="http://schemas.microsoft.com/office/powerpoint/2010/main" val="20616705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With type aliases, by defining a type, elm gives us a constructor function that takes in arguments in order.</a:t>
            </a:r>
          </a:p>
          <a:p>
            <a:endParaRPr lang="en-US" baseline="0" dirty="0" smtClean="0"/>
          </a:p>
          <a:p>
            <a:r>
              <a:rPr lang="en-US" baseline="0" dirty="0" smtClean="0"/>
              <a:t>As we take a look at the field color, we would like to avoid having to write as much runtime validation as possible. Because we delegated it as a String, We will have to validate it via runtime checks. We can do better by leveraging elm’s built in type checking </a:t>
            </a:r>
          </a:p>
          <a:p>
            <a:endParaRPr lang="en-US" baseline="0" dirty="0" smtClean="0"/>
          </a:p>
          <a:p>
            <a:r>
              <a:rPr lang="en-US" baseline="0" dirty="0" smtClean="0"/>
              <a:t>Elm has what are called Union Types</a:t>
            </a:r>
          </a:p>
          <a:p>
            <a:endParaRPr lang="en-US" baseline="0"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B3C32D0F-664D-4747-A590-91A86AC56F0A}" type="slidenum">
              <a:rPr lang="en-US" smtClean="0"/>
              <a:t>24</a:t>
            </a:fld>
            <a:endParaRPr lang="en-US"/>
          </a:p>
        </p:txBody>
      </p:sp>
    </p:spTree>
    <p:extLst>
      <p:ext uri="{BB962C8B-B14F-4D97-AF65-F5344CB8AC3E}">
        <p14:creationId xmlns:p14="http://schemas.microsoft.com/office/powerpoint/2010/main" val="10985007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With type aliases, by defining a type, elm gives us a constructor function that takes in arguments in order.</a:t>
            </a:r>
          </a:p>
          <a:p>
            <a:endParaRPr lang="en-US" baseline="0" dirty="0" smtClean="0"/>
          </a:p>
          <a:p>
            <a:r>
              <a:rPr lang="en-US" baseline="0" dirty="0" smtClean="0"/>
              <a:t>As we take a look at the field color, we would like to avoid having to write as much runtime validation as possible. Because we delegated it as a String, We will have to validate it via runtime checks. We can do better by leveraging elm’s built in type checking. By creating a type called Color, we can have Elm </a:t>
            </a:r>
          </a:p>
          <a:p>
            <a:endParaRPr lang="en-US" baseline="0" dirty="0" smtClean="0"/>
          </a:p>
          <a:p>
            <a:r>
              <a:rPr lang="en-US" baseline="0" dirty="0" smtClean="0"/>
              <a:t>Elm has what are called Union Types. It allows you to represent complex data much more naturally.  The way this is read is a color can be Black Or Blue Or White Or Blend. Union types give us constructor functions as well. Blend takes two arguments for its constructor.</a:t>
            </a:r>
          </a:p>
          <a:p>
            <a:endParaRPr lang="en-US" baseline="0" dirty="0" smtClean="0"/>
          </a:p>
          <a:p>
            <a:r>
              <a:rPr lang="en-US" dirty="0" smtClean="0"/>
              <a:t>You need the parenthesis otherwise Elm will interpret this as passing two arguments to Cat</a:t>
            </a:r>
            <a:r>
              <a:rPr lang="en-US" baseline="0" dirty="0" smtClean="0"/>
              <a:t> instead of to Blend</a:t>
            </a:r>
            <a:r>
              <a:rPr lang="en-US" dirty="0" smtClean="0"/>
              <a:t>.</a:t>
            </a:r>
            <a:endParaRPr lang="en-US" baseline="0" dirty="0" smtClean="0"/>
          </a:p>
          <a:p>
            <a:endParaRPr lang="en-US" baseline="0" dirty="0" smtClean="0"/>
          </a:p>
          <a:p>
            <a:r>
              <a:rPr lang="en-US" baseline="0" dirty="0" smtClean="0"/>
              <a:t>Union types are helpful for many circumstances. It is common to use them to describe the types of messages that a update our models. Other uses are to define different states data could be in such as in a </a:t>
            </a:r>
            <a:r>
              <a:rPr lang="en-US" baseline="0" dirty="0" err="1" smtClean="0"/>
              <a:t>Todo</a:t>
            </a:r>
            <a:r>
              <a:rPr lang="en-US" baseline="0" dirty="0" smtClean="0"/>
              <a:t> list where data could be completed, active, or a list of tasks. It simply is a state machine that gives your application a limited subset of available possibilities completely backed by the elm compiler for compile time validation.</a:t>
            </a:r>
          </a:p>
        </p:txBody>
      </p:sp>
      <p:sp>
        <p:nvSpPr>
          <p:cNvPr id="4" name="Slide Number Placeholder 3"/>
          <p:cNvSpPr>
            <a:spLocks noGrp="1"/>
          </p:cNvSpPr>
          <p:nvPr>
            <p:ph type="sldNum" sz="quarter" idx="10"/>
          </p:nvPr>
        </p:nvSpPr>
        <p:spPr/>
        <p:txBody>
          <a:bodyPr/>
          <a:lstStyle/>
          <a:p>
            <a:fld id="{B3C32D0F-664D-4747-A590-91A86AC56F0A}" type="slidenum">
              <a:rPr lang="en-US" smtClean="0"/>
              <a:t>25</a:t>
            </a:fld>
            <a:endParaRPr lang="en-US"/>
          </a:p>
        </p:txBody>
      </p:sp>
    </p:spTree>
    <p:extLst>
      <p:ext uri="{BB962C8B-B14F-4D97-AF65-F5344CB8AC3E}">
        <p14:creationId xmlns:p14="http://schemas.microsoft.com/office/powerpoint/2010/main" val="16325978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Now, Elm doesn’t have the notion of a null value yet null values can happen everywhere. A common example is pulling data back about a user from a database. The user could not exist. How do we handle these situations? Elm defines a special union type called Maybe. Here is the source code in elm.</a:t>
            </a:r>
          </a:p>
          <a:p>
            <a:endParaRPr lang="en-US" baseline="0" dirty="0" smtClean="0"/>
          </a:p>
          <a:p>
            <a:r>
              <a:rPr lang="en-US" baseline="0" dirty="0" smtClean="0"/>
              <a:t>The way we read this is We Just have a Cat or a User or nothing, where cat or a user could be anything. The letter ‘A’ in Elm here means “Anything.” It could be a record, list of strings, anything. This is the same idea as a Generic type.</a:t>
            </a:r>
          </a:p>
          <a:p>
            <a:endParaRPr lang="en-US" baseline="0" dirty="0" smtClean="0"/>
          </a:p>
          <a:p>
            <a:r>
              <a:rPr lang="en-US" baseline="0" dirty="0" smtClean="0"/>
              <a:t>If you want to have a Maybe value, you have to use the Nothing or Just constructors to create it. This means that to deal with the data, you have to use a case expression. This means the compiler can ensure that you have definitely covered both possibilities.</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B3C32D0F-664D-4747-A590-91A86AC56F0A}" type="slidenum">
              <a:rPr lang="en-US" smtClean="0"/>
              <a:t>26</a:t>
            </a:fld>
            <a:endParaRPr lang="en-US"/>
          </a:p>
        </p:txBody>
      </p:sp>
    </p:spTree>
    <p:extLst>
      <p:ext uri="{BB962C8B-B14F-4D97-AF65-F5344CB8AC3E}">
        <p14:creationId xmlns:p14="http://schemas.microsoft.com/office/powerpoint/2010/main" val="69127306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In order to get the values out of just functions requires us to use case statements. Think of them as switch statements with build in enhanced pattern matching. In these case statements, elm requires us to handle both the Nothing case and the Just case. If we don’t handle the Nothing case, it will not Compile! This is how elm avoids null references, not defined. </a:t>
            </a:r>
            <a:r>
              <a:rPr lang="en-US" baseline="0" dirty="0" err="1" smtClean="0"/>
              <a:t>etc</a:t>
            </a:r>
            <a:endParaRPr lang="en-US" baseline="0" dirty="0" smtClean="0"/>
          </a:p>
        </p:txBody>
      </p:sp>
      <p:sp>
        <p:nvSpPr>
          <p:cNvPr id="4" name="Slide Number Placeholder 3"/>
          <p:cNvSpPr>
            <a:spLocks noGrp="1"/>
          </p:cNvSpPr>
          <p:nvPr>
            <p:ph type="sldNum" sz="quarter" idx="10"/>
          </p:nvPr>
        </p:nvSpPr>
        <p:spPr/>
        <p:txBody>
          <a:bodyPr/>
          <a:lstStyle/>
          <a:p>
            <a:fld id="{B3C32D0F-664D-4747-A590-91A86AC56F0A}" type="slidenum">
              <a:rPr lang="en-US" smtClean="0"/>
              <a:t>27</a:t>
            </a:fld>
            <a:endParaRPr lang="en-US"/>
          </a:p>
        </p:txBody>
      </p:sp>
    </p:spTree>
    <p:extLst>
      <p:ext uri="{BB962C8B-B14F-4D97-AF65-F5344CB8AC3E}">
        <p14:creationId xmlns:p14="http://schemas.microsoft.com/office/powerpoint/2010/main" val="28387986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Now that we’ve gone</a:t>
            </a:r>
            <a:r>
              <a:rPr lang="en-US" baseline="0" dirty="0" smtClean="0"/>
              <a:t> through the core language, Lets take a quick look at the tooling available in Elm</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how do we create web applications with that knowledge?</a:t>
            </a:r>
          </a:p>
          <a:p>
            <a:endParaRPr lang="en-US" dirty="0"/>
          </a:p>
        </p:txBody>
      </p:sp>
      <p:sp>
        <p:nvSpPr>
          <p:cNvPr id="4" name="Slide Number Placeholder 3"/>
          <p:cNvSpPr>
            <a:spLocks noGrp="1"/>
          </p:cNvSpPr>
          <p:nvPr>
            <p:ph type="sldNum" sz="quarter" idx="10"/>
          </p:nvPr>
        </p:nvSpPr>
        <p:spPr/>
        <p:txBody>
          <a:bodyPr/>
          <a:lstStyle/>
          <a:p>
            <a:fld id="{B3C32D0F-664D-4747-A590-91A86AC56F0A}" type="slidenum">
              <a:rPr lang="en-US" smtClean="0"/>
              <a:t>28</a:t>
            </a:fld>
            <a:endParaRPr lang="en-US"/>
          </a:p>
        </p:txBody>
      </p:sp>
    </p:spTree>
    <p:extLst>
      <p:ext uri="{BB962C8B-B14F-4D97-AF65-F5344CB8AC3E}">
        <p14:creationId xmlns:p14="http://schemas.microsoft.com/office/powerpoint/2010/main" val="43053500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Here are the dev tools that elm has already built in. There isn’t a need to spend days configuring the perfect </a:t>
            </a:r>
            <a:r>
              <a:rPr lang="en-US" baseline="0" dirty="0" err="1" smtClean="0"/>
              <a:t>javascript</a:t>
            </a:r>
            <a:r>
              <a:rPr lang="en-US" baseline="0" dirty="0" smtClean="0"/>
              <a:t> development environment. All of this is built within Elm. JavaScript fatigue is a real problem and this is one refreshing part about elm. They all work together without special configuration. They are designed to work together and play nicely as a single unit.</a:t>
            </a:r>
          </a:p>
        </p:txBody>
      </p:sp>
      <p:sp>
        <p:nvSpPr>
          <p:cNvPr id="4" name="Slide Number Placeholder 3"/>
          <p:cNvSpPr>
            <a:spLocks noGrp="1"/>
          </p:cNvSpPr>
          <p:nvPr>
            <p:ph type="sldNum" sz="quarter" idx="10"/>
          </p:nvPr>
        </p:nvSpPr>
        <p:spPr/>
        <p:txBody>
          <a:bodyPr/>
          <a:lstStyle/>
          <a:p>
            <a:fld id="{B3C32D0F-664D-4747-A590-91A86AC56F0A}" type="slidenum">
              <a:rPr lang="en-US" smtClean="0"/>
              <a:t>29</a:t>
            </a:fld>
            <a:endParaRPr lang="en-US"/>
          </a:p>
        </p:txBody>
      </p:sp>
    </p:spTree>
    <p:extLst>
      <p:ext uri="{BB962C8B-B14F-4D97-AF65-F5344CB8AC3E}">
        <p14:creationId xmlns:p14="http://schemas.microsoft.com/office/powerpoint/2010/main" val="123476239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B3C32D0F-664D-4747-A590-91A86AC56F0A}" type="slidenum">
              <a:rPr lang="en-US" smtClean="0"/>
              <a:t>30</a:t>
            </a:fld>
            <a:endParaRPr lang="en-US"/>
          </a:p>
        </p:txBody>
      </p:sp>
    </p:spTree>
    <p:extLst>
      <p:ext uri="{BB962C8B-B14F-4D97-AF65-F5344CB8AC3E}">
        <p14:creationId xmlns:p14="http://schemas.microsoft.com/office/powerpoint/2010/main" val="12310209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3C32D0F-664D-4747-A590-91A86AC56F0A}" type="slidenum">
              <a:rPr lang="en-US" smtClean="0"/>
              <a:t>4</a:t>
            </a:fld>
            <a:endParaRPr lang="en-US"/>
          </a:p>
        </p:txBody>
      </p:sp>
    </p:spTree>
    <p:extLst>
      <p:ext uri="{BB962C8B-B14F-4D97-AF65-F5344CB8AC3E}">
        <p14:creationId xmlns:p14="http://schemas.microsoft.com/office/powerpoint/2010/main" val="14684265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3C32D0F-664D-4747-A590-91A86AC56F0A}" type="slidenum">
              <a:rPr lang="en-US" smtClean="0"/>
              <a:t>31</a:t>
            </a:fld>
            <a:endParaRPr lang="en-US"/>
          </a:p>
        </p:txBody>
      </p:sp>
    </p:spTree>
    <p:extLst>
      <p:ext uri="{BB962C8B-B14F-4D97-AF65-F5344CB8AC3E}">
        <p14:creationId xmlns:p14="http://schemas.microsoft.com/office/powerpoint/2010/main" val="2481401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3C32D0F-664D-4747-A590-91A86AC56F0A}" type="slidenum">
              <a:rPr lang="en-US" smtClean="0"/>
              <a:t>5</a:t>
            </a:fld>
            <a:endParaRPr lang="en-US"/>
          </a:p>
        </p:txBody>
      </p:sp>
    </p:spTree>
    <p:extLst>
      <p:ext uri="{BB962C8B-B14F-4D97-AF65-F5344CB8AC3E}">
        <p14:creationId xmlns:p14="http://schemas.microsoft.com/office/powerpoint/2010/main" val="12005618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3C32D0F-664D-4747-A590-91A86AC56F0A}" type="slidenum">
              <a:rPr lang="en-US" smtClean="0"/>
              <a:t>6</a:t>
            </a:fld>
            <a:endParaRPr lang="en-US"/>
          </a:p>
        </p:txBody>
      </p:sp>
    </p:spTree>
    <p:extLst>
      <p:ext uri="{BB962C8B-B14F-4D97-AF65-F5344CB8AC3E}">
        <p14:creationId xmlns:p14="http://schemas.microsoft.com/office/powerpoint/2010/main" val="2451539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Elm</a:t>
            </a:r>
            <a:r>
              <a:rPr lang="en-US" baseline="0" dirty="0" smtClean="0"/>
              <a:t> is a strong pure functional programming language that compiles to JavaScript. It competes with projects like React as a tool for creating SPA websites and web apps.</a:t>
            </a:r>
          </a:p>
          <a:p>
            <a:endParaRPr lang="en-US" dirty="0"/>
          </a:p>
        </p:txBody>
      </p:sp>
      <p:sp>
        <p:nvSpPr>
          <p:cNvPr id="4" name="Slide Number Placeholder 3"/>
          <p:cNvSpPr>
            <a:spLocks noGrp="1"/>
          </p:cNvSpPr>
          <p:nvPr>
            <p:ph type="sldNum" sz="quarter" idx="10"/>
          </p:nvPr>
        </p:nvSpPr>
        <p:spPr/>
        <p:txBody>
          <a:bodyPr/>
          <a:lstStyle/>
          <a:p>
            <a:fld id="{B3C32D0F-664D-4747-A590-91A86AC56F0A}" type="slidenum">
              <a:rPr lang="en-US" smtClean="0"/>
              <a:t>7</a:t>
            </a:fld>
            <a:endParaRPr lang="en-US"/>
          </a:p>
        </p:txBody>
      </p:sp>
    </p:spTree>
    <p:extLst>
      <p:ext uri="{BB962C8B-B14F-4D97-AF65-F5344CB8AC3E}">
        <p14:creationId xmlns:p14="http://schemas.microsoft.com/office/powerpoint/2010/main" val="20112111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Compiles to JS: No need to learn each new ECMA script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 runtime errors: handle errors around ”function isn’t defined”</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Enforced Semantic versioning: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B3C32D0F-664D-4747-A590-91A86AC56F0A}" type="slidenum">
              <a:rPr lang="en-US" smtClean="0"/>
              <a:t>8</a:t>
            </a:fld>
            <a:endParaRPr lang="en-US"/>
          </a:p>
        </p:txBody>
      </p:sp>
    </p:spTree>
    <p:extLst>
      <p:ext uri="{BB962C8B-B14F-4D97-AF65-F5344CB8AC3E}">
        <p14:creationId xmlns:p14="http://schemas.microsoft.com/office/powerpoint/2010/main" val="15122829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r>
              <a:rPr lang="en-US" baseline="0" dirty="0" smtClean="0"/>
              <a:t>All functions in Elm are pure. This means that within a function, </a:t>
            </a:r>
          </a:p>
          <a:p>
            <a:endParaRPr lang="en-US" baseline="0" dirty="0" smtClean="0"/>
          </a:p>
          <a:p>
            <a:r>
              <a:rPr lang="en-US" dirty="0" smtClean="0"/>
              <a:t>A pure function is a function where the return value is only determined by its input values, without observable side effects. This is how functions in math work: </a:t>
            </a:r>
            <a:r>
              <a:rPr lang="en-US" dirty="0" err="1" smtClean="0"/>
              <a:t>Math.cos</a:t>
            </a:r>
            <a:r>
              <a:rPr lang="en-US" dirty="0" smtClean="0"/>
              <a:t>(x) will, for the same value of x, always return the same result. Computing it does not change x. It does not write to log files, do network requests, ask for user input, or change program state. It’s a coffee grinder: beans go in, powder comes out, end of story.</a:t>
            </a:r>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B3C32D0F-664D-4747-A590-91A86AC56F0A}" type="slidenum">
              <a:rPr lang="en-US" smtClean="0"/>
              <a:t>9</a:t>
            </a:fld>
            <a:endParaRPr lang="en-US"/>
          </a:p>
        </p:txBody>
      </p:sp>
    </p:spTree>
    <p:extLst>
      <p:ext uri="{BB962C8B-B14F-4D97-AF65-F5344CB8AC3E}">
        <p14:creationId xmlns:p14="http://schemas.microsoft.com/office/powerpoint/2010/main" val="20406964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r>
              <a:rPr lang="en-US" baseline="0" dirty="0" smtClean="0"/>
              <a:t>Elm is based on 40+ years of Functional Programming research and achievements. Functions are the building blocks of Elm applications. Functions are inherently modular, reusable, and composable because they only depend on their arguments. They are more usable than mutating state in objects.</a:t>
            </a:r>
          </a:p>
          <a:p>
            <a:endParaRPr lang="en-US" baseline="0" dirty="0" smtClean="0"/>
          </a:p>
          <a:p>
            <a:r>
              <a:rPr lang="en-US" baseline="0" dirty="0" smtClean="0"/>
              <a:t>A Function has a label and arguments that are separated by whitespace. If a function has multiple statements, the last statement evaluated is returned. This design decision promotes smaller purposeful functions that are easier to reuse and compose.</a:t>
            </a:r>
          </a:p>
          <a:p>
            <a:endParaRPr lang="en-US" baseline="0" dirty="0" smtClean="0"/>
          </a:p>
          <a:p>
            <a:r>
              <a:rPr lang="en-US" baseline="0" dirty="0" smtClean="0"/>
              <a:t>My functions only depend on what I pass them. They don’t rely on global state to work. </a:t>
            </a:r>
          </a:p>
          <a:p>
            <a:endParaRPr lang="en-US" baseline="0" dirty="0" smtClean="0"/>
          </a:p>
          <a:p>
            <a:r>
              <a:rPr lang="en-US" baseline="0" dirty="0" smtClean="0"/>
              <a:t>add takes two parameters x and y</a:t>
            </a:r>
          </a:p>
          <a:p>
            <a:r>
              <a:rPr lang="en-US" baseline="0" dirty="0" smtClean="0"/>
              <a:t>learn takes one parameter </a:t>
            </a:r>
            <a:r>
              <a:rPr lang="en-US" baseline="0" dirty="0" err="1" smtClean="0"/>
              <a:t>msg</a:t>
            </a:r>
            <a:endParaRPr lang="en-US" baseline="0" dirty="0" smtClean="0"/>
          </a:p>
          <a:p>
            <a:endParaRPr lang="en-US" baseline="0"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B3C32D0F-664D-4747-A590-91A86AC56F0A}" type="slidenum">
              <a:rPr lang="en-US" smtClean="0"/>
              <a:t>10</a:t>
            </a:fld>
            <a:endParaRPr lang="en-US"/>
          </a:p>
        </p:txBody>
      </p:sp>
    </p:spTree>
    <p:extLst>
      <p:ext uri="{BB962C8B-B14F-4D97-AF65-F5344CB8AC3E}">
        <p14:creationId xmlns:p14="http://schemas.microsoft.com/office/powerpoint/2010/main" val="7880694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1/8/18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1/8/18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1/8/18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1/8/18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1/8/18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1/8/18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1/8/18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1/8/18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1/8/18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1/8/18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1/8/18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1/8/18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1/8/18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1/8/18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1/8/18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1/8/18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1/8/18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47987163"/>
      </p:ext>
    </p:extLst>
  </p:cSld>
  <p:clrMap bg1="dk1" tx1="lt1" bg2="dk2" tx2="lt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hyperlink" Target="https://www.google.com/url?sa=i&amp;rct=j&amp;q=&amp;esrc=s&amp;source=images&amp;cd=&amp;ved=0ahUKEwjq-NWJt8nYAhXL44MKHT7qAaUQjRwIBw&amp;url=http://www.clker.com/clipart-black-and-white-mountain-.html&amp;psig=AOvVaw376UOJQ3c6YlpRwLArJVMl&amp;ust=1515536976006619" TargetMode="External"/><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hyperlink" Target="https://medium.com/javascript-non-grata/the-top-10-things-wrong-with-javascript-58f440d6b3d8"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4" Type="http://schemas.openxmlformats.org/officeDocument/2006/relationships/hyperlink" Target="https://upload.wikimedia.org/wikipedia/commons/thumb/f/f3/Elm_logo.svg/512px-Elm_logo.svg.png" TargetMode="External"/><Relationship Id="rId5" Type="http://schemas.openxmlformats.org/officeDocument/2006/relationships/hyperlink" Target="https://i.stack.imgur.com/Mmww2.png" TargetMode="External"/><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hyperlink" Target="https://www.google.com/url?sa=i&amp;rct=j&amp;q=&amp;esrc=s&amp;source=images&amp;cd=&amp;ved=0ahUKEwjq-NWJt8nYAhXL44MKHT7qAaUQjRwIBw&amp;url=http://www.clker.com/clipart-black-and-white-mountain-.html&amp;psig=AOvVaw376UOJQ3c6YlpRwLArJVMl&amp;ust=1515536976006619" TargetMode="External"/><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4425064" y="2591995"/>
            <a:ext cx="7766936" cy="1646302"/>
          </a:xfrm>
        </p:spPr>
        <p:txBody>
          <a:bodyPr/>
          <a:lstStyle/>
          <a:p>
            <a:pPr algn="ctr"/>
            <a:r>
              <a:rPr lang="en-US" sz="8800" b="1" spc="50" dirty="0" smtClean="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Elm</a:t>
            </a:r>
            <a:endParaRPr lang="en-US" sz="8800" dirty="0">
              <a:latin typeface="Sauce Code Pro Medium" charset="0"/>
              <a:ea typeface="Sauce Code Pro Medium" charset="0"/>
              <a:cs typeface="Sauce Code Pro Medium" charset="0"/>
            </a:endParaRPr>
          </a:p>
        </p:txBody>
      </p:sp>
      <p:pic>
        <p:nvPicPr>
          <p:cNvPr id="1026" name="Picture 2" descr="ttps://upload.wikimedia.org/wikipedia/commons/thumb/f/f3/Elm_logo.svg/512px-Elm_logo.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5068" y="976746"/>
            <a:ext cx="4876800" cy="487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46050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extBox 6"/>
          <p:cNvSpPr txBox="1"/>
          <p:nvPr/>
        </p:nvSpPr>
        <p:spPr>
          <a:xfrm>
            <a:off x="386080" y="280908"/>
            <a:ext cx="10566400" cy="646331"/>
          </a:xfrm>
          <a:prstGeom prst="rect">
            <a:avLst/>
          </a:prstGeom>
          <a:noFill/>
        </p:spPr>
        <p:txBody>
          <a:bodyPr wrap="square" rtlCol="0">
            <a:spAutoFit/>
          </a:bodyPr>
          <a:lstStyle/>
          <a:p>
            <a:pPr algn="ctr"/>
            <a:r>
              <a:rPr lang="en-US" sz="3600" b="1" spc="50" dirty="0" smtClean="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Functions</a:t>
            </a:r>
            <a:endParaRPr lang="en-US" sz="3600" dirty="0">
              <a:ln w="0"/>
              <a:solidFill>
                <a:schemeClr val="accent1"/>
              </a:solidFill>
              <a:effectLst>
                <a:outerShdw blurRad="38100" dist="25400" dir="5400000" algn="ctr" rotWithShape="0">
                  <a:srgbClr val="6E747A">
                    <a:alpha val="43000"/>
                  </a:srgbClr>
                </a:outerShdw>
              </a:effectLst>
              <a:latin typeface="Sauce Code Pro Medium" charset="0"/>
              <a:ea typeface="Sauce Code Pro Medium" charset="0"/>
              <a:cs typeface="Sauce Code Pro Medium" charset="0"/>
            </a:endParaRPr>
          </a:p>
        </p:txBody>
      </p:sp>
      <p:sp>
        <p:nvSpPr>
          <p:cNvPr id="2" name="TextBox 1"/>
          <p:cNvSpPr txBox="1"/>
          <p:nvPr/>
        </p:nvSpPr>
        <p:spPr>
          <a:xfrm>
            <a:off x="492369" y="1336431"/>
            <a:ext cx="10916529" cy="1261884"/>
          </a:xfrm>
          <a:prstGeom prst="rect">
            <a:avLst/>
          </a:prstGeom>
          <a:noFill/>
        </p:spPr>
        <p:txBody>
          <a:bodyPr wrap="square" rtlCol="0">
            <a:spAutoFit/>
          </a:bodyPr>
          <a:lstStyle/>
          <a:p>
            <a:r>
              <a:rPr lang="en-US" sz="3800" b="1" spc="50" dirty="0" smtClean="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add x y = x + y</a:t>
            </a:r>
          </a:p>
          <a:p>
            <a:r>
              <a:rPr lang="en-US" sz="3800" b="1" spc="50" dirty="0" smtClean="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learn </a:t>
            </a:r>
            <a:r>
              <a:rPr lang="en-US" sz="3800" b="1" spc="50" dirty="0" err="1" smtClean="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msg</a:t>
            </a:r>
            <a:r>
              <a:rPr lang="en-US" sz="3800" b="1" spc="50" dirty="0" smtClean="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 = “I’m learning ” ++ </a:t>
            </a:r>
            <a:r>
              <a:rPr lang="en-US" sz="3800" b="1" spc="50" dirty="0" err="1" smtClean="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msg</a:t>
            </a:r>
            <a:endParaRPr lang="en-US" sz="3800" b="1" spc="50" dirty="0" smtClean="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endParaRPr>
          </a:p>
        </p:txBody>
      </p:sp>
      <p:sp>
        <p:nvSpPr>
          <p:cNvPr id="4" name="TextBox 3"/>
          <p:cNvSpPr txBox="1"/>
          <p:nvPr/>
        </p:nvSpPr>
        <p:spPr>
          <a:xfrm>
            <a:off x="492369" y="3416105"/>
            <a:ext cx="10916529" cy="1261884"/>
          </a:xfrm>
          <a:prstGeom prst="rect">
            <a:avLst/>
          </a:prstGeom>
          <a:noFill/>
        </p:spPr>
        <p:txBody>
          <a:bodyPr wrap="square" rtlCol="0">
            <a:spAutoFit/>
          </a:bodyPr>
          <a:lstStyle/>
          <a:p>
            <a:r>
              <a:rPr lang="en-US" sz="3800" b="1" spc="50" dirty="0" smtClean="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add 4 2     -- 6</a:t>
            </a:r>
          </a:p>
          <a:p>
            <a:r>
              <a:rPr lang="en-US" sz="3800" b="1" spc="50" dirty="0" smtClean="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learn “elm” -- “I’m learning elm”</a:t>
            </a:r>
          </a:p>
        </p:txBody>
      </p:sp>
    </p:spTree>
    <p:extLst>
      <p:ext uri="{BB962C8B-B14F-4D97-AF65-F5344CB8AC3E}">
        <p14:creationId xmlns:p14="http://schemas.microsoft.com/office/powerpoint/2010/main" val="14804385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extBox 6"/>
          <p:cNvSpPr txBox="1"/>
          <p:nvPr/>
        </p:nvSpPr>
        <p:spPr>
          <a:xfrm>
            <a:off x="386080" y="280908"/>
            <a:ext cx="10566400" cy="646331"/>
          </a:xfrm>
          <a:prstGeom prst="rect">
            <a:avLst/>
          </a:prstGeom>
          <a:noFill/>
        </p:spPr>
        <p:txBody>
          <a:bodyPr wrap="square" rtlCol="0">
            <a:spAutoFit/>
          </a:bodyPr>
          <a:lstStyle/>
          <a:p>
            <a:pPr algn="ctr"/>
            <a:r>
              <a:rPr lang="en-US" sz="3600" b="1" spc="50" dirty="0" smtClean="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Functions</a:t>
            </a:r>
            <a:endParaRPr lang="en-US" sz="3600" dirty="0">
              <a:ln w="0"/>
              <a:solidFill>
                <a:schemeClr val="accent1"/>
              </a:solidFill>
              <a:effectLst>
                <a:outerShdw blurRad="38100" dist="25400" dir="5400000" algn="ctr" rotWithShape="0">
                  <a:srgbClr val="6E747A">
                    <a:alpha val="43000"/>
                  </a:srgbClr>
                </a:outerShdw>
              </a:effectLst>
              <a:latin typeface="Sauce Code Pro Medium" charset="0"/>
              <a:ea typeface="Sauce Code Pro Medium" charset="0"/>
              <a:cs typeface="Sauce Code Pro Medium" charset="0"/>
            </a:endParaRPr>
          </a:p>
        </p:txBody>
      </p:sp>
      <p:sp>
        <p:nvSpPr>
          <p:cNvPr id="2" name="TextBox 1"/>
          <p:cNvSpPr txBox="1"/>
          <p:nvPr/>
        </p:nvSpPr>
        <p:spPr>
          <a:xfrm>
            <a:off x="492369" y="1336431"/>
            <a:ext cx="10916529" cy="3016210"/>
          </a:xfrm>
          <a:prstGeom prst="rect">
            <a:avLst/>
          </a:prstGeom>
          <a:noFill/>
        </p:spPr>
        <p:txBody>
          <a:bodyPr wrap="square" rtlCol="0">
            <a:spAutoFit/>
          </a:bodyPr>
          <a:lstStyle/>
          <a:p>
            <a:r>
              <a:rPr lang="en-US" sz="3800" b="1" spc="50" dirty="0" err="1" smtClean="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askVegeta</a:t>
            </a:r>
            <a:r>
              <a:rPr lang="en-US" sz="3800" b="1" spc="50" dirty="0" smtClean="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 level = </a:t>
            </a:r>
          </a:p>
          <a:p>
            <a:r>
              <a:rPr lang="en-US" sz="3800" b="1" spc="50" dirty="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	</a:t>
            </a:r>
            <a:r>
              <a:rPr lang="en-US" sz="3800" b="1" spc="50" dirty="0" smtClean="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if level &gt; 9000 then</a:t>
            </a:r>
          </a:p>
          <a:p>
            <a:r>
              <a:rPr lang="en-US" sz="3800" b="1" spc="50" dirty="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	</a:t>
            </a:r>
            <a:r>
              <a:rPr lang="en-US" sz="3800" b="1" spc="50" dirty="0" smtClean="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	“It’s over 9000!!!”</a:t>
            </a:r>
          </a:p>
          <a:p>
            <a:r>
              <a:rPr lang="en-US" sz="3800" b="1" spc="50" dirty="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	</a:t>
            </a:r>
            <a:r>
              <a:rPr lang="en-US" sz="3800" b="1" spc="50" dirty="0" smtClean="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else </a:t>
            </a:r>
          </a:p>
          <a:p>
            <a:r>
              <a:rPr lang="en-US" sz="3800" b="1" spc="50" dirty="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	</a:t>
            </a:r>
            <a:r>
              <a:rPr lang="en-US" sz="3800" b="1" spc="50" dirty="0" smtClean="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	“meh”</a:t>
            </a:r>
          </a:p>
        </p:txBody>
      </p:sp>
      <p:sp>
        <p:nvSpPr>
          <p:cNvPr id="4" name="TextBox 3"/>
          <p:cNvSpPr txBox="1"/>
          <p:nvPr/>
        </p:nvSpPr>
        <p:spPr>
          <a:xfrm>
            <a:off x="492368" y="4555588"/>
            <a:ext cx="11577712" cy="1261884"/>
          </a:xfrm>
          <a:prstGeom prst="rect">
            <a:avLst/>
          </a:prstGeom>
          <a:noFill/>
        </p:spPr>
        <p:txBody>
          <a:bodyPr wrap="square" rtlCol="0">
            <a:spAutoFit/>
          </a:bodyPr>
          <a:lstStyle/>
          <a:p>
            <a:r>
              <a:rPr lang="en-US" sz="3800" b="1" spc="50" dirty="0" err="1">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askVegeta</a:t>
            </a:r>
            <a:r>
              <a:rPr lang="en-US" sz="3800" b="1" spc="50" dirty="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 </a:t>
            </a:r>
            <a:r>
              <a:rPr lang="en-US" sz="3800" b="1" spc="50" dirty="0" smtClean="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42    -- “meh”</a:t>
            </a:r>
          </a:p>
          <a:p>
            <a:r>
              <a:rPr lang="en-US" sz="3800" b="1" spc="50" dirty="0" err="1">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askVegeta</a:t>
            </a:r>
            <a:r>
              <a:rPr lang="en-US" sz="3800" b="1" spc="50" dirty="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 </a:t>
            </a:r>
            <a:r>
              <a:rPr lang="en-US" sz="3800" b="1" spc="50" dirty="0" smtClean="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10000 -- “It’s over 9000!!!”</a:t>
            </a:r>
          </a:p>
        </p:txBody>
      </p:sp>
    </p:spTree>
    <p:extLst>
      <p:ext uri="{BB962C8B-B14F-4D97-AF65-F5344CB8AC3E}">
        <p14:creationId xmlns:p14="http://schemas.microsoft.com/office/powerpoint/2010/main" val="4300472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extBox 6"/>
          <p:cNvSpPr txBox="1"/>
          <p:nvPr/>
        </p:nvSpPr>
        <p:spPr>
          <a:xfrm>
            <a:off x="386080" y="280908"/>
            <a:ext cx="10566400" cy="646331"/>
          </a:xfrm>
          <a:prstGeom prst="rect">
            <a:avLst/>
          </a:prstGeom>
          <a:noFill/>
        </p:spPr>
        <p:txBody>
          <a:bodyPr wrap="square" rtlCol="0">
            <a:spAutoFit/>
          </a:bodyPr>
          <a:lstStyle/>
          <a:p>
            <a:pPr algn="ctr"/>
            <a:r>
              <a:rPr lang="en-US" sz="3600" b="1" spc="50" dirty="0" smtClean="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Functions</a:t>
            </a:r>
            <a:endParaRPr lang="en-US" sz="3600" dirty="0">
              <a:ln w="0"/>
              <a:solidFill>
                <a:schemeClr val="accent1"/>
              </a:solidFill>
              <a:effectLst>
                <a:outerShdw blurRad="38100" dist="25400" dir="5400000" algn="ctr" rotWithShape="0">
                  <a:srgbClr val="6E747A">
                    <a:alpha val="43000"/>
                  </a:srgbClr>
                </a:outerShdw>
              </a:effectLst>
              <a:latin typeface="Sauce Code Pro Medium" charset="0"/>
              <a:ea typeface="Sauce Code Pro Medium" charset="0"/>
              <a:cs typeface="Sauce Code Pro Medium" charset="0"/>
            </a:endParaRPr>
          </a:p>
        </p:txBody>
      </p:sp>
      <p:sp>
        <p:nvSpPr>
          <p:cNvPr id="4" name="TextBox 3"/>
          <p:cNvSpPr txBox="1"/>
          <p:nvPr/>
        </p:nvSpPr>
        <p:spPr>
          <a:xfrm>
            <a:off x="381678" y="1541329"/>
            <a:ext cx="10916529" cy="3600986"/>
          </a:xfrm>
          <a:prstGeom prst="rect">
            <a:avLst/>
          </a:prstGeom>
          <a:noFill/>
        </p:spPr>
        <p:txBody>
          <a:bodyPr wrap="square" rtlCol="0">
            <a:spAutoFit/>
          </a:bodyPr>
          <a:lstStyle/>
          <a:p>
            <a:r>
              <a:rPr lang="en-US" sz="3800" b="1" spc="50" dirty="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add x y = x + y</a:t>
            </a:r>
          </a:p>
          <a:p>
            <a:r>
              <a:rPr lang="en-US" sz="3800" b="1" spc="50" dirty="0" err="1">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mult</a:t>
            </a:r>
            <a:r>
              <a:rPr lang="en-US" sz="3800" b="1" spc="50" dirty="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 x y = x * y </a:t>
            </a:r>
          </a:p>
          <a:p>
            <a:endParaRPr lang="en-US" sz="3800" b="1" spc="50" dirty="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endParaRPr>
          </a:p>
          <a:p>
            <a:r>
              <a:rPr lang="en-US" sz="3800" b="1" spc="50" dirty="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x = 	add 2 (</a:t>
            </a:r>
            <a:r>
              <a:rPr lang="en-US" sz="3800" b="1" spc="50" dirty="0" err="1">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mult</a:t>
            </a:r>
            <a:r>
              <a:rPr lang="en-US" sz="3800" b="1" spc="50" dirty="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 3 4) </a:t>
            </a:r>
          </a:p>
          <a:p>
            <a:r>
              <a:rPr lang="en-US" sz="3800" b="1" spc="50" dirty="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x = 	add 2 12         </a:t>
            </a:r>
          </a:p>
          <a:p>
            <a:r>
              <a:rPr lang="en-US" sz="3800" b="1" spc="50" dirty="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x = 	14 </a:t>
            </a:r>
          </a:p>
        </p:txBody>
      </p:sp>
      <p:sp>
        <p:nvSpPr>
          <p:cNvPr id="10" name="TextBox 9"/>
          <p:cNvSpPr txBox="1"/>
          <p:nvPr/>
        </p:nvSpPr>
        <p:spPr>
          <a:xfrm>
            <a:off x="7190440" y="3271484"/>
            <a:ext cx="4403188" cy="1754326"/>
          </a:xfrm>
          <a:prstGeom prst="rect">
            <a:avLst/>
          </a:prstGeom>
          <a:noFill/>
        </p:spPr>
        <p:txBody>
          <a:bodyPr wrap="square" rtlCol="0">
            <a:spAutoFit/>
          </a:bodyPr>
          <a:lstStyle/>
          <a:p>
            <a:pPr algn="ctr"/>
            <a:r>
              <a:rPr lang="en-US" sz="3600" b="1" spc="50" dirty="0" smtClean="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Referential Transparency</a:t>
            </a:r>
          </a:p>
          <a:p>
            <a:pPr algn="ctr"/>
            <a:r>
              <a:rPr lang="en-US" sz="3600" b="1" spc="50" dirty="0" smtClean="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f(x) = x + 1</a:t>
            </a:r>
            <a:endParaRPr lang="en-US" sz="3600" b="1" spc="50" dirty="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endParaRPr>
          </a:p>
        </p:txBody>
      </p:sp>
    </p:spTree>
    <p:extLst>
      <p:ext uri="{BB962C8B-B14F-4D97-AF65-F5344CB8AC3E}">
        <p14:creationId xmlns:p14="http://schemas.microsoft.com/office/powerpoint/2010/main" val="21047310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extBox 6"/>
          <p:cNvSpPr txBox="1"/>
          <p:nvPr/>
        </p:nvSpPr>
        <p:spPr>
          <a:xfrm>
            <a:off x="386080" y="280908"/>
            <a:ext cx="10566400" cy="646331"/>
          </a:xfrm>
          <a:prstGeom prst="rect">
            <a:avLst/>
          </a:prstGeom>
          <a:noFill/>
        </p:spPr>
        <p:txBody>
          <a:bodyPr wrap="square" rtlCol="0">
            <a:spAutoFit/>
          </a:bodyPr>
          <a:lstStyle/>
          <a:p>
            <a:pPr algn="ctr"/>
            <a:r>
              <a:rPr lang="en-US" sz="3600" b="1" spc="50" dirty="0" smtClean="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Currying</a:t>
            </a:r>
            <a:endParaRPr lang="en-US" sz="3600" dirty="0">
              <a:ln w="0"/>
              <a:solidFill>
                <a:schemeClr val="accent1"/>
              </a:solidFill>
              <a:effectLst>
                <a:outerShdw blurRad="38100" dist="25400" dir="5400000" algn="ctr" rotWithShape="0">
                  <a:srgbClr val="6E747A">
                    <a:alpha val="43000"/>
                  </a:srgbClr>
                </a:outerShdw>
              </a:effectLst>
              <a:latin typeface="Sauce Code Pro Medium" charset="0"/>
              <a:ea typeface="Sauce Code Pro Medium" charset="0"/>
              <a:cs typeface="Sauce Code Pro Medium" charset="0"/>
            </a:endParaRPr>
          </a:p>
        </p:txBody>
      </p:sp>
      <p:sp>
        <p:nvSpPr>
          <p:cNvPr id="6" name="TextBox 5"/>
          <p:cNvSpPr txBox="1"/>
          <p:nvPr/>
        </p:nvSpPr>
        <p:spPr>
          <a:xfrm>
            <a:off x="386080" y="1077095"/>
            <a:ext cx="10916529" cy="5632311"/>
          </a:xfrm>
          <a:prstGeom prst="rect">
            <a:avLst/>
          </a:prstGeom>
          <a:noFill/>
        </p:spPr>
        <p:txBody>
          <a:bodyPr wrap="square" rtlCol="0">
            <a:spAutoFit/>
          </a:bodyPr>
          <a:lstStyle/>
          <a:p>
            <a:r>
              <a:rPr lang="en-US" sz="3600" b="1" spc="50" dirty="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multiply x y </a:t>
            </a:r>
            <a:r>
              <a:rPr lang="en-US" sz="3600" b="1" spc="50" dirty="0" smtClean="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z = </a:t>
            </a:r>
            <a:r>
              <a:rPr lang="en-US" sz="3600" b="1" spc="50" dirty="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x * </a:t>
            </a:r>
            <a:r>
              <a:rPr lang="en-US" sz="3600" b="1" spc="50" dirty="0" smtClean="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y * z</a:t>
            </a:r>
            <a:endParaRPr lang="en-US" sz="3600" b="1" spc="50" dirty="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endParaRPr>
          </a:p>
          <a:p>
            <a:endParaRPr lang="en-US" sz="3600" b="1" spc="50" dirty="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endParaRPr>
          </a:p>
          <a:p>
            <a:r>
              <a:rPr lang="en-US" sz="3600" b="1" spc="50" dirty="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multiply </a:t>
            </a:r>
            <a:r>
              <a:rPr lang="en-US" sz="3600" b="1" spc="50" dirty="0" smtClean="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2 3 4     -- 24</a:t>
            </a:r>
            <a:endParaRPr lang="en-US" sz="3600" b="1" spc="50" dirty="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endParaRPr>
          </a:p>
          <a:p>
            <a:r>
              <a:rPr lang="en-US" sz="3600" b="1" spc="50" dirty="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((multiply 2</a:t>
            </a:r>
            <a:r>
              <a:rPr lang="en-US" sz="3600" b="1" spc="50" dirty="0" smtClean="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 3) 4 </a:t>
            </a:r>
            <a:r>
              <a:rPr lang="en-US" sz="3600" b="1" spc="50" dirty="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 </a:t>
            </a:r>
            <a:r>
              <a:rPr lang="en-US" sz="3600" b="1" spc="50" dirty="0" smtClean="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24</a:t>
            </a:r>
            <a:endParaRPr lang="en-US" sz="3600" b="1" spc="50" dirty="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endParaRPr>
          </a:p>
          <a:p>
            <a:endParaRPr lang="en-US" sz="3600" b="1" spc="50" dirty="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endParaRPr>
          </a:p>
          <a:p>
            <a:r>
              <a:rPr lang="en-US" sz="3600" b="1" spc="50" dirty="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multiplyBy5 = multiply </a:t>
            </a:r>
            <a:r>
              <a:rPr lang="en-US" sz="3600" b="1" spc="50" dirty="0" smtClean="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5</a:t>
            </a:r>
          </a:p>
          <a:p>
            <a:r>
              <a:rPr lang="en-US" sz="3600" b="1" spc="50" dirty="0" smtClean="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multiplyBy10 = multiplyBy5 2</a:t>
            </a:r>
          </a:p>
          <a:p>
            <a:endParaRPr lang="en-US" sz="3600" b="1" spc="50" dirty="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endParaRPr>
          </a:p>
          <a:p>
            <a:r>
              <a:rPr lang="en-US" sz="3600" b="1" spc="50" dirty="0" smtClean="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multiplyBy10 10 -- 100</a:t>
            </a:r>
            <a:endParaRPr lang="en-US" sz="3600" b="1" spc="50" dirty="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endParaRPr>
          </a:p>
          <a:p>
            <a:r>
              <a:rPr lang="en-US" sz="3600" b="1" spc="50" dirty="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multiplyBy5 </a:t>
            </a:r>
            <a:r>
              <a:rPr lang="en-US" sz="3600" b="1" spc="50" dirty="0" smtClean="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1 7 -- 70</a:t>
            </a:r>
            <a:endParaRPr lang="en-US" sz="3600" b="1" spc="50" dirty="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endParaRPr>
          </a:p>
        </p:txBody>
      </p:sp>
    </p:spTree>
    <p:extLst>
      <p:ext uri="{BB962C8B-B14F-4D97-AF65-F5344CB8AC3E}">
        <p14:creationId xmlns:p14="http://schemas.microsoft.com/office/powerpoint/2010/main" val="10817390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extBox 6"/>
          <p:cNvSpPr txBox="1"/>
          <p:nvPr/>
        </p:nvSpPr>
        <p:spPr>
          <a:xfrm>
            <a:off x="386080" y="280908"/>
            <a:ext cx="10566400" cy="646331"/>
          </a:xfrm>
          <a:prstGeom prst="rect">
            <a:avLst/>
          </a:prstGeom>
          <a:noFill/>
        </p:spPr>
        <p:txBody>
          <a:bodyPr wrap="square" rtlCol="0">
            <a:spAutoFit/>
          </a:bodyPr>
          <a:lstStyle/>
          <a:p>
            <a:pPr algn="ctr"/>
            <a:r>
              <a:rPr lang="en-US" sz="3600" b="1" spc="50" dirty="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P</a:t>
            </a:r>
            <a:r>
              <a:rPr lang="en-US" sz="3600" b="1" spc="50" dirty="0" smtClean="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iping</a:t>
            </a:r>
          </a:p>
        </p:txBody>
      </p:sp>
      <p:sp>
        <p:nvSpPr>
          <p:cNvPr id="4" name="TextBox 3"/>
          <p:cNvSpPr txBox="1"/>
          <p:nvPr/>
        </p:nvSpPr>
        <p:spPr>
          <a:xfrm>
            <a:off x="386080" y="1565477"/>
            <a:ext cx="11805920" cy="3016210"/>
          </a:xfrm>
          <a:prstGeom prst="rect">
            <a:avLst/>
          </a:prstGeom>
          <a:noFill/>
        </p:spPr>
        <p:txBody>
          <a:bodyPr wrap="square" rtlCol="0">
            <a:spAutoFit/>
          </a:bodyPr>
          <a:lstStyle/>
          <a:p>
            <a:r>
              <a:rPr lang="en-US" sz="3800" b="1" spc="50" dirty="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r</a:t>
            </a:r>
            <a:r>
              <a:rPr lang="en-US" sz="3800" b="1" spc="50" dirty="0" smtClean="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esult = </a:t>
            </a:r>
            <a:r>
              <a:rPr lang="en-US" sz="3800" b="1" spc="50" dirty="0" err="1" smtClean="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List.map</a:t>
            </a:r>
            <a:r>
              <a:rPr lang="en-US" sz="3800" b="1" spc="50" dirty="0" smtClean="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(\n -&gt; n^2) (</a:t>
            </a:r>
            <a:r>
              <a:rPr lang="en-US" sz="3800" b="1" spc="50" dirty="0" err="1" smtClean="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List.filter</a:t>
            </a:r>
            <a:r>
              <a:rPr lang="en-US" sz="3800" b="1" spc="50" dirty="0" smtClean="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(\n -&gt; n &lt;= 5)(</a:t>
            </a:r>
            <a:r>
              <a:rPr lang="en-US" sz="3800" b="1" spc="50" dirty="0" err="1" smtClean="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List.range</a:t>
            </a:r>
            <a:r>
              <a:rPr lang="en-US" sz="3800" b="1" spc="50" dirty="0" smtClean="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 1 10))</a:t>
            </a:r>
          </a:p>
          <a:p>
            <a:endParaRPr lang="en-US" sz="3800" b="1" spc="50" dirty="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endParaRPr>
          </a:p>
          <a:p>
            <a:r>
              <a:rPr lang="en-US" sz="3800" b="1" spc="50" dirty="0" smtClean="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 [1,4,9,16,25]</a:t>
            </a:r>
          </a:p>
        </p:txBody>
      </p:sp>
    </p:spTree>
    <p:extLst>
      <p:ext uri="{BB962C8B-B14F-4D97-AF65-F5344CB8AC3E}">
        <p14:creationId xmlns:p14="http://schemas.microsoft.com/office/powerpoint/2010/main" val="9952908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extBox 6"/>
          <p:cNvSpPr txBox="1"/>
          <p:nvPr/>
        </p:nvSpPr>
        <p:spPr>
          <a:xfrm>
            <a:off x="386080" y="280908"/>
            <a:ext cx="10566400" cy="646331"/>
          </a:xfrm>
          <a:prstGeom prst="rect">
            <a:avLst/>
          </a:prstGeom>
          <a:noFill/>
        </p:spPr>
        <p:txBody>
          <a:bodyPr wrap="square" rtlCol="0">
            <a:spAutoFit/>
          </a:bodyPr>
          <a:lstStyle/>
          <a:p>
            <a:pPr algn="ctr"/>
            <a:r>
              <a:rPr lang="en-US" sz="3600" b="1" spc="50" dirty="0" smtClean="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Piping</a:t>
            </a:r>
            <a:endParaRPr lang="en-US" sz="3600" dirty="0">
              <a:ln w="0"/>
              <a:solidFill>
                <a:schemeClr val="accent1"/>
              </a:solidFill>
              <a:effectLst>
                <a:outerShdw blurRad="38100" dist="25400" dir="5400000" algn="ctr" rotWithShape="0">
                  <a:srgbClr val="6E747A">
                    <a:alpha val="43000"/>
                  </a:srgbClr>
                </a:outerShdw>
              </a:effectLst>
              <a:latin typeface="Sauce Code Pro Medium" charset="0"/>
              <a:ea typeface="Sauce Code Pro Medium" charset="0"/>
              <a:cs typeface="Sauce Code Pro Medium" charset="0"/>
            </a:endParaRPr>
          </a:p>
        </p:txBody>
      </p:sp>
      <p:sp>
        <p:nvSpPr>
          <p:cNvPr id="4" name="TextBox 3"/>
          <p:cNvSpPr txBox="1"/>
          <p:nvPr/>
        </p:nvSpPr>
        <p:spPr>
          <a:xfrm>
            <a:off x="386080" y="1565477"/>
            <a:ext cx="11805920" cy="3016210"/>
          </a:xfrm>
          <a:prstGeom prst="rect">
            <a:avLst/>
          </a:prstGeom>
          <a:noFill/>
        </p:spPr>
        <p:txBody>
          <a:bodyPr wrap="square" rtlCol="0">
            <a:spAutoFit/>
          </a:bodyPr>
          <a:lstStyle/>
          <a:p>
            <a:r>
              <a:rPr lang="en-US" sz="3800" b="1" spc="50" dirty="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r</a:t>
            </a:r>
            <a:r>
              <a:rPr lang="en-US" sz="3800" b="1" spc="50" dirty="0" smtClean="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esult = </a:t>
            </a:r>
            <a:r>
              <a:rPr lang="en-US" sz="3800" b="1" spc="50" dirty="0" err="1" smtClean="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List.range</a:t>
            </a:r>
            <a:r>
              <a:rPr lang="en-US" sz="3800" b="1" spc="50" dirty="0" smtClean="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(1 10)</a:t>
            </a:r>
          </a:p>
          <a:p>
            <a:r>
              <a:rPr lang="en-US" sz="3800" b="1" spc="50" dirty="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	</a:t>
            </a:r>
            <a:r>
              <a:rPr lang="en-US" sz="3800" b="1" spc="50" dirty="0" smtClean="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|&gt; </a:t>
            </a:r>
            <a:r>
              <a:rPr lang="en-US" sz="3800" b="1" spc="50" dirty="0" err="1" smtClean="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List.filter</a:t>
            </a:r>
            <a:r>
              <a:rPr lang="en-US" sz="3800" b="1" spc="50" dirty="0" smtClean="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(\n -&gt; n &lt;= 5)</a:t>
            </a:r>
          </a:p>
          <a:p>
            <a:r>
              <a:rPr lang="en-US" sz="3800" b="1" spc="50" dirty="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	</a:t>
            </a:r>
            <a:r>
              <a:rPr lang="en-US" sz="3800" b="1" spc="50" dirty="0" smtClean="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|&gt; </a:t>
            </a:r>
            <a:r>
              <a:rPr lang="en-US" sz="3800" b="1" spc="50" dirty="0" err="1" smtClean="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List.map</a:t>
            </a:r>
            <a:r>
              <a:rPr lang="en-US" sz="3800" b="1" spc="50" dirty="0" smtClean="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(\n -&gt; n^2)</a:t>
            </a:r>
          </a:p>
          <a:p>
            <a:endParaRPr lang="en-US" sz="3800" b="1" spc="50" dirty="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endParaRPr>
          </a:p>
          <a:p>
            <a:r>
              <a:rPr lang="en-US" sz="3800" b="1" spc="50" dirty="0" smtClean="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 [1,4,9,16,25]</a:t>
            </a:r>
          </a:p>
        </p:txBody>
      </p:sp>
    </p:spTree>
    <p:extLst>
      <p:ext uri="{BB962C8B-B14F-4D97-AF65-F5344CB8AC3E}">
        <p14:creationId xmlns:p14="http://schemas.microsoft.com/office/powerpoint/2010/main" val="12469623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extBox 6"/>
          <p:cNvSpPr txBox="1"/>
          <p:nvPr/>
        </p:nvSpPr>
        <p:spPr>
          <a:xfrm>
            <a:off x="386080" y="280908"/>
            <a:ext cx="10566400" cy="646331"/>
          </a:xfrm>
          <a:prstGeom prst="rect">
            <a:avLst/>
          </a:prstGeom>
          <a:noFill/>
        </p:spPr>
        <p:txBody>
          <a:bodyPr wrap="square" rtlCol="0">
            <a:spAutoFit/>
          </a:bodyPr>
          <a:lstStyle/>
          <a:p>
            <a:pPr algn="ctr"/>
            <a:r>
              <a:rPr lang="en-US" sz="3600" b="1" spc="50" dirty="0" smtClean="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Piping</a:t>
            </a:r>
            <a:endParaRPr lang="en-US" sz="3600" dirty="0">
              <a:ln w="0"/>
              <a:solidFill>
                <a:schemeClr val="accent1"/>
              </a:solidFill>
              <a:effectLst>
                <a:outerShdw blurRad="38100" dist="25400" dir="5400000" algn="ctr" rotWithShape="0">
                  <a:srgbClr val="6E747A">
                    <a:alpha val="43000"/>
                  </a:srgbClr>
                </a:outerShdw>
              </a:effectLst>
              <a:latin typeface="Sauce Code Pro Medium" charset="0"/>
              <a:ea typeface="Sauce Code Pro Medium" charset="0"/>
              <a:cs typeface="Sauce Code Pro Medium" charset="0"/>
            </a:endParaRPr>
          </a:p>
        </p:txBody>
      </p:sp>
      <p:sp>
        <p:nvSpPr>
          <p:cNvPr id="4" name="TextBox 3"/>
          <p:cNvSpPr txBox="1"/>
          <p:nvPr/>
        </p:nvSpPr>
        <p:spPr>
          <a:xfrm>
            <a:off x="386080" y="1565477"/>
            <a:ext cx="11805920" cy="3016210"/>
          </a:xfrm>
          <a:prstGeom prst="rect">
            <a:avLst/>
          </a:prstGeom>
          <a:noFill/>
        </p:spPr>
        <p:txBody>
          <a:bodyPr wrap="square" rtlCol="0">
            <a:spAutoFit/>
          </a:bodyPr>
          <a:lstStyle/>
          <a:p>
            <a:r>
              <a:rPr lang="en-US" sz="3800" b="1" spc="50" dirty="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r</a:t>
            </a:r>
            <a:r>
              <a:rPr lang="en-US" sz="3800" b="1" spc="50" dirty="0" smtClean="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esult = </a:t>
            </a:r>
            <a:r>
              <a:rPr lang="en-US" sz="3800" b="1" spc="50" dirty="0" err="1" smtClean="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List.map</a:t>
            </a:r>
            <a:r>
              <a:rPr lang="en-US" sz="3800" b="1" spc="50" dirty="0" smtClean="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(\n -&gt; n^2)</a:t>
            </a:r>
          </a:p>
          <a:p>
            <a:r>
              <a:rPr lang="en-US" sz="3800" b="1" spc="50" dirty="0" smtClean="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 &lt;| </a:t>
            </a:r>
            <a:r>
              <a:rPr lang="en-US" sz="3800" b="1" spc="50" dirty="0" err="1" smtClean="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List.filter</a:t>
            </a:r>
            <a:r>
              <a:rPr lang="en-US" sz="3800" b="1" spc="50" dirty="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(\n -&gt; n &lt;= 5)</a:t>
            </a:r>
          </a:p>
          <a:p>
            <a:r>
              <a:rPr lang="en-US" sz="3800" b="1" spc="50" dirty="0" smtClean="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 &lt;| </a:t>
            </a:r>
            <a:r>
              <a:rPr lang="en-US" sz="3800" b="1" spc="50" dirty="0" err="1" smtClean="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List.range</a:t>
            </a:r>
            <a:r>
              <a:rPr lang="en-US" sz="3800" b="1" spc="50" dirty="0" smtClean="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(1 </a:t>
            </a:r>
            <a:r>
              <a:rPr lang="en-US" sz="3800" b="1" spc="50" dirty="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10)</a:t>
            </a:r>
          </a:p>
          <a:p>
            <a:endParaRPr lang="en-US" sz="3800" b="1" spc="50" dirty="0" smtClean="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endParaRPr>
          </a:p>
          <a:p>
            <a:r>
              <a:rPr lang="en-US" sz="3800" b="1" spc="50" dirty="0" smtClean="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 [1,4,9,16,25]</a:t>
            </a:r>
          </a:p>
        </p:txBody>
      </p:sp>
    </p:spTree>
    <p:extLst>
      <p:ext uri="{BB962C8B-B14F-4D97-AF65-F5344CB8AC3E}">
        <p14:creationId xmlns:p14="http://schemas.microsoft.com/office/powerpoint/2010/main" val="183332832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7" name="TextBox 6"/>
          <p:cNvSpPr txBox="1"/>
          <p:nvPr/>
        </p:nvSpPr>
        <p:spPr>
          <a:xfrm>
            <a:off x="386080" y="280908"/>
            <a:ext cx="10566400" cy="646331"/>
          </a:xfrm>
          <a:prstGeom prst="rect">
            <a:avLst/>
          </a:prstGeom>
          <a:noFill/>
        </p:spPr>
        <p:txBody>
          <a:bodyPr wrap="square" rtlCol="0">
            <a:spAutoFit/>
          </a:bodyPr>
          <a:lstStyle/>
          <a:p>
            <a:pPr algn="ctr"/>
            <a:r>
              <a:rPr lang="en-US" sz="3600" b="1" spc="50" dirty="0" smtClean="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Typing</a:t>
            </a:r>
            <a:endParaRPr lang="en-US" sz="3600" dirty="0">
              <a:ln w="0"/>
              <a:solidFill>
                <a:schemeClr val="accent1"/>
              </a:solidFill>
              <a:effectLst>
                <a:outerShdw blurRad="38100" dist="25400" dir="5400000" algn="ctr" rotWithShape="0">
                  <a:srgbClr val="6E747A">
                    <a:alpha val="43000"/>
                  </a:srgbClr>
                </a:outerShdw>
              </a:effectLst>
              <a:latin typeface="Sauce Code Pro Medium" charset="0"/>
              <a:ea typeface="Sauce Code Pro Medium" charset="0"/>
              <a:cs typeface="Sauce Code Pro Medium" charset="0"/>
            </a:endParaRPr>
          </a:p>
        </p:txBody>
      </p:sp>
      <p:sp>
        <p:nvSpPr>
          <p:cNvPr id="4" name="TextBox 3"/>
          <p:cNvSpPr txBox="1"/>
          <p:nvPr/>
        </p:nvSpPr>
        <p:spPr>
          <a:xfrm>
            <a:off x="386080" y="1565477"/>
            <a:ext cx="11805920" cy="677108"/>
          </a:xfrm>
          <a:prstGeom prst="rect">
            <a:avLst/>
          </a:prstGeom>
          <a:noFill/>
        </p:spPr>
        <p:txBody>
          <a:bodyPr wrap="square" rtlCol="0">
            <a:spAutoFit/>
          </a:bodyPr>
          <a:lstStyle/>
          <a:p>
            <a:pPr algn="ctr"/>
            <a:r>
              <a:rPr lang="en-US" sz="3800" b="1" spc="50" dirty="0" smtClean="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Creating and following “contracts”</a:t>
            </a:r>
          </a:p>
        </p:txBody>
      </p:sp>
    </p:spTree>
    <p:extLst>
      <p:ext uri="{BB962C8B-B14F-4D97-AF65-F5344CB8AC3E}">
        <p14:creationId xmlns:p14="http://schemas.microsoft.com/office/powerpoint/2010/main" val="113392734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7" name="TextBox 6"/>
          <p:cNvSpPr txBox="1"/>
          <p:nvPr/>
        </p:nvSpPr>
        <p:spPr>
          <a:xfrm>
            <a:off x="386080" y="280908"/>
            <a:ext cx="10566400" cy="646331"/>
          </a:xfrm>
          <a:prstGeom prst="rect">
            <a:avLst/>
          </a:prstGeom>
          <a:noFill/>
        </p:spPr>
        <p:txBody>
          <a:bodyPr wrap="square" rtlCol="0">
            <a:spAutoFit/>
          </a:bodyPr>
          <a:lstStyle/>
          <a:p>
            <a:pPr algn="ctr"/>
            <a:r>
              <a:rPr lang="en-US" sz="3600" b="1" spc="50" dirty="0" smtClean="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Typing</a:t>
            </a:r>
            <a:endParaRPr lang="en-US" sz="3600" dirty="0">
              <a:ln w="0"/>
              <a:solidFill>
                <a:schemeClr val="accent1"/>
              </a:solidFill>
              <a:effectLst>
                <a:outerShdw blurRad="38100" dist="25400" dir="5400000" algn="ctr" rotWithShape="0">
                  <a:srgbClr val="6E747A">
                    <a:alpha val="43000"/>
                  </a:srgbClr>
                </a:outerShdw>
              </a:effectLst>
              <a:latin typeface="Sauce Code Pro Medium" charset="0"/>
              <a:ea typeface="Sauce Code Pro Medium" charset="0"/>
              <a:cs typeface="Sauce Code Pro Medium" charset="0"/>
            </a:endParaRPr>
          </a:p>
        </p:txBody>
      </p:sp>
      <p:sp>
        <p:nvSpPr>
          <p:cNvPr id="4" name="TextBox 3"/>
          <p:cNvSpPr txBox="1"/>
          <p:nvPr/>
        </p:nvSpPr>
        <p:spPr>
          <a:xfrm>
            <a:off x="386080" y="1565477"/>
            <a:ext cx="11805920" cy="2554545"/>
          </a:xfrm>
          <a:prstGeom prst="rect">
            <a:avLst/>
          </a:prstGeom>
          <a:noFill/>
        </p:spPr>
        <p:txBody>
          <a:bodyPr wrap="square" rtlCol="0">
            <a:spAutoFit/>
          </a:bodyPr>
          <a:lstStyle/>
          <a:p>
            <a:r>
              <a:rPr lang="en-US" sz="3200" b="1" spc="50" dirty="0" err="1" smtClean="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toFullName</a:t>
            </a:r>
            <a:r>
              <a:rPr lang="en-US" sz="3200" b="1" spc="50" dirty="0" smtClean="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 person = </a:t>
            </a:r>
          </a:p>
          <a:p>
            <a:r>
              <a:rPr lang="en-US" sz="3200" b="1" spc="50" dirty="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	</a:t>
            </a:r>
            <a:r>
              <a:rPr lang="en-US" sz="3200" b="1" spc="50" dirty="0" err="1" smtClean="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person.firstName</a:t>
            </a:r>
            <a:r>
              <a:rPr lang="en-US" sz="3200" b="1" spc="50" dirty="0" smtClean="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 ++ “ ” ++ </a:t>
            </a:r>
            <a:r>
              <a:rPr lang="en-US" sz="3200" b="1" spc="50" dirty="0" err="1" smtClean="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person.lastName</a:t>
            </a:r>
            <a:endParaRPr lang="en-US" sz="3200" b="1" spc="50" dirty="0" smtClean="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endParaRPr>
          </a:p>
          <a:p>
            <a:endParaRPr lang="en-US" sz="3200" b="1" spc="50" dirty="0" smtClean="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endParaRPr>
          </a:p>
          <a:p>
            <a:r>
              <a:rPr lang="en-US" sz="3200" b="1" spc="50" dirty="0" err="1" smtClean="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fullName</a:t>
            </a:r>
            <a:r>
              <a:rPr lang="en-US" sz="3200" b="1" spc="50" dirty="0" smtClean="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 = </a:t>
            </a:r>
            <a:r>
              <a:rPr lang="en-US" sz="3200" b="1" spc="50" dirty="0" err="1" smtClean="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toFullName</a:t>
            </a:r>
            <a:r>
              <a:rPr lang="en-US" sz="3200" b="1" spc="50" dirty="0" smtClean="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 </a:t>
            </a:r>
          </a:p>
          <a:p>
            <a:r>
              <a:rPr lang="en-US" sz="3200" b="1" spc="50" dirty="0" smtClean="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	{</a:t>
            </a:r>
            <a:r>
              <a:rPr lang="en-US" sz="3200" b="1" spc="50" dirty="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	</a:t>
            </a:r>
            <a:r>
              <a:rPr lang="en-US" sz="3200" b="1" spc="50" dirty="0" err="1" smtClean="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fistName</a:t>
            </a:r>
            <a:r>
              <a:rPr lang="en-US" sz="3200" b="1" spc="50" dirty="0" smtClean="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 = “bill”, </a:t>
            </a:r>
            <a:r>
              <a:rPr lang="en-US" sz="3200" b="1" spc="50" dirty="0" err="1" smtClean="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lastname</a:t>
            </a:r>
            <a:r>
              <a:rPr lang="en-US" sz="3200" b="1" spc="50" dirty="0" smtClean="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 = “gates” }</a:t>
            </a:r>
          </a:p>
        </p:txBody>
      </p:sp>
    </p:spTree>
    <p:extLst>
      <p:ext uri="{BB962C8B-B14F-4D97-AF65-F5344CB8AC3E}">
        <p14:creationId xmlns:p14="http://schemas.microsoft.com/office/powerpoint/2010/main" val="25566669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extBox 6"/>
          <p:cNvSpPr txBox="1"/>
          <p:nvPr/>
        </p:nvSpPr>
        <p:spPr>
          <a:xfrm>
            <a:off x="386080" y="280908"/>
            <a:ext cx="10566400" cy="646331"/>
          </a:xfrm>
          <a:prstGeom prst="rect">
            <a:avLst/>
          </a:prstGeom>
          <a:noFill/>
        </p:spPr>
        <p:txBody>
          <a:bodyPr wrap="square" rtlCol="0">
            <a:spAutoFit/>
          </a:bodyPr>
          <a:lstStyle/>
          <a:p>
            <a:pPr algn="ctr"/>
            <a:r>
              <a:rPr lang="en-US" sz="3600" b="1" spc="50" dirty="0" smtClean="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type annotations</a:t>
            </a:r>
            <a:endParaRPr lang="en-US" sz="3600" dirty="0">
              <a:ln w="0"/>
              <a:solidFill>
                <a:schemeClr val="accent1"/>
              </a:solidFill>
              <a:effectLst>
                <a:outerShdw blurRad="38100" dist="25400" dir="5400000" algn="ctr" rotWithShape="0">
                  <a:srgbClr val="6E747A">
                    <a:alpha val="43000"/>
                  </a:srgbClr>
                </a:outerShdw>
              </a:effectLst>
              <a:latin typeface="Sauce Code Pro Medium" charset="0"/>
              <a:ea typeface="Sauce Code Pro Medium" charset="0"/>
              <a:cs typeface="Sauce Code Pro Medium" charset="0"/>
            </a:endParaRPr>
          </a:p>
        </p:txBody>
      </p:sp>
      <p:sp>
        <p:nvSpPr>
          <p:cNvPr id="2" name="TextBox 1"/>
          <p:cNvSpPr txBox="1"/>
          <p:nvPr/>
        </p:nvSpPr>
        <p:spPr>
          <a:xfrm>
            <a:off x="492369" y="1336431"/>
            <a:ext cx="10916529" cy="5509200"/>
          </a:xfrm>
          <a:prstGeom prst="rect">
            <a:avLst/>
          </a:prstGeom>
          <a:noFill/>
        </p:spPr>
        <p:txBody>
          <a:bodyPr wrap="square" rtlCol="0">
            <a:spAutoFit/>
          </a:bodyPr>
          <a:lstStyle/>
          <a:p>
            <a:r>
              <a:rPr lang="en-US" sz="3200" b="1" spc="50" dirty="0" smtClean="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life : </a:t>
            </a:r>
            <a:r>
              <a:rPr lang="en-US" sz="3200" b="1" spc="50" dirty="0" err="1" smtClean="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Int</a:t>
            </a:r>
            <a:endParaRPr lang="en-US" sz="3200" b="1" spc="50" dirty="0" smtClean="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endParaRPr>
          </a:p>
          <a:p>
            <a:r>
              <a:rPr lang="en-US" sz="3200" b="1" spc="50" dirty="0" smtClean="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life = 42</a:t>
            </a:r>
          </a:p>
          <a:p>
            <a:endParaRPr lang="en-US" sz="3200" b="1" spc="50" dirty="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endParaRPr>
          </a:p>
          <a:p>
            <a:r>
              <a:rPr lang="en-US" sz="3200" b="1" spc="50" dirty="0" smtClean="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numbers : List </a:t>
            </a:r>
            <a:r>
              <a:rPr lang="en-US" sz="3200" b="1" spc="50" dirty="0" err="1" smtClean="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Int</a:t>
            </a:r>
            <a:endParaRPr lang="en-US" sz="3200" b="1" spc="50" dirty="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endParaRPr>
          </a:p>
          <a:p>
            <a:r>
              <a:rPr lang="en-US" sz="3200" b="1" spc="50" dirty="0" smtClean="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numbers = [1,2,3,5,8]</a:t>
            </a:r>
          </a:p>
          <a:p>
            <a:endParaRPr lang="en-US" sz="3200" b="1" spc="50" dirty="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endParaRPr>
          </a:p>
          <a:p>
            <a:r>
              <a:rPr lang="en-US" sz="3200" b="1" spc="50" dirty="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learn : String -&gt; String </a:t>
            </a:r>
          </a:p>
          <a:p>
            <a:r>
              <a:rPr lang="en-US" sz="3200" b="1" spc="50" dirty="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learn </a:t>
            </a:r>
            <a:r>
              <a:rPr lang="en-US" sz="3200" b="1" spc="50" dirty="0" err="1">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msg</a:t>
            </a:r>
            <a:r>
              <a:rPr lang="en-US" sz="3200" b="1" spc="50" dirty="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 = “I’m learning ” ++ </a:t>
            </a:r>
            <a:r>
              <a:rPr lang="en-US" sz="3200" b="1" spc="50" dirty="0" err="1" smtClean="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msg</a:t>
            </a:r>
            <a:endParaRPr lang="en-US" sz="3200" b="1" spc="50" dirty="0" smtClean="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endParaRPr>
          </a:p>
          <a:p>
            <a:endParaRPr lang="en-US" sz="3200" b="1" spc="50" dirty="0" smtClean="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endParaRPr>
          </a:p>
          <a:p>
            <a:r>
              <a:rPr lang="en-US" sz="3200" b="1" spc="50" dirty="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add : </a:t>
            </a:r>
            <a:r>
              <a:rPr lang="en-US" sz="3200" b="1" spc="50" dirty="0" err="1">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Int</a:t>
            </a:r>
            <a:r>
              <a:rPr lang="en-US" sz="3200" b="1" spc="50" dirty="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 -&gt; </a:t>
            </a:r>
            <a:r>
              <a:rPr lang="en-US" sz="3200" b="1" spc="50" dirty="0" err="1">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Int</a:t>
            </a:r>
            <a:r>
              <a:rPr lang="en-US" sz="3200" b="1" spc="50" dirty="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 -&gt; </a:t>
            </a:r>
            <a:r>
              <a:rPr lang="en-US" sz="3200" b="1" spc="50" dirty="0" err="1">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Int</a:t>
            </a:r>
            <a:r>
              <a:rPr lang="en-US" sz="3200" b="1" spc="50" dirty="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 </a:t>
            </a:r>
          </a:p>
          <a:p>
            <a:r>
              <a:rPr lang="en-US" sz="3200" b="1" spc="50" dirty="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add x y = x + </a:t>
            </a:r>
            <a:r>
              <a:rPr lang="en-US" sz="3200" b="1" spc="50" dirty="0" smtClean="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y</a:t>
            </a:r>
            <a:endParaRPr lang="en-US" sz="3200" b="1" spc="50" dirty="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endParaRPr>
          </a:p>
        </p:txBody>
      </p:sp>
    </p:spTree>
    <p:extLst>
      <p:ext uri="{BB962C8B-B14F-4D97-AF65-F5344CB8AC3E}">
        <p14:creationId xmlns:p14="http://schemas.microsoft.com/office/powerpoint/2010/main" val="17001293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tps://cdn-images-1.medium.com/max/800/1*raWO3dhM4jMjf9VY-kZzN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05575" y="576775"/>
            <a:ext cx="7162800" cy="5734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233884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extBox 6"/>
          <p:cNvSpPr txBox="1"/>
          <p:nvPr/>
        </p:nvSpPr>
        <p:spPr>
          <a:xfrm>
            <a:off x="386080" y="280908"/>
            <a:ext cx="10566400" cy="646331"/>
          </a:xfrm>
          <a:prstGeom prst="rect">
            <a:avLst/>
          </a:prstGeom>
          <a:noFill/>
        </p:spPr>
        <p:txBody>
          <a:bodyPr wrap="square" rtlCol="0">
            <a:spAutoFit/>
          </a:bodyPr>
          <a:lstStyle/>
          <a:p>
            <a:pPr algn="ctr"/>
            <a:r>
              <a:rPr lang="en-US" sz="3600" b="1" spc="50" dirty="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l</a:t>
            </a:r>
            <a:r>
              <a:rPr lang="en-US" sz="3600" b="1" spc="50" smtClean="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ists</a:t>
            </a:r>
            <a:r>
              <a:rPr lang="en-US" sz="3600" b="1" spc="50" dirty="0" smtClean="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 tuples, and records</a:t>
            </a:r>
            <a:endParaRPr lang="en-US" sz="3600" dirty="0">
              <a:ln w="0"/>
              <a:solidFill>
                <a:schemeClr val="accent1"/>
              </a:solidFill>
              <a:effectLst>
                <a:outerShdw blurRad="38100" dist="25400" dir="5400000" algn="ctr" rotWithShape="0">
                  <a:srgbClr val="6E747A">
                    <a:alpha val="43000"/>
                  </a:srgbClr>
                </a:outerShdw>
              </a:effectLst>
              <a:latin typeface="Sauce Code Pro Medium" charset="0"/>
              <a:ea typeface="Sauce Code Pro Medium" charset="0"/>
              <a:cs typeface="Sauce Code Pro Medium" charset="0"/>
            </a:endParaRPr>
          </a:p>
        </p:txBody>
      </p:sp>
      <p:sp>
        <p:nvSpPr>
          <p:cNvPr id="2" name="TextBox 1"/>
          <p:cNvSpPr txBox="1"/>
          <p:nvPr/>
        </p:nvSpPr>
        <p:spPr>
          <a:xfrm>
            <a:off x="492369" y="1336431"/>
            <a:ext cx="11699631" cy="4031873"/>
          </a:xfrm>
          <a:prstGeom prst="rect">
            <a:avLst/>
          </a:prstGeom>
          <a:noFill/>
        </p:spPr>
        <p:txBody>
          <a:bodyPr wrap="square" rtlCol="0">
            <a:spAutoFit/>
          </a:bodyPr>
          <a:lstStyle/>
          <a:p>
            <a:r>
              <a:rPr lang="en-US" sz="3200" b="1" spc="50" dirty="0" smtClean="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names = [“</a:t>
            </a:r>
            <a:r>
              <a:rPr lang="en-US" sz="3200" b="1" spc="50" dirty="0" err="1" smtClean="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alice</a:t>
            </a:r>
            <a:r>
              <a:rPr lang="en-US" sz="3200" b="1" spc="50" dirty="0" smtClean="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a:t>
            </a:r>
            <a:r>
              <a:rPr lang="en-US" sz="3200" b="1" spc="50" dirty="0" err="1" smtClean="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bob”,“john</a:t>
            </a:r>
            <a:r>
              <a:rPr lang="en-US" sz="3200" b="1" spc="50" dirty="0" smtClean="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a:t>
            </a:r>
          </a:p>
          <a:p>
            <a:r>
              <a:rPr lang="en-US" sz="3200" b="1" spc="50" dirty="0" smtClean="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numbers = [1,2,3]</a:t>
            </a:r>
          </a:p>
          <a:p>
            <a:endParaRPr lang="en-US" sz="3200" b="1" spc="50" dirty="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endParaRPr>
          </a:p>
          <a:p>
            <a:r>
              <a:rPr lang="en-US" sz="3200" b="1" spc="50" dirty="0" err="1" smtClean="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List.length</a:t>
            </a:r>
            <a:r>
              <a:rPr lang="en-US" sz="3200" b="1" spc="50" dirty="0" smtClean="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 names  -- 3</a:t>
            </a:r>
          </a:p>
          <a:p>
            <a:r>
              <a:rPr lang="en-US" sz="3200" b="1" spc="50" dirty="0" err="1">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L</a:t>
            </a:r>
            <a:r>
              <a:rPr lang="en-US" sz="3200" b="1" spc="50" dirty="0" err="1" smtClean="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ist.reverse</a:t>
            </a:r>
            <a:r>
              <a:rPr lang="en-US" sz="3200" b="1" spc="50" dirty="0" smtClean="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 names -- [“john”,“bob”,“</a:t>
            </a:r>
            <a:r>
              <a:rPr lang="en-US" sz="3200" b="1" spc="50" dirty="0" err="1" smtClean="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alice</a:t>
            </a:r>
            <a:r>
              <a:rPr lang="en-US" sz="3200" b="1" spc="50" dirty="0" smtClean="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a:t>
            </a:r>
          </a:p>
          <a:p>
            <a:endParaRPr lang="en-US" sz="3200" b="1" spc="50" dirty="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endParaRPr>
          </a:p>
          <a:p>
            <a:r>
              <a:rPr lang="en-US" sz="3200" b="1" spc="50" dirty="0" smtClean="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double x = x * 2</a:t>
            </a:r>
          </a:p>
          <a:p>
            <a:r>
              <a:rPr lang="en-US" sz="3200" b="1" spc="50" dirty="0" err="1" smtClean="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List.map</a:t>
            </a:r>
            <a:r>
              <a:rPr lang="en-US" sz="3200" b="1" spc="50" dirty="0" smtClean="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 double numbers  -- [2,4,6]</a:t>
            </a:r>
          </a:p>
        </p:txBody>
      </p:sp>
    </p:spTree>
    <p:extLst>
      <p:ext uri="{BB962C8B-B14F-4D97-AF65-F5344CB8AC3E}">
        <p14:creationId xmlns:p14="http://schemas.microsoft.com/office/powerpoint/2010/main" val="148110368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extBox 6"/>
          <p:cNvSpPr txBox="1"/>
          <p:nvPr/>
        </p:nvSpPr>
        <p:spPr>
          <a:xfrm>
            <a:off x="386080" y="280908"/>
            <a:ext cx="10566400" cy="646331"/>
          </a:xfrm>
          <a:prstGeom prst="rect">
            <a:avLst/>
          </a:prstGeom>
          <a:noFill/>
        </p:spPr>
        <p:txBody>
          <a:bodyPr wrap="square" rtlCol="0">
            <a:spAutoFit/>
          </a:bodyPr>
          <a:lstStyle/>
          <a:p>
            <a:pPr algn="ctr"/>
            <a:r>
              <a:rPr lang="en-US" sz="3600" b="1" spc="50" dirty="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l</a:t>
            </a:r>
            <a:r>
              <a:rPr lang="en-US" sz="3600" b="1" spc="50" dirty="0" smtClean="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ists, tuples, and records</a:t>
            </a:r>
            <a:endParaRPr lang="en-US" sz="3600" dirty="0">
              <a:ln w="0"/>
              <a:solidFill>
                <a:schemeClr val="accent1"/>
              </a:solidFill>
              <a:effectLst>
                <a:outerShdw blurRad="38100" dist="25400" dir="5400000" algn="ctr" rotWithShape="0">
                  <a:srgbClr val="6E747A">
                    <a:alpha val="43000"/>
                  </a:srgbClr>
                </a:outerShdw>
              </a:effectLst>
              <a:latin typeface="Sauce Code Pro Medium" charset="0"/>
              <a:ea typeface="Sauce Code Pro Medium" charset="0"/>
              <a:cs typeface="Sauce Code Pro Medium" charset="0"/>
            </a:endParaRPr>
          </a:p>
        </p:txBody>
      </p:sp>
      <p:sp>
        <p:nvSpPr>
          <p:cNvPr id="2" name="TextBox 1"/>
          <p:cNvSpPr txBox="1"/>
          <p:nvPr/>
        </p:nvSpPr>
        <p:spPr>
          <a:xfrm>
            <a:off x="492369" y="1336431"/>
            <a:ext cx="11699631" cy="2554545"/>
          </a:xfrm>
          <a:prstGeom prst="rect">
            <a:avLst/>
          </a:prstGeom>
          <a:noFill/>
        </p:spPr>
        <p:txBody>
          <a:bodyPr wrap="square" rtlCol="0">
            <a:spAutoFit/>
          </a:bodyPr>
          <a:lstStyle/>
          <a:p>
            <a:r>
              <a:rPr lang="en-US" sz="3200" b="1" spc="50" dirty="0" smtClean="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cat : (String, </a:t>
            </a:r>
            <a:r>
              <a:rPr lang="en-US" sz="3200" b="1" spc="50" dirty="0" err="1" smtClean="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Int</a:t>
            </a:r>
            <a:r>
              <a:rPr lang="en-US" sz="3200" b="1" spc="50" dirty="0" smtClean="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a:t>
            </a:r>
          </a:p>
          <a:p>
            <a:r>
              <a:rPr lang="en-US" sz="3200" b="1" spc="50" dirty="0" smtClean="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cat = (“Sally”, 10)</a:t>
            </a:r>
          </a:p>
          <a:p>
            <a:endParaRPr lang="en-US" sz="3200" b="1" spc="50" dirty="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endParaRPr>
          </a:p>
          <a:p>
            <a:r>
              <a:rPr lang="en-US" sz="3200" b="1" spc="50" dirty="0" smtClean="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name = </a:t>
            </a:r>
            <a:r>
              <a:rPr lang="en-US" sz="3200" b="1" spc="50" dirty="0" err="1" smtClean="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Tuple.first</a:t>
            </a:r>
            <a:r>
              <a:rPr lang="en-US" sz="3200" b="1" spc="50" dirty="0" smtClean="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 cat -- “Sally”</a:t>
            </a:r>
          </a:p>
          <a:p>
            <a:r>
              <a:rPr lang="en-US" sz="3200" b="1" spc="50" dirty="0" smtClean="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age  = </a:t>
            </a:r>
            <a:r>
              <a:rPr lang="en-US" sz="3200" b="1" spc="50" dirty="0" err="1" smtClean="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Tuple.second</a:t>
            </a:r>
            <a:r>
              <a:rPr lang="en-US" sz="3200" b="1" spc="50" dirty="0" smtClean="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 cat -- 10</a:t>
            </a:r>
          </a:p>
        </p:txBody>
      </p:sp>
    </p:spTree>
    <p:extLst>
      <p:ext uri="{BB962C8B-B14F-4D97-AF65-F5344CB8AC3E}">
        <p14:creationId xmlns:p14="http://schemas.microsoft.com/office/powerpoint/2010/main" val="122415931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492369" y="1336431"/>
            <a:ext cx="11535508" cy="3046988"/>
          </a:xfrm>
          <a:prstGeom prst="rect">
            <a:avLst/>
          </a:prstGeom>
          <a:noFill/>
        </p:spPr>
        <p:txBody>
          <a:bodyPr wrap="square" rtlCol="0">
            <a:spAutoFit/>
          </a:bodyPr>
          <a:lstStyle/>
          <a:p>
            <a:r>
              <a:rPr lang="en-US" sz="3200" b="1" spc="5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cat = {name: “fire”, color: “white”, age: 10}</a:t>
            </a:r>
          </a:p>
          <a:p>
            <a:endParaRPr lang="en-US" sz="3200" b="1" spc="50" dirty="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endParaRPr>
          </a:p>
          <a:p>
            <a:r>
              <a:rPr lang="en-US" sz="3200" b="1" spc="50" dirty="0" err="1" smtClean="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cat.name</a:t>
            </a:r>
            <a:r>
              <a:rPr lang="en-US" sz="3200" b="1" spc="50" dirty="0" smtClean="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  -- “fire”</a:t>
            </a:r>
          </a:p>
          <a:p>
            <a:r>
              <a:rPr lang="en-US" sz="3200" b="1" spc="50" dirty="0" err="1" smtClean="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cat.color</a:t>
            </a:r>
            <a:r>
              <a:rPr lang="en-US" sz="3200" b="1" spc="50" dirty="0" smtClean="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 -- “</a:t>
            </a:r>
            <a:r>
              <a:rPr lang="en-US" sz="3200" b="1" spc="50" dirty="0" err="1" smtClean="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jupiter</a:t>
            </a:r>
            <a:r>
              <a:rPr lang="en-US" sz="3200" b="1" spc="50" dirty="0" smtClean="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a:t>
            </a:r>
          </a:p>
          <a:p>
            <a:r>
              <a:rPr lang="en-US" sz="3200" b="1" spc="50" dirty="0" smtClean="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.age cat  -- 10</a:t>
            </a:r>
            <a:endParaRPr lang="en-US" sz="3200" b="1" spc="50" dirty="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endParaRPr>
          </a:p>
          <a:p>
            <a:endParaRPr lang="en-US" sz="3200" b="1" spc="50" dirty="0" smtClean="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endParaRPr>
          </a:p>
        </p:txBody>
      </p:sp>
      <p:sp>
        <p:nvSpPr>
          <p:cNvPr id="5" name="TextBox 4"/>
          <p:cNvSpPr txBox="1"/>
          <p:nvPr/>
        </p:nvSpPr>
        <p:spPr>
          <a:xfrm>
            <a:off x="386080" y="280908"/>
            <a:ext cx="10566400" cy="646331"/>
          </a:xfrm>
          <a:prstGeom prst="rect">
            <a:avLst/>
          </a:prstGeom>
          <a:noFill/>
        </p:spPr>
        <p:txBody>
          <a:bodyPr wrap="square" rtlCol="0">
            <a:spAutoFit/>
          </a:bodyPr>
          <a:lstStyle/>
          <a:p>
            <a:pPr algn="ctr"/>
            <a:r>
              <a:rPr lang="en-US" sz="3600" b="1" spc="50" dirty="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l</a:t>
            </a:r>
            <a:r>
              <a:rPr lang="en-US" sz="3600" b="1" spc="50" dirty="0" smtClean="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ists, tuples, and records</a:t>
            </a:r>
            <a:endParaRPr lang="en-US" sz="3600" dirty="0">
              <a:ln w="0"/>
              <a:solidFill>
                <a:schemeClr val="accent1"/>
              </a:solidFill>
              <a:effectLst>
                <a:outerShdw blurRad="38100" dist="25400" dir="5400000" algn="ctr" rotWithShape="0">
                  <a:srgbClr val="6E747A">
                    <a:alpha val="43000"/>
                  </a:srgbClr>
                </a:outerShdw>
              </a:effectLst>
              <a:latin typeface="Sauce Code Pro Medium" charset="0"/>
              <a:ea typeface="Sauce Code Pro Medium" charset="0"/>
              <a:cs typeface="Sauce Code Pro Medium" charset="0"/>
            </a:endParaRPr>
          </a:p>
        </p:txBody>
      </p:sp>
    </p:spTree>
    <p:extLst>
      <p:ext uri="{BB962C8B-B14F-4D97-AF65-F5344CB8AC3E}">
        <p14:creationId xmlns:p14="http://schemas.microsoft.com/office/powerpoint/2010/main" val="153358323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492369" y="1336431"/>
            <a:ext cx="11493305" cy="3539430"/>
          </a:xfrm>
          <a:prstGeom prst="rect">
            <a:avLst/>
          </a:prstGeom>
          <a:noFill/>
        </p:spPr>
        <p:txBody>
          <a:bodyPr wrap="square" rtlCol="0">
            <a:spAutoFit/>
          </a:bodyPr>
          <a:lstStyle/>
          <a:p>
            <a:r>
              <a:rPr lang="en-US" sz="3200" b="1" spc="50" dirty="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cat = </a:t>
            </a:r>
            <a:r>
              <a:rPr lang="en-US" sz="3200" b="1" spc="50" dirty="0" smtClean="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{name</a:t>
            </a:r>
            <a:r>
              <a:rPr lang="en-US" sz="3200" b="1" spc="50" dirty="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 “fire</a:t>
            </a:r>
            <a:r>
              <a:rPr lang="en-US" sz="3200" b="1" spc="50" dirty="0" smtClean="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 color</a:t>
            </a:r>
            <a:r>
              <a:rPr lang="en-US" sz="3200" b="1" spc="50" dirty="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 “white</a:t>
            </a:r>
            <a:r>
              <a:rPr lang="en-US" sz="3200" b="1" spc="50" dirty="0" smtClean="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 age</a:t>
            </a:r>
            <a:r>
              <a:rPr lang="en-US" sz="3200" b="1" spc="50" dirty="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 </a:t>
            </a:r>
            <a:r>
              <a:rPr lang="en-US" sz="3200" b="1" spc="50" dirty="0" smtClean="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10}</a:t>
            </a:r>
          </a:p>
          <a:p>
            <a:endParaRPr lang="en-US" sz="3200" b="1" spc="50" dirty="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endParaRPr>
          </a:p>
          <a:p>
            <a:r>
              <a:rPr lang="en-US" sz="3200" b="1" spc="50" dirty="0" err="1" smtClean="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ancientCat</a:t>
            </a:r>
            <a:r>
              <a:rPr lang="en-US" sz="3200" b="1" spc="50" dirty="0" smtClean="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 = { cat | age = </a:t>
            </a:r>
            <a:r>
              <a:rPr lang="en-US" sz="3200" b="1" spc="50" dirty="0" err="1" smtClean="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cat.age</a:t>
            </a:r>
            <a:r>
              <a:rPr lang="en-US" sz="3200" b="1" spc="50" dirty="0" smtClean="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 + 100 }</a:t>
            </a:r>
          </a:p>
          <a:p>
            <a:endParaRPr lang="en-US" sz="3200" b="1" spc="50" dirty="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endParaRPr>
          </a:p>
          <a:p>
            <a:r>
              <a:rPr lang="en-US" sz="3200" b="1" spc="50" dirty="0" smtClean="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.age cat        -- 40</a:t>
            </a:r>
          </a:p>
          <a:p>
            <a:r>
              <a:rPr lang="en-US" sz="3200" b="1" spc="50" dirty="0" smtClean="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.age </a:t>
            </a:r>
            <a:r>
              <a:rPr lang="en-US" sz="3200" b="1" spc="50" dirty="0" err="1" smtClean="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ancientCat</a:t>
            </a:r>
            <a:r>
              <a:rPr lang="en-US" sz="3200" b="1" spc="50" dirty="0" smtClean="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 -- 110</a:t>
            </a:r>
            <a:endParaRPr lang="en-US" sz="3200" b="1" spc="50" dirty="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endParaRPr>
          </a:p>
          <a:p>
            <a:endParaRPr lang="en-US" sz="3200" b="1" spc="50" dirty="0" smtClean="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endParaRPr>
          </a:p>
        </p:txBody>
      </p:sp>
      <p:sp>
        <p:nvSpPr>
          <p:cNvPr id="5" name="TextBox 4"/>
          <p:cNvSpPr txBox="1"/>
          <p:nvPr/>
        </p:nvSpPr>
        <p:spPr>
          <a:xfrm>
            <a:off x="386080" y="280908"/>
            <a:ext cx="10566400" cy="646331"/>
          </a:xfrm>
          <a:prstGeom prst="rect">
            <a:avLst/>
          </a:prstGeom>
          <a:noFill/>
        </p:spPr>
        <p:txBody>
          <a:bodyPr wrap="square" rtlCol="0">
            <a:spAutoFit/>
          </a:bodyPr>
          <a:lstStyle/>
          <a:p>
            <a:pPr algn="ctr"/>
            <a:r>
              <a:rPr lang="en-US" sz="3600" b="1" spc="50" dirty="0" smtClean="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immutability</a:t>
            </a:r>
            <a:endParaRPr lang="en-US" sz="3600" dirty="0">
              <a:ln w="0"/>
              <a:solidFill>
                <a:schemeClr val="accent1"/>
              </a:solidFill>
              <a:effectLst>
                <a:outerShdw blurRad="38100" dist="25400" dir="5400000" algn="ctr" rotWithShape="0">
                  <a:srgbClr val="6E747A">
                    <a:alpha val="43000"/>
                  </a:srgbClr>
                </a:outerShdw>
              </a:effectLst>
              <a:latin typeface="Sauce Code Pro Medium" charset="0"/>
              <a:ea typeface="Sauce Code Pro Medium" charset="0"/>
              <a:cs typeface="Sauce Code Pro Medium" charset="0"/>
            </a:endParaRPr>
          </a:p>
        </p:txBody>
      </p:sp>
    </p:spTree>
    <p:extLst>
      <p:ext uri="{BB962C8B-B14F-4D97-AF65-F5344CB8AC3E}">
        <p14:creationId xmlns:p14="http://schemas.microsoft.com/office/powerpoint/2010/main" val="64499385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492369" y="1336431"/>
            <a:ext cx="11493305" cy="5016758"/>
          </a:xfrm>
          <a:prstGeom prst="rect">
            <a:avLst/>
          </a:prstGeom>
          <a:noFill/>
        </p:spPr>
        <p:txBody>
          <a:bodyPr wrap="square" rtlCol="0">
            <a:spAutoFit/>
          </a:bodyPr>
          <a:lstStyle/>
          <a:p>
            <a:r>
              <a:rPr lang="en-US" sz="3200" b="1" spc="50" dirty="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cat = {name: “fire”, color: “white”, age: 10}</a:t>
            </a:r>
          </a:p>
          <a:p>
            <a:endParaRPr lang="en-US" sz="3200" b="1" spc="50" dirty="0" smtClean="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endParaRPr>
          </a:p>
          <a:p>
            <a:r>
              <a:rPr lang="en-US" sz="3200" b="1" spc="50" dirty="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type alias </a:t>
            </a:r>
            <a:r>
              <a:rPr lang="en-US" sz="3200" b="1" spc="50" dirty="0" smtClean="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Cat = </a:t>
            </a:r>
            <a:endParaRPr lang="en-US" sz="3200" b="1" spc="50" dirty="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endParaRPr>
          </a:p>
          <a:p>
            <a:r>
              <a:rPr lang="en-US" sz="3200" b="1" spc="50" dirty="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	{ name : </a:t>
            </a:r>
            <a:r>
              <a:rPr lang="en-US" sz="3200" b="1" spc="50" dirty="0" smtClean="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String</a:t>
            </a:r>
          </a:p>
          <a:p>
            <a:r>
              <a:rPr lang="en-US" sz="3200" b="1" spc="50" dirty="0" smtClean="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	, color: String</a:t>
            </a:r>
          </a:p>
          <a:p>
            <a:r>
              <a:rPr lang="en-US" sz="3200" b="1" spc="50" dirty="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 </a:t>
            </a:r>
            <a:r>
              <a:rPr lang="en-US" sz="3200" b="1" spc="50" dirty="0" smtClean="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 , </a:t>
            </a:r>
            <a:r>
              <a:rPr lang="en-US" sz="3200" b="1" spc="50" dirty="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age: </a:t>
            </a:r>
            <a:r>
              <a:rPr lang="en-US" sz="3200" b="1" spc="50" dirty="0" err="1">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Int</a:t>
            </a:r>
            <a:r>
              <a:rPr lang="en-US" sz="3200" b="1" spc="50" dirty="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 }</a:t>
            </a:r>
          </a:p>
          <a:p>
            <a:endParaRPr lang="en-US" sz="3200" b="1" spc="50" dirty="0" smtClean="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endParaRPr>
          </a:p>
          <a:p>
            <a:r>
              <a:rPr lang="en-US" sz="3200" b="1" spc="50" dirty="0" smtClean="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cat = Cat “fire” “black” 10</a:t>
            </a:r>
          </a:p>
          <a:p>
            <a:endParaRPr lang="en-US" sz="3200" b="1" spc="50" dirty="0" smtClean="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endParaRPr>
          </a:p>
          <a:p>
            <a:endParaRPr lang="en-US" sz="3200" b="1" spc="50" dirty="0" smtClean="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endParaRPr>
          </a:p>
        </p:txBody>
      </p:sp>
      <p:sp>
        <p:nvSpPr>
          <p:cNvPr id="5" name="TextBox 4"/>
          <p:cNvSpPr txBox="1"/>
          <p:nvPr/>
        </p:nvSpPr>
        <p:spPr>
          <a:xfrm>
            <a:off x="386080" y="280908"/>
            <a:ext cx="10566400" cy="646331"/>
          </a:xfrm>
          <a:prstGeom prst="rect">
            <a:avLst/>
          </a:prstGeom>
          <a:noFill/>
        </p:spPr>
        <p:txBody>
          <a:bodyPr wrap="square" rtlCol="0">
            <a:spAutoFit/>
          </a:bodyPr>
          <a:lstStyle/>
          <a:p>
            <a:pPr algn="ctr"/>
            <a:r>
              <a:rPr lang="en-US" sz="3600" b="1" spc="50" dirty="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t</a:t>
            </a:r>
            <a:r>
              <a:rPr lang="en-US" sz="3600" b="1" spc="50" dirty="0" smtClean="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ype aliases</a:t>
            </a:r>
            <a:endParaRPr lang="en-US" sz="3600" dirty="0">
              <a:ln w="0"/>
              <a:solidFill>
                <a:schemeClr val="accent1"/>
              </a:solidFill>
              <a:effectLst>
                <a:outerShdw blurRad="38100" dist="25400" dir="5400000" algn="ctr" rotWithShape="0">
                  <a:srgbClr val="6E747A">
                    <a:alpha val="43000"/>
                  </a:srgbClr>
                </a:outerShdw>
              </a:effectLst>
              <a:latin typeface="Sauce Code Pro Medium" charset="0"/>
              <a:ea typeface="Sauce Code Pro Medium" charset="0"/>
              <a:cs typeface="Sauce Code Pro Medium" charset="0"/>
            </a:endParaRPr>
          </a:p>
        </p:txBody>
      </p:sp>
    </p:spTree>
    <p:extLst>
      <p:ext uri="{BB962C8B-B14F-4D97-AF65-F5344CB8AC3E}">
        <p14:creationId xmlns:p14="http://schemas.microsoft.com/office/powerpoint/2010/main" val="96270841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492370" y="1336431"/>
            <a:ext cx="5683348" cy="3539430"/>
          </a:xfrm>
          <a:prstGeom prst="rect">
            <a:avLst/>
          </a:prstGeom>
          <a:noFill/>
        </p:spPr>
        <p:txBody>
          <a:bodyPr wrap="square" rtlCol="0">
            <a:spAutoFit/>
          </a:bodyPr>
          <a:lstStyle/>
          <a:p>
            <a:r>
              <a:rPr lang="en-US" sz="3200" b="1" spc="50" dirty="0" smtClean="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type </a:t>
            </a:r>
            <a:r>
              <a:rPr lang="en-US" sz="3200" b="1" spc="50" dirty="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alias </a:t>
            </a:r>
            <a:r>
              <a:rPr lang="en-US" sz="3200" b="1" spc="50" dirty="0" smtClean="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Cat = </a:t>
            </a:r>
            <a:endParaRPr lang="en-US" sz="3200" b="1" spc="50" dirty="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endParaRPr>
          </a:p>
          <a:p>
            <a:r>
              <a:rPr lang="en-US" sz="3200" b="1" spc="50" dirty="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	{ name : </a:t>
            </a:r>
            <a:r>
              <a:rPr lang="en-US" sz="3200" b="1" spc="50" dirty="0" smtClean="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String</a:t>
            </a:r>
          </a:p>
          <a:p>
            <a:r>
              <a:rPr lang="en-US" sz="3200" b="1" spc="50" dirty="0" smtClean="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	, color: Color</a:t>
            </a:r>
          </a:p>
          <a:p>
            <a:r>
              <a:rPr lang="en-US" sz="3200" b="1" spc="50" dirty="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 </a:t>
            </a:r>
            <a:r>
              <a:rPr lang="en-US" sz="3200" b="1" spc="50" dirty="0" smtClean="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 , </a:t>
            </a:r>
            <a:r>
              <a:rPr lang="en-US" sz="3200" b="1" spc="50" dirty="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age: </a:t>
            </a:r>
            <a:r>
              <a:rPr lang="en-US" sz="3200" b="1" spc="50" dirty="0" err="1">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Int</a:t>
            </a:r>
            <a:r>
              <a:rPr lang="en-US" sz="3200" b="1" spc="50" dirty="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 }</a:t>
            </a:r>
          </a:p>
          <a:p>
            <a:endParaRPr lang="en-US" sz="3200" b="1" spc="50" dirty="0" smtClean="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endParaRPr>
          </a:p>
          <a:p>
            <a:endParaRPr lang="en-US" sz="3200" b="1" spc="50" dirty="0" smtClean="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endParaRPr>
          </a:p>
          <a:p>
            <a:endParaRPr lang="en-US" sz="3200" b="1" spc="50" dirty="0" smtClean="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endParaRPr>
          </a:p>
        </p:txBody>
      </p:sp>
      <p:sp>
        <p:nvSpPr>
          <p:cNvPr id="5" name="TextBox 4"/>
          <p:cNvSpPr txBox="1"/>
          <p:nvPr/>
        </p:nvSpPr>
        <p:spPr>
          <a:xfrm>
            <a:off x="386080" y="280908"/>
            <a:ext cx="10566400" cy="646331"/>
          </a:xfrm>
          <a:prstGeom prst="rect">
            <a:avLst/>
          </a:prstGeom>
          <a:noFill/>
        </p:spPr>
        <p:txBody>
          <a:bodyPr wrap="square" rtlCol="0">
            <a:spAutoFit/>
          </a:bodyPr>
          <a:lstStyle/>
          <a:p>
            <a:pPr algn="ctr"/>
            <a:r>
              <a:rPr lang="en-US" sz="3600" b="1" spc="50" dirty="0" smtClean="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union types</a:t>
            </a:r>
            <a:endParaRPr lang="en-US" sz="3600" dirty="0">
              <a:ln w="0"/>
              <a:solidFill>
                <a:schemeClr val="accent1"/>
              </a:solidFill>
              <a:effectLst>
                <a:outerShdw blurRad="38100" dist="25400" dir="5400000" algn="ctr" rotWithShape="0">
                  <a:srgbClr val="6E747A">
                    <a:alpha val="43000"/>
                  </a:srgbClr>
                </a:outerShdw>
              </a:effectLst>
              <a:latin typeface="Sauce Code Pro Medium" charset="0"/>
              <a:ea typeface="Sauce Code Pro Medium" charset="0"/>
              <a:cs typeface="Sauce Code Pro Medium" charset="0"/>
            </a:endParaRPr>
          </a:p>
        </p:txBody>
      </p:sp>
      <p:sp>
        <p:nvSpPr>
          <p:cNvPr id="4" name="TextBox 3"/>
          <p:cNvSpPr txBox="1"/>
          <p:nvPr/>
        </p:nvSpPr>
        <p:spPr>
          <a:xfrm>
            <a:off x="6175718" y="1336431"/>
            <a:ext cx="5683348" cy="2554545"/>
          </a:xfrm>
          <a:prstGeom prst="rect">
            <a:avLst/>
          </a:prstGeom>
          <a:noFill/>
        </p:spPr>
        <p:txBody>
          <a:bodyPr wrap="square" rtlCol="0">
            <a:spAutoFit/>
          </a:bodyPr>
          <a:lstStyle/>
          <a:p>
            <a:r>
              <a:rPr lang="en-US" sz="3200" b="1" spc="50" dirty="0" smtClean="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type Color = Black</a:t>
            </a:r>
          </a:p>
          <a:p>
            <a:r>
              <a:rPr lang="en-US" sz="3200" b="1" spc="50" dirty="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	</a:t>
            </a:r>
            <a:r>
              <a:rPr lang="en-US" sz="3200" b="1" spc="50" dirty="0" smtClean="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 Blue</a:t>
            </a:r>
          </a:p>
          <a:p>
            <a:r>
              <a:rPr lang="en-US" sz="3200" b="1" spc="50" dirty="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	</a:t>
            </a:r>
            <a:r>
              <a:rPr lang="en-US" sz="3200" b="1" spc="50" dirty="0" smtClean="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 White</a:t>
            </a:r>
          </a:p>
          <a:p>
            <a:r>
              <a:rPr lang="en-US" sz="3200" b="1" spc="50" dirty="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	</a:t>
            </a:r>
            <a:r>
              <a:rPr lang="en-US" sz="3200" b="1" spc="50" dirty="0" smtClean="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 Blend Color Color</a:t>
            </a:r>
          </a:p>
          <a:p>
            <a:endParaRPr lang="en-US" sz="3200" b="1" spc="50" dirty="0" smtClean="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endParaRPr>
          </a:p>
        </p:txBody>
      </p:sp>
      <p:sp>
        <p:nvSpPr>
          <p:cNvPr id="3" name="Rectangle 2"/>
          <p:cNvSpPr/>
          <p:nvPr/>
        </p:nvSpPr>
        <p:spPr>
          <a:xfrm>
            <a:off x="492370" y="3890975"/>
            <a:ext cx="11366696" cy="1077218"/>
          </a:xfrm>
          <a:prstGeom prst="rect">
            <a:avLst/>
          </a:prstGeom>
        </p:spPr>
        <p:txBody>
          <a:bodyPr wrap="square">
            <a:spAutoFit/>
          </a:bodyPr>
          <a:lstStyle/>
          <a:p>
            <a:r>
              <a:rPr lang="en-US" sz="3200" b="1" spc="50" dirty="0" err="1" smtClean="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black_cat</a:t>
            </a:r>
            <a:r>
              <a:rPr lang="en-US" sz="3200" b="1" spc="50" dirty="0" smtClean="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 </a:t>
            </a:r>
            <a:r>
              <a:rPr lang="en-US" sz="3200" b="1" spc="50" dirty="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 Cat “fire” </a:t>
            </a:r>
            <a:r>
              <a:rPr lang="en-US" sz="3200" b="1" spc="50" dirty="0" smtClean="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Black 10</a:t>
            </a:r>
          </a:p>
          <a:p>
            <a:r>
              <a:rPr lang="en-US" sz="3200" b="1" spc="50" dirty="0" err="1" smtClean="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blend_cat</a:t>
            </a:r>
            <a:r>
              <a:rPr lang="en-US" sz="3200" b="1" spc="50" dirty="0" smtClean="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 </a:t>
            </a:r>
            <a:r>
              <a:rPr lang="en-US" sz="3200" b="1" spc="50" dirty="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 Cat “fire” </a:t>
            </a:r>
            <a:r>
              <a:rPr lang="en-US" sz="3200" b="1" spc="50" dirty="0" smtClean="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(Blend Black White) 6</a:t>
            </a:r>
            <a:endParaRPr lang="en-US" sz="3200" b="1" spc="50" dirty="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endParaRPr>
          </a:p>
        </p:txBody>
      </p:sp>
    </p:spTree>
    <p:extLst>
      <p:ext uri="{BB962C8B-B14F-4D97-AF65-F5344CB8AC3E}">
        <p14:creationId xmlns:p14="http://schemas.microsoft.com/office/powerpoint/2010/main" val="158422888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492368" y="1336431"/>
            <a:ext cx="11699631" cy="3539430"/>
          </a:xfrm>
          <a:prstGeom prst="rect">
            <a:avLst/>
          </a:prstGeom>
          <a:noFill/>
        </p:spPr>
        <p:txBody>
          <a:bodyPr wrap="square" rtlCol="0">
            <a:spAutoFit/>
          </a:bodyPr>
          <a:lstStyle/>
          <a:p>
            <a:r>
              <a:rPr lang="en-US" sz="3200" b="1" spc="50" dirty="0" smtClean="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type Maybe a = just a | Nothing</a:t>
            </a:r>
          </a:p>
          <a:p>
            <a:r>
              <a:rPr lang="en-US" sz="3200" b="1" spc="50" dirty="0" smtClean="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 </a:t>
            </a:r>
          </a:p>
          <a:p>
            <a:r>
              <a:rPr lang="en-US" sz="3200" b="1" spc="50" dirty="0" smtClean="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just    -- &lt;function&gt; : a -&gt; Maybe a</a:t>
            </a:r>
          </a:p>
          <a:p>
            <a:r>
              <a:rPr lang="en-US" sz="3200" b="1" spc="50" dirty="0" smtClean="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Nothing -- Nothing : Maybe a</a:t>
            </a:r>
          </a:p>
          <a:p>
            <a:endParaRPr lang="en-US" sz="3200" b="1" spc="50" dirty="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endParaRPr>
          </a:p>
          <a:p>
            <a:r>
              <a:rPr lang="en-US" sz="3200" b="1" spc="50" dirty="0" smtClean="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just “hi” -- just “hello” : Maybe String</a:t>
            </a:r>
          </a:p>
          <a:p>
            <a:r>
              <a:rPr lang="en-US" sz="3200" b="1" spc="50" dirty="0" smtClean="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just 2.0  -- just 2.0 : Maybe Float</a:t>
            </a:r>
          </a:p>
        </p:txBody>
      </p:sp>
      <p:sp>
        <p:nvSpPr>
          <p:cNvPr id="5" name="TextBox 4"/>
          <p:cNvSpPr txBox="1"/>
          <p:nvPr/>
        </p:nvSpPr>
        <p:spPr>
          <a:xfrm>
            <a:off x="386080" y="280908"/>
            <a:ext cx="10566400" cy="646331"/>
          </a:xfrm>
          <a:prstGeom prst="rect">
            <a:avLst/>
          </a:prstGeom>
          <a:noFill/>
        </p:spPr>
        <p:txBody>
          <a:bodyPr wrap="square" rtlCol="0">
            <a:spAutoFit/>
          </a:bodyPr>
          <a:lstStyle/>
          <a:p>
            <a:pPr algn="ctr"/>
            <a:r>
              <a:rPr lang="en-US" sz="3600" b="1" spc="50" dirty="0" smtClean="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union types</a:t>
            </a:r>
            <a:endParaRPr lang="en-US" sz="3600" dirty="0">
              <a:ln w="0"/>
              <a:solidFill>
                <a:schemeClr val="accent1"/>
              </a:solidFill>
              <a:effectLst>
                <a:outerShdw blurRad="38100" dist="25400" dir="5400000" algn="ctr" rotWithShape="0">
                  <a:srgbClr val="6E747A">
                    <a:alpha val="43000"/>
                  </a:srgbClr>
                </a:outerShdw>
              </a:effectLst>
              <a:latin typeface="Sauce Code Pro Medium" charset="0"/>
              <a:ea typeface="Sauce Code Pro Medium" charset="0"/>
              <a:cs typeface="Sauce Code Pro Medium" charset="0"/>
            </a:endParaRPr>
          </a:p>
        </p:txBody>
      </p:sp>
    </p:spTree>
    <p:extLst>
      <p:ext uri="{BB962C8B-B14F-4D97-AF65-F5344CB8AC3E}">
        <p14:creationId xmlns:p14="http://schemas.microsoft.com/office/powerpoint/2010/main" val="29379164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492368" y="1336431"/>
            <a:ext cx="11699631" cy="5262979"/>
          </a:xfrm>
          <a:prstGeom prst="rect">
            <a:avLst/>
          </a:prstGeom>
          <a:noFill/>
        </p:spPr>
        <p:txBody>
          <a:bodyPr wrap="square" rtlCol="0">
            <a:spAutoFit/>
          </a:bodyPr>
          <a:lstStyle/>
          <a:p>
            <a:r>
              <a:rPr lang="en-US" sz="2800" b="1" spc="50" dirty="0" smtClean="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type alias User = { name: String, age: Maybe </a:t>
            </a:r>
            <a:r>
              <a:rPr lang="en-US" sz="2800" b="1" spc="50" dirty="0" err="1" smtClean="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Int</a:t>
            </a:r>
            <a:r>
              <a:rPr lang="en-US" sz="2800" b="1" spc="50" dirty="0" smtClean="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 }</a:t>
            </a:r>
          </a:p>
          <a:p>
            <a:endParaRPr lang="en-US" sz="2800" b="1" spc="50" dirty="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endParaRPr>
          </a:p>
          <a:p>
            <a:r>
              <a:rPr lang="en-US" sz="2800" b="1" spc="50" dirty="0" smtClean="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jack = User “Jack” Nothing</a:t>
            </a:r>
          </a:p>
          <a:p>
            <a:r>
              <a:rPr lang="en-US" sz="2800" b="1" spc="50" dirty="0" err="1" smtClean="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kaitlin</a:t>
            </a:r>
            <a:r>
              <a:rPr lang="en-US" sz="2800" b="1" spc="50" dirty="0" smtClean="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 = User “Kaitlin” (Just 23)</a:t>
            </a:r>
          </a:p>
          <a:p>
            <a:endParaRPr lang="en-US" sz="2800" b="1" spc="50" dirty="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endParaRPr>
          </a:p>
          <a:p>
            <a:r>
              <a:rPr lang="en-US" sz="2800" b="1" spc="50" dirty="0" err="1" smtClean="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canBuyOverWatch</a:t>
            </a:r>
            <a:r>
              <a:rPr lang="en-US" sz="2800" b="1" spc="50" dirty="0" smtClean="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 : User -&gt; Bool</a:t>
            </a:r>
          </a:p>
          <a:p>
            <a:r>
              <a:rPr lang="en-US" sz="2800" b="1" spc="50" dirty="0" err="1" smtClean="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canBuyOverWatch</a:t>
            </a:r>
            <a:r>
              <a:rPr lang="en-US" sz="2800" b="1" spc="50" dirty="0" smtClean="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 user = </a:t>
            </a:r>
          </a:p>
          <a:p>
            <a:r>
              <a:rPr lang="en-US" sz="2800" b="1" spc="50" dirty="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	</a:t>
            </a:r>
            <a:r>
              <a:rPr lang="en-US" sz="2800" b="1" spc="50" dirty="0" smtClean="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case </a:t>
            </a:r>
            <a:r>
              <a:rPr lang="en-US" sz="2800" b="1" spc="50" dirty="0" err="1" smtClean="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user.age</a:t>
            </a:r>
            <a:r>
              <a:rPr lang="en-US" sz="2800" b="1" spc="50" dirty="0" smtClean="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 of </a:t>
            </a:r>
          </a:p>
          <a:p>
            <a:r>
              <a:rPr lang="en-US" sz="2800" b="1" spc="50" dirty="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	</a:t>
            </a:r>
            <a:r>
              <a:rPr lang="en-US" sz="2800" b="1" spc="50" dirty="0" smtClean="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	Nothing -&gt; </a:t>
            </a:r>
          </a:p>
          <a:p>
            <a:r>
              <a:rPr lang="en-US" sz="2800" b="1" spc="50" dirty="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	</a:t>
            </a:r>
            <a:r>
              <a:rPr lang="en-US" sz="2800" b="1" spc="50" dirty="0" smtClean="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		False</a:t>
            </a:r>
          </a:p>
          <a:p>
            <a:r>
              <a:rPr lang="en-US" sz="2800" b="1" spc="50" dirty="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	</a:t>
            </a:r>
            <a:r>
              <a:rPr lang="en-US" sz="2800" b="1" spc="50" dirty="0" smtClean="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	Just age -&gt; </a:t>
            </a:r>
          </a:p>
          <a:p>
            <a:r>
              <a:rPr lang="en-US" sz="2800" b="1" spc="50" dirty="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	</a:t>
            </a:r>
            <a:r>
              <a:rPr lang="en-US" sz="2800" b="1" spc="50" dirty="0" smtClean="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		age &gt;= 21</a:t>
            </a:r>
          </a:p>
        </p:txBody>
      </p:sp>
      <p:sp>
        <p:nvSpPr>
          <p:cNvPr id="5" name="TextBox 4"/>
          <p:cNvSpPr txBox="1"/>
          <p:nvPr/>
        </p:nvSpPr>
        <p:spPr>
          <a:xfrm>
            <a:off x="386080" y="280908"/>
            <a:ext cx="10566400" cy="646331"/>
          </a:xfrm>
          <a:prstGeom prst="rect">
            <a:avLst/>
          </a:prstGeom>
          <a:noFill/>
        </p:spPr>
        <p:txBody>
          <a:bodyPr wrap="square" rtlCol="0">
            <a:spAutoFit/>
          </a:bodyPr>
          <a:lstStyle/>
          <a:p>
            <a:pPr algn="ctr"/>
            <a:r>
              <a:rPr lang="en-US" sz="3600" b="1" spc="50" dirty="0" smtClean="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union types</a:t>
            </a:r>
            <a:endParaRPr lang="en-US" sz="3600" dirty="0">
              <a:ln w="0"/>
              <a:solidFill>
                <a:schemeClr val="accent1"/>
              </a:solidFill>
              <a:effectLst>
                <a:outerShdw blurRad="38100" dist="25400" dir="5400000" algn="ctr" rotWithShape="0">
                  <a:srgbClr val="6E747A">
                    <a:alpha val="43000"/>
                  </a:srgbClr>
                </a:outerShdw>
              </a:effectLst>
              <a:latin typeface="Sauce Code Pro Medium" charset="0"/>
              <a:ea typeface="Sauce Code Pro Medium" charset="0"/>
              <a:cs typeface="Sauce Code Pro Medium" charset="0"/>
            </a:endParaRPr>
          </a:p>
        </p:txBody>
      </p:sp>
    </p:spTree>
    <p:extLst>
      <p:ext uri="{BB962C8B-B14F-4D97-AF65-F5344CB8AC3E}">
        <p14:creationId xmlns:p14="http://schemas.microsoft.com/office/powerpoint/2010/main" val="160868108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ttp://www.clker.com/cliparts/g/i/F/5/h/A/black-and-white-mountain-m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39089" y="196948"/>
            <a:ext cx="2838450" cy="1971675"/>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mage result for mountain clip art black and white transparent">
            <a:hlinkClick r:id="rId4"/>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19864" y="0"/>
            <a:ext cx="2838450" cy="1971675"/>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mage result for mountain clip art black and white transparent">
            <a:hlinkClick r:id="rId4"/>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6363" y="633046"/>
            <a:ext cx="2838450" cy="1971675"/>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mage result for mountain clip art black and white transparent">
            <a:hlinkClick r:id="rId4"/>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53550" y="787791"/>
            <a:ext cx="2838450" cy="197167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0" descr="mage result for mountain clip art black and white transparent">
            <a:hlinkClick r:id="rId4"/>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83716" y="1113559"/>
            <a:ext cx="2838450" cy="1971675"/>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0" descr="mage result for mountain clip art black and white transparent">
            <a:hlinkClick r:id="rId4"/>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1539" y="787791"/>
            <a:ext cx="2838450" cy="1971675"/>
          </a:xfrm>
          <a:prstGeom prst="rect">
            <a:avLst/>
          </a:prstGeom>
          <a:noFill/>
          <a:extLst>
            <a:ext uri="{909E8E84-426E-40DD-AFC4-6F175D3DCCD1}">
              <a14:hiddenFill xmlns:a14="http://schemas.microsoft.com/office/drawing/2010/main">
                <a:solidFill>
                  <a:srgbClr val="FFFFFF"/>
                </a:solidFill>
              </a14:hiddenFill>
            </a:ext>
          </a:extLst>
        </p:spPr>
      </p:pic>
      <p:sp>
        <p:nvSpPr>
          <p:cNvPr id="19" name="Title 1"/>
          <p:cNvSpPr txBox="1">
            <a:spLocks/>
          </p:cNvSpPr>
          <p:nvPr/>
        </p:nvSpPr>
        <p:spPr>
          <a:xfrm>
            <a:off x="3666977" y="4756934"/>
            <a:ext cx="5176911" cy="1155896"/>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571500" indent="-571500">
              <a:buFont typeface="Arial" charset="0"/>
              <a:buChar char="•"/>
            </a:pPr>
            <a:r>
              <a:rPr lang="en-US" b="1" spc="50" dirty="0" smtClean="0">
                <a:ln w="0"/>
                <a:solidFill>
                  <a:schemeClr val="bg2"/>
                </a:solidFill>
                <a:effectLst>
                  <a:innerShdw blurRad="63500" dist="50800" dir="13500000">
                    <a:srgbClr val="000000">
                      <a:alpha val="50000"/>
                    </a:srgbClr>
                  </a:innerShdw>
                </a:effectLst>
              </a:rPr>
              <a:t>Elm </a:t>
            </a:r>
            <a:r>
              <a:rPr lang="en-US" b="1" spc="50" dirty="0">
                <a:ln w="0"/>
                <a:solidFill>
                  <a:schemeClr val="bg2"/>
                </a:solidFill>
                <a:effectLst>
                  <a:innerShdw blurRad="63500" dist="50800" dir="13500000">
                    <a:srgbClr val="000000">
                      <a:alpha val="50000"/>
                    </a:srgbClr>
                  </a:innerShdw>
                </a:effectLst>
              </a:rPr>
              <a:t>Architecture</a:t>
            </a:r>
          </a:p>
          <a:p>
            <a:pPr marL="571500" indent="-571500">
              <a:buFont typeface="Wingdings" charset="2"/>
              <a:buChar char="ü"/>
            </a:pPr>
            <a:endParaRPr lang="en-US" b="1" spc="50" dirty="0" smtClean="0">
              <a:ln w="0"/>
              <a:solidFill>
                <a:schemeClr val="bg2"/>
              </a:solidFill>
              <a:effectLst>
                <a:innerShdw blurRad="63500" dist="50800" dir="13500000">
                  <a:srgbClr val="000000">
                    <a:alpha val="50000"/>
                  </a:srgbClr>
                </a:innerShdw>
              </a:effectLst>
            </a:endParaRPr>
          </a:p>
        </p:txBody>
      </p:sp>
      <p:sp>
        <p:nvSpPr>
          <p:cNvPr id="20" name="Title 1"/>
          <p:cNvSpPr txBox="1">
            <a:spLocks/>
          </p:cNvSpPr>
          <p:nvPr/>
        </p:nvSpPr>
        <p:spPr>
          <a:xfrm>
            <a:off x="3514578" y="3138583"/>
            <a:ext cx="5176911" cy="694507"/>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b="1" spc="50" dirty="0" smtClean="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Elm</a:t>
            </a:r>
            <a:endParaRPr lang="en-US" b="1" spc="50" dirty="0">
              <a:ln w="0"/>
              <a:solidFill>
                <a:schemeClr val="bg2"/>
              </a:solidFill>
              <a:effectLst>
                <a:innerShdw blurRad="63500" dist="50800" dir="13500000">
                  <a:srgbClr val="000000">
                    <a:alpha val="50000"/>
                  </a:srgbClr>
                </a:innerShdw>
              </a:effectLst>
            </a:endParaRPr>
          </a:p>
        </p:txBody>
      </p:sp>
      <p:sp>
        <p:nvSpPr>
          <p:cNvPr id="22" name="Title 1"/>
          <p:cNvSpPr txBox="1">
            <a:spLocks/>
          </p:cNvSpPr>
          <p:nvPr/>
        </p:nvSpPr>
        <p:spPr>
          <a:xfrm>
            <a:off x="3666977" y="4172098"/>
            <a:ext cx="5686573" cy="1020934"/>
          </a:xfrm>
          <a:prstGeom prst="rect">
            <a:avLst/>
          </a:prstGeom>
        </p:spPr>
        <p:txBody>
          <a:bodyPr vert="horz" lIns="91440" tIns="45720" rIns="91440" bIns="45720" rtlCol="0" anchor="t">
            <a:normAutofit fontScale="9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571500" indent="-571500">
              <a:buFont typeface="Wingdings" charset="2"/>
              <a:buChar char="ü"/>
            </a:pPr>
            <a:r>
              <a:rPr lang="en-US" b="1" spc="50" dirty="0" smtClean="0">
                <a:ln w="0"/>
                <a:solidFill>
                  <a:schemeClr val="bg2"/>
                </a:solidFill>
                <a:effectLst>
                  <a:innerShdw blurRad="63500" dist="50800" dir="13500000">
                    <a:srgbClr val="000000">
                      <a:alpha val="50000"/>
                    </a:srgbClr>
                  </a:innerShdw>
                </a:effectLst>
              </a:rPr>
              <a:t>Core Language / </a:t>
            </a:r>
            <a:r>
              <a:rPr lang="en-US" b="1" spc="50" dirty="0">
                <a:ln w="0"/>
                <a:solidFill>
                  <a:schemeClr val="bg2"/>
                </a:solidFill>
                <a:effectLst>
                  <a:innerShdw blurRad="63500" dist="50800" dir="13500000">
                    <a:srgbClr val="000000">
                      <a:alpha val="50000"/>
                    </a:srgbClr>
                  </a:innerShdw>
                </a:effectLst>
              </a:rPr>
              <a:t>Tooling</a:t>
            </a:r>
            <a:endParaRPr lang="en-US" b="1" spc="50" dirty="0" smtClean="0">
              <a:ln w="0"/>
              <a:solidFill>
                <a:schemeClr val="bg2"/>
              </a:solidFill>
              <a:effectLst>
                <a:innerShdw blurRad="63500" dist="50800" dir="13500000">
                  <a:srgbClr val="000000">
                    <a:alpha val="50000"/>
                  </a:srgbClr>
                </a:innerShdw>
              </a:effectLst>
            </a:endParaRPr>
          </a:p>
        </p:txBody>
      </p:sp>
    </p:spTree>
    <p:extLst>
      <p:ext uri="{BB962C8B-B14F-4D97-AF65-F5344CB8AC3E}">
        <p14:creationId xmlns:p14="http://schemas.microsoft.com/office/powerpoint/2010/main" val="152627611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17446" y="624742"/>
            <a:ext cx="5147418" cy="5944870"/>
          </a:xfrm>
        </p:spPr>
        <p:txBody>
          <a:bodyPr>
            <a:normAutofit/>
          </a:bodyPr>
          <a:lstStyle/>
          <a:p>
            <a:pPr marL="0" marR="0" lvl="0" indent="0" defTabSz="914400" eaLnBrk="1" fontAlgn="auto" latinLnBrk="0" hangingPunct="1">
              <a:lnSpc>
                <a:spcPct val="100000"/>
              </a:lnSpc>
              <a:spcBef>
                <a:spcPts val="0"/>
              </a:spcBef>
              <a:spcAft>
                <a:spcPts val="0"/>
              </a:spcAft>
              <a:buClrTx/>
              <a:buSzTx/>
              <a:buFont typeface="Wingdings" charset="2"/>
              <a:buNone/>
              <a:tabLst/>
              <a:defRPr/>
            </a:pPr>
            <a:r>
              <a:rPr lang="en-US" sz="4000" b="1" spc="50" dirty="0" smtClean="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JavaScript</a:t>
            </a:r>
          </a:p>
          <a:p>
            <a:pPr marL="0" marR="0" lvl="0" indent="0" defTabSz="914400" eaLnBrk="1" fontAlgn="auto" latinLnBrk="0" hangingPunct="1">
              <a:lnSpc>
                <a:spcPct val="100000"/>
              </a:lnSpc>
              <a:spcBef>
                <a:spcPts val="0"/>
              </a:spcBef>
              <a:spcAft>
                <a:spcPts val="0"/>
              </a:spcAft>
              <a:buClrTx/>
              <a:buSzTx/>
              <a:buFont typeface="Wingdings" charset="2"/>
              <a:buNone/>
              <a:tabLst/>
              <a:defRPr/>
            </a:pPr>
            <a:r>
              <a:rPr lang="en-US" sz="4000" b="1" spc="50" dirty="0" err="1" smtClean="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Npm</a:t>
            </a:r>
            <a:r>
              <a:rPr lang="en-US" sz="4000" b="1" spc="50" dirty="0" smtClean="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/yarn</a:t>
            </a:r>
          </a:p>
          <a:p>
            <a:pPr marL="0" marR="0" lvl="0" indent="0" defTabSz="914400" eaLnBrk="1" fontAlgn="auto" latinLnBrk="0" hangingPunct="1">
              <a:lnSpc>
                <a:spcPct val="100000"/>
              </a:lnSpc>
              <a:spcBef>
                <a:spcPts val="0"/>
              </a:spcBef>
              <a:spcAft>
                <a:spcPts val="0"/>
              </a:spcAft>
              <a:buClrTx/>
              <a:buSzTx/>
              <a:buFont typeface="Wingdings" charset="2"/>
              <a:buNone/>
              <a:tabLst/>
              <a:defRPr/>
            </a:pPr>
            <a:r>
              <a:rPr lang="en-US" sz="4000" b="1" spc="50" dirty="0" smtClean="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Babel</a:t>
            </a:r>
          </a:p>
          <a:p>
            <a:pPr marL="0" marR="0" lvl="0" indent="0" defTabSz="914400" eaLnBrk="1" fontAlgn="auto" latinLnBrk="0" hangingPunct="1">
              <a:lnSpc>
                <a:spcPct val="100000"/>
              </a:lnSpc>
              <a:spcBef>
                <a:spcPts val="0"/>
              </a:spcBef>
              <a:spcAft>
                <a:spcPts val="0"/>
              </a:spcAft>
              <a:buClrTx/>
              <a:buSzTx/>
              <a:buFont typeface="Wingdings" charset="2"/>
              <a:buNone/>
              <a:tabLst/>
              <a:defRPr/>
            </a:pPr>
            <a:r>
              <a:rPr lang="en-US" sz="4000" b="1" spc="50" dirty="0" err="1" smtClean="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Webpack</a:t>
            </a:r>
            <a:endParaRPr lang="en-US" sz="4000" b="1" spc="50" dirty="0" smtClean="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endParaRPr>
          </a:p>
          <a:p>
            <a:pPr marL="0" marR="0" lvl="0" indent="0" defTabSz="914400" eaLnBrk="1" fontAlgn="auto" latinLnBrk="0" hangingPunct="1">
              <a:lnSpc>
                <a:spcPct val="100000"/>
              </a:lnSpc>
              <a:spcBef>
                <a:spcPts val="0"/>
              </a:spcBef>
              <a:spcAft>
                <a:spcPts val="0"/>
              </a:spcAft>
              <a:buClrTx/>
              <a:buSzTx/>
              <a:buFont typeface="Wingdings" charset="2"/>
              <a:buNone/>
              <a:tabLst/>
              <a:defRPr/>
            </a:pPr>
            <a:r>
              <a:rPr lang="en-US" sz="4000" b="1" spc="50" dirty="0" smtClean="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React</a:t>
            </a:r>
          </a:p>
          <a:p>
            <a:pPr marL="0" marR="0" lvl="0" indent="0" defTabSz="914400" eaLnBrk="1" fontAlgn="auto" latinLnBrk="0" hangingPunct="1">
              <a:lnSpc>
                <a:spcPct val="100000"/>
              </a:lnSpc>
              <a:spcBef>
                <a:spcPts val="0"/>
              </a:spcBef>
              <a:spcAft>
                <a:spcPts val="0"/>
              </a:spcAft>
              <a:buClrTx/>
              <a:buSzTx/>
              <a:buFont typeface="Wingdings" charset="2"/>
              <a:buNone/>
              <a:tabLst/>
              <a:defRPr/>
            </a:pPr>
            <a:r>
              <a:rPr lang="en-US" sz="4000" b="1" spc="50" dirty="0" smtClean="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Redux</a:t>
            </a:r>
          </a:p>
          <a:p>
            <a:pPr marL="0" marR="0" lvl="0" indent="0" defTabSz="914400" eaLnBrk="1" fontAlgn="auto" latinLnBrk="0" hangingPunct="1">
              <a:lnSpc>
                <a:spcPct val="100000"/>
              </a:lnSpc>
              <a:spcBef>
                <a:spcPts val="0"/>
              </a:spcBef>
              <a:spcAft>
                <a:spcPts val="0"/>
              </a:spcAft>
              <a:buClrTx/>
              <a:buSzTx/>
              <a:buFont typeface="Wingdings" charset="2"/>
              <a:buNone/>
              <a:tabLst/>
              <a:defRPr/>
            </a:pPr>
            <a:r>
              <a:rPr lang="en-US" sz="4000" b="1" spc="50" dirty="0" err="1" smtClean="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TypeScript</a:t>
            </a:r>
            <a:r>
              <a:rPr lang="en-US" sz="4000" b="1" spc="50" dirty="0" smtClean="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/Flow</a:t>
            </a:r>
          </a:p>
          <a:p>
            <a:pPr marL="0" marR="0" lvl="0" indent="0" defTabSz="914400" eaLnBrk="1" fontAlgn="auto" latinLnBrk="0" hangingPunct="1">
              <a:lnSpc>
                <a:spcPct val="100000"/>
              </a:lnSpc>
              <a:spcBef>
                <a:spcPts val="0"/>
              </a:spcBef>
              <a:spcAft>
                <a:spcPts val="0"/>
              </a:spcAft>
              <a:buClrTx/>
              <a:buSzTx/>
              <a:buFont typeface="Wingdings" charset="2"/>
              <a:buNone/>
              <a:tabLst/>
              <a:defRPr/>
            </a:pPr>
            <a:r>
              <a:rPr lang="en-US" sz="4000" b="1" spc="50" dirty="0" err="1" smtClean="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Immutable.js</a:t>
            </a:r>
            <a:endParaRPr lang="en-US" sz="4000" b="1" spc="50" dirty="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endParaRPr>
          </a:p>
          <a:p>
            <a:pPr marL="0" marR="0" lvl="0" indent="0" defTabSz="914400" eaLnBrk="1" fontAlgn="auto" latinLnBrk="0" hangingPunct="1">
              <a:lnSpc>
                <a:spcPct val="100000"/>
              </a:lnSpc>
              <a:spcBef>
                <a:spcPts val="0"/>
              </a:spcBef>
              <a:spcAft>
                <a:spcPts val="0"/>
              </a:spcAft>
              <a:buClrTx/>
              <a:buSzTx/>
              <a:buFont typeface="Wingdings" charset="2"/>
              <a:buNone/>
              <a:tabLst/>
              <a:defRPr/>
            </a:pPr>
            <a:r>
              <a:rPr lang="en-US" sz="4000" b="1" spc="50" dirty="0" err="1" smtClean="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Ramda</a:t>
            </a:r>
            <a:r>
              <a:rPr lang="en-US" sz="4000" b="1" spc="50" dirty="0" smtClean="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a:t>
            </a:r>
            <a:r>
              <a:rPr lang="en-US" sz="4000" b="1" spc="50" dirty="0" err="1" smtClean="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lodash</a:t>
            </a:r>
            <a:r>
              <a:rPr lang="en-US" sz="4000" b="1" spc="50" dirty="0" err="1" smtClean="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_</a:t>
            </a:r>
            <a:r>
              <a:rPr lang="en-US" sz="4000" b="1" spc="50" dirty="0" err="1" smtClean="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fp</a:t>
            </a:r>
            <a:endParaRPr lang="en-US" sz="4000" b="1" spc="50" dirty="0" smtClean="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endParaRPr>
          </a:p>
          <a:p>
            <a:pPr marL="0" marR="0" lvl="0" indent="0" defTabSz="914400" eaLnBrk="1" fontAlgn="auto" latinLnBrk="0" hangingPunct="1">
              <a:lnSpc>
                <a:spcPct val="100000"/>
              </a:lnSpc>
              <a:spcBef>
                <a:spcPts val="0"/>
              </a:spcBef>
              <a:spcAft>
                <a:spcPts val="0"/>
              </a:spcAft>
              <a:buClrTx/>
              <a:buSzTx/>
              <a:buFont typeface="Wingdings" charset="2"/>
              <a:buNone/>
              <a:tabLst/>
              <a:defRPr/>
            </a:pPr>
            <a:endParaRPr lang="en-US" sz="4000" b="1" spc="50" dirty="0" smtClean="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endParaRPr>
          </a:p>
          <a:p>
            <a:pPr marL="0" marR="0" lvl="0" indent="0" defTabSz="914400" eaLnBrk="1" fontAlgn="auto" latinLnBrk="0" hangingPunct="1">
              <a:lnSpc>
                <a:spcPct val="100000"/>
              </a:lnSpc>
              <a:spcBef>
                <a:spcPts val="0"/>
              </a:spcBef>
              <a:spcAft>
                <a:spcPts val="0"/>
              </a:spcAft>
              <a:buClrTx/>
              <a:buSzTx/>
              <a:buFont typeface="Wingdings" charset="2"/>
              <a:buNone/>
              <a:tabLst/>
              <a:defRPr/>
            </a:pPr>
            <a:endParaRPr lang="en-US" sz="4000" b="1" spc="50" dirty="0" smtClean="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endParaRPr>
          </a:p>
          <a:p>
            <a:pPr marL="0" marR="0" lvl="0" indent="0" defTabSz="914400" eaLnBrk="1" fontAlgn="auto" latinLnBrk="0" hangingPunct="1">
              <a:lnSpc>
                <a:spcPct val="100000"/>
              </a:lnSpc>
              <a:spcBef>
                <a:spcPts val="0"/>
              </a:spcBef>
              <a:spcAft>
                <a:spcPts val="0"/>
              </a:spcAft>
              <a:buClrTx/>
              <a:buSzTx/>
              <a:buFont typeface="Wingdings" charset="2"/>
              <a:buNone/>
              <a:tabLst/>
              <a:defRPr/>
            </a:pPr>
            <a:endParaRPr lang="en-US" sz="4000" b="1" spc="50" dirty="0" smtClean="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endParaRPr>
          </a:p>
        </p:txBody>
      </p:sp>
      <p:sp>
        <p:nvSpPr>
          <p:cNvPr id="4" name="Content Placeholder 2"/>
          <p:cNvSpPr txBox="1">
            <a:spLocks/>
          </p:cNvSpPr>
          <p:nvPr/>
        </p:nvSpPr>
        <p:spPr>
          <a:xfrm>
            <a:off x="8427904" y="877960"/>
            <a:ext cx="2627452" cy="349709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defTabSz="914400">
              <a:spcBef>
                <a:spcPts val="0"/>
              </a:spcBef>
              <a:buClrTx/>
              <a:buSzTx/>
              <a:buFont typeface="Wingdings" charset="2"/>
              <a:buNone/>
              <a:defRPr/>
            </a:pPr>
            <a:endParaRPr lang="en-US" sz="4000" b="1" spc="50" dirty="0" smtClean="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endParaRPr>
          </a:p>
          <a:p>
            <a:pPr marL="0" indent="0" algn="ctr" defTabSz="914400">
              <a:spcBef>
                <a:spcPts val="0"/>
              </a:spcBef>
              <a:buClrTx/>
              <a:buSzTx/>
              <a:buFont typeface="Wingdings" charset="2"/>
              <a:buNone/>
              <a:defRPr/>
            </a:pPr>
            <a:endParaRPr lang="en-US" sz="4000" b="1" spc="50" dirty="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endParaRPr>
          </a:p>
          <a:p>
            <a:pPr marL="0" indent="0" algn="ctr" defTabSz="914400">
              <a:spcBef>
                <a:spcPts val="0"/>
              </a:spcBef>
              <a:buClrTx/>
              <a:buSzTx/>
              <a:buFont typeface="Wingdings" charset="2"/>
              <a:buNone/>
              <a:defRPr/>
            </a:pPr>
            <a:endParaRPr lang="en-US" sz="4000" b="1" spc="50" dirty="0" smtClean="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endParaRPr>
          </a:p>
          <a:p>
            <a:pPr marL="0" indent="0" algn="ctr" defTabSz="914400">
              <a:spcBef>
                <a:spcPts val="0"/>
              </a:spcBef>
              <a:buClrTx/>
              <a:buSzTx/>
              <a:buFont typeface="Wingdings" charset="2"/>
              <a:buNone/>
              <a:defRPr/>
            </a:pPr>
            <a:endParaRPr lang="en-US" sz="4000" b="1" spc="50" dirty="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endParaRPr>
          </a:p>
          <a:p>
            <a:pPr marL="0" indent="0" algn="ctr" defTabSz="914400">
              <a:spcBef>
                <a:spcPts val="0"/>
              </a:spcBef>
              <a:buClrTx/>
              <a:buSzTx/>
              <a:buFont typeface="Wingdings" charset="2"/>
              <a:buNone/>
              <a:defRPr/>
            </a:pPr>
            <a:r>
              <a:rPr lang="en-US" sz="4000" b="1" spc="50" dirty="0" smtClean="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Elm</a:t>
            </a:r>
          </a:p>
        </p:txBody>
      </p:sp>
      <p:sp>
        <p:nvSpPr>
          <p:cNvPr id="5" name="Right Brace 4"/>
          <p:cNvSpPr/>
          <p:nvPr/>
        </p:nvSpPr>
        <p:spPr>
          <a:xfrm>
            <a:off x="6964864" y="1515159"/>
            <a:ext cx="2124222" cy="4360984"/>
          </a:xfrm>
          <a:prstGeom prst="rightBrace">
            <a:avLst/>
          </a:prstGeom>
          <a:ln w="50800">
            <a:solidFill>
              <a:schemeClr val="bg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1108056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ttp://3.bp.blogspot.com/-PTty3CfTGnA/TpZOEjTQ_WI/AAAAAAAAAeo/KeKt_D5X2xo/s1600/j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44726" y="604911"/>
            <a:ext cx="5734050" cy="5734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865019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Box 4"/>
          <p:cNvSpPr txBox="1"/>
          <p:nvPr/>
        </p:nvSpPr>
        <p:spPr>
          <a:xfrm>
            <a:off x="386080" y="280908"/>
            <a:ext cx="10566400" cy="646331"/>
          </a:xfrm>
          <a:prstGeom prst="rect">
            <a:avLst/>
          </a:prstGeom>
          <a:noFill/>
        </p:spPr>
        <p:txBody>
          <a:bodyPr wrap="square" rtlCol="0">
            <a:spAutoFit/>
          </a:bodyPr>
          <a:lstStyle/>
          <a:p>
            <a:pPr algn="ctr"/>
            <a:r>
              <a:rPr lang="en-US" sz="3600" b="1" spc="50" dirty="0" smtClean="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elm architecture</a:t>
            </a:r>
            <a:endParaRPr lang="en-US" sz="3600" dirty="0">
              <a:ln w="0"/>
              <a:solidFill>
                <a:schemeClr val="accent1"/>
              </a:solidFill>
              <a:effectLst>
                <a:outerShdw blurRad="38100" dist="25400" dir="5400000" algn="ctr" rotWithShape="0">
                  <a:srgbClr val="6E747A">
                    <a:alpha val="43000"/>
                  </a:srgbClr>
                </a:outerShdw>
              </a:effectLst>
              <a:latin typeface="Sauce Code Pro Medium" charset="0"/>
              <a:ea typeface="Sauce Code Pro Medium" charset="0"/>
              <a:cs typeface="Sauce Code Pro Medium" charset="0"/>
            </a:endParaRPr>
          </a:p>
        </p:txBody>
      </p:sp>
      <p:sp>
        <p:nvSpPr>
          <p:cNvPr id="3" name="Rectangle 2"/>
          <p:cNvSpPr/>
          <p:nvPr/>
        </p:nvSpPr>
        <p:spPr>
          <a:xfrm>
            <a:off x="386080" y="1382597"/>
            <a:ext cx="11366696" cy="2554545"/>
          </a:xfrm>
          <a:prstGeom prst="rect">
            <a:avLst/>
          </a:prstGeom>
        </p:spPr>
        <p:txBody>
          <a:bodyPr wrap="square">
            <a:spAutoFit/>
          </a:bodyPr>
          <a:lstStyle/>
          <a:p>
            <a:r>
              <a:rPr lang="en-US" sz="3200" b="1" spc="50" dirty="0" smtClean="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Model  </a:t>
            </a:r>
            <a:r>
              <a:rPr lang="mr-IN" sz="3200" b="1" spc="50" dirty="0" smtClean="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a:t>
            </a:r>
            <a:r>
              <a:rPr lang="en-US" sz="3200" b="1" spc="50" dirty="0" smtClean="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 the state of your application</a:t>
            </a:r>
          </a:p>
          <a:p>
            <a:endParaRPr lang="en-US" sz="3200" b="1" spc="50" dirty="0" smtClean="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endParaRPr>
          </a:p>
          <a:p>
            <a:r>
              <a:rPr lang="en-US" sz="3200" b="1" spc="50" dirty="0" smtClean="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Update </a:t>
            </a:r>
            <a:r>
              <a:rPr lang="mr-IN" sz="3200" b="1" spc="50" dirty="0" smtClean="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a:t>
            </a:r>
            <a:r>
              <a:rPr lang="en-US" sz="3200" b="1" spc="50" dirty="0" smtClean="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 a way to update your state</a:t>
            </a:r>
          </a:p>
          <a:p>
            <a:endParaRPr lang="en-US" sz="3200" b="1" spc="50" dirty="0" smtClean="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endParaRPr>
          </a:p>
          <a:p>
            <a:r>
              <a:rPr lang="en-US" sz="3200" b="1" spc="50" dirty="0" smtClean="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View   - a way to view your state in html</a:t>
            </a:r>
            <a:endParaRPr lang="en-US" sz="3200" b="1" spc="50" dirty="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endParaRPr>
          </a:p>
        </p:txBody>
      </p:sp>
    </p:spTree>
    <p:extLst>
      <p:ext uri="{BB962C8B-B14F-4D97-AF65-F5344CB8AC3E}">
        <p14:creationId xmlns:p14="http://schemas.microsoft.com/office/powerpoint/2010/main" val="105599071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Credits:</a:t>
            </a:r>
            <a:endParaRPr lang="en-US" dirty="0"/>
          </a:p>
        </p:txBody>
      </p:sp>
      <p:sp>
        <p:nvSpPr>
          <p:cNvPr id="3" name="Content Placeholder 2"/>
          <p:cNvSpPr>
            <a:spLocks noGrp="1"/>
          </p:cNvSpPr>
          <p:nvPr>
            <p:ph idx="1"/>
          </p:nvPr>
        </p:nvSpPr>
        <p:spPr/>
        <p:txBody>
          <a:bodyPr/>
          <a:lstStyle/>
          <a:p>
            <a:r>
              <a:rPr lang="en-US" dirty="0">
                <a:hlinkClick r:id="rId3"/>
              </a:rPr>
              <a:t>https://</a:t>
            </a:r>
            <a:r>
              <a:rPr lang="en-US" dirty="0" smtClean="0">
                <a:hlinkClick r:id="rId3"/>
              </a:rPr>
              <a:t>medium.com/javascript-non-grata/the-top-10-things-wrong-with-javascript-58f440d6b3d8</a:t>
            </a:r>
            <a:endParaRPr lang="en-US" dirty="0" smtClean="0"/>
          </a:p>
          <a:p>
            <a:r>
              <a:rPr lang="en-US" dirty="0"/>
              <a:t>https://</a:t>
            </a:r>
            <a:r>
              <a:rPr lang="en-US" dirty="0" err="1"/>
              <a:t>www.sitepoint.com</a:t>
            </a:r>
            <a:r>
              <a:rPr lang="en-US" dirty="0"/>
              <a:t>/functional-programming-pure-functions/</a:t>
            </a:r>
            <a:endParaRPr lang="en-US" dirty="0" smtClean="0"/>
          </a:p>
          <a:p>
            <a:endParaRPr lang="en-US" dirty="0"/>
          </a:p>
        </p:txBody>
      </p:sp>
    </p:spTree>
    <p:extLst>
      <p:ext uri="{BB962C8B-B14F-4D97-AF65-F5344CB8AC3E}">
        <p14:creationId xmlns:p14="http://schemas.microsoft.com/office/powerpoint/2010/main" val="8028154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072" name="Picture 24" descr="ttp://xahlee.info/comp/i/JavaScript_books_definitive_guide_vs_good_part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24" y="0"/>
            <a:ext cx="12176176" cy="6852283"/>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a:xfrm>
            <a:off x="3320641" y="3528348"/>
            <a:ext cx="3762308" cy="2802002"/>
          </a:xfrm>
        </p:spPr>
        <p:txBody>
          <a:bodyPr/>
          <a:lstStyle/>
          <a:p>
            <a:endParaRPr lang="en-US" dirty="0" smtClean="0">
              <a:latin typeface="Sauce Code Pro Medium" charset="0"/>
              <a:ea typeface="Sauce Code Pro Medium" charset="0"/>
              <a:cs typeface="Sauce Code Pro Medium" charset="0"/>
              <a:hlinkClick r:id="rId4"/>
            </a:endParaRPr>
          </a:p>
          <a:p>
            <a:endParaRPr lang="en-US" dirty="0">
              <a:hlinkClick r:id="rId5"/>
            </a:endParaRPr>
          </a:p>
          <a:p>
            <a:endParaRPr lang="en-US" dirty="0">
              <a:latin typeface="Sauce Code Pro Medium" charset="0"/>
              <a:ea typeface="Sauce Code Pro Medium" charset="0"/>
              <a:cs typeface="Sauce Code Pro Medium" charset="0"/>
            </a:endParaRPr>
          </a:p>
        </p:txBody>
      </p:sp>
    </p:spTree>
    <p:extLst>
      <p:ext uri="{BB962C8B-B14F-4D97-AF65-F5344CB8AC3E}">
        <p14:creationId xmlns:p14="http://schemas.microsoft.com/office/powerpoint/2010/main" val="1166954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072"/>
                                        </p:tgtEl>
                                        <p:attrNameLst>
                                          <p:attrName>style.visibility</p:attrName>
                                        </p:attrNameLst>
                                      </p:cBhvr>
                                      <p:to>
                                        <p:strVal val="visible"/>
                                      </p:to>
                                    </p:set>
                                    <p:animEffect transition="in" filter="circle(in)">
                                      <p:cBhvr>
                                        <p:cTn id="7" dur="2000"/>
                                        <p:tgtEl>
                                          <p:spTgt spid="20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4" name="TextBox 3"/>
          <p:cNvSpPr txBox="1"/>
          <p:nvPr/>
        </p:nvSpPr>
        <p:spPr>
          <a:xfrm>
            <a:off x="1341121" y="1725637"/>
            <a:ext cx="10139680" cy="1754326"/>
          </a:xfrm>
          <a:prstGeom prst="rect">
            <a:avLst/>
          </a:prstGeom>
          <a:noFill/>
        </p:spPr>
        <p:txBody>
          <a:bodyPr wrap="square" rtlCol="0">
            <a:spAutoFit/>
          </a:bodyPr>
          <a:lstStyle/>
          <a:p>
            <a:pPr marL="571500" indent="-571500">
              <a:buFont typeface="Wingdings" charset="2"/>
              <a:buChar char="Ø"/>
            </a:pPr>
            <a:r>
              <a:rPr lang="en-US" sz="3600" b="1" spc="50" dirty="0" smtClean="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0.1 + 0.2 -&gt;0.</a:t>
            </a:r>
            <a:r>
              <a:rPr lang="is-IS" sz="3600" b="1" spc="50" dirty="0" smtClean="0">
                <a:ln w="0"/>
                <a:solidFill>
                  <a:schemeClr val="bg2"/>
                </a:solidFill>
                <a:effectLst>
                  <a:innerShdw blurRad="63500" dist="50800" dir="13500000">
                    <a:srgbClr val="000000">
                      <a:alpha val="50000"/>
                    </a:srgbClr>
                  </a:innerShdw>
                </a:effectLst>
              </a:rPr>
              <a:t>30000000000000004</a:t>
            </a:r>
            <a:endParaRPr lang="en-US" sz="3600" b="1" spc="50" dirty="0" smtClean="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endParaRPr>
          </a:p>
          <a:p>
            <a:pPr marL="571500" indent="-571500">
              <a:buFont typeface="Wingdings" charset="2"/>
              <a:buChar char="Ø"/>
            </a:pPr>
            <a:r>
              <a:rPr lang="en-US" sz="3600" b="1" spc="50" dirty="0" smtClean="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0.1 + 0.2 === 0.3 ? </a:t>
            </a:r>
            <a:br>
              <a:rPr lang="en-US" sz="3600" b="1" spc="50" dirty="0" smtClean="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br>
            <a:r>
              <a:rPr lang="en-US" sz="3600" b="1" spc="50" dirty="0" smtClean="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 -&gt; false</a:t>
            </a:r>
            <a:endParaRPr lang="en-US" sz="3600" b="1" spc="50" dirty="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endParaRPr>
          </a:p>
        </p:txBody>
      </p:sp>
      <p:sp>
        <p:nvSpPr>
          <p:cNvPr id="6" name="TextBox 5"/>
          <p:cNvSpPr txBox="1"/>
          <p:nvPr/>
        </p:nvSpPr>
        <p:spPr>
          <a:xfrm>
            <a:off x="1359195" y="389989"/>
            <a:ext cx="10121606" cy="646331"/>
          </a:xfrm>
          <a:prstGeom prst="rect">
            <a:avLst/>
          </a:prstGeom>
          <a:noFill/>
          <a:ln>
            <a:noFill/>
          </a:ln>
        </p:spPr>
        <p:txBody>
          <a:bodyPr wrap="square" rtlCol="0">
            <a:spAutoFit/>
          </a:bodyPr>
          <a:lstStyle/>
          <a:p>
            <a:r>
              <a:rPr lang="en-US" sz="3600" b="1" spc="50" dirty="0" smtClean="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JavaScript is free from weirdness</a:t>
            </a:r>
            <a:r>
              <a:rPr lang="mr-IN" sz="3600" b="1" spc="50" dirty="0" smtClean="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a:t>
            </a:r>
            <a:r>
              <a:rPr lang="en-US" sz="3600" b="1" spc="50" dirty="0" smtClean="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 </a:t>
            </a:r>
            <a:endParaRPr lang="en-US" sz="3600" b="1" spc="50" dirty="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endParaRPr>
          </a:p>
        </p:txBody>
      </p:sp>
    </p:spTree>
    <p:extLst>
      <p:ext uri="{BB962C8B-B14F-4D97-AF65-F5344CB8AC3E}">
        <p14:creationId xmlns:p14="http://schemas.microsoft.com/office/powerpoint/2010/main" val="85602890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869319" y="2422071"/>
            <a:ext cx="8596668" cy="1953985"/>
          </a:xfrm>
        </p:spPr>
        <p:txBody>
          <a:bodyPr>
            <a:normAutofit/>
          </a:bodyPr>
          <a:lstStyle/>
          <a:p>
            <a:pPr algn="ctr"/>
            <a:r>
              <a:rPr lang="en-US" sz="4400" b="1" spc="50" dirty="0" smtClean="0">
                <a:ln w="0"/>
                <a:solidFill>
                  <a:schemeClr val="bg2"/>
                </a:solidFill>
                <a:effectLst>
                  <a:innerShdw blurRad="63500" dist="50800" dir="13500000">
                    <a:srgbClr val="000000">
                      <a:alpha val="50000"/>
                    </a:srgbClr>
                  </a:innerShdw>
                </a:effectLst>
              </a:rPr>
              <a:t>Quick Esoteric demo!</a:t>
            </a:r>
            <a:br>
              <a:rPr lang="en-US" sz="4400" b="1" spc="50" dirty="0" smtClean="0">
                <a:ln w="0"/>
                <a:solidFill>
                  <a:schemeClr val="bg2"/>
                </a:solidFill>
                <a:effectLst>
                  <a:innerShdw blurRad="63500" dist="50800" dir="13500000">
                    <a:srgbClr val="000000">
                      <a:alpha val="50000"/>
                    </a:srgbClr>
                  </a:innerShdw>
                </a:effectLst>
              </a:rPr>
            </a:br>
            <a:r>
              <a:rPr lang="en-US" sz="4400" b="1" spc="50" dirty="0" smtClean="0">
                <a:ln w="0"/>
                <a:solidFill>
                  <a:schemeClr val="bg2"/>
                </a:solidFill>
                <a:effectLst>
                  <a:innerShdw blurRad="63500" dist="50800" dir="13500000">
                    <a:srgbClr val="000000">
                      <a:alpha val="50000"/>
                    </a:srgbClr>
                  </a:innerShdw>
                </a:effectLst>
              </a:rPr>
              <a:t>+!()[]</a:t>
            </a:r>
            <a:endParaRPr lang="en-US" sz="4400" b="1" spc="50" dirty="0">
              <a:ln w="0"/>
              <a:solidFill>
                <a:schemeClr val="bg2"/>
              </a:solidFill>
              <a:effectLst>
                <a:innerShdw blurRad="63500" dist="50800" dir="13500000">
                  <a:srgbClr val="000000">
                    <a:alpha val="50000"/>
                  </a:srgbClr>
                </a:innerShdw>
              </a:effectLst>
            </a:endParaRPr>
          </a:p>
        </p:txBody>
      </p:sp>
    </p:spTree>
    <p:extLst>
      <p:ext uri="{BB962C8B-B14F-4D97-AF65-F5344CB8AC3E}">
        <p14:creationId xmlns:p14="http://schemas.microsoft.com/office/powerpoint/2010/main" val="141652812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ttp://www.clker.com/cliparts/g/i/F/5/h/A/black-and-white-mountain-m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39089" y="196948"/>
            <a:ext cx="2838450" cy="1971675"/>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mage result for mountain clip art black and white transparent">
            <a:hlinkClick r:id="rId4"/>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19864" y="0"/>
            <a:ext cx="2838450" cy="1971675"/>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mage result for mountain clip art black and white transparent">
            <a:hlinkClick r:id="rId4"/>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6363" y="633046"/>
            <a:ext cx="2838450" cy="1971675"/>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mage result for mountain clip art black and white transparent">
            <a:hlinkClick r:id="rId4"/>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53550" y="787791"/>
            <a:ext cx="2838450" cy="197167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0" descr="mage result for mountain clip art black and white transparent">
            <a:hlinkClick r:id="rId4"/>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83716" y="1113559"/>
            <a:ext cx="2838450" cy="1971675"/>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0" descr="mage result for mountain clip art black and white transparent">
            <a:hlinkClick r:id="rId4"/>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1539" y="787791"/>
            <a:ext cx="2838450" cy="1971675"/>
          </a:xfrm>
          <a:prstGeom prst="rect">
            <a:avLst/>
          </a:prstGeom>
          <a:noFill/>
          <a:extLst>
            <a:ext uri="{909E8E84-426E-40DD-AFC4-6F175D3DCCD1}">
              <a14:hiddenFill xmlns:a14="http://schemas.microsoft.com/office/drawing/2010/main">
                <a:solidFill>
                  <a:srgbClr val="FFFFFF"/>
                </a:solidFill>
              </a14:hiddenFill>
            </a:ext>
          </a:extLst>
        </p:spPr>
      </p:pic>
      <p:sp>
        <p:nvSpPr>
          <p:cNvPr id="19" name="Title 1"/>
          <p:cNvSpPr txBox="1">
            <a:spLocks/>
          </p:cNvSpPr>
          <p:nvPr/>
        </p:nvSpPr>
        <p:spPr>
          <a:xfrm>
            <a:off x="3514577" y="4019698"/>
            <a:ext cx="6051454" cy="2085680"/>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571500" indent="-571500">
              <a:buFont typeface="Arial" charset="0"/>
              <a:buChar char="•"/>
            </a:pPr>
            <a:r>
              <a:rPr lang="en-US" b="1" spc="50" dirty="0" smtClean="0">
                <a:ln w="0"/>
                <a:solidFill>
                  <a:schemeClr val="bg2"/>
                </a:solidFill>
                <a:effectLst>
                  <a:innerShdw blurRad="63500" dist="50800" dir="13500000">
                    <a:srgbClr val="000000">
                      <a:alpha val="50000"/>
                    </a:srgbClr>
                  </a:innerShdw>
                </a:effectLst>
              </a:rPr>
              <a:t>Core Language/Tooling</a:t>
            </a:r>
            <a:endParaRPr lang="en-US" b="1" spc="50" dirty="0">
              <a:ln w="0"/>
              <a:solidFill>
                <a:schemeClr val="bg2"/>
              </a:solidFill>
              <a:effectLst>
                <a:innerShdw blurRad="63500" dist="50800" dir="13500000">
                  <a:srgbClr val="000000">
                    <a:alpha val="50000"/>
                  </a:srgbClr>
                </a:innerShdw>
              </a:effectLst>
            </a:endParaRPr>
          </a:p>
          <a:p>
            <a:pPr marL="571500" indent="-571500">
              <a:buFont typeface="Arial" charset="0"/>
              <a:buChar char="•"/>
            </a:pPr>
            <a:r>
              <a:rPr lang="en-US" b="1" spc="50" dirty="0" smtClean="0">
                <a:ln w="0"/>
                <a:solidFill>
                  <a:schemeClr val="bg2"/>
                </a:solidFill>
                <a:effectLst>
                  <a:innerShdw blurRad="63500" dist="50800" dir="13500000">
                    <a:srgbClr val="000000">
                      <a:alpha val="50000"/>
                    </a:srgbClr>
                  </a:innerShdw>
                </a:effectLst>
              </a:rPr>
              <a:t>Elm Architecture</a:t>
            </a:r>
          </a:p>
        </p:txBody>
      </p:sp>
      <p:sp>
        <p:nvSpPr>
          <p:cNvPr id="20" name="Title 1"/>
          <p:cNvSpPr txBox="1">
            <a:spLocks/>
          </p:cNvSpPr>
          <p:nvPr/>
        </p:nvSpPr>
        <p:spPr>
          <a:xfrm>
            <a:off x="3514578" y="3138583"/>
            <a:ext cx="5176911" cy="694507"/>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b="1" spc="50" dirty="0" smtClean="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Elm</a:t>
            </a:r>
            <a:endParaRPr lang="en-US" b="1" spc="50" dirty="0">
              <a:ln w="0"/>
              <a:solidFill>
                <a:schemeClr val="bg2"/>
              </a:solidFill>
              <a:effectLst>
                <a:innerShdw blurRad="63500" dist="50800" dir="13500000">
                  <a:srgbClr val="000000">
                    <a:alpha val="50000"/>
                  </a:srgbClr>
                </a:innerShdw>
              </a:effectLst>
            </a:endParaRPr>
          </a:p>
        </p:txBody>
      </p:sp>
    </p:spTree>
    <p:extLst>
      <p:ext uri="{BB962C8B-B14F-4D97-AF65-F5344CB8AC3E}">
        <p14:creationId xmlns:p14="http://schemas.microsoft.com/office/powerpoint/2010/main" val="2824983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65554" y="1947106"/>
            <a:ext cx="10054834" cy="3497092"/>
          </a:xfrm>
        </p:spPr>
        <p:txBody>
          <a:bodyPr>
            <a:normAutofit/>
          </a:bodyPr>
          <a:lstStyle/>
          <a:p>
            <a:pPr marR="0" lvl="0" defTabSz="914400" eaLnBrk="1" fontAlgn="auto" latinLnBrk="0" hangingPunct="1">
              <a:lnSpc>
                <a:spcPct val="100000"/>
              </a:lnSpc>
              <a:spcBef>
                <a:spcPts val="0"/>
              </a:spcBef>
              <a:spcAft>
                <a:spcPts val="0"/>
              </a:spcAft>
              <a:buClrTx/>
              <a:buSzTx/>
              <a:buFont typeface="Wingdings" charset="2"/>
              <a:buChar char="ü"/>
              <a:tabLst/>
              <a:defRPr/>
            </a:pPr>
            <a:r>
              <a:rPr lang="en-US" sz="4000" b="1" spc="50" dirty="0" smtClean="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 Compiles to </a:t>
            </a:r>
            <a:r>
              <a:rPr lang="en-US" sz="4000" b="1" spc="50" dirty="0" smtClean="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JavaScript</a:t>
            </a:r>
          </a:p>
          <a:p>
            <a:pPr defTabSz="914400">
              <a:spcBef>
                <a:spcPts val="0"/>
              </a:spcBef>
              <a:buClrTx/>
              <a:buSzTx/>
              <a:buFont typeface="Wingdings" charset="2"/>
              <a:buChar char="ü"/>
              <a:defRPr/>
            </a:pPr>
            <a:r>
              <a:rPr lang="en-US" sz="4000" b="1" spc="50" dirty="0" smtClean="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 Pure </a:t>
            </a:r>
            <a:r>
              <a:rPr lang="en-US" sz="4000" b="1" spc="50" dirty="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functional </a:t>
            </a:r>
            <a:r>
              <a:rPr lang="en-US" sz="4000" b="1" spc="50" dirty="0" smtClean="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language</a:t>
            </a:r>
            <a:endParaRPr lang="en-US" sz="4000" b="1" spc="50" dirty="0" smtClean="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endParaRPr>
          </a:p>
          <a:p>
            <a:pPr marR="0" lvl="0" defTabSz="914400" eaLnBrk="1" fontAlgn="auto" latinLnBrk="0" hangingPunct="1">
              <a:lnSpc>
                <a:spcPct val="100000"/>
              </a:lnSpc>
              <a:spcBef>
                <a:spcPts val="0"/>
              </a:spcBef>
              <a:spcAft>
                <a:spcPts val="0"/>
              </a:spcAft>
              <a:buClrTx/>
              <a:buSzTx/>
              <a:buFont typeface="Wingdings" charset="2"/>
              <a:buChar char="ü"/>
              <a:tabLst/>
              <a:defRPr/>
            </a:pPr>
            <a:r>
              <a:rPr lang="en-US" sz="4000" b="1" spc="50" dirty="0" smtClean="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 No runtime errors</a:t>
            </a:r>
          </a:p>
          <a:p>
            <a:pPr marR="0" lvl="0" defTabSz="914400" eaLnBrk="1" fontAlgn="auto" latinLnBrk="0" hangingPunct="1">
              <a:lnSpc>
                <a:spcPct val="100000"/>
              </a:lnSpc>
              <a:spcBef>
                <a:spcPts val="0"/>
              </a:spcBef>
              <a:spcAft>
                <a:spcPts val="0"/>
              </a:spcAft>
              <a:buClrTx/>
              <a:buSzTx/>
              <a:buFont typeface="Wingdings" charset="2"/>
              <a:buChar char="ü"/>
              <a:tabLst/>
              <a:defRPr/>
            </a:pPr>
            <a:r>
              <a:rPr lang="en-US" sz="4000" b="1" spc="50" dirty="0" smtClean="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 Great </a:t>
            </a:r>
            <a:r>
              <a:rPr lang="en-US" sz="4000" b="1" spc="50" dirty="0" smtClean="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performance</a:t>
            </a:r>
            <a:endParaRPr lang="en-US" sz="4000" b="1" spc="50" dirty="0" smtClean="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endParaRPr>
          </a:p>
          <a:p>
            <a:pPr defTabSz="914400">
              <a:spcBef>
                <a:spcPts val="0"/>
              </a:spcBef>
              <a:buClrTx/>
              <a:buSzTx/>
              <a:buFont typeface="Wingdings" charset="2"/>
              <a:buChar char="ü"/>
            </a:pPr>
            <a:r>
              <a:rPr lang="en-US" sz="4000" b="1" spc="50" dirty="0" smtClean="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 Enforced </a:t>
            </a:r>
            <a:r>
              <a:rPr lang="en-US" sz="4000" b="1" spc="50" dirty="0" smtClean="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semantic </a:t>
            </a:r>
            <a:r>
              <a:rPr lang="en-US" sz="4000" b="1" spc="50" dirty="0" smtClean="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versioning</a:t>
            </a:r>
          </a:p>
        </p:txBody>
      </p:sp>
    </p:spTree>
    <p:extLst>
      <p:ext uri="{BB962C8B-B14F-4D97-AF65-F5344CB8AC3E}">
        <p14:creationId xmlns:p14="http://schemas.microsoft.com/office/powerpoint/2010/main" val="16953477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descr="ttps://upload.wikimedia.org/wikipedia/commons/thumb/3/3b/Function_machine2.svg/1200px-Function_machine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2274" y="747117"/>
            <a:ext cx="5774011" cy="5631259"/>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386080" y="280908"/>
            <a:ext cx="10566400" cy="646331"/>
          </a:xfrm>
          <a:prstGeom prst="rect">
            <a:avLst/>
          </a:prstGeom>
          <a:noFill/>
        </p:spPr>
        <p:txBody>
          <a:bodyPr wrap="square" rtlCol="0">
            <a:spAutoFit/>
          </a:bodyPr>
          <a:lstStyle/>
          <a:p>
            <a:pPr algn="ctr"/>
            <a:r>
              <a:rPr lang="en-US" sz="3600" b="1" spc="50" dirty="0" smtClean="0">
                <a:ln w="0"/>
                <a:solidFill>
                  <a:schemeClr val="bg2"/>
                </a:solidFill>
                <a:effectLst>
                  <a:innerShdw blurRad="63500" dist="50800" dir="13500000">
                    <a:srgbClr val="000000">
                      <a:alpha val="50000"/>
                    </a:srgbClr>
                  </a:innerShdw>
                </a:effectLst>
                <a:latin typeface="Sauce Code Pro Medium" charset="0"/>
                <a:ea typeface="Sauce Code Pro Medium" charset="0"/>
                <a:cs typeface="Sauce Code Pro Medium" charset="0"/>
              </a:rPr>
              <a:t>Functions</a:t>
            </a:r>
            <a:endParaRPr lang="en-US" sz="3600" dirty="0">
              <a:ln w="0"/>
              <a:solidFill>
                <a:schemeClr val="accent1"/>
              </a:solidFill>
              <a:effectLst>
                <a:outerShdw blurRad="38100" dist="25400" dir="5400000" algn="ctr" rotWithShape="0">
                  <a:srgbClr val="6E747A">
                    <a:alpha val="43000"/>
                  </a:srgbClr>
                </a:outerShdw>
              </a:effectLst>
              <a:latin typeface="Sauce Code Pro Medium" charset="0"/>
              <a:ea typeface="Sauce Code Pro Medium" charset="0"/>
              <a:cs typeface="Sauce Code Pro Medium" charset="0"/>
            </a:endParaRPr>
          </a:p>
        </p:txBody>
      </p:sp>
    </p:spTree>
    <p:extLst>
      <p:ext uri="{BB962C8B-B14F-4D97-AF65-F5344CB8AC3E}">
        <p14:creationId xmlns:p14="http://schemas.microsoft.com/office/powerpoint/2010/main" val="163972139"/>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26434</TotalTime>
  <Words>2789</Words>
  <Application>Microsoft Macintosh PowerPoint</Application>
  <PresentationFormat>Widescreen</PresentationFormat>
  <Paragraphs>297</Paragraphs>
  <Slides>31</Slides>
  <Notes>30</Notes>
  <HiddenSlides>3</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Calibri</vt:lpstr>
      <vt:lpstr>Sauce Code Pro Medium</vt:lpstr>
      <vt:lpstr>Trebuchet MS</vt:lpstr>
      <vt:lpstr>Wingdings</vt:lpstr>
      <vt:lpstr>Wingdings 3</vt:lpstr>
      <vt:lpstr>Arial</vt:lpstr>
      <vt:lpstr>Facet</vt:lpstr>
      <vt:lpstr>Elm</vt:lpstr>
      <vt:lpstr>PowerPoint Presentation</vt:lpstr>
      <vt:lpstr>PowerPoint Presentation</vt:lpstr>
      <vt:lpstr>PowerPoint Presentation</vt:lpstr>
      <vt:lpstr>PowerPoint Presentation</vt:lpstr>
      <vt:lpstr>Quick Esoteric demo!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Credits:</vt:lpstr>
    </vt:vector>
  </TitlesOfParts>
  <Company/>
  <LinksUpToDate>false</LinksUpToDate>
  <SharedDoc>false</SharedDoc>
  <HyperlinksChanged>false</HyperlinksChanged>
  <AppVersion>15.0041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Elm</dc:title>
  <dc:creator>Microsoft Office User</dc:creator>
  <cp:lastModifiedBy>Microsoft Office User</cp:lastModifiedBy>
  <cp:revision>145</cp:revision>
  <dcterms:created xsi:type="dcterms:W3CDTF">2017-12-10T06:26:14Z</dcterms:created>
  <dcterms:modified xsi:type="dcterms:W3CDTF">2018-01-17T23:57:16Z</dcterms:modified>
</cp:coreProperties>
</file>