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11.jpeg" ContentType="image/jpeg"/>
  <Override PartName="/ppt/media/image4.jpeg" ContentType="image/jpeg"/>
  <Override PartName="/ppt/media/image1.jpeg" ContentType="image/jpeg"/>
  <Override PartName="/ppt/media/image8.jpeg" ContentType="image/jpeg"/>
  <Override PartName="/ppt/media/image5.jpeg" ContentType="image/jpeg"/>
  <Override PartName="/ppt/media/image9.jpeg" ContentType="image/jpeg"/>
  <Override PartName="/ppt/media/image2.png" ContentType="image/png"/>
  <Override PartName="/ppt/media/image6.jpeg" ContentType="image/jpeg"/>
  <Override PartName="/ppt/media/image10.jpeg" ContentType="image/jpeg"/>
  <Override PartName="/ppt/media/image3.jpeg" ContentType="image/jpeg"/>
  <Override PartName="/ppt/media/image7.jpeg" ContentType="image/jpe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350CAB28-A222-481D-B725-640BA6589B74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1100"/>
              <a:t>Overview game rules/what it is</a:t>
            </a:r>
            <a:endParaRPr/>
          </a:p>
          <a:p>
            <a:pPr>
              <a:lnSpc>
                <a:spcPct val="100000"/>
              </a:lnSpc>
            </a:pPr>
            <a:r>
              <a:rPr lang="en-US" sz="1100"/>
              <a:t>It’s been around a long time: is well-studied and played</a:t>
            </a:r>
            <a:endParaRPr/>
          </a:p>
          <a:p>
            <a:pPr>
              <a:lnSpc>
                <a:spcPct val="100000"/>
              </a:lnSpc>
            </a:pPr>
            <a:r>
              <a:rPr lang="en-US" sz="1100"/>
              <a:t>Why so popular?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</a:rPr>
              <a:t>Initial placement has a large effect</a:t>
            </a: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1100"/>
              <a:t>There are 100’s</a:t>
            </a:r>
            <a:endParaRPr/>
          </a:p>
          <a:p>
            <a:pPr>
              <a:lnSpc>
                <a:spcPct val="100000"/>
              </a:lnSpc>
            </a:pPr>
            <a:r>
              <a:rPr lang="en-US" sz="1100"/>
              <a:t>This game has had a long time to be studied and played</a:t>
            </a: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1100"/>
              <a:t>Order of players can make a difference, too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1100"/>
              <a:t>We did consider genetically re-combining strategy elements to develop a new strategy, but the timeline… and that’s not our chief goal.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1100"/>
              <a:t>Talk about the Strategy interface</a:t>
            </a:r>
            <a:endParaRPr/>
          </a:p>
          <a:p>
            <a:pPr>
              <a:lnSpc>
                <a:spcPct val="100000"/>
              </a:lnSpc>
            </a:pPr>
            <a:r>
              <a:rPr lang="en-US" sz="1100"/>
              <a:t>Talk about the factories?</a:t>
            </a: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1100"/>
              <a:t>How far along we are so far</a:t>
            </a: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1100"/>
              <a:t>Point out cycles, “winners”, etc.</a:t>
            </a:r>
            <a:endParaRPr/>
          </a:p>
          <a:p>
            <a:pPr>
              <a:lnSpc>
                <a:spcPct val="100000"/>
              </a:lnSpc>
            </a:pPr>
            <a:r>
              <a:rPr lang="en-US" sz="1100"/>
              <a:t>Possible scoring schemes (number of wins, sum of % wins, etc)</a:t>
            </a:r>
            <a:endParaRPr/>
          </a:p>
          <a:p>
            <a:pPr>
              <a:lnSpc>
                <a:spcPct val="100000"/>
              </a:lnSpc>
            </a:pPr>
            <a:r>
              <a:rPr lang="en-US" sz="1100"/>
              <a:t>This is the two-player version, but it can vary a lot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145680"/>
            <a:ext cx="82292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4719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145680"/>
            <a:ext cx="822852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145680"/>
            <a:ext cx="82292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4719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145680"/>
            <a:ext cx="822852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anchor="b" bIns="91440" tIns="91440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b" bIns="91440" tIns="91440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3" name="Shape 2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8979840"/>
          </a:xfrm>
          <a:prstGeom prst="rect">
            <a:avLst/>
          </a:prstGeom>
        </p:spPr>
      </p:pic>
      <p:sp>
        <p:nvSpPr>
          <p:cNvPr id="74" name="TextShape 1"/>
          <p:cNvSpPr txBox="1"/>
          <p:nvPr/>
        </p:nvSpPr>
        <p:spPr>
          <a:xfrm>
            <a:off x="278640" y="115200"/>
            <a:ext cx="8722080" cy="5760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0000ff"/>
                </a:solidFill>
                <a:latin typeface="Arial"/>
                <a:ea typeface="Arial"/>
              </a:rPr>
              <a:t>Matt Dayley, Jacob Meline, Joseph Richardson</a:t>
            </a:r>
            <a:endParaRPr/>
          </a:p>
        </p:txBody>
      </p:sp>
      <p:pic>
        <p:nvPicPr>
          <p:cNvPr descr="" id="75" name="Shape 25"/>
          <p:cNvPicPr/>
          <p:nvPr/>
        </p:nvPicPr>
        <p:blipFill>
          <a:blip r:embed="rId2"/>
          <a:stretch>
            <a:fillRect/>
          </a:stretch>
        </p:blipFill>
        <p:spPr>
          <a:xfrm>
            <a:off x="278640" y="3147480"/>
            <a:ext cx="4866840" cy="1895040"/>
          </a:xfrm>
          <a:prstGeom prst="rect">
            <a:avLst/>
          </a:prstGeom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06" name="Shape 20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8979840"/>
          </a:xfrm>
          <a:prstGeom prst="rect">
            <a:avLst/>
          </a:prstGeom>
        </p:spPr>
      </p:pic>
      <p:sp>
        <p:nvSpPr>
          <p:cNvPr id="207" name="TextShape 1"/>
          <p:cNvSpPr txBox="1"/>
          <p:nvPr/>
        </p:nvSpPr>
        <p:spPr>
          <a:xfrm>
            <a:off x="586800" y="214308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 algn="ctr"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</a:rPr>
              <a:t>Questions?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6" name="Shape 30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8979840"/>
          </a:xfrm>
          <a:prstGeom prst="rect">
            <a:avLst/>
          </a:prstGeom>
        </p:spPr>
      </p:pic>
      <p:sp>
        <p:nvSpPr>
          <p:cNvPr id="7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Overview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457200" y="104760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What is RISK?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Concept: Conquer the World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Why is it interesting?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Strategy and Probability both important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Dynamics change with number of players (2-6)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Many variations exist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Missions, Capitol, Neutrals, 3-dice defense, etc.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Politics; Game Theory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9" name="Shape 37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8979840"/>
          </a:xfrm>
          <a:prstGeom prst="rect">
            <a:avLst/>
          </a:prstGeom>
        </p:spPr>
      </p:pic>
      <p:sp>
        <p:nvSpPr>
          <p:cNvPr id="8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So many strategies...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521640" y="2903040"/>
            <a:ext cx="2218680" cy="85716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4800">
                <a:solidFill>
                  <a:srgbClr val="38761d"/>
                </a:solidFill>
                <a:latin typeface="Arial"/>
                <a:ea typeface="Arial"/>
              </a:rPr>
              <a:t>Turtling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4851360" y="3854520"/>
            <a:ext cx="2005920" cy="85716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274e13"/>
                </a:solidFill>
                <a:latin typeface="Arial"/>
                <a:ea typeface="Arial"/>
              </a:rPr>
              <a:t>Smallest Continent First</a:t>
            </a:r>
            <a:endParaRPr/>
          </a:p>
        </p:txBody>
      </p:sp>
      <p:sp>
        <p:nvSpPr>
          <p:cNvPr id="83" name="CustomShape 4"/>
          <p:cNvSpPr/>
          <p:nvPr/>
        </p:nvSpPr>
        <p:spPr>
          <a:xfrm>
            <a:off x="2741760" y="4110120"/>
            <a:ext cx="2005920" cy="85716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0124d"/>
                </a:solidFill>
                <a:latin typeface="Arial"/>
                <a:ea typeface="Arial"/>
              </a:rPr>
              <a:t>Prey on the weak</a:t>
            </a:r>
            <a:endParaRPr/>
          </a:p>
        </p:txBody>
      </p:sp>
      <p:sp>
        <p:nvSpPr>
          <p:cNvPr id="84" name="CustomShape 5"/>
          <p:cNvSpPr/>
          <p:nvPr/>
        </p:nvSpPr>
        <p:spPr>
          <a:xfrm>
            <a:off x="3036240" y="3295800"/>
            <a:ext cx="2005920" cy="85716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i="1" lang="en-US" sz="2800">
                <a:solidFill>
                  <a:srgbClr val="3c78d8"/>
                </a:solidFill>
                <a:latin typeface="Arial"/>
                <a:ea typeface="Arial"/>
              </a:rPr>
              <a:t>Few open borders</a:t>
            </a:r>
            <a:endParaRPr/>
          </a:p>
        </p:txBody>
      </p:sp>
      <p:sp>
        <p:nvSpPr>
          <p:cNvPr id="85" name="CustomShape 6"/>
          <p:cNvSpPr/>
          <p:nvPr/>
        </p:nvSpPr>
        <p:spPr>
          <a:xfrm>
            <a:off x="0" y="4080240"/>
            <a:ext cx="2927880" cy="106956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3500">
                <a:solidFill>
                  <a:srgbClr val="434343"/>
                </a:solidFill>
                <a:latin typeface="Arial"/>
                <a:ea typeface="Arial"/>
              </a:rPr>
              <a:t>Opportunist</a:t>
            </a:r>
            <a:endParaRPr/>
          </a:p>
        </p:txBody>
      </p:sp>
      <p:sp>
        <p:nvSpPr>
          <p:cNvPr id="86" name="CustomShape 7"/>
          <p:cNvSpPr/>
          <p:nvPr/>
        </p:nvSpPr>
        <p:spPr>
          <a:xfrm>
            <a:off x="5987880" y="1063440"/>
            <a:ext cx="2005920" cy="85716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2400" u="sng">
                <a:solidFill>
                  <a:srgbClr val="351c75"/>
                </a:solidFill>
                <a:latin typeface="Arial"/>
                <a:ea typeface="Arial"/>
              </a:rPr>
              <a:t>Break up continents</a:t>
            </a:r>
            <a:endParaRPr/>
          </a:p>
        </p:txBody>
      </p:sp>
      <p:sp>
        <p:nvSpPr>
          <p:cNvPr id="87" name="CustomShape 8"/>
          <p:cNvSpPr/>
          <p:nvPr/>
        </p:nvSpPr>
        <p:spPr>
          <a:xfrm>
            <a:off x="6944760" y="3930480"/>
            <a:ext cx="2005920" cy="85716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3800">
                <a:solidFill>
                  <a:srgbClr val="a61c00"/>
                </a:solidFill>
                <a:latin typeface="Arial"/>
                <a:ea typeface="Arial"/>
              </a:rPr>
              <a:t>Monte-Carlo</a:t>
            </a:r>
            <a:endParaRPr/>
          </a:p>
        </p:txBody>
      </p:sp>
      <p:sp>
        <p:nvSpPr>
          <p:cNvPr id="88" name="CustomShape 9"/>
          <p:cNvSpPr/>
          <p:nvPr/>
        </p:nvSpPr>
        <p:spPr>
          <a:xfrm>
            <a:off x="673920" y="1350720"/>
            <a:ext cx="2005920" cy="85716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i="1" lang="en-US" sz="3800">
                <a:solidFill>
                  <a:srgbClr val="ffff00"/>
                </a:solidFill>
                <a:latin typeface="Arial"/>
                <a:ea typeface="Arial"/>
              </a:rPr>
              <a:t>Make Allies</a:t>
            </a:r>
            <a:endParaRPr/>
          </a:p>
        </p:txBody>
      </p:sp>
      <p:sp>
        <p:nvSpPr>
          <p:cNvPr id="89" name="CustomShape 10"/>
          <p:cNvSpPr/>
          <p:nvPr/>
        </p:nvSpPr>
        <p:spPr>
          <a:xfrm>
            <a:off x="1487160" y="2143080"/>
            <a:ext cx="2597040" cy="85716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3800">
                <a:solidFill>
                  <a:srgbClr val="ff0000"/>
                </a:solidFill>
                <a:latin typeface="Arial"/>
                <a:ea typeface="Arial"/>
              </a:rPr>
              <a:t>Aggresive</a:t>
            </a:r>
            <a:endParaRPr/>
          </a:p>
        </p:txBody>
      </p:sp>
      <p:sp>
        <p:nvSpPr>
          <p:cNvPr id="90" name="CustomShape 11"/>
          <p:cNvSpPr/>
          <p:nvPr/>
        </p:nvSpPr>
        <p:spPr>
          <a:xfrm>
            <a:off x="7994520" y="1350720"/>
            <a:ext cx="1149120" cy="56952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85200c"/>
                </a:solidFill>
                <a:latin typeface="Arial"/>
                <a:ea typeface="Arial"/>
              </a:rPr>
              <a:t>Look-Ahead</a:t>
            </a:r>
            <a:endParaRPr/>
          </a:p>
        </p:txBody>
      </p:sp>
      <p:sp>
        <p:nvSpPr>
          <p:cNvPr id="91" name="CustomShape 12"/>
          <p:cNvSpPr/>
          <p:nvPr/>
        </p:nvSpPr>
        <p:spPr>
          <a:xfrm>
            <a:off x="6344640" y="2965320"/>
            <a:ext cx="2500560" cy="56952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1c4587"/>
                </a:solidFill>
                <a:latin typeface="Arial"/>
                <a:ea typeface="Arial"/>
              </a:rPr>
              <a:t>Strict probability</a:t>
            </a:r>
            <a:endParaRPr/>
          </a:p>
        </p:txBody>
      </p:sp>
      <p:sp>
        <p:nvSpPr>
          <p:cNvPr id="92" name="CustomShape 13"/>
          <p:cNvSpPr/>
          <p:nvPr/>
        </p:nvSpPr>
        <p:spPr>
          <a:xfrm>
            <a:off x="7005600" y="2366280"/>
            <a:ext cx="2005920" cy="92916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i="1" lang="en-US" sz="3000">
                <a:solidFill>
                  <a:srgbClr val="00ffff"/>
                </a:solidFill>
                <a:latin typeface="Arial"/>
                <a:ea typeface="Arial"/>
              </a:rPr>
              <a:t>Random</a:t>
            </a:r>
            <a:endParaRPr/>
          </a:p>
        </p:txBody>
      </p:sp>
      <p:sp>
        <p:nvSpPr>
          <p:cNvPr id="93" name="CustomShape 14"/>
          <p:cNvSpPr/>
          <p:nvPr/>
        </p:nvSpPr>
        <p:spPr>
          <a:xfrm>
            <a:off x="3393000" y="1156320"/>
            <a:ext cx="2657880" cy="56952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4c1130"/>
                </a:solidFill>
                <a:latin typeface="Arial"/>
                <a:ea typeface="Arial"/>
              </a:rPr>
              <a:t>Spite</a:t>
            </a:r>
            <a:endParaRPr/>
          </a:p>
        </p:txBody>
      </p:sp>
      <p:sp>
        <p:nvSpPr>
          <p:cNvPr id="94" name="CustomShape 15"/>
          <p:cNvSpPr/>
          <p:nvPr/>
        </p:nvSpPr>
        <p:spPr>
          <a:xfrm>
            <a:off x="3912480" y="2541240"/>
            <a:ext cx="2657880" cy="113436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3800">
                <a:solidFill>
                  <a:srgbClr val="ff9900"/>
                </a:solidFill>
                <a:latin typeface="Arial"/>
                <a:ea typeface="Arial"/>
              </a:rPr>
              <a:t>Tit-For-Tat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5" name="Shape 57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8979840"/>
          </a:xfrm>
          <a:prstGeom prst="rect">
            <a:avLst/>
          </a:prstGeom>
        </p:spPr>
      </p:pic>
      <p:sp>
        <p:nvSpPr>
          <p:cNvPr id="9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What we are doing: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89532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Compare strategies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What works against one strategy may fail against another or against itself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Is there a clear winner?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How likely are the “best” algorithms to actually win?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Why Parallel?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Games are LONG (have you ever played this?)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Combinations are MANY (100’s of strategies, 2-6 players, alternate maps…)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8" name="Shape 6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8979840"/>
          </a:xfrm>
          <a:prstGeom prst="rect">
            <a:avLst/>
          </a:prstGeom>
        </p:spPr>
      </p:pic>
      <p:sp>
        <p:nvSpPr>
          <p:cNvPr id="9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What we ARE NOT doing: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Developing a new strategy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Brute-force “look ahead”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Alliances and psychological factors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but still possible (Turtling…)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Alternate versions of the game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Can be re-used for that purpose with minimal change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1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8979840"/>
          </a:xfrm>
          <a:prstGeom prst="rect">
            <a:avLst/>
          </a:prstGeom>
        </p:spPr>
      </p:pic>
      <p:sp>
        <p:nvSpPr>
          <p:cNvPr id="102" name="CustomShape 1"/>
          <p:cNvSpPr/>
          <p:nvPr/>
        </p:nvSpPr>
        <p:spPr>
          <a:xfrm>
            <a:off x="1901880" y="875160"/>
            <a:ext cx="5789880" cy="4197240"/>
          </a:xfrm>
          <a:prstGeom prst="rect">
            <a:avLst/>
          </a:prstGeom>
          <a:ln w="76320">
            <a:solidFill>
              <a:srgbClr val="38761d"/>
            </a:solidFill>
            <a:round/>
          </a:ln>
        </p:spPr>
      </p:sp>
      <p:sp>
        <p:nvSpPr>
          <p:cNvPr id="103" name="CustomShape 2"/>
          <p:cNvSpPr/>
          <p:nvPr/>
        </p:nvSpPr>
        <p:spPr>
          <a:xfrm>
            <a:off x="8096400" y="4133880"/>
            <a:ext cx="964440" cy="40644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  <p:txBody>
          <a:bodyPr anchor="ctr" bIns="91440" tIns="9144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Report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3796200" y="3644640"/>
            <a:ext cx="2730240" cy="128016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w="19080">
            <a:solidFill>
              <a:srgbClr val="000000"/>
            </a:solidFill>
            <a:round/>
          </a:ln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Game</a:t>
            </a:r>
            <a:endParaRPr/>
          </a:p>
        </p:txBody>
      </p:sp>
      <p:sp>
        <p:nvSpPr>
          <p:cNvPr id="105" name="CustomShape 4"/>
          <p:cNvSpPr/>
          <p:nvPr/>
        </p:nvSpPr>
        <p:spPr>
          <a:xfrm>
            <a:off x="2771640" y="2575080"/>
            <a:ext cx="1396800" cy="58644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w="19080">
            <a:solidFill>
              <a:srgbClr val="000000"/>
            </a:solidFill>
            <a:round/>
          </a:ln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Map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--Regions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--Continents</a:t>
            </a:r>
            <a:endParaRPr/>
          </a:p>
        </p:txBody>
      </p:sp>
      <p:sp>
        <p:nvSpPr>
          <p:cNvPr id="106" name="CustomShape 5"/>
          <p:cNvSpPr/>
          <p:nvPr/>
        </p:nvSpPr>
        <p:spPr>
          <a:xfrm>
            <a:off x="5207400" y="996120"/>
            <a:ext cx="1731600" cy="1276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w="19080">
            <a:solidFill>
              <a:srgbClr val="000000"/>
            </a:solidFill>
            <a:round/>
          </a:ln>
        </p:spPr>
      </p:sp>
      <p:sp>
        <p:nvSpPr>
          <p:cNvPr id="107" name="CustomShape 6"/>
          <p:cNvSpPr/>
          <p:nvPr/>
        </p:nvSpPr>
        <p:spPr>
          <a:xfrm>
            <a:off x="5273640" y="1109520"/>
            <a:ext cx="1731600" cy="1276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w="19080">
            <a:solidFill>
              <a:srgbClr val="000000"/>
            </a:solidFill>
            <a:round/>
          </a:ln>
        </p:spPr>
      </p:sp>
      <p:sp>
        <p:nvSpPr>
          <p:cNvPr id="108" name="CustomShape 7"/>
          <p:cNvSpPr/>
          <p:nvPr/>
        </p:nvSpPr>
        <p:spPr>
          <a:xfrm>
            <a:off x="5339520" y="1222920"/>
            <a:ext cx="1731600" cy="1276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w="19080">
            <a:solidFill>
              <a:srgbClr val="000000"/>
            </a:solidFill>
            <a:round/>
          </a:ln>
        </p:spPr>
      </p:sp>
      <p:sp>
        <p:nvSpPr>
          <p:cNvPr id="109" name="CustomShape 8"/>
          <p:cNvSpPr/>
          <p:nvPr/>
        </p:nvSpPr>
        <p:spPr>
          <a:xfrm>
            <a:off x="5405760" y="1336320"/>
            <a:ext cx="1731600" cy="1276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w="19080">
            <a:solidFill>
              <a:srgbClr val="000000"/>
            </a:solidFill>
            <a:round/>
          </a:ln>
        </p:spPr>
      </p:sp>
      <p:sp>
        <p:nvSpPr>
          <p:cNvPr id="110" name="CustomShape 9"/>
          <p:cNvSpPr/>
          <p:nvPr/>
        </p:nvSpPr>
        <p:spPr>
          <a:xfrm>
            <a:off x="5486400" y="1461240"/>
            <a:ext cx="1731600" cy="1276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w="19080">
            <a:solidFill>
              <a:srgbClr val="000000"/>
            </a:solidFill>
            <a:round/>
          </a:ln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Strategies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--Claim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--Place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--Attack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--Defend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--Fortify</a:t>
            </a:r>
            <a:endParaRPr/>
          </a:p>
        </p:txBody>
      </p:sp>
      <p:sp>
        <p:nvSpPr>
          <p:cNvPr id="111" name="CustomShape 10"/>
          <p:cNvSpPr/>
          <p:nvPr/>
        </p:nvSpPr>
        <p:spPr>
          <a:xfrm>
            <a:off x="3699000" y="3161880"/>
            <a:ext cx="190800" cy="51156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12" name="CustomShape 11"/>
          <p:cNvSpPr/>
          <p:nvPr/>
        </p:nvSpPr>
        <p:spPr>
          <a:xfrm flipH="1">
            <a:off x="4278960" y="2669040"/>
            <a:ext cx="1263240" cy="99180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13" name="CustomShape 12"/>
          <p:cNvSpPr/>
          <p:nvPr/>
        </p:nvSpPr>
        <p:spPr>
          <a:xfrm flipH="1" rot="10800000">
            <a:off x="4168440" y="2099520"/>
            <a:ext cx="1317240" cy="76860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14" name="CustomShape 13"/>
          <p:cNvSpPr/>
          <p:nvPr/>
        </p:nvSpPr>
        <p:spPr>
          <a:xfrm flipH="1" rot="10800000">
            <a:off x="5452560" y="2710440"/>
            <a:ext cx="753120" cy="139644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15" name="CustomShape 14"/>
          <p:cNvSpPr/>
          <p:nvPr/>
        </p:nvSpPr>
        <p:spPr>
          <a:xfrm flipH="1">
            <a:off x="5933880" y="2712600"/>
            <a:ext cx="862560" cy="153972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16" name="CustomShape 15"/>
          <p:cNvSpPr/>
          <p:nvPr/>
        </p:nvSpPr>
        <p:spPr>
          <a:xfrm>
            <a:off x="6656400" y="2751120"/>
            <a:ext cx="960120" cy="31392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Decision</a:t>
            </a:r>
            <a:endParaRPr/>
          </a:p>
        </p:txBody>
      </p:sp>
      <p:sp>
        <p:nvSpPr>
          <p:cNvPr id="117" name="CustomShape 16"/>
          <p:cNvSpPr/>
          <p:nvPr/>
        </p:nvSpPr>
        <p:spPr>
          <a:xfrm>
            <a:off x="5123520" y="3358800"/>
            <a:ext cx="810000" cy="31392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Query</a:t>
            </a:r>
            <a:endParaRPr/>
          </a:p>
        </p:txBody>
      </p:sp>
      <p:sp>
        <p:nvSpPr>
          <p:cNvPr id="118" name="CustomShape 17"/>
          <p:cNvSpPr/>
          <p:nvPr/>
        </p:nvSpPr>
        <p:spPr>
          <a:xfrm>
            <a:off x="5622480" y="3040200"/>
            <a:ext cx="709920" cy="31392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w="19080">
            <a:solidFill>
              <a:srgbClr val="000000"/>
            </a:solidFill>
            <a:round/>
          </a:ln>
        </p:spPr>
        <p:txBody>
          <a:bodyPr anchor="ctr" bIns="91440" tIns="9144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State</a:t>
            </a:r>
            <a:endParaRPr/>
          </a:p>
        </p:txBody>
      </p:sp>
      <p:sp>
        <p:nvSpPr>
          <p:cNvPr id="119" name="CustomShape 18"/>
          <p:cNvSpPr/>
          <p:nvPr/>
        </p:nvSpPr>
        <p:spPr>
          <a:xfrm>
            <a:off x="6526800" y="4285080"/>
            <a:ext cx="1569240" cy="5184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20" name="CustomShape 19"/>
          <p:cNvSpPr/>
          <p:nvPr/>
        </p:nvSpPr>
        <p:spPr>
          <a:xfrm>
            <a:off x="3890160" y="3584880"/>
            <a:ext cx="626400" cy="406440"/>
          </a:xfrm>
          <a:prstGeom prst="rect">
            <a:avLst/>
          </a:prstGeom>
        </p:spPr>
        <p:txBody>
          <a:bodyPr bIns="91440" tIns="9144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init</a:t>
            </a:r>
            <a:endParaRPr/>
          </a:p>
        </p:txBody>
      </p:sp>
      <p:sp>
        <p:nvSpPr>
          <p:cNvPr id="121" name="CustomShape 20"/>
          <p:cNvSpPr/>
          <p:nvPr/>
        </p:nvSpPr>
        <p:spPr>
          <a:xfrm>
            <a:off x="4950360" y="3991320"/>
            <a:ext cx="504720" cy="4500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99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22" name="CustomShape 21"/>
          <p:cNvSpPr/>
          <p:nvPr/>
        </p:nvSpPr>
        <p:spPr>
          <a:xfrm flipH="1">
            <a:off x="5452200" y="4048200"/>
            <a:ext cx="481680" cy="46764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99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23" name="CustomShape 22"/>
          <p:cNvSpPr/>
          <p:nvPr/>
        </p:nvSpPr>
        <p:spPr>
          <a:xfrm>
            <a:off x="4743720" y="4610520"/>
            <a:ext cx="1396800" cy="31392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w="19080">
            <a:solidFill>
              <a:srgbClr val="000000"/>
            </a:solidFill>
            <a:round/>
          </a:ln>
        </p:spPr>
        <p:txBody>
          <a:bodyPr anchor="ctr" bIns="91440" tIns="9144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Internal State</a:t>
            </a:r>
            <a:endParaRPr/>
          </a:p>
        </p:txBody>
      </p:sp>
      <p:sp>
        <p:nvSpPr>
          <p:cNvPr id="124" name="CustomShape 23"/>
          <p:cNvSpPr/>
          <p:nvPr/>
        </p:nvSpPr>
        <p:spPr>
          <a:xfrm flipH="1">
            <a:off x="5704200" y="4390560"/>
            <a:ext cx="107640" cy="21276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25" name="CustomShape 24"/>
          <p:cNvSpPr/>
          <p:nvPr/>
        </p:nvSpPr>
        <p:spPr>
          <a:xfrm rot="10800000">
            <a:off x="5068080" y="4410360"/>
            <a:ext cx="145440" cy="20016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26" name="CustomShape 25"/>
          <p:cNvSpPr/>
          <p:nvPr/>
        </p:nvSpPr>
        <p:spPr>
          <a:xfrm>
            <a:off x="120240" y="1923480"/>
            <a:ext cx="1567080" cy="65772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GameTask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-Map ID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-Strategy IDs</a:t>
            </a:r>
            <a:endParaRPr/>
          </a:p>
        </p:txBody>
      </p:sp>
      <p:sp>
        <p:nvSpPr>
          <p:cNvPr id="127" name="CustomShape 26"/>
          <p:cNvSpPr/>
          <p:nvPr/>
        </p:nvSpPr>
        <p:spPr>
          <a:xfrm>
            <a:off x="3733200" y="1806480"/>
            <a:ext cx="1606320" cy="5436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28" name="CustomShape 27"/>
          <p:cNvSpPr/>
          <p:nvPr/>
        </p:nvSpPr>
        <p:spPr>
          <a:xfrm>
            <a:off x="3034440" y="2092320"/>
            <a:ext cx="435600" cy="48240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29" name="CustomShape 28"/>
          <p:cNvSpPr/>
          <p:nvPr/>
        </p:nvSpPr>
        <p:spPr>
          <a:xfrm>
            <a:off x="2336040" y="1521000"/>
            <a:ext cx="1396800" cy="57132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w="19080">
            <a:solidFill>
              <a:srgbClr val="000000"/>
            </a:solidFill>
            <a:round/>
          </a:ln>
        </p:spPr>
        <p:txBody>
          <a:bodyPr anchor="ctr" bIns="91440" tIns="9144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FACTORIES</a:t>
            </a:r>
            <a:endParaRPr/>
          </a:p>
        </p:txBody>
      </p:sp>
      <p:sp>
        <p:nvSpPr>
          <p:cNvPr id="130" name="CustomShape 29"/>
          <p:cNvSpPr/>
          <p:nvPr/>
        </p:nvSpPr>
        <p:spPr>
          <a:xfrm flipH="1" rot="10800000">
            <a:off x="1688040" y="1806840"/>
            <a:ext cx="648000" cy="44568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31" name="TextShape 30"/>
          <p:cNvSpPr txBox="1"/>
          <p:nvPr/>
        </p:nvSpPr>
        <p:spPr>
          <a:xfrm>
            <a:off x="421560" y="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Organization</a:t>
            </a:r>
            <a:endParaRPr/>
          </a:p>
        </p:txBody>
      </p:sp>
      <p:sp>
        <p:nvSpPr>
          <p:cNvPr id="132" name="CustomShape 31"/>
          <p:cNvSpPr/>
          <p:nvPr/>
        </p:nvSpPr>
        <p:spPr>
          <a:xfrm>
            <a:off x="2982240" y="875160"/>
            <a:ext cx="1316880" cy="31392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38761d"/>
                </a:solidFill>
                <a:latin typeface="Arial"/>
                <a:ea typeface="Arial"/>
              </a:rPr>
              <a:t>GAME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33" name="Shape 10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8979840"/>
          </a:xfrm>
          <a:prstGeom prst="rect">
            <a:avLst/>
          </a:prstGeom>
        </p:spPr>
      </p:pic>
      <p:sp>
        <p:nvSpPr>
          <p:cNvPr id="134" name="TextShape 1"/>
          <p:cNvSpPr txBox="1"/>
          <p:nvPr/>
        </p:nvSpPr>
        <p:spPr>
          <a:xfrm>
            <a:off x="457200" y="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Organization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2906640" y="1063440"/>
            <a:ext cx="1545120" cy="373392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w="19080">
            <a:solidFill>
              <a:srgbClr val="000000"/>
            </a:solidFill>
            <a:round/>
          </a:ln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GameManager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6839280" y="1199520"/>
            <a:ext cx="1847160" cy="1123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w="19080">
            <a:solidFill>
              <a:srgbClr val="000000"/>
            </a:solidFill>
            <a:round/>
          </a:ln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Slave</a:t>
            </a:r>
            <a:endParaRPr/>
          </a:p>
        </p:txBody>
      </p:sp>
      <p:sp>
        <p:nvSpPr>
          <p:cNvPr id="137" name="CustomShape 4"/>
          <p:cNvSpPr/>
          <p:nvPr/>
        </p:nvSpPr>
        <p:spPr>
          <a:xfrm>
            <a:off x="7682040" y="1491120"/>
            <a:ext cx="842760" cy="5400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w="19080">
            <a:solidFill>
              <a:srgbClr val="000000"/>
            </a:solidFill>
            <a:round/>
          </a:ln>
        </p:spPr>
        <p:txBody>
          <a:bodyPr anchor="ctr" bIns="91440" tIns="9144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Game</a:t>
            </a:r>
            <a:endParaRPr/>
          </a:p>
        </p:txBody>
      </p:sp>
      <p:sp>
        <p:nvSpPr>
          <p:cNvPr id="138" name="CustomShape 5"/>
          <p:cNvSpPr/>
          <p:nvPr/>
        </p:nvSpPr>
        <p:spPr>
          <a:xfrm>
            <a:off x="6839280" y="2459160"/>
            <a:ext cx="1847160" cy="1123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w="19080">
            <a:solidFill>
              <a:srgbClr val="000000"/>
            </a:solidFill>
            <a:round/>
          </a:ln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Slave</a:t>
            </a:r>
            <a:endParaRPr/>
          </a:p>
        </p:txBody>
      </p:sp>
      <p:sp>
        <p:nvSpPr>
          <p:cNvPr id="139" name="CustomShape 6"/>
          <p:cNvSpPr/>
          <p:nvPr/>
        </p:nvSpPr>
        <p:spPr>
          <a:xfrm>
            <a:off x="7682040" y="2751120"/>
            <a:ext cx="842760" cy="5400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w="19080">
            <a:solidFill>
              <a:srgbClr val="000000"/>
            </a:solidFill>
            <a:round/>
          </a:ln>
        </p:spPr>
        <p:txBody>
          <a:bodyPr anchor="ctr" bIns="91440" tIns="9144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Game</a:t>
            </a:r>
            <a:endParaRPr/>
          </a:p>
        </p:txBody>
      </p:sp>
      <p:sp>
        <p:nvSpPr>
          <p:cNvPr id="140" name="CustomShape 7"/>
          <p:cNvSpPr/>
          <p:nvPr/>
        </p:nvSpPr>
        <p:spPr>
          <a:xfrm>
            <a:off x="6839280" y="3719160"/>
            <a:ext cx="1847160" cy="1123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w="19080">
            <a:solidFill>
              <a:srgbClr val="000000"/>
            </a:solidFill>
            <a:round/>
          </a:ln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Slave</a:t>
            </a:r>
            <a:endParaRPr/>
          </a:p>
        </p:txBody>
      </p:sp>
      <p:sp>
        <p:nvSpPr>
          <p:cNvPr id="141" name="CustomShape 8"/>
          <p:cNvSpPr/>
          <p:nvPr/>
        </p:nvSpPr>
        <p:spPr>
          <a:xfrm>
            <a:off x="7682040" y="4010760"/>
            <a:ext cx="842760" cy="5400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w="19080">
            <a:solidFill>
              <a:srgbClr val="000000"/>
            </a:solidFill>
            <a:round/>
          </a:ln>
        </p:spPr>
        <p:txBody>
          <a:bodyPr anchor="ctr" bIns="91440" tIns="9144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Game</a:t>
            </a:r>
            <a:endParaRPr/>
          </a:p>
        </p:txBody>
      </p:sp>
      <p:sp>
        <p:nvSpPr>
          <p:cNvPr id="142" name="CustomShape 9"/>
          <p:cNvSpPr/>
          <p:nvPr/>
        </p:nvSpPr>
        <p:spPr>
          <a:xfrm>
            <a:off x="4461840" y="1476720"/>
            <a:ext cx="2376720" cy="36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43" name="CustomShape 10"/>
          <p:cNvSpPr/>
          <p:nvPr/>
        </p:nvSpPr>
        <p:spPr>
          <a:xfrm rot="10800000">
            <a:off x="4419360" y="1962360"/>
            <a:ext cx="2387520" cy="36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44" name="CustomShape 11"/>
          <p:cNvSpPr/>
          <p:nvPr/>
        </p:nvSpPr>
        <p:spPr>
          <a:xfrm>
            <a:off x="4667040" y="1779120"/>
            <a:ext cx="1134360" cy="41004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  <p:txBody>
          <a:bodyPr anchor="ctr" bIns="91440" tIns="9144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Report</a:t>
            </a:r>
            <a:endParaRPr/>
          </a:p>
        </p:txBody>
      </p:sp>
      <p:sp>
        <p:nvSpPr>
          <p:cNvPr id="145" name="CustomShape 12"/>
          <p:cNvSpPr/>
          <p:nvPr/>
        </p:nvSpPr>
        <p:spPr>
          <a:xfrm>
            <a:off x="5352840" y="1333080"/>
            <a:ext cx="1134360" cy="41004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  <p:txBody>
          <a:bodyPr anchor="ctr" bIns="91440" tIns="9144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GameTask</a:t>
            </a:r>
            <a:endParaRPr/>
          </a:p>
        </p:txBody>
      </p:sp>
      <p:sp>
        <p:nvSpPr>
          <p:cNvPr id="146" name="CustomShape 13"/>
          <p:cNvSpPr/>
          <p:nvPr/>
        </p:nvSpPr>
        <p:spPr>
          <a:xfrm>
            <a:off x="4461840" y="2718000"/>
            <a:ext cx="2376720" cy="36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47" name="CustomShape 14"/>
          <p:cNvSpPr/>
          <p:nvPr/>
        </p:nvSpPr>
        <p:spPr>
          <a:xfrm rot="10800000">
            <a:off x="4419360" y="3203640"/>
            <a:ext cx="2387520" cy="36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48" name="CustomShape 15"/>
          <p:cNvSpPr/>
          <p:nvPr/>
        </p:nvSpPr>
        <p:spPr>
          <a:xfrm>
            <a:off x="4667040" y="3020400"/>
            <a:ext cx="1134360" cy="41004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  <p:txBody>
          <a:bodyPr anchor="ctr" bIns="91440" tIns="9144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Report</a:t>
            </a:r>
            <a:endParaRPr/>
          </a:p>
        </p:txBody>
      </p:sp>
      <p:sp>
        <p:nvSpPr>
          <p:cNvPr id="149" name="CustomShape 16"/>
          <p:cNvSpPr/>
          <p:nvPr/>
        </p:nvSpPr>
        <p:spPr>
          <a:xfrm>
            <a:off x="5352840" y="2574360"/>
            <a:ext cx="1134360" cy="41004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  <p:txBody>
          <a:bodyPr anchor="ctr" bIns="91440" tIns="9144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GameTask</a:t>
            </a:r>
            <a:endParaRPr/>
          </a:p>
        </p:txBody>
      </p:sp>
      <p:sp>
        <p:nvSpPr>
          <p:cNvPr id="150" name="CustomShape 17"/>
          <p:cNvSpPr/>
          <p:nvPr/>
        </p:nvSpPr>
        <p:spPr>
          <a:xfrm>
            <a:off x="4461840" y="3996360"/>
            <a:ext cx="2376720" cy="36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51" name="CustomShape 18"/>
          <p:cNvSpPr/>
          <p:nvPr/>
        </p:nvSpPr>
        <p:spPr>
          <a:xfrm rot="10800000">
            <a:off x="4419360" y="4482000"/>
            <a:ext cx="2387520" cy="36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52" name="CustomShape 19"/>
          <p:cNvSpPr/>
          <p:nvPr/>
        </p:nvSpPr>
        <p:spPr>
          <a:xfrm>
            <a:off x="4667040" y="4298760"/>
            <a:ext cx="1134360" cy="41004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  <p:txBody>
          <a:bodyPr anchor="ctr" bIns="91440" tIns="9144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Report</a:t>
            </a:r>
            <a:endParaRPr/>
          </a:p>
        </p:txBody>
      </p:sp>
      <p:sp>
        <p:nvSpPr>
          <p:cNvPr id="153" name="CustomShape 20"/>
          <p:cNvSpPr/>
          <p:nvPr/>
        </p:nvSpPr>
        <p:spPr>
          <a:xfrm>
            <a:off x="5352840" y="3853080"/>
            <a:ext cx="1134360" cy="41004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  <p:txBody>
          <a:bodyPr anchor="ctr" bIns="91440" tIns="9144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GameTask</a:t>
            </a:r>
            <a:endParaRPr/>
          </a:p>
        </p:txBody>
      </p:sp>
      <p:sp>
        <p:nvSpPr>
          <p:cNvPr id="154" name="CustomShape 21"/>
          <p:cNvSpPr/>
          <p:nvPr/>
        </p:nvSpPr>
        <p:spPr>
          <a:xfrm>
            <a:off x="194400" y="1113120"/>
            <a:ext cx="2219040" cy="1808280"/>
          </a:xfrm>
          <a:prstGeom prst="snip1Rect">
            <a:avLst>
              <a:gd fmla="val 16667" name="adj"/>
            </a:avLst>
          </a:prstGeom>
          <a:solidFill>
            <a:srgbClr val="efefef"/>
          </a:solidFill>
          <a:ln w="19080">
            <a:solidFill>
              <a:srgbClr val="000000"/>
            </a:solidFill>
            <a:round/>
          </a:ln>
        </p:spPr>
        <p:txBody>
          <a:bodyPr bIns="91440" tIns="9144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Report.txt</a:t>
            </a:r>
            <a:endParaRPr/>
          </a:p>
        </p:txBody>
      </p:sp>
      <p:sp>
        <p:nvSpPr>
          <p:cNvPr id="155" name="CustomShape 22"/>
          <p:cNvSpPr/>
          <p:nvPr/>
        </p:nvSpPr>
        <p:spPr>
          <a:xfrm>
            <a:off x="717120" y="3220920"/>
            <a:ext cx="1545120" cy="6318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w="19080">
            <a:solidFill>
              <a:srgbClr val="000000"/>
            </a:solidFill>
            <a:round/>
          </a:ln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Analyzer</a:t>
            </a:r>
            <a:endParaRPr/>
          </a:p>
        </p:txBody>
      </p:sp>
      <p:sp>
        <p:nvSpPr>
          <p:cNvPr id="156" name="CustomShape 23"/>
          <p:cNvSpPr/>
          <p:nvPr/>
        </p:nvSpPr>
        <p:spPr>
          <a:xfrm>
            <a:off x="435600" y="4217040"/>
            <a:ext cx="852120" cy="631800"/>
          </a:xfrm>
          <a:prstGeom prst="snip1Rect">
            <a:avLst>
              <a:gd fmla="val 16667" name="adj"/>
            </a:avLst>
          </a:prstGeom>
          <a:solidFill>
            <a:srgbClr val="efefef"/>
          </a:solidFill>
          <a:ln w="19080">
            <a:solidFill>
              <a:srgbClr val="000000"/>
            </a:solidFill>
            <a:round/>
          </a:ln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Final Output</a:t>
            </a:r>
            <a:endParaRPr/>
          </a:p>
        </p:txBody>
      </p:sp>
      <p:sp>
        <p:nvSpPr>
          <p:cNvPr id="157" name="CustomShape 24"/>
          <p:cNvSpPr/>
          <p:nvPr/>
        </p:nvSpPr>
        <p:spPr>
          <a:xfrm>
            <a:off x="922680" y="4336920"/>
            <a:ext cx="852120" cy="631800"/>
          </a:xfrm>
          <a:prstGeom prst="snip1Rect">
            <a:avLst>
              <a:gd fmla="val 16667" name="adj"/>
            </a:avLst>
          </a:prstGeom>
          <a:solidFill>
            <a:srgbClr val="efefef"/>
          </a:solidFill>
          <a:ln w="19080">
            <a:solidFill>
              <a:srgbClr val="000000"/>
            </a:solidFill>
            <a:round/>
          </a:ln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Final Output</a:t>
            </a:r>
            <a:endParaRPr/>
          </a:p>
        </p:txBody>
      </p:sp>
      <p:sp>
        <p:nvSpPr>
          <p:cNvPr id="158" name="CustomShape 25"/>
          <p:cNvSpPr/>
          <p:nvPr/>
        </p:nvSpPr>
        <p:spPr>
          <a:xfrm>
            <a:off x="1513800" y="4402800"/>
            <a:ext cx="852120" cy="631800"/>
          </a:xfrm>
          <a:prstGeom prst="snip1Rect">
            <a:avLst>
              <a:gd fmla="val 16667" name="adj"/>
            </a:avLst>
          </a:prstGeom>
          <a:solidFill>
            <a:srgbClr val="efefef"/>
          </a:solidFill>
          <a:ln w="19080">
            <a:solidFill>
              <a:srgbClr val="000000"/>
            </a:solidFill>
            <a:round/>
          </a:ln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Final Output</a:t>
            </a:r>
            <a:endParaRPr/>
          </a:p>
        </p:txBody>
      </p:sp>
      <p:sp>
        <p:nvSpPr>
          <p:cNvPr id="159" name="CustomShape 26"/>
          <p:cNvSpPr/>
          <p:nvPr/>
        </p:nvSpPr>
        <p:spPr>
          <a:xfrm flipH="1">
            <a:off x="1488960" y="2971440"/>
            <a:ext cx="176760" cy="24876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0" name="CustomShape 27"/>
          <p:cNvSpPr/>
          <p:nvPr/>
        </p:nvSpPr>
        <p:spPr>
          <a:xfrm flipH="1">
            <a:off x="637560" y="3846960"/>
            <a:ext cx="378000" cy="35604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1" name="CustomShape 28"/>
          <p:cNvSpPr/>
          <p:nvPr/>
        </p:nvSpPr>
        <p:spPr>
          <a:xfrm>
            <a:off x="1739880" y="3868560"/>
            <a:ext cx="200160" cy="53388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2" name="CustomShape 29"/>
          <p:cNvSpPr/>
          <p:nvPr/>
        </p:nvSpPr>
        <p:spPr>
          <a:xfrm flipH="1">
            <a:off x="1348560" y="3890160"/>
            <a:ext cx="1080" cy="44676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3" name="CustomShape 30"/>
          <p:cNvSpPr/>
          <p:nvPr/>
        </p:nvSpPr>
        <p:spPr>
          <a:xfrm rot="10800000">
            <a:off x="2409840" y="2387520"/>
            <a:ext cx="518400" cy="36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4" name="CustomShape 31"/>
          <p:cNvSpPr/>
          <p:nvPr/>
        </p:nvSpPr>
        <p:spPr>
          <a:xfrm>
            <a:off x="194400" y="1553400"/>
            <a:ext cx="2219040" cy="112356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1)Turns;Map;Turn Order; Ranking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2)Turns;Map;Turn Order; Ranking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3)Turns;Map;Turn Order; Ranking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4)Turns;Map;Turn Order; Ranking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5)Turns;Map;Turn Order; Ranking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6)Turns;Map;Turn Order; Ranking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7)Turns;Map;Turn Order; Ranking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65" name="Shape 15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8979840"/>
          </a:xfrm>
          <a:prstGeom prst="rect">
            <a:avLst/>
          </a:prstGeom>
        </p:spPr>
      </p:pic>
      <p:sp>
        <p:nvSpPr>
          <p:cNvPr id="16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Dominion Graph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1856520" y="3172320"/>
            <a:ext cx="1582560" cy="626400"/>
          </a:xfrm>
          <a:prstGeom prst="ellipse">
            <a:avLst/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  <p:txBody>
          <a:bodyPr anchor="ctr" bIns="91440" tIns="9144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Break up enemy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6438960" y="1746360"/>
            <a:ext cx="1582560" cy="626400"/>
          </a:xfrm>
          <a:prstGeom prst="ellipse">
            <a:avLst/>
          </a:prstGeom>
          <a:solidFill>
            <a:srgbClr val="ff9900"/>
          </a:solidFill>
          <a:ln w="19080">
            <a:solidFill>
              <a:srgbClr val="000000"/>
            </a:solidFill>
            <a:round/>
          </a:ln>
        </p:spPr>
        <p:txBody>
          <a:bodyPr anchor="ctr" bIns="91440" tIns="9144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Prey on Weak</a:t>
            </a:r>
            <a:endParaRPr/>
          </a:p>
        </p:txBody>
      </p:sp>
      <p:sp>
        <p:nvSpPr>
          <p:cNvPr id="169" name="CustomShape 4"/>
          <p:cNvSpPr/>
          <p:nvPr/>
        </p:nvSpPr>
        <p:spPr>
          <a:xfrm>
            <a:off x="1856520" y="1756440"/>
            <a:ext cx="1582560" cy="626400"/>
          </a:xfrm>
          <a:prstGeom prst="ellipse">
            <a:avLst/>
          </a:prstGeom>
          <a:solidFill>
            <a:srgbClr val="783f04"/>
          </a:solidFill>
          <a:ln w="19080">
            <a:solidFill>
              <a:srgbClr val="000000"/>
            </a:solidFill>
            <a:round/>
          </a:ln>
        </p:spPr>
        <p:txBody>
          <a:bodyPr anchor="ctr" bIns="91440" tIns="9144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Small Continents First</a:t>
            </a:r>
            <a:endParaRPr/>
          </a:p>
        </p:txBody>
      </p:sp>
      <p:sp>
        <p:nvSpPr>
          <p:cNvPr id="170" name="CustomShape 5"/>
          <p:cNvSpPr/>
          <p:nvPr/>
        </p:nvSpPr>
        <p:spPr>
          <a:xfrm>
            <a:off x="6438960" y="3182400"/>
            <a:ext cx="1582560" cy="626400"/>
          </a:xfrm>
          <a:prstGeom prst="ellipse">
            <a:avLst/>
          </a:prstGeom>
          <a:solidFill>
            <a:srgbClr val="ff0000"/>
          </a:solidFill>
          <a:ln w="19080">
            <a:solidFill>
              <a:srgbClr val="000000"/>
            </a:solidFill>
            <a:round/>
          </a:ln>
        </p:spPr>
        <p:txBody>
          <a:bodyPr anchor="ctr" bIns="91440" tIns="9144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Aggresive</a:t>
            </a:r>
            <a:endParaRPr/>
          </a:p>
        </p:txBody>
      </p:sp>
      <p:sp>
        <p:nvSpPr>
          <p:cNvPr id="171" name="CustomShape 6"/>
          <p:cNvSpPr/>
          <p:nvPr/>
        </p:nvSpPr>
        <p:spPr>
          <a:xfrm>
            <a:off x="4077720" y="4219560"/>
            <a:ext cx="1582560" cy="626400"/>
          </a:xfrm>
          <a:prstGeom prst="ellipse">
            <a:avLst/>
          </a:prstGeom>
          <a:solidFill>
            <a:srgbClr val="351c75"/>
          </a:solidFill>
          <a:ln w="19080">
            <a:solidFill>
              <a:srgbClr val="000000"/>
            </a:solidFill>
            <a:round/>
          </a:ln>
        </p:spPr>
        <p:txBody>
          <a:bodyPr anchor="ctr" bIns="91440" tIns="9144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Bogo” Strategy</a:t>
            </a:r>
            <a:endParaRPr/>
          </a:p>
        </p:txBody>
      </p:sp>
      <p:sp>
        <p:nvSpPr>
          <p:cNvPr id="172" name="CustomShape 7"/>
          <p:cNvSpPr/>
          <p:nvPr/>
        </p:nvSpPr>
        <p:spPr>
          <a:xfrm flipH="1">
            <a:off x="7789320" y="2281320"/>
            <a:ext cx="360" cy="99252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3" name="CustomShape 8"/>
          <p:cNvSpPr/>
          <p:nvPr/>
        </p:nvSpPr>
        <p:spPr>
          <a:xfrm>
            <a:off x="4077720" y="910800"/>
            <a:ext cx="1582560" cy="626400"/>
          </a:xfrm>
          <a:prstGeom prst="ellipse">
            <a:avLst/>
          </a:prstGeom>
          <a:solidFill>
            <a:srgbClr val="00ff00"/>
          </a:solidFill>
          <a:ln w="19080">
            <a:solidFill>
              <a:srgbClr val="000000"/>
            </a:solidFill>
            <a:round/>
          </a:ln>
        </p:spPr>
        <p:txBody>
          <a:bodyPr anchor="ctr" bIns="91440" tIns="9144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Best”</a:t>
            </a:r>
            <a:endParaRPr/>
          </a:p>
        </p:txBody>
      </p:sp>
      <p:sp>
        <p:nvSpPr>
          <p:cNvPr id="174" name="CustomShape 9"/>
          <p:cNvSpPr/>
          <p:nvPr/>
        </p:nvSpPr>
        <p:spPr>
          <a:xfrm flipH="1" rot="10800000">
            <a:off x="2087280" y="2291400"/>
            <a:ext cx="360" cy="97272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5" name="CustomShape 10"/>
          <p:cNvSpPr/>
          <p:nvPr/>
        </p:nvSpPr>
        <p:spPr>
          <a:xfrm rot="10800000">
            <a:off x="3207960" y="3706920"/>
            <a:ext cx="3462840" cy="972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6" name="CustomShape 11"/>
          <p:cNvSpPr/>
          <p:nvPr/>
        </p:nvSpPr>
        <p:spPr>
          <a:xfrm>
            <a:off x="5428440" y="1445760"/>
            <a:ext cx="1242000" cy="182772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7" name="CustomShape 12"/>
          <p:cNvSpPr/>
          <p:nvPr/>
        </p:nvSpPr>
        <p:spPr>
          <a:xfrm>
            <a:off x="3439440" y="2069640"/>
            <a:ext cx="2999520" cy="142560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8" name="CustomShape 13"/>
          <p:cNvSpPr/>
          <p:nvPr/>
        </p:nvSpPr>
        <p:spPr>
          <a:xfrm>
            <a:off x="5660280" y="1224360"/>
            <a:ext cx="1569600" cy="52164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9" name="CustomShape 14"/>
          <p:cNvSpPr/>
          <p:nvPr/>
        </p:nvSpPr>
        <p:spPr>
          <a:xfrm flipH="1">
            <a:off x="2647800" y="1224360"/>
            <a:ext cx="1429200" cy="53172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0" name="CustomShape 15"/>
          <p:cNvSpPr/>
          <p:nvPr/>
        </p:nvSpPr>
        <p:spPr>
          <a:xfrm>
            <a:off x="3207600" y="2291040"/>
            <a:ext cx="1101600" cy="201960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1" name="CustomShape 16"/>
          <p:cNvSpPr/>
          <p:nvPr/>
        </p:nvSpPr>
        <p:spPr>
          <a:xfrm>
            <a:off x="2647800" y="3799080"/>
            <a:ext cx="1429200" cy="73332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2" name="CustomShape 17"/>
          <p:cNvSpPr/>
          <p:nvPr/>
        </p:nvSpPr>
        <p:spPr>
          <a:xfrm flipH="1">
            <a:off x="5660280" y="3808800"/>
            <a:ext cx="1569600" cy="723600"/>
          </a:xfrm>
          <a:prstGeom prst="straightConnector1">
            <a:avLst/>
          </a:prstGeom>
          <a:ln w="19080">
            <a:solidFill>
              <a:srgbClr val="666666"/>
            </a:solidFill>
            <a:round/>
            <a:tailEnd len="med" type="triangle" w="med"/>
          </a:ln>
        </p:spPr>
      </p:sp>
      <p:sp>
        <p:nvSpPr>
          <p:cNvPr id="183" name="CustomShape 18"/>
          <p:cNvSpPr/>
          <p:nvPr/>
        </p:nvSpPr>
        <p:spPr>
          <a:xfrm>
            <a:off x="4869000" y="1537560"/>
            <a:ext cx="360" cy="268164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4" name="CustomShape 19"/>
          <p:cNvSpPr/>
          <p:nvPr/>
        </p:nvSpPr>
        <p:spPr>
          <a:xfrm flipH="1">
            <a:off x="5428440" y="2281320"/>
            <a:ext cx="1242000" cy="202968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5" name="CustomShape 20"/>
          <p:cNvSpPr/>
          <p:nvPr/>
        </p:nvSpPr>
        <p:spPr>
          <a:xfrm flipH="1" rot="10800000">
            <a:off x="3439440" y="2059560"/>
            <a:ext cx="2999520" cy="142560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6" name="CustomShape 21"/>
          <p:cNvSpPr/>
          <p:nvPr/>
        </p:nvSpPr>
        <p:spPr>
          <a:xfrm flipH="1">
            <a:off x="3207600" y="1445760"/>
            <a:ext cx="1101600" cy="181800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7" name="CustomShape 22"/>
          <p:cNvSpPr/>
          <p:nvPr/>
        </p:nvSpPr>
        <p:spPr>
          <a:xfrm flipH="1" rot="10800000">
            <a:off x="3207240" y="1837800"/>
            <a:ext cx="3462840" cy="972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8" name="CustomShape 23"/>
          <p:cNvSpPr/>
          <p:nvPr/>
        </p:nvSpPr>
        <p:spPr>
          <a:xfrm>
            <a:off x="5346000" y="2949840"/>
            <a:ext cx="615600" cy="3240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</a:rPr>
              <a:t>56%</a:t>
            </a:r>
            <a:endParaRPr/>
          </a:p>
        </p:txBody>
      </p:sp>
      <p:sp>
        <p:nvSpPr>
          <p:cNvPr id="189" name="CustomShape 24"/>
          <p:cNvSpPr/>
          <p:nvPr/>
        </p:nvSpPr>
        <p:spPr>
          <a:xfrm>
            <a:off x="4165200" y="1641600"/>
            <a:ext cx="615600" cy="3240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</a:rPr>
              <a:t>91%</a:t>
            </a:r>
            <a:endParaRPr/>
          </a:p>
        </p:txBody>
      </p:sp>
      <p:sp>
        <p:nvSpPr>
          <p:cNvPr id="190" name="CustomShape 25"/>
          <p:cNvSpPr/>
          <p:nvPr/>
        </p:nvSpPr>
        <p:spPr>
          <a:xfrm>
            <a:off x="5823360" y="2352960"/>
            <a:ext cx="615600" cy="3240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</a:rPr>
              <a:t>88%</a:t>
            </a:r>
            <a:endParaRPr/>
          </a:p>
        </p:txBody>
      </p:sp>
      <p:sp>
        <p:nvSpPr>
          <p:cNvPr id="191" name="CustomShape 26"/>
          <p:cNvSpPr/>
          <p:nvPr/>
        </p:nvSpPr>
        <p:spPr>
          <a:xfrm>
            <a:off x="4519800" y="3134160"/>
            <a:ext cx="615600" cy="3240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</a:rPr>
              <a:t>99%</a:t>
            </a:r>
            <a:endParaRPr/>
          </a:p>
        </p:txBody>
      </p:sp>
      <p:sp>
        <p:nvSpPr>
          <p:cNvPr id="192" name="CustomShape 27"/>
          <p:cNvSpPr/>
          <p:nvPr/>
        </p:nvSpPr>
        <p:spPr>
          <a:xfrm>
            <a:off x="5823360" y="1224360"/>
            <a:ext cx="615600" cy="3240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</a:rPr>
              <a:t>72%</a:t>
            </a:r>
            <a:endParaRPr/>
          </a:p>
        </p:txBody>
      </p:sp>
      <p:sp>
        <p:nvSpPr>
          <p:cNvPr id="193" name="CustomShape 28"/>
          <p:cNvSpPr/>
          <p:nvPr/>
        </p:nvSpPr>
        <p:spPr>
          <a:xfrm>
            <a:off x="3521880" y="2352960"/>
            <a:ext cx="615600" cy="3240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</a:rPr>
              <a:t>51%</a:t>
            </a:r>
            <a:endParaRPr/>
          </a:p>
        </p:txBody>
      </p:sp>
      <p:sp>
        <p:nvSpPr>
          <p:cNvPr id="194" name="CustomShape 29"/>
          <p:cNvSpPr/>
          <p:nvPr/>
        </p:nvSpPr>
        <p:spPr>
          <a:xfrm>
            <a:off x="3207600" y="1247760"/>
            <a:ext cx="615600" cy="3240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</a:rPr>
              <a:t>58%</a:t>
            </a:r>
            <a:endParaRPr/>
          </a:p>
        </p:txBody>
      </p:sp>
      <p:sp>
        <p:nvSpPr>
          <p:cNvPr id="195" name="CustomShape 30"/>
          <p:cNvSpPr/>
          <p:nvPr/>
        </p:nvSpPr>
        <p:spPr>
          <a:xfrm>
            <a:off x="5038200" y="2409480"/>
            <a:ext cx="615600" cy="3240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</a:rPr>
              <a:t>56%</a:t>
            </a:r>
            <a:endParaRPr/>
          </a:p>
        </p:txBody>
      </p:sp>
      <p:sp>
        <p:nvSpPr>
          <p:cNvPr id="196" name="CustomShape 31"/>
          <p:cNvSpPr/>
          <p:nvPr/>
        </p:nvSpPr>
        <p:spPr>
          <a:xfrm>
            <a:off x="7585200" y="2615400"/>
            <a:ext cx="615600" cy="3240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</a:rPr>
              <a:t>88%</a:t>
            </a:r>
            <a:endParaRPr/>
          </a:p>
        </p:txBody>
      </p:sp>
      <p:sp>
        <p:nvSpPr>
          <p:cNvPr id="197" name="CustomShape 32"/>
          <p:cNvSpPr/>
          <p:nvPr/>
        </p:nvSpPr>
        <p:spPr>
          <a:xfrm>
            <a:off x="6137280" y="4016520"/>
            <a:ext cx="615600" cy="3240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</a:rPr>
              <a:t>56%</a:t>
            </a:r>
            <a:endParaRPr/>
          </a:p>
        </p:txBody>
      </p:sp>
      <p:sp>
        <p:nvSpPr>
          <p:cNvPr id="198" name="CustomShape 33"/>
          <p:cNvSpPr/>
          <p:nvPr/>
        </p:nvSpPr>
        <p:spPr>
          <a:xfrm>
            <a:off x="3276000" y="4160160"/>
            <a:ext cx="615600" cy="3240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</a:rPr>
              <a:t>63%</a:t>
            </a:r>
            <a:endParaRPr/>
          </a:p>
        </p:txBody>
      </p:sp>
      <p:sp>
        <p:nvSpPr>
          <p:cNvPr id="199" name="CustomShape 34"/>
          <p:cNvSpPr/>
          <p:nvPr/>
        </p:nvSpPr>
        <p:spPr>
          <a:xfrm>
            <a:off x="3823560" y="3806280"/>
            <a:ext cx="615600" cy="3240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</a:rPr>
              <a:t>89%</a:t>
            </a:r>
            <a:endParaRPr/>
          </a:p>
        </p:txBody>
      </p:sp>
      <p:sp>
        <p:nvSpPr>
          <p:cNvPr id="200" name="CustomShape 35"/>
          <p:cNvSpPr/>
          <p:nvPr/>
        </p:nvSpPr>
        <p:spPr>
          <a:xfrm>
            <a:off x="5346000" y="3806280"/>
            <a:ext cx="615600" cy="3240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</a:rPr>
              <a:t>93%</a:t>
            </a:r>
            <a:endParaRPr/>
          </a:p>
        </p:txBody>
      </p:sp>
      <p:sp>
        <p:nvSpPr>
          <p:cNvPr id="201" name="CustomShape 36"/>
          <p:cNvSpPr/>
          <p:nvPr/>
        </p:nvSpPr>
        <p:spPr>
          <a:xfrm>
            <a:off x="1677240" y="2615400"/>
            <a:ext cx="615600" cy="3240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</a:rPr>
              <a:t>76%</a:t>
            </a:r>
            <a:endParaRPr/>
          </a:p>
        </p:txBody>
      </p:sp>
      <p:sp>
        <p:nvSpPr>
          <p:cNvPr id="202" name="CustomShape 37"/>
          <p:cNvSpPr/>
          <p:nvPr/>
        </p:nvSpPr>
        <p:spPr>
          <a:xfrm>
            <a:off x="4956840" y="3474000"/>
            <a:ext cx="615600" cy="3240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</a:rPr>
              <a:t>53%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03" name="Shape 19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8979840"/>
          </a:xfrm>
          <a:prstGeom prst="rect">
            <a:avLst/>
          </a:prstGeom>
        </p:spPr>
      </p:pic>
      <p:sp>
        <p:nvSpPr>
          <p:cNvPr id="20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Results</a:t>
            </a: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Human-Controlled Strategy, for testing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Simple text-based UI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 set of Maps and Strategies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…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but final analysis not yet finished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More strategies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Analysis program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