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3.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68"/>
  </p:notesMasterIdLst>
  <p:handoutMasterIdLst>
    <p:handoutMasterId r:id="rId69"/>
  </p:handoutMasterIdLst>
  <p:sldIdLst>
    <p:sldId id="256" r:id="rId2"/>
    <p:sldId id="259" r:id="rId3"/>
    <p:sldId id="261" r:id="rId4"/>
    <p:sldId id="262" r:id="rId5"/>
    <p:sldId id="263" r:id="rId6"/>
    <p:sldId id="264" r:id="rId7"/>
    <p:sldId id="265" r:id="rId8"/>
    <p:sldId id="266" r:id="rId9"/>
    <p:sldId id="267" r:id="rId10"/>
    <p:sldId id="268" r:id="rId11"/>
    <p:sldId id="269" r:id="rId12"/>
    <p:sldId id="331"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9" r:id="rId31"/>
    <p:sldId id="290" r:id="rId32"/>
    <p:sldId id="291" r:id="rId33"/>
    <p:sldId id="292" r:id="rId34"/>
    <p:sldId id="293" r:id="rId35"/>
    <p:sldId id="294" r:id="rId36"/>
    <p:sldId id="295" r:id="rId37"/>
    <p:sldId id="296" r:id="rId38"/>
    <p:sldId id="298" r:id="rId39"/>
    <p:sldId id="299" r:id="rId40"/>
    <p:sldId id="300" r:id="rId41"/>
    <p:sldId id="301" r:id="rId42"/>
    <p:sldId id="302" r:id="rId43"/>
    <p:sldId id="303" r:id="rId44"/>
    <p:sldId id="304" r:id="rId45"/>
    <p:sldId id="305" r:id="rId46"/>
    <p:sldId id="306" r:id="rId47"/>
    <p:sldId id="308" r:id="rId48"/>
    <p:sldId id="310" r:id="rId49"/>
    <p:sldId id="312" r:id="rId50"/>
    <p:sldId id="313" r:id="rId51"/>
    <p:sldId id="314" r:id="rId52"/>
    <p:sldId id="315" r:id="rId53"/>
    <p:sldId id="316" r:id="rId54"/>
    <p:sldId id="317" r:id="rId55"/>
    <p:sldId id="318" r:id="rId56"/>
    <p:sldId id="319" r:id="rId57"/>
    <p:sldId id="321" r:id="rId58"/>
    <p:sldId id="322" r:id="rId59"/>
    <p:sldId id="323" r:id="rId60"/>
    <p:sldId id="324" r:id="rId61"/>
    <p:sldId id="325" r:id="rId62"/>
    <p:sldId id="326" r:id="rId63"/>
    <p:sldId id="327" r:id="rId64"/>
    <p:sldId id="328" r:id="rId65"/>
    <p:sldId id="329" r:id="rId66"/>
    <p:sldId id="330" r:id="rId67"/>
  </p:sldIdLst>
  <p:sldSz cx="9144000" cy="6858000" type="screen4x3"/>
  <p:notesSz cx="9372600" cy="7086600"/>
  <p:custDataLst>
    <p:tags r:id="rId7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 id="2" name="laser" initials="laser"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88" autoAdjust="0"/>
    <p:restoredTop sz="99857" autoAdjust="0"/>
  </p:normalViewPr>
  <p:slideViewPr>
    <p:cSldViewPr>
      <p:cViewPr varScale="1">
        <p:scale>
          <a:sx n="62" d="100"/>
          <a:sy n="62" d="100"/>
        </p:scale>
        <p:origin x="66" y="10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3-26T12:10:45.739" idx="2">
    <p:pos x="5531" y="969"/>
    <p:text>Au/PE: Global: Please note that end periods have been deleted at the end of listed sentences wherever they are given because they are not given in majority of the cases.</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8-03-26T12:19:24.181" idx="1">
    <p:pos x="1680" y="404"/>
    <p:text>AU/PE: Global: Some endnote indicators from the main book are placed in figures and tables; but the endnotes are not given. Please confirm if this is fine.</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8-03-26T12:23:13.597" idx="3">
    <p:pos x="5531" y="969"/>
    <p:text>Au/PE: Please note that the second and third points seem repetitive; consider deleting them or consolidating them to one point.</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4/5/2018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4/5/2018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defTabSz="966788">
              <a:spcBef>
                <a:spcPct val="30000"/>
              </a:spcBef>
              <a:defRPr sz="1200">
                <a:solidFill>
                  <a:schemeClr val="tx1"/>
                </a:solidFill>
                <a:latin typeface="Calibri" panose="020F0502020204030204" pitchFamily="34" charset="0"/>
              </a:defRPr>
            </a:lvl1pPr>
            <a:lvl2pPr marL="785813" indent="-303213" defTabSz="966788">
              <a:spcBef>
                <a:spcPct val="30000"/>
              </a:spcBef>
              <a:defRPr sz="1200">
                <a:solidFill>
                  <a:schemeClr val="tx1"/>
                </a:solidFill>
                <a:latin typeface="Calibri" panose="020F0502020204030204" pitchFamily="34" charset="0"/>
              </a:defRPr>
            </a:lvl2pPr>
            <a:lvl3pPr marL="1208088" indent="-241300" defTabSz="966788">
              <a:spcBef>
                <a:spcPct val="30000"/>
              </a:spcBef>
              <a:defRPr sz="1200">
                <a:solidFill>
                  <a:schemeClr val="tx1"/>
                </a:solidFill>
                <a:latin typeface="Calibri" panose="020F0502020204030204" pitchFamily="34" charset="0"/>
              </a:defRPr>
            </a:lvl3pPr>
            <a:lvl4pPr marL="1692275" indent="-242888" defTabSz="966788">
              <a:spcBef>
                <a:spcPct val="30000"/>
              </a:spcBef>
              <a:defRPr sz="1200">
                <a:solidFill>
                  <a:schemeClr val="tx1"/>
                </a:solidFill>
                <a:latin typeface="Calibri" panose="020F0502020204030204" pitchFamily="34" charset="0"/>
              </a:defRPr>
            </a:lvl4pPr>
            <a:lvl5pPr marL="2174875" indent="-241300" defTabSz="966788">
              <a:spcBef>
                <a:spcPct val="30000"/>
              </a:spcBef>
              <a:defRPr sz="1200">
                <a:solidFill>
                  <a:schemeClr val="tx1"/>
                </a:solidFill>
                <a:latin typeface="Calibri" panose="020F0502020204030204" pitchFamily="34" charset="0"/>
              </a:defRPr>
            </a:lvl5pPr>
            <a:lvl6pPr marL="2632075" indent="-241300" defTabSz="966788" eaLnBrk="0" fontAlgn="base" hangingPunct="0">
              <a:spcBef>
                <a:spcPct val="30000"/>
              </a:spcBef>
              <a:spcAft>
                <a:spcPct val="0"/>
              </a:spcAft>
              <a:defRPr sz="1200">
                <a:solidFill>
                  <a:schemeClr val="tx1"/>
                </a:solidFill>
                <a:latin typeface="Calibri" panose="020F0502020204030204" pitchFamily="34" charset="0"/>
              </a:defRPr>
            </a:lvl6pPr>
            <a:lvl7pPr marL="3089275" indent="-241300" defTabSz="966788" eaLnBrk="0" fontAlgn="base" hangingPunct="0">
              <a:spcBef>
                <a:spcPct val="30000"/>
              </a:spcBef>
              <a:spcAft>
                <a:spcPct val="0"/>
              </a:spcAft>
              <a:defRPr sz="1200">
                <a:solidFill>
                  <a:schemeClr val="tx1"/>
                </a:solidFill>
                <a:latin typeface="Calibri" panose="020F0502020204030204" pitchFamily="34" charset="0"/>
              </a:defRPr>
            </a:lvl7pPr>
            <a:lvl8pPr marL="3546475" indent="-241300" defTabSz="966788" eaLnBrk="0" fontAlgn="base" hangingPunct="0">
              <a:spcBef>
                <a:spcPct val="30000"/>
              </a:spcBef>
              <a:spcAft>
                <a:spcPct val="0"/>
              </a:spcAft>
              <a:defRPr sz="1200">
                <a:solidFill>
                  <a:schemeClr val="tx1"/>
                </a:solidFill>
                <a:latin typeface="Calibri" panose="020F0502020204030204" pitchFamily="34" charset="0"/>
              </a:defRPr>
            </a:lvl8pPr>
            <a:lvl9pPr marL="4003675" indent="-241300" defTabSz="96678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B7C4A7-6213-4EDB-95C9-5399744D69C6}" type="slidenum">
              <a:rPr lang="en-US" altLang="en-US" sz="1300">
                <a:latin typeface="Arial" panose="020B0604020202020204" pitchFamily="34" charset="0"/>
              </a:rPr>
              <a:pPr>
                <a:spcBef>
                  <a:spcPct val="0"/>
                </a:spcBef>
              </a:pPr>
              <a:t>1</a:t>
            </a:fld>
            <a:endParaRPr lang="en-US" altLang="en-US" sz="1300" dirty="0">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s-EC" altLang="en-US" dirty="0" smtClean="0"/>
          </a:p>
        </p:txBody>
      </p:sp>
    </p:spTree>
    <p:extLst>
      <p:ext uri="{BB962C8B-B14F-4D97-AF65-F5344CB8AC3E}">
        <p14:creationId xmlns:p14="http://schemas.microsoft.com/office/powerpoint/2010/main" val="533657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75744B6-45CF-4B4F-982D-B13445A6C5B6}" type="slidenum">
              <a:rPr lang="en-US" altLang="en-US" sz="1200" smtClean="0"/>
              <a:pPr eaLnBrk="1" hangingPunct="1"/>
              <a:t>10</a:t>
            </a:fld>
            <a:endParaRPr lang="en-US" altLang="en-US" sz="1200" dirty="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484067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AFEA6AF-C53D-4A8F-B755-5023FCFADAFD}" type="slidenum">
              <a:rPr lang="en-US" altLang="en-US" sz="1200" smtClean="0"/>
              <a:pPr eaLnBrk="1" hangingPunct="1"/>
              <a:t>11</a:t>
            </a:fld>
            <a:endParaRPr lang="en-US" altLang="en-US" sz="1200" dirty="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47698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9EB27F6-4C71-4B14-82DC-D7A7E5C06035}" type="slidenum">
              <a:rPr lang="en-US" altLang="en-US" sz="1200" smtClean="0"/>
              <a:pPr eaLnBrk="1" hangingPunct="1"/>
              <a:t>13</a:t>
            </a:fld>
            <a:endParaRPr lang="en-US" altLang="en-US" sz="1200" dirty="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085538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5245849-D6EC-46E2-8949-4999C5EAF4E1}" type="slidenum">
              <a:rPr lang="en-US" altLang="en-US" sz="1200" smtClean="0"/>
              <a:pPr eaLnBrk="1" hangingPunct="1"/>
              <a:t>14</a:t>
            </a:fld>
            <a:endParaRPr lang="en-US" altLang="en-US" sz="1200" dirty="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912143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56E2D0FE-60E9-40A1-AEC7-023B1D837FC1}" type="slidenum">
              <a:rPr lang="en-US" altLang="en-US" sz="1200" smtClean="0"/>
              <a:pPr eaLnBrk="1" hangingPunct="1"/>
              <a:t>15</a:t>
            </a:fld>
            <a:endParaRPr lang="en-US" altLang="en-US" sz="1200" dirty="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4305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277FF7E-0A17-44A3-BF11-2A9CD3487C98}" type="slidenum">
              <a:rPr lang="en-US" altLang="en-US" sz="1200" smtClean="0"/>
              <a:pPr eaLnBrk="1" hangingPunct="1"/>
              <a:t>16</a:t>
            </a:fld>
            <a:endParaRPr lang="en-US" altLang="en-US" sz="1200" dirty="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074292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CE924E8-DFF9-4F63-9B9D-DA01DC0DD4F5}" type="slidenum">
              <a:rPr lang="en-US" altLang="en-US" sz="1200" smtClean="0"/>
              <a:pPr eaLnBrk="1" hangingPunct="1"/>
              <a:t>18</a:t>
            </a:fld>
            <a:endParaRPr lang="en-US" altLang="en-US" sz="1200" dirty="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4945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6A61341-48D6-4F5F-BD7D-660C54E2BD56}" type="slidenum">
              <a:rPr lang="en-US" altLang="en-US" sz="1200" smtClean="0"/>
              <a:pPr eaLnBrk="1" hangingPunct="1"/>
              <a:t>19</a:t>
            </a:fld>
            <a:endParaRPr lang="en-US" altLang="en-US" sz="1200" dirty="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087839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AB5B14C-BD9B-45CB-A8D1-8140796129AF}" type="slidenum">
              <a:rPr lang="en-US" altLang="en-US" sz="1200" smtClean="0"/>
              <a:pPr eaLnBrk="1" hangingPunct="1"/>
              <a:t>20</a:t>
            </a:fld>
            <a:endParaRPr lang="en-US" altLang="en-US" sz="1200"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21013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D527237B-67B2-42DA-B438-A8F8A4CF5EDD}" type="slidenum">
              <a:rPr lang="en-US" altLang="en-US" sz="1200" smtClean="0"/>
              <a:pPr eaLnBrk="1" hangingPunct="1"/>
              <a:t>21</a:t>
            </a:fld>
            <a:endParaRPr lang="en-US" altLang="en-US" sz="1200" dirty="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4456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F63C4AB-6B74-49E4-9823-EF889ECCBC9B}" type="slidenum">
              <a:rPr lang="en-US" altLang="en-US" sz="1200" smtClean="0"/>
              <a:pPr eaLnBrk="1" hangingPunct="1"/>
              <a:t>2</a:t>
            </a:fld>
            <a:endParaRPr lang="en-US" altLang="en-US" sz="1200"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017817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CF5479A0-CD71-4629-ACE5-93345D70251D}" type="slidenum">
              <a:rPr lang="en-US" altLang="en-US" sz="1200" smtClean="0"/>
              <a:pPr eaLnBrk="1" hangingPunct="1"/>
              <a:t>46</a:t>
            </a:fld>
            <a:endParaRPr lang="en-US" altLang="en-US" sz="1200" dirty="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579499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728DA17-B76D-4488-A643-A8B73A7C01D6}" type="slidenum">
              <a:rPr lang="en-US" altLang="en-US" sz="1200" smtClean="0"/>
              <a:pPr eaLnBrk="1" hangingPunct="1"/>
              <a:t>47</a:t>
            </a:fld>
            <a:endParaRPr lang="en-US" altLang="en-US" sz="1200" dirty="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75048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BAE1E66F-726C-4034-A274-0F5B4FD08D92}" type="slidenum">
              <a:rPr lang="en-US" altLang="en-US" sz="1200" smtClean="0"/>
              <a:pPr eaLnBrk="1" hangingPunct="1"/>
              <a:t>48</a:t>
            </a:fld>
            <a:endParaRPr lang="en-US" altLang="en-US" sz="1200" dirty="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564114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CE21AC0-8A75-4887-A2DD-C29FBF677372}" type="slidenum">
              <a:rPr lang="en-US" altLang="en-US" sz="1200" smtClean="0"/>
              <a:pPr eaLnBrk="1" hangingPunct="1"/>
              <a:t>50</a:t>
            </a:fld>
            <a:endParaRPr lang="en-US" altLang="en-US" sz="1200" dirty="0"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09419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03BCBA0-F80F-46EB-B131-B956C1540C0F}" type="slidenum">
              <a:rPr lang="en-US" altLang="en-US" sz="1200" smtClean="0"/>
              <a:pPr eaLnBrk="1" hangingPunct="1"/>
              <a:t>52</a:t>
            </a:fld>
            <a:endParaRPr lang="en-US" altLang="en-US" sz="1200" dirty="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730932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BF944E6-BF76-4D15-9F8F-9C0B607B267F}" type="slidenum">
              <a:rPr lang="en-US" altLang="en-US" sz="1200" smtClean="0"/>
              <a:pPr eaLnBrk="1" hangingPunct="1"/>
              <a:t>54</a:t>
            </a:fld>
            <a:endParaRPr lang="en-US" altLang="en-US" sz="1200" dirty="0"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37324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4A8DB37-75D7-452F-B37F-79A563C24216}" type="slidenum">
              <a:rPr lang="en-US" altLang="en-US" sz="1200" smtClean="0"/>
              <a:pPr eaLnBrk="1" hangingPunct="1"/>
              <a:t>55</a:t>
            </a:fld>
            <a:endParaRPr lang="en-US" altLang="en-US" sz="1200" dirty="0"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639748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0A7C43FE-7107-4CC3-B27B-E00123343FB4}" type="slidenum">
              <a:rPr lang="en-US" altLang="en-US" sz="1200" smtClean="0"/>
              <a:pPr eaLnBrk="1" hangingPunct="1"/>
              <a:t>56</a:t>
            </a:fld>
            <a:endParaRPr lang="en-US" altLang="en-US" sz="1200" dirty="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566504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3A39776-236C-4906-B70B-B636E8D0163A}" type="slidenum">
              <a:rPr lang="en-US" altLang="en-US" sz="1200" smtClean="0"/>
              <a:pPr eaLnBrk="1" hangingPunct="1"/>
              <a:t>57</a:t>
            </a:fld>
            <a:endParaRPr lang="en-US" altLang="en-US" sz="1200" dirty="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101178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A98D4919-EF16-4BE4-A457-E6071735416E}" type="slidenum">
              <a:rPr lang="en-US" altLang="en-US" sz="1200" smtClean="0"/>
              <a:pPr eaLnBrk="1" hangingPunct="1"/>
              <a:t>58</a:t>
            </a:fld>
            <a:endParaRPr lang="en-US" altLang="en-US" sz="1200" dirty="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5730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3FA902D2-0606-40FC-B5F9-40770B76C67E}" type="slidenum">
              <a:rPr lang="en-US" altLang="en-US" sz="1200" smtClean="0"/>
              <a:pPr eaLnBrk="1" hangingPunct="1"/>
              <a:t>3</a:t>
            </a:fld>
            <a:endParaRPr lang="en-US" altLang="en-US" sz="1200" dirty="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594764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4127A691-DCCA-4541-B0A9-4D714EB4AC65}" type="slidenum">
              <a:rPr lang="en-US" altLang="en-US" sz="1200" smtClean="0"/>
              <a:pPr eaLnBrk="1" hangingPunct="1"/>
              <a:t>59</a:t>
            </a:fld>
            <a:endParaRPr lang="en-US" altLang="en-US" sz="1200" dirty="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608410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4B5F58C-BAF5-4B53-BA9D-507C19FCADD0}" type="slidenum">
              <a:rPr lang="en-US" altLang="en-US" sz="1200" smtClean="0"/>
              <a:pPr eaLnBrk="1" hangingPunct="1"/>
              <a:t>60</a:t>
            </a:fld>
            <a:endParaRPr lang="en-US" altLang="en-US" sz="1200" dirty="0"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457300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F5BD233-82F1-4EBA-8089-3C6623D55CC3}" type="slidenum">
              <a:rPr lang="en-US" altLang="en-US" sz="1200" smtClean="0"/>
              <a:pPr eaLnBrk="1" hangingPunct="1"/>
              <a:t>61</a:t>
            </a:fld>
            <a:endParaRPr lang="en-US" altLang="en-US" sz="1200" dirty="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66042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2B30709-F21A-4ECE-B14B-517E9784E5DE}" type="slidenum">
              <a:rPr lang="en-US" sz="1200" smtClean="0"/>
              <a:pPr eaLnBrk="1" hangingPunct="1"/>
              <a:t>62</a:t>
            </a:fld>
            <a:endParaRPr lang="en-US" sz="1200" dirty="0"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5542300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9690BE0-0BF1-4BA5-B347-64189A02BAEE}" type="slidenum">
              <a:rPr lang="en-US" altLang="en-US" sz="1200" smtClean="0"/>
              <a:pPr eaLnBrk="1" hangingPunct="1"/>
              <a:t>63</a:t>
            </a:fld>
            <a:endParaRPr lang="en-US" altLang="en-US" sz="1200" dirty="0"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6633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9690BE0-0BF1-4BA5-B347-64189A02BAEE}" type="slidenum">
              <a:rPr lang="en-US" altLang="en-US" sz="1200" smtClean="0"/>
              <a:pPr eaLnBrk="1" hangingPunct="1"/>
              <a:t>64</a:t>
            </a:fld>
            <a:endParaRPr lang="en-US" altLang="en-US" sz="1200" dirty="0"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09294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9690BE0-0BF1-4BA5-B347-64189A02BAEE}" type="slidenum">
              <a:rPr lang="en-US" altLang="en-US" sz="1200" smtClean="0"/>
              <a:pPr eaLnBrk="1" hangingPunct="1"/>
              <a:t>65</a:t>
            </a:fld>
            <a:endParaRPr lang="en-US" altLang="en-US" sz="1200" dirty="0"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45101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99690BE0-0BF1-4BA5-B347-64189A02BAEE}" type="slidenum">
              <a:rPr lang="en-US" altLang="en-US" sz="1200" smtClean="0"/>
              <a:pPr eaLnBrk="1" hangingPunct="1"/>
              <a:t>66</a:t>
            </a:fld>
            <a:endParaRPr lang="en-US" altLang="en-US" sz="1200" dirty="0"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579599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E17402E-A71F-4C16-A687-B8FF91832807}" type="slidenum">
              <a:rPr lang="en-US" altLang="en-US" sz="1200" smtClean="0"/>
              <a:pPr eaLnBrk="1" hangingPunct="1"/>
              <a:t>4</a:t>
            </a:fld>
            <a:endParaRPr lang="en-US" altLang="en-US" sz="1200" dirty="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06359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781E9B17-7D7E-4C36-AEBF-6F4ABDC1606B}" type="slidenum">
              <a:rPr lang="en-US" altLang="en-US" sz="1200" smtClean="0"/>
              <a:pPr eaLnBrk="1" hangingPunct="1"/>
              <a:t>5</a:t>
            </a:fld>
            <a:endParaRPr lang="en-US" altLang="en-US" sz="1200" dirty="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75168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27051C3A-DC3E-4461-B7B5-99434623BAEF}" type="slidenum">
              <a:rPr lang="en-US" altLang="en-US" sz="1200" smtClean="0"/>
              <a:pPr eaLnBrk="1" hangingPunct="1"/>
              <a:t>6</a:t>
            </a:fld>
            <a:endParaRPr lang="en-US" altLang="en-US" sz="1200" dirty="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19906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85227859-328B-49D5-A756-06986DC53F6E}" type="slidenum">
              <a:rPr lang="en-US" altLang="en-US" sz="1200" smtClean="0"/>
              <a:pPr eaLnBrk="1" hangingPunct="1"/>
              <a:t>7</a:t>
            </a:fld>
            <a:endParaRPr lang="en-US" altLang="en-US" sz="1200"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45547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E7D29487-688D-47CE-B31E-20213C5B0ADB}" type="slidenum">
              <a:rPr lang="en-US" altLang="en-US" sz="1200" smtClean="0"/>
              <a:pPr eaLnBrk="1" hangingPunct="1"/>
              <a:t>8</a:t>
            </a:fld>
            <a:endParaRPr lang="en-US" altLang="en-US" sz="1200" dirty="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858005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Times New Roman" pitchFamily="18" charset="0"/>
              </a:defRPr>
            </a:lvl1pPr>
            <a:lvl2pPr marL="742950" indent="-285750" eaLnBrk="0" hangingPunct="0">
              <a:defRPr sz="4400">
                <a:solidFill>
                  <a:schemeClr val="tx1"/>
                </a:solidFill>
                <a:latin typeface="Times New Roman" pitchFamily="18" charset="0"/>
              </a:defRPr>
            </a:lvl2pPr>
            <a:lvl3pPr marL="1143000" indent="-228600" eaLnBrk="0" hangingPunct="0">
              <a:defRPr sz="4400">
                <a:solidFill>
                  <a:schemeClr val="tx1"/>
                </a:solidFill>
                <a:latin typeface="Times New Roman" pitchFamily="18" charset="0"/>
              </a:defRPr>
            </a:lvl3pPr>
            <a:lvl4pPr marL="1600200" indent="-228600" eaLnBrk="0" hangingPunct="0">
              <a:defRPr sz="4400">
                <a:solidFill>
                  <a:schemeClr val="tx1"/>
                </a:solidFill>
                <a:latin typeface="Times New Roman" pitchFamily="18" charset="0"/>
              </a:defRPr>
            </a:lvl4pPr>
            <a:lvl5pPr marL="2057400" indent="-228600" eaLnBrk="0" hangingPunct="0">
              <a:defRPr sz="4400">
                <a:solidFill>
                  <a:schemeClr val="tx1"/>
                </a:solidFill>
                <a:latin typeface="Times New Roman" pitchFamily="18" charset="0"/>
              </a:defRPr>
            </a:lvl5pPr>
            <a:lvl6pPr marL="2514600" indent="-228600" eaLnBrk="0" fontAlgn="base" hangingPunct="0">
              <a:spcBef>
                <a:spcPct val="0"/>
              </a:spcBef>
              <a:spcAft>
                <a:spcPct val="0"/>
              </a:spcAft>
              <a:defRPr sz="4400">
                <a:solidFill>
                  <a:schemeClr val="tx1"/>
                </a:solidFill>
                <a:latin typeface="Times New Roman" pitchFamily="18" charset="0"/>
              </a:defRPr>
            </a:lvl6pPr>
            <a:lvl7pPr marL="2971800" indent="-228600" eaLnBrk="0" fontAlgn="base" hangingPunct="0">
              <a:spcBef>
                <a:spcPct val="0"/>
              </a:spcBef>
              <a:spcAft>
                <a:spcPct val="0"/>
              </a:spcAft>
              <a:defRPr sz="4400">
                <a:solidFill>
                  <a:schemeClr val="tx1"/>
                </a:solidFill>
                <a:latin typeface="Times New Roman" pitchFamily="18" charset="0"/>
              </a:defRPr>
            </a:lvl7pPr>
            <a:lvl8pPr marL="3429000" indent="-228600" eaLnBrk="0" fontAlgn="base" hangingPunct="0">
              <a:spcBef>
                <a:spcPct val="0"/>
              </a:spcBef>
              <a:spcAft>
                <a:spcPct val="0"/>
              </a:spcAft>
              <a:defRPr sz="4400">
                <a:solidFill>
                  <a:schemeClr val="tx1"/>
                </a:solidFill>
                <a:latin typeface="Times New Roman" pitchFamily="18" charset="0"/>
              </a:defRPr>
            </a:lvl8pPr>
            <a:lvl9pPr marL="3886200" indent="-228600" eaLnBrk="0" fontAlgn="base" hangingPunct="0">
              <a:spcBef>
                <a:spcPct val="0"/>
              </a:spcBef>
              <a:spcAft>
                <a:spcPct val="0"/>
              </a:spcAft>
              <a:defRPr sz="4400">
                <a:solidFill>
                  <a:schemeClr val="tx1"/>
                </a:solidFill>
                <a:latin typeface="Times New Roman" pitchFamily="18" charset="0"/>
              </a:defRPr>
            </a:lvl9pPr>
          </a:lstStyle>
          <a:p>
            <a:pPr eaLnBrk="1" hangingPunct="1"/>
            <a:fld id="{62AA84FE-5D9B-45C1-915F-EB9D192C1031}" type="slidenum">
              <a:rPr lang="en-US" altLang="en-US" sz="1200" smtClean="0"/>
              <a:pPr eaLnBrk="1" hangingPunct="1"/>
              <a:t>9</a:t>
            </a:fld>
            <a:endParaRPr lang="en-US" altLang="en-US" sz="1200" dirty="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6627898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7" name="Picture 16" descr="Rules_Single_A.png"/>
          <p:cNvPicPr>
            <a:picLocks noChangeAspect="1"/>
          </p:cNvPicPr>
          <p:nvPr userDrawn="1"/>
        </p:nvPicPr>
        <p:blipFill rotWithShape="1">
          <a:blip r:embed="rId8" cstate="print">
            <a:extLst>
              <a:ext uri="{28A0092B-C50C-407E-A947-70E740481C1C}">
                <a14:useLocalDpi xmlns:a14="http://schemas.microsoft.com/office/drawing/2010/main" val="0"/>
              </a:ext>
            </a:extLst>
          </a:blip>
          <a:srcRect l="25529" t="2" r="-8081" b="-56075"/>
          <a:stretch/>
        </p:blipFill>
        <p:spPr>
          <a:xfrm>
            <a:off x="1627124" y="533400"/>
            <a:ext cx="6312249" cy="124892"/>
          </a:xfrm>
          <a:prstGeom prst="rect">
            <a:avLst/>
          </a:prstGeom>
        </p:spPr>
      </p:pic>
      <p:sp>
        <p:nvSpPr>
          <p:cNvPr id="18" name="Footer Placeholder 2"/>
          <p:cNvSpPr txBox="1">
            <a:spLocks/>
          </p:cNvSpPr>
          <p:nvPr userDrawn="1"/>
        </p:nvSpPr>
        <p:spPr>
          <a:xfrm>
            <a:off x="1597682" y="6597087"/>
            <a:ext cx="6781693"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dirty="0" smtClean="0"/>
              <a:t>© 2018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9" name="Picture 18"/>
          <p:cNvPicPr>
            <a:picLocks noChangeAspect="1"/>
          </p:cNvPicPr>
          <p:nvPr userDrawn="1"/>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a:prstGeom prst="rect">
            <a:avLst/>
          </a:prstGeom>
        </p:spPr>
        <p:txBody>
          <a:bodyPr/>
          <a:lstStyle>
            <a:lvl1pPr>
              <a:defRPr lang="en-US" sz="600" kern="1200" dirty="0">
                <a:solidFill>
                  <a:schemeClr val="tx1">
                    <a:tint val="75000"/>
                  </a:schemeClr>
                </a:solidFill>
                <a:latin typeface="Arial" charset="0"/>
                <a:ea typeface="+mn-ea"/>
                <a:cs typeface="Arial" charset="0"/>
              </a:defRPr>
            </a:lvl1pPr>
          </a:lstStyle>
          <a:p>
            <a:r>
              <a:rPr lang="en-US" dirty="0" smtClean="0"/>
              <a:t>© 2018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3" name="Picture 12" descr="Rules_Single_A.png"/>
          <p:cNvPicPr>
            <a:picLocks noChangeAspect="1"/>
          </p:cNvPicPr>
          <p:nvPr userDrawn="1"/>
        </p:nvPicPr>
        <p:blipFill rotWithShape="1">
          <a:blip r:embed="rId8"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8" name="Picture 17"/>
          <p:cNvPicPr>
            <a:picLocks noChangeAspect="1"/>
          </p:cNvPicPr>
          <p:nvPr userDrawn="1"/>
        </p:nvPicPr>
        <p:blipFill>
          <a:blip r:embed="rId9"/>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78578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371249"/>
            <a:ext cx="8026400" cy="366254"/>
          </a:xfrm>
        </p:spPr>
        <p:txBody>
          <a:bodyPr/>
          <a:lstStyle>
            <a:lvl1pPr>
              <a:defRPr sz="2800"/>
            </a:lvl1pPr>
          </a:lstStyle>
          <a:p>
            <a:r>
              <a:rPr lang="en-US" dirty="0"/>
              <a:t>Click to edit Master title style</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8" name="Picture 17" descr="Rules_Single_A.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sp>
        <p:nvSpPr>
          <p:cNvPr id="2" name="Footer Placeholder 1"/>
          <p:cNvSpPr>
            <a:spLocks noGrp="1"/>
          </p:cNvSpPr>
          <p:nvPr>
            <p:ph type="ftr" sz="quarter" idx="10"/>
          </p:nvPr>
        </p:nvSpPr>
        <p:spPr>
          <a:xfrm>
            <a:off x="1597682" y="6578465"/>
            <a:ext cx="6781693" cy="244535"/>
          </a:xfrm>
          <a:prstGeom prst="rect">
            <a:avLst/>
          </a:prstGeom>
        </p:spPr>
        <p:txBody>
          <a:bodyPr/>
          <a:lstStyle>
            <a:lvl1pPr algn="l" rtl="0" fontAlgn="base">
              <a:spcBef>
                <a:spcPct val="0"/>
              </a:spcBef>
              <a:spcAft>
                <a:spcPct val="0"/>
              </a:spcAft>
              <a:defRPr lang="en-US" sz="600" kern="1200" smtClean="0">
                <a:solidFill>
                  <a:schemeClr val="tx1">
                    <a:tint val="75000"/>
                  </a:schemeClr>
                </a:solidFill>
                <a:latin typeface="Arial" charset="0"/>
                <a:ea typeface="+mn-ea"/>
                <a:cs typeface="Arial" charset="0"/>
              </a:defRPr>
            </a:lvl1pPr>
          </a:lstStyle>
          <a:p>
            <a:r>
              <a:rPr lang="en-US" dirty="0" smtClean="0"/>
              <a:t>© 2018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9" name="Picture 8"/>
          <p:cNvPicPr>
            <a:picLocks noChangeAspect="1"/>
          </p:cNvPicPr>
          <p:nvPr userDrawn="1"/>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578465"/>
            <a:ext cx="6781693" cy="244535"/>
          </a:xfrm>
          <a:prstGeom prst="rect">
            <a:avLst/>
          </a:prstGeom>
        </p:spPr>
        <p:txBody>
          <a:bodyPr/>
          <a:lstStyle>
            <a:lvl1pPr>
              <a:defRPr lang="en-US" sz="600" kern="1200" dirty="0" smtClean="0">
                <a:solidFill>
                  <a:schemeClr val="tx1">
                    <a:tint val="75000"/>
                  </a:schemeClr>
                </a:solidFill>
                <a:latin typeface="Arial" charset="0"/>
                <a:ea typeface="+mn-ea"/>
                <a:cs typeface="Arial" charset="0"/>
              </a:defRPr>
            </a:lvl1pPr>
          </a:lstStyle>
          <a:p>
            <a:r>
              <a:rPr lang="en-US" dirty="0" smtClean="0"/>
              <a:t>© 2018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0" name="Picture 9" descr="Rules_Single_A.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pic>
        <p:nvPicPr>
          <p:cNvPr id="11" name="Picture 10"/>
          <p:cNvPicPr>
            <a:picLocks noChangeAspect="1"/>
          </p:cNvPicPr>
          <p:nvPr userDrawn="1"/>
        </p:nvPicPr>
        <p:blipFill>
          <a:blip r:embed="rId5"/>
          <a:stretch>
            <a:fillRect/>
          </a:stretch>
        </p:blipFill>
        <p:spPr>
          <a:xfrm>
            <a:off x="118720" y="6363035"/>
            <a:ext cx="1400289" cy="430858"/>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txBox="1">
            <a:spLocks/>
          </p:cNvSpPr>
          <p:nvPr userDrawn="1"/>
        </p:nvSpPr>
        <p:spPr>
          <a:xfrm>
            <a:off x="1597682" y="6597087"/>
            <a:ext cx="6781693"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dirty="0" smtClean="0"/>
              <a:t>© 2018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6" name="Picture 5"/>
          <p:cNvPicPr>
            <a:picLocks noChangeAspect="1"/>
          </p:cNvPicPr>
          <p:nvPr userDrawn="1"/>
        </p:nvPicPr>
        <p:blipFill>
          <a:blip r:embed="rId2"/>
          <a:stretch>
            <a:fillRect/>
          </a:stretch>
        </p:blipFill>
        <p:spPr>
          <a:xfrm>
            <a:off x="118720" y="6363035"/>
            <a:ext cx="1400289" cy="430858"/>
          </a:xfrm>
          <a:prstGeom prst="rect">
            <a:avLst/>
          </a:prstGeom>
        </p:spPr>
      </p:pic>
      <p:pic>
        <p:nvPicPr>
          <p:cNvPr id="7" name="Picture 6" descr="Rules_Single_A.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5529" t="2" r="-8081" b="-56075"/>
          <a:stretch/>
        </p:blipFill>
        <p:spPr>
          <a:xfrm>
            <a:off x="1597683" y="6487629"/>
            <a:ext cx="7165318" cy="141771"/>
          </a:xfrm>
          <a:prstGeom prst="rect">
            <a:avLst/>
          </a:prstGeom>
        </p:spPr>
      </p:pic>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25960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828193"/>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45776"/>
            <a:ext cx="8415338" cy="366254"/>
          </a:xfrm>
          <a:prstGeom prst="rect">
            <a:avLst/>
          </a:prstGeom>
        </p:spPr>
        <p:txBody>
          <a:bodyPr vert="horz" wrap="square" lIns="0" tIns="0" rIns="0" bIns="0" rtlCol="0" anchor="ctr">
            <a:spAutoFit/>
          </a:bodyPr>
          <a:lstStyle/>
          <a:p>
            <a:r>
              <a:rPr lang="en-US" dirty="0"/>
              <a:t>Click to edit Master title style</a:t>
            </a:r>
          </a:p>
        </p:txBody>
      </p:sp>
      <p:sp>
        <p:nvSpPr>
          <p:cNvPr id="5" name="TextBox 4"/>
          <p:cNvSpPr txBox="1"/>
          <p:nvPr userDrawn="1"/>
        </p:nvSpPr>
        <p:spPr>
          <a:xfrm>
            <a:off x="5307693" y="0"/>
            <a:ext cx="3836307" cy="246221"/>
          </a:xfrm>
          <a:prstGeom prst="rect">
            <a:avLst/>
          </a:prstGeom>
          <a:noFill/>
        </p:spPr>
        <p:txBody>
          <a:bodyPr wrap="none" rtlCol="0">
            <a:spAutoFit/>
          </a:bodyPr>
          <a:lstStyle/>
          <a:p>
            <a:r>
              <a:rPr lang="en-US" sz="1000" i="1" dirty="0" smtClean="0">
                <a:solidFill>
                  <a:schemeClr val="bg1">
                    <a:lumMod val="65000"/>
                  </a:schemeClr>
                </a:solidFill>
              </a:rPr>
              <a:t>Management of Information Security, 6</a:t>
            </a:r>
            <a:r>
              <a:rPr lang="en-US" sz="1000" i="1" baseline="30000" dirty="0" smtClean="0">
                <a:solidFill>
                  <a:schemeClr val="bg1">
                    <a:lumMod val="65000"/>
                  </a:schemeClr>
                </a:solidFill>
              </a:rPr>
              <a:t>th</a:t>
            </a:r>
            <a:r>
              <a:rPr lang="en-US" sz="1000" i="1" dirty="0" smtClean="0">
                <a:solidFill>
                  <a:schemeClr val="bg1">
                    <a:lumMod val="65000"/>
                  </a:schemeClr>
                </a:solidFill>
              </a:rPr>
              <a:t> ed. - Whitman &amp; Mattord</a:t>
            </a:r>
            <a:endParaRPr lang="en-US" sz="1000" i="1" dirty="0">
              <a:solidFill>
                <a:schemeClr val="bg1">
                  <a:lumMod val="65000"/>
                </a:schemeClr>
              </a:solidFill>
            </a:endParaRPr>
          </a:p>
        </p:txBody>
      </p:sp>
      <p:sp>
        <p:nvSpPr>
          <p:cNvPr id="8" name="Footer Placeholder 2"/>
          <p:cNvSpPr txBox="1">
            <a:spLocks/>
          </p:cNvSpPr>
          <p:nvPr userDrawn="1"/>
        </p:nvSpPr>
        <p:spPr>
          <a:xfrm>
            <a:off x="1597682" y="6597087"/>
            <a:ext cx="6781693"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dirty="0" smtClean="0"/>
              <a:t>© 2018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hf sldNum="0" hdr="0" ftr="0" dt="0"/>
  <p:txStyles>
    <p:titleStyle>
      <a:lvl1pPr algn="l" defTabSz="914400" rtl="0" eaLnBrk="1" latinLnBrk="0" hangingPunct="1">
        <a:lnSpc>
          <a:spcPct val="85000"/>
        </a:lnSpc>
        <a:spcBef>
          <a:spcPct val="0"/>
        </a:spcBef>
        <a:buNone/>
        <a:defRPr sz="2800" b="1"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8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24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1000" y="650896"/>
            <a:ext cx="8266019" cy="4759304"/>
          </a:xfrm>
          <a:prstGeom prst="roundRect">
            <a:avLst>
              <a:gd name="adj" fmla="val 7801"/>
            </a:avLst>
          </a:prstGeom>
        </p:spPr>
      </p:pic>
    </p:spTree>
    <p:extLst>
      <p:ext uri="{BB962C8B-B14F-4D97-AF65-F5344CB8AC3E}">
        <p14:creationId xmlns:p14="http://schemas.microsoft.com/office/powerpoint/2010/main" val="1785307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dirty="0" smtClean="0"/>
              <a:t>The CIA Triad and the CNSS Model</a:t>
            </a:r>
          </a:p>
        </p:txBody>
      </p:sp>
      <p:sp>
        <p:nvSpPr>
          <p:cNvPr id="12291" name="Rectangle 3"/>
          <p:cNvSpPr>
            <a:spLocks noGrp="1" noChangeArrowheads="1"/>
          </p:cNvSpPr>
          <p:nvPr>
            <p:ph idx="1"/>
          </p:nvPr>
        </p:nvSpPr>
        <p:spPr/>
        <p:txBody>
          <a:bodyPr>
            <a:normAutofit/>
          </a:bodyPr>
          <a:lstStyle/>
          <a:p>
            <a:r>
              <a:rPr lang="en-US" sz="2400" dirty="0" smtClean="0"/>
              <a:t>The NSTISSI (or CNSS) Security Model (also known as the McCumber Cube) provides a more detailed perspective on security</a:t>
            </a:r>
          </a:p>
          <a:p>
            <a:r>
              <a:rPr lang="en-US" sz="2400" dirty="0" smtClean="0"/>
              <a:t>While the NSTISSC model covers the three dimensions of information security, it omits discussion of detailed guidelines and policies that direct the implementation of controls</a:t>
            </a:r>
          </a:p>
          <a:p>
            <a:r>
              <a:rPr lang="en-US" sz="2400" dirty="0" smtClean="0"/>
              <a:t>Another weakness of using this model with too limited an approach is to view it from a single perspective</a:t>
            </a:r>
          </a:p>
        </p:txBody>
      </p:sp>
    </p:spTree>
    <p:extLst>
      <p:ext uri="{BB962C8B-B14F-4D97-AF65-F5344CB8AC3E}">
        <p14:creationId xmlns:p14="http://schemas.microsoft.com/office/powerpoint/2010/main" val="1875017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and a cube identify the components of the C N S S security model. Graph: The horizontal axis represents Storage, Processing, and Transmission. The vertical axis represents Availability, Integrity, and Confidentiality. An upward sloping line from the origin represents Policy, Education, and Technology. Cube: The 27-cell cube identifies the same components along each of its three dimensi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747" y="1555116"/>
            <a:ext cx="8678506" cy="3747769"/>
          </a:xfrm>
          <a:prstGeom prst="rect">
            <a:avLst/>
          </a:prstGeom>
        </p:spPr>
      </p:pic>
    </p:spTree>
    <p:extLst>
      <p:ext uri="{BB962C8B-B14F-4D97-AF65-F5344CB8AC3E}">
        <p14:creationId xmlns:p14="http://schemas.microsoft.com/office/powerpoint/2010/main" val="4261761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C.I.A. Triad</a:t>
            </a:r>
            <a:endParaRPr lang="en-US" dirty="0"/>
          </a:p>
        </p:txBody>
      </p:sp>
      <p:sp>
        <p:nvSpPr>
          <p:cNvPr id="3" name="Content Placeholder 2"/>
          <p:cNvSpPr>
            <a:spLocks noGrp="1"/>
          </p:cNvSpPr>
          <p:nvPr>
            <p:ph idx="1"/>
          </p:nvPr>
        </p:nvSpPr>
        <p:spPr>
          <a:xfrm>
            <a:off x="365125" y="1538818"/>
            <a:ext cx="8415338" cy="1557349"/>
          </a:xfrm>
        </p:spPr>
        <p:txBody>
          <a:bodyPr/>
          <a:lstStyle/>
          <a:p>
            <a:r>
              <a:rPr lang="en-US" sz="2400" dirty="0"/>
              <a:t>The C.I.A. </a:t>
            </a:r>
            <a:r>
              <a:rPr lang="en-US" sz="2400" dirty="0" smtClean="0"/>
              <a:t>triad—confidentiality</a:t>
            </a:r>
            <a:r>
              <a:rPr lang="en-US" sz="2400" dirty="0"/>
              <a:t>, integrity, and availability—has expanded into a more comprehensive list of critical characteristics of </a:t>
            </a:r>
            <a:r>
              <a:rPr lang="en-US" sz="2400" dirty="0" smtClean="0"/>
              <a:t>information</a:t>
            </a:r>
            <a:endParaRPr lang="en-US" sz="2400" dirty="0"/>
          </a:p>
          <a:p>
            <a:endParaRPr lang="en-US" sz="2400" dirty="0"/>
          </a:p>
        </p:txBody>
      </p:sp>
      <p:pic>
        <p:nvPicPr>
          <p:cNvPr id="4" name="Picture 3" descr="A triangle identifies the C I A triad of Data and Services: Confidentiality, Integrity, and Availabilit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939" y="2581656"/>
            <a:ext cx="4718123" cy="3895344"/>
          </a:xfrm>
          <a:prstGeom prst="rect">
            <a:avLst/>
          </a:prstGeom>
        </p:spPr>
      </p:pic>
    </p:spTree>
    <p:extLst>
      <p:ext uri="{BB962C8B-B14F-4D97-AF65-F5344CB8AC3E}">
        <p14:creationId xmlns:p14="http://schemas.microsoft.com/office/powerpoint/2010/main" val="4133466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Confidentiality</a:t>
            </a:r>
          </a:p>
        </p:txBody>
      </p:sp>
      <p:sp>
        <p:nvSpPr>
          <p:cNvPr id="14339" name="Rectangle 3"/>
          <p:cNvSpPr>
            <a:spLocks noGrp="1" noChangeArrowheads="1"/>
          </p:cNvSpPr>
          <p:nvPr>
            <p:ph idx="1"/>
          </p:nvPr>
        </p:nvSpPr>
        <p:spPr>
          <a:xfrm>
            <a:off x="457200" y="1600200"/>
            <a:ext cx="8305800" cy="4525963"/>
          </a:xfrm>
        </p:spPr>
        <p:txBody>
          <a:bodyPr>
            <a:noAutofit/>
          </a:bodyPr>
          <a:lstStyle/>
          <a:p>
            <a:r>
              <a:rPr lang="en-US" sz="2400" dirty="0" smtClean="0"/>
              <a:t>Confidentiality is “</a:t>
            </a:r>
            <a:r>
              <a:rPr lang="en-US" sz="2400" dirty="0"/>
              <a:t>a</a:t>
            </a:r>
            <a:r>
              <a:rPr lang="en-US" sz="2400" dirty="0" smtClean="0"/>
              <a:t>n </a:t>
            </a:r>
            <a:r>
              <a:rPr lang="en-US" sz="2400" dirty="0"/>
              <a:t>attribute of information that describes how data is protected </a:t>
            </a:r>
            <a:r>
              <a:rPr lang="en-US" sz="2400" dirty="0" smtClean="0"/>
              <a:t>from disclosure </a:t>
            </a:r>
            <a:r>
              <a:rPr lang="en-US" sz="2400" dirty="0"/>
              <a:t>or exposure to unauthorized individuals or </a:t>
            </a:r>
            <a:r>
              <a:rPr lang="en-US" sz="2400" dirty="0" smtClean="0"/>
              <a:t>systems”</a:t>
            </a:r>
          </a:p>
          <a:p>
            <a:r>
              <a:rPr lang="en-US" sz="2400" dirty="0"/>
              <a:t>Confidentiality means limiting access to information only to those </a:t>
            </a:r>
            <a:r>
              <a:rPr lang="en-US" sz="2400" dirty="0" smtClean="0"/>
              <a:t>who need </a:t>
            </a:r>
            <a:r>
              <a:rPr lang="en-US" sz="2400" dirty="0"/>
              <a:t>it, and preventing access by those who </a:t>
            </a:r>
            <a:r>
              <a:rPr lang="en-US" sz="2400" dirty="0" smtClean="0"/>
              <a:t>do not</a:t>
            </a:r>
          </a:p>
          <a:p>
            <a:r>
              <a:rPr lang="en-US" sz="2400" dirty="0" smtClean="0"/>
              <a:t>To protect the confidentiality of information, a number of measures are used:</a:t>
            </a:r>
          </a:p>
          <a:p>
            <a:pPr lvl="1"/>
            <a:r>
              <a:rPr lang="en-US" sz="2000" dirty="0" smtClean="0"/>
              <a:t>Information classification</a:t>
            </a:r>
          </a:p>
          <a:p>
            <a:pPr lvl="1"/>
            <a:r>
              <a:rPr lang="en-US" sz="2000" dirty="0" smtClean="0"/>
              <a:t>Secure document (and data) storage</a:t>
            </a:r>
          </a:p>
          <a:p>
            <a:pPr lvl="1"/>
            <a:r>
              <a:rPr lang="en-US" sz="2000" dirty="0" smtClean="0"/>
              <a:t>Application of general security policies</a:t>
            </a:r>
          </a:p>
          <a:p>
            <a:pPr lvl="1"/>
            <a:r>
              <a:rPr lang="en-US" sz="2000" dirty="0" smtClean="0"/>
              <a:t>Education of information custodians and end users</a:t>
            </a:r>
          </a:p>
          <a:p>
            <a:pPr lvl="1"/>
            <a:r>
              <a:rPr lang="en-US" sz="2000" dirty="0"/>
              <a:t>Cryptography (encryption)</a:t>
            </a:r>
            <a:endParaRPr lang="en-US" sz="2000" dirty="0" smtClean="0"/>
          </a:p>
        </p:txBody>
      </p:sp>
    </p:spTree>
    <p:extLst>
      <p:ext uri="{BB962C8B-B14F-4D97-AF65-F5344CB8AC3E}">
        <p14:creationId xmlns:p14="http://schemas.microsoft.com/office/powerpoint/2010/main" val="1419120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Integrity</a:t>
            </a:r>
          </a:p>
        </p:txBody>
      </p:sp>
      <p:sp>
        <p:nvSpPr>
          <p:cNvPr id="15363" name="Rectangle 3"/>
          <p:cNvSpPr>
            <a:spLocks noGrp="1" noChangeArrowheads="1"/>
          </p:cNvSpPr>
          <p:nvPr>
            <p:ph idx="1"/>
          </p:nvPr>
        </p:nvSpPr>
        <p:spPr/>
        <p:txBody>
          <a:bodyPr>
            <a:normAutofit/>
          </a:bodyPr>
          <a:lstStyle/>
          <a:p>
            <a:r>
              <a:rPr lang="en-US" sz="2400" dirty="0" smtClean="0"/>
              <a:t>Integrity is “</a:t>
            </a:r>
            <a:r>
              <a:rPr lang="en-US" sz="2400" dirty="0"/>
              <a:t>a</a:t>
            </a:r>
            <a:r>
              <a:rPr lang="en-US" sz="2400" dirty="0" smtClean="0"/>
              <a:t>n </a:t>
            </a:r>
            <a:r>
              <a:rPr lang="en-US" sz="2400" dirty="0"/>
              <a:t>attribute of information that describes how data is whole, complete, </a:t>
            </a:r>
            <a:r>
              <a:rPr lang="en-US" sz="2400" dirty="0" smtClean="0"/>
              <a:t>and uncorrupted”</a:t>
            </a:r>
          </a:p>
          <a:p>
            <a:r>
              <a:rPr lang="en-US" sz="2400" dirty="0" smtClean="0"/>
              <a:t>The integrity of information is threatened when it is exposed to corruption, damage, destruction, or other disruption of its authentic state</a:t>
            </a:r>
          </a:p>
          <a:p>
            <a:r>
              <a:rPr lang="en-US" sz="2400" dirty="0" smtClean="0"/>
              <a:t>Corruption can occur while information is being entered, stored, or transmitted</a:t>
            </a:r>
          </a:p>
        </p:txBody>
      </p:sp>
    </p:spTree>
    <p:extLst>
      <p:ext uri="{BB962C8B-B14F-4D97-AF65-F5344CB8AC3E}">
        <p14:creationId xmlns:p14="http://schemas.microsoft.com/office/powerpoint/2010/main" val="242887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Availability</a:t>
            </a:r>
          </a:p>
        </p:txBody>
      </p:sp>
      <p:sp>
        <p:nvSpPr>
          <p:cNvPr id="16387" name="Rectangle 3"/>
          <p:cNvSpPr>
            <a:spLocks noGrp="1" noChangeArrowheads="1"/>
          </p:cNvSpPr>
          <p:nvPr>
            <p:ph idx="1"/>
          </p:nvPr>
        </p:nvSpPr>
        <p:spPr/>
        <p:txBody>
          <a:bodyPr>
            <a:normAutofit/>
          </a:bodyPr>
          <a:lstStyle/>
          <a:p>
            <a:r>
              <a:rPr lang="en-US" sz="2400" dirty="0" smtClean="0"/>
              <a:t>Availability is “</a:t>
            </a:r>
            <a:r>
              <a:rPr lang="en-US" sz="2400" dirty="0"/>
              <a:t>a</a:t>
            </a:r>
            <a:r>
              <a:rPr lang="en-US" sz="2400" dirty="0" smtClean="0"/>
              <a:t>n </a:t>
            </a:r>
            <a:r>
              <a:rPr lang="en-US" sz="2400" dirty="0"/>
              <a:t>attribute of information that describes how data is accessible and </a:t>
            </a:r>
            <a:r>
              <a:rPr lang="en-US" sz="2400" dirty="0" smtClean="0"/>
              <a:t>correctly formatted </a:t>
            </a:r>
            <a:r>
              <a:rPr lang="en-US" sz="2400" dirty="0"/>
              <a:t>for use without interference or </a:t>
            </a:r>
            <a:r>
              <a:rPr lang="en-US" sz="2400" dirty="0" smtClean="0"/>
              <a:t>obstruction”</a:t>
            </a:r>
          </a:p>
          <a:p>
            <a:r>
              <a:rPr lang="en-US" sz="2400" dirty="0"/>
              <a:t>Availability of information means that users, either people or other </a:t>
            </a:r>
            <a:r>
              <a:rPr lang="en-US" sz="2400" dirty="0" smtClean="0"/>
              <a:t>systems, have </a:t>
            </a:r>
            <a:r>
              <a:rPr lang="en-US" sz="2400" dirty="0"/>
              <a:t>access to it in a usable </a:t>
            </a:r>
            <a:r>
              <a:rPr lang="en-US" sz="2400" dirty="0" smtClean="0"/>
              <a:t>format</a:t>
            </a:r>
          </a:p>
          <a:p>
            <a:r>
              <a:rPr lang="en-US" sz="2400" dirty="0" smtClean="0"/>
              <a:t>Availability </a:t>
            </a:r>
            <a:r>
              <a:rPr lang="en-US" sz="2400" dirty="0"/>
              <a:t>does not imply that the information </a:t>
            </a:r>
            <a:r>
              <a:rPr lang="en-US" sz="2400" dirty="0" smtClean="0"/>
              <a:t>is accessible </a:t>
            </a:r>
            <a:r>
              <a:rPr lang="en-US" sz="2400" dirty="0"/>
              <a:t>to any user; rather, it means it can be accessed when needed by </a:t>
            </a:r>
            <a:r>
              <a:rPr lang="en-US" sz="2400" i="1" dirty="0"/>
              <a:t>authorized</a:t>
            </a:r>
            <a:r>
              <a:rPr lang="en-US" sz="2400" dirty="0"/>
              <a:t> </a:t>
            </a:r>
            <a:r>
              <a:rPr lang="en-US" sz="2400" dirty="0" smtClean="0"/>
              <a:t>users</a:t>
            </a:r>
          </a:p>
        </p:txBody>
      </p:sp>
    </p:spTree>
    <p:extLst>
      <p:ext uri="{BB962C8B-B14F-4D97-AF65-F5344CB8AC3E}">
        <p14:creationId xmlns:p14="http://schemas.microsoft.com/office/powerpoint/2010/main" val="3939252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Privacy</a:t>
            </a:r>
          </a:p>
        </p:txBody>
      </p:sp>
      <p:sp>
        <p:nvSpPr>
          <p:cNvPr id="17411" name="Rectangle 3"/>
          <p:cNvSpPr>
            <a:spLocks noGrp="1" noChangeArrowheads="1"/>
          </p:cNvSpPr>
          <p:nvPr>
            <p:ph idx="1"/>
          </p:nvPr>
        </p:nvSpPr>
        <p:spPr/>
        <p:txBody>
          <a:bodyPr>
            <a:normAutofit/>
          </a:bodyPr>
          <a:lstStyle/>
          <a:p>
            <a:r>
              <a:rPr lang="en-US" sz="2400" dirty="0" smtClean="0"/>
              <a:t>Privacy is, “in </a:t>
            </a:r>
            <a:r>
              <a:rPr lang="en-US" sz="2400" dirty="0"/>
              <a:t>the context of information security, the right of individuals or groups to </a:t>
            </a:r>
            <a:r>
              <a:rPr lang="en-US" sz="2400" dirty="0" smtClean="0"/>
              <a:t>protect themselves </a:t>
            </a:r>
            <a:r>
              <a:rPr lang="en-US" sz="2400" dirty="0"/>
              <a:t>and their information from unauthorized access, providing </a:t>
            </a:r>
            <a:r>
              <a:rPr lang="en-US" sz="2400" dirty="0" smtClean="0"/>
              <a:t>confidentiality”</a:t>
            </a:r>
          </a:p>
          <a:p>
            <a:r>
              <a:rPr lang="en-US" sz="2400" dirty="0" smtClean="0"/>
              <a:t>Information that is collected, used, and stored by an organization is to be used only for the purposes stated by the data owner at the time it was collected</a:t>
            </a:r>
          </a:p>
          <a:p>
            <a:r>
              <a:rPr lang="en-US" sz="2400" dirty="0"/>
              <a:t>In this </a:t>
            </a:r>
            <a:r>
              <a:rPr lang="en-US" sz="2400" dirty="0" smtClean="0"/>
              <a:t>context, privacy </a:t>
            </a:r>
            <a:r>
              <a:rPr lang="en-US" sz="2400" dirty="0"/>
              <a:t>does not mean freedom from observation (the meaning usually associated with </a:t>
            </a:r>
            <a:r>
              <a:rPr lang="en-US" sz="2400" dirty="0" smtClean="0"/>
              <a:t>the word</a:t>
            </a:r>
            <a:r>
              <a:rPr lang="en-US" sz="2400" dirty="0"/>
              <a:t>); it means that the information will be used only in ways approved by the </a:t>
            </a:r>
            <a:r>
              <a:rPr lang="en-US" sz="2400" dirty="0" smtClean="0"/>
              <a:t>person who </a:t>
            </a:r>
            <a:r>
              <a:rPr lang="en-US" sz="2400" dirty="0"/>
              <a:t>provided </a:t>
            </a:r>
            <a:r>
              <a:rPr lang="en-US" sz="2400" dirty="0" smtClean="0"/>
              <a:t>it</a:t>
            </a:r>
          </a:p>
        </p:txBody>
      </p:sp>
    </p:spTree>
    <p:extLst>
      <p:ext uri="{BB962C8B-B14F-4D97-AF65-F5344CB8AC3E}">
        <p14:creationId xmlns:p14="http://schemas.microsoft.com/office/powerpoint/2010/main" val="3332339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2259080"/>
          </a:xfrm>
        </p:spPr>
        <p:txBody>
          <a:bodyPr/>
          <a:lstStyle/>
          <a:p>
            <a:r>
              <a:rPr lang="en-US" sz="2400" dirty="0" smtClean="0"/>
              <a:t>Many organizations collect, swap, and sell personal information as a commodity</a:t>
            </a:r>
          </a:p>
          <a:p>
            <a:r>
              <a:rPr lang="en-US" sz="2400" dirty="0" smtClean="0"/>
              <a:t>Today, it is possible to collect and combine personal information from several different sources (known as information aggregation) that has resulted in databases that could be used in ways the original data owner has not agreed to or even knows about</a:t>
            </a:r>
            <a:endParaRPr lang="en-US" sz="2400" dirty="0"/>
          </a:p>
        </p:txBody>
      </p:sp>
      <p:sp>
        <p:nvSpPr>
          <p:cNvPr id="2" name="Title 1"/>
          <p:cNvSpPr>
            <a:spLocks noGrp="1"/>
          </p:cNvSpPr>
          <p:nvPr>
            <p:ph type="title"/>
          </p:nvPr>
        </p:nvSpPr>
        <p:spPr/>
        <p:txBody>
          <a:bodyPr/>
          <a:lstStyle/>
          <a:p>
            <a:r>
              <a:rPr lang="en-US" dirty="0" smtClean="0"/>
              <a:t>Information Aggregation</a:t>
            </a:r>
            <a:endParaRPr lang="en-US" dirty="0"/>
          </a:p>
        </p:txBody>
      </p:sp>
    </p:spTree>
    <p:extLst>
      <p:ext uri="{BB962C8B-B14F-4D97-AF65-F5344CB8AC3E}">
        <p14:creationId xmlns:p14="http://schemas.microsoft.com/office/powerpoint/2010/main" val="1552552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Identification</a:t>
            </a:r>
          </a:p>
        </p:txBody>
      </p:sp>
      <p:sp>
        <p:nvSpPr>
          <p:cNvPr id="18435" name="Rectangle 3"/>
          <p:cNvSpPr>
            <a:spLocks noGrp="1" noChangeArrowheads="1"/>
          </p:cNvSpPr>
          <p:nvPr>
            <p:ph idx="1"/>
          </p:nvPr>
        </p:nvSpPr>
        <p:spPr/>
        <p:txBody>
          <a:bodyPr>
            <a:normAutofit/>
          </a:bodyPr>
          <a:lstStyle/>
          <a:p>
            <a:r>
              <a:rPr lang="en-US" sz="2400" dirty="0" smtClean="0"/>
              <a:t>Identification is “</a:t>
            </a:r>
            <a:r>
              <a:rPr lang="en-US" sz="2400" dirty="0"/>
              <a:t>t</a:t>
            </a:r>
            <a:r>
              <a:rPr lang="en-US" sz="2400" dirty="0" smtClean="0"/>
              <a:t>he </a:t>
            </a:r>
            <a:r>
              <a:rPr lang="en-US" sz="2400" dirty="0"/>
              <a:t>access control mechanism whereby unverified entities who seek access to </a:t>
            </a:r>
            <a:r>
              <a:rPr lang="en-US" sz="2400" dirty="0" smtClean="0"/>
              <a:t>a resource </a:t>
            </a:r>
            <a:r>
              <a:rPr lang="en-US" sz="2400" dirty="0"/>
              <a:t>provide a label by which they are known to the </a:t>
            </a:r>
            <a:r>
              <a:rPr lang="en-US" sz="2400" dirty="0" smtClean="0"/>
              <a:t>system”</a:t>
            </a:r>
          </a:p>
          <a:p>
            <a:r>
              <a:rPr lang="en-US" sz="2400" dirty="0" smtClean="0"/>
              <a:t>An information system possesses the characteristic of identification when it is able to recognize individual users</a:t>
            </a:r>
          </a:p>
          <a:p>
            <a:r>
              <a:rPr lang="en-US" sz="2400" dirty="0" smtClean="0"/>
              <a:t>Identification and authentication are essential to establishing the level of access or authorization that an individual is granted</a:t>
            </a:r>
          </a:p>
          <a:p>
            <a:r>
              <a:rPr lang="en-US" sz="2400" dirty="0" smtClean="0"/>
              <a:t>Identification is typically performed by means of a user name or other ID</a:t>
            </a:r>
          </a:p>
        </p:txBody>
      </p:sp>
    </p:spTree>
    <p:extLst>
      <p:ext uri="{BB962C8B-B14F-4D97-AF65-F5344CB8AC3E}">
        <p14:creationId xmlns:p14="http://schemas.microsoft.com/office/powerpoint/2010/main" val="2430680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Authentication</a:t>
            </a:r>
          </a:p>
        </p:txBody>
      </p:sp>
      <p:sp>
        <p:nvSpPr>
          <p:cNvPr id="19459" name="Rectangle 3"/>
          <p:cNvSpPr>
            <a:spLocks noGrp="1" noChangeArrowheads="1"/>
          </p:cNvSpPr>
          <p:nvPr>
            <p:ph idx="1"/>
          </p:nvPr>
        </p:nvSpPr>
        <p:spPr/>
        <p:txBody>
          <a:bodyPr>
            <a:normAutofit/>
          </a:bodyPr>
          <a:lstStyle/>
          <a:p>
            <a:r>
              <a:rPr lang="en-US" sz="2400" dirty="0" smtClean="0"/>
              <a:t>Authentication </a:t>
            </a:r>
            <a:r>
              <a:rPr lang="en-US" sz="2400" dirty="0"/>
              <a:t>is </a:t>
            </a:r>
            <a:r>
              <a:rPr lang="en-US" sz="2400" dirty="0" smtClean="0"/>
              <a:t>“</a:t>
            </a:r>
            <a:r>
              <a:rPr lang="en-US" sz="2400" dirty="0"/>
              <a:t>t</a:t>
            </a:r>
            <a:r>
              <a:rPr lang="en-US" sz="2400" dirty="0" smtClean="0"/>
              <a:t>he </a:t>
            </a:r>
            <a:r>
              <a:rPr lang="en-US" sz="2400" dirty="0"/>
              <a:t>access control mechanism that requires the validation and verification </a:t>
            </a:r>
            <a:r>
              <a:rPr lang="en-US" sz="2400" dirty="0" smtClean="0"/>
              <a:t>of an </a:t>
            </a:r>
            <a:r>
              <a:rPr lang="en-US" sz="2400" dirty="0"/>
              <a:t>unauthenticated entity’s purported </a:t>
            </a:r>
            <a:r>
              <a:rPr lang="en-US" sz="2400" dirty="0" smtClean="0"/>
              <a:t>identity”</a:t>
            </a:r>
          </a:p>
          <a:p>
            <a:r>
              <a:rPr lang="en-US" sz="2400" dirty="0" smtClean="0"/>
              <a:t>It is the </a:t>
            </a:r>
            <a:r>
              <a:rPr lang="en-US" sz="2400" dirty="0"/>
              <a:t>process by which a control establishes whether </a:t>
            </a:r>
            <a:r>
              <a:rPr lang="en-US" sz="2400" dirty="0" smtClean="0"/>
              <a:t>a user </a:t>
            </a:r>
            <a:r>
              <a:rPr lang="en-US" sz="2400" dirty="0"/>
              <a:t>(or system) has the identity it claims to </a:t>
            </a:r>
            <a:r>
              <a:rPr lang="en-US" sz="2400" dirty="0" smtClean="0"/>
              <a:t>have</a:t>
            </a:r>
          </a:p>
          <a:p>
            <a:r>
              <a:rPr lang="en-US" sz="2400" dirty="0" smtClean="0"/>
              <a:t>Individual users </a:t>
            </a:r>
            <a:r>
              <a:rPr lang="en-US" sz="2400" dirty="0"/>
              <a:t>may disclose a personal identification number (</a:t>
            </a:r>
            <a:r>
              <a:rPr lang="en-US" sz="2400" dirty="0" smtClean="0"/>
              <a:t>PIN), a password, or a passphrase </a:t>
            </a:r>
            <a:r>
              <a:rPr lang="en-US" sz="2400" dirty="0"/>
              <a:t>to </a:t>
            </a:r>
            <a:r>
              <a:rPr lang="en-US" sz="2400" dirty="0" smtClean="0"/>
              <a:t>authenticate their </a:t>
            </a:r>
            <a:r>
              <a:rPr lang="en-US" sz="2400" dirty="0"/>
              <a:t>identities to a computer </a:t>
            </a:r>
            <a:r>
              <a:rPr lang="en-US" sz="2400" dirty="0" smtClean="0"/>
              <a:t>system</a:t>
            </a:r>
          </a:p>
        </p:txBody>
      </p:sp>
    </p:spTree>
    <p:extLst>
      <p:ext uri="{BB962C8B-B14F-4D97-AF65-F5344CB8AC3E}">
        <p14:creationId xmlns:p14="http://schemas.microsoft.com/office/powerpoint/2010/main" val="3029062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365125" y="1538818"/>
            <a:ext cx="8415338" cy="3677930"/>
          </a:xfrm>
        </p:spPr>
        <p:txBody>
          <a:bodyPr/>
          <a:lstStyle/>
          <a:p>
            <a:pPr marL="0" indent="0">
              <a:buNone/>
            </a:pPr>
            <a:r>
              <a:rPr lang="en-US" sz="2800" dirty="0" smtClean="0"/>
              <a:t>Upon completion of this material, you should be able to:</a:t>
            </a:r>
          </a:p>
          <a:p>
            <a:pPr lvl="1"/>
            <a:r>
              <a:rPr lang="en-US" sz="2400" dirty="0"/>
              <a:t>List and discuss the key characteristics of information security</a:t>
            </a:r>
          </a:p>
          <a:p>
            <a:pPr lvl="1"/>
            <a:r>
              <a:rPr lang="en-US" sz="2400" dirty="0"/>
              <a:t>List and describe the dominant categories of threats to information security</a:t>
            </a:r>
          </a:p>
          <a:p>
            <a:pPr lvl="1"/>
            <a:r>
              <a:rPr lang="en-US" sz="2400" dirty="0"/>
              <a:t>Discuss the key characteristics of leadership and management</a:t>
            </a:r>
          </a:p>
          <a:p>
            <a:pPr lvl="1"/>
            <a:r>
              <a:rPr lang="en-US" sz="2400" dirty="0"/>
              <a:t>Describe the importance of the manager’s role in securing </a:t>
            </a:r>
            <a:r>
              <a:rPr lang="en-US" sz="2400" dirty="0" smtClean="0"/>
              <a:t>an organization’s </a:t>
            </a:r>
            <a:r>
              <a:rPr lang="en-US" sz="2400" dirty="0"/>
              <a:t>information assets</a:t>
            </a:r>
          </a:p>
          <a:p>
            <a:pPr lvl="1"/>
            <a:r>
              <a:rPr lang="en-US" sz="2400" dirty="0"/>
              <a:t>Differentiate information security management from general </a:t>
            </a:r>
            <a:r>
              <a:rPr lang="en-US" sz="2400" dirty="0" smtClean="0"/>
              <a:t>business management</a:t>
            </a:r>
          </a:p>
        </p:txBody>
      </p:sp>
      <p:sp>
        <p:nvSpPr>
          <p:cNvPr id="4098" name="Rectangle 2"/>
          <p:cNvSpPr>
            <a:spLocks noGrp="1" noChangeArrowheads="1"/>
          </p:cNvSpPr>
          <p:nvPr>
            <p:ph type="title"/>
          </p:nvPr>
        </p:nvSpPr>
        <p:spPr/>
        <p:txBody>
          <a:bodyPr/>
          <a:lstStyle/>
          <a:p>
            <a:r>
              <a:rPr lang="en-US" dirty="0" smtClean="0"/>
              <a:t>Learning Objectives</a:t>
            </a:r>
          </a:p>
        </p:txBody>
      </p:sp>
    </p:spTree>
    <p:extLst>
      <p:ext uri="{BB962C8B-B14F-4D97-AF65-F5344CB8AC3E}">
        <p14:creationId xmlns:p14="http://schemas.microsoft.com/office/powerpoint/2010/main" val="4034267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Authorization</a:t>
            </a:r>
          </a:p>
        </p:txBody>
      </p:sp>
      <p:sp>
        <p:nvSpPr>
          <p:cNvPr id="20483" name="Rectangle 3"/>
          <p:cNvSpPr>
            <a:spLocks noGrp="1" noChangeArrowheads="1"/>
          </p:cNvSpPr>
          <p:nvPr>
            <p:ph idx="1"/>
          </p:nvPr>
        </p:nvSpPr>
        <p:spPr/>
        <p:txBody>
          <a:bodyPr>
            <a:normAutofit/>
          </a:bodyPr>
          <a:lstStyle/>
          <a:p>
            <a:r>
              <a:rPr lang="en-US" sz="2400" dirty="0" smtClean="0"/>
              <a:t>Authorization is “the </a:t>
            </a:r>
            <a:r>
              <a:rPr lang="en-US" sz="2400" dirty="0"/>
              <a:t>access control mechanism that represents the matching of an </a:t>
            </a:r>
            <a:r>
              <a:rPr lang="en-US" sz="2400" dirty="0" smtClean="0"/>
              <a:t>authenticated entity </a:t>
            </a:r>
            <a:r>
              <a:rPr lang="en-US" sz="2400" dirty="0"/>
              <a:t>to a list of information assets and corresponding access </a:t>
            </a:r>
            <a:r>
              <a:rPr lang="en-US" sz="2400" dirty="0" smtClean="0"/>
              <a:t>levels” </a:t>
            </a:r>
          </a:p>
          <a:p>
            <a:r>
              <a:rPr lang="en-US" sz="2400" dirty="0" smtClean="0"/>
              <a:t>After the identity of a user is authenticated, authorization </a:t>
            </a:r>
            <a:r>
              <a:rPr lang="en-US" sz="2400" dirty="0"/>
              <a:t>defines what the user </a:t>
            </a:r>
            <a:r>
              <a:rPr lang="en-US" sz="2400" dirty="0" smtClean="0"/>
              <a:t>(whether a person or a computer) </a:t>
            </a:r>
            <a:r>
              <a:rPr lang="en-US" sz="2400" dirty="0"/>
              <a:t>has been specifically and </a:t>
            </a:r>
            <a:r>
              <a:rPr lang="en-US" sz="2400" dirty="0" smtClean="0"/>
              <a:t>explicitly permitted by </a:t>
            </a:r>
            <a:r>
              <a:rPr lang="en-US" sz="2400" dirty="0"/>
              <a:t>the proper authority to do, such as access, modify, or delete the </a:t>
            </a:r>
            <a:r>
              <a:rPr lang="en-US" sz="2400" dirty="0" smtClean="0"/>
              <a:t>contents of </a:t>
            </a:r>
            <a:r>
              <a:rPr lang="en-US" sz="2400" dirty="0"/>
              <a:t>an information </a:t>
            </a:r>
            <a:r>
              <a:rPr lang="en-US" sz="2400" dirty="0" smtClean="0"/>
              <a:t>asset</a:t>
            </a:r>
          </a:p>
        </p:txBody>
      </p:sp>
    </p:spTree>
    <p:extLst>
      <p:ext uri="{BB962C8B-B14F-4D97-AF65-F5344CB8AC3E}">
        <p14:creationId xmlns:p14="http://schemas.microsoft.com/office/powerpoint/2010/main" val="3333815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Accountability</a:t>
            </a:r>
          </a:p>
        </p:txBody>
      </p:sp>
      <p:sp>
        <p:nvSpPr>
          <p:cNvPr id="21507" name="Rectangle 3"/>
          <p:cNvSpPr>
            <a:spLocks noGrp="1" noChangeArrowheads="1"/>
          </p:cNvSpPr>
          <p:nvPr>
            <p:ph idx="1"/>
          </p:nvPr>
        </p:nvSpPr>
        <p:spPr/>
        <p:txBody>
          <a:bodyPr>
            <a:normAutofit/>
          </a:bodyPr>
          <a:lstStyle/>
          <a:p>
            <a:r>
              <a:rPr lang="en-US" sz="2400" dirty="0" smtClean="0"/>
              <a:t>Accountability is “the </a:t>
            </a:r>
            <a:r>
              <a:rPr lang="en-US" sz="2400" dirty="0"/>
              <a:t>access control mechanism that ensures all actions on a </a:t>
            </a:r>
            <a:r>
              <a:rPr lang="en-US" sz="2400" dirty="0" smtClean="0"/>
              <a:t>system—authorized or </a:t>
            </a:r>
            <a:r>
              <a:rPr lang="en-US" sz="2400" dirty="0"/>
              <a:t>unauthorized—can be attributed to an authenticated identity. Also known as </a:t>
            </a:r>
            <a:r>
              <a:rPr lang="en-US" sz="2400" dirty="0" smtClean="0"/>
              <a:t>auditability”</a:t>
            </a:r>
          </a:p>
          <a:p>
            <a:r>
              <a:rPr lang="en-US" sz="2400" dirty="0" smtClean="0"/>
              <a:t>Accountability of information occurs when a control provides assurance that every activity undertaken can be attributed to a named person or automated process</a:t>
            </a:r>
          </a:p>
          <a:p>
            <a:r>
              <a:rPr lang="en-US" sz="2400" dirty="0" smtClean="0"/>
              <a:t>Accountability is most commonly associated with system audit logs</a:t>
            </a:r>
          </a:p>
        </p:txBody>
      </p:sp>
    </p:spTree>
    <p:extLst>
      <p:ext uri="{BB962C8B-B14F-4D97-AF65-F5344CB8AC3E}">
        <p14:creationId xmlns:p14="http://schemas.microsoft.com/office/powerpoint/2010/main" val="22909409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Key Concepts of Information Security: Threats and </a:t>
            </a:r>
            <a:r>
              <a:rPr lang="en-US" dirty="0"/>
              <a:t>A</a:t>
            </a:r>
            <a:r>
              <a:rPr lang="en-US" dirty="0" smtClean="0"/>
              <a:t>ttacks </a:t>
            </a:r>
            <a:endParaRPr lang="en-US" dirty="0"/>
          </a:p>
        </p:txBody>
      </p:sp>
      <p:sp>
        <p:nvSpPr>
          <p:cNvPr id="7" name="Text Placeholder 6"/>
          <p:cNvSpPr>
            <a:spLocks noGrp="1"/>
          </p:cNvSpPr>
          <p:nvPr>
            <p:ph type="body" idx="1"/>
          </p:nvPr>
        </p:nvSpPr>
        <p:spPr/>
        <p:txBody>
          <a:bodyPr/>
          <a:lstStyle/>
          <a:p>
            <a:r>
              <a:rPr lang="en-US" dirty="0"/>
              <a:t>Chapter 01: Introduction to the Management of Information Security</a:t>
            </a:r>
          </a:p>
        </p:txBody>
      </p:sp>
    </p:spTree>
    <p:extLst>
      <p:ext uri="{BB962C8B-B14F-4D97-AF65-F5344CB8AC3E}">
        <p14:creationId xmlns:p14="http://schemas.microsoft.com/office/powerpoint/2010/main" val="35988229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Sun Tzu Wu’s The Art of War</a:t>
            </a:r>
            <a:endParaRPr lang="en-US" dirty="0"/>
          </a:p>
        </p:txBody>
      </p:sp>
      <p:sp>
        <p:nvSpPr>
          <p:cNvPr id="7" name="Content Placeholder 6"/>
          <p:cNvSpPr>
            <a:spLocks noGrp="1"/>
          </p:cNvSpPr>
          <p:nvPr>
            <p:ph idx="1"/>
          </p:nvPr>
        </p:nvSpPr>
        <p:spPr/>
        <p:txBody>
          <a:bodyPr>
            <a:normAutofit/>
          </a:bodyPr>
          <a:lstStyle/>
          <a:p>
            <a:pPr marL="0" indent="0">
              <a:buNone/>
            </a:pPr>
            <a:r>
              <a:rPr lang="en-US" i="1" dirty="0"/>
              <a:t>Therefore I say: </a:t>
            </a:r>
            <a:r>
              <a:rPr lang="en-US" i="1" dirty="0" smtClean="0"/>
              <a:t>One </a:t>
            </a:r>
            <a:r>
              <a:rPr lang="en-US" i="1" dirty="0"/>
              <a:t>who knows the enemy and knows himself will not be </a:t>
            </a:r>
            <a:r>
              <a:rPr lang="en-US" i="1" dirty="0" smtClean="0"/>
              <a:t>in danger </a:t>
            </a:r>
            <a:r>
              <a:rPr lang="en-US" i="1" dirty="0"/>
              <a:t>in a hundred </a:t>
            </a:r>
            <a:r>
              <a:rPr lang="en-US" i="1" dirty="0" smtClean="0"/>
              <a:t>battles</a:t>
            </a:r>
            <a:endParaRPr lang="en-US" i="1" dirty="0"/>
          </a:p>
          <a:p>
            <a:pPr marL="0" indent="0">
              <a:buNone/>
            </a:pPr>
            <a:r>
              <a:rPr lang="en-US" i="1" dirty="0"/>
              <a:t>One who does not know the enemy but knows himself will sometimes win</a:t>
            </a:r>
            <a:r>
              <a:rPr lang="en-US" i="1" dirty="0" smtClean="0"/>
              <a:t>, sometimes lose. One </a:t>
            </a:r>
            <a:r>
              <a:rPr lang="en-US" i="1" dirty="0"/>
              <a:t>who does not know the enemy and does not know </a:t>
            </a:r>
            <a:r>
              <a:rPr lang="en-US" i="1" dirty="0" smtClean="0"/>
              <a:t>himself will </a:t>
            </a:r>
            <a:r>
              <a:rPr lang="en-US" i="1" dirty="0"/>
              <a:t>be in danger in every </a:t>
            </a:r>
            <a:r>
              <a:rPr lang="en-US" i="1" dirty="0" smtClean="0"/>
              <a:t>battle (Sun Tzu, 500 BC) </a:t>
            </a:r>
          </a:p>
          <a:p>
            <a:r>
              <a:rPr lang="en-US" sz="2400" dirty="0"/>
              <a:t>To protect your organization’s information, you must: </a:t>
            </a:r>
            <a:endParaRPr lang="en-US" sz="2400" dirty="0" smtClean="0"/>
          </a:p>
          <a:p>
            <a:pPr lvl="1"/>
            <a:r>
              <a:rPr lang="en-US" sz="2000" dirty="0" smtClean="0"/>
              <a:t>know </a:t>
            </a:r>
            <a:r>
              <a:rPr lang="en-US" sz="2000" dirty="0"/>
              <a:t>yourself; that is, be </a:t>
            </a:r>
            <a:r>
              <a:rPr lang="en-US" sz="2000" dirty="0" smtClean="0"/>
              <a:t>familiar with </a:t>
            </a:r>
            <a:r>
              <a:rPr lang="en-US" sz="2000" dirty="0"/>
              <a:t>the information assets to be protected and the systems, mechanisms, and methods </a:t>
            </a:r>
            <a:r>
              <a:rPr lang="en-US" sz="2000" dirty="0" smtClean="0"/>
              <a:t>used to </a:t>
            </a:r>
            <a:r>
              <a:rPr lang="en-US" sz="2000" dirty="0"/>
              <a:t>store, transport, process, and protect them; and </a:t>
            </a:r>
            <a:endParaRPr lang="en-US" sz="2000" dirty="0" smtClean="0"/>
          </a:p>
          <a:p>
            <a:pPr lvl="1"/>
            <a:r>
              <a:rPr lang="en-US" sz="2000" dirty="0" smtClean="0"/>
              <a:t>know your enemy; that is the </a:t>
            </a:r>
            <a:r>
              <a:rPr lang="en-US" sz="2000" dirty="0"/>
              <a:t>threats </a:t>
            </a:r>
            <a:r>
              <a:rPr lang="en-US" sz="2000" dirty="0" smtClean="0"/>
              <a:t>your organization faces</a:t>
            </a:r>
            <a:endParaRPr lang="en-US" sz="2000" i="1" dirty="0"/>
          </a:p>
        </p:txBody>
      </p:sp>
    </p:spTree>
    <p:extLst>
      <p:ext uri="{BB962C8B-B14F-4D97-AF65-F5344CB8AC3E}">
        <p14:creationId xmlns:p14="http://schemas.microsoft.com/office/powerpoint/2010/main" val="1651827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Concepts </a:t>
            </a:r>
            <a:r>
              <a:rPr lang="en-US" dirty="0"/>
              <a:t>of Information Security: Threats and </a:t>
            </a:r>
            <a:r>
              <a:rPr lang="en-US" dirty="0" smtClean="0"/>
              <a:t>Attacks </a:t>
            </a:r>
            <a:endParaRPr lang="en-US" dirty="0"/>
          </a:p>
        </p:txBody>
      </p:sp>
      <p:sp>
        <p:nvSpPr>
          <p:cNvPr id="3" name="Content Placeholder 2"/>
          <p:cNvSpPr>
            <a:spLocks noGrp="1"/>
          </p:cNvSpPr>
          <p:nvPr>
            <p:ph idx="1"/>
          </p:nvPr>
        </p:nvSpPr>
        <p:spPr/>
        <p:txBody>
          <a:bodyPr>
            <a:normAutofit/>
          </a:bodyPr>
          <a:lstStyle/>
          <a:p>
            <a:r>
              <a:rPr lang="en-US" sz="2400" dirty="0" smtClean="0"/>
              <a:t>A </a:t>
            </a:r>
            <a:r>
              <a:rPr lang="en-US" sz="2400" dirty="0"/>
              <a:t>threat represents a </a:t>
            </a:r>
            <a:r>
              <a:rPr lang="en-US" sz="2400" i="1" dirty="0"/>
              <a:t>potential</a:t>
            </a:r>
            <a:r>
              <a:rPr lang="en-US" sz="2400" dirty="0"/>
              <a:t> risk to an information asset, whereas an </a:t>
            </a:r>
            <a:r>
              <a:rPr lang="en-US" sz="2400" dirty="0" smtClean="0"/>
              <a:t>attack (or threat event) represents </a:t>
            </a:r>
            <a:r>
              <a:rPr lang="en-US" sz="2400" dirty="0"/>
              <a:t>an ongoing act against the asset that could result in a </a:t>
            </a:r>
            <a:r>
              <a:rPr lang="en-US" sz="2400" dirty="0" smtClean="0"/>
              <a:t>loss</a:t>
            </a:r>
          </a:p>
          <a:p>
            <a:r>
              <a:rPr lang="en-US" sz="2400" dirty="0" smtClean="0"/>
              <a:t>Threat </a:t>
            </a:r>
            <a:r>
              <a:rPr lang="en-US" sz="2400" dirty="0"/>
              <a:t>agents </a:t>
            </a:r>
            <a:r>
              <a:rPr lang="en-US" sz="2400" dirty="0" smtClean="0"/>
              <a:t>damage or </a:t>
            </a:r>
            <a:r>
              <a:rPr lang="en-US" sz="2400" dirty="0"/>
              <a:t>steal an organization’s information or physical assets by using exploits to take </a:t>
            </a:r>
            <a:r>
              <a:rPr lang="en-US" sz="2400" dirty="0" smtClean="0"/>
              <a:t>advantage of </a:t>
            </a:r>
            <a:r>
              <a:rPr lang="en-US" sz="2400" dirty="0"/>
              <a:t>a vulnerability where controls are not present or no longer </a:t>
            </a:r>
            <a:r>
              <a:rPr lang="en-US" sz="2400" dirty="0" smtClean="0"/>
              <a:t>effective</a:t>
            </a:r>
          </a:p>
          <a:p>
            <a:pPr lvl="1"/>
            <a:r>
              <a:rPr lang="en-US" sz="2000" dirty="0" smtClean="0"/>
              <a:t>Attack: “an </a:t>
            </a:r>
            <a:r>
              <a:rPr lang="en-US" sz="2000" dirty="0"/>
              <a:t>intentional or unintentional act that can damage or otherwise </a:t>
            </a:r>
            <a:r>
              <a:rPr lang="en-US" sz="2000" dirty="0" smtClean="0"/>
              <a:t>compromise information </a:t>
            </a:r>
            <a:r>
              <a:rPr lang="en-US" sz="2000" dirty="0"/>
              <a:t>and the systems that support </a:t>
            </a:r>
            <a:r>
              <a:rPr lang="en-US" sz="2000" dirty="0" smtClean="0"/>
              <a:t>it”</a:t>
            </a:r>
          </a:p>
          <a:p>
            <a:pPr lvl="1"/>
            <a:r>
              <a:rPr lang="en-US" sz="2000" dirty="0" smtClean="0"/>
              <a:t>Exploit: “a </a:t>
            </a:r>
            <a:r>
              <a:rPr lang="en-US" sz="2000" dirty="0"/>
              <a:t>technique used to compromise a </a:t>
            </a:r>
            <a:r>
              <a:rPr lang="en-US" sz="2000" dirty="0" smtClean="0"/>
              <a:t>system… Threat agents </a:t>
            </a:r>
            <a:r>
              <a:rPr lang="en-US" sz="2000" dirty="0"/>
              <a:t>may attempt to exploit a system or other information asset by using it illegally </a:t>
            </a:r>
            <a:r>
              <a:rPr lang="en-US" sz="2000" dirty="0" smtClean="0"/>
              <a:t>for their </a:t>
            </a:r>
            <a:r>
              <a:rPr lang="en-US" sz="2000" dirty="0"/>
              <a:t>personal </a:t>
            </a:r>
            <a:r>
              <a:rPr lang="en-US" sz="2000" dirty="0" smtClean="0"/>
              <a:t>gain”</a:t>
            </a:r>
          </a:p>
          <a:p>
            <a:pPr lvl="1"/>
            <a:r>
              <a:rPr lang="en-US" sz="2000" dirty="0" smtClean="0"/>
              <a:t>Vulnerability: “a </a:t>
            </a:r>
            <a:r>
              <a:rPr lang="en-US" sz="2000" dirty="0"/>
              <a:t>potential weakness in an asset or its defensive control system(s</a:t>
            </a:r>
            <a:r>
              <a:rPr lang="en-US" sz="2000" dirty="0" smtClean="0"/>
              <a:t>)”</a:t>
            </a:r>
            <a:endParaRPr lang="en-US" sz="2000" dirty="0"/>
          </a:p>
        </p:txBody>
      </p:sp>
    </p:spTree>
    <p:extLst>
      <p:ext uri="{BB962C8B-B14F-4D97-AF65-F5344CB8AC3E}">
        <p14:creationId xmlns:p14="http://schemas.microsoft.com/office/powerpoint/2010/main" val="11475609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ive-part illustration identifies the key concepts in information security. Part 1: A photo shows a young man sitting at his desk and working with two monitors. Text below this photo reads, Threat: Theft. Threat agent: Ima Hacker. Part 2: A screenshot shows a script page on the MadHackz website. Text below the screenshot reads, Exploit: Script from MadHackz website. Part 3: A screenshot shows a live page on the MadHackz website. Text below the screenshot reads, Vulnerability: SQL injection in online database web interface. Part 4: A photo shows server systems behind closed doors. Text below the photo reads, Attack: Ima Hacker downloads exploit from MadHackz website, then accesses HAL Inc.'s website and applies script, resulting in Loss: download of customer of data. Part 5: A screenshot shows a spreadsheet. Text below the screenshot reads, Asset: HAL Inc.'s customer databas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228600"/>
            <a:ext cx="7239000" cy="6237235"/>
          </a:xfrm>
          <a:prstGeom prst="rect">
            <a:avLst/>
          </a:prstGeom>
        </p:spPr>
      </p:pic>
    </p:spTree>
    <p:extLst>
      <p:ext uri="{BB962C8B-B14F-4D97-AF65-F5344CB8AC3E}">
        <p14:creationId xmlns:p14="http://schemas.microsoft.com/office/powerpoint/2010/main" val="32464844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table provides the 12 Categories of Threats to Information Security. The table has 2 columns and 12 rows. The column headings are as follows from left to right: Category of Threat and Attack Examples. The row entries are as follows. Row 1. Category of Threat, Compromises to intellectual property. Attack Examples, Piracy, copyright infringement. Row 2. Category of Threat, Deviations in quality of service. Attack Examples, Internet service provider I S P, power, or W A N service problems. Row 3. Category of Threat, Espionage or trespass. Attack Examples, Unauthorized access and or data collection. Row 4. Category of Threat, Forces of nature. Attack Examples, Fire, floods, earthquakes, lightning. Row 5. Category of Threat, Human error or failure. Attack Examples, Accidents, employee mistakes. Row 6. Category of Threat, Information extortion. Attack Examples, Blackmail, information disclosure. Row 7. Category of Threat, Sabotage or vandalism. Attack Examples, Destruction of systems or information. Row 8. Category of Threat, Software attacks. Attack Examples, Viruses, worms, macros, denial of service. Row 9. Category of Threat, Technical hardware failures or errors. Attack Examples, Equipment failure. Row 10. Category of Threat, Technical software failures or errors. Attack Examples, Bugs, code problems, unknown loopholes. Row 11. Category of Threat, Technological obsolescence. Attack Examples, Antiquated or outdated technologies. Row 12. Category of Threat, Theft. Attack Examples, Illegal confiscation of equipment or informatio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564" y="915444"/>
            <a:ext cx="8842872" cy="5027112"/>
          </a:xfrm>
          <a:prstGeom prst="rect">
            <a:avLst/>
          </a:prstGeom>
        </p:spPr>
      </p:pic>
    </p:spTree>
    <p:extLst>
      <p:ext uri="{BB962C8B-B14F-4D97-AF65-F5344CB8AC3E}">
        <p14:creationId xmlns:p14="http://schemas.microsoft.com/office/powerpoint/2010/main" val="35043487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358116"/>
          </a:xfrm>
        </p:spPr>
        <p:txBody>
          <a:bodyPr/>
          <a:lstStyle/>
          <a:p>
            <a:r>
              <a:rPr lang="en-US" sz="2400" dirty="0" smtClean="0"/>
              <a:t>Intellectual property (IP) can be trade secrets, copyrights, trademarks, and patents </a:t>
            </a:r>
          </a:p>
          <a:p>
            <a:r>
              <a:rPr lang="en-US" sz="2400" dirty="0" smtClean="0"/>
              <a:t>IP is protected by U.S. Copyright and other laws, carries the expectation of proper attribution or credit to its source, and potentially requires the acquisition of permission for its use, as specified in those laws</a:t>
            </a:r>
          </a:p>
          <a:p>
            <a:r>
              <a:rPr lang="en-US" sz="2400" dirty="0" smtClean="0"/>
              <a:t>The unauthorized appropriation of IP constitutes a threat to information security </a:t>
            </a:r>
          </a:p>
          <a:p>
            <a:r>
              <a:rPr lang="en-US" sz="2400" dirty="0" smtClean="0"/>
              <a:t>This category includes two primary areas:</a:t>
            </a:r>
          </a:p>
          <a:p>
            <a:pPr lvl="1"/>
            <a:r>
              <a:rPr lang="en-US" sz="2000" dirty="0" smtClean="0"/>
              <a:t>Software piracy</a:t>
            </a:r>
          </a:p>
          <a:p>
            <a:pPr lvl="1"/>
            <a:r>
              <a:rPr lang="en-US" sz="2000" dirty="0" smtClean="0"/>
              <a:t>Copyright protection and user registration</a:t>
            </a:r>
            <a:endParaRPr lang="en-US" sz="2000" dirty="0"/>
          </a:p>
        </p:txBody>
      </p:sp>
      <p:sp>
        <p:nvSpPr>
          <p:cNvPr id="2" name="Title 1"/>
          <p:cNvSpPr>
            <a:spLocks noGrp="1"/>
          </p:cNvSpPr>
          <p:nvPr>
            <p:ph type="title"/>
          </p:nvPr>
        </p:nvSpPr>
        <p:spPr/>
        <p:txBody>
          <a:bodyPr/>
          <a:lstStyle/>
          <a:p>
            <a:r>
              <a:rPr lang="en-US" dirty="0" smtClean="0"/>
              <a:t>Compromises to Intellectual Property</a:t>
            </a:r>
            <a:endParaRPr lang="en-US" dirty="0"/>
          </a:p>
        </p:txBody>
      </p:sp>
    </p:spTree>
    <p:extLst>
      <p:ext uri="{BB962C8B-B14F-4D97-AF65-F5344CB8AC3E}">
        <p14:creationId xmlns:p14="http://schemas.microsoft.com/office/powerpoint/2010/main" val="23407940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924425"/>
          </a:xfrm>
        </p:spPr>
        <p:txBody>
          <a:bodyPr/>
          <a:lstStyle/>
          <a:p>
            <a:r>
              <a:rPr lang="en-US" sz="2400" dirty="0" smtClean="0"/>
              <a:t>An organization’s information system depends on the successful operation of many interdependent support systems, including power grids, data and telecommunications networks, parts suppliers, service vendors, and even janitorial staff and garbage haulers, any of which can be interrupted by severe weather, employee illnesses, or other unforeseen events </a:t>
            </a:r>
          </a:p>
          <a:p>
            <a:r>
              <a:rPr lang="en-US" sz="2400" dirty="0" smtClean="0"/>
              <a:t>Irregularities in Internet service, communications, and power supplies can dramatically affect the availability of information and systems </a:t>
            </a:r>
          </a:p>
          <a:p>
            <a:r>
              <a:rPr lang="en-US" sz="2400" dirty="0" smtClean="0"/>
              <a:t>Subcategories of this threat include the following:</a:t>
            </a:r>
          </a:p>
          <a:p>
            <a:pPr lvl="1"/>
            <a:r>
              <a:rPr lang="en-US" sz="2000" dirty="0" smtClean="0"/>
              <a:t>Internet service issues</a:t>
            </a:r>
          </a:p>
          <a:p>
            <a:pPr lvl="1"/>
            <a:r>
              <a:rPr lang="en-US" sz="2000" dirty="0" smtClean="0"/>
              <a:t>Communications and </a:t>
            </a:r>
            <a:r>
              <a:rPr lang="en-US" sz="2000" dirty="0"/>
              <a:t>o</a:t>
            </a:r>
            <a:r>
              <a:rPr lang="en-US" sz="2000" dirty="0" smtClean="0"/>
              <a:t>ther </a:t>
            </a:r>
            <a:r>
              <a:rPr lang="en-US" sz="2000" dirty="0"/>
              <a:t>s</a:t>
            </a:r>
            <a:r>
              <a:rPr lang="en-US" sz="2000" dirty="0" smtClean="0"/>
              <a:t>ervice provider issues</a:t>
            </a:r>
          </a:p>
          <a:p>
            <a:pPr lvl="1"/>
            <a:r>
              <a:rPr lang="en-US" sz="2000" dirty="0" smtClean="0"/>
              <a:t>Power irregularities</a:t>
            </a:r>
            <a:endParaRPr lang="en-US" sz="2000" dirty="0"/>
          </a:p>
        </p:txBody>
      </p:sp>
      <p:sp>
        <p:nvSpPr>
          <p:cNvPr id="2" name="Title 1"/>
          <p:cNvSpPr>
            <a:spLocks noGrp="1"/>
          </p:cNvSpPr>
          <p:nvPr>
            <p:ph type="title"/>
          </p:nvPr>
        </p:nvSpPr>
        <p:spPr/>
        <p:txBody>
          <a:bodyPr/>
          <a:lstStyle/>
          <a:p>
            <a:r>
              <a:rPr lang="en-US" dirty="0" smtClean="0"/>
              <a:t>Deviations in Quality of Service</a:t>
            </a:r>
            <a:endParaRPr lang="en-US" dirty="0"/>
          </a:p>
        </p:txBody>
      </p:sp>
    </p:spTree>
    <p:extLst>
      <p:ext uri="{BB962C8B-B14F-4D97-AF65-F5344CB8AC3E}">
        <p14:creationId xmlns:p14="http://schemas.microsoft.com/office/powerpoint/2010/main" val="3923421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672048"/>
          </a:xfrm>
        </p:spPr>
        <p:txBody>
          <a:bodyPr/>
          <a:lstStyle/>
          <a:p>
            <a:r>
              <a:rPr lang="en-US" sz="2400" dirty="0" smtClean="0"/>
              <a:t>When an unauthorized person gains access to information an organization is trying to protect, the act is categorized as espionage or trespass </a:t>
            </a:r>
          </a:p>
          <a:p>
            <a:r>
              <a:rPr lang="en-US" sz="2400" dirty="0" smtClean="0"/>
              <a:t>When information gatherers employ techniques that cross a legal or ethical threshold, they are conducting industrial espionage</a:t>
            </a:r>
          </a:p>
          <a:p>
            <a:r>
              <a:rPr lang="en-US" sz="2400" dirty="0"/>
              <a:t>In the real world, a hacker frequently spends long hours examining the types and structures of targeted systems and uses skill, guile, and/or fraud to attempt to bypass controls placed on information owned by someone </a:t>
            </a:r>
            <a:r>
              <a:rPr lang="en-US" sz="2400" dirty="0" smtClean="0"/>
              <a:t>else</a:t>
            </a:r>
          </a:p>
          <a:p>
            <a:r>
              <a:rPr lang="en-US" sz="2400" dirty="0"/>
              <a:t>Once an attacker gains access to a system, the next step is to increase privileges (privilege escalation) to gain </a:t>
            </a:r>
            <a:r>
              <a:rPr lang="en-US" sz="2400" dirty="0" smtClean="0"/>
              <a:t>administrator- </a:t>
            </a:r>
            <a:r>
              <a:rPr lang="en-US" sz="2400" dirty="0"/>
              <a:t>(or </a:t>
            </a:r>
            <a:r>
              <a:rPr lang="en-US" sz="2400" dirty="0" smtClean="0"/>
              <a:t>root-) </a:t>
            </a:r>
            <a:r>
              <a:rPr lang="en-US" sz="2400" dirty="0"/>
              <a:t>level </a:t>
            </a:r>
            <a:r>
              <a:rPr lang="en-US" sz="2400" dirty="0" smtClean="0"/>
              <a:t>control</a:t>
            </a:r>
            <a:endParaRPr lang="en-US" sz="2400" dirty="0"/>
          </a:p>
        </p:txBody>
      </p:sp>
      <p:sp>
        <p:nvSpPr>
          <p:cNvPr id="2" name="Title 1"/>
          <p:cNvSpPr>
            <a:spLocks noGrp="1"/>
          </p:cNvSpPr>
          <p:nvPr>
            <p:ph type="title"/>
          </p:nvPr>
        </p:nvSpPr>
        <p:spPr/>
        <p:txBody>
          <a:bodyPr/>
          <a:lstStyle/>
          <a:p>
            <a:r>
              <a:rPr lang="en-US" dirty="0" smtClean="0"/>
              <a:t>Espionage or Trespass</a:t>
            </a:r>
            <a:endParaRPr lang="en-US" dirty="0"/>
          </a:p>
        </p:txBody>
      </p:sp>
    </p:spTree>
    <p:extLst>
      <p:ext uri="{BB962C8B-B14F-4D97-AF65-F5344CB8AC3E}">
        <p14:creationId xmlns:p14="http://schemas.microsoft.com/office/powerpoint/2010/main" val="1409227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Introduction</a:t>
            </a:r>
          </a:p>
        </p:txBody>
      </p:sp>
      <p:sp>
        <p:nvSpPr>
          <p:cNvPr id="5123" name="Rectangle 3"/>
          <p:cNvSpPr>
            <a:spLocks noGrp="1" noChangeArrowheads="1"/>
          </p:cNvSpPr>
          <p:nvPr>
            <p:ph idx="1"/>
          </p:nvPr>
        </p:nvSpPr>
        <p:spPr/>
        <p:txBody>
          <a:bodyPr>
            <a:normAutofit fontScale="92500"/>
          </a:bodyPr>
          <a:lstStyle/>
          <a:p>
            <a:r>
              <a:rPr lang="en-US" sz="2800" dirty="0"/>
              <a:t>IT enables the storage and </a:t>
            </a:r>
            <a:r>
              <a:rPr lang="en-US" sz="2800" dirty="0" smtClean="0"/>
              <a:t>transportation of </a:t>
            </a:r>
            <a:r>
              <a:rPr lang="en-US" sz="2800" dirty="0"/>
              <a:t>information—often a company’s most valuable resource—from one business </a:t>
            </a:r>
            <a:r>
              <a:rPr lang="en-US" sz="2800" dirty="0" smtClean="0"/>
              <a:t>unit to another</a:t>
            </a:r>
          </a:p>
          <a:p>
            <a:pPr lvl="1"/>
            <a:r>
              <a:rPr lang="en-US" sz="2400" dirty="0" smtClean="0"/>
              <a:t>But </a:t>
            </a:r>
            <a:r>
              <a:rPr lang="en-US" sz="2400" dirty="0"/>
              <a:t>what happens if the vehicle breaks down, even for a little while</a:t>
            </a:r>
            <a:r>
              <a:rPr lang="en-US" sz="2400" dirty="0" smtClean="0"/>
              <a:t>?</a:t>
            </a:r>
          </a:p>
          <a:p>
            <a:r>
              <a:rPr lang="en-US" sz="2800" dirty="0"/>
              <a:t>Astute managers increasingly recognize the critical nature of </a:t>
            </a:r>
            <a:r>
              <a:rPr lang="en-US" sz="2800" dirty="0" smtClean="0"/>
              <a:t>information security </a:t>
            </a:r>
            <a:r>
              <a:rPr lang="en-US" sz="2800" dirty="0"/>
              <a:t>as the vehicle by which the organization’s information assets are </a:t>
            </a:r>
            <a:r>
              <a:rPr lang="en-US" sz="2800" dirty="0" smtClean="0"/>
              <a:t>secured</a:t>
            </a:r>
          </a:p>
          <a:p>
            <a:r>
              <a:rPr lang="en-US" sz="2800" dirty="0"/>
              <a:t>The emergence of executive-level </a:t>
            </a:r>
            <a:r>
              <a:rPr lang="en-US" sz="2800" dirty="0" smtClean="0"/>
              <a:t>InfoSec managers allows </a:t>
            </a:r>
            <a:r>
              <a:rPr lang="en-US" sz="2800" dirty="0"/>
              <a:t>for the creation </a:t>
            </a:r>
            <a:r>
              <a:rPr lang="en-US" sz="2800" dirty="0" smtClean="0"/>
              <a:t>of professionally </a:t>
            </a:r>
            <a:r>
              <a:rPr lang="en-US" sz="2800" dirty="0"/>
              <a:t>managed information security teams that have a primary objective </a:t>
            </a:r>
            <a:r>
              <a:rPr lang="en-US" sz="2800" dirty="0" smtClean="0"/>
              <a:t>to protect </a:t>
            </a:r>
            <a:r>
              <a:rPr lang="en-US" sz="2800" dirty="0"/>
              <a:t>information assets, </a:t>
            </a:r>
            <a:r>
              <a:rPr lang="en-US" dirty="0"/>
              <a:t>wherever—or whatever—they </a:t>
            </a:r>
            <a:r>
              <a:rPr lang="en-US" sz="2800" dirty="0"/>
              <a:t>may </a:t>
            </a:r>
            <a:r>
              <a:rPr lang="en-US" sz="2800" dirty="0" smtClean="0"/>
              <a:t>be</a:t>
            </a:r>
          </a:p>
        </p:txBody>
      </p:sp>
    </p:spTree>
    <p:extLst>
      <p:ext uri="{BB962C8B-B14F-4D97-AF65-F5344CB8AC3E}">
        <p14:creationId xmlns:p14="http://schemas.microsoft.com/office/powerpoint/2010/main" val="1054423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539430"/>
          </a:xfrm>
        </p:spPr>
        <p:txBody>
          <a:bodyPr/>
          <a:lstStyle/>
          <a:p>
            <a:r>
              <a:rPr lang="en-US" sz="2400" dirty="0" smtClean="0"/>
              <a:t>Password attacks fall under the category of espionage or trespass just as lock-picking falls under breaking and entering </a:t>
            </a:r>
          </a:p>
          <a:p>
            <a:r>
              <a:rPr lang="en-US" sz="2400" dirty="0" smtClean="0"/>
              <a:t>Attempting to guess or reverse-calculate a password is often called cracking</a:t>
            </a:r>
          </a:p>
          <a:p>
            <a:r>
              <a:rPr lang="en-US" sz="2400" dirty="0" smtClean="0"/>
              <a:t>There are alternative approaches to password cracking:</a:t>
            </a:r>
          </a:p>
          <a:p>
            <a:pPr lvl="1"/>
            <a:r>
              <a:rPr lang="en-US" sz="2000" dirty="0" smtClean="0"/>
              <a:t>Brute force attack</a:t>
            </a:r>
          </a:p>
          <a:p>
            <a:pPr lvl="1"/>
            <a:r>
              <a:rPr lang="en-US" sz="2000" dirty="0" smtClean="0"/>
              <a:t>Dictionary password attack </a:t>
            </a:r>
          </a:p>
          <a:p>
            <a:pPr lvl="1"/>
            <a:r>
              <a:rPr lang="en-US" sz="2000" dirty="0" smtClean="0"/>
              <a:t>Rainbow tables</a:t>
            </a:r>
          </a:p>
          <a:p>
            <a:pPr lvl="1"/>
            <a:r>
              <a:rPr lang="en-US" sz="2000" dirty="0" smtClean="0"/>
              <a:t>Social engineering password attack</a:t>
            </a:r>
            <a:endParaRPr lang="en-US" sz="2000" dirty="0"/>
          </a:p>
        </p:txBody>
      </p:sp>
      <p:sp>
        <p:nvSpPr>
          <p:cNvPr id="2" name="Title 1"/>
          <p:cNvSpPr>
            <a:spLocks noGrp="1"/>
          </p:cNvSpPr>
          <p:nvPr>
            <p:ph type="title"/>
          </p:nvPr>
        </p:nvSpPr>
        <p:spPr/>
        <p:txBody>
          <a:bodyPr/>
          <a:lstStyle/>
          <a:p>
            <a:r>
              <a:rPr lang="en-US" dirty="0" smtClean="0"/>
              <a:t>Espionage or </a:t>
            </a:r>
            <a:r>
              <a:rPr lang="en-US" dirty="0"/>
              <a:t>Trespass </a:t>
            </a:r>
            <a:r>
              <a:rPr lang="en-US" dirty="0" smtClean="0"/>
              <a:t>(Continued)</a:t>
            </a:r>
            <a:endParaRPr lang="en-US" dirty="0"/>
          </a:p>
        </p:txBody>
      </p:sp>
    </p:spTree>
    <p:extLst>
      <p:ext uri="{BB962C8B-B14F-4D97-AF65-F5344CB8AC3E}">
        <p14:creationId xmlns:p14="http://schemas.microsoft.com/office/powerpoint/2010/main" val="320073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321183"/>
          </a:xfrm>
        </p:spPr>
        <p:txBody>
          <a:bodyPr/>
          <a:lstStyle/>
          <a:p>
            <a:r>
              <a:rPr lang="en-US" sz="2400" dirty="0" smtClean="0"/>
              <a:t>Forces of nature can present some of the most dangerous threats because they usually occur with little warning and are beyond the control of people </a:t>
            </a:r>
          </a:p>
          <a:p>
            <a:r>
              <a:rPr lang="en-US" sz="2400" dirty="0" smtClean="0"/>
              <a:t>Because it is not possible to avoid these threats, organizations must implement controls to limit damage and prepare contingency plans for continued operations</a:t>
            </a:r>
          </a:p>
          <a:p>
            <a:r>
              <a:rPr lang="en-US" sz="2400" dirty="0" smtClean="0"/>
              <a:t>Force majeure, or “superior force,” includes forces of nature as well as civil disorder and acts of war </a:t>
            </a:r>
          </a:p>
          <a:p>
            <a:r>
              <a:rPr lang="en-US" sz="2400" dirty="0" smtClean="0"/>
              <a:t>Most forces of nature can only be mitigated through insurance, although careful facilities design and placement can reduce the likelihood of damage</a:t>
            </a:r>
          </a:p>
        </p:txBody>
      </p:sp>
      <p:sp>
        <p:nvSpPr>
          <p:cNvPr id="2" name="Title 1"/>
          <p:cNvSpPr>
            <a:spLocks noGrp="1"/>
          </p:cNvSpPr>
          <p:nvPr>
            <p:ph type="title"/>
          </p:nvPr>
        </p:nvSpPr>
        <p:spPr/>
        <p:txBody>
          <a:bodyPr/>
          <a:lstStyle/>
          <a:p>
            <a:r>
              <a:rPr lang="en-US" dirty="0" smtClean="0"/>
              <a:t>Forces of Nature</a:t>
            </a:r>
            <a:endParaRPr lang="en-US" dirty="0"/>
          </a:p>
        </p:txBody>
      </p:sp>
    </p:spTree>
    <p:extLst>
      <p:ext uri="{BB962C8B-B14F-4D97-AF65-F5344CB8AC3E}">
        <p14:creationId xmlns:p14="http://schemas.microsoft.com/office/powerpoint/2010/main" val="36889537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2030813"/>
            <a:ext cx="3902075" cy="3379387"/>
          </a:xfrm>
        </p:spPr>
        <p:txBody>
          <a:bodyPr/>
          <a:lstStyle/>
          <a:p>
            <a:r>
              <a:rPr lang="en-US" sz="2400" dirty="0" smtClean="0"/>
              <a:t>Fire</a:t>
            </a:r>
          </a:p>
          <a:p>
            <a:r>
              <a:rPr lang="en-US" sz="2400" dirty="0" smtClean="0"/>
              <a:t>Flood</a:t>
            </a:r>
          </a:p>
          <a:p>
            <a:r>
              <a:rPr lang="en-US" sz="2400" dirty="0" smtClean="0"/>
              <a:t>Earthquake</a:t>
            </a:r>
          </a:p>
          <a:p>
            <a:r>
              <a:rPr lang="en-US" sz="2400" dirty="0" smtClean="0"/>
              <a:t>Lightning</a:t>
            </a:r>
          </a:p>
          <a:p>
            <a:r>
              <a:rPr lang="en-US" sz="2400" dirty="0" smtClean="0"/>
              <a:t>Landslide or mudslide</a:t>
            </a:r>
          </a:p>
          <a:p>
            <a:r>
              <a:rPr lang="en-US" sz="2400" dirty="0" smtClean="0"/>
              <a:t>Tornados or severe windstorms</a:t>
            </a:r>
          </a:p>
          <a:p>
            <a:endParaRPr lang="en-US" sz="2400" dirty="0" smtClean="0"/>
          </a:p>
        </p:txBody>
      </p:sp>
      <p:sp>
        <p:nvSpPr>
          <p:cNvPr id="2" name="Title 1"/>
          <p:cNvSpPr>
            <a:spLocks noGrp="1"/>
          </p:cNvSpPr>
          <p:nvPr>
            <p:ph type="title"/>
          </p:nvPr>
        </p:nvSpPr>
        <p:spPr/>
        <p:txBody>
          <a:bodyPr/>
          <a:lstStyle/>
          <a:p>
            <a:r>
              <a:rPr lang="en-US" dirty="0" smtClean="0"/>
              <a:t>Forces of </a:t>
            </a:r>
            <a:r>
              <a:rPr lang="en-US" dirty="0"/>
              <a:t>Nature </a:t>
            </a:r>
            <a:r>
              <a:rPr lang="en-US" dirty="0" smtClean="0"/>
              <a:t>(Continued)</a:t>
            </a:r>
            <a:endParaRPr lang="en-US" dirty="0"/>
          </a:p>
        </p:txBody>
      </p:sp>
      <p:sp>
        <p:nvSpPr>
          <p:cNvPr id="6" name="Text Placeholder 5"/>
          <p:cNvSpPr>
            <a:spLocks noGrp="1"/>
          </p:cNvSpPr>
          <p:nvPr>
            <p:ph type="body" idx="4294967295"/>
          </p:nvPr>
        </p:nvSpPr>
        <p:spPr>
          <a:xfrm>
            <a:off x="304800" y="1390520"/>
            <a:ext cx="8915400" cy="350865"/>
          </a:xfrm>
        </p:spPr>
        <p:txBody>
          <a:bodyPr/>
          <a:lstStyle/>
          <a:p>
            <a:pPr marL="0" indent="0">
              <a:buNone/>
            </a:pPr>
            <a:r>
              <a:rPr lang="en-US" sz="2400" b="1" dirty="0" smtClean="0"/>
              <a:t>Some typical force of nature attacks include the following:</a:t>
            </a:r>
          </a:p>
        </p:txBody>
      </p:sp>
      <p:sp>
        <p:nvSpPr>
          <p:cNvPr id="8" name="Content Placeholder 7"/>
          <p:cNvSpPr>
            <a:spLocks noGrp="1"/>
          </p:cNvSpPr>
          <p:nvPr>
            <p:ph sz="quarter" idx="4294967295"/>
          </p:nvPr>
        </p:nvSpPr>
        <p:spPr>
          <a:xfrm>
            <a:off x="4572000" y="2030813"/>
            <a:ext cx="4041775" cy="2720745"/>
          </a:xfrm>
        </p:spPr>
        <p:txBody>
          <a:bodyPr/>
          <a:lstStyle/>
          <a:p>
            <a:r>
              <a:rPr lang="en-US" sz="2400" dirty="0" smtClean="0"/>
              <a:t>Hurricanes, typhoons, and tropical depressions</a:t>
            </a:r>
          </a:p>
          <a:p>
            <a:r>
              <a:rPr lang="en-US" sz="2400" dirty="0" smtClean="0"/>
              <a:t>Tsunami</a:t>
            </a:r>
          </a:p>
          <a:p>
            <a:r>
              <a:rPr lang="en-US" sz="2400" dirty="0" smtClean="0"/>
              <a:t>Electrostatic discharge (ESD)</a:t>
            </a:r>
          </a:p>
          <a:p>
            <a:r>
              <a:rPr lang="en-US" sz="2400" dirty="0" smtClean="0"/>
              <a:t>Dust contamination</a:t>
            </a:r>
          </a:p>
          <a:p>
            <a:endParaRPr lang="en-US" sz="2400" dirty="0"/>
          </a:p>
        </p:txBody>
      </p:sp>
    </p:spTree>
    <p:extLst>
      <p:ext uri="{BB962C8B-B14F-4D97-AF65-F5344CB8AC3E}">
        <p14:creationId xmlns:p14="http://schemas.microsoft.com/office/powerpoint/2010/main" val="1073660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65125" y="1538818"/>
            <a:ext cx="8415338" cy="4475071"/>
          </a:xfrm>
        </p:spPr>
        <p:txBody>
          <a:bodyPr/>
          <a:lstStyle/>
          <a:p>
            <a:r>
              <a:rPr lang="en-US" sz="2400" dirty="0" smtClean="0"/>
              <a:t>This category includes acts performed without intent or malicious purpose or in ignorance by an authorized user </a:t>
            </a:r>
          </a:p>
          <a:p>
            <a:r>
              <a:rPr lang="en-US" sz="2400" dirty="0" smtClean="0"/>
              <a:t>When people use information systems, mistakes happen; similar errors happen when people fail to follow established policy</a:t>
            </a:r>
          </a:p>
          <a:p>
            <a:r>
              <a:rPr lang="en-US" sz="2400" dirty="0" smtClean="0"/>
              <a:t>Inexperience, improper training, and incorrect assumptions are just a few things that can cause human error or failure </a:t>
            </a:r>
          </a:p>
          <a:p>
            <a:r>
              <a:rPr lang="en-US" sz="2400" dirty="0" smtClean="0"/>
              <a:t>One of the greatest threats to an organization’s information security is its own employees, as they are the threat agents closest to the information</a:t>
            </a:r>
          </a:p>
          <a:p>
            <a:r>
              <a:rPr lang="en-US" sz="2400" dirty="0" smtClean="0"/>
              <a:t>Human error or failure often can be prevented with training, ongoing awareness activities, and controls</a:t>
            </a:r>
          </a:p>
        </p:txBody>
      </p:sp>
      <p:sp>
        <p:nvSpPr>
          <p:cNvPr id="9" name="Title 8"/>
          <p:cNvSpPr>
            <a:spLocks noGrp="1"/>
          </p:cNvSpPr>
          <p:nvPr>
            <p:ph type="title"/>
          </p:nvPr>
        </p:nvSpPr>
        <p:spPr/>
        <p:txBody>
          <a:bodyPr/>
          <a:lstStyle/>
          <a:p>
            <a:r>
              <a:rPr lang="en-US" dirty="0" smtClean="0"/>
              <a:t>Human Error or Failure</a:t>
            </a:r>
            <a:endParaRPr lang="en-US" dirty="0"/>
          </a:p>
        </p:txBody>
      </p:sp>
    </p:spTree>
    <p:extLst>
      <p:ext uri="{BB962C8B-B14F-4D97-AF65-F5344CB8AC3E}">
        <p14:creationId xmlns:p14="http://schemas.microsoft.com/office/powerpoint/2010/main" val="26605468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339376"/>
          </a:xfrm>
        </p:spPr>
        <p:txBody>
          <a:bodyPr/>
          <a:lstStyle/>
          <a:p>
            <a:r>
              <a:rPr lang="en-US" sz="2400" dirty="0" smtClean="0"/>
              <a:t>Some typical human error or failure attacks include the following:</a:t>
            </a:r>
          </a:p>
          <a:p>
            <a:pPr lvl="1"/>
            <a:r>
              <a:rPr lang="en-US" sz="2000" dirty="0" smtClean="0"/>
              <a:t>Social engineering</a:t>
            </a:r>
          </a:p>
          <a:p>
            <a:pPr lvl="1"/>
            <a:r>
              <a:rPr lang="en-US" sz="2000" dirty="0" smtClean="0"/>
              <a:t>Advance-fee fraud</a:t>
            </a:r>
          </a:p>
          <a:p>
            <a:pPr lvl="1"/>
            <a:r>
              <a:rPr lang="en-US" sz="2000" dirty="0" smtClean="0"/>
              <a:t>Phishing</a:t>
            </a:r>
          </a:p>
          <a:p>
            <a:pPr lvl="2"/>
            <a:r>
              <a:rPr lang="en-US" sz="1800" dirty="0" smtClean="0"/>
              <a:t>URL manipulation</a:t>
            </a:r>
          </a:p>
          <a:p>
            <a:pPr lvl="2"/>
            <a:r>
              <a:rPr lang="en-US" sz="1800" dirty="0" smtClean="0"/>
              <a:t>Web site forgery</a:t>
            </a:r>
          </a:p>
          <a:p>
            <a:pPr lvl="1"/>
            <a:r>
              <a:rPr lang="en-US" sz="2000" dirty="0" smtClean="0"/>
              <a:t>Spear phishing</a:t>
            </a:r>
          </a:p>
          <a:p>
            <a:pPr lvl="1"/>
            <a:r>
              <a:rPr lang="en-US" sz="2000" dirty="0" smtClean="0"/>
              <a:t>Pretexting</a:t>
            </a:r>
          </a:p>
          <a:p>
            <a:endParaRPr lang="en-US" sz="2400" dirty="0" smtClean="0"/>
          </a:p>
        </p:txBody>
      </p:sp>
      <p:sp>
        <p:nvSpPr>
          <p:cNvPr id="2" name="Title 1"/>
          <p:cNvSpPr>
            <a:spLocks noGrp="1"/>
          </p:cNvSpPr>
          <p:nvPr>
            <p:ph type="title"/>
          </p:nvPr>
        </p:nvSpPr>
        <p:spPr/>
        <p:txBody>
          <a:bodyPr/>
          <a:lstStyle/>
          <a:p>
            <a:r>
              <a:rPr lang="en-US" dirty="0" smtClean="0"/>
              <a:t>Human Error or </a:t>
            </a:r>
            <a:r>
              <a:rPr lang="en-US" dirty="0"/>
              <a:t>Failure </a:t>
            </a:r>
            <a:r>
              <a:rPr lang="en-US" dirty="0" smtClean="0"/>
              <a:t>(Continued)</a:t>
            </a:r>
            <a:endParaRPr lang="en-US" dirty="0"/>
          </a:p>
        </p:txBody>
      </p:sp>
    </p:spTree>
    <p:extLst>
      <p:ext uri="{BB962C8B-B14F-4D97-AF65-F5344CB8AC3E}">
        <p14:creationId xmlns:p14="http://schemas.microsoft.com/office/powerpoint/2010/main" val="3787567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701731"/>
          </a:xfrm>
        </p:spPr>
        <p:txBody>
          <a:bodyPr/>
          <a:lstStyle/>
          <a:p>
            <a:r>
              <a:rPr lang="en-US" sz="2400" dirty="0" smtClean="0"/>
              <a:t>Information extortion, also known as cyberextortion, is common in the theft of credit card numbers</a:t>
            </a:r>
          </a:p>
        </p:txBody>
      </p:sp>
      <p:sp>
        <p:nvSpPr>
          <p:cNvPr id="2" name="Title 1"/>
          <p:cNvSpPr>
            <a:spLocks noGrp="1"/>
          </p:cNvSpPr>
          <p:nvPr>
            <p:ph type="title"/>
          </p:nvPr>
        </p:nvSpPr>
        <p:spPr/>
        <p:txBody>
          <a:bodyPr/>
          <a:lstStyle/>
          <a:p>
            <a:r>
              <a:rPr lang="en-US" dirty="0" smtClean="0"/>
              <a:t>Information Extortion</a:t>
            </a:r>
            <a:endParaRPr lang="en-US" dirty="0"/>
          </a:p>
        </p:txBody>
      </p:sp>
      <p:sp>
        <p:nvSpPr>
          <p:cNvPr id="12" name="Content Placeholder 2"/>
          <p:cNvSpPr txBox="1">
            <a:spLocks/>
          </p:cNvSpPr>
          <p:nvPr/>
        </p:nvSpPr>
        <p:spPr>
          <a:xfrm>
            <a:off x="347662" y="2452604"/>
            <a:ext cx="3765579" cy="2456057"/>
          </a:xfrm>
          <a:prstGeom prst="rect">
            <a:avLst/>
          </a:prstGeom>
        </p:spPr>
        <p:txBody>
          <a:bodyPr vert="horz" wrap="square" lIns="0" tIns="0" rIns="0" bIns="0" rtlCol="0">
            <a:spAutoFit/>
          </a:bodyPr>
          <a:lst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2400" dirty="0" smtClean="0"/>
              <a:t>Recent information extortion attacks have involved specialized forms of malware known as </a:t>
            </a:r>
            <a:r>
              <a:rPr lang="en-US" sz="2400" b="1" dirty="0" smtClean="0"/>
              <a:t>ransomware</a:t>
            </a:r>
            <a:r>
              <a:rPr lang="en-US" sz="2400" dirty="0" smtClean="0"/>
              <a:t> that encrypt the user’s data and offer to unlock it if the user pays the attacker</a:t>
            </a:r>
            <a:endParaRPr lang="en-US" sz="2400" dirty="0"/>
          </a:p>
        </p:txBody>
      </p:sp>
      <p:pic>
        <p:nvPicPr>
          <p:cNvPr id="4" name="Picture 3" descr="A screenshot shows the encryption notification screen from WannaCry. The title reads, Wana Decrypt0r 2.0. The head reads, Ooops, your files have been encrypted. and shows answers to a few F A Qs: What Happened to My Computer? Can I Recover My Files? and How Do I Pay? On the left are panels for Payment will be raised on and Your files will be lost on followed by hyperlinks: About bitcoin, how to buy bitcoins, and Contact us. At the bottom of the notification screen are buttons: Check Payment and Decryp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2458046"/>
            <a:ext cx="4572000" cy="3875345"/>
          </a:xfrm>
          <a:prstGeom prst="rect">
            <a:avLst/>
          </a:prstGeom>
        </p:spPr>
      </p:pic>
    </p:spTree>
    <p:extLst>
      <p:ext uri="{BB962C8B-B14F-4D97-AF65-F5344CB8AC3E}">
        <p14:creationId xmlns:p14="http://schemas.microsoft.com/office/powerpoint/2010/main" val="38741841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347344"/>
          </a:xfrm>
        </p:spPr>
        <p:txBody>
          <a:bodyPr/>
          <a:lstStyle/>
          <a:p>
            <a:r>
              <a:rPr lang="en-US" sz="2400" dirty="0" smtClean="0"/>
              <a:t>This category of threat involves the deliberate sabotage of a computer system or business, or acts of vandalism to destroy an asset or damage the image of an organization </a:t>
            </a:r>
          </a:p>
          <a:p>
            <a:r>
              <a:rPr lang="en-US" sz="2400" dirty="0" smtClean="0"/>
              <a:t>These acts can range from petty vandalism by employees to organized sabotage against an organization</a:t>
            </a:r>
          </a:p>
          <a:p>
            <a:r>
              <a:rPr lang="en-US" sz="2400" dirty="0" smtClean="0"/>
              <a:t>Vandalism to a Web site can erode consumer confidence, diminishing an organization’s sales, net worth, and reputation</a:t>
            </a:r>
          </a:p>
          <a:p>
            <a:r>
              <a:rPr lang="en-US" sz="2400" dirty="0" smtClean="0"/>
              <a:t>Activism in the digital age:</a:t>
            </a:r>
          </a:p>
          <a:p>
            <a:pPr lvl="1"/>
            <a:r>
              <a:rPr lang="en-US" sz="2000" dirty="0" smtClean="0"/>
              <a:t>Online activism</a:t>
            </a:r>
          </a:p>
          <a:p>
            <a:pPr lvl="1"/>
            <a:r>
              <a:rPr lang="en-US" sz="2000" dirty="0" smtClean="0"/>
              <a:t>Cyberterrorism and cyberwarfare</a:t>
            </a:r>
          </a:p>
          <a:p>
            <a:pPr lvl="1"/>
            <a:r>
              <a:rPr lang="en-US" sz="2000" dirty="0" smtClean="0"/>
              <a:t>Positive </a:t>
            </a:r>
            <a:r>
              <a:rPr lang="en-US" sz="2000" dirty="0"/>
              <a:t>o</a:t>
            </a:r>
            <a:r>
              <a:rPr lang="en-US" sz="2000" dirty="0" smtClean="0"/>
              <a:t>nline activism</a:t>
            </a:r>
            <a:endParaRPr lang="en-US" sz="2000" dirty="0"/>
          </a:p>
        </p:txBody>
      </p:sp>
      <p:sp>
        <p:nvSpPr>
          <p:cNvPr id="2" name="Title 1"/>
          <p:cNvSpPr>
            <a:spLocks noGrp="1"/>
          </p:cNvSpPr>
          <p:nvPr>
            <p:ph type="title"/>
          </p:nvPr>
        </p:nvSpPr>
        <p:spPr/>
        <p:txBody>
          <a:bodyPr/>
          <a:lstStyle/>
          <a:p>
            <a:r>
              <a:rPr lang="en-US" dirty="0" smtClean="0"/>
              <a:t>Sabotage or Vandalism</a:t>
            </a:r>
            <a:endParaRPr lang="en-US" dirty="0"/>
          </a:p>
        </p:txBody>
      </p:sp>
    </p:spTree>
    <p:extLst>
      <p:ext uri="{BB962C8B-B14F-4D97-AF65-F5344CB8AC3E}">
        <p14:creationId xmlns:p14="http://schemas.microsoft.com/office/powerpoint/2010/main" val="7305669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175" y="1611053"/>
            <a:ext cx="8415338" cy="4865947"/>
          </a:xfrm>
        </p:spPr>
        <p:txBody>
          <a:bodyPr/>
          <a:lstStyle/>
          <a:p>
            <a:r>
              <a:rPr lang="en-US" sz="2400" dirty="0" smtClean="0"/>
              <a:t>Deliberate software attacks occur when an individual or a group designs and deploys software to attack a system </a:t>
            </a:r>
          </a:p>
          <a:p>
            <a:r>
              <a:rPr lang="en-US" sz="2400" dirty="0" smtClean="0"/>
              <a:t>This software can be used to overwhelm the processing capabilities of online systems or to gain access to protected systems by hidden means</a:t>
            </a:r>
          </a:p>
          <a:p>
            <a:pPr lvl="1"/>
            <a:r>
              <a:rPr lang="en-US" sz="2200" dirty="0" smtClean="0"/>
              <a:t>Malware—viruses</a:t>
            </a:r>
            <a:r>
              <a:rPr lang="en-US" sz="2200" dirty="0"/>
              <a:t>, worms, Trojan horses, polymorphic threats and hoaxes </a:t>
            </a:r>
          </a:p>
          <a:p>
            <a:pPr lvl="1"/>
            <a:r>
              <a:rPr lang="en-US" sz="2200" dirty="0"/>
              <a:t>Back doors, trap doors, and maintenance hooks</a:t>
            </a:r>
          </a:p>
          <a:p>
            <a:pPr lvl="1"/>
            <a:r>
              <a:rPr lang="en-US" sz="2200" dirty="0"/>
              <a:t>Denial-of-service (DoS) and distributed denial-of-service attacks (DDoS)</a:t>
            </a:r>
          </a:p>
          <a:p>
            <a:pPr lvl="1"/>
            <a:r>
              <a:rPr lang="en-US" sz="2200" dirty="0"/>
              <a:t>E-mail attacks—spam, mail </a:t>
            </a:r>
            <a:r>
              <a:rPr lang="en-US" sz="2200" dirty="0" smtClean="0"/>
              <a:t>bombs, </a:t>
            </a:r>
            <a:r>
              <a:rPr lang="en-US" sz="2200" dirty="0"/>
              <a:t>and social engineering attacks</a:t>
            </a:r>
          </a:p>
          <a:p>
            <a:pPr lvl="1"/>
            <a:r>
              <a:rPr lang="en-US" sz="2200" dirty="0"/>
              <a:t>Communications interception attacks—packet sniffers, spoofing, </a:t>
            </a:r>
            <a:r>
              <a:rPr lang="en-US" sz="2200" dirty="0" smtClean="0"/>
              <a:t>pharming, </a:t>
            </a:r>
            <a:r>
              <a:rPr lang="en-US" sz="2200" dirty="0"/>
              <a:t>and man-in-the-middle </a:t>
            </a:r>
            <a:r>
              <a:rPr lang="en-US" sz="2200" dirty="0" smtClean="0"/>
              <a:t>attacks</a:t>
            </a:r>
            <a:endParaRPr lang="en-US" sz="2200" dirty="0"/>
          </a:p>
        </p:txBody>
      </p:sp>
      <p:sp>
        <p:nvSpPr>
          <p:cNvPr id="2" name="Title 1"/>
          <p:cNvSpPr>
            <a:spLocks noGrp="1"/>
          </p:cNvSpPr>
          <p:nvPr>
            <p:ph type="title"/>
          </p:nvPr>
        </p:nvSpPr>
        <p:spPr/>
        <p:txBody>
          <a:bodyPr/>
          <a:lstStyle/>
          <a:p>
            <a:r>
              <a:rPr lang="en-US" dirty="0" smtClean="0"/>
              <a:t>Software Attacks</a:t>
            </a:r>
            <a:endParaRPr lang="en-US" dirty="0"/>
          </a:p>
        </p:txBody>
      </p:sp>
    </p:spTree>
    <p:extLst>
      <p:ext uri="{BB962C8B-B14F-4D97-AF65-F5344CB8AC3E}">
        <p14:creationId xmlns:p14="http://schemas.microsoft.com/office/powerpoint/2010/main" val="21744399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874907"/>
          </a:xfrm>
        </p:spPr>
        <p:txBody>
          <a:bodyPr/>
          <a:lstStyle/>
          <a:p>
            <a:r>
              <a:rPr lang="en-US" sz="2400" dirty="0" smtClean="0"/>
              <a:t>Technical hardware failures or errors occur when a manufacturer distributes equipment containing a known or an unknown flaw, which can cause the system to perform outside of expected parameters, resulting in unreliable service or lack of availability </a:t>
            </a:r>
          </a:p>
          <a:p>
            <a:r>
              <a:rPr lang="en-US" sz="2400" dirty="0" smtClean="0"/>
              <a:t>In hardware terms, failures are measured in mean time between failure (MTBF) and mean time to failure (MTTF) </a:t>
            </a:r>
          </a:p>
          <a:p>
            <a:pPr lvl="1"/>
            <a:r>
              <a:rPr lang="en-US" sz="2000" dirty="0" smtClean="0"/>
              <a:t>MTBF presumes that the item can be repaired or returned to service, MTTF presumes the item must be replaced</a:t>
            </a:r>
          </a:p>
          <a:p>
            <a:pPr lvl="1"/>
            <a:r>
              <a:rPr lang="en-US" sz="2000" dirty="0" smtClean="0"/>
              <a:t>From a repair standpoint, MTBF = MTTF + MTTD + MTTR, where mean time to diagnose (MTTD) examines diagnosis time and mean time to repair (MTTR) calculates repair time</a:t>
            </a:r>
          </a:p>
        </p:txBody>
      </p:sp>
      <p:sp>
        <p:nvSpPr>
          <p:cNvPr id="2" name="Title 1"/>
          <p:cNvSpPr>
            <a:spLocks noGrp="1"/>
          </p:cNvSpPr>
          <p:nvPr>
            <p:ph type="title"/>
          </p:nvPr>
        </p:nvSpPr>
        <p:spPr/>
        <p:txBody>
          <a:bodyPr/>
          <a:lstStyle/>
          <a:p>
            <a:r>
              <a:rPr lang="en-US" dirty="0" smtClean="0"/>
              <a:t>Technical Hardware Failures</a:t>
            </a:r>
            <a:endParaRPr lang="en-US" dirty="0"/>
          </a:p>
        </p:txBody>
      </p:sp>
    </p:spTree>
    <p:extLst>
      <p:ext uri="{BB962C8B-B14F-4D97-AF65-F5344CB8AC3E}">
        <p14:creationId xmlns:p14="http://schemas.microsoft.com/office/powerpoint/2010/main" val="4118795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321183"/>
          </a:xfrm>
        </p:spPr>
        <p:txBody>
          <a:bodyPr/>
          <a:lstStyle/>
          <a:p>
            <a:r>
              <a:rPr lang="en-US" sz="2400" dirty="0" smtClean="0"/>
              <a:t>Large quantities of computer code are written, debugged, published, and sold before all their bugs are detected and resolved </a:t>
            </a:r>
          </a:p>
          <a:p>
            <a:r>
              <a:rPr lang="en-US" sz="2400" dirty="0" smtClean="0"/>
              <a:t>Sometimes, combinations of certain software and hardware reveal new failures that range from bugs to untested failure conditions </a:t>
            </a:r>
          </a:p>
          <a:p>
            <a:r>
              <a:rPr lang="en-US" sz="2400" dirty="0" smtClean="0"/>
              <a:t>Sometimes these bugs are not errors, but purposeful shortcuts left by programmers for benign or malign reasons, bypassing security checks to speed up software testing—known as trap doors</a:t>
            </a:r>
          </a:p>
          <a:p>
            <a:r>
              <a:rPr lang="en-US" sz="2400" dirty="0" smtClean="0"/>
              <a:t>Among the most popular bug documentation Web site is Bugtraq, hosted by Security Focus, which provides up-to-the-minute information on the latest security vulnerabilities as well as a thorough archive of past bugs</a:t>
            </a:r>
            <a:endParaRPr lang="en-US" sz="2400" dirty="0"/>
          </a:p>
        </p:txBody>
      </p:sp>
      <p:sp>
        <p:nvSpPr>
          <p:cNvPr id="2" name="Title 1"/>
          <p:cNvSpPr>
            <a:spLocks noGrp="1"/>
          </p:cNvSpPr>
          <p:nvPr>
            <p:ph type="title"/>
          </p:nvPr>
        </p:nvSpPr>
        <p:spPr/>
        <p:txBody>
          <a:bodyPr/>
          <a:lstStyle/>
          <a:p>
            <a:r>
              <a:rPr lang="en-US" dirty="0" smtClean="0"/>
              <a:t>Technical Software Failures</a:t>
            </a:r>
            <a:endParaRPr lang="en-US" dirty="0"/>
          </a:p>
        </p:txBody>
      </p:sp>
    </p:spTree>
    <p:extLst>
      <p:ext uri="{BB962C8B-B14F-4D97-AF65-F5344CB8AC3E}">
        <p14:creationId xmlns:p14="http://schemas.microsoft.com/office/powerpoint/2010/main" val="2060611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Introduction (Continued)</a:t>
            </a:r>
          </a:p>
        </p:txBody>
      </p:sp>
      <p:sp>
        <p:nvSpPr>
          <p:cNvPr id="6147" name="Rectangle 3"/>
          <p:cNvSpPr>
            <a:spLocks noGrp="1" noChangeArrowheads="1"/>
          </p:cNvSpPr>
          <p:nvPr>
            <p:ph idx="1"/>
          </p:nvPr>
        </p:nvSpPr>
        <p:spPr>
          <a:xfrm>
            <a:off x="365125" y="1538818"/>
            <a:ext cx="8415338" cy="4712059"/>
          </a:xfrm>
        </p:spPr>
        <p:txBody>
          <a:bodyPr/>
          <a:lstStyle/>
          <a:p>
            <a:r>
              <a:rPr lang="en-US" sz="2800" dirty="0"/>
              <a:t>Organizations must realize that information security planning and </a:t>
            </a:r>
            <a:r>
              <a:rPr lang="en-US" sz="2800" dirty="0" smtClean="0"/>
              <a:t>funding decisions </a:t>
            </a:r>
            <a:r>
              <a:rPr lang="en-US" sz="2800" dirty="0"/>
              <a:t>involve more than managers of information, the members of the </a:t>
            </a:r>
            <a:r>
              <a:rPr lang="en-US" sz="2800" dirty="0" smtClean="0"/>
              <a:t>information security </a:t>
            </a:r>
            <a:r>
              <a:rPr lang="en-US" sz="2800" dirty="0"/>
              <a:t>team, or the managers of information </a:t>
            </a:r>
            <a:r>
              <a:rPr lang="en-US" sz="2800" dirty="0" smtClean="0"/>
              <a:t>systems</a:t>
            </a:r>
          </a:p>
          <a:p>
            <a:r>
              <a:rPr lang="en-US" sz="2800" dirty="0" smtClean="0"/>
              <a:t>Altogether</a:t>
            </a:r>
            <a:r>
              <a:rPr lang="en-US" sz="2800" dirty="0"/>
              <a:t>, they must </a:t>
            </a:r>
            <a:r>
              <a:rPr lang="en-US" sz="2800" dirty="0" smtClean="0"/>
              <a:t>involve the </a:t>
            </a:r>
            <a:r>
              <a:rPr lang="en-US" sz="2800" dirty="0"/>
              <a:t>entire organization, as represented by three distinct groups of managers </a:t>
            </a:r>
            <a:r>
              <a:rPr lang="en-US" sz="2800" dirty="0" smtClean="0"/>
              <a:t>and professionals</a:t>
            </a:r>
            <a:r>
              <a:rPr lang="en-US" sz="2800" dirty="0"/>
              <a:t>, or communities of interest:</a:t>
            </a:r>
          </a:p>
          <a:p>
            <a:pPr lvl="1"/>
            <a:r>
              <a:rPr lang="en-US" sz="2400" dirty="0" smtClean="0"/>
              <a:t>Those </a:t>
            </a:r>
            <a:r>
              <a:rPr lang="en-US" sz="2400" dirty="0"/>
              <a:t>in the field of information security</a:t>
            </a:r>
          </a:p>
          <a:p>
            <a:pPr lvl="1"/>
            <a:r>
              <a:rPr lang="en-US" sz="2400" dirty="0" smtClean="0"/>
              <a:t>Those </a:t>
            </a:r>
            <a:r>
              <a:rPr lang="en-US" sz="2400" dirty="0"/>
              <a:t>in the field of IT</a:t>
            </a:r>
          </a:p>
          <a:p>
            <a:pPr lvl="1"/>
            <a:r>
              <a:rPr lang="en-US" sz="2400" dirty="0" smtClean="0"/>
              <a:t>Those </a:t>
            </a:r>
            <a:r>
              <a:rPr lang="en-US" sz="2400" dirty="0"/>
              <a:t>from the rest of the </a:t>
            </a:r>
            <a:r>
              <a:rPr lang="en-US" sz="2400" dirty="0" smtClean="0"/>
              <a:t>organization</a:t>
            </a:r>
            <a:endParaRPr lang="en-US" sz="2400" dirty="0"/>
          </a:p>
        </p:txBody>
      </p:sp>
    </p:spTree>
    <p:extLst>
      <p:ext uri="{BB962C8B-B14F-4D97-AF65-F5344CB8AC3E}">
        <p14:creationId xmlns:p14="http://schemas.microsoft.com/office/powerpoint/2010/main" val="1213034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4395049"/>
          </a:xfrm>
        </p:spPr>
        <p:txBody>
          <a:bodyPr/>
          <a:lstStyle/>
          <a:p>
            <a:r>
              <a:rPr lang="en-US" sz="2400" dirty="0" smtClean="0"/>
              <a:t>The Open Web Application Security Project (OWASP) list of “The Ten Most Critical Web Application Security Risks” for 2017:</a:t>
            </a:r>
          </a:p>
          <a:p>
            <a:pPr lvl="1"/>
            <a:r>
              <a:rPr lang="en-US" sz="2000" dirty="0"/>
              <a:t>Injection</a:t>
            </a:r>
          </a:p>
          <a:p>
            <a:pPr lvl="1"/>
            <a:r>
              <a:rPr lang="en-US" sz="2000" dirty="0" smtClean="0"/>
              <a:t>Broken </a:t>
            </a:r>
            <a:r>
              <a:rPr lang="en-US" sz="2000" dirty="0"/>
              <a:t>authentication and session management</a:t>
            </a:r>
          </a:p>
          <a:p>
            <a:pPr lvl="1"/>
            <a:r>
              <a:rPr lang="en-US" sz="2000" dirty="0" smtClean="0"/>
              <a:t>Cross-site </a:t>
            </a:r>
            <a:r>
              <a:rPr lang="en-US" sz="2000" dirty="0"/>
              <a:t>scripting (XSS)</a:t>
            </a:r>
          </a:p>
          <a:p>
            <a:pPr lvl="1"/>
            <a:r>
              <a:rPr lang="en-US" sz="2000" dirty="0" smtClean="0"/>
              <a:t>Broken </a:t>
            </a:r>
            <a:r>
              <a:rPr lang="en-US" sz="2000" dirty="0"/>
              <a:t>access control</a:t>
            </a:r>
          </a:p>
          <a:p>
            <a:pPr lvl="1"/>
            <a:r>
              <a:rPr lang="en-US" sz="2000" dirty="0" smtClean="0"/>
              <a:t>Security </a:t>
            </a:r>
            <a:r>
              <a:rPr lang="en-US" sz="2000" dirty="0"/>
              <a:t>misconfiguration</a:t>
            </a:r>
          </a:p>
          <a:p>
            <a:pPr lvl="1"/>
            <a:r>
              <a:rPr lang="en-US" sz="2000" dirty="0" smtClean="0"/>
              <a:t>Sensitive </a:t>
            </a:r>
            <a:r>
              <a:rPr lang="en-US" sz="2000" dirty="0"/>
              <a:t>data exposure</a:t>
            </a:r>
          </a:p>
          <a:p>
            <a:pPr lvl="1"/>
            <a:r>
              <a:rPr lang="en-US" sz="2000" dirty="0" smtClean="0"/>
              <a:t>Insufficient </a:t>
            </a:r>
            <a:r>
              <a:rPr lang="en-US" sz="2000" dirty="0"/>
              <a:t>attack protection</a:t>
            </a:r>
          </a:p>
          <a:p>
            <a:pPr lvl="1"/>
            <a:r>
              <a:rPr lang="en-US" sz="2000" dirty="0" smtClean="0"/>
              <a:t>Cross-site </a:t>
            </a:r>
            <a:r>
              <a:rPr lang="en-US" sz="2000" dirty="0"/>
              <a:t>request forgery (CSRF)</a:t>
            </a:r>
          </a:p>
          <a:p>
            <a:pPr lvl="1"/>
            <a:r>
              <a:rPr lang="en-US" sz="2000" dirty="0" smtClean="0"/>
              <a:t>Using </a:t>
            </a:r>
            <a:r>
              <a:rPr lang="en-US" sz="2000" dirty="0"/>
              <a:t>components with known vulnerabilities</a:t>
            </a:r>
          </a:p>
          <a:p>
            <a:pPr lvl="1"/>
            <a:r>
              <a:rPr lang="en-US" sz="2000" dirty="0" smtClean="0"/>
              <a:t>Underprotected </a:t>
            </a:r>
            <a:r>
              <a:rPr lang="en-US" sz="2000" dirty="0"/>
              <a:t>APIs</a:t>
            </a:r>
          </a:p>
        </p:txBody>
      </p:sp>
      <p:sp>
        <p:nvSpPr>
          <p:cNvPr id="2" name="Title 1"/>
          <p:cNvSpPr>
            <a:spLocks noGrp="1"/>
          </p:cNvSpPr>
          <p:nvPr>
            <p:ph type="title"/>
          </p:nvPr>
        </p:nvSpPr>
        <p:spPr/>
        <p:txBody>
          <a:bodyPr/>
          <a:lstStyle/>
          <a:p>
            <a:r>
              <a:rPr lang="en-US" dirty="0" smtClean="0"/>
              <a:t>Technical Software </a:t>
            </a:r>
            <a:r>
              <a:rPr lang="en-US" dirty="0"/>
              <a:t>Failures </a:t>
            </a:r>
            <a:r>
              <a:rPr lang="en-US" dirty="0" smtClean="0"/>
              <a:t>(Continued)</a:t>
            </a:r>
            <a:endParaRPr lang="en-US" dirty="0"/>
          </a:p>
        </p:txBody>
      </p:sp>
    </p:spTree>
    <p:extLst>
      <p:ext uri="{BB962C8B-B14F-4D97-AF65-F5344CB8AC3E}">
        <p14:creationId xmlns:p14="http://schemas.microsoft.com/office/powerpoint/2010/main" val="29544752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Deadly Sins of Software Security</a:t>
            </a:r>
            <a:endParaRPr lang="en-US" dirty="0"/>
          </a:p>
        </p:txBody>
      </p:sp>
      <p:sp>
        <p:nvSpPr>
          <p:cNvPr id="7" name="Text Placeholder 6"/>
          <p:cNvSpPr>
            <a:spLocks noGrp="1"/>
          </p:cNvSpPr>
          <p:nvPr>
            <p:ph type="body" idx="1"/>
          </p:nvPr>
        </p:nvSpPr>
        <p:spPr>
          <a:xfrm>
            <a:off x="457200" y="990600"/>
            <a:ext cx="4040188" cy="639762"/>
          </a:xfrm>
        </p:spPr>
        <p:txBody>
          <a:bodyPr/>
          <a:lstStyle/>
          <a:p>
            <a:r>
              <a:rPr lang="en-US" dirty="0" smtClean="0"/>
              <a:t>Web Application Sins</a:t>
            </a:r>
            <a:endParaRPr lang="en-US" dirty="0"/>
          </a:p>
        </p:txBody>
      </p:sp>
      <p:sp>
        <p:nvSpPr>
          <p:cNvPr id="8" name="Content Placeholder 7"/>
          <p:cNvSpPr>
            <a:spLocks noGrp="1"/>
          </p:cNvSpPr>
          <p:nvPr>
            <p:ph sz="half" idx="2"/>
          </p:nvPr>
        </p:nvSpPr>
        <p:spPr>
          <a:xfrm>
            <a:off x="457200" y="1630362"/>
            <a:ext cx="4040188" cy="2215991"/>
          </a:xfrm>
        </p:spPr>
        <p:txBody>
          <a:bodyPr/>
          <a:lstStyle/>
          <a:p>
            <a:r>
              <a:rPr lang="en-US" sz="2000" dirty="0" smtClean="0"/>
              <a:t>SQL injection</a:t>
            </a:r>
          </a:p>
          <a:p>
            <a:r>
              <a:rPr lang="en-US" sz="2000" dirty="0" smtClean="0"/>
              <a:t>Web server-related </a:t>
            </a:r>
            <a:r>
              <a:rPr lang="en-US" sz="2000" dirty="0"/>
              <a:t>v</a:t>
            </a:r>
            <a:r>
              <a:rPr lang="en-US" sz="2000" dirty="0" smtClean="0"/>
              <a:t>ulnerabilities</a:t>
            </a:r>
          </a:p>
          <a:p>
            <a:r>
              <a:rPr lang="en-US" sz="2000" dirty="0" smtClean="0"/>
              <a:t>Web client-related vulnerabilities (XSS)</a:t>
            </a:r>
          </a:p>
          <a:p>
            <a:r>
              <a:rPr lang="en-US" sz="2000" dirty="0" smtClean="0"/>
              <a:t>Use of magic URLs, predictable cookies, and hidden </a:t>
            </a:r>
            <a:r>
              <a:rPr lang="en-US" sz="2000" dirty="0"/>
              <a:t>f</a:t>
            </a:r>
            <a:r>
              <a:rPr lang="en-US" sz="2000" dirty="0" smtClean="0"/>
              <a:t>orm </a:t>
            </a:r>
            <a:r>
              <a:rPr lang="en-US" sz="2000" dirty="0"/>
              <a:t>f</a:t>
            </a:r>
            <a:r>
              <a:rPr lang="en-US" sz="2000" dirty="0" smtClean="0"/>
              <a:t>ields</a:t>
            </a:r>
            <a:endParaRPr lang="en-US" sz="2000" dirty="0"/>
          </a:p>
        </p:txBody>
      </p:sp>
      <p:sp>
        <p:nvSpPr>
          <p:cNvPr id="9" name="Text Placeholder 8"/>
          <p:cNvSpPr>
            <a:spLocks noGrp="1"/>
          </p:cNvSpPr>
          <p:nvPr>
            <p:ph type="body" sz="quarter" idx="3"/>
          </p:nvPr>
        </p:nvSpPr>
        <p:spPr>
          <a:xfrm>
            <a:off x="4645025" y="990600"/>
            <a:ext cx="4041775" cy="639762"/>
          </a:xfrm>
        </p:spPr>
        <p:txBody>
          <a:bodyPr/>
          <a:lstStyle/>
          <a:p>
            <a:r>
              <a:rPr lang="en-US" dirty="0" smtClean="0"/>
              <a:t>Implementation Sins</a:t>
            </a:r>
            <a:endParaRPr lang="en-US" dirty="0"/>
          </a:p>
        </p:txBody>
      </p:sp>
      <p:sp>
        <p:nvSpPr>
          <p:cNvPr id="10" name="Content Placeholder 9"/>
          <p:cNvSpPr>
            <a:spLocks noGrp="1"/>
          </p:cNvSpPr>
          <p:nvPr>
            <p:ph sz="quarter" idx="4"/>
          </p:nvPr>
        </p:nvSpPr>
        <p:spPr>
          <a:xfrm>
            <a:off x="4645025" y="1630362"/>
            <a:ext cx="4041775" cy="4616648"/>
          </a:xfrm>
        </p:spPr>
        <p:txBody>
          <a:bodyPr/>
          <a:lstStyle/>
          <a:p>
            <a:pPr>
              <a:lnSpc>
                <a:spcPct val="100000"/>
              </a:lnSpc>
              <a:spcBef>
                <a:spcPts val="0"/>
              </a:spcBef>
            </a:pPr>
            <a:r>
              <a:rPr lang="en-US" sz="2000" dirty="0" smtClean="0"/>
              <a:t>Buffer overflow</a:t>
            </a:r>
          </a:p>
          <a:p>
            <a:pPr>
              <a:lnSpc>
                <a:spcPct val="100000"/>
              </a:lnSpc>
              <a:spcBef>
                <a:spcPts val="0"/>
              </a:spcBef>
            </a:pPr>
            <a:r>
              <a:rPr lang="en-US" sz="2000" dirty="0" smtClean="0"/>
              <a:t>Format string problems</a:t>
            </a:r>
          </a:p>
          <a:p>
            <a:pPr>
              <a:lnSpc>
                <a:spcPct val="100000"/>
              </a:lnSpc>
              <a:spcBef>
                <a:spcPts val="0"/>
              </a:spcBef>
            </a:pPr>
            <a:r>
              <a:rPr lang="en-US" sz="2000" dirty="0" smtClean="0"/>
              <a:t>Integer overflows</a:t>
            </a:r>
          </a:p>
          <a:p>
            <a:pPr>
              <a:lnSpc>
                <a:spcPct val="100000"/>
              </a:lnSpc>
              <a:spcBef>
                <a:spcPts val="0"/>
              </a:spcBef>
            </a:pPr>
            <a:r>
              <a:rPr lang="en-US" sz="2000" dirty="0" smtClean="0"/>
              <a:t>C++ catastrophes</a:t>
            </a:r>
          </a:p>
          <a:p>
            <a:pPr>
              <a:lnSpc>
                <a:spcPct val="100000"/>
              </a:lnSpc>
              <a:spcBef>
                <a:spcPts val="0"/>
              </a:spcBef>
            </a:pPr>
            <a:r>
              <a:rPr lang="en-US" sz="2000" dirty="0" smtClean="0"/>
              <a:t>Catching exceptions</a:t>
            </a:r>
          </a:p>
          <a:p>
            <a:pPr>
              <a:lnSpc>
                <a:spcPct val="100000"/>
              </a:lnSpc>
              <a:spcBef>
                <a:spcPts val="0"/>
              </a:spcBef>
            </a:pPr>
            <a:r>
              <a:rPr lang="en-US" sz="2000" dirty="0" smtClean="0"/>
              <a:t>Command </a:t>
            </a:r>
            <a:r>
              <a:rPr lang="en-US" sz="2000" dirty="0"/>
              <a:t>i</a:t>
            </a:r>
            <a:r>
              <a:rPr lang="en-US" sz="2000" dirty="0" smtClean="0"/>
              <a:t>njection</a:t>
            </a:r>
          </a:p>
          <a:p>
            <a:pPr>
              <a:lnSpc>
                <a:spcPct val="100000"/>
              </a:lnSpc>
              <a:spcBef>
                <a:spcPts val="0"/>
              </a:spcBef>
            </a:pPr>
            <a:r>
              <a:rPr lang="en-US" sz="2000" dirty="0" smtClean="0"/>
              <a:t>Failure to handle errors correctly</a:t>
            </a:r>
          </a:p>
          <a:p>
            <a:pPr>
              <a:lnSpc>
                <a:spcPct val="100000"/>
              </a:lnSpc>
              <a:spcBef>
                <a:spcPts val="0"/>
              </a:spcBef>
            </a:pPr>
            <a:r>
              <a:rPr lang="en-US" sz="2000" dirty="0" smtClean="0"/>
              <a:t>Information leakage</a:t>
            </a:r>
          </a:p>
          <a:p>
            <a:pPr>
              <a:lnSpc>
                <a:spcPct val="100000"/>
              </a:lnSpc>
              <a:spcBef>
                <a:spcPts val="0"/>
              </a:spcBef>
            </a:pPr>
            <a:r>
              <a:rPr lang="en-US" sz="2000" dirty="0" smtClean="0"/>
              <a:t>Race conditions</a:t>
            </a:r>
          </a:p>
          <a:p>
            <a:pPr>
              <a:lnSpc>
                <a:spcPct val="100000"/>
              </a:lnSpc>
              <a:spcBef>
                <a:spcPts val="0"/>
              </a:spcBef>
            </a:pPr>
            <a:r>
              <a:rPr lang="en-US" sz="2000" dirty="0" smtClean="0"/>
              <a:t>Poor usability</a:t>
            </a:r>
          </a:p>
          <a:p>
            <a:pPr>
              <a:lnSpc>
                <a:spcPct val="100000"/>
              </a:lnSpc>
              <a:spcBef>
                <a:spcPts val="0"/>
              </a:spcBef>
            </a:pPr>
            <a:r>
              <a:rPr lang="en-US" sz="2000" dirty="0" smtClean="0"/>
              <a:t>Not updating easily</a:t>
            </a:r>
          </a:p>
          <a:p>
            <a:pPr>
              <a:lnSpc>
                <a:spcPct val="100000"/>
              </a:lnSpc>
              <a:spcBef>
                <a:spcPts val="0"/>
              </a:spcBef>
            </a:pPr>
            <a:r>
              <a:rPr lang="en-US" sz="2000" dirty="0" smtClean="0"/>
              <a:t>Executing code with too much privilege</a:t>
            </a:r>
          </a:p>
          <a:p>
            <a:pPr>
              <a:lnSpc>
                <a:spcPct val="100000"/>
              </a:lnSpc>
              <a:spcBef>
                <a:spcPts val="0"/>
              </a:spcBef>
            </a:pPr>
            <a:r>
              <a:rPr lang="en-US" sz="2000" dirty="0" smtClean="0"/>
              <a:t>Failure to protect stored data</a:t>
            </a:r>
          </a:p>
          <a:p>
            <a:pPr>
              <a:lnSpc>
                <a:spcPct val="100000"/>
              </a:lnSpc>
              <a:spcBef>
                <a:spcPts val="0"/>
              </a:spcBef>
            </a:pPr>
            <a:r>
              <a:rPr lang="en-US" sz="2000" dirty="0" smtClean="0"/>
              <a:t>The sins of mobile code</a:t>
            </a:r>
            <a:endParaRPr lang="en-US" sz="2000" dirty="0"/>
          </a:p>
        </p:txBody>
      </p:sp>
    </p:spTree>
    <p:extLst>
      <p:ext uri="{BB962C8B-B14F-4D97-AF65-F5344CB8AC3E}">
        <p14:creationId xmlns:p14="http://schemas.microsoft.com/office/powerpoint/2010/main" val="1314405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Deadly Sins of Software </a:t>
            </a:r>
            <a:r>
              <a:rPr lang="en-US" dirty="0"/>
              <a:t>Security </a:t>
            </a:r>
            <a:r>
              <a:rPr lang="en-US" dirty="0" smtClean="0"/>
              <a:t>(Continued)</a:t>
            </a:r>
            <a:endParaRPr lang="en-US" dirty="0"/>
          </a:p>
        </p:txBody>
      </p:sp>
      <p:sp>
        <p:nvSpPr>
          <p:cNvPr id="7" name="Text Placeholder 6"/>
          <p:cNvSpPr>
            <a:spLocks noGrp="1"/>
          </p:cNvSpPr>
          <p:nvPr>
            <p:ph type="body" idx="1"/>
          </p:nvPr>
        </p:nvSpPr>
        <p:spPr>
          <a:xfrm>
            <a:off x="457200" y="990600"/>
            <a:ext cx="4040188" cy="639762"/>
          </a:xfrm>
        </p:spPr>
        <p:txBody>
          <a:bodyPr/>
          <a:lstStyle/>
          <a:p>
            <a:r>
              <a:rPr lang="en-US" dirty="0" smtClean="0"/>
              <a:t>Cryptographic Sins</a:t>
            </a:r>
            <a:endParaRPr lang="en-US" dirty="0"/>
          </a:p>
        </p:txBody>
      </p:sp>
      <p:sp>
        <p:nvSpPr>
          <p:cNvPr id="8" name="Content Placeholder 7"/>
          <p:cNvSpPr>
            <a:spLocks noGrp="1"/>
          </p:cNvSpPr>
          <p:nvPr>
            <p:ph sz="half" idx="2"/>
          </p:nvPr>
        </p:nvSpPr>
        <p:spPr>
          <a:xfrm>
            <a:off x="457200" y="1706562"/>
            <a:ext cx="4040188" cy="1711238"/>
          </a:xfrm>
        </p:spPr>
        <p:txBody>
          <a:bodyPr/>
          <a:lstStyle/>
          <a:p>
            <a:r>
              <a:rPr lang="en-US" dirty="0" smtClean="0"/>
              <a:t>Use of weak password-based systems</a:t>
            </a:r>
          </a:p>
          <a:p>
            <a:r>
              <a:rPr lang="en-US" dirty="0" smtClean="0"/>
              <a:t>Weak random numbers</a:t>
            </a:r>
          </a:p>
          <a:p>
            <a:r>
              <a:rPr lang="en-US" dirty="0" smtClean="0"/>
              <a:t>Using the wrong cryptography</a:t>
            </a:r>
          </a:p>
        </p:txBody>
      </p:sp>
      <p:sp>
        <p:nvSpPr>
          <p:cNvPr id="9" name="Text Placeholder 8"/>
          <p:cNvSpPr>
            <a:spLocks noGrp="1"/>
          </p:cNvSpPr>
          <p:nvPr>
            <p:ph type="body" sz="quarter" idx="3"/>
          </p:nvPr>
        </p:nvSpPr>
        <p:spPr>
          <a:xfrm>
            <a:off x="4645025" y="990600"/>
            <a:ext cx="4041775" cy="639762"/>
          </a:xfrm>
        </p:spPr>
        <p:txBody>
          <a:bodyPr/>
          <a:lstStyle/>
          <a:p>
            <a:r>
              <a:rPr lang="en-US" dirty="0" smtClean="0"/>
              <a:t>Networking Sins</a:t>
            </a:r>
            <a:endParaRPr lang="en-US" dirty="0"/>
          </a:p>
        </p:txBody>
      </p:sp>
      <p:sp>
        <p:nvSpPr>
          <p:cNvPr id="10" name="Content Placeholder 9"/>
          <p:cNvSpPr>
            <a:spLocks noGrp="1"/>
          </p:cNvSpPr>
          <p:nvPr>
            <p:ph sz="quarter" idx="4"/>
          </p:nvPr>
        </p:nvSpPr>
        <p:spPr>
          <a:xfrm>
            <a:off x="4645025" y="1706562"/>
            <a:ext cx="4041775" cy="2412968"/>
          </a:xfrm>
        </p:spPr>
        <p:txBody>
          <a:bodyPr/>
          <a:lstStyle/>
          <a:p>
            <a:r>
              <a:rPr lang="en-US" dirty="0" smtClean="0"/>
              <a:t>Failure to protect network traffic</a:t>
            </a:r>
          </a:p>
          <a:p>
            <a:r>
              <a:rPr lang="en-US" dirty="0" smtClean="0"/>
              <a:t>Improper use of PKI, especially SSL</a:t>
            </a:r>
          </a:p>
          <a:p>
            <a:r>
              <a:rPr lang="en-US" dirty="0" smtClean="0"/>
              <a:t>Trusting network name resolution</a:t>
            </a:r>
            <a:endParaRPr lang="en-US" dirty="0"/>
          </a:p>
        </p:txBody>
      </p:sp>
    </p:spTree>
    <p:extLst>
      <p:ext uri="{BB962C8B-B14F-4D97-AF65-F5344CB8AC3E}">
        <p14:creationId xmlns:p14="http://schemas.microsoft.com/office/powerpoint/2010/main" val="2319177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65125" y="1538818"/>
            <a:ext cx="8415338" cy="3619452"/>
          </a:xfrm>
        </p:spPr>
        <p:txBody>
          <a:bodyPr/>
          <a:lstStyle/>
          <a:p>
            <a:r>
              <a:rPr lang="en-US" sz="2400" dirty="0" smtClean="0"/>
              <a:t>Antiquated or outdated infrastructure can lead to unreliable and untrustworthy systems </a:t>
            </a:r>
          </a:p>
          <a:p>
            <a:r>
              <a:rPr lang="en-US" sz="2400" dirty="0" smtClean="0"/>
              <a:t>Management must recognize that when technology becomes outdated, there is a risk of losing data integrity from attacks </a:t>
            </a:r>
          </a:p>
          <a:p>
            <a:r>
              <a:rPr lang="en-US" sz="2400" dirty="0" smtClean="0"/>
              <a:t>Ideally, proper planning by management should prevent technology from becoming obsolete, but when obsolescence is clear, management must take immediate action </a:t>
            </a:r>
          </a:p>
          <a:p>
            <a:r>
              <a:rPr lang="en-US" sz="2400" dirty="0" smtClean="0"/>
              <a:t>Perhaps the most significant case of technology obsolescence in recent years is Microsoft’s Windows XP</a:t>
            </a:r>
            <a:endParaRPr lang="en-US" sz="2400" dirty="0"/>
          </a:p>
        </p:txBody>
      </p:sp>
      <p:sp>
        <p:nvSpPr>
          <p:cNvPr id="9" name="Title 8"/>
          <p:cNvSpPr>
            <a:spLocks noGrp="1"/>
          </p:cNvSpPr>
          <p:nvPr>
            <p:ph type="title"/>
          </p:nvPr>
        </p:nvSpPr>
        <p:spPr/>
        <p:txBody>
          <a:bodyPr/>
          <a:lstStyle/>
          <a:p>
            <a:r>
              <a:rPr lang="en-US" dirty="0" smtClean="0"/>
              <a:t>Technological Obsolescence</a:t>
            </a:r>
            <a:endParaRPr lang="en-US" dirty="0"/>
          </a:p>
        </p:txBody>
      </p:sp>
    </p:spTree>
    <p:extLst>
      <p:ext uri="{BB962C8B-B14F-4D97-AF65-F5344CB8AC3E}">
        <p14:creationId xmlns:p14="http://schemas.microsoft.com/office/powerpoint/2010/main" val="31839404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3707169"/>
          </a:xfrm>
        </p:spPr>
        <p:txBody>
          <a:bodyPr/>
          <a:lstStyle/>
          <a:p>
            <a:r>
              <a:rPr lang="en-US" sz="2400" dirty="0" smtClean="0"/>
              <a:t>The value of information is diminished when it is </a:t>
            </a:r>
            <a:r>
              <a:rPr lang="en-US" sz="2200" dirty="0" smtClean="0"/>
              <a:t>copied without the owner’s knowledge </a:t>
            </a:r>
          </a:p>
          <a:p>
            <a:r>
              <a:rPr lang="en-US" sz="2200" dirty="0" smtClean="0"/>
              <a:t>Physical theft can be controlled easily using a wide variety of measures, from locked doors to trained security personnel and the installation of alarm systems </a:t>
            </a:r>
          </a:p>
          <a:p>
            <a:r>
              <a:rPr lang="en-US" sz="2200" dirty="0" smtClean="0"/>
              <a:t>Electronic theft, however, is a more complex problem to manage and control</a:t>
            </a:r>
          </a:p>
          <a:p>
            <a:r>
              <a:rPr lang="en-US" sz="2200" dirty="0" smtClean="0"/>
              <a:t>Theft is often an overlapping category with software attacks, espionage or trespass, information extortion, and compromises to intellectual property</a:t>
            </a:r>
            <a:endParaRPr lang="en-US" sz="2200" dirty="0"/>
          </a:p>
        </p:txBody>
      </p:sp>
      <p:sp>
        <p:nvSpPr>
          <p:cNvPr id="2" name="Title 1"/>
          <p:cNvSpPr>
            <a:spLocks noGrp="1"/>
          </p:cNvSpPr>
          <p:nvPr>
            <p:ph type="title"/>
          </p:nvPr>
        </p:nvSpPr>
        <p:spPr/>
        <p:txBody>
          <a:bodyPr/>
          <a:lstStyle/>
          <a:p>
            <a:r>
              <a:rPr lang="en-US" dirty="0" smtClean="0"/>
              <a:t>Theft</a:t>
            </a:r>
            <a:endParaRPr lang="en-US" dirty="0"/>
          </a:p>
        </p:txBody>
      </p:sp>
    </p:spTree>
    <p:extLst>
      <p:ext uri="{BB962C8B-B14F-4D97-AF65-F5344CB8AC3E}">
        <p14:creationId xmlns:p14="http://schemas.microsoft.com/office/powerpoint/2010/main" val="21054484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Management</a:t>
            </a:r>
            <a:r>
              <a:rPr lang="en-US" dirty="0"/>
              <a:t> </a:t>
            </a:r>
            <a:r>
              <a:rPr lang="en-US" dirty="0" smtClean="0"/>
              <a:t>and Leadership</a:t>
            </a:r>
            <a:endParaRPr lang="en-US" dirty="0"/>
          </a:p>
        </p:txBody>
      </p:sp>
      <p:sp>
        <p:nvSpPr>
          <p:cNvPr id="7" name="Text Placeholder 6"/>
          <p:cNvSpPr>
            <a:spLocks noGrp="1"/>
          </p:cNvSpPr>
          <p:nvPr>
            <p:ph type="body" idx="1"/>
          </p:nvPr>
        </p:nvSpPr>
        <p:spPr/>
        <p:txBody>
          <a:bodyPr/>
          <a:lstStyle/>
          <a:p>
            <a:r>
              <a:rPr lang="en-US" dirty="0" smtClean="0"/>
              <a:t>Chapter 01: Introduction to the Management of Information Security</a:t>
            </a:r>
            <a:endParaRPr lang="en-US" dirty="0"/>
          </a:p>
        </p:txBody>
      </p:sp>
    </p:spTree>
    <p:extLst>
      <p:ext uri="{BB962C8B-B14F-4D97-AF65-F5344CB8AC3E}">
        <p14:creationId xmlns:p14="http://schemas.microsoft.com/office/powerpoint/2010/main" val="20309602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65125" y="1538818"/>
            <a:ext cx="8415338" cy="4094967"/>
          </a:xfrm>
        </p:spPr>
        <p:txBody>
          <a:bodyPr/>
          <a:lstStyle/>
          <a:p>
            <a:r>
              <a:rPr lang="en-US" sz="2400" dirty="0" smtClean="0"/>
              <a:t>Management is the process of achieving objectives using a given set of resources </a:t>
            </a:r>
          </a:p>
          <a:p>
            <a:r>
              <a:rPr lang="en-US" sz="2400" dirty="0" smtClean="0"/>
              <a:t>A manager is a member of the organization assigned to marshal and administer resources, coordinate the completion of tasks, and handle the many roles necessary to complete the desired objectives</a:t>
            </a:r>
          </a:p>
          <a:p>
            <a:r>
              <a:rPr lang="en-US" sz="2400" dirty="0" smtClean="0"/>
              <a:t>Management roles:</a:t>
            </a:r>
          </a:p>
          <a:p>
            <a:pPr lvl="1"/>
            <a:r>
              <a:rPr lang="en-US" sz="2200" dirty="0" smtClean="0"/>
              <a:t>Informational</a:t>
            </a:r>
          </a:p>
          <a:p>
            <a:pPr lvl="1"/>
            <a:r>
              <a:rPr lang="en-US" sz="2200" dirty="0" smtClean="0"/>
              <a:t>Interpersonal</a:t>
            </a:r>
          </a:p>
          <a:p>
            <a:pPr lvl="1"/>
            <a:r>
              <a:rPr lang="en-US" sz="2200" dirty="0" smtClean="0"/>
              <a:t>Decisional</a:t>
            </a:r>
          </a:p>
        </p:txBody>
      </p:sp>
      <p:sp>
        <p:nvSpPr>
          <p:cNvPr id="22530" name="Rectangle 2"/>
          <p:cNvSpPr>
            <a:spLocks noGrp="1" noChangeArrowheads="1"/>
          </p:cNvSpPr>
          <p:nvPr>
            <p:ph type="title"/>
          </p:nvPr>
        </p:nvSpPr>
        <p:spPr/>
        <p:txBody>
          <a:bodyPr/>
          <a:lstStyle/>
          <a:p>
            <a:r>
              <a:rPr lang="en-US" dirty="0" smtClean="0"/>
              <a:t>Management</a:t>
            </a:r>
            <a:r>
              <a:rPr lang="en-US" dirty="0"/>
              <a:t> </a:t>
            </a:r>
            <a:r>
              <a:rPr lang="en-US" dirty="0" smtClean="0"/>
              <a:t>and Leadership</a:t>
            </a:r>
          </a:p>
        </p:txBody>
      </p:sp>
    </p:spTree>
    <p:extLst>
      <p:ext uri="{BB962C8B-B14F-4D97-AF65-F5344CB8AC3E}">
        <p14:creationId xmlns:p14="http://schemas.microsoft.com/office/powerpoint/2010/main" val="18735414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65125" y="1538818"/>
            <a:ext cx="8415338" cy="4094967"/>
          </a:xfrm>
        </p:spPr>
        <p:txBody>
          <a:bodyPr/>
          <a:lstStyle/>
          <a:p>
            <a:r>
              <a:rPr lang="en-US" sz="2400" dirty="0" smtClean="0"/>
              <a:t>A leader influences employees so that they are willing to accomplish objectives, and is expected to </a:t>
            </a:r>
            <a:r>
              <a:rPr lang="en-US" sz="2200" dirty="0" smtClean="0"/>
              <a:t>lead by example and demonstrate personal traits that instill a desire in others to follow </a:t>
            </a:r>
          </a:p>
          <a:p>
            <a:r>
              <a:rPr lang="en-US" sz="2400" dirty="0" smtClean="0"/>
              <a:t>By comparison, a manager administers the resources of the organization—creates </a:t>
            </a:r>
            <a:r>
              <a:rPr lang="en-US" sz="2400" dirty="0"/>
              <a:t>budgets, </a:t>
            </a:r>
            <a:r>
              <a:rPr lang="en-US" sz="2400" dirty="0" smtClean="0"/>
              <a:t>authorizes </a:t>
            </a:r>
            <a:r>
              <a:rPr lang="en-US" sz="2400" dirty="0"/>
              <a:t>expenditures, and recruits, hires, evaluates, and </a:t>
            </a:r>
            <a:r>
              <a:rPr lang="en-US" sz="2400" dirty="0" smtClean="0"/>
              <a:t>terminates employees</a:t>
            </a:r>
          </a:p>
          <a:p>
            <a:r>
              <a:rPr lang="en-US" sz="2400" dirty="0" smtClean="0"/>
              <a:t>Leaders </a:t>
            </a:r>
            <a:r>
              <a:rPr lang="en-US" sz="2400" dirty="0"/>
              <a:t>do not always perform a managerial function, and managers are often </a:t>
            </a:r>
            <a:r>
              <a:rPr lang="en-US" sz="2400" dirty="0" smtClean="0"/>
              <a:t>assigned roles </a:t>
            </a:r>
            <a:r>
              <a:rPr lang="en-US" sz="2400" dirty="0"/>
              <a:t>in which they are not responsible for personnel</a:t>
            </a:r>
          </a:p>
          <a:p>
            <a:r>
              <a:rPr lang="en-US" sz="2400" i="1" dirty="0" smtClean="0"/>
              <a:t>Effective</a:t>
            </a:r>
            <a:r>
              <a:rPr lang="en-US" sz="2400" dirty="0" smtClean="0"/>
              <a:t> managers can be effective leaders</a:t>
            </a:r>
          </a:p>
        </p:txBody>
      </p:sp>
      <p:sp>
        <p:nvSpPr>
          <p:cNvPr id="24578" name="Rectangle 2"/>
          <p:cNvSpPr>
            <a:spLocks noGrp="1" noChangeArrowheads="1"/>
          </p:cNvSpPr>
          <p:nvPr>
            <p:ph type="title"/>
          </p:nvPr>
        </p:nvSpPr>
        <p:spPr/>
        <p:txBody>
          <a:bodyPr/>
          <a:lstStyle/>
          <a:p>
            <a:r>
              <a:rPr lang="en-US" dirty="0" smtClean="0"/>
              <a:t>The Difference Between Leadership and Management</a:t>
            </a:r>
          </a:p>
        </p:txBody>
      </p:sp>
    </p:spTree>
    <p:extLst>
      <p:ext uri="{BB962C8B-B14F-4D97-AF65-F5344CB8AC3E}">
        <p14:creationId xmlns:p14="http://schemas.microsoft.com/office/powerpoint/2010/main" val="40379274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Management Characteristics </a:t>
            </a:r>
          </a:p>
        </p:txBody>
      </p:sp>
      <p:sp>
        <p:nvSpPr>
          <p:cNvPr id="10" name="Rectangle 3"/>
          <p:cNvSpPr txBox="1">
            <a:spLocks noChangeArrowheads="1"/>
          </p:cNvSpPr>
          <p:nvPr/>
        </p:nvSpPr>
        <p:spPr>
          <a:xfrm>
            <a:off x="381000" y="1551518"/>
            <a:ext cx="8423275" cy="350865"/>
          </a:xfrm>
          <a:prstGeom prst="rect">
            <a:avLst/>
          </a:prstGeom>
        </p:spPr>
        <p:txBody>
          <a:bodyPr vert="horz" wrap="square" lIns="0" tIns="0" rIns="0" bIns="0" rtlCol="0">
            <a:spAutoFit/>
          </a:bodyPr>
          <a:lst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sz="2400" dirty="0" smtClean="0"/>
              <a:t>Two basic approaches to management are: </a:t>
            </a:r>
          </a:p>
        </p:txBody>
      </p:sp>
      <p:sp>
        <p:nvSpPr>
          <p:cNvPr id="11" name="Rectangle 3"/>
          <p:cNvSpPr txBox="1">
            <a:spLocks noChangeArrowheads="1"/>
          </p:cNvSpPr>
          <p:nvPr/>
        </p:nvSpPr>
        <p:spPr>
          <a:xfrm>
            <a:off x="301191" y="2063195"/>
            <a:ext cx="4211638" cy="3000821"/>
          </a:xfrm>
          <a:prstGeom prst="rect">
            <a:avLst/>
          </a:prstGeom>
        </p:spPr>
        <p:txBody>
          <a:bodyPr vert="horz" wrap="square" lIns="0" tIns="0" rIns="0" bIns="0" rtlCol="0">
            <a:spAutoFit/>
          </a:bodyPr>
          <a:lst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spcAft>
                <a:spcPts val="0"/>
              </a:spcAft>
            </a:pPr>
            <a:r>
              <a:rPr lang="en-US" sz="2000" dirty="0" smtClean="0"/>
              <a:t>Traditional management theory uses the core principles of planning, organizing, staffing, directing, and controlling (POSDC) </a:t>
            </a:r>
            <a:br>
              <a:rPr lang="en-US" sz="2000" dirty="0" smtClean="0"/>
            </a:br>
            <a:endParaRPr lang="en-US" sz="2000" dirty="0" smtClean="0"/>
          </a:p>
          <a:p>
            <a:pPr lvl="1" fontAlgn="auto">
              <a:spcAft>
                <a:spcPts val="0"/>
              </a:spcAft>
            </a:pPr>
            <a:r>
              <a:rPr lang="en-US" sz="2000" dirty="0" smtClean="0"/>
              <a:t>Popular management theory categorizes the principles of management into planning, organizing, leading, and controlling (POLC) </a:t>
            </a:r>
          </a:p>
        </p:txBody>
      </p:sp>
      <p:pic>
        <p:nvPicPr>
          <p:cNvPr id="2" name="Picture 1" descr="A diagram shows the components of the planning-controlling link. The components are as follow: Planning: Goals, Objectives, Strategies, Plans. Organizing: Structure, Human Resources, Human Management. Leading: Motivation, Leadership, Communication, Individual and Group Behavior. Controlling: Standards, Measurements, Comparisons, Ac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5200" y="2063195"/>
            <a:ext cx="4216400" cy="4159912"/>
          </a:xfrm>
          <a:prstGeom prst="rect">
            <a:avLst/>
          </a:prstGeom>
        </p:spPr>
      </p:pic>
    </p:spTree>
    <p:extLst>
      <p:ext uri="{BB962C8B-B14F-4D97-AF65-F5344CB8AC3E}">
        <p14:creationId xmlns:p14="http://schemas.microsoft.com/office/powerpoint/2010/main" val="9465435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65125" y="1538818"/>
            <a:ext cx="8415338" cy="6186309"/>
          </a:xfrm>
        </p:spPr>
        <p:txBody>
          <a:bodyPr/>
          <a:lstStyle/>
          <a:p>
            <a:r>
              <a:rPr lang="en-US" sz="2400" dirty="0" smtClean="0"/>
              <a:t>Planning: the process of developing, creating, and implementing strategies for the accomplishment of objectives. Three levels of planning are strategic, tactical, and operational</a:t>
            </a:r>
          </a:p>
          <a:p>
            <a:r>
              <a:rPr lang="en-US" sz="2400" dirty="0" smtClean="0"/>
              <a:t>Organizing: the </a:t>
            </a:r>
            <a:r>
              <a:rPr lang="en-US" sz="2400" dirty="0"/>
              <a:t>management function dedicated to the structuring of resources to support </a:t>
            </a:r>
            <a:r>
              <a:rPr lang="en-US" sz="2400" dirty="0" smtClean="0"/>
              <a:t>the accomplishment </a:t>
            </a:r>
            <a:r>
              <a:rPr lang="en-US" sz="2400" dirty="0"/>
              <a:t>of objectives </a:t>
            </a:r>
            <a:endParaRPr lang="en-US" sz="2400" dirty="0" smtClean="0"/>
          </a:p>
          <a:p>
            <a:r>
              <a:rPr lang="en-US" sz="2400" dirty="0" smtClean="0"/>
              <a:t>Leading: </a:t>
            </a:r>
            <a:r>
              <a:rPr lang="en-US" sz="2400" dirty="0"/>
              <a:t>encourages the implementation of the planning and organizing </a:t>
            </a:r>
            <a:r>
              <a:rPr lang="en-US" sz="2400" dirty="0" smtClean="0"/>
              <a:t>functions, and includes </a:t>
            </a:r>
            <a:r>
              <a:rPr lang="en-US" sz="2400" dirty="0"/>
              <a:t>supervising employee behavior, performance, attendance, and attitude </a:t>
            </a:r>
            <a:r>
              <a:rPr lang="en-US" sz="2400" dirty="0" smtClean="0"/>
              <a:t>while ensuring </a:t>
            </a:r>
            <a:r>
              <a:rPr lang="en-US" sz="2400" dirty="0"/>
              <a:t>completion of the assigned tasks, goals, and </a:t>
            </a:r>
            <a:r>
              <a:rPr lang="en-US" sz="2400" dirty="0" smtClean="0"/>
              <a:t>objectives</a:t>
            </a:r>
          </a:p>
          <a:p>
            <a:r>
              <a:rPr lang="en-US" sz="2400" dirty="0" smtClean="0"/>
              <a:t>Controlling: </a:t>
            </a:r>
            <a:r>
              <a:rPr lang="en-US" sz="2400" dirty="0"/>
              <a:t>ensures the validity of the organization’s </a:t>
            </a:r>
            <a:r>
              <a:rPr lang="en-US" sz="2400" dirty="0" smtClean="0"/>
              <a:t>plan—that </a:t>
            </a:r>
            <a:r>
              <a:rPr lang="en-US" sz="2400" dirty="0"/>
              <a:t>sufficient progress is made, that impediments to the completion of </a:t>
            </a:r>
            <a:r>
              <a:rPr lang="en-US" sz="2400" dirty="0" smtClean="0"/>
              <a:t>the task </a:t>
            </a:r>
            <a:r>
              <a:rPr lang="en-US" sz="2400" dirty="0"/>
              <a:t>are resolved, and that no additional resources are </a:t>
            </a:r>
            <a:r>
              <a:rPr lang="en-US" sz="2400" dirty="0" smtClean="0"/>
              <a:t>required</a:t>
            </a:r>
            <a:endParaRPr lang="en-US" sz="2400" dirty="0"/>
          </a:p>
          <a:p>
            <a:endParaRPr lang="en-US" sz="2400" dirty="0" smtClean="0"/>
          </a:p>
          <a:p>
            <a:endParaRPr lang="en-US" sz="2400" dirty="0" smtClean="0"/>
          </a:p>
        </p:txBody>
      </p:sp>
      <p:sp>
        <p:nvSpPr>
          <p:cNvPr id="2" name="Title 1"/>
          <p:cNvSpPr>
            <a:spLocks noGrp="1"/>
          </p:cNvSpPr>
          <p:nvPr>
            <p:ph type="title"/>
          </p:nvPr>
        </p:nvSpPr>
        <p:spPr/>
        <p:txBody>
          <a:bodyPr/>
          <a:lstStyle/>
          <a:p>
            <a:r>
              <a:rPr lang="en-US" dirty="0" smtClean="0"/>
              <a:t>Planning</a:t>
            </a:r>
            <a:endParaRPr lang="en-US" dirty="0"/>
          </a:p>
        </p:txBody>
      </p:sp>
    </p:spTree>
    <p:extLst>
      <p:ext uri="{BB962C8B-B14F-4D97-AF65-F5344CB8AC3E}">
        <p14:creationId xmlns:p14="http://schemas.microsoft.com/office/powerpoint/2010/main" val="1700375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Communities of Interest</a:t>
            </a:r>
          </a:p>
        </p:txBody>
      </p:sp>
      <p:sp>
        <p:nvSpPr>
          <p:cNvPr id="7171" name="Rectangle 3"/>
          <p:cNvSpPr>
            <a:spLocks noGrp="1" noChangeArrowheads="1"/>
          </p:cNvSpPr>
          <p:nvPr>
            <p:ph idx="1"/>
          </p:nvPr>
        </p:nvSpPr>
        <p:spPr/>
        <p:txBody>
          <a:bodyPr>
            <a:normAutofit/>
          </a:bodyPr>
          <a:lstStyle/>
          <a:p>
            <a:r>
              <a:rPr lang="en-US" sz="2400" dirty="0"/>
              <a:t>These three groups should engage in a constructive effort to reach consensus on an overall plan to protect the organization’s information </a:t>
            </a:r>
            <a:r>
              <a:rPr lang="en-US" sz="2400" dirty="0" smtClean="0"/>
              <a:t>assets:</a:t>
            </a:r>
          </a:p>
          <a:p>
            <a:pPr lvl="1"/>
            <a:r>
              <a:rPr lang="en-US" sz="2000" dirty="0" smtClean="0"/>
              <a:t>The </a:t>
            </a:r>
            <a:r>
              <a:rPr lang="en-US" sz="2000" dirty="0"/>
              <a:t>information security community protects the organization’s </a:t>
            </a:r>
            <a:r>
              <a:rPr lang="en-US" sz="2000" dirty="0" smtClean="0"/>
              <a:t>information assets </a:t>
            </a:r>
            <a:r>
              <a:rPr lang="en-US" sz="2000" dirty="0"/>
              <a:t>from the many threats they </a:t>
            </a:r>
            <a:r>
              <a:rPr lang="en-US" sz="2000" dirty="0" smtClean="0"/>
              <a:t>face</a:t>
            </a:r>
          </a:p>
          <a:p>
            <a:pPr lvl="1"/>
            <a:r>
              <a:rPr lang="en-US" sz="2000" dirty="0"/>
              <a:t>The IT community supports the business objectives of the organization </a:t>
            </a:r>
            <a:r>
              <a:rPr lang="en-US" sz="2000" dirty="0" smtClean="0"/>
              <a:t>by supplying </a:t>
            </a:r>
            <a:r>
              <a:rPr lang="en-US" sz="2000" dirty="0"/>
              <a:t>and supporting IT that is appropriate to the organization’s </a:t>
            </a:r>
            <a:r>
              <a:rPr lang="en-US" sz="2000" dirty="0" smtClean="0"/>
              <a:t>needs</a:t>
            </a:r>
            <a:endParaRPr lang="en-US" sz="2000" dirty="0"/>
          </a:p>
          <a:p>
            <a:pPr lvl="1"/>
            <a:r>
              <a:rPr lang="en-US" sz="2000" dirty="0" smtClean="0"/>
              <a:t>The </a:t>
            </a:r>
            <a:r>
              <a:rPr lang="en-US" sz="2000" dirty="0"/>
              <a:t>general business community articulates and communicates </a:t>
            </a:r>
            <a:r>
              <a:rPr lang="en-US" sz="2000" dirty="0" smtClean="0"/>
              <a:t>organizational policy </a:t>
            </a:r>
            <a:r>
              <a:rPr lang="en-US" sz="2000" dirty="0"/>
              <a:t>and objectives and allocates resources to the other </a:t>
            </a:r>
            <a:r>
              <a:rPr lang="en-US" sz="2000" dirty="0" smtClean="0"/>
              <a:t>groups</a:t>
            </a:r>
          </a:p>
          <a:p>
            <a:r>
              <a:rPr lang="en-US" sz="2400" dirty="0"/>
              <a:t>Working together, these communities of interest make </a:t>
            </a:r>
            <a:r>
              <a:rPr lang="en-US" sz="2400" dirty="0" smtClean="0"/>
              <a:t>recommendations to executive </a:t>
            </a:r>
            <a:r>
              <a:rPr lang="en-US" sz="2400" dirty="0"/>
              <a:t>management about how to secure an organization’s information assets </a:t>
            </a:r>
            <a:r>
              <a:rPr lang="en-US" sz="2400" dirty="0" smtClean="0"/>
              <a:t>most effectively</a:t>
            </a:r>
            <a:endParaRPr lang="en-US" sz="2400" dirty="0"/>
          </a:p>
        </p:txBody>
      </p:sp>
    </p:spTree>
    <p:extLst>
      <p:ext uri="{BB962C8B-B14F-4D97-AF65-F5344CB8AC3E}">
        <p14:creationId xmlns:p14="http://schemas.microsoft.com/office/powerpoint/2010/main" val="7702220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owchart shows the different stages in the control process. 1. Compare actual performance with standard. 2. Is standard being attained? 3. if Yes, continue process and measure actual performance. 4. If No, Is variance acceptable? 4 a. If Yes: continue process and measure actual performance. 4 b. If No, Is standard acceptable? 4 c. If Yes, identify cause of variation; Correct performance and measure actual performance. 4 d. If No: Revise standard. 5. Standard of performance. Measure actual performance and standard of performance lead back to compare actual performance with standard.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5900" y="307021"/>
            <a:ext cx="6172200" cy="6145050"/>
          </a:xfrm>
          <a:prstGeom prst="rect">
            <a:avLst/>
          </a:prstGeom>
        </p:spPr>
      </p:pic>
    </p:spTree>
    <p:extLst>
      <p:ext uri="{BB962C8B-B14F-4D97-AF65-F5344CB8AC3E}">
        <p14:creationId xmlns:p14="http://schemas.microsoft.com/office/powerpoint/2010/main" val="5709736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65125" y="1538818"/>
            <a:ext cx="8415338" cy="2960811"/>
          </a:xfrm>
        </p:spPr>
        <p:txBody>
          <a:bodyPr/>
          <a:lstStyle/>
          <a:p>
            <a:r>
              <a:rPr lang="en-US" sz="2400" dirty="0" smtClean="0"/>
              <a:t>Governance is “the set of responsibilities and practices exercised by the board and executive management with the goal of providing strategic direction, ensuring that objectives are achieved, ascertaining that risks are managed appropriately, and verifying that the enterprise’s resources are used responsibly”</a:t>
            </a:r>
          </a:p>
          <a:p>
            <a:r>
              <a:rPr lang="en-US" sz="2400" dirty="0" smtClean="0"/>
              <a:t>Governance emphasizes escalating the importance of InfoSec to the uppermost levels of the organization and providing it with an appropriate level of management</a:t>
            </a:r>
            <a:endParaRPr lang="en-US" sz="2400" dirty="0"/>
          </a:p>
        </p:txBody>
      </p:sp>
      <p:sp>
        <p:nvSpPr>
          <p:cNvPr id="2" name="Title 1"/>
          <p:cNvSpPr>
            <a:spLocks noGrp="1"/>
          </p:cNvSpPr>
          <p:nvPr>
            <p:ph type="title"/>
          </p:nvPr>
        </p:nvSpPr>
        <p:spPr/>
        <p:txBody>
          <a:bodyPr/>
          <a:lstStyle/>
          <a:p>
            <a:r>
              <a:rPr lang="en-US" dirty="0" smtClean="0"/>
              <a:t>Governance</a:t>
            </a:r>
            <a:endParaRPr lang="en-US" dirty="0"/>
          </a:p>
        </p:txBody>
      </p:sp>
    </p:spTree>
    <p:extLst>
      <p:ext uri="{BB962C8B-B14F-4D97-AF65-F5344CB8AC3E}">
        <p14:creationId xmlns:p14="http://schemas.microsoft.com/office/powerpoint/2010/main" val="12752815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65125" y="1538818"/>
            <a:ext cx="8415338" cy="2720745"/>
          </a:xfrm>
        </p:spPr>
        <p:txBody>
          <a:bodyPr/>
          <a:lstStyle/>
          <a:p>
            <a:pPr marL="0" indent="0">
              <a:buNone/>
            </a:pPr>
            <a:r>
              <a:rPr lang="en-US" sz="2400" dirty="0" smtClean="0"/>
              <a:t>Step 1: Recognize and Define the Problem</a:t>
            </a:r>
          </a:p>
          <a:p>
            <a:pPr marL="0" indent="0">
              <a:buNone/>
            </a:pPr>
            <a:r>
              <a:rPr lang="en-US" sz="2400" dirty="0" smtClean="0"/>
              <a:t>Step 2: Gather Facts and Make Assumptions</a:t>
            </a:r>
          </a:p>
          <a:p>
            <a:pPr marL="0" indent="0">
              <a:buNone/>
            </a:pPr>
            <a:r>
              <a:rPr lang="en-US" sz="2400" dirty="0" smtClean="0"/>
              <a:t>Step 3: Develop Possible Solutions</a:t>
            </a:r>
          </a:p>
          <a:p>
            <a:pPr marL="0" indent="0">
              <a:buNone/>
            </a:pPr>
            <a:r>
              <a:rPr lang="en-US" sz="2400" dirty="0" smtClean="0"/>
              <a:t>Step 4: Analyze and Compare Possible Solutions (Feasibility Analyses)</a:t>
            </a:r>
          </a:p>
          <a:p>
            <a:pPr marL="0" indent="0">
              <a:buNone/>
            </a:pPr>
            <a:r>
              <a:rPr lang="en-US" sz="2400" dirty="0" smtClean="0"/>
              <a:t>Step 5: Select, Implement, and Evaluate a Solution </a:t>
            </a:r>
          </a:p>
        </p:txBody>
      </p:sp>
      <p:sp>
        <p:nvSpPr>
          <p:cNvPr id="34818" name="Rectangle 2"/>
          <p:cNvSpPr>
            <a:spLocks noGrp="1" noChangeArrowheads="1"/>
          </p:cNvSpPr>
          <p:nvPr>
            <p:ph type="title"/>
          </p:nvPr>
        </p:nvSpPr>
        <p:spPr/>
        <p:txBody>
          <a:bodyPr/>
          <a:lstStyle/>
          <a:p>
            <a:r>
              <a:rPr lang="en-US" dirty="0" smtClean="0"/>
              <a:t>Solving Problems</a:t>
            </a:r>
          </a:p>
        </p:txBody>
      </p:sp>
    </p:spTree>
    <p:extLst>
      <p:ext uri="{BB962C8B-B14F-4D97-AF65-F5344CB8AC3E}">
        <p14:creationId xmlns:p14="http://schemas.microsoft.com/office/powerpoint/2010/main" val="26768540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41600" y="2050447"/>
            <a:ext cx="6172200" cy="732508"/>
          </a:xfrm>
        </p:spPr>
        <p:txBody>
          <a:bodyPr/>
          <a:lstStyle/>
          <a:p>
            <a:r>
              <a:rPr lang="en-US" dirty="0" smtClean="0"/>
              <a:t>Principles of Information Security Management</a:t>
            </a:r>
            <a:endParaRPr lang="en-US" dirty="0"/>
          </a:p>
        </p:txBody>
      </p:sp>
      <p:sp>
        <p:nvSpPr>
          <p:cNvPr id="7" name="Text Placeholder 6"/>
          <p:cNvSpPr>
            <a:spLocks noGrp="1"/>
          </p:cNvSpPr>
          <p:nvPr>
            <p:ph type="body" idx="1"/>
          </p:nvPr>
        </p:nvSpPr>
        <p:spPr/>
        <p:txBody>
          <a:bodyPr/>
          <a:lstStyle/>
          <a:p>
            <a:r>
              <a:rPr lang="en-US" dirty="0" smtClean="0"/>
              <a:t>Chapter 01: Introduction to the Management of Information Security</a:t>
            </a:r>
            <a:endParaRPr lang="en-US" dirty="0"/>
          </a:p>
        </p:txBody>
      </p:sp>
    </p:spTree>
    <p:extLst>
      <p:ext uri="{BB962C8B-B14F-4D97-AF65-F5344CB8AC3E}">
        <p14:creationId xmlns:p14="http://schemas.microsoft.com/office/powerpoint/2010/main" val="17461539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65125" y="1538818"/>
            <a:ext cx="8415338" cy="2917722"/>
          </a:xfrm>
        </p:spPr>
        <p:txBody>
          <a:bodyPr/>
          <a:lstStyle/>
          <a:p>
            <a:r>
              <a:rPr lang="en-US" sz="2400" dirty="0" smtClean="0"/>
              <a:t>The unique functions of information security management are known as the six Ps:</a:t>
            </a:r>
          </a:p>
          <a:p>
            <a:pPr lvl="1"/>
            <a:r>
              <a:rPr lang="en-US" sz="2000" dirty="0" smtClean="0"/>
              <a:t>Planning</a:t>
            </a:r>
          </a:p>
          <a:p>
            <a:pPr lvl="1"/>
            <a:r>
              <a:rPr lang="en-US" sz="2000" dirty="0" smtClean="0"/>
              <a:t>Policy</a:t>
            </a:r>
          </a:p>
          <a:p>
            <a:pPr lvl="1"/>
            <a:r>
              <a:rPr lang="en-US" sz="2000" dirty="0" smtClean="0"/>
              <a:t>Programs</a:t>
            </a:r>
          </a:p>
          <a:p>
            <a:pPr lvl="1"/>
            <a:r>
              <a:rPr lang="en-US" sz="2000" dirty="0" smtClean="0"/>
              <a:t>Protection</a:t>
            </a:r>
          </a:p>
          <a:p>
            <a:pPr lvl="1"/>
            <a:r>
              <a:rPr lang="en-US" sz="2000" dirty="0" smtClean="0"/>
              <a:t>People</a:t>
            </a:r>
          </a:p>
          <a:p>
            <a:pPr lvl="1"/>
            <a:r>
              <a:rPr lang="en-US" sz="2000" dirty="0" smtClean="0"/>
              <a:t>Project management</a:t>
            </a:r>
          </a:p>
        </p:txBody>
      </p:sp>
      <p:sp>
        <p:nvSpPr>
          <p:cNvPr id="35842" name="Rectangle 2"/>
          <p:cNvSpPr>
            <a:spLocks noGrp="1" noChangeArrowheads="1"/>
          </p:cNvSpPr>
          <p:nvPr>
            <p:ph type="title"/>
          </p:nvPr>
        </p:nvSpPr>
        <p:spPr/>
        <p:txBody>
          <a:bodyPr/>
          <a:lstStyle/>
          <a:p>
            <a:r>
              <a:rPr lang="en-US" dirty="0" smtClean="0"/>
              <a:t>Principles of Information Security Management</a:t>
            </a:r>
          </a:p>
        </p:txBody>
      </p:sp>
    </p:spTree>
    <p:extLst>
      <p:ext uri="{BB962C8B-B14F-4D97-AF65-F5344CB8AC3E}">
        <p14:creationId xmlns:p14="http://schemas.microsoft.com/office/powerpoint/2010/main" val="10292864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365125" y="1538818"/>
            <a:ext cx="8415338" cy="3970318"/>
          </a:xfrm>
        </p:spPr>
        <p:txBody>
          <a:bodyPr/>
          <a:lstStyle/>
          <a:p>
            <a:r>
              <a:rPr lang="en-US" sz="2400" dirty="0" smtClean="0"/>
              <a:t>Planning as part of InfoSec management is an extension of the basic planning model discussed earlier in this chapter</a:t>
            </a:r>
          </a:p>
          <a:p>
            <a:r>
              <a:rPr lang="en-US" sz="2400" dirty="0" smtClean="0"/>
              <a:t>Included in the InfoSec planning model are activities necessary to support the design, creation, and implementation of information security strategies</a:t>
            </a:r>
          </a:p>
          <a:p>
            <a:r>
              <a:rPr lang="en-US" sz="2400" dirty="0" smtClean="0"/>
              <a:t>Because </a:t>
            </a:r>
            <a:r>
              <a:rPr lang="en-US" sz="2400" dirty="0"/>
              <a:t>the InfoSec strategic plans must support not only the IT use and protection of information assets, but those of the entire organization, it is imperative that the CISO work closely with all senior managers in developing InfoSec strategy</a:t>
            </a:r>
          </a:p>
          <a:p>
            <a:endParaRPr lang="en-US" sz="2400" dirty="0" smtClean="0"/>
          </a:p>
        </p:txBody>
      </p:sp>
      <p:sp>
        <p:nvSpPr>
          <p:cNvPr id="36866" name="Rectangle 2"/>
          <p:cNvSpPr>
            <a:spLocks noGrp="1" noChangeArrowheads="1"/>
          </p:cNvSpPr>
          <p:nvPr>
            <p:ph type="title"/>
          </p:nvPr>
        </p:nvSpPr>
        <p:spPr/>
        <p:txBody>
          <a:bodyPr/>
          <a:lstStyle/>
          <a:p>
            <a:r>
              <a:rPr lang="en-US" dirty="0" smtClean="0"/>
              <a:t>InfoSec Planning</a:t>
            </a:r>
          </a:p>
        </p:txBody>
      </p:sp>
    </p:spTree>
    <p:extLst>
      <p:ext uri="{BB962C8B-B14F-4D97-AF65-F5344CB8AC3E}">
        <p14:creationId xmlns:p14="http://schemas.microsoft.com/office/powerpoint/2010/main" val="17520248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65125" y="1538818"/>
            <a:ext cx="8415338" cy="3305520"/>
          </a:xfrm>
        </p:spPr>
        <p:txBody>
          <a:bodyPr/>
          <a:lstStyle/>
          <a:p>
            <a:r>
              <a:rPr lang="en-US" sz="2400" dirty="0" smtClean="0"/>
              <a:t>Several types of InfoSec plans exist:</a:t>
            </a:r>
          </a:p>
          <a:p>
            <a:pPr lvl="1"/>
            <a:r>
              <a:rPr lang="en-US" sz="2000" dirty="0" smtClean="0"/>
              <a:t>Incident response planning</a:t>
            </a:r>
          </a:p>
          <a:p>
            <a:pPr lvl="1"/>
            <a:r>
              <a:rPr lang="en-US" sz="2000" dirty="0" smtClean="0"/>
              <a:t>Business continuity planning</a:t>
            </a:r>
          </a:p>
          <a:p>
            <a:pPr lvl="1"/>
            <a:r>
              <a:rPr lang="en-US" sz="2000" dirty="0" smtClean="0"/>
              <a:t>Disaster recovery planning</a:t>
            </a:r>
          </a:p>
          <a:p>
            <a:pPr lvl="1"/>
            <a:r>
              <a:rPr lang="en-US" sz="2000" dirty="0" smtClean="0"/>
              <a:t>Policy planning</a:t>
            </a:r>
          </a:p>
          <a:p>
            <a:pPr lvl="1"/>
            <a:r>
              <a:rPr lang="en-US" sz="2000" dirty="0" smtClean="0"/>
              <a:t>Personnel planning</a:t>
            </a:r>
          </a:p>
          <a:p>
            <a:pPr lvl="1"/>
            <a:r>
              <a:rPr lang="en-US" sz="2000" dirty="0" smtClean="0"/>
              <a:t>Technology rollout planning</a:t>
            </a:r>
          </a:p>
          <a:p>
            <a:pPr lvl="1"/>
            <a:r>
              <a:rPr lang="en-US" sz="2000" dirty="0" smtClean="0"/>
              <a:t>Risk management planning</a:t>
            </a:r>
          </a:p>
          <a:p>
            <a:pPr lvl="1"/>
            <a:r>
              <a:rPr lang="en-US" sz="2000" dirty="0" smtClean="0"/>
              <a:t>Security program planning including education, training and awareness </a:t>
            </a:r>
          </a:p>
        </p:txBody>
      </p:sp>
      <p:sp>
        <p:nvSpPr>
          <p:cNvPr id="37890" name="Rectangle 2"/>
          <p:cNvSpPr>
            <a:spLocks noGrp="1" noChangeArrowheads="1"/>
          </p:cNvSpPr>
          <p:nvPr>
            <p:ph type="title"/>
          </p:nvPr>
        </p:nvSpPr>
        <p:spPr/>
        <p:txBody>
          <a:bodyPr/>
          <a:lstStyle/>
          <a:p>
            <a:r>
              <a:rPr lang="en-US" dirty="0" smtClean="0"/>
              <a:t>InfoSec </a:t>
            </a:r>
            <a:r>
              <a:rPr lang="en-US" dirty="0"/>
              <a:t>Planning </a:t>
            </a:r>
            <a:r>
              <a:rPr lang="en-US" dirty="0" smtClean="0"/>
              <a:t>(Continued)</a:t>
            </a:r>
          </a:p>
        </p:txBody>
      </p:sp>
    </p:spTree>
    <p:extLst>
      <p:ext uri="{BB962C8B-B14F-4D97-AF65-F5344CB8AC3E}">
        <p14:creationId xmlns:p14="http://schemas.microsoft.com/office/powerpoint/2010/main" val="15179180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65125" y="1538818"/>
            <a:ext cx="8415338" cy="2314480"/>
          </a:xfrm>
        </p:spPr>
        <p:txBody>
          <a:bodyPr/>
          <a:lstStyle/>
          <a:p>
            <a:r>
              <a:rPr lang="en-US" sz="2400" dirty="0" smtClean="0"/>
              <a:t>Policy is “a set of organizational guidelines that dictate certain behavior within the organization” </a:t>
            </a:r>
          </a:p>
          <a:p>
            <a:r>
              <a:rPr lang="en-US" sz="2400" dirty="0" smtClean="0"/>
              <a:t>In InfoSec, there are three general categories of policy: </a:t>
            </a:r>
          </a:p>
          <a:p>
            <a:pPr lvl="1"/>
            <a:r>
              <a:rPr lang="en-US" sz="2000" dirty="0" smtClean="0"/>
              <a:t>Enterprise information security policy (EISP)</a:t>
            </a:r>
          </a:p>
          <a:p>
            <a:pPr lvl="1"/>
            <a:r>
              <a:rPr lang="en-US" sz="2000" dirty="0" smtClean="0"/>
              <a:t>Issue-specific security policy (ISSP) </a:t>
            </a:r>
          </a:p>
          <a:p>
            <a:pPr lvl="1"/>
            <a:r>
              <a:rPr lang="en-US" sz="2000" dirty="0" smtClean="0"/>
              <a:t>System-specific policies (SysSPs) </a:t>
            </a:r>
          </a:p>
        </p:txBody>
      </p:sp>
      <p:sp>
        <p:nvSpPr>
          <p:cNvPr id="38914" name="Rectangle 2"/>
          <p:cNvSpPr>
            <a:spLocks noGrp="1" noChangeArrowheads="1"/>
          </p:cNvSpPr>
          <p:nvPr>
            <p:ph type="title"/>
          </p:nvPr>
        </p:nvSpPr>
        <p:spPr/>
        <p:txBody>
          <a:bodyPr/>
          <a:lstStyle/>
          <a:p>
            <a:r>
              <a:rPr lang="en-US" dirty="0" smtClean="0"/>
              <a:t>Policy</a:t>
            </a:r>
          </a:p>
        </p:txBody>
      </p:sp>
    </p:spTree>
    <p:extLst>
      <p:ext uri="{BB962C8B-B14F-4D97-AF65-F5344CB8AC3E}">
        <p14:creationId xmlns:p14="http://schemas.microsoft.com/office/powerpoint/2010/main" val="10363639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365125" y="1538818"/>
            <a:ext cx="8415338" cy="2412968"/>
          </a:xfrm>
        </p:spPr>
        <p:txBody>
          <a:bodyPr/>
          <a:lstStyle/>
          <a:p>
            <a:r>
              <a:rPr lang="en-US" sz="2400" dirty="0" smtClean="0"/>
              <a:t>InfoSec operations are specifically managed as separate entities</a:t>
            </a:r>
          </a:p>
          <a:p>
            <a:r>
              <a:rPr lang="en-US" sz="2400" dirty="0" smtClean="0"/>
              <a:t>A security education training and awareness (SETA) program is one such entity </a:t>
            </a:r>
          </a:p>
          <a:p>
            <a:r>
              <a:rPr lang="en-US" sz="2400" dirty="0" smtClean="0"/>
              <a:t>Other programs that may emerge include a physical security program, complete with fire, physical access, gates, guards, and so on </a:t>
            </a:r>
          </a:p>
        </p:txBody>
      </p:sp>
      <p:sp>
        <p:nvSpPr>
          <p:cNvPr id="39938" name="Rectangle 2"/>
          <p:cNvSpPr>
            <a:spLocks noGrp="1" noChangeArrowheads="1"/>
          </p:cNvSpPr>
          <p:nvPr>
            <p:ph type="title"/>
          </p:nvPr>
        </p:nvSpPr>
        <p:spPr/>
        <p:txBody>
          <a:bodyPr/>
          <a:lstStyle/>
          <a:p>
            <a:r>
              <a:rPr lang="en-US" dirty="0" smtClean="0"/>
              <a:t>Programs</a:t>
            </a:r>
          </a:p>
        </p:txBody>
      </p:sp>
    </p:spTree>
    <p:extLst>
      <p:ext uri="{BB962C8B-B14F-4D97-AF65-F5344CB8AC3E}">
        <p14:creationId xmlns:p14="http://schemas.microsoft.com/office/powerpoint/2010/main" val="6802341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365125" y="1538818"/>
            <a:ext cx="8415338" cy="2259080"/>
          </a:xfrm>
        </p:spPr>
        <p:txBody>
          <a:bodyPr/>
          <a:lstStyle/>
          <a:p>
            <a:r>
              <a:rPr lang="en-US" sz="2400" dirty="0" smtClean="0"/>
              <a:t>The protection function is executed via a set of risk management activities, including risk assessment and control, as well as protection mechanisms, technologies, and tools </a:t>
            </a:r>
          </a:p>
          <a:p>
            <a:r>
              <a:rPr lang="en-US" sz="2400" dirty="0" smtClean="0"/>
              <a:t>Each of these mechanisms represents some aspect of the management of specific controls in the overall information security plan</a:t>
            </a:r>
          </a:p>
        </p:txBody>
      </p:sp>
      <p:sp>
        <p:nvSpPr>
          <p:cNvPr id="40962" name="Rectangle 2"/>
          <p:cNvSpPr>
            <a:spLocks noGrp="1" noChangeArrowheads="1"/>
          </p:cNvSpPr>
          <p:nvPr>
            <p:ph type="title"/>
          </p:nvPr>
        </p:nvSpPr>
        <p:spPr/>
        <p:txBody>
          <a:bodyPr/>
          <a:lstStyle/>
          <a:p>
            <a:r>
              <a:rPr lang="en-US" dirty="0" smtClean="0"/>
              <a:t>Protection</a:t>
            </a:r>
          </a:p>
        </p:txBody>
      </p:sp>
    </p:spTree>
    <p:extLst>
      <p:ext uri="{BB962C8B-B14F-4D97-AF65-F5344CB8AC3E}">
        <p14:creationId xmlns:p14="http://schemas.microsoft.com/office/powerpoint/2010/main" val="3879662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What Is Security?</a:t>
            </a:r>
          </a:p>
        </p:txBody>
      </p:sp>
      <p:sp>
        <p:nvSpPr>
          <p:cNvPr id="8195" name="Rectangle 3"/>
          <p:cNvSpPr>
            <a:spLocks noGrp="1" noChangeArrowheads="1"/>
          </p:cNvSpPr>
          <p:nvPr>
            <p:ph idx="1"/>
          </p:nvPr>
        </p:nvSpPr>
        <p:spPr>
          <a:xfrm>
            <a:off x="457200" y="1600200"/>
            <a:ext cx="8229600" cy="4756150"/>
          </a:xfrm>
        </p:spPr>
        <p:txBody>
          <a:bodyPr>
            <a:normAutofit/>
          </a:bodyPr>
          <a:lstStyle/>
          <a:p>
            <a:r>
              <a:rPr lang="en-US" sz="2400" dirty="0" smtClean="0"/>
              <a:t>In </a:t>
            </a:r>
            <a:r>
              <a:rPr lang="en-US" sz="2400" dirty="0"/>
              <a:t>general, security means being free from danger. To be secure is to be </a:t>
            </a:r>
            <a:r>
              <a:rPr lang="en-US" sz="2400" dirty="0" smtClean="0"/>
              <a:t>protected from </a:t>
            </a:r>
            <a:r>
              <a:rPr lang="en-US" sz="2400" dirty="0"/>
              <a:t>the risk of loss, damage, unwanted modification, or other </a:t>
            </a:r>
            <a:r>
              <a:rPr lang="en-US" sz="2400" dirty="0" smtClean="0"/>
              <a:t>hazards</a:t>
            </a:r>
          </a:p>
          <a:p>
            <a:r>
              <a:rPr lang="en-US" sz="2400" dirty="0" smtClean="0"/>
              <a:t>Achieving </a:t>
            </a:r>
            <a:r>
              <a:rPr lang="en-US" sz="2400" dirty="0"/>
              <a:t>an appropriate level of </a:t>
            </a:r>
            <a:r>
              <a:rPr lang="en-US" sz="2400" dirty="0" smtClean="0"/>
              <a:t>security for </a:t>
            </a:r>
            <a:r>
              <a:rPr lang="en-US" sz="2400" dirty="0"/>
              <a:t>an organization also depends on the implementation of a multilayered </a:t>
            </a:r>
            <a:r>
              <a:rPr lang="en-US" sz="2400" dirty="0" smtClean="0"/>
              <a:t>system</a:t>
            </a:r>
            <a:endParaRPr lang="en-US" sz="2400" dirty="0"/>
          </a:p>
          <a:p>
            <a:r>
              <a:rPr lang="en-US" sz="2400" dirty="0"/>
              <a:t>Security is often achieved by means of several strategies undertaken simultaneously </a:t>
            </a:r>
            <a:r>
              <a:rPr lang="en-US" sz="2400" dirty="0" smtClean="0"/>
              <a:t>or used </a:t>
            </a:r>
            <a:r>
              <a:rPr lang="en-US" sz="2400" dirty="0"/>
              <a:t>in combination with one </a:t>
            </a:r>
            <a:r>
              <a:rPr lang="en-US" sz="2400" dirty="0" smtClean="0"/>
              <a:t>another</a:t>
            </a:r>
          </a:p>
          <a:p>
            <a:r>
              <a:rPr lang="en-US" sz="2400" dirty="0" smtClean="0"/>
              <a:t>It </a:t>
            </a:r>
            <a:r>
              <a:rPr lang="en-US" sz="2400" dirty="0"/>
              <a:t>is the role of management </a:t>
            </a:r>
            <a:r>
              <a:rPr lang="en-US" sz="2400" dirty="0" smtClean="0"/>
              <a:t>to ensure </a:t>
            </a:r>
            <a:r>
              <a:rPr lang="en-US" sz="2400" dirty="0"/>
              <a:t>that each strategy is properly planned, organized, staffed, directed, and </a:t>
            </a:r>
            <a:r>
              <a:rPr lang="en-US" sz="2400" dirty="0" smtClean="0"/>
              <a:t>controlled</a:t>
            </a:r>
          </a:p>
        </p:txBody>
      </p:sp>
    </p:spTree>
    <p:extLst>
      <p:ext uri="{BB962C8B-B14F-4D97-AF65-F5344CB8AC3E}">
        <p14:creationId xmlns:p14="http://schemas.microsoft.com/office/powerpoint/2010/main" val="37629900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365125" y="1538818"/>
            <a:ext cx="8415338" cy="1908215"/>
          </a:xfrm>
        </p:spPr>
        <p:txBody>
          <a:bodyPr/>
          <a:lstStyle/>
          <a:p>
            <a:r>
              <a:rPr lang="en-US" sz="2400" dirty="0" smtClean="0"/>
              <a:t>People are the most critical link in the information security program </a:t>
            </a:r>
          </a:p>
          <a:p>
            <a:r>
              <a:rPr lang="en-US" sz="2400" dirty="0" smtClean="0"/>
              <a:t>This area of InfoSec includes security personnel and the security of personnel, as well as aspects of the SETA program mentioned earlier</a:t>
            </a:r>
          </a:p>
        </p:txBody>
      </p:sp>
      <p:sp>
        <p:nvSpPr>
          <p:cNvPr id="41986" name="Rectangle 2"/>
          <p:cNvSpPr>
            <a:spLocks noGrp="1" noChangeArrowheads="1"/>
          </p:cNvSpPr>
          <p:nvPr>
            <p:ph type="title"/>
          </p:nvPr>
        </p:nvSpPr>
        <p:spPr/>
        <p:txBody>
          <a:bodyPr/>
          <a:lstStyle/>
          <a:p>
            <a:r>
              <a:rPr lang="en-US" dirty="0" smtClean="0"/>
              <a:t>People</a:t>
            </a:r>
          </a:p>
        </p:txBody>
      </p:sp>
    </p:spTree>
    <p:extLst>
      <p:ext uri="{BB962C8B-B14F-4D97-AF65-F5344CB8AC3E}">
        <p14:creationId xmlns:p14="http://schemas.microsoft.com/office/powerpoint/2010/main" val="14035852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365125" y="1538818"/>
            <a:ext cx="8415338" cy="3428631"/>
          </a:xfrm>
        </p:spPr>
        <p:txBody>
          <a:bodyPr/>
          <a:lstStyle/>
          <a:p>
            <a:r>
              <a:rPr lang="en-US" dirty="0" smtClean="0"/>
              <a:t>The final component is the application of thorough project management discipline to all elements of the information security program </a:t>
            </a:r>
          </a:p>
          <a:p>
            <a:r>
              <a:rPr lang="en-US" dirty="0" smtClean="0"/>
              <a:t>Project management involves identifying and controlling the resources applied to the project, as well as measuring progress and adjusting the process as progress is made toward the goal</a:t>
            </a:r>
            <a:br>
              <a:rPr lang="en-US" dirty="0" smtClean="0"/>
            </a:br>
            <a:endParaRPr lang="en-US" dirty="0" smtClean="0"/>
          </a:p>
        </p:txBody>
      </p:sp>
      <p:sp>
        <p:nvSpPr>
          <p:cNvPr id="43010" name="Rectangle 2"/>
          <p:cNvSpPr>
            <a:spLocks noGrp="1" noChangeArrowheads="1"/>
          </p:cNvSpPr>
          <p:nvPr>
            <p:ph type="title"/>
          </p:nvPr>
        </p:nvSpPr>
        <p:spPr/>
        <p:txBody>
          <a:bodyPr/>
          <a:lstStyle/>
          <a:p>
            <a:r>
              <a:rPr lang="en-US" dirty="0" smtClean="0"/>
              <a:t>Projects</a:t>
            </a:r>
          </a:p>
        </p:txBody>
      </p:sp>
    </p:spTree>
    <p:extLst>
      <p:ext uri="{BB962C8B-B14F-4D97-AF65-F5344CB8AC3E}">
        <p14:creationId xmlns:p14="http://schemas.microsoft.com/office/powerpoint/2010/main" val="39906000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5"/>
          <p:cNvSpPr>
            <a:spLocks noGrp="1" noChangeArrowheads="1"/>
          </p:cNvSpPr>
          <p:nvPr>
            <p:ph idx="1"/>
          </p:nvPr>
        </p:nvSpPr>
        <p:spPr/>
        <p:txBody>
          <a:bodyPr/>
          <a:lstStyle/>
          <a:p>
            <a:r>
              <a:rPr lang="en-US" dirty="0" smtClean="0"/>
              <a:t>Information security is a process, not a project, however, each element of an information security program must be managed as a project, even if the overall program is perpetually ongoing</a:t>
            </a:r>
          </a:p>
          <a:p>
            <a:r>
              <a:rPr lang="en-US" dirty="0" smtClean="0"/>
              <a:t>How can information security be both a process and a project? It is, in fact, a continuous series, or chain, of projects</a:t>
            </a:r>
          </a:p>
          <a:p>
            <a:r>
              <a:rPr lang="en-US" dirty="0" smtClean="0"/>
              <a:t>Some aspects of information security are not project based; rather, they are managed processes (operations) and are ongoing</a:t>
            </a:r>
          </a:p>
        </p:txBody>
      </p:sp>
      <p:sp>
        <p:nvSpPr>
          <p:cNvPr id="44034" name="Rectangle 4"/>
          <p:cNvSpPr>
            <a:spLocks noGrp="1" noChangeArrowheads="1"/>
          </p:cNvSpPr>
          <p:nvPr>
            <p:ph type="title"/>
          </p:nvPr>
        </p:nvSpPr>
        <p:spPr/>
        <p:txBody>
          <a:bodyPr/>
          <a:lstStyle/>
          <a:p>
            <a:r>
              <a:rPr lang="en-US" dirty="0" smtClean="0"/>
              <a:t>Project Management</a:t>
            </a:r>
          </a:p>
        </p:txBody>
      </p:sp>
    </p:spTree>
    <p:extLst>
      <p:ext uri="{BB962C8B-B14F-4D97-AF65-F5344CB8AC3E}">
        <p14:creationId xmlns:p14="http://schemas.microsoft.com/office/powerpoint/2010/main" val="24346898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365125" y="1538818"/>
            <a:ext cx="8415338" cy="4672048"/>
          </a:xfrm>
        </p:spPr>
        <p:txBody>
          <a:bodyPr/>
          <a:lstStyle/>
          <a:p>
            <a:r>
              <a:rPr lang="en-US" sz="2400" dirty="0" smtClean="0"/>
              <a:t>Because businesses and technology have become more fluid, the narrower concept of computer security has been replaced by the broader concept of InfoSec</a:t>
            </a:r>
          </a:p>
          <a:p>
            <a:r>
              <a:rPr lang="en-US" sz="2400" dirty="0" smtClean="0"/>
              <a:t>From an InfoSec perspective, organizations often have three communities of interest: InfoSec managers and professionals, IT managers and professionals, and nontechnical managers and professionals</a:t>
            </a:r>
          </a:p>
          <a:p>
            <a:r>
              <a:rPr lang="en-US" sz="2400" dirty="0" smtClean="0"/>
              <a:t>The C.I.A. triad is based on three desirable characteristics of information: confidentiality, integrity, and availability</a:t>
            </a:r>
          </a:p>
          <a:p>
            <a:r>
              <a:rPr lang="en-US" sz="2400" dirty="0" smtClean="0"/>
              <a:t>To make sound decisions about information security, management must be informed about threats to its people, applications, data, and information systems</a:t>
            </a:r>
          </a:p>
        </p:txBody>
      </p:sp>
      <p:sp>
        <p:nvSpPr>
          <p:cNvPr id="83970" name="Rectangle 2"/>
          <p:cNvSpPr>
            <a:spLocks noGrp="1" noChangeArrowheads="1"/>
          </p:cNvSpPr>
          <p:nvPr>
            <p:ph type="title"/>
          </p:nvPr>
        </p:nvSpPr>
        <p:spPr/>
        <p:txBody>
          <a:bodyPr/>
          <a:lstStyle/>
          <a:p>
            <a:r>
              <a:rPr lang="en-US" dirty="0" smtClean="0"/>
              <a:t>Summary</a:t>
            </a:r>
          </a:p>
        </p:txBody>
      </p:sp>
    </p:spTree>
    <p:extLst>
      <p:ext uri="{BB962C8B-B14F-4D97-AF65-F5344CB8AC3E}">
        <p14:creationId xmlns:p14="http://schemas.microsoft.com/office/powerpoint/2010/main" val="36889156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365125" y="1371600"/>
            <a:ext cx="8415338" cy="5133713"/>
          </a:xfrm>
        </p:spPr>
        <p:txBody>
          <a:bodyPr/>
          <a:lstStyle/>
          <a:p>
            <a:r>
              <a:rPr lang="en-US" sz="2400" dirty="0" smtClean="0"/>
              <a:t>Threats or dangers facing an organization’s people, information, and systems fall into the following general categories:</a:t>
            </a:r>
          </a:p>
          <a:p>
            <a:pPr lvl="1"/>
            <a:r>
              <a:rPr lang="en-US" sz="2000" dirty="0" smtClean="0"/>
              <a:t>Compromises to intellectual property</a:t>
            </a:r>
          </a:p>
          <a:p>
            <a:pPr lvl="1"/>
            <a:r>
              <a:rPr lang="en-US" sz="2000" dirty="0" smtClean="0"/>
              <a:t>Deviations in quality of service</a:t>
            </a:r>
          </a:p>
          <a:p>
            <a:pPr lvl="1"/>
            <a:r>
              <a:rPr lang="en-US" sz="2000" dirty="0" smtClean="0"/>
              <a:t>Espionage or trespass</a:t>
            </a:r>
          </a:p>
          <a:p>
            <a:pPr lvl="1"/>
            <a:r>
              <a:rPr lang="en-US" sz="2000" dirty="0" smtClean="0"/>
              <a:t>Forces of nature</a:t>
            </a:r>
          </a:p>
          <a:p>
            <a:pPr lvl="1"/>
            <a:r>
              <a:rPr lang="en-US" sz="2000" dirty="0" smtClean="0"/>
              <a:t>Human error or failure</a:t>
            </a:r>
          </a:p>
          <a:p>
            <a:pPr lvl="1"/>
            <a:r>
              <a:rPr lang="en-US" sz="2000" dirty="0" smtClean="0"/>
              <a:t>Information extortion</a:t>
            </a:r>
          </a:p>
          <a:p>
            <a:pPr lvl="1"/>
            <a:r>
              <a:rPr lang="en-US" sz="2000" dirty="0" smtClean="0"/>
              <a:t>Sabotage or vandalism</a:t>
            </a:r>
          </a:p>
          <a:p>
            <a:pPr lvl="1"/>
            <a:r>
              <a:rPr lang="en-US" sz="2000" dirty="0" smtClean="0"/>
              <a:t>Software attacks</a:t>
            </a:r>
          </a:p>
          <a:p>
            <a:pPr lvl="1"/>
            <a:r>
              <a:rPr lang="en-US" sz="2000" dirty="0" smtClean="0"/>
              <a:t>Technical hardware failures or errors</a:t>
            </a:r>
          </a:p>
          <a:p>
            <a:pPr lvl="1"/>
            <a:r>
              <a:rPr lang="en-US" sz="2000" dirty="0" smtClean="0"/>
              <a:t>Technical software failures or errors</a:t>
            </a:r>
          </a:p>
          <a:p>
            <a:pPr lvl="1"/>
            <a:r>
              <a:rPr lang="en-US" sz="2000" dirty="0" smtClean="0"/>
              <a:t>Technological obsolescence</a:t>
            </a:r>
          </a:p>
          <a:p>
            <a:pPr lvl="1"/>
            <a:r>
              <a:rPr lang="en-US" sz="2000" dirty="0" smtClean="0"/>
              <a:t>Theft</a:t>
            </a:r>
            <a:endParaRPr lang="en-US" sz="2000" dirty="0"/>
          </a:p>
        </p:txBody>
      </p:sp>
      <p:sp>
        <p:nvSpPr>
          <p:cNvPr id="83970" name="Rectangle 2"/>
          <p:cNvSpPr>
            <a:spLocks noGrp="1" noChangeArrowheads="1"/>
          </p:cNvSpPr>
          <p:nvPr>
            <p:ph type="title"/>
          </p:nvPr>
        </p:nvSpPr>
        <p:spPr/>
        <p:txBody>
          <a:bodyPr/>
          <a:lstStyle/>
          <a:p>
            <a:r>
              <a:rPr lang="en-US" dirty="0" smtClean="0"/>
              <a:t>Summary (Continued)</a:t>
            </a:r>
          </a:p>
        </p:txBody>
      </p:sp>
    </p:spTree>
    <p:extLst>
      <p:ext uri="{BB962C8B-B14F-4D97-AF65-F5344CB8AC3E}">
        <p14:creationId xmlns:p14="http://schemas.microsoft.com/office/powerpoint/2010/main" val="17663055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365125" y="1538818"/>
            <a:ext cx="8415338" cy="4555093"/>
          </a:xfrm>
        </p:spPr>
        <p:txBody>
          <a:bodyPr/>
          <a:lstStyle/>
          <a:p>
            <a:r>
              <a:rPr lang="en-US" sz="2000" dirty="0" smtClean="0"/>
              <a:t>An attack is a deliberate act that takes advantage of a vulnerability to compromise a controlled system. It is accomplished by a threat agent that damages or steals an organization’s information or physical assets. A vulnerability is an identified weakness in a controlled system, where controls are not present or are no longer effective</a:t>
            </a:r>
          </a:p>
          <a:p>
            <a:r>
              <a:rPr lang="en-US" sz="2000" dirty="0" smtClean="0"/>
              <a:t>Poor software development practices can introduce significant risk, but by developing sound development practices, change control, and quality assurance into the process, overall software quality and the security performance of software can be greatly enhanced</a:t>
            </a:r>
          </a:p>
          <a:p>
            <a:r>
              <a:rPr lang="en-US" sz="2000" dirty="0" smtClean="0"/>
              <a:t>In its simplest form, management is the process of achieving objectives by using resources</a:t>
            </a:r>
          </a:p>
          <a:p>
            <a:r>
              <a:rPr lang="en-US" sz="2000" dirty="0" smtClean="0"/>
              <a:t>The important distinction between a leader and a manager is that a leader influences employees so that they are willing to accomplish objectives, whereas a manager creates budgets, authorizes expenditures, and hires employees</a:t>
            </a:r>
          </a:p>
        </p:txBody>
      </p:sp>
      <p:sp>
        <p:nvSpPr>
          <p:cNvPr id="83970" name="Rectangle 2"/>
          <p:cNvSpPr>
            <a:spLocks noGrp="1" noChangeArrowheads="1"/>
          </p:cNvSpPr>
          <p:nvPr>
            <p:ph type="title"/>
          </p:nvPr>
        </p:nvSpPr>
        <p:spPr/>
        <p:txBody>
          <a:bodyPr/>
          <a:lstStyle/>
          <a:p>
            <a:r>
              <a:rPr lang="en-US" dirty="0" smtClean="0"/>
              <a:t>Summary (Continued)</a:t>
            </a:r>
          </a:p>
        </p:txBody>
      </p:sp>
    </p:spTree>
    <p:extLst>
      <p:ext uri="{BB962C8B-B14F-4D97-AF65-F5344CB8AC3E}">
        <p14:creationId xmlns:p14="http://schemas.microsoft.com/office/powerpoint/2010/main" val="4526098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365125" y="1538818"/>
            <a:ext cx="8415338" cy="4518160"/>
          </a:xfrm>
        </p:spPr>
        <p:txBody>
          <a:bodyPr/>
          <a:lstStyle/>
          <a:p>
            <a:r>
              <a:rPr lang="en-US" sz="2400" dirty="0" smtClean="0"/>
              <a:t>The traditional approach to management theory uses the core principles of planning, organizing, staffing, directing, and controlling (POSDC). Another approach to management theory categorizes the principles of management into planning, organizing, leading, and controlling (POLC)</a:t>
            </a:r>
          </a:p>
          <a:p>
            <a:r>
              <a:rPr lang="en-US" sz="2400" dirty="0" smtClean="0"/>
              <a:t> The process that develops, creates, and implements strategies for the accomplishment of objectives is called “planning.” There are three levels of planning: strategic, tactical, and operational</a:t>
            </a:r>
          </a:p>
          <a:p>
            <a:r>
              <a:rPr lang="en-US" sz="2400" dirty="0" smtClean="0"/>
              <a:t>InfoSec management operates like all other management units, but the goals and objectives of the InfoSec management team are different in that they focus on the secure operation of the organization</a:t>
            </a:r>
          </a:p>
        </p:txBody>
      </p:sp>
      <p:sp>
        <p:nvSpPr>
          <p:cNvPr id="83970" name="Rectangle 2"/>
          <p:cNvSpPr>
            <a:spLocks noGrp="1" noChangeArrowheads="1"/>
          </p:cNvSpPr>
          <p:nvPr>
            <p:ph type="title"/>
          </p:nvPr>
        </p:nvSpPr>
        <p:spPr/>
        <p:txBody>
          <a:bodyPr/>
          <a:lstStyle/>
          <a:p>
            <a:r>
              <a:rPr lang="en-US" dirty="0" smtClean="0"/>
              <a:t>Summary (Continued)</a:t>
            </a:r>
          </a:p>
        </p:txBody>
      </p:sp>
    </p:spTree>
    <p:extLst>
      <p:ext uri="{BB962C8B-B14F-4D97-AF65-F5344CB8AC3E}">
        <p14:creationId xmlns:p14="http://schemas.microsoft.com/office/powerpoint/2010/main" val="4181149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Specialized Areas of Security</a:t>
            </a:r>
          </a:p>
        </p:txBody>
      </p:sp>
      <p:sp>
        <p:nvSpPr>
          <p:cNvPr id="9219" name="Rectangle 3"/>
          <p:cNvSpPr>
            <a:spLocks noGrp="1" noChangeArrowheads="1"/>
          </p:cNvSpPr>
          <p:nvPr>
            <p:ph idx="1"/>
          </p:nvPr>
        </p:nvSpPr>
        <p:spPr>
          <a:xfrm>
            <a:off x="365125" y="1538818"/>
            <a:ext cx="8415338" cy="2548390"/>
          </a:xfrm>
        </p:spPr>
        <p:txBody>
          <a:bodyPr/>
          <a:lstStyle/>
          <a:p>
            <a:r>
              <a:rPr lang="en-US" sz="2800" dirty="0"/>
              <a:t>Specialized areas of security include:</a:t>
            </a:r>
          </a:p>
          <a:p>
            <a:pPr lvl="1"/>
            <a:r>
              <a:rPr lang="en-US" sz="2400" dirty="0" smtClean="0"/>
              <a:t>Physical security</a:t>
            </a:r>
          </a:p>
          <a:p>
            <a:pPr lvl="1"/>
            <a:r>
              <a:rPr lang="en-US" sz="2400" dirty="0" smtClean="0"/>
              <a:t>Operations security</a:t>
            </a:r>
          </a:p>
          <a:p>
            <a:pPr lvl="1"/>
            <a:r>
              <a:rPr lang="en-US" sz="2400" dirty="0" smtClean="0"/>
              <a:t>Communications security</a:t>
            </a:r>
          </a:p>
          <a:p>
            <a:pPr lvl="1"/>
            <a:r>
              <a:rPr lang="en-US" sz="2400" dirty="0" smtClean="0"/>
              <a:t>Cyber </a:t>
            </a:r>
            <a:r>
              <a:rPr lang="en-US" sz="2400" dirty="0"/>
              <a:t>(or computer) </a:t>
            </a:r>
            <a:r>
              <a:rPr lang="en-US" sz="2400" dirty="0" smtClean="0"/>
              <a:t>security</a:t>
            </a:r>
          </a:p>
          <a:p>
            <a:pPr lvl="1"/>
            <a:r>
              <a:rPr lang="en-US" sz="2400" dirty="0" smtClean="0"/>
              <a:t>Network security</a:t>
            </a:r>
          </a:p>
        </p:txBody>
      </p:sp>
    </p:spTree>
    <p:extLst>
      <p:ext uri="{BB962C8B-B14F-4D97-AF65-F5344CB8AC3E}">
        <p14:creationId xmlns:p14="http://schemas.microsoft.com/office/powerpoint/2010/main" val="1981949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Information Security</a:t>
            </a:r>
          </a:p>
        </p:txBody>
      </p:sp>
      <p:sp>
        <p:nvSpPr>
          <p:cNvPr id="10243" name="Rectangle 3"/>
          <p:cNvSpPr>
            <a:spLocks noGrp="1" noChangeArrowheads="1"/>
          </p:cNvSpPr>
          <p:nvPr>
            <p:ph idx="1"/>
          </p:nvPr>
        </p:nvSpPr>
        <p:spPr/>
        <p:txBody>
          <a:bodyPr>
            <a:normAutofit/>
          </a:bodyPr>
          <a:lstStyle/>
          <a:p>
            <a:r>
              <a:rPr lang="en-US" sz="2800" dirty="0"/>
              <a:t>Information security (InfoSec) focuses on the protection of information and </a:t>
            </a:r>
            <a:r>
              <a:rPr lang="en-US" sz="2800" dirty="0" smtClean="0"/>
              <a:t>the characteristics </a:t>
            </a:r>
            <a:r>
              <a:rPr lang="en-US" sz="2800" dirty="0"/>
              <a:t>that give it value, such as </a:t>
            </a:r>
            <a:r>
              <a:rPr lang="en-US" sz="2800" b="1" dirty="0"/>
              <a:t>confidentiality</a:t>
            </a:r>
            <a:r>
              <a:rPr lang="en-US" sz="2800" dirty="0"/>
              <a:t>, </a:t>
            </a:r>
            <a:r>
              <a:rPr lang="en-US" sz="2800" b="1" dirty="0"/>
              <a:t>integrity</a:t>
            </a:r>
            <a:r>
              <a:rPr lang="en-US" sz="2800" dirty="0"/>
              <a:t>, and </a:t>
            </a:r>
            <a:r>
              <a:rPr lang="en-US" sz="2800" b="1" dirty="0"/>
              <a:t>availability</a:t>
            </a:r>
            <a:r>
              <a:rPr lang="en-US" sz="2800" dirty="0" smtClean="0"/>
              <a:t>, and </a:t>
            </a:r>
            <a:r>
              <a:rPr lang="en-US" sz="2800" dirty="0"/>
              <a:t>includes the technology that houses and transfers that information through </a:t>
            </a:r>
            <a:r>
              <a:rPr lang="en-US" sz="2800" dirty="0" smtClean="0"/>
              <a:t>a variety </a:t>
            </a:r>
            <a:r>
              <a:rPr lang="en-US" sz="2800" dirty="0"/>
              <a:t>of protection mechanisms such as </a:t>
            </a:r>
            <a:r>
              <a:rPr lang="en-US" sz="2800" b="1" dirty="0"/>
              <a:t>policy</a:t>
            </a:r>
            <a:r>
              <a:rPr lang="en-US" sz="2800" dirty="0"/>
              <a:t>, </a:t>
            </a:r>
            <a:r>
              <a:rPr lang="en-US" sz="2800" b="1" dirty="0"/>
              <a:t>training and awareness </a:t>
            </a:r>
            <a:r>
              <a:rPr lang="en-US" sz="2800" dirty="0"/>
              <a:t>programs</a:t>
            </a:r>
            <a:r>
              <a:rPr lang="en-US" sz="2800" dirty="0" smtClean="0"/>
              <a:t>, and </a:t>
            </a:r>
            <a:r>
              <a:rPr lang="en-US" sz="2800" b="1" dirty="0" smtClean="0"/>
              <a:t>technology</a:t>
            </a:r>
            <a:endParaRPr lang="en-US" sz="2800" dirty="0" smtClean="0"/>
          </a:p>
        </p:txBody>
      </p:sp>
    </p:spTree>
    <p:extLst>
      <p:ext uri="{BB962C8B-B14F-4D97-AF65-F5344CB8AC3E}">
        <p14:creationId xmlns:p14="http://schemas.microsoft.com/office/powerpoint/2010/main" val="3456796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architectural drawing of a temple façade shows and identifies the components of information security. The stylobates are Confidentiality, Integrity, and Availability. The three columns are Computer Security, Data Security, and Network Security. The frieze is Policy. The pediment is Management of Information Security. The raking cornices are Information Security and Governa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5500" y="381000"/>
            <a:ext cx="4953000" cy="6076145"/>
          </a:xfrm>
          <a:prstGeom prst="rect">
            <a:avLst/>
          </a:prstGeom>
        </p:spPr>
      </p:pic>
    </p:spTree>
    <p:extLst>
      <p:ext uri="{BB962C8B-B14F-4D97-AF65-F5344CB8AC3E}">
        <p14:creationId xmlns:p14="http://schemas.microsoft.com/office/powerpoint/2010/main" val="30663742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 - &amp;quot;Learning Objectives&amp;quot;&quot;/&gt;&lt;property id=&quot;20307&quot; value=&quot;259&quot;/&gt;&lt;/object&gt;&lt;object type=&quot;3&quot; unique_id=&quot;10006&quot;&gt;&lt;property id=&quot;20148&quot; value=&quot;5&quot;/&gt;&lt;property id=&quot;20300&quot; value=&quot;Slide 3 - &amp;quot;Introduction&amp;quot;&quot;/&gt;&lt;property id=&quot;20307&quot; value=&quot;261&quot;/&gt;&lt;/object&gt;&lt;object type=&quot;3&quot; unique_id=&quot;10007&quot;&gt;&lt;property id=&quot;20148&quot; value=&quot;5&quot;/&gt;&lt;property id=&quot;20300&quot; value=&quot;Slide 4 - &amp;quot;Introduction (Continued)&amp;quot;&quot;/&gt;&lt;property id=&quot;20307&quot; value=&quot;262&quot;/&gt;&lt;/object&gt;&lt;object type=&quot;3&quot; unique_id=&quot;10008&quot;&gt;&lt;property id=&quot;20148&quot; value=&quot;5&quot;/&gt;&lt;property id=&quot;20300&quot; value=&quot;Slide 5 - &amp;quot;Communities of Interest&amp;quot;&quot;/&gt;&lt;property id=&quot;20307&quot; value=&quot;263&quot;/&gt;&lt;/object&gt;&lt;object type=&quot;3&quot; unique_id=&quot;10009&quot;&gt;&lt;property id=&quot;20148&quot; value=&quot;5&quot;/&gt;&lt;property id=&quot;20300&quot; value=&quot;Slide 6 - &amp;quot;What Is Security?&amp;quot;&quot;/&gt;&lt;property id=&quot;20307&quot; value=&quot;264&quot;/&gt;&lt;/object&gt;&lt;object type=&quot;3&quot; unique_id=&quot;10010&quot;&gt;&lt;property id=&quot;20148&quot; value=&quot;5&quot;/&gt;&lt;property id=&quot;20300&quot; value=&quot;Slide 7 - &amp;quot;Specialized Areas of Security&amp;quot;&quot;/&gt;&lt;property id=&quot;20307&quot; value=&quot;265&quot;/&gt;&lt;/object&gt;&lt;object type=&quot;3&quot; unique_id=&quot;10011&quot;&gt;&lt;property id=&quot;20148&quot; value=&quot;5&quot;/&gt;&lt;property id=&quot;20300&quot; value=&quot;Slide 8 - &amp;quot;Information Security&amp;quot;&quot;/&gt;&lt;property id=&quot;20307&quot; value=&quot;266&quot;/&gt;&lt;/object&gt;&lt;object type=&quot;3&quot; unique_id=&quot;10012&quot;&gt;&lt;property id=&quot;20148&quot; value=&quot;5&quot;/&gt;&lt;property id=&quot;20300&quot; value=&quot;Slide 9&quot;/&gt;&lt;property id=&quot;20307&quot; value=&quot;267&quot;/&gt;&lt;/object&gt;&lt;object type=&quot;3&quot; unique_id=&quot;10013&quot;&gt;&lt;property id=&quot;20148&quot; value=&quot;5&quot;/&gt;&lt;property id=&quot;20300&quot; value=&quot;Slide 10 - &amp;quot;The CIA Triad and the CNSS Model&amp;quot;&quot;/&gt;&lt;property id=&quot;20307&quot; value=&quot;268&quot;/&gt;&lt;/object&gt;&lt;object type=&quot;3&quot; unique_id=&quot;10014&quot;&gt;&lt;property id=&quot;20148&quot; value=&quot;5&quot;/&gt;&lt;property id=&quot;20300&quot; value=&quot;Slide 11&quot;/&gt;&lt;property id=&quot;20307&quot; value=&quot;269&quot;/&gt;&lt;/object&gt;&lt;object type=&quot;3&quot; unique_id=&quot;10015&quot;&gt;&lt;property id=&quot;20148&quot; value=&quot;5&quot;/&gt;&lt;property id=&quot;20300&quot; value=&quot;Slide 12 - &amp;quot;The C.I.A. Triad&amp;quot;&quot;/&gt;&lt;property id=&quot;20307&quot; value=&quot;331&quot;/&gt;&lt;/object&gt;&lt;object type=&quot;3&quot; unique_id=&quot;10016&quot;&gt;&lt;property id=&quot;20148&quot; value=&quot;5&quot;/&gt;&lt;property id=&quot;20300&quot; value=&quot;Slide 13 - &amp;quot;Confidentiality&amp;quot;&quot;/&gt;&lt;property id=&quot;20307&quot; value=&quot;271&quot;/&gt;&lt;/object&gt;&lt;object type=&quot;3&quot; unique_id=&quot;10017&quot;&gt;&lt;property id=&quot;20148&quot; value=&quot;5&quot;/&gt;&lt;property id=&quot;20300&quot; value=&quot;Slide 14 - &amp;quot;Integrity&amp;quot;&quot;/&gt;&lt;property id=&quot;20307&quot; value=&quot;272&quot;/&gt;&lt;/object&gt;&lt;object type=&quot;3&quot; unique_id=&quot;10018&quot;&gt;&lt;property id=&quot;20148&quot; value=&quot;5&quot;/&gt;&lt;property id=&quot;20300&quot; value=&quot;Slide 15 - &amp;quot;Availability&amp;quot;&quot;/&gt;&lt;property id=&quot;20307&quot; value=&quot;273&quot;/&gt;&lt;/object&gt;&lt;object type=&quot;3&quot; unique_id=&quot;10019&quot;&gt;&lt;property id=&quot;20148&quot; value=&quot;5&quot;/&gt;&lt;property id=&quot;20300&quot; value=&quot;Slide 16 - &amp;quot;Privacy&amp;quot;&quot;/&gt;&lt;property id=&quot;20307&quot; value=&quot;274&quot;/&gt;&lt;/object&gt;&lt;object type=&quot;3&quot; unique_id=&quot;10020&quot;&gt;&lt;property id=&quot;20148&quot; value=&quot;5&quot;/&gt;&lt;property id=&quot;20300&quot; value=&quot;Slide 17 - &amp;quot;Information Aggregation&amp;quot;&quot;/&gt;&lt;property id=&quot;20307&quot; value=&quot;275&quot;/&gt;&lt;/object&gt;&lt;object type=&quot;3&quot; unique_id=&quot;10021&quot;&gt;&lt;property id=&quot;20148&quot; value=&quot;5&quot;/&gt;&lt;property id=&quot;20300&quot; value=&quot;Slide 18 - &amp;quot;Identification&amp;quot;&quot;/&gt;&lt;property id=&quot;20307&quot; value=&quot;276&quot;/&gt;&lt;/object&gt;&lt;object type=&quot;3&quot; unique_id=&quot;10022&quot;&gt;&lt;property id=&quot;20148&quot; value=&quot;5&quot;/&gt;&lt;property id=&quot;20300&quot; value=&quot;Slide 19 - &amp;quot;Authentication&amp;quot;&quot;/&gt;&lt;property id=&quot;20307&quot; value=&quot;277&quot;/&gt;&lt;/object&gt;&lt;object type=&quot;3&quot; unique_id=&quot;10023&quot;&gt;&lt;property id=&quot;20148&quot; value=&quot;5&quot;/&gt;&lt;property id=&quot;20300&quot; value=&quot;Slide 20 - &amp;quot;Authorization&amp;quot;&quot;/&gt;&lt;property id=&quot;20307&quot; value=&quot;278&quot;/&gt;&lt;/object&gt;&lt;object type=&quot;3&quot; unique_id=&quot;10024&quot;&gt;&lt;property id=&quot;20148&quot; value=&quot;5&quot;/&gt;&lt;property id=&quot;20300&quot; value=&quot;Slide 21 - &amp;quot;Accountability&amp;quot;&quot;/&gt;&lt;property id=&quot;20307&quot; value=&quot;279&quot;/&gt;&lt;/object&gt;&lt;object type=&quot;3&quot; unique_id=&quot;10025&quot;&gt;&lt;property id=&quot;20148&quot; value=&quot;5&quot;/&gt;&lt;property id=&quot;20300&quot; value=&quot;Slide 22 - &amp;quot;Key Concepts of Information Security: Threats and Attacks &amp;quot;&quot;/&gt;&lt;property id=&quot;20307&quot; value=&quot;280&quot;/&gt;&lt;/object&gt;&lt;object type=&quot;3&quot; unique_id=&quot;10026&quot;&gt;&lt;property id=&quot;20148&quot; value=&quot;5&quot;/&gt;&lt;property id=&quot;20300&quot; value=&quot;Slide 23 - &amp;quot;Sun Tzu Wu’s The Art of War&amp;quot;&quot;/&gt;&lt;property id=&quot;20307&quot; value=&quot;281&quot;/&gt;&lt;/object&gt;&lt;object type=&quot;3&quot; unique_id=&quot;10027&quot;&gt;&lt;property id=&quot;20148&quot; value=&quot;5&quot;/&gt;&lt;property id=&quot;20300&quot; value=&quot;Slide 24 - &amp;quot;Key Concepts of Information Security: Threats and Attacks &amp;quot;&quot;/&gt;&lt;property id=&quot;20307&quot; value=&quot;282&quot;/&gt;&lt;/object&gt;&lt;object type=&quot;3&quot; unique_id=&quot;10028&quot;&gt;&lt;property id=&quot;20148&quot; value=&quot;5&quot;/&gt;&lt;property id=&quot;20300&quot; value=&quot;Slide 25&quot;/&gt;&lt;property id=&quot;20307&quot; value=&quot;283&quot;/&gt;&lt;/object&gt;&lt;object type=&quot;3&quot; unique_id=&quot;10029&quot;&gt;&lt;property id=&quot;20148&quot; value=&quot;5&quot;/&gt;&lt;property id=&quot;20300&quot; value=&quot;Slide 26&quot;/&gt;&lt;property id=&quot;20307&quot; value=&quot;284&quot;/&gt;&lt;/object&gt;&lt;object type=&quot;3&quot; unique_id=&quot;10030&quot;&gt;&lt;property id=&quot;20148&quot; value=&quot;5&quot;/&gt;&lt;property id=&quot;20300&quot; value=&quot;Slide 27 - &amp;quot;Compromises to Intellectual Property&amp;quot;&quot;/&gt;&lt;property id=&quot;20307&quot; value=&quot;285&quot;/&gt;&lt;/object&gt;&lt;object type=&quot;3&quot; unique_id=&quot;10031&quot;&gt;&lt;property id=&quot;20148&quot; value=&quot;5&quot;/&gt;&lt;property id=&quot;20300&quot; value=&quot;Slide 28 - &amp;quot;Deviations in Quality of Service&amp;quot;&quot;/&gt;&lt;property id=&quot;20307&quot; value=&quot;286&quot;/&gt;&lt;/object&gt;&lt;object type=&quot;3&quot; unique_id=&quot;10032&quot;&gt;&lt;property id=&quot;20148&quot; value=&quot;5&quot;/&gt;&lt;property id=&quot;20300&quot; value=&quot;Slide 29 - &amp;quot;Espionage or Trespass&amp;quot;&quot;/&gt;&lt;property id=&quot;20307&quot; value=&quot;287&quot;/&gt;&lt;/object&gt;&lt;object type=&quot;3&quot; unique_id=&quot;10033&quot;&gt;&lt;property id=&quot;20148&quot; value=&quot;5&quot;/&gt;&lt;property id=&quot;20300&quot; value=&quot;Slide 30 - &amp;quot;Espionage or Trespass (Continued)&amp;quot;&quot;/&gt;&lt;property id=&quot;20307&quot; value=&quot;289&quot;/&gt;&lt;/object&gt;&lt;object type=&quot;3&quot; unique_id=&quot;10034&quot;&gt;&lt;property id=&quot;20148&quot; value=&quot;5&quot;/&gt;&lt;property id=&quot;20300&quot; value=&quot;Slide 31 - &amp;quot;Forces of Nature&amp;quot;&quot;/&gt;&lt;property id=&quot;20307&quot; value=&quot;290&quot;/&gt;&lt;/object&gt;&lt;object type=&quot;3&quot; unique_id=&quot;10035&quot;&gt;&lt;property id=&quot;20148&quot; value=&quot;5&quot;/&gt;&lt;property id=&quot;20300&quot; value=&quot;Slide 32 - &amp;quot;Forces of Nature (Continued)&amp;quot;&quot;/&gt;&lt;property id=&quot;20307&quot; value=&quot;291&quot;/&gt;&lt;/object&gt;&lt;object type=&quot;3&quot; unique_id=&quot;10036&quot;&gt;&lt;property id=&quot;20148&quot; value=&quot;5&quot;/&gt;&lt;property id=&quot;20300&quot; value=&quot;Slide 33 - &amp;quot;Human Error or Failure&amp;quot;&quot;/&gt;&lt;property id=&quot;20307&quot; value=&quot;292&quot;/&gt;&lt;/object&gt;&lt;object type=&quot;3&quot; unique_id=&quot;10037&quot;&gt;&lt;property id=&quot;20148&quot; value=&quot;5&quot;/&gt;&lt;property id=&quot;20300&quot; value=&quot;Slide 34 - &amp;quot;Human Error or Failure (Continued)&amp;quot;&quot;/&gt;&lt;property id=&quot;20307&quot; value=&quot;293&quot;/&gt;&lt;/object&gt;&lt;object type=&quot;3&quot; unique_id=&quot;10038&quot;&gt;&lt;property id=&quot;20148&quot; value=&quot;5&quot;/&gt;&lt;property id=&quot;20300&quot; value=&quot;Slide 35 - &amp;quot;Information Extortion&amp;quot;&quot;/&gt;&lt;property id=&quot;20307&quot; value=&quot;294&quot;/&gt;&lt;/object&gt;&lt;object type=&quot;3&quot; unique_id=&quot;10039&quot;&gt;&lt;property id=&quot;20148&quot; value=&quot;5&quot;/&gt;&lt;property id=&quot;20300&quot; value=&quot;Slide 36 - &amp;quot;Sabotage or Vandalism&amp;quot;&quot;/&gt;&lt;property id=&quot;20307&quot; value=&quot;295&quot;/&gt;&lt;/object&gt;&lt;object type=&quot;3&quot; unique_id=&quot;10040&quot;&gt;&lt;property id=&quot;20148&quot; value=&quot;5&quot;/&gt;&lt;property id=&quot;20300&quot; value=&quot;Slide 37 - &amp;quot;Software Attacks&amp;quot;&quot;/&gt;&lt;property id=&quot;20307&quot; value=&quot;296&quot;/&gt;&lt;/object&gt;&lt;object type=&quot;3&quot; unique_id=&quot;10041&quot;&gt;&lt;property id=&quot;20148&quot; value=&quot;5&quot;/&gt;&lt;property id=&quot;20300&quot; value=&quot;Slide 38 - &amp;quot;Technical Hardware Failures&amp;quot;&quot;/&gt;&lt;property id=&quot;20307&quot; value=&quot;298&quot;/&gt;&lt;/object&gt;&lt;object type=&quot;3&quot; unique_id=&quot;10042&quot;&gt;&lt;property id=&quot;20148&quot; value=&quot;5&quot;/&gt;&lt;property id=&quot;20300&quot; value=&quot;Slide 39 - &amp;quot;Technical Software Failures&amp;quot;&quot;/&gt;&lt;property id=&quot;20307&quot; value=&quot;299&quot;/&gt;&lt;/object&gt;&lt;object type=&quot;3&quot; unique_id=&quot;10043&quot;&gt;&lt;property id=&quot;20148&quot; value=&quot;5&quot;/&gt;&lt;property id=&quot;20300&quot; value=&quot;Slide 40 - &amp;quot;Technical Software Failures (Continued)&amp;quot;&quot;/&gt;&lt;property id=&quot;20307&quot; value=&quot;300&quot;/&gt;&lt;/object&gt;&lt;object type=&quot;3&quot; unique_id=&quot;10044&quot;&gt;&lt;property id=&quot;20148&quot; value=&quot;5&quot;/&gt;&lt;property id=&quot;20300&quot; value=&quot;Slide 41 - &amp;quot;Deadly Sins of Software Security&amp;quot;&quot;/&gt;&lt;property id=&quot;20307&quot; value=&quot;301&quot;/&gt;&lt;/object&gt;&lt;object type=&quot;3&quot; unique_id=&quot;10045&quot;&gt;&lt;property id=&quot;20148&quot; value=&quot;5&quot;/&gt;&lt;property id=&quot;20300&quot; value=&quot;Slide 42 - &amp;quot;Deadly Sins of Software Security (Continued)&amp;quot;&quot;/&gt;&lt;property id=&quot;20307&quot; value=&quot;302&quot;/&gt;&lt;/object&gt;&lt;object type=&quot;3&quot; unique_id=&quot;10046&quot;&gt;&lt;property id=&quot;20148&quot; value=&quot;5&quot;/&gt;&lt;property id=&quot;20300&quot; value=&quot;Slide 43 - &amp;quot;Technological Obsolescence&amp;quot;&quot;/&gt;&lt;property id=&quot;20307&quot; value=&quot;303&quot;/&gt;&lt;/object&gt;&lt;object type=&quot;3&quot; unique_id=&quot;10047&quot;&gt;&lt;property id=&quot;20148&quot; value=&quot;5&quot;/&gt;&lt;property id=&quot;20300&quot; value=&quot;Slide 44 - &amp;quot;Theft&amp;quot;&quot;/&gt;&lt;property id=&quot;20307&quot; value=&quot;304&quot;/&gt;&lt;/object&gt;&lt;object type=&quot;3&quot; unique_id=&quot;10048&quot;&gt;&lt;property id=&quot;20148&quot; value=&quot;5&quot;/&gt;&lt;property id=&quot;20300&quot; value=&quot;Slide 45 - &amp;quot;Management and Leadership&amp;quot;&quot;/&gt;&lt;property id=&quot;20307&quot; value=&quot;305&quot;/&gt;&lt;/object&gt;&lt;object type=&quot;3&quot; unique_id=&quot;10049&quot;&gt;&lt;property id=&quot;20148&quot; value=&quot;5&quot;/&gt;&lt;property id=&quot;20300&quot; value=&quot;Slide 46 - &amp;quot;Management and Leadership&amp;quot;&quot;/&gt;&lt;property id=&quot;20307&quot; value=&quot;306&quot;/&gt;&lt;/object&gt;&lt;object type=&quot;3&quot; unique_id=&quot;10050&quot;&gt;&lt;property id=&quot;20148&quot; value=&quot;5&quot;/&gt;&lt;property id=&quot;20300&quot; value=&quot;Slide 47 - &amp;quot;The Difference Between Leadership and Management&amp;quot;&quot;/&gt;&lt;property id=&quot;20307&quot; value=&quot;308&quot;/&gt;&lt;/object&gt;&lt;object type=&quot;3&quot; unique_id=&quot;10051&quot;&gt;&lt;property id=&quot;20148&quot; value=&quot;5&quot;/&gt;&lt;property id=&quot;20300&quot; value=&quot;Slide 48 - &amp;quot;Management Characteristics &amp;quot;&quot;/&gt;&lt;property id=&quot;20307&quot; value=&quot;310&quot;/&gt;&lt;/object&gt;&lt;object type=&quot;3&quot; unique_id=&quot;10052&quot;&gt;&lt;property id=&quot;20148&quot; value=&quot;5&quot;/&gt;&lt;property id=&quot;20300&quot; value=&quot;Slide 49 - &amp;quot;Planning&amp;quot;&quot;/&gt;&lt;property id=&quot;20307&quot; value=&quot;312&quot;/&gt;&lt;/object&gt;&lt;object type=&quot;3&quot; unique_id=&quot;10053&quot;&gt;&lt;property id=&quot;20148&quot; value=&quot;5&quot;/&gt;&lt;property id=&quot;20300&quot; value=&quot;Slide 50&quot;/&gt;&lt;property id=&quot;20307&quot; value=&quot;313&quot;/&gt;&lt;/object&gt;&lt;object type=&quot;3&quot; unique_id=&quot;10054&quot;&gt;&lt;property id=&quot;20148&quot; value=&quot;5&quot;/&gt;&lt;property id=&quot;20300&quot; value=&quot;Slide 51 - &amp;quot;Governance&amp;quot;&quot;/&gt;&lt;property id=&quot;20307&quot; value=&quot;314&quot;/&gt;&lt;/object&gt;&lt;object type=&quot;3&quot; unique_id=&quot;10055&quot;&gt;&lt;property id=&quot;20148&quot; value=&quot;5&quot;/&gt;&lt;property id=&quot;20300&quot; value=&quot;Slide 52 - &amp;quot;Solving Problems&amp;quot;&quot;/&gt;&lt;property id=&quot;20307&quot; value=&quot;315&quot;/&gt;&lt;/object&gt;&lt;object type=&quot;3&quot; unique_id=&quot;10056&quot;&gt;&lt;property id=&quot;20148&quot; value=&quot;5&quot;/&gt;&lt;property id=&quot;20300&quot; value=&quot;Slide 53 - &amp;quot;Principles of Information Security Management&amp;quot;&quot;/&gt;&lt;property id=&quot;20307&quot; value=&quot;316&quot;/&gt;&lt;/object&gt;&lt;object type=&quot;3&quot; unique_id=&quot;10057&quot;&gt;&lt;property id=&quot;20148&quot; value=&quot;5&quot;/&gt;&lt;property id=&quot;20300&quot; value=&quot;Slide 54 - &amp;quot;Principles of Information Security Management&amp;quot;&quot;/&gt;&lt;property id=&quot;20307&quot; value=&quot;317&quot;/&gt;&lt;/object&gt;&lt;object type=&quot;3&quot; unique_id=&quot;10058&quot;&gt;&lt;property id=&quot;20148&quot; value=&quot;5&quot;/&gt;&lt;property id=&quot;20300&quot; value=&quot;Slide 55 - &amp;quot;InfoSec Planning&amp;quot;&quot;/&gt;&lt;property id=&quot;20307&quot; value=&quot;318&quot;/&gt;&lt;/object&gt;&lt;object type=&quot;3&quot; unique_id=&quot;10059&quot;&gt;&lt;property id=&quot;20148&quot; value=&quot;5&quot;/&gt;&lt;property id=&quot;20300&quot; value=&quot;Slide 56 - &amp;quot;InfoSec Planning (Continued)&amp;quot;&quot;/&gt;&lt;property id=&quot;20307&quot; value=&quot;319&quot;/&gt;&lt;/object&gt;&lt;object type=&quot;3&quot; unique_id=&quot;10060&quot;&gt;&lt;property id=&quot;20148&quot; value=&quot;5&quot;/&gt;&lt;property id=&quot;20300&quot; value=&quot;Slide 57 - &amp;quot;Policy&amp;quot;&quot;/&gt;&lt;property id=&quot;20307&quot; value=&quot;321&quot;/&gt;&lt;/object&gt;&lt;object type=&quot;3&quot; unique_id=&quot;10061&quot;&gt;&lt;property id=&quot;20148&quot; value=&quot;5&quot;/&gt;&lt;property id=&quot;20300&quot; value=&quot;Slide 58 - &amp;quot;Programs&amp;quot;&quot;/&gt;&lt;property id=&quot;20307&quot; value=&quot;322&quot;/&gt;&lt;/object&gt;&lt;object type=&quot;3&quot; unique_id=&quot;10062&quot;&gt;&lt;property id=&quot;20148&quot; value=&quot;5&quot;/&gt;&lt;property id=&quot;20300&quot; value=&quot;Slide 59 - &amp;quot;Protection&amp;quot;&quot;/&gt;&lt;property id=&quot;20307&quot; value=&quot;323&quot;/&gt;&lt;/object&gt;&lt;object type=&quot;3&quot; unique_id=&quot;10063&quot;&gt;&lt;property id=&quot;20148&quot; value=&quot;5&quot;/&gt;&lt;property id=&quot;20300&quot; value=&quot;Slide 60 - &amp;quot;People&amp;quot;&quot;/&gt;&lt;property id=&quot;20307&quot; value=&quot;324&quot;/&gt;&lt;/object&gt;&lt;object type=&quot;3&quot; unique_id=&quot;10064&quot;&gt;&lt;property id=&quot;20148&quot; value=&quot;5&quot;/&gt;&lt;property id=&quot;20300&quot; value=&quot;Slide 61 - &amp;quot;Projects&amp;quot;&quot;/&gt;&lt;property id=&quot;20307&quot; value=&quot;325&quot;/&gt;&lt;/object&gt;&lt;object type=&quot;3&quot; unique_id=&quot;10065&quot;&gt;&lt;property id=&quot;20148&quot; value=&quot;5&quot;/&gt;&lt;property id=&quot;20300&quot; value=&quot;Slide 62 - &amp;quot;Project Management&amp;quot;&quot;/&gt;&lt;property id=&quot;20307&quot; value=&quot;326&quot;/&gt;&lt;/object&gt;&lt;object type=&quot;3&quot; unique_id=&quot;10066&quot;&gt;&lt;property id=&quot;20148&quot; value=&quot;5&quot;/&gt;&lt;property id=&quot;20300&quot; value=&quot;Slide 63 - &amp;quot;Summary&amp;quot;&quot;/&gt;&lt;property id=&quot;20307&quot; value=&quot;327&quot;/&gt;&lt;/object&gt;&lt;object type=&quot;3&quot; unique_id=&quot;10067&quot;&gt;&lt;property id=&quot;20148&quot; value=&quot;5&quot;/&gt;&lt;property id=&quot;20300&quot; value=&quot;Slide 64 - &amp;quot;Summary (Continued)&amp;quot;&quot;/&gt;&lt;property id=&quot;20307&quot; value=&quot;328&quot;/&gt;&lt;/object&gt;&lt;object type=&quot;3&quot; unique_id=&quot;10068&quot;&gt;&lt;property id=&quot;20148&quot; value=&quot;5&quot;/&gt;&lt;property id=&quot;20300&quot; value=&quot;Slide 65 - &amp;quot;Summary (Continued)&amp;quot;&quot;/&gt;&lt;property id=&quot;20307&quot; value=&quot;329&quot;/&gt;&lt;/object&gt;&lt;object type=&quot;3&quot; unique_id=&quot;10069&quot;&gt;&lt;property id=&quot;20148&quot; value=&quot;5&quot;/&gt;&lt;property id=&quot;20300&quot; value=&quot;Slide 66 - &amp;quot;Summary (Continued)&amp;quot;&quot;/&gt;&lt;property id=&quot;20307&quot; value=&quot;330&quot;/&gt;&lt;/object&gt;&lt;/object&gt;&lt;/object&gt;&lt;/database&gt;"/>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9524</TotalTime>
  <Words>4310</Words>
  <Application>Microsoft Office PowerPoint</Application>
  <PresentationFormat>On-screen Show (4:3)</PresentationFormat>
  <Paragraphs>382</Paragraphs>
  <Slides>66</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Times New Roman</vt:lpstr>
      <vt:lpstr>Office Theme</vt:lpstr>
      <vt:lpstr>PowerPoint Presentation</vt:lpstr>
      <vt:lpstr>Learning Objectives</vt:lpstr>
      <vt:lpstr>Introduction</vt:lpstr>
      <vt:lpstr>Introduction (Continued)</vt:lpstr>
      <vt:lpstr>Communities of Interest</vt:lpstr>
      <vt:lpstr>What Is Security?</vt:lpstr>
      <vt:lpstr>Specialized Areas of Security</vt:lpstr>
      <vt:lpstr>Information Security</vt:lpstr>
      <vt:lpstr>PowerPoint Presentation</vt:lpstr>
      <vt:lpstr>The CIA Triad and the CNSS Model</vt:lpstr>
      <vt:lpstr>PowerPoint Presentation</vt:lpstr>
      <vt:lpstr>The C.I.A. Triad</vt:lpstr>
      <vt:lpstr>Confidentiality</vt:lpstr>
      <vt:lpstr>Integrity</vt:lpstr>
      <vt:lpstr>Availability</vt:lpstr>
      <vt:lpstr>Privacy</vt:lpstr>
      <vt:lpstr>Information Aggregation</vt:lpstr>
      <vt:lpstr>Identification</vt:lpstr>
      <vt:lpstr>Authentication</vt:lpstr>
      <vt:lpstr>Authorization</vt:lpstr>
      <vt:lpstr>Accountability</vt:lpstr>
      <vt:lpstr>Key Concepts of Information Security: Threats and Attacks </vt:lpstr>
      <vt:lpstr>Sun Tzu Wu’s The Art of War</vt:lpstr>
      <vt:lpstr>Key Concepts of Information Security: Threats and Attacks </vt:lpstr>
      <vt:lpstr>PowerPoint Presentation</vt:lpstr>
      <vt:lpstr>PowerPoint Presentation</vt:lpstr>
      <vt:lpstr>Compromises to Intellectual Property</vt:lpstr>
      <vt:lpstr>Deviations in Quality of Service</vt:lpstr>
      <vt:lpstr>Espionage or Trespass</vt:lpstr>
      <vt:lpstr>Espionage or Trespass (Continued)</vt:lpstr>
      <vt:lpstr>Forces of Nature</vt:lpstr>
      <vt:lpstr>Forces of Nature (Continued)</vt:lpstr>
      <vt:lpstr>Human Error or Failure</vt:lpstr>
      <vt:lpstr>Human Error or Failure (Continued)</vt:lpstr>
      <vt:lpstr>Information Extortion</vt:lpstr>
      <vt:lpstr>Sabotage or Vandalism</vt:lpstr>
      <vt:lpstr>Software Attacks</vt:lpstr>
      <vt:lpstr>Technical Hardware Failures</vt:lpstr>
      <vt:lpstr>Technical Software Failures</vt:lpstr>
      <vt:lpstr>Technical Software Failures (Continued)</vt:lpstr>
      <vt:lpstr>Deadly Sins of Software Security</vt:lpstr>
      <vt:lpstr>Deadly Sins of Software Security (Continued)</vt:lpstr>
      <vt:lpstr>Technological Obsolescence</vt:lpstr>
      <vt:lpstr>Theft</vt:lpstr>
      <vt:lpstr>Management and Leadership</vt:lpstr>
      <vt:lpstr>Management and Leadership</vt:lpstr>
      <vt:lpstr>The Difference Between Leadership and Management</vt:lpstr>
      <vt:lpstr>Management Characteristics </vt:lpstr>
      <vt:lpstr>Planning</vt:lpstr>
      <vt:lpstr>PowerPoint Presentation</vt:lpstr>
      <vt:lpstr>Governance</vt:lpstr>
      <vt:lpstr>Solving Problems</vt:lpstr>
      <vt:lpstr>Principles of Information Security Management</vt:lpstr>
      <vt:lpstr>Principles of Information Security Management</vt:lpstr>
      <vt:lpstr>InfoSec Planning</vt:lpstr>
      <vt:lpstr>InfoSec Planning (Continued)</vt:lpstr>
      <vt:lpstr>Policy</vt:lpstr>
      <vt:lpstr>Programs</vt:lpstr>
      <vt:lpstr>Protection</vt:lpstr>
      <vt:lpstr>People</vt:lpstr>
      <vt:lpstr>Projects</vt:lpstr>
      <vt:lpstr>Project Management</vt:lpstr>
      <vt:lpstr>Summary</vt:lpstr>
      <vt:lpstr>Summary (Continued)</vt:lpstr>
      <vt:lpstr>Summary (Continued)</vt:lpstr>
      <vt:lpstr>Summary (Continued)</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dc:creator>
  <cp:lastModifiedBy>lw_dlf</cp:lastModifiedBy>
  <cp:revision>275</cp:revision>
  <cp:lastPrinted>2010-11-12T17:54:40Z</cp:lastPrinted>
  <dcterms:created xsi:type="dcterms:W3CDTF">2007-02-15T20:50:52Z</dcterms:created>
  <dcterms:modified xsi:type="dcterms:W3CDTF">2018-04-05T05:04:13Z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