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4"/>
  </p:notesMasterIdLst>
  <p:handoutMasterIdLst>
    <p:handoutMasterId r:id="rId75"/>
  </p:handoutMasterIdLst>
  <p:sldIdLst>
    <p:sldId id="258" r:id="rId2"/>
    <p:sldId id="326" r:id="rId3"/>
    <p:sldId id="261" r:id="rId4"/>
    <p:sldId id="327" r:id="rId5"/>
    <p:sldId id="328" r:id="rId6"/>
    <p:sldId id="329" r:id="rId7"/>
    <p:sldId id="330" r:id="rId8"/>
    <p:sldId id="331" r:id="rId9"/>
    <p:sldId id="332" r:id="rId10"/>
    <p:sldId id="334" r:id="rId11"/>
    <p:sldId id="335" r:id="rId12"/>
    <p:sldId id="336" r:id="rId13"/>
    <p:sldId id="338" r:id="rId14"/>
    <p:sldId id="339" r:id="rId15"/>
    <p:sldId id="340" r:id="rId16"/>
    <p:sldId id="341" r:id="rId17"/>
    <p:sldId id="342" r:id="rId18"/>
    <p:sldId id="343" r:id="rId19"/>
    <p:sldId id="347" r:id="rId20"/>
    <p:sldId id="354" r:id="rId21"/>
    <p:sldId id="263" r:id="rId22"/>
    <p:sldId id="265" r:id="rId23"/>
    <p:sldId id="266" r:id="rId24"/>
    <p:sldId id="376" r:id="rId25"/>
    <p:sldId id="377"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355" r:id="rId44"/>
    <p:sldId id="356" r:id="rId45"/>
    <p:sldId id="357" r:id="rId46"/>
    <p:sldId id="358" r:id="rId47"/>
    <p:sldId id="359" r:id="rId48"/>
    <p:sldId id="360" r:id="rId49"/>
    <p:sldId id="289" r:id="rId50"/>
    <p:sldId id="290" r:id="rId51"/>
    <p:sldId id="291" r:id="rId52"/>
    <p:sldId id="292" r:id="rId53"/>
    <p:sldId id="361" r:id="rId54"/>
    <p:sldId id="348" r:id="rId55"/>
    <p:sldId id="349" r:id="rId56"/>
    <p:sldId id="350" r:id="rId57"/>
    <p:sldId id="351" r:id="rId58"/>
    <p:sldId id="352" r:id="rId59"/>
    <p:sldId id="362" r:id="rId60"/>
    <p:sldId id="363" r:id="rId61"/>
    <p:sldId id="364" r:id="rId62"/>
    <p:sldId id="365" r:id="rId63"/>
    <p:sldId id="370" r:id="rId64"/>
    <p:sldId id="366" r:id="rId65"/>
    <p:sldId id="367" r:id="rId66"/>
    <p:sldId id="368" r:id="rId67"/>
    <p:sldId id="369" r:id="rId68"/>
    <p:sldId id="371" r:id="rId69"/>
    <p:sldId id="372" r:id="rId70"/>
    <p:sldId id="323" r:id="rId71"/>
    <p:sldId id="324" r:id="rId72"/>
    <p:sldId id="375" r:id="rId73"/>
  </p:sldIdLst>
  <p:sldSz cx="9144000" cy="6858000" type="screen4x3"/>
  <p:notesSz cx="9372600" cy="7086600"/>
  <p:custDataLst>
    <p:tags r:id="rId7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 id="2" name="laser" initials="lase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7" autoAdjust="0"/>
    <p:restoredTop sz="99857" autoAdjust="0"/>
  </p:normalViewPr>
  <p:slideViewPr>
    <p:cSldViewPr>
      <p:cViewPr varScale="1">
        <p:scale>
          <a:sx n="54" d="100"/>
          <a:sy n="54" d="100"/>
        </p:scale>
        <p:origin x="96" y="12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3-27T07:13:12.793" idx="1">
    <p:pos x="5745" y="503"/>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4/5/2018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4/5/2018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C3F5059-09A8-4B1E-A017-3924A867411C}" type="slidenum">
              <a:rPr lang="en-US" sz="1200" smtClean="0"/>
              <a:pPr eaLnBrk="1" hangingPunct="1"/>
              <a:t>1</a:t>
            </a:fld>
            <a:endParaRPr lang="en-US" sz="1200" dirty="0" smtClean="0"/>
          </a:p>
        </p:txBody>
      </p:sp>
    </p:spTree>
    <p:extLst>
      <p:ext uri="{BB962C8B-B14F-4D97-AF65-F5344CB8AC3E}">
        <p14:creationId xmlns:p14="http://schemas.microsoft.com/office/powerpoint/2010/main" val="3986377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CF2EB2A-7D9A-4DB7-9AC1-B61749BA5F78}" type="slidenum">
              <a:rPr lang="en-US" sz="1200" smtClean="0"/>
              <a:pPr eaLnBrk="1" hangingPunct="1"/>
              <a:t>16</a:t>
            </a:fld>
            <a:endParaRPr lang="en-US" sz="1200"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1556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BF2A53A-BA4B-48E4-A181-22C94F9CBEEF}" type="slidenum">
              <a:rPr lang="en-US" sz="1200" smtClean="0"/>
              <a:pPr eaLnBrk="1" hangingPunct="1"/>
              <a:t>17</a:t>
            </a:fld>
            <a:endParaRPr lang="en-US" sz="1200"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39838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EB30ECC-20B4-41CF-B8C2-F8B5F172FE31}" type="slidenum">
              <a:rPr lang="en-US" sz="1200" smtClean="0"/>
              <a:pPr eaLnBrk="1" hangingPunct="1"/>
              <a:t>18</a:t>
            </a:fld>
            <a:endParaRPr lang="en-US" sz="1200" dirty="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5621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FC6D2B3-5D78-4887-8FE7-8EA940421B26}" type="slidenum">
              <a:rPr lang="en-US" sz="1200" smtClean="0"/>
              <a:pPr eaLnBrk="1" hangingPunct="1"/>
              <a:t>19</a:t>
            </a:fld>
            <a:endParaRPr lang="en-US" sz="1200"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28497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FC03699-ABB9-4511-BEC0-CF1C7EA709CC}" type="slidenum">
              <a:rPr lang="en-US" sz="1200" smtClean="0"/>
              <a:pPr eaLnBrk="1" hangingPunct="1"/>
              <a:t>21</a:t>
            </a:fld>
            <a:endParaRPr lang="en-US" sz="1200"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7510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973372B-616C-40D8-8A91-4372CDBD84A4}" type="slidenum">
              <a:rPr lang="en-US" sz="1200" smtClean="0"/>
              <a:pPr eaLnBrk="1" hangingPunct="1"/>
              <a:t>22</a:t>
            </a:fld>
            <a:endParaRPr lang="en-US" sz="1200" dirty="0" smtClean="0"/>
          </a:p>
        </p:txBody>
      </p:sp>
    </p:spTree>
    <p:extLst>
      <p:ext uri="{BB962C8B-B14F-4D97-AF65-F5344CB8AC3E}">
        <p14:creationId xmlns:p14="http://schemas.microsoft.com/office/powerpoint/2010/main" val="2985725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0DB1FB1-B4B9-446D-A8B8-5D627ED88D47}" type="slidenum">
              <a:rPr lang="en-US" sz="1200" smtClean="0"/>
              <a:pPr eaLnBrk="1" hangingPunct="1"/>
              <a:t>23</a:t>
            </a:fld>
            <a:endParaRPr lang="en-US" sz="1200" dirty="0" smtClean="0"/>
          </a:p>
        </p:txBody>
      </p:sp>
    </p:spTree>
    <p:extLst>
      <p:ext uri="{BB962C8B-B14F-4D97-AF65-F5344CB8AC3E}">
        <p14:creationId xmlns:p14="http://schemas.microsoft.com/office/powerpoint/2010/main" val="702390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42D64EC-4586-4E2F-AA1D-E6FDA9581299}" type="slidenum">
              <a:rPr lang="en-US" sz="1200" smtClean="0"/>
              <a:pPr eaLnBrk="1" hangingPunct="1"/>
              <a:t>26</a:t>
            </a:fld>
            <a:endParaRPr lang="en-US" sz="1200"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35414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86DF451-F03C-448E-9DFE-E72F21BB62E6}" type="slidenum">
              <a:rPr lang="en-US" sz="1200" smtClean="0"/>
              <a:pPr eaLnBrk="1" hangingPunct="1"/>
              <a:t>27</a:t>
            </a:fld>
            <a:endParaRPr lang="en-US" sz="1200" dirty="0" smtClean="0"/>
          </a:p>
        </p:txBody>
      </p:sp>
    </p:spTree>
    <p:extLst>
      <p:ext uri="{BB962C8B-B14F-4D97-AF65-F5344CB8AC3E}">
        <p14:creationId xmlns:p14="http://schemas.microsoft.com/office/powerpoint/2010/main" val="2360714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E59BE7A-643B-43F9-B1C9-D6102B8E5438}" type="slidenum">
              <a:rPr lang="en-US" sz="1200" smtClean="0"/>
              <a:pPr eaLnBrk="1" hangingPunct="1"/>
              <a:t>29</a:t>
            </a:fld>
            <a:endParaRPr lang="en-US" sz="1200" dirty="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000" dirty="0" smtClean="0"/>
          </a:p>
        </p:txBody>
      </p:sp>
    </p:spTree>
    <p:extLst>
      <p:ext uri="{BB962C8B-B14F-4D97-AF65-F5344CB8AC3E}">
        <p14:creationId xmlns:p14="http://schemas.microsoft.com/office/powerpoint/2010/main" val="244776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1AEF568-623A-4BF7-BAE7-8A91F1E3DEAB}" type="slidenum">
              <a:rPr lang="en-US" sz="1200" smtClean="0"/>
              <a:pPr eaLnBrk="1" hangingPunct="1"/>
              <a:t>3</a:t>
            </a:fld>
            <a:endParaRPr lang="en-US" sz="1200"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89440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641D547-CC1C-453E-9057-9F7F2C4E50DC}" type="slidenum">
              <a:rPr lang="en-US" sz="1200" smtClean="0"/>
              <a:pPr eaLnBrk="1" hangingPunct="1"/>
              <a:t>30</a:t>
            </a:fld>
            <a:endParaRPr lang="en-US" sz="1200" dirty="0" smtClean="0"/>
          </a:p>
        </p:txBody>
      </p:sp>
    </p:spTree>
    <p:extLst>
      <p:ext uri="{BB962C8B-B14F-4D97-AF65-F5344CB8AC3E}">
        <p14:creationId xmlns:p14="http://schemas.microsoft.com/office/powerpoint/2010/main" val="2387488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6D09C05-087C-4B98-A493-B64E9856067C}" type="slidenum">
              <a:rPr lang="en-US" sz="1200" smtClean="0"/>
              <a:pPr eaLnBrk="1" hangingPunct="1"/>
              <a:t>31</a:t>
            </a:fld>
            <a:endParaRPr lang="en-US" sz="1200" dirty="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1796293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2AB0483-15F0-4BBC-9CFB-FC44FC306154}" type="slidenum">
              <a:rPr lang="en-US" sz="1200" smtClean="0"/>
              <a:pPr eaLnBrk="1" hangingPunct="1"/>
              <a:t>32</a:t>
            </a:fld>
            <a:endParaRPr lang="en-US" sz="1200" dirty="0" smtClean="0"/>
          </a:p>
        </p:txBody>
      </p:sp>
    </p:spTree>
    <p:extLst>
      <p:ext uri="{BB962C8B-B14F-4D97-AF65-F5344CB8AC3E}">
        <p14:creationId xmlns:p14="http://schemas.microsoft.com/office/powerpoint/2010/main" val="2057171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2A3C2AF-848F-4A3F-9A60-1070465BA845}" type="slidenum">
              <a:rPr lang="en-US" sz="1200" smtClean="0"/>
              <a:pPr eaLnBrk="1" hangingPunct="1"/>
              <a:t>33</a:t>
            </a:fld>
            <a:endParaRPr lang="en-US" sz="1200"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610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E4F941C-5964-456B-9AAA-722822DE4812}" type="slidenum">
              <a:rPr lang="en-US" sz="1200" smtClean="0"/>
              <a:pPr eaLnBrk="1" hangingPunct="1"/>
              <a:t>34</a:t>
            </a:fld>
            <a:endParaRPr lang="en-US" sz="1200" dirty="0" smtClean="0"/>
          </a:p>
        </p:txBody>
      </p:sp>
    </p:spTree>
    <p:extLst>
      <p:ext uri="{BB962C8B-B14F-4D97-AF65-F5344CB8AC3E}">
        <p14:creationId xmlns:p14="http://schemas.microsoft.com/office/powerpoint/2010/main" val="821719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5A9F235-4882-452B-B42D-2C0C05B53775}" type="slidenum">
              <a:rPr lang="en-US" sz="1200" smtClean="0"/>
              <a:pPr eaLnBrk="1" hangingPunct="1"/>
              <a:t>36</a:t>
            </a:fld>
            <a:endParaRPr lang="en-US" sz="1200" dirty="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241827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96C8575-E905-4029-9178-06A667B54406}" type="slidenum">
              <a:rPr lang="en-US" sz="1200" smtClean="0"/>
              <a:pPr eaLnBrk="1" hangingPunct="1"/>
              <a:t>37</a:t>
            </a:fld>
            <a:endParaRPr lang="en-US" sz="1200"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52577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552D19-0DEA-483E-BD8F-C5174AF86781}" type="slidenum">
              <a:rPr lang="en-US" sz="1200" smtClean="0"/>
              <a:pPr eaLnBrk="1" hangingPunct="1"/>
              <a:t>38</a:t>
            </a:fld>
            <a:endParaRPr lang="en-US" sz="1200" dirty="0" smtClean="0"/>
          </a:p>
        </p:txBody>
      </p:sp>
    </p:spTree>
    <p:extLst>
      <p:ext uri="{BB962C8B-B14F-4D97-AF65-F5344CB8AC3E}">
        <p14:creationId xmlns:p14="http://schemas.microsoft.com/office/powerpoint/2010/main" val="120470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335559B-9318-4976-9BA8-6D818DE48A55}" type="slidenum">
              <a:rPr lang="en-US" sz="1200" smtClean="0"/>
              <a:pPr eaLnBrk="1" hangingPunct="1"/>
              <a:t>39</a:t>
            </a:fld>
            <a:endParaRPr lang="en-US" sz="1200"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71807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F8B5F8A-D1FC-42CE-9A72-E50C47852542}" type="slidenum">
              <a:rPr lang="en-US" sz="1200" smtClean="0"/>
              <a:pPr eaLnBrk="1" hangingPunct="1"/>
              <a:t>40</a:t>
            </a:fld>
            <a:endParaRPr lang="en-US" sz="1200"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9800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4F4CBF8-6E94-46F4-9151-C44D30882DCE}" type="slidenum">
              <a:rPr lang="en-US" sz="1200" smtClean="0"/>
              <a:pPr eaLnBrk="1" hangingPunct="1"/>
              <a:t>6</a:t>
            </a:fld>
            <a:endParaRPr lang="en-US" sz="1200"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82754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49A5323-E98B-4943-AC33-75F5EB2B2419}" type="slidenum">
              <a:rPr lang="en-US" sz="1200" smtClean="0"/>
              <a:pPr eaLnBrk="1" hangingPunct="1"/>
              <a:t>41</a:t>
            </a:fld>
            <a:endParaRPr lang="en-US" sz="1200"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36771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DC045BB-B531-42FC-A596-5F191DBCBFC2}" type="slidenum">
              <a:rPr lang="en-US" sz="1200" smtClean="0"/>
              <a:pPr eaLnBrk="1" hangingPunct="1"/>
              <a:t>43</a:t>
            </a:fld>
            <a:endParaRPr lang="en-US" sz="1200"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51804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E5AEA23-24AD-4BCC-AD4F-2253CEF2B8A1}" type="slidenum">
              <a:rPr lang="en-US" sz="1200" smtClean="0"/>
              <a:pPr eaLnBrk="1" hangingPunct="1"/>
              <a:t>44</a:t>
            </a:fld>
            <a:endParaRPr lang="en-US" sz="1200"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59465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9A4E7B5-E585-40A5-A8C8-D11516DAEF27}" type="slidenum">
              <a:rPr lang="en-US" sz="1200" smtClean="0"/>
              <a:pPr eaLnBrk="1" hangingPunct="1"/>
              <a:t>45</a:t>
            </a:fld>
            <a:endParaRPr lang="en-US" sz="1200"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22637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DAA73DE-7314-4FD4-8634-2C4EB5478D19}" type="slidenum">
              <a:rPr lang="en-US" sz="1200" smtClean="0"/>
              <a:pPr eaLnBrk="1" hangingPunct="1"/>
              <a:t>47</a:t>
            </a:fld>
            <a:endParaRPr lang="en-US" sz="1200"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04315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A5BD8A5-BF2B-4EED-9FD4-27D2403A3372}" type="slidenum">
              <a:rPr lang="en-US" sz="1200" smtClean="0"/>
              <a:pPr eaLnBrk="1" hangingPunct="1"/>
              <a:t>48</a:t>
            </a:fld>
            <a:endParaRPr lang="en-US" sz="1200"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14114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8E7863E-D9D6-4518-94C6-69CAC694234E}" type="slidenum">
              <a:rPr lang="en-US" sz="1200" smtClean="0"/>
              <a:pPr eaLnBrk="1" hangingPunct="1"/>
              <a:t>55</a:t>
            </a:fld>
            <a:endParaRPr lang="en-US" sz="1200"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87931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FF5F43C-19E1-41C6-8C6E-5A3473D0092A}" type="slidenum">
              <a:rPr lang="en-US" sz="1200" smtClean="0"/>
              <a:pPr eaLnBrk="1" hangingPunct="1"/>
              <a:t>56</a:t>
            </a:fld>
            <a:endParaRPr lang="en-US" sz="1200"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32381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47F9112-A791-4643-B95A-CD2EB471C969}" type="slidenum">
              <a:rPr lang="en-US" sz="1200" smtClean="0"/>
              <a:pPr eaLnBrk="1" hangingPunct="1"/>
              <a:t>57</a:t>
            </a:fld>
            <a:endParaRPr lang="en-US" sz="1200"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1142024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10FB81E7-AE3F-4093-937A-712925A0495A}" type="slidenum">
              <a:rPr lang="en-US" sz="1200" smtClean="0"/>
              <a:pPr eaLnBrk="1" hangingPunct="1"/>
              <a:t>58</a:t>
            </a:fld>
            <a:endParaRPr lang="en-US" sz="1200" dirty="0" smtClean="0"/>
          </a:p>
        </p:txBody>
      </p:sp>
    </p:spTree>
    <p:extLst>
      <p:ext uri="{BB962C8B-B14F-4D97-AF65-F5344CB8AC3E}">
        <p14:creationId xmlns:p14="http://schemas.microsoft.com/office/powerpoint/2010/main" val="411804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735A0AF-C836-4B5B-A334-FE47D4575C8F}" type="slidenum">
              <a:rPr lang="en-US" sz="1200" smtClean="0"/>
              <a:pPr eaLnBrk="1" hangingPunct="1"/>
              <a:t>9</a:t>
            </a:fld>
            <a:endParaRPr lang="en-US" sz="1200"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51940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7479C92-921A-47CD-9D50-D9EF278FF6AA}" type="slidenum">
              <a:rPr lang="en-US" sz="1200" smtClean="0"/>
              <a:pPr eaLnBrk="1" hangingPunct="1"/>
              <a:t>59</a:t>
            </a:fld>
            <a:endParaRPr lang="en-US" sz="1200" dirty="0" smtClean="0"/>
          </a:p>
        </p:txBody>
      </p:sp>
    </p:spTree>
    <p:extLst>
      <p:ext uri="{BB962C8B-B14F-4D97-AF65-F5344CB8AC3E}">
        <p14:creationId xmlns:p14="http://schemas.microsoft.com/office/powerpoint/2010/main" val="1476887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CEE9070-3C7D-41C0-85E2-D56598FF9515}" type="slidenum">
              <a:rPr lang="en-US" sz="1200" smtClean="0"/>
              <a:pPr eaLnBrk="1" hangingPunct="1"/>
              <a:t>60</a:t>
            </a:fld>
            <a:endParaRPr lang="en-US" sz="1200" dirty="0" smtClean="0"/>
          </a:p>
        </p:txBody>
      </p:sp>
    </p:spTree>
    <p:extLst>
      <p:ext uri="{BB962C8B-B14F-4D97-AF65-F5344CB8AC3E}">
        <p14:creationId xmlns:p14="http://schemas.microsoft.com/office/powerpoint/2010/main" val="1464218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C2B169B-CCEC-4F1B-BA94-77F21D1B4058}" type="slidenum">
              <a:rPr lang="en-US" sz="1200" smtClean="0"/>
              <a:pPr eaLnBrk="1" hangingPunct="1"/>
              <a:t>61</a:t>
            </a:fld>
            <a:endParaRPr lang="en-US" sz="1200" dirty="0" smtClean="0"/>
          </a:p>
        </p:txBody>
      </p:sp>
    </p:spTree>
    <p:extLst>
      <p:ext uri="{BB962C8B-B14F-4D97-AF65-F5344CB8AC3E}">
        <p14:creationId xmlns:p14="http://schemas.microsoft.com/office/powerpoint/2010/main" val="396486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33D4D68-C333-4C9B-BBD9-AA1270ECD45E}" type="slidenum">
              <a:rPr lang="en-US" sz="1200" smtClean="0"/>
              <a:pPr eaLnBrk="1" hangingPunct="1"/>
              <a:t>62</a:t>
            </a:fld>
            <a:endParaRPr lang="en-US" sz="1200" dirty="0" smtClean="0"/>
          </a:p>
        </p:txBody>
      </p:sp>
    </p:spTree>
    <p:extLst>
      <p:ext uri="{BB962C8B-B14F-4D97-AF65-F5344CB8AC3E}">
        <p14:creationId xmlns:p14="http://schemas.microsoft.com/office/powerpoint/2010/main" val="1247486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7EBED53-B78A-42D1-A626-DEFFA09B0032}" type="slidenum">
              <a:rPr lang="en-US" sz="1200" smtClean="0"/>
              <a:pPr eaLnBrk="1" hangingPunct="1"/>
              <a:t>64</a:t>
            </a:fld>
            <a:endParaRPr lang="en-US" sz="1200" dirty="0" smtClean="0"/>
          </a:p>
        </p:txBody>
      </p:sp>
    </p:spTree>
    <p:extLst>
      <p:ext uri="{BB962C8B-B14F-4D97-AF65-F5344CB8AC3E}">
        <p14:creationId xmlns:p14="http://schemas.microsoft.com/office/powerpoint/2010/main" val="599686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4AE9DB1-5018-4393-9060-980D17DFD969}" type="slidenum">
              <a:rPr lang="en-US" sz="1200" smtClean="0"/>
              <a:pPr eaLnBrk="1" hangingPunct="1"/>
              <a:t>65</a:t>
            </a:fld>
            <a:endParaRPr lang="en-US" sz="1200" dirty="0" smtClean="0"/>
          </a:p>
        </p:txBody>
      </p:sp>
    </p:spTree>
    <p:extLst>
      <p:ext uri="{BB962C8B-B14F-4D97-AF65-F5344CB8AC3E}">
        <p14:creationId xmlns:p14="http://schemas.microsoft.com/office/powerpoint/2010/main" val="1490760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4B5A6B0-B04A-4EE1-9729-AEC53EF98A77}" type="slidenum">
              <a:rPr lang="en-US" sz="1200" smtClean="0"/>
              <a:pPr eaLnBrk="1" hangingPunct="1"/>
              <a:t>66</a:t>
            </a:fld>
            <a:endParaRPr lang="en-US" sz="1200" dirty="0" smtClean="0"/>
          </a:p>
        </p:txBody>
      </p:sp>
    </p:spTree>
    <p:extLst>
      <p:ext uri="{BB962C8B-B14F-4D97-AF65-F5344CB8AC3E}">
        <p14:creationId xmlns:p14="http://schemas.microsoft.com/office/powerpoint/2010/main" val="8679440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ABDCFA0-06A9-453A-ACD1-529C75426CE0}" type="slidenum">
              <a:rPr lang="en-US" sz="1200" smtClean="0"/>
              <a:pPr eaLnBrk="1" hangingPunct="1"/>
              <a:t>67</a:t>
            </a:fld>
            <a:endParaRPr lang="en-US" sz="1200" dirty="0" smtClean="0"/>
          </a:p>
        </p:txBody>
      </p:sp>
    </p:spTree>
    <p:extLst>
      <p:ext uri="{BB962C8B-B14F-4D97-AF65-F5344CB8AC3E}">
        <p14:creationId xmlns:p14="http://schemas.microsoft.com/office/powerpoint/2010/main" val="21934653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F4C65FF-AED3-45C8-A685-4F83E4DE30FF}" type="slidenum">
              <a:rPr lang="en-US" sz="1200" smtClean="0"/>
              <a:pPr eaLnBrk="1" hangingPunct="1"/>
              <a:t>70</a:t>
            </a:fld>
            <a:endParaRPr lang="en-US" sz="1200" dirty="0" smtClean="0"/>
          </a:p>
        </p:txBody>
      </p:sp>
    </p:spTree>
    <p:extLst>
      <p:ext uri="{BB962C8B-B14F-4D97-AF65-F5344CB8AC3E}">
        <p14:creationId xmlns:p14="http://schemas.microsoft.com/office/powerpoint/2010/main" val="134016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225A216-5E7F-4A15-A0E1-DAF2AAC4BAE6}" type="slidenum">
              <a:rPr lang="en-US" sz="1200" smtClean="0"/>
              <a:pPr eaLnBrk="1" hangingPunct="1"/>
              <a:t>10</a:t>
            </a:fld>
            <a:endParaRPr lang="en-US" sz="1200"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799896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F77DA16C-8C1A-4605-A042-3013C24FF1D5}" type="slidenum">
              <a:rPr lang="en-US" sz="1200" smtClean="0"/>
              <a:pPr eaLnBrk="1" hangingPunct="1"/>
              <a:t>11</a:t>
            </a:fld>
            <a:endParaRPr lang="en-US" sz="1200"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dirty="0" smtClean="0"/>
          </a:p>
        </p:txBody>
      </p:sp>
    </p:spTree>
    <p:extLst>
      <p:ext uri="{BB962C8B-B14F-4D97-AF65-F5344CB8AC3E}">
        <p14:creationId xmlns:p14="http://schemas.microsoft.com/office/powerpoint/2010/main" val="367664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7D883B1-4366-4EC6-BDED-3829E5968844}" type="slidenum">
              <a:rPr lang="en-US" sz="1200" smtClean="0"/>
              <a:pPr eaLnBrk="1" hangingPunct="1"/>
              <a:t>12</a:t>
            </a:fld>
            <a:endParaRPr lang="en-US" sz="1200" dirty="0" smtClean="0"/>
          </a:p>
        </p:txBody>
      </p:sp>
    </p:spTree>
    <p:extLst>
      <p:ext uri="{BB962C8B-B14F-4D97-AF65-F5344CB8AC3E}">
        <p14:creationId xmlns:p14="http://schemas.microsoft.com/office/powerpoint/2010/main" val="326155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5A5EA56-872C-4D19-A2E9-DF415395DE18}" type="slidenum">
              <a:rPr lang="en-US" sz="1200" smtClean="0"/>
              <a:pPr eaLnBrk="1" hangingPunct="1"/>
              <a:t>14</a:t>
            </a:fld>
            <a:endParaRPr lang="en-US" sz="1200"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48587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5A8A679-A6F0-42AE-83C6-E65A21B7C458}" type="slidenum">
              <a:rPr lang="en-US" sz="1200" smtClean="0"/>
              <a:pPr eaLnBrk="1" hangingPunct="1"/>
              <a:t>15</a:t>
            </a:fld>
            <a:endParaRPr lang="en-US" sz="1200"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6675982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12283" y="4885106"/>
            <a:ext cx="2137712" cy="1926127"/>
            <a:chOff x="6812283" y="4885106"/>
            <a:chExt cx="2137712" cy="1926127"/>
          </a:xfrm>
        </p:grpSpPr>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595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5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058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9392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61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55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747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493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53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userDrawn="1"/>
        </p:nvPicPr>
        <p:blipFill>
          <a:blip r:embed="rId9"/>
          <a:stretch>
            <a:fillRect/>
          </a:stretch>
        </p:blipFill>
        <p:spPr>
          <a:xfrm>
            <a:off x="118720" y="6363035"/>
            <a:ext cx="1400289" cy="430858"/>
          </a:xfrm>
          <a:prstGeom prst="rect">
            <a:avLst/>
          </a:prstGeom>
        </p:spPr>
      </p:pic>
      <p:sp>
        <p:nvSpPr>
          <p:cNvPr id="17"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777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147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822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6545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169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162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383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322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8427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06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1828193"/>
          </a:xfrm>
        </p:spPr>
        <p:txBody>
          <a:bodyPr/>
          <a:lstStyle>
            <a:lvl1pPr marL="171450" indent="-171450">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71249"/>
            <a:ext cx="8026400" cy="366254"/>
          </a:xfrm>
        </p:spPr>
        <p:txBody>
          <a:bodyPr/>
          <a:lstStyle>
            <a:lvl1pPr>
              <a:defRPr sz="2800"/>
            </a:lvl1p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323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8473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1793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21004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212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357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9931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2913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4815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14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7638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01453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16668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4669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1891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2284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3927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3197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7505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06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3647033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614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2564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4885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02325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32426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4240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164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63342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16079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173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15359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5999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11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190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18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72433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userDrawn="1"/>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82819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dirty="0"/>
              <a:t>Click to edit Master title style</a:t>
            </a:r>
          </a:p>
        </p:txBody>
      </p:sp>
      <p:sp>
        <p:nvSpPr>
          <p:cNvPr id="5" name="TextBox 4"/>
          <p:cNvSpPr txBox="1"/>
          <p:nvPr userDrawn="1"/>
        </p:nvSpPr>
        <p:spPr>
          <a:xfrm>
            <a:off x="5257800" y="0"/>
            <a:ext cx="3836307"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8" r:id="rId6"/>
    <p:sldLayoutId id="2147483759" r:id="rId7"/>
    <p:sldLayoutId id="2147483760" r:id="rId8"/>
    <p:sldLayoutId id="2147483761" r:id="rId9"/>
    <p:sldLayoutId id="2147483762"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 id="2147483796" r:id="rId42"/>
    <p:sldLayoutId id="2147483797" r:id="rId43"/>
    <p:sldLayoutId id="2147483798" r:id="rId44"/>
    <p:sldLayoutId id="2147483799" r:id="rId45"/>
    <p:sldLayoutId id="2147483800" r:id="rId46"/>
    <p:sldLayoutId id="2147483801" r:id="rId47"/>
    <p:sldLayoutId id="2147483802" r:id="rId48"/>
    <p:sldLayoutId id="2147483803" r:id="rId49"/>
    <p:sldLayoutId id="2147483804" r:id="rId50"/>
    <p:sldLayoutId id="2147483805" r:id="rId51"/>
    <p:sldLayoutId id="2147483806" r:id="rId52"/>
    <p:sldLayoutId id="2147483807" r:id="rId53"/>
    <p:sldLayoutId id="2147483808" r:id="rId54"/>
    <p:sldLayoutId id="2147483809" r:id="rId55"/>
    <p:sldLayoutId id="2147483810" r:id="rId56"/>
    <p:sldLayoutId id="2147483811" r:id="rId57"/>
    <p:sldLayoutId id="2147483812" r:id="rId58"/>
    <p:sldLayoutId id="2147483813" r:id="rId59"/>
    <p:sldLayoutId id="2147483814" r:id="rId60"/>
    <p:sldLayoutId id="2147483815" r:id="rId61"/>
  </p:sldLayoutIdLst>
  <p:hf sldNum="0" hdr="0" ftr="0" dt="0"/>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1" y="648343"/>
            <a:ext cx="8305799" cy="4533257"/>
          </a:xfrm>
          <a:prstGeom prst="roundRect">
            <a:avLst>
              <a:gd name="adj" fmla="val 7973"/>
            </a:avLst>
          </a:prstGeom>
        </p:spPr>
      </p:pic>
    </p:spTree>
    <p:extLst>
      <p:ext uri="{BB962C8B-B14F-4D97-AF65-F5344CB8AC3E}">
        <p14:creationId xmlns:p14="http://schemas.microsoft.com/office/powerpoint/2010/main" val="4221629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5"/>
          <p:cNvSpPr>
            <a:spLocks noGrp="1" noChangeArrowheads="1"/>
          </p:cNvSpPr>
          <p:nvPr>
            <p:ph idx="1"/>
          </p:nvPr>
        </p:nvSpPr>
        <p:spPr>
          <a:xfrm>
            <a:off x="365125" y="1538818"/>
            <a:ext cx="8415338" cy="3991862"/>
          </a:xfrm>
        </p:spPr>
        <p:txBody>
          <a:bodyPr/>
          <a:lstStyle/>
          <a:p>
            <a:r>
              <a:rPr lang="en-US" dirty="0" smtClean="0"/>
              <a:t>Key studies reveal that the overriding factor in leveling the ethical perceptions within a small population is education</a:t>
            </a:r>
          </a:p>
          <a:p>
            <a:r>
              <a:rPr lang="en-US" dirty="0" smtClean="0"/>
              <a:t>Employees must be trained and kept up-to-date on InfoSec topics, including the expected behaviors of an ethical employee</a:t>
            </a:r>
          </a:p>
          <a:p>
            <a:r>
              <a:rPr lang="en-US" dirty="0" smtClean="0"/>
              <a:t>Proper ethical and legal education, training and awareness are vital to creating an informed, well-prepared, and low-risk system user</a:t>
            </a:r>
          </a:p>
        </p:txBody>
      </p:sp>
      <p:sp>
        <p:nvSpPr>
          <p:cNvPr id="36867" name="Rectangle 4"/>
          <p:cNvSpPr>
            <a:spLocks noGrp="1" noChangeArrowheads="1"/>
          </p:cNvSpPr>
          <p:nvPr>
            <p:ph type="title"/>
          </p:nvPr>
        </p:nvSpPr>
        <p:spPr/>
        <p:txBody>
          <a:bodyPr/>
          <a:lstStyle/>
          <a:p>
            <a:r>
              <a:rPr lang="en-US" dirty="0" smtClean="0"/>
              <a:t>Ethics and Education</a:t>
            </a:r>
          </a:p>
        </p:txBody>
      </p:sp>
    </p:spTree>
    <p:extLst>
      <p:ext uri="{BB962C8B-B14F-4D97-AF65-F5344CB8AC3E}">
        <p14:creationId xmlns:p14="http://schemas.microsoft.com/office/powerpoint/2010/main" val="366817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
          <p:cNvSpPr>
            <a:spLocks noGrp="1" noChangeArrowheads="1"/>
          </p:cNvSpPr>
          <p:nvPr>
            <p:ph idx="1"/>
          </p:nvPr>
        </p:nvSpPr>
        <p:spPr>
          <a:xfrm>
            <a:off x="365125" y="1538818"/>
            <a:ext cx="8415338" cy="4302716"/>
          </a:xfrm>
        </p:spPr>
        <p:txBody>
          <a:bodyPr/>
          <a:lstStyle/>
          <a:p>
            <a:r>
              <a:rPr lang="en-US" dirty="0" smtClean="0"/>
              <a:t>It is the responsibility of InfoSec personnel to deter unethical and illegal acts, using policy, education and training, and technology as controls or safeguards, in order to protect the organization’s information and systems</a:t>
            </a:r>
          </a:p>
          <a:p>
            <a:r>
              <a:rPr lang="en-US" dirty="0" smtClean="0"/>
              <a:t>There are three general categories of unethical behavior that organizations and society should seek to eliminate:</a:t>
            </a:r>
          </a:p>
          <a:p>
            <a:pPr lvl="1"/>
            <a:r>
              <a:rPr lang="en-US" dirty="0" smtClean="0"/>
              <a:t>Ignorance </a:t>
            </a:r>
          </a:p>
          <a:p>
            <a:pPr lvl="1"/>
            <a:r>
              <a:rPr lang="en-US" dirty="0" smtClean="0"/>
              <a:t>Accident</a:t>
            </a:r>
          </a:p>
          <a:p>
            <a:pPr lvl="1"/>
            <a:r>
              <a:rPr lang="en-US" dirty="0" smtClean="0"/>
              <a:t>Intent </a:t>
            </a:r>
          </a:p>
        </p:txBody>
      </p:sp>
      <p:sp>
        <p:nvSpPr>
          <p:cNvPr id="37891" name="Rectangle 4"/>
          <p:cNvSpPr>
            <a:spLocks noGrp="1" noChangeArrowheads="1"/>
          </p:cNvSpPr>
          <p:nvPr>
            <p:ph type="title"/>
          </p:nvPr>
        </p:nvSpPr>
        <p:spPr/>
        <p:txBody>
          <a:bodyPr/>
          <a:lstStyle/>
          <a:p>
            <a:r>
              <a:rPr lang="en-US" dirty="0" smtClean="0"/>
              <a:t>Deterring Unethical and Illegal Behavior</a:t>
            </a:r>
          </a:p>
        </p:txBody>
      </p:sp>
    </p:spTree>
    <p:extLst>
      <p:ext uri="{BB962C8B-B14F-4D97-AF65-F5344CB8AC3E}">
        <p14:creationId xmlns:p14="http://schemas.microsoft.com/office/powerpoint/2010/main" val="36653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365125" y="1538818"/>
            <a:ext cx="8415338" cy="4047262"/>
          </a:xfrm>
        </p:spPr>
        <p:txBody>
          <a:bodyPr/>
          <a:lstStyle/>
          <a:p>
            <a:r>
              <a:rPr lang="en-US" dirty="0" smtClean="0"/>
              <a:t>Deterrence is the best method for preventing an illegal or unethical activity</a:t>
            </a:r>
          </a:p>
          <a:p>
            <a:r>
              <a:rPr lang="en-US" dirty="0" smtClean="0"/>
              <a:t>Laws, policies, and technical controls are all examples of deterrents</a:t>
            </a:r>
          </a:p>
          <a:p>
            <a:r>
              <a:rPr lang="en-US" dirty="0" smtClean="0"/>
              <a:t>However, laws and policies and their associated penalties only deter if three conditions are present:</a:t>
            </a:r>
          </a:p>
          <a:p>
            <a:pPr lvl="1"/>
            <a:r>
              <a:rPr lang="en-US" dirty="0" smtClean="0"/>
              <a:t>Fear of penalty</a:t>
            </a:r>
          </a:p>
          <a:p>
            <a:pPr lvl="1"/>
            <a:r>
              <a:rPr lang="en-US" dirty="0" smtClean="0"/>
              <a:t>Probability of being caught</a:t>
            </a:r>
          </a:p>
          <a:p>
            <a:pPr lvl="1"/>
            <a:r>
              <a:rPr lang="en-US" dirty="0" smtClean="0"/>
              <a:t>Probability of penalty being administered</a:t>
            </a:r>
          </a:p>
        </p:txBody>
      </p:sp>
      <p:sp>
        <p:nvSpPr>
          <p:cNvPr id="38915" name="Rectangle 2"/>
          <p:cNvSpPr>
            <a:spLocks noGrp="1" noChangeArrowheads="1"/>
          </p:cNvSpPr>
          <p:nvPr>
            <p:ph type="title"/>
          </p:nvPr>
        </p:nvSpPr>
        <p:spPr/>
        <p:txBody>
          <a:bodyPr/>
          <a:lstStyle/>
          <a:p>
            <a:r>
              <a:rPr lang="en-US" dirty="0" smtClean="0"/>
              <a:t>Deterring Unethical and Illegal Behavior (Continued)</a:t>
            </a:r>
          </a:p>
        </p:txBody>
      </p:sp>
    </p:spTree>
    <p:extLst>
      <p:ext uri="{BB962C8B-B14F-4D97-AF65-F5344CB8AC3E}">
        <p14:creationId xmlns:p14="http://schemas.microsoft.com/office/powerpoint/2010/main" val="4051643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1600" y="2081340"/>
            <a:ext cx="6172200" cy="732508"/>
          </a:xfrm>
        </p:spPr>
        <p:txBody>
          <a:bodyPr/>
          <a:lstStyle/>
          <a:p>
            <a:r>
              <a:rPr lang="en-US" dirty="0" smtClean="0"/>
              <a:t>Professional Organizations</a:t>
            </a:r>
            <a:br>
              <a:rPr lang="en-US" dirty="0" smtClean="0"/>
            </a:br>
            <a:r>
              <a:rPr lang="en-US" dirty="0" smtClean="0"/>
              <a:t>and Their Codes of Conduct</a:t>
            </a:r>
            <a:endParaRPr lang="en-US" dirty="0"/>
          </a:p>
        </p:txBody>
      </p:sp>
      <p:sp>
        <p:nvSpPr>
          <p:cNvPr id="7" name="Text Placeholder 6"/>
          <p:cNvSpPr>
            <a:spLocks noGrp="1"/>
          </p:cNvSpPr>
          <p:nvPr>
            <p:ph type="body" idx="1"/>
          </p:nvPr>
        </p:nvSpPr>
        <p:spPr/>
        <p:txBody>
          <a:bodyPr/>
          <a:lstStyle/>
          <a:p>
            <a:r>
              <a:rPr lang="en-US" dirty="0" smtClean="0"/>
              <a:t>Chapter 02: Compliance: Law and Ethics</a:t>
            </a:r>
            <a:endParaRPr lang="en-US" dirty="0"/>
          </a:p>
        </p:txBody>
      </p:sp>
    </p:spTree>
    <p:extLst>
      <p:ext uri="{BB962C8B-B14F-4D97-AF65-F5344CB8AC3E}">
        <p14:creationId xmlns:p14="http://schemas.microsoft.com/office/powerpoint/2010/main" val="169710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idx="1"/>
          </p:nvPr>
        </p:nvSpPr>
        <p:spPr/>
        <p:txBody>
          <a:bodyPr/>
          <a:lstStyle/>
          <a:p>
            <a:r>
              <a:rPr lang="en-US" dirty="0" smtClean="0"/>
              <a:t>A number of professional organizations have established codes of conduct and/or codes of ethics that members are expected to follow </a:t>
            </a:r>
          </a:p>
          <a:p>
            <a:r>
              <a:rPr lang="en-US" dirty="0" smtClean="0"/>
              <a:t>Codes of ethics can have a positive effect on an individual’s judgment regarding computer use </a:t>
            </a:r>
          </a:p>
          <a:p>
            <a:r>
              <a:rPr lang="en-US" dirty="0" smtClean="0"/>
              <a:t>It remains the individual responsibility of security professionals to act ethically and according to the policies and procedures of their employers, their professional organizations, and the laws of society</a:t>
            </a:r>
          </a:p>
        </p:txBody>
      </p:sp>
      <p:sp>
        <p:nvSpPr>
          <p:cNvPr id="39939" name="Rectangle 4"/>
          <p:cNvSpPr>
            <a:spLocks noGrp="1" noChangeArrowheads="1"/>
          </p:cNvSpPr>
          <p:nvPr>
            <p:ph type="title"/>
          </p:nvPr>
        </p:nvSpPr>
        <p:spPr/>
        <p:txBody>
          <a:bodyPr/>
          <a:lstStyle/>
          <a:p>
            <a:r>
              <a:rPr lang="en-US" dirty="0" smtClean="0"/>
              <a:t>Professional Organizations and Their Codes of Ethics</a:t>
            </a:r>
          </a:p>
        </p:txBody>
      </p:sp>
    </p:spTree>
    <p:extLst>
      <p:ext uri="{BB962C8B-B14F-4D97-AF65-F5344CB8AC3E}">
        <p14:creationId xmlns:p14="http://schemas.microsoft.com/office/powerpoint/2010/main" val="111699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5"/>
          <p:cNvSpPr>
            <a:spLocks noGrp="1" noChangeArrowheads="1"/>
          </p:cNvSpPr>
          <p:nvPr>
            <p:ph idx="1"/>
          </p:nvPr>
        </p:nvSpPr>
        <p:spPr>
          <a:xfrm>
            <a:off x="365125" y="1538818"/>
            <a:ext cx="8415338" cy="3991862"/>
          </a:xfrm>
        </p:spPr>
        <p:txBody>
          <a:bodyPr/>
          <a:lstStyle/>
          <a:p>
            <a:r>
              <a:rPr lang="en-US" dirty="0" smtClean="0"/>
              <a:t>The ACM is a respected professional society, originally established in 1947, as the world's first educational and scientific computing society </a:t>
            </a:r>
          </a:p>
          <a:p>
            <a:r>
              <a:rPr lang="en-US" dirty="0" smtClean="0"/>
              <a:t>ACM is one of the few organizations that strongly promotes education and provides discounted membership for students</a:t>
            </a:r>
          </a:p>
          <a:p>
            <a:r>
              <a:rPr lang="en-US" dirty="0" smtClean="0"/>
              <a:t>The ACM’s code of ethics requires members to perform their duties in a manner befitting an ethical computing professional</a:t>
            </a:r>
          </a:p>
        </p:txBody>
      </p:sp>
      <p:sp>
        <p:nvSpPr>
          <p:cNvPr id="40963" name="Rectangle 4"/>
          <p:cNvSpPr>
            <a:spLocks noGrp="1" noChangeArrowheads="1"/>
          </p:cNvSpPr>
          <p:nvPr>
            <p:ph type="title"/>
          </p:nvPr>
        </p:nvSpPr>
        <p:spPr/>
        <p:txBody>
          <a:bodyPr/>
          <a:lstStyle/>
          <a:p>
            <a:r>
              <a:rPr lang="en-US" dirty="0" smtClean="0"/>
              <a:t>Association of Computing Machinery</a:t>
            </a:r>
          </a:p>
        </p:txBody>
      </p:sp>
    </p:spTree>
    <p:extLst>
      <p:ext uri="{BB962C8B-B14F-4D97-AF65-F5344CB8AC3E}">
        <p14:creationId xmlns:p14="http://schemas.microsoft.com/office/powerpoint/2010/main" val="4068384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idx="1"/>
          </p:nvPr>
        </p:nvSpPr>
        <p:spPr>
          <a:xfrm>
            <a:off x="365125" y="1538818"/>
            <a:ext cx="8415338" cy="3502497"/>
          </a:xfrm>
        </p:spPr>
        <p:txBody>
          <a:bodyPr/>
          <a:lstStyle/>
          <a:p>
            <a:r>
              <a:rPr lang="en-US" dirty="0" smtClean="0"/>
              <a:t>The code of ethics put forth by (ISC)</a:t>
            </a:r>
            <a:r>
              <a:rPr lang="en-US" baseline="30000" dirty="0" smtClean="0"/>
              <a:t>2</a:t>
            </a:r>
            <a:r>
              <a:rPr lang="en-US" dirty="0" smtClean="0"/>
              <a:t> is primarily designed for information security professionals who have earned one of their certifications </a:t>
            </a:r>
          </a:p>
          <a:p>
            <a:r>
              <a:rPr lang="en-US" dirty="0" smtClean="0"/>
              <a:t>This code includes four mandatory canons: </a:t>
            </a:r>
          </a:p>
          <a:p>
            <a:pPr lvl="1"/>
            <a:r>
              <a:rPr lang="en-US" dirty="0" smtClean="0"/>
              <a:t>Protect society, the commonwealth, and the infrastructure</a:t>
            </a:r>
          </a:p>
          <a:p>
            <a:pPr lvl="1"/>
            <a:r>
              <a:rPr lang="en-US" dirty="0" smtClean="0"/>
              <a:t>Act honorably, honestly, justly, responsibly, and legally</a:t>
            </a:r>
          </a:p>
          <a:p>
            <a:pPr lvl="1"/>
            <a:r>
              <a:rPr lang="en-US" dirty="0" smtClean="0"/>
              <a:t>Provide diligent and competent service to principals</a:t>
            </a:r>
          </a:p>
          <a:p>
            <a:pPr lvl="1"/>
            <a:r>
              <a:rPr lang="en-US" dirty="0" smtClean="0"/>
              <a:t>Advance and protect the profession </a:t>
            </a:r>
          </a:p>
        </p:txBody>
      </p:sp>
      <p:sp>
        <p:nvSpPr>
          <p:cNvPr id="41987" name="Rectangle 4"/>
          <p:cNvSpPr>
            <a:spLocks noGrp="1" noChangeArrowheads="1"/>
          </p:cNvSpPr>
          <p:nvPr>
            <p:ph type="title"/>
          </p:nvPr>
        </p:nvSpPr>
        <p:spPr>
          <a:xfrm>
            <a:off x="762000" y="186519"/>
            <a:ext cx="8026400" cy="735714"/>
          </a:xfrm>
        </p:spPr>
        <p:txBody>
          <a:bodyPr/>
          <a:lstStyle/>
          <a:p>
            <a:r>
              <a:rPr lang="en-US" dirty="0" smtClean="0"/>
              <a:t>International Information Systems Security</a:t>
            </a:r>
            <a:br>
              <a:rPr lang="en-US" dirty="0" smtClean="0"/>
            </a:br>
            <a:r>
              <a:rPr lang="en-US" dirty="0" smtClean="0"/>
              <a:t>Certification Consortium, Inc. (ISC)</a:t>
            </a:r>
            <a:r>
              <a:rPr lang="en-US" baseline="30000" dirty="0" smtClean="0"/>
              <a:t>2</a:t>
            </a:r>
            <a:r>
              <a:rPr lang="en-US" dirty="0" smtClean="0"/>
              <a:t> </a:t>
            </a:r>
          </a:p>
        </p:txBody>
      </p:sp>
    </p:spTree>
    <p:extLst>
      <p:ext uri="{BB962C8B-B14F-4D97-AF65-F5344CB8AC3E}">
        <p14:creationId xmlns:p14="http://schemas.microsoft.com/office/powerpoint/2010/main" val="143571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5"/>
          <p:cNvSpPr>
            <a:spLocks noGrp="1" noChangeArrowheads="1"/>
          </p:cNvSpPr>
          <p:nvPr>
            <p:ph idx="1"/>
          </p:nvPr>
        </p:nvSpPr>
        <p:spPr>
          <a:xfrm>
            <a:off x="365125" y="1538818"/>
            <a:ext cx="8415338" cy="3911840"/>
          </a:xfrm>
        </p:spPr>
        <p:txBody>
          <a:bodyPr/>
          <a:lstStyle/>
          <a:p>
            <a:r>
              <a:rPr lang="en-US" dirty="0" smtClean="0"/>
              <a:t>Founded in 1989, SANS is a professional research and education cooperative organization with a large membership, dedicated </a:t>
            </a:r>
            <a:r>
              <a:rPr lang="en-US" dirty="0"/>
              <a:t>to the protection of information and </a:t>
            </a:r>
            <a:r>
              <a:rPr lang="en-US" dirty="0" smtClean="0"/>
              <a:t>systems</a:t>
            </a:r>
          </a:p>
          <a:p>
            <a:r>
              <a:rPr lang="en-US" dirty="0" smtClean="0"/>
              <a:t>The SANS GIAC Code of Ethics requires:</a:t>
            </a:r>
          </a:p>
          <a:p>
            <a:pPr lvl="1"/>
            <a:r>
              <a:rPr lang="en-US" dirty="0" smtClean="0"/>
              <a:t>Respect for the public</a:t>
            </a:r>
          </a:p>
          <a:p>
            <a:pPr lvl="1"/>
            <a:r>
              <a:rPr lang="en-US" dirty="0" smtClean="0"/>
              <a:t>Respect for the certification</a:t>
            </a:r>
          </a:p>
          <a:p>
            <a:pPr lvl="1"/>
            <a:r>
              <a:rPr lang="en-US" dirty="0" smtClean="0"/>
              <a:t>Respect for my employer</a:t>
            </a:r>
          </a:p>
          <a:p>
            <a:pPr lvl="1"/>
            <a:r>
              <a:rPr lang="en-US" dirty="0" smtClean="0"/>
              <a:t>Respect for myself</a:t>
            </a:r>
          </a:p>
        </p:txBody>
      </p:sp>
      <p:sp>
        <p:nvSpPr>
          <p:cNvPr id="43011" name="Rectangle 4"/>
          <p:cNvSpPr>
            <a:spLocks noGrp="1" noChangeArrowheads="1"/>
          </p:cNvSpPr>
          <p:nvPr>
            <p:ph type="title"/>
          </p:nvPr>
        </p:nvSpPr>
        <p:spPr/>
        <p:txBody>
          <a:bodyPr/>
          <a:lstStyle/>
          <a:p>
            <a:r>
              <a:rPr lang="en-US" dirty="0" smtClean="0"/>
              <a:t>SANS</a:t>
            </a:r>
          </a:p>
        </p:txBody>
      </p:sp>
    </p:spTree>
    <p:extLst>
      <p:ext uri="{BB962C8B-B14F-4D97-AF65-F5344CB8AC3E}">
        <p14:creationId xmlns:p14="http://schemas.microsoft.com/office/powerpoint/2010/main" val="286390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p:cNvSpPr>
            <a:spLocks noGrp="1" noChangeArrowheads="1"/>
          </p:cNvSpPr>
          <p:nvPr>
            <p:ph idx="1"/>
          </p:nvPr>
        </p:nvSpPr>
        <p:spPr>
          <a:xfrm>
            <a:off x="365125" y="1538818"/>
            <a:ext cx="8415338" cy="3582519"/>
          </a:xfrm>
        </p:spPr>
        <p:txBody>
          <a:bodyPr/>
          <a:lstStyle/>
          <a:p>
            <a:r>
              <a:rPr lang="en-US" dirty="0" smtClean="0"/>
              <a:t>ISACA is a professional association with a focus on auditing, control, and security </a:t>
            </a:r>
          </a:p>
          <a:p>
            <a:r>
              <a:rPr lang="en-US" dirty="0" smtClean="0"/>
              <a:t>The membership comprises both technical and managerial professionals</a:t>
            </a:r>
          </a:p>
          <a:p>
            <a:r>
              <a:rPr lang="en-US" dirty="0" smtClean="0"/>
              <a:t>ISACA also has a code of ethics for its professionals and requires many of the same high standards for ethical performance as the other organizations and certifications</a:t>
            </a:r>
          </a:p>
        </p:txBody>
      </p:sp>
      <p:sp>
        <p:nvSpPr>
          <p:cNvPr id="44035" name="Rectangle 4"/>
          <p:cNvSpPr>
            <a:spLocks noGrp="1" noChangeArrowheads="1"/>
          </p:cNvSpPr>
          <p:nvPr>
            <p:ph type="title"/>
          </p:nvPr>
        </p:nvSpPr>
        <p:spPr/>
        <p:txBody>
          <a:bodyPr/>
          <a:lstStyle/>
          <a:p>
            <a:r>
              <a:rPr lang="en-US" dirty="0" smtClean="0"/>
              <a:t>ISACA</a:t>
            </a:r>
          </a:p>
        </p:txBody>
      </p:sp>
    </p:spTree>
    <p:extLst>
      <p:ext uri="{BB962C8B-B14F-4D97-AF65-F5344CB8AC3E}">
        <p14:creationId xmlns:p14="http://schemas.microsoft.com/office/powerpoint/2010/main" val="141084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idx="1"/>
          </p:nvPr>
        </p:nvSpPr>
        <p:spPr>
          <a:xfrm>
            <a:off x="365125" y="1538818"/>
            <a:ext cx="8415338" cy="4321183"/>
          </a:xfrm>
        </p:spPr>
        <p:txBody>
          <a:bodyPr/>
          <a:lstStyle/>
          <a:p>
            <a:r>
              <a:rPr lang="en-US" sz="2400" dirty="0" smtClean="0"/>
              <a:t>ISSA is a nonprofit society of information security professionals </a:t>
            </a:r>
          </a:p>
          <a:p>
            <a:r>
              <a:rPr lang="en-US" sz="2400" dirty="0" smtClean="0"/>
              <a:t>Its primary mission is to bring together qualified practitioners of information security for information exchange and educational development</a:t>
            </a:r>
          </a:p>
          <a:p>
            <a:r>
              <a:rPr lang="en-US" sz="2400" dirty="0" smtClean="0"/>
              <a:t>ISSA provides conferences, meetings, publications, and information resources to promote information security awareness and education</a:t>
            </a:r>
          </a:p>
          <a:p>
            <a:r>
              <a:rPr lang="en-US" sz="2400" dirty="0" smtClean="0"/>
              <a:t>ISSA also promotes a code of ethics, similar to those of (ISC)</a:t>
            </a:r>
            <a:r>
              <a:rPr lang="en-US" sz="2400" baseline="30000" dirty="0" smtClean="0"/>
              <a:t>2</a:t>
            </a:r>
            <a:r>
              <a:rPr lang="en-US" sz="2400" dirty="0" smtClean="0"/>
              <a:t>, ISACA, and the ACM, “promoting management practices that will ensure the confidentiality, integrity, and availability of organizational information resources” </a:t>
            </a:r>
          </a:p>
        </p:txBody>
      </p:sp>
      <p:sp>
        <p:nvSpPr>
          <p:cNvPr id="48131" name="Rectangle 4"/>
          <p:cNvSpPr>
            <a:spLocks noGrp="1" noChangeArrowheads="1"/>
          </p:cNvSpPr>
          <p:nvPr>
            <p:ph type="title"/>
          </p:nvPr>
        </p:nvSpPr>
        <p:spPr>
          <a:xfrm>
            <a:off x="762000" y="188122"/>
            <a:ext cx="8026400" cy="732508"/>
          </a:xfrm>
        </p:spPr>
        <p:txBody>
          <a:bodyPr/>
          <a:lstStyle/>
          <a:p>
            <a:r>
              <a:rPr lang="en-US" dirty="0" smtClean="0"/>
              <a:t>Information Systems Security Association (ISSA)</a:t>
            </a:r>
          </a:p>
        </p:txBody>
      </p:sp>
    </p:spTree>
    <p:extLst>
      <p:ext uri="{BB962C8B-B14F-4D97-AF65-F5344CB8AC3E}">
        <p14:creationId xmlns:p14="http://schemas.microsoft.com/office/powerpoint/2010/main" val="155613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65124" y="1538818"/>
            <a:ext cx="8702675" cy="4807470"/>
          </a:xfrm>
        </p:spPr>
        <p:txBody>
          <a:bodyPr/>
          <a:lstStyle/>
          <a:p>
            <a:r>
              <a:rPr lang="en-US" b="1" i="1" dirty="0"/>
              <a:t>Upon completion of this material, you should be able to:</a:t>
            </a:r>
          </a:p>
          <a:p>
            <a:pPr lvl="1"/>
            <a:r>
              <a:rPr lang="en-US" dirty="0"/>
              <a:t>Differentiate between law and ethics</a:t>
            </a:r>
          </a:p>
          <a:p>
            <a:pPr lvl="1"/>
            <a:r>
              <a:rPr lang="en-US" dirty="0"/>
              <a:t>Describe the ethical foundations and approaches that underlie </a:t>
            </a:r>
            <a:r>
              <a:rPr lang="en-US" dirty="0" smtClean="0"/>
              <a:t>modern codes </a:t>
            </a:r>
            <a:r>
              <a:rPr lang="en-US" dirty="0"/>
              <a:t>of ethics</a:t>
            </a:r>
          </a:p>
          <a:p>
            <a:pPr lvl="1"/>
            <a:r>
              <a:rPr lang="en-US" dirty="0"/>
              <a:t>Discuss relevant professional security organizations and their role </a:t>
            </a:r>
            <a:r>
              <a:rPr lang="en-US" dirty="0" smtClean="0"/>
              <a:t>and relationship </a:t>
            </a:r>
            <a:r>
              <a:rPr lang="en-US" dirty="0"/>
              <a:t>to organizational InfoSec</a:t>
            </a:r>
          </a:p>
          <a:p>
            <a:pPr lvl="1"/>
            <a:r>
              <a:rPr lang="en-US" dirty="0"/>
              <a:t>Describe why ethical codes of conduct are important to </a:t>
            </a:r>
            <a:r>
              <a:rPr lang="en-US" dirty="0" smtClean="0"/>
              <a:t>InfoSec professionals </a:t>
            </a:r>
            <a:r>
              <a:rPr lang="en-US" dirty="0"/>
              <a:t>and their organizations</a:t>
            </a:r>
          </a:p>
          <a:p>
            <a:pPr lvl="1"/>
            <a:r>
              <a:rPr lang="en-US" dirty="0"/>
              <a:t>Identify significant national and international laws that relate to </a:t>
            </a:r>
            <a:r>
              <a:rPr lang="en-US" dirty="0" smtClean="0"/>
              <a:t>the practice </a:t>
            </a:r>
            <a:r>
              <a:rPr lang="en-US" dirty="0"/>
              <a:t>of InfoSec</a:t>
            </a:r>
          </a:p>
          <a:p>
            <a:pPr lvl="1"/>
            <a:r>
              <a:rPr lang="en-US" dirty="0"/>
              <a:t>Explain the challenges and methods associated with the </a:t>
            </a:r>
            <a:r>
              <a:rPr lang="en-US" dirty="0" smtClean="0"/>
              <a:t>management of </a:t>
            </a:r>
            <a:r>
              <a:rPr lang="en-US" dirty="0"/>
              <a:t>digital forensics in an organization</a:t>
            </a:r>
          </a:p>
        </p:txBody>
      </p:sp>
      <p:sp>
        <p:nvSpPr>
          <p:cNvPr id="4" name="Title 3"/>
          <p:cNvSpPr>
            <a:spLocks noGrp="1"/>
          </p:cNvSpPr>
          <p:nvPr>
            <p:ph type="title"/>
          </p:nvPr>
        </p:nvSpPr>
        <p:spPr/>
        <p:txBody>
          <a:bodyPr/>
          <a:lstStyle/>
          <a:p>
            <a:r>
              <a:rPr lang="en-US" dirty="0" smtClean="0"/>
              <a:t>Learning Objectives</a:t>
            </a:r>
            <a:endParaRPr lang="en-US" dirty="0"/>
          </a:p>
        </p:txBody>
      </p:sp>
    </p:spTree>
    <p:extLst>
      <p:ext uri="{BB962C8B-B14F-4D97-AF65-F5344CB8AC3E}">
        <p14:creationId xmlns:p14="http://schemas.microsoft.com/office/powerpoint/2010/main" val="100473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Information Security and Law</a:t>
            </a:r>
            <a:endParaRPr lang="en-US" dirty="0"/>
          </a:p>
        </p:txBody>
      </p:sp>
      <p:sp>
        <p:nvSpPr>
          <p:cNvPr id="7" name="Text Placeholder 6"/>
          <p:cNvSpPr>
            <a:spLocks noGrp="1"/>
          </p:cNvSpPr>
          <p:nvPr>
            <p:ph type="body" idx="1"/>
          </p:nvPr>
        </p:nvSpPr>
        <p:spPr/>
        <p:txBody>
          <a:bodyPr/>
          <a:lstStyle/>
          <a:p>
            <a:r>
              <a:rPr lang="en-US" dirty="0" smtClean="0"/>
              <a:t>Chapter 02: Compliance: Law and Ethics</a:t>
            </a:r>
            <a:endParaRPr lang="en-US" dirty="0"/>
          </a:p>
        </p:txBody>
      </p:sp>
    </p:spTree>
    <p:extLst>
      <p:ext uri="{BB962C8B-B14F-4D97-AF65-F5344CB8AC3E}">
        <p14:creationId xmlns:p14="http://schemas.microsoft.com/office/powerpoint/2010/main" val="421544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Grp="1" noChangeArrowheads="1"/>
          </p:cNvSpPr>
          <p:nvPr>
            <p:ph idx="1"/>
          </p:nvPr>
        </p:nvSpPr>
        <p:spPr>
          <a:xfrm>
            <a:off x="365125" y="1538818"/>
            <a:ext cx="8415338" cy="4862870"/>
          </a:xfrm>
        </p:spPr>
        <p:txBody>
          <a:bodyPr/>
          <a:lstStyle/>
          <a:p>
            <a:r>
              <a:rPr lang="en-US" dirty="0" smtClean="0"/>
              <a:t>Types of laws can be categorized based on their origins:</a:t>
            </a:r>
          </a:p>
          <a:p>
            <a:pPr lvl="1"/>
            <a:r>
              <a:rPr lang="en-US" dirty="0" smtClean="0"/>
              <a:t>Constitutional law</a:t>
            </a:r>
          </a:p>
          <a:p>
            <a:pPr lvl="1"/>
            <a:r>
              <a:rPr lang="en-US" dirty="0" smtClean="0"/>
              <a:t>Statutory law</a:t>
            </a:r>
          </a:p>
          <a:p>
            <a:pPr lvl="1"/>
            <a:r>
              <a:rPr lang="en-US" dirty="0" smtClean="0"/>
              <a:t>Regulatory or administrative law</a:t>
            </a:r>
          </a:p>
          <a:p>
            <a:pPr lvl="1"/>
            <a:r>
              <a:rPr lang="en-US" dirty="0" smtClean="0"/>
              <a:t>Common law, case law, and precedent</a:t>
            </a:r>
          </a:p>
          <a:p>
            <a:r>
              <a:rPr lang="en-US" dirty="0" smtClean="0"/>
              <a:t>Within statutory law, laws can be further divided into their association with individuals, groups, and the state:</a:t>
            </a:r>
          </a:p>
          <a:p>
            <a:pPr lvl="1"/>
            <a:r>
              <a:rPr lang="en-US" dirty="0" smtClean="0"/>
              <a:t>Civil law—including contract law, employment law, family law and tort law</a:t>
            </a:r>
          </a:p>
          <a:p>
            <a:pPr lvl="1"/>
            <a:r>
              <a:rPr lang="en-US" dirty="0" smtClean="0"/>
              <a:t>Criminal law</a:t>
            </a:r>
          </a:p>
          <a:p>
            <a:endParaRPr lang="en-US" dirty="0" smtClean="0"/>
          </a:p>
        </p:txBody>
      </p:sp>
      <p:sp>
        <p:nvSpPr>
          <p:cNvPr id="8195" name="Rectangle 4"/>
          <p:cNvSpPr>
            <a:spLocks noGrp="1" noChangeArrowheads="1"/>
          </p:cNvSpPr>
          <p:nvPr>
            <p:ph type="title"/>
          </p:nvPr>
        </p:nvSpPr>
        <p:spPr/>
        <p:txBody>
          <a:bodyPr/>
          <a:lstStyle/>
          <a:p>
            <a:r>
              <a:rPr lang="en-US" dirty="0" smtClean="0"/>
              <a:t>Types of Law</a:t>
            </a:r>
          </a:p>
        </p:txBody>
      </p:sp>
    </p:spTree>
    <p:extLst>
      <p:ext uri="{BB962C8B-B14F-4D97-AF65-F5344CB8AC3E}">
        <p14:creationId xmlns:p14="http://schemas.microsoft.com/office/powerpoint/2010/main" val="25170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Grp="1" noChangeArrowheads="1"/>
          </p:cNvSpPr>
          <p:nvPr>
            <p:ph idx="1"/>
          </p:nvPr>
        </p:nvSpPr>
        <p:spPr>
          <a:xfrm>
            <a:off x="365125" y="1538818"/>
            <a:ext cx="8415338" cy="2376035"/>
          </a:xfrm>
        </p:spPr>
        <p:txBody>
          <a:bodyPr/>
          <a:lstStyle/>
          <a:p>
            <a:r>
              <a:rPr lang="en-US" dirty="0" smtClean="0"/>
              <a:t>Yet another distinction addresses how legislation affects individuals in society and is categorized as:</a:t>
            </a:r>
          </a:p>
          <a:p>
            <a:pPr lvl="1"/>
            <a:r>
              <a:rPr lang="en-US" dirty="0" smtClean="0"/>
              <a:t>Private law—a subset of civil law that encompasses family law, commercial law, and labor law</a:t>
            </a:r>
          </a:p>
          <a:p>
            <a:pPr lvl="1"/>
            <a:r>
              <a:rPr lang="en-US" dirty="0" smtClean="0"/>
              <a:t>Public </a:t>
            </a:r>
            <a:r>
              <a:rPr lang="en-US" dirty="0"/>
              <a:t>law—includes </a:t>
            </a:r>
            <a:r>
              <a:rPr lang="en-US" dirty="0" smtClean="0"/>
              <a:t>criminal law, administrative law, and constitutional law</a:t>
            </a:r>
          </a:p>
        </p:txBody>
      </p:sp>
      <p:sp>
        <p:nvSpPr>
          <p:cNvPr id="9219" name="Rectangle 4"/>
          <p:cNvSpPr>
            <a:spLocks noGrp="1" noChangeArrowheads="1"/>
          </p:cNvSpPr>
          <p:nvPr>
            <p:ph type="title"/>
          </p:nvPr>
        </p:nvSpPr>
        <p:spPr/>
        <p:txBody>
          <a:bodyPr/>
          <a:lstStyle/>
          <a:p>
            <a:r>
              <a:rPr lang="en-US" dirty="0" smtClean="0"/>
              <a:t>Types of Law (Continued)</a:t>
            </a:r>
          </a:p>
        </p:txBody>
      </p:sp>
    </p:spTree>
    <p:extLst>
      <p:ext uri="{BB962C8B-B14F-4D97-AF65-F5344CB8AC3E}">
        <p14:creationId xmlns:p14="http://schemas.microsoft.com/office/powerpoint/2010/main" val="3886459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The table provides Key U S Laws of Interest to Information Security Professionals. The table has 4 columns and 34 rows. The column headings are as follows from left to right: Area, Act, Date, Description. The row entries are as follows. Row 1. Area, Online commerce and information protection. Act, Federal Trade Commission Act F T C A. Date, 19 14. Description, recently used to challenge organizations with deceptive claims regarding the privacy and security of customers’ personal information. Row 2. Area, Telecommunications. Act, Communications Act 47 U S C 151 et seq. Date, 19 34. Description, includes amendments found in the Telecommunications Deregulation and Competition Act of 19 96; this law regulates interstate and foreign telecommunications amended 19 96 and 2001.  Row 3. Area, Freedom of information. Act, Freedom of Information Act F O I A. Date, 19 66. Description, allows for the disclosure of previously unreleased information and documents controlled by the U S government. Row 4. Area, Protection of credit information. Act, Fair Credit Reporting Act F C R A. Date, 19 70. Description, Regulates the collection and use of consumer credit information. Row 5. Area, Privacy. Act, Federal Privacy Act. Date, 19 74. Description, governs federal agency use of personal information. Row 6. Area, Privacy of student information. Act, Family Educational Rights and Privacy Act FERPA 20 U S C 1232 g; 34 C F R Part 99. Date, 19 74.  Description, also known as the Buckley Amendment; protects the privacy of student education records. Row 7. Area, Copyright. Act, Copyright Act update to U S Copyright Law 17 U S C. Date, 19 76. Description, protects intellectual property, including publications and software. Row 8. Area, Cryptography. Act, Electronic Communications Privacy Act update to 18 U S C. Date, 19 86. Description, regulates interception and disclosure of electronic information; also referred to as the Federal Wiretapping Act. Row 9. Area, Access to stored communications. Act, Unlawful Access to Stored Communications 18 U S C 2701. Date, 19 86. Description, provides penalties for illegally accessing communications such as e-mail and voice mail stored by a service provider. Row 10. Area, Threats to computers. Act, Computer Fraud and Abuse C F A Act also known as Fraud and Related Activity in Connection with Computers 18 U S C 1030. Date, 19 86. Description, Defines and formalizes laws to counter threats from computer-related acts and offenses amended 19 96, 2001, and 2006.  Row 11. Area, Federal agency information security. Act, Computer Security Act C S A. Date, 19 87. Description, requires all federal computer systems that contain classified information to have security plans in place, and requires periodic security training for all individuals who operate, design, or manage such systems. Row 12.  Area, Trap and trace restrictions. Act, General prohibition on pen register and trap-and-trace device use; exception 18 U S C 3121 et seq. Date, 19 93. Description, Prohibits the use of electronic, pen registers and trap-and trace devices without a court order. Row 13. Area, Criminal intent. Act, National Information Infrastructure Protection Act update to 18 U S C 1030. Date, 19 96. Description, categorizes crimes based on defendant’s authority to access a protected computer system and criminal intent. Row 14. Area, Trade secrets. Act, Economic Espionage Act. Date, 19 96. Description, prevents abuse of information gained while employed elsewhere. Row 15. Area, Personal health information protection. Act, Health Insurance Portability and Accountability Act H I P A A. Date, 19 96. Description, requires medical practices to ensure the privacy of personal medical information. Row 16. Area, Encryption and digital signatures. Act, Security and Freedom Through Encryption Act. Date, 19 97. Description. Affirms the rights of persons in the United States to use and sell products that include encryption and to relax export controls on such products. Row 17. Area, I P. Act, No Electronic Theft Act amends 17 U S C 506 a, copyright infringement, and 18 U S C 2319, criminal infringement of copyright Public Law 105 to 147. Date, 19 97. Description, these parts of the U S Code amend copyright and criminal statutes to provide greater copyright protection and penalties for electronic copyright infringement. Row 18. Area, Electronic records. Act, Part 11, Title 21 of the Code of Federal Regulations. Date, 19 97. Description, Establishes guidelines for the use and acceptance of electronic signatures and electronic records for all Food and Drug Administration or F D A regulated industries. Row 19. Area, Copy Protection. Act, Digital Millennium Copyright Act D M C A update to 17 U S C 101. Date, 19 98. Description, provides specific penalties for removing copyright protection from media.  "/>
          <p:cNvGrpSpPr/>
          <p:nvPr/>
        </p:nvGrpSpPr>
        <p:grpSpPr>
          <a:xfrm>
            <a:off x="76200" y="381000"/>
            <a:ext cx="8991600" cy="5919591"/>
            <a:chOff x="76200" y="381000"/>
            <a:chExt cx="8991600" cy="5919591"/>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1000"/>
              <a:ext cx="4572000" cy="591959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685800"/>
              <a:ext cx="4343400" cy="5582927"/>
            </a:xfrm>
            <a:prstGeom prst="rect">
              <a:avLst/>
            </a:prstGeom>
          </p:spPr>
        </p:pic>
      </p:grpSp>
    </p:spTree>
    <p:extLst>
      <p:ext uri="{BB962C8B-B14F-4D97-AF65-F5344CB8AC3E}">
        <p14:creationId xmlns:p14="http://schemas.microsoft.com/office/powerpoint/2010/main" val="2327969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The table provides Key U S Laws of Interest to Information Security Professionals, continued. Row 20. Area, Identity theft. Act, Identity Theft and Assumption Deterrence Act 18 U S C 1028. Date, 19 98. Description, Attempts to instigate specific penalties for identity theft by identifying the individual who loses their identity as the true victim, not just those commercial and financial credit entities who suffered losses. Row 21. Area, Child privacy Protection. Act, Children’s Online Privacy Protection Act C O P P A. Date, 19 98. Description, provides requirements for online service and Web site providers to ensure the privacy of children under 13 is protected. Row 22. Area, Banking. Act, Gramm-Leach-Bliley G L B Act also known as the Financial Services Modernization Act. Date, 19 99. Description, Repeals the restrictions on banks affiliating with insurance and securities firms; has significant impact on the privacy of personal information used by these industries. Row 23. Area, Accountability. Act, Sarbanes-Oxley S O X Act also known as the Public Company Accounting Reform and Investor Protection Act. Date, 2002. Description, enforces accountability for executives at publicly traded companies; is having ripple effects throughout the accounting, I T, and related units of many organizations. Row 24. Area, General Info Sec. Act, Federal Information Security Management Act, or F I S M A 44 U S C 3541 et seq. Date, 2002. Description. Requires each federal agency to develop, document, and implement an agency-wide program to provide Info Sec for the information and information systems that support the operations and assets of the agency, including those provided or managed by another agency, contractor, or other source. Row 25. Area, Spam. Act, Controlling the Assault of Non-Solicited Pornography and Marketing C A N-S P A M Act 15 U S C 7701 et seq. Date, 2003. Description, Sets the first national standards for regulating the distribution of commercial e-mail, including mobile phone spam. Row 26. Area, Fraud with access devices. Act, Fraud and Related Activity in Connection with Access Devices 18 U S C 1029. Date, 2004. Description, Defines and formalizes law to counter threats from counterfeit access devices like I D cards, credit cards, telecom equipment, mobile or electronic serial numbers, and the equipment that creates them. Row 27. Area, Terrorism and extreme drug trafficking. Act, U S A PATRIOT Improvement and Reauthorization Act update to 18 U S C 1030. Date, 2006. Description, Renews critical sections of the U S A PATRIOT Act. Row 28. Area, Privacy of P H I. Act, American Recovery and Reinvestment Act. Date, 2009. Description, In the privacy and security area, requires new reporting requirements and penalties for breach of Protected Health Information P H I. Row 29. Area, Privacy of P H I. Act, Health Information Technology for Economic and Clinical Health H I T E C H Act part of A R R A 2009. Date, 2009. Description, Addresses privacy and security concerns associated with the electronic transmission of P H I, in part, through several provisions that strengthen H I P A A rules for civil and criminal enforcement. Row 30. Area, Defense information protection. Act, International Traffic in Arms Regulations I T A R Act. Date, 2012. Description, Restricts the exportation of technology and information related to defense and military-related services and materiel including research and development information. Row 31. Area, National cyber infrastructure protection. Act, National Cybersecurity Protection Act. Date, 2014. Description, Updates the Homeland Security Act of 2002, which&#10;established the Department of Homeland Security, to include a national cybersecurity and communications integration center to share information and facilitate coordination between agencies, and perform analysis of cybersecurity incidents and risks.&#10;"/>
          <p:cNvGrpSpPr/>
          <p:nvPr/>
        </p:nvGrpSpPr>
        <p:grpSpPr>
          <a:xfrm>
            <a:off x="16329" y="457200"/>
            <a:ext cx="9103177" cy="5843016"/>
            <a:chOff x="16329" y="457200"/>
            <a:chExt cx="9103177" cy="5843016"/>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29" y="457200"/>
              <a:ext cx="4738087" cy="584301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599" y="799300"/>
              <a:ext cx="4318907" cy="5314418"/>
            </a:xfrm>
            <a:prstGeom prst="rect">
              <a:avLst/>
            </a:prstGeom>
          </p:spPr>
        </p:pic>
      </p:grpSp>
    </p:spTree>
    <p:extLst>
      <p:ext uri="{BB962C8B-B14F-4D97-AF65-F5344CB8AC3E}">
        <p14:creationId xmlns:p14="http://schemas.microsoft.com/office/powerpoint/2010/main" val="1067493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table provides Key U S Laws of Interest to Information Security Professionals, continued. Row 31. Area, National cyber infrastructure protection. Act, National Cybersecurity Protection Act. Date, 2014. Description, Updates the Homeland Security Act of 2002, which established the Department of Homeland Security, to include a national cybersecurity and communications integration center to share information and facilitate coordination between agencies, and perform analysis of cybersecurity incidents and risks. Row 32. Area, Federal information security updates. Act, Federal Information Security Modernization Act. Date, 2014. Description, Updates many outdated federal information security practices, updating F I S M A, providing a framework for ensuring effectiveness in information security controls over federal information systems, and centralizing cybersecurity management within D H S. Row 33. Area, National information security employee assessment. Act, Cybersecurity Workforce Assessment Act. Date, 2014. Description, Tasks D H S to perform an evaluation of the national cybersecurity employee workforce at least every three years, and to develop a plan to improve recruiting and training of cybersecurity employees. Row 34. Area, Terrorist Tracking. Act, U S A Freedom Act. Date, 2015. Description, Updates the Foreign Intelligence Surveillance Act F I S A; transfers the requirement to collect and report communications to from known terrorist phone numbers to communications carriers, to be provided to select federal agencies upon request, among other updates to surveillance activitie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4520" y="1223772"/>
            <a:ext cx="5394960" cy="4410456"/>
          </a:xfrm>
          <a:prstGeom prst="rect">
            <a:avLst/>
          </a:prstGeom>
        </p:spPr>
      </p:pic>
    </p:spTree>
    <p:extLst>
      <p:ext uri="{BB962C8B-B14F-4D97-AF65-F5344CB8AC3E}">
        <p14:creationId xmlns:p14="http://schemas.microsoft.com/office/powerpoint/2010/main" val="238976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idx="1"/>
          </p:nvPr>
        </p:nvSpPr>
        <p:spPr>
          <a:xfrm>
            <a:off x="365125" y="1538818"/>
            <a:ext cx="8415338" cy="4865947"/>
          </a:xfrm>
        </p:spPr>
        <p:txBody>
          <a:bodyPr/>
          <a:lstStyle/>
          <a:p>
            <a:r>
              <a:rPr lang="en-US" dirty="0" smtClean="0"/>
              <a:t>The Computer Fraud and Abuse (CFA) Act of 1986 is the cornerstone of many computer-related federal laws</a:t>
            </a:r>
          </a:p>
          <a:p>
            <a:r>
              <a:rPr lang="en-US" dirty="0" smtClean="0"/>
              <a:t>It was amended by the National Information Infrastructure Protection Act of 1996</a:t>
            </a:r>
          </a:p>
          <a:p>
            <a:r>
              <a:rPr lang="en-US" dirty="0" smtClean="0"/>
              <a:t>Punishment </a:t>
            </a:r>
            <a:r>
              <a:rPr lang="en-US" dirty="0"/>
              <a:t>for offenses </a:t>
            </a:r>
            <a:r>
              <a:rPr lang="en-US" dirty="0" smtClean="0"/>
              <a:t>include fines and/or </a:t>
            </a:r>
            <a:r>
              <a:rPr lang="en-US" dirty="0"/>
              <a:t>imprisonment for up to 20 years </a:t>
            </a:r>
            <a:r>
              <a:rPr lang="en-US" dirty="0" smtClean="0"/>
              <a:t>and depends </a:t>
            </a:r>
            <a:r>
              <a:rPr lang="en-US" dirty="0"/>
              <a:t>on the value of the information obtained and whether the </a:t>
            </a:r>
            <a:r>
              <a:rPr lang="en-US" dirty="0" smtClean="0"/>
              <a:t>offense is </a:t>
            </a:r>
            <a:r>
              <a:rPr lang="en-US" dirty="0"/>
              <a:t>judged to have been committed </a:t>
            </a:r>
            <a:r>
              <a:rPr lang="en-US" dirty="0" smtClean="0"/>
              <a:t>for:</a:t>
            </a:r>
            <a:endParaRPr lang="en-US" dirty="0"/>
          </a:p>
          <a:p>
            <a:pPr lvl="1"/>
            <a:r>
              <a:rPr lang="en-US" dirty="0" smtClean="0"/>
              <a:t>purposes </a:t>
            </a:r>
            <a:r>
              <a:rPr lang="en-US" dirty="0"/>
              <a:t>of commercial </a:t>
            </a:r>
            <a:r>
              <a:rPr lang="en-US" dirty="0" smtClean="0"/>
              <a:t>advantage;</a:t>
            </a:r>
            <a:endParaRPr lang="en-US" dirty="0"/>
          </a:p>
          <a:p>
            <a:pPr lvl="1"/>
            <a:r>
              <a:rPr lang="en-US" dirty="0" smtClean="0"/>
              <a:t>private </a:t>
            </a:r>
            <a:r>
              <a:rPr lang="en-US" dirty="0"/>
              <a:t>financial </a:t>
            </a:r>
            <a:r>
              <a:rPr lang="en-US" dirty="0" smtClean="0"/>
              <a:t>gain; or</a:t>
            </a:r>
            <a:endParaRPr lang="en-US" dirty="0"/>
          </a:p>
          <a:p>
            <a:pPr lvl="1"/>
            <a:r>
              <a:rPr lang="en-US" dirty="0" smtClean="0"/>
              <a:t>in </a:t>
            </a:r>
            <a:r>
              <a:rPr lang="en-US" dirty="0"/>
              <a:t>furtherance of a criminal act</a:t>
            </a:r>
            <a:endParaRPr lang="en-US" dirty="0" smtClean="0"/>
          </a:p>
        </p:txBody>
      </p:sp>
      <p:sp>
        <p:nvSpPr>
          <p:cNvPr id="13315" name="Rectangle 4"/>
          <p:cNvSpPr>
            <a:spLocks noGrp="1" noChangeArrowheads="1"/>
          </p:cNvSpPr>
          <p:nvPr>
            <p:ph type="title"/>
          </p:nvPr>
        </p:nvSpPr>
        <p:spPr/>
        <p:txBody>
          <a:bodyPr/>
          <a:lstStyle/>
          <a:p>
            <a:r>
              <a:rPr lang="en-US" dirty="0" smtClean="0"/>
              <a:t>General Computer Crime Laws</a:t>
            </a:r>
          </a:p>
        </p:txBody>
      </p:sp>
    </p:spTree>
    <p:extLst>
      <p:ext uri="{BB962C8B-B14F-4D97-AF65-F5344CB8AC3E}">
        <p14:creationId xmlns:p14="http://schemas.microsoft.com/office/powerpoint/2010/main" val="2812970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Grp="1" noChangeArrowheads="1"/>
          </p:cNvSpPr>
          <p:nvPr>
            <p:ph idx="1"/>
          </p:nvPr>
        </p:nvSpPr>
        <p:spPr>
          <a:xfrm>
            <a:off x="365125" y="1538818"/>
            <a:ext cx="8415338" cy="4247317"/>
          </a:xfrm>
        </p:spPr>
        <p:txBody>
          <a:bodyPr/>
          <a:lstStyle/>
          <a:p>
            <a:r>
              <a:rPr lang="en-US" dirty="0" smtClean="0"/>
              <a:t>The CFA Act was further modified by the USA PATRIOT Act of 2001—“Uniting and Strengthening America by Providing Appropriate Tools Required to Intercept and Obstruct Terrorism Act” providing law enforcement agencies with broader latitude to combat terrorism-related activities after the 9/11 attacks on the New York World Trade Center</a:t>
            </a:r>
          </a:p>
          <a:p>
            <a:r>
              <a:rPr lang="en-US" dirty="0" smtClean="0"/>
              <a:t>The USA PATRIOT Act of 2001 was updated and extended, in many cases permanently, through the USA PATRIOT Improvement and Reauthorization Act of 2005 </a:t>
            </a:r>
          </a:p>
        </p:txBody>
      </p:sp>
      <p:sp>
        <p:nvSpPr>
          <p:cNvPr id="14339" name="Rectangle 4"/>
          <p:cNvSpPr>
            <a:spLocks noGrp="1" noChangeArrowheads="1"/>
          </p:cNvSpPr>
          <p:nvPr>
            <p:ph type="title"/>
          </p:nvPr>
        </p:nvSpPr>
        <p:spPr/>
        <p:txBody>
          <a:bodyPr/>
          <a:lstStyle/>
          <a:p>
            <a:r>
              <a:rPr lang="en-US" dirty="0" smtClean="0"/>
              <a:t>General Computer Crime Laws (Continued)</a:t>
            </a:r>
          </a:p>
        </p:txBody>
      </p:sp>
    </p:spTree>
    <p:extLst>
      <p:ext uri="{BB962C8B-B14F-4D97-AF65-F5344CB8AC3E}">
        <p14:creationId xmlns:p14="http://schemas.microsoft.com/office/powerpoint/2010/main" val="3882062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810548"/>
          </a:xfrm>
        </p:spPr>
        <p:txBody>
          <a:bodyPr/>
          <a:lstStyle/>
          <a:p>
            <a:r>
              <a:rPr lang="en-US" dirty="0" smtClean="0"/>
              <a:t>In May 2015, the U.S. Senate failed to extend the USA PATRIOT Act, resulting in the expiration of many of its components on June 1, 2015</a:t>
            </a:r>
          </a:p>
          <a:p>
            <a:r>
              <a:rPr lang="en-US" dirty="0" smtClean="0"/>
              <a:t>The controversy over a section that allowed the National Security Agency (NSA) to collect metadata, resulted in modification and incorporation of those components in the USA FREEDOM Act (Uniting and Strengthening America by Fulfilling Rights and Ending Eavesdropping, Dragnet-collection and Online Monitoring Act), which was signed into law in June 2015</a:t>
            </a:r>
          </a:p>
          <a:p>
            <a:endParaRPr lang="en-US" dirty="0"/>
          </a:p>
        </p:txBody>
      </p:sp>
      <p:sp>
        <p:nvSpPr>
          <p:cNvPr id="2" name="Title 1"/>
          <p:cNvSpPr>
            <a:spLocks noGrp="1"/>
          </p:cNvSpPr>
          <p:nvPr>
            <p:ph type="title"/>
          </p:nvPr>
        </p:nvSpPr>
        <p:spPr/>
        <p:txBody>
          <a:bodyPr/>
          <a:lstStyle/>
          <a:p>
            <a:r>
              <a:rPr lang="en-US" dirty="0" smtClean="0"/>
              <a:t>General Computer Crime Laws (Continued)</a:t>
            </a:r>
            <a:endParaRPr lang="en-US" dirty="0"/>
          </a:p>
        </p:txBody>
      </p:sp>
    </p:spTree>
    <p:extLst>
      <p:ext uri="{BB962C8B-B14F-4D97-AF65-F5344CB8AC3E}">
        <p14:creationId xmlns:p14="http://schemas.microsoft.com/office/powerpoint/2010/main" val="2407710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p:cNvSpPr>
            <a:spLocks noGrp="1" noChangeArrowheads="1"/>
          </p:cNvSpPr>
          <p:nvPr>
            <p:ph idx="1"/>
          </p:nvPr>
        </p:nvSpPr>
        <p:spPr/>
        <p:txBody>
          <a:bodyPr/>
          <a:lstStyle/>
          <a:p>
            <a:r>
              <a:rPr lang="en-US" dirty="0" smtClean="0"/>
              <a:t>The Computer Security Act (CSA) of 1987 was one of the first attempts to protect federal computer systems by establishing minimum acceptable security practices</a:t>
            </a:r>
          </a:p>
          <a:p>
            <a:r>
              <a:rPr lang="en-US" dirty="0" smtClean="0"/>
              <a:t>The Computer Security Act established a Computer System Security and Privacy Advisory Board within the Department of Commerce </a:t>
            </a:r>
          </a:p>
          <a:p>
            <a:r>
              <a:rPr lang="en-US" dirty="0" smtClean="0"/>
              <a:t>Another provision requires mandatory periodic training in computer security awareness and accepted computer security practice for all users of federal computer systems</a:t>
            </a:r>
          </a:p>
        </p:txBody>
      </p:sp>
      <p:sp>
        <p:nvSpPr>
          <p:cNvPr id="15363" name="Rectangle 4"/>
          <p:cNvSpPr>
            <a:spLocks noGrp="1" noChangeArrowheads="1"/>
          </p:cNvSpPr>
          <p:nvPr>
            <p:ph type="title"/>
          </p:nvPr>
        </p:nvSpPr>
        <p:spPr/>
        <p:txBody>
          <a:bodyPr/>
          <a:lstStyle/>
          <a:p>
            <a:r>
              <a:rPr lang="en-US" dirty="0" smtClean="0"/>
              <a:t>General Computer Crime Laws (Continued)</a:t>
            </a:r>
          </a:p>
        </p:txBody>
      </p:sp>
    </p:spTree>
    <p:extLst>
      <p:ext uri="{BB962C8B-B14F-4D97-AF65-F5344CB8AC3E}">
        <p14:creationId xmlns:p14="http://schemas.microsoft.com/office/powerpoint/2010/main" val="179311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idx="1"/>
          </p:nvPr>
        </p:nvSpPr>
        <p:spPr>
          <a:xfrm>
            <a:off x="365125" y="1538818"/>
            <a:ext cx="8415338" cy="4167295"/>
          </a:xfrm>
        </p:spPr>
        <p:txBody>
          <a:bodyPr/>
          <a:lstStyle/>
          <a:p>
            <a:r>
              <a:rPr lang="en-US" sz="2400" dirty="0" smtClean="0"/>
              <a:t>As a future information security professional, you will be required to understand the scope of an organization’s legal and ethical responsibilities </a:t>
            </a:r>
          </a:p>
          <a:p>
            <a:r>
              <a:rPr lang="en-US" sz="2400" dirty="0" smtClean="0"/>
              <a:t>To minimize the organization’s liabilities, the information security practitioner must understand the current legal environment and keep apprised of new laws, regulations, and ethical issues as they emerge </a:t>
            </a:r>
          </a:p>
          <a:p>
            <a:r>
              <a:rPr lang="en-US" sz="2400" dirty="0" smtClean="0"/>
              <a:t>By educating employees and management about their legal and ethical obligations and the proper use of information technology and information security, security professionals can keep an organization focused on their primary mission</a:t>
            </a:r>
          </a:p>
        </p:txBody>
      </p:sp>
      <p:sp>
        <p:nvSpPr>
          <p:cNvPr id="5123" name="Rectangle 4"/>
          <p:cNvSpPr>
            <a:spLocks noGrp="1" noChangeArrowheads="1"/>
          </p:cNvSpPr>
          <p:nvPr>
            <p:ph type="title"/>
          </p:nvPr>
        </p:nvSpPr>
        <p:spPr/>
        <p:txBody>
          <a:bodyPr/>
          <a:lstStyle/>
          <a:p>
            <a:r>
              <a:rPr lang="en-US" dirty="0" smtClean="0"/>
              <a:t>Introduction</a:t>
            </a:r>
          </a:p>
        </p:txBody>
      </p:sp>
    </p:spTree>
    <p:extLst>
      <p:ext uri="{BB962C8B-B14F-4D97-AF65-F5344CB8AC3E}">
        <p14:creationId xmlns:p14="http://schemas.microsoft.com/office/powerpoint/2010/main" val="750523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365125" y="1538818"/>
            <a:ext cx="8415338" cy="4770537"/>
          </a:xfrm>
        </p:spPr>
        <p:txBody>
          <a:bodyPr/>
          <a:lstStyle/>
          <a:p>
            <a:r>
              <a:rPr lang="en-US" sz="2400" dirty="0" smtClean="0"/>
              <a:t>The CSA charged the National Bureau of Standards (now NIST) and the National Security Agency with the development of:</a:t>
            </a:r>
          </a:p>
          <a:p>
            <a:pPr lvl="1"/>
            <a:r>
              <a:rPr lang="en-US" sz="2000" dirty="0" smtClean="0"/>
              <a:t>Standards, guidelines, and associated methods and techniques for computer systems </a:t>
            </a:r>
          </a:p>
          <a:p>
            <a:pPr lvl="1"/>
            <a:r>
              <a:rPr lang="en-US" sz="2000" dirty="0" smtClean="0"/>
              <a:t>Uniform standards and guidelines for most federal computer systems</a:t>
            </a:r>
          </a:p>
          <a:p>
            <a:pPr lvl="1"/>
            <a:r>
              <a:rPr lang="en-US" sz="2000" dirty="0" smtClean="0"/>
              <a:t>Technical, management, physical, and administrative standards and guidelines for the cost-effective security and privacy of sensitive information in federal computer systems</a:t>
            </a:r>
          </a:p>
          <a:p>
            <a:pPr lvl="1"/>
            <a:r>
              <a:rPr lang="en-US" sz="2000" dirty="0" smtClean="0"/>
              <a:t>Guidelines for use by operators of federal computer systems that contain sensitive information in training their employees in security awareness and accepted security practice</a:t>
            </a:r>
          </a:p>
          <a:p>
            <a:pPr lvl="1"/>
            <a:r>
              <a:rPr lang="en-US" sz="2000" dirty="0" smtClean="0"/>
              <a:t>Validation procedures for, and evaluation of the effectiveness of, standards and guidelines through research and liaison with other government and private agencies</a:t>
            </a:r>
          </a:p>
        </p:txBody>
      </p:sp>
      <p:sp>
        <p:nvSpPr>
          <p:cNvPr id="16387" name="Rectangle 2"/>
          <p:cNvSpPr>
            <a:spLocks noGrp="1" noChangeArrowheads="1"/>
          </p:cNvSpPr>
          <p:nvPr>
            <p:ph type="title"/>
          </p:nvPr>
        </p:nvSpPr>
        <p:spPr/>
        <p:txBody>
          <a:bodyPr/>
          <a:lstStyle/>
          <a:p>
            <a:r>
              <a:rPr lang="en-US" dirty="0" smtClean="0"/>
              <a:t>General Computer Crime Laws (Continued)</a:t>
            </a:r>
          </a:p>
        </p:txBody>
      </p:sp>
    </p:spTree>
    <p:extLst>
      <p:ext uri="{BB962C8B-B14F-4D97-AF65-F5344CB8AC3E}">
        <p14:creationId xmlns:p14="http://schemas.microsoft.com/office/powerpoint/2010/main" val="972712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
          <p:cNvSpPr>
            <a:spLocks noGrp="1" noChangeArrowheads="1"/>
          </p:cNvSpPr>
          <p:nvPr>
            <p:ph idx="1"/>
          </p:nvPr>
        </p:nvSpPr>
        <p:spPr/>
        <p:txBody>
          <a:bodyPr/>
          <a:lstStyle/>
          <a:p>
            <a:r>
              <a:rPr lang="en-US" dirty="0" smtClean="0"/>
              <a:t>Many organizations collect, trade, and sell personal information as a commodity, and many individuals are becoming aware of these practices and looking to the governments to protect their privacy </a:t>
            </a:r>
          </a:p>
          <a:p>
            <a:r>
              <a:rPr lang="en-US" dirty="0" smtClean="0"/>
              <a:t>Today, information aggregation from multiple sources permits unethical organizations to build databases with alarming quantities of personal information </a:t>
            </a:r>
          </a:p>
          <a:p>
            <a:r>
              <a:rPr lang="en-US" dirty="0" smtClean="0"/>
              <a:t>Privacy in this context is not absolute freedom from observation; rather, it is defined as the “state of being free from unsanctioned intrusion”</a:t>
            </a:r>
          </a:p>
        </p:txBody>
      </p:sp>
      <p:sp>
        <p:nvSpPr>
          <p:cNvPr id="18435" name="Rectangle 4"/>
          <p:cNvSpPr>
            <a:spLocks noGrp="1" noChangeArrowheads="1"/>
          </p:cNvSpPr>
          <p:nvPr>
            <p:ph type="title"/>
          </p:nvPr>
        </p:nvSpPr>
        <p:spPr/>
        <p:txBody>
          <a:bodyPr/>
          <a:lstStyle/>
          <a:p>
            <a:r>
              <a:rPr lang="en-US" dirty="0" smtClean="0"/>
              <a:t>Privacy Laws</a:t>
            </a:r>
          </a:p>
        </p:txBody>
      </p:sp>
    </p:spTree>
    <p:extLst>
      <p:ext uri="{BB962C8B-B14F-4D97-AF65-F5344CB8AC3E}">
        <p14:creationId xmlns:p14="http://schemas.microsoft.com/office/powerpoint/2010/main" val="3219664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365125" y="1538818"/>
            <a:ext cx="8415338" cy="4518160"/>
          </a:xfrm>
        </p:spPr>
        <p:txBody>
          <a:bodyPr/>
          <a:lstStyle/>
          <a:p>
            <a:r>
              <a:rPr lang="en-US" sz="2400" dirty="0" smtClean="0"/>
              <a:t>The Federal Privacy Act of 1974 regulates the government’s use of private information and was created to ensure that government agencies protect the privacy of individuals’ and businesses’ information and makes them responsible if any portion of this information is released without permission</a:t>
            </a:r>
          </a:p>
          <a:p>
            <a:r>
              <a:rPr lang="en-US" sz="2400" dirty="0" smtClean="0"/>
              <a:t>The Electronic Communications Privacy Act (ECPA) of 1986 is a collection of statutes that regulates the interception of wire, electronic, and oral communications and is commonly referred to as the “wiretapping act” </a:t>
            </a:r>
          </a:p>
          <a:p>
            <a:r>
              <a:rPr lang="en-US" sz="2400" dirty="0" smtClean="0"/>
              <a:t>The ECPA works in cooperation with the Fourth Amendment of the U.S. Constitution, which prohibits search and seizure without a warrant</a:t>
            </a:r>
          </a:p>
        </p:txBody>
      </p:sp>
      <p:sp>
        <p:nvSpPr>
          <p:cNvPr id="19459" name="Rectangle 2"/>
          <p:cNvSpPr>
            <a:spLocks noGrp="1" noChangeArrowheads="1"/>
          </p:cNvSpPr>
          <p:nvPr>
            <p:ph type="title"/>
          </p:nvPr>
        </p:nvSpPr>
        <p:spPr/>
        <p:txBody>
          <a:bodyPr/>
          <a:lstStyle/>
          <a:p>
            <a:r>
              <a:rPr lang="en-US" dirty="0" smtClean="0"/>
              <a:t>Privacy Laws (Continued)</a:t>
            </a:r>
          </a:p>
        </p:txBody>
      </p:sp>
    </p:spTree>
    <p:extLst>
      <p:ext uri="{BB962C8B-B14F-4D97-AF65-F5344CB8AC3E}">
        <p14:creationId xmlns:p14="http://schemas.microsoft.com/office/powerpoint/2010/main" val="1980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7"/>
          <p:cNvSpPr>
            <a:spLocks noGrp="1" noChangeArrowheads="1"/>
          </p:cNvSpPr>
          <p:nvPr>
            <p:ph idx="1"/>
          </p:nvPr>
        </p:nvSpPr>
        <p:spPr>
          <a:xfrm>
            <a:off x="365125" y="1538818"/>
            <a:ext cx="8415338" cy="3816429"/>
          </a:xfrm>
        </p:spPr>
        <p:txBody>
          <a:bodyPr/>
          <a:lstStyle/>
          <a:p>
            <a:r>
              <a:rPr lang="en-US" sz="2400" dirty="0" smtClean="0"/>
              <a:t>The Health Insurance Portability and Accountability Act </a:t>
            </a:r>
            <a:r>
              <a:rPr lang="en-US" sz="2400" dirty="0"/>
              <a:t>(HIPAA</a:t>
            </a:r>
            <a:r>
              <a:rPr lang="en-US" sz="2400" dirty="0" smtClean="0"/>
              <a:t>) of </a:t>
            </a:r>
            <a:r>
              <a:rPr lang="en-US" sz="2400" dirty="0"/>
              <a:t>1996, </a:t>
            </a:r>
            <a:r>
              <a:rPr lang="en-US" sz="2400" dirty="0" smtClean="0"/>
              <a:t>also known as the Kennedy-Kassebaum Act, attempts to protect the confidentiality and security of health care data by establishing and enforcing standards and by standardizing electronic data interchange</a:t>
            </a:r>
          </a:p>
          <a:p>
            <a:r>
              <a:rPr lang="en-US" sz="2400" dirty="0" smtClean="0"/>
              <a:t>HIPAA requires organizations that retain health care information to use information security mechanisms to protect this information, as well as policies and procedures to maintain them </a:t>
            </a:r>
          </a:p>
          <a:p>
            <a:r>
              <a:rPr lang="en-US" sz="2400" dirty="0" smtClean="0"/>
              <a:t>It also requires a comprehensive assessment of the organization's information security systems, policies, and procedures</a:t>
            </a:r>
          </a:p>
        </p:txBody>
      </p:sp>
      <p:sp>
        <p:nvSpPr>
          <p:cNvPr id="20483" name="Rectangle 6"/>
          <p:cNvSpPr>
            <a:spLocks noGrp="1" noChangeArrowheads="1"/>
          </p:cNvSpPr>
          <p:nvPr>
            <p:ph type="title"/>
          </p:nvPr>
        </p:nvSpPr>
        <p:spPr/>
        <p:txBody>
          <a:bodyPr/>
          <a:lstStyle/>
          <a:p>
            <a:r>
              <a:rPr lang="en-US" dirty="0" smtClean="0"/>
              <a:t>Privacy Laws (Continued)</a:t>
            </a:r>
          </a:p>
        </p:txBody>
      </p:sp>
    </p:spTree>
    <p:extLst>
      <p:ext uri="{BB962C8B-B14F-4D97-AF65-F5344CB8AC3E}">
        <p14:creationId xmlns:p14="http://schemas.microsoft.com/office/powerpoint/2010/main" val="3943889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365125" y="1447800"/>
            <a:ext cx="8415338" cy="1828193"/>
          </a:xfrm>
        </p:spPr>
        <p:txBody>
          <a:bodyPr/>
          <a:lstStyle/>
          <a:p>
            <a:r>
              <a:rPr lang="en-US" dirty="0" smtClean="0"/>
              <a:t>HIPAA provides guidelines for the use of electronic signatures based on security standards ensuring message integrity, user authentication, and nonrepudiation</a:t>
            </a:r>
          </a:p>
          <a:p>
            <a:r>
              <a:rPr lang="en-US" dirty="0" smtClean="0"/>
              <a:t>HIPAA has five fundamental privacy principles: </a:t>
            </a:r>
          </a:p>
          <a:p>
            <a:pPr lvl="1"/>
            <a:r>
              <a:rPr lang="en-US" dirty="0" smtClean="0"/>
              <a:t>Consumer control of medical information</a:t>
            </a:r>
          </a:p>
          <a:p>
            <a:pPr lvl="1"/>
            <a:r>
              <a:rPr lang="en-US" dirty="0" smtClean="0"/>
              <a:t>Boundaries on the use of medical information</a:t>
            </a:r>
          </a:p>
          <a:p>
            <a:pPr lvl="1"/>
            <a:r>
              <a:rPr lang="en-US" dirty="0" smtClean="0"/>
              <a:t>Accountability for the privacy of private information</a:t>
            </a:r>
          </a:p>
          <a:p>
            <a:pPr lvl="1"/>
            <a:r>
              <a:rPr lang="en-US" dirty="0" smtClean="0"/>
              <a:t>Balance of public responsibility for the use of medical information for the greater good measured against impact to the individual</a:t>
            </a:r>
          </a:p>
          <a:p>
            <a:pPr lvl="1"/>
            <a:r>
              <a:rPr lang="en-US" dirty="0" smtClean="0"/>
              <a:t>Security of health information</a:t>
            </a:r>
          </a:p>
        </p:txBody>
      </p:sp>
      <p:sp>
        <p:nvSpPr>
          <p:cNvPr id="21507" name="Rectangle 2"/>
          <p:cNvSpPr>
            <a:spLocks noGrp="1" noChangeArrowheads="1"/>
          </p:cNvSpPr>
          <p:nvPr>
            <p:ph type="title"/>
          </p:nvPr>
        </p:nvSpPr>
        <p:spPr/>
        <p:txBody>
          <a:bodyPr/>
          <a:lstStyle/>
          <a:p>
            <a:r>
              <a:rPr lang="en-US" dirty="0" smtClean="0"/>
              <a:t>Privacy Laws (Continued)</a:t>
            </a:r>
          </a:p>
        </p:txBody>
      </p:sp>
    </p:spTree>
    <p:extLst>
      <p:ext uri="{BB962C8B-B14F-4D97-AF65-F5344CB8AC3E}">
        <p14:creationId xmlns:p14="http://schemas.microsoft.com/office/powerpoint/2010/main" val="3692978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401205"/>
          </a:xfrm>
        </p:spPr>
        <p:txBody>
          <a:bodyPr/>
          <a:lstStyle/>
          <a:p>
            <a:r>
              <a:rPr lang="en-US" dirty="0" smtClean="0"/>
              <a:t>Enacted in 2009, the American Recovery and Reinvestment Act (ARRA) was designed to provide a response to the economic crisis in the United States </a:t>
            </a:r>
          </a:p>
          <a:p>
            <a:r>
              <a:rPr lang="en-US" dirty="0" smtClean="0"/>
              <a:t>The act was specifically focused on providing tax cuts and funding for programs, federal contracts, grants, and loans</a:t>
            </a:r>
          </a:p>
          <a:p>
            <a:r>
              <a:rPr lang="en-US" dirty="0" smtClean="0"/>
              <a:t>The Health Information Technology for Economic and Clinical Health (HITECH) Act, enacted as part of ARRA, and in cooperation with HIPAA, also requires that covered entities notify information owners of breaches </a:t>
            </a:r>
          </a:p>
        </p:txBody>
      </p:sp>
      <p:sp>
        <p:nvSpPr>
          <p:cNvPr id="2" name="Title 1"/>
          <p:cNvSpPr>
            <a:spLocks noGrp="1"/>
          </p:cNvSpPr>
          <p:nvPr>
            <p:ph type="title"/>
          </p:nvPr>
        </p:nvSpPr>
        <p:spPr/>
        <p:txBody>
          <a:bodyPr/>
          <a:lstStyle/>
          <a:p>
            <a:r>
              <a:rPr lang="en-US" dirty="0" smtClean="0"/>
              <a:t>ARRA and HITECH</a:t>
            </a:r>
            <a:endParaRPr lang="en-US" dirty="0"/>
          </a:p>
        </p:txBody>
      </p:sp>
    </p:spTree>
    <p:extLst>
      <p:ext uri="{BB962C8B-B14F-4D97-AF65-F5344CB8AC3E}">
        <p14:creationId xmlns:p14="http://schemas.microsoft.com/office/powerpoint/2010/main" val="2583212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a:xfrm>
            <a:off x="365125" y="1538818"/>
            <a:ext cx="8415338" cy="4167295"/>
          </a:xfrm>
        </p:spPr>
        <p:txBody>
          <a:bodyPr/>
          <a:lstStyle/>
          <a:p>
            <a:r>
              <a:rPr lang="en-US" sz="2400" dirty="0" smtClean="0"/>
              <a:t>The Financial Services Modernization Act or Gramm-Leach-Bliley (GLB) Act of 1999 contains a number of provisions that affect banks, securities firms, and insurance companies</a:t>
            </a:r>
          </a:p>
          <a:p>
            <a:r>
              <a:rPr lang="en-US" sz="2400" dirty="0" smtClean="0"/>
              <a:t>The act requires all financial institutions to disclose their privacy policies, describing how they share nonpublic personal information, and describing how customers can request that their information not be shared with third parties </a:t>
            </a:r>
          </a:p>
          <a:p>
            <a:r>
              <a:rPr lang="en-US" sz="2400" dirty="0" smtClean="0"/>
              <a:t>The act also ensures that the privacy policies in effect in an organization are fully disclosed when a customer initiates a business relationship and distributed at least annually for the duration of the professional association</a:t>
            </a:r>
          </a:p>
        </p:txBody>
      </p:sp>
      <p:sp>
        <p:nvSpPr>
          <p:cNvPr id="22531" name="Rectangle 4"/>
          <p:cNvSpPr>
            <a:spLocks noGrp="1" noChangeArrowheads="1"/>
          </p:cNvSpPr>
          <p:nvPr>
            <p:ph type="title"/>
          </p:nvPr>
        </p:nvSpPr>
        <p:spPr/>
        <p:txBody>
          <a:bodyPr/>
          <a:lstStyle/>
          <a:p>
            <a:r>
              <a:rPr lang="en-US" dirty="0" smtClean="0"/>
              <a:t>Gramm-Leach-Bliley (GLB) Act of 1999</a:t>
            </a:r>
          </a:p>
        </p:txBody>
      </p:sp>
    </p:spTree>
    <p:extLst>
      <p:ext uri="{BB962C8B-B14F-4D97-AF65-F5344CB8AC3E}">
        <p14:creationId xmlns:p14="http://schemas.microsoft.com/office/powerpoint/2010/main" val="858120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r>
              <a:rPr lang="en-US" dirty="0" smtClean="0"/>
              <a:t>In an attempt to protect intellectual property and competitive advantage, Congress passed the Economic Espionage Act (EEA) in 1996 </a:t>
            </a:r>
          </a:p>
          <a:p>
            <a:r>
              <a:rPr lang="en-US" dirty="0" smtClean="0"/>
              <a:t>This law attempts to protect trade secrets</a:t>
            </a:r>
          </a:p>
          <a:p>
            <a:pPr lvl="1"/>
            <a:r>
              <a:rPr lang="en-US" dirty="0" smtClean="0"/>
              <a:t>“from the foreign government that uses its classic espionage apparatus to spy on a company, to the two American companies that are attempting to uncover each other's bid proposals, or to the disgruntled former employee who walks out of his former company with a computer diskette full of engineering schematics”</a:t>
            </a:r>
          </a:p>
        </p:txBody>
      </p:sp>
      <p:sp>
        <p:nvSpPr>
          <p:cNvPr id="23555" name="Rectangle 4"/>
          <p:cNvSpPr>
            <a:spLocks noGrp="1" noChangeArrowheads="1"/>
          </p:cNvSpPr>
          <p:nvPr>
            <p:ph type="title"/>
          </p:nvPr>
        </p:nvSpPr>
        <p:spPr/>
        <p:txBody>
          <a:bodyPr/>
          <a:lstStyle/>
          <a:p>
            <a:r>
              <a:rPr lang="en-US" dirty="0" smtClean="0"/>
              <a:t>Export and Espionage Laws</a:t>
            </a:r>
          </a:p>
        </p:txBody>
      </p:sp>
    </p:spTree>
    <p:extLst>
      <p:ext uri="{BB962C8B-B14F-4D97-AF65-F5344CB8AC3E}">
        <p14:creationId xmlns:p14="http://schemas.microsoft.com/office/powerpoint/2010/main" val="1547630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365125" y="1538818"/>
            <a:ext cx="8415338" cy="4810548"/>
          </a:xfrm>
        </p:spPr>
        <p:txBody>
          <a:bodyPr/>
          <a:lstStyle/>
          <a:p>
            <a:r>
              <a:rPr lang="en-US" dirty="0" smtClean="0"/>
              <a:t>The Security and Freedom through Encryption Act of 1997 provides guidance on the use of encryption, and institutes measures of public protection from government intervention </a:t>
            </a:r>
          </a:p>
          <a:p>
            <a:r>
              <a:rPr lang="en-US" dirty="0" smtClean="0"/>
              <a:t>Specifically, the act reinforces an individual’s right to use or sell encryption algorithms, without concern for the impact of other regulations requiring some form of key registration</a:t>
            </a:r>
          </a:p>
          <a:p>
            <a:r>
              <a:rPr lang="en-US" dirty="0" smtClean="0"/>
              <a:t>The act prohibits the federal government from requiring the use of encryption for contracts, grants, and other official documents, and correspondence</a:t>
            </a:r>
          </a:p>
        </p:txBody>
      </p:sp>
      <p:sp>
        <p:nvSpPr>
          <p:cNvPr id="24579" name="Rectangle 2"/>
          <p:cNvSpPr>
            <a:spLocks noGrp="1" noChangeArrowheads="1"/>
          </p:cNvSpPr>
          <p:nvPr>
            <p:ph type="title"/>
          </p:nvPr>
        </p:nvSpPr>
        <p:spPr/>
        <p:txBody>
          <a:bodyPr/>
          <a:lstStyle/>
          <a:p>
            <a:r>
              <a:rPr lang="en-US" dirty="0" smtClean="0"/>
              <a:t>Export and Espionage Laws (Continued)</a:t>
            </a:r>
          </a:p>
        </p:txBody>
      </p:sp>
    </p:spTree>
    <p:extLst>
      <p:ext uri="{BB962C8B-B14F-4D97-AF65-F5344CB8AC3E}">
        <p14:creationId xmlns:p14="http://schemas.microsoft.com/office/powerpoint/2010/main" val="4121390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a:xfrm>
            <a:off x="365125" y="1538818"/>
            <a:ext cx="8415338" cy="4810548"/>
          </a:xfrm>
        </p:spPr>
        <p:txBody>
          <a:bodyPr/>
          <a:lstStyle/>
          <a:p>
            <a:r>
              <a:rPr lang="en-US" dirty="0" smtClean="0"/>
              <a:t>Extends protection to intellectual property, which includes words published in electronic formats</a:t>
            </a:r>
          </a:p>
          <a:p>
            <a:r>
              <a:rPr lang="en-US" dirty="0" smtClean="0"/>
              <a:t>The doctrine of fair use allows material to be quoted for the purpose of news reporting, teaching, scholarship, and a number of other related activities, so long as the purpose is educational and not for profit and the usage is not excessive</a:t>
            </a:r>
          </a:p>
          <a:p>
            <a:r>
              <a:rPr lang="en-US" dirty="0" smtClean="0"/>
              <a:t>Proper acknowledgement must be provided to the author and/or copyright holder of such works, including a description of the location of source materials by using a recognized form of citation</a:t>
            </a:r>
          </a:p>
        </p:txBody>
      </p:sp>
      <p:sp>
        <p:nvSpPr>
          <p:cNvPr id="25603" name="Rectangle 4"/>
          <p:cNvSpPr>
            <a:spLocks noGrp="1" noChangeArrowheads="1"/>
          </p:cNvSpPr>
          <p:nvPr>
            <p:ph type="title"/>
          </p:nvPr>
        </p:nvSpPr>
        <p:spPr/>
        <p:txBody>
          <a:bodyPr/>
          <a:lstStyle/>
          <a:p>
            <a:r>
              <a:rPr lang="en-US" dirty="0" smtClean="0"/>
              <a:t>U.S. Copyright Law </a:t>
            </a:r>
          </a:p>
        </p:txBody>
      </p:sp>
    </p:spTree>
    <p:extLst>
      <p:ext uri="{BB962C8B-B14F-4D97-AF65-F5344CB8AC3E}">
        <p14:creationId xmlns:p14="http://schemas.microsoft.com/office/powerpoint/2010/main" val="179710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3991862"/>
          </a:xfrm>
        </p:spPr>
        <p:txBody>
          <a:bodyPr/>
          <a:lstStyle/>
          <a:p>
            <a:r>
              <a:rPr lang="en-US" dirty="0" smtClean="0"/>
              <a:t>The InfoSec </a:t>
            </a:r>
            <a:r>
              <a:rPr lang="en-US" dirty="0"/>
              <a:t>professional has a unique position within </a:t>
            </a:r>
            <a:r>
              <a:rPr lang="en-US" dirty="0" smtClean="0"/>
              <a:t>the organization, entrusted </a:t>
            </a:r>
            <a:r>
              <a:rPr lang="en-US" dirty="0"/>
              <a:t>with </a:t>
            </a:r>
            <a:r>
              <a:rPr lang="en-US" dirty="0" smtClean="0"/>
              <a:t>the organization information </a:t>
            </a:r>
          </a:p>
          <a:p>
            <a:r>
              <a:rPr lang="en-US" dirty="0" smtClean="0"/>
              <a:t>Not </a:t>
            </a:r>
            <a:r>
              <a:rPr lang="en-US" dirty="0"/>
              <a:t>only are </a:t>
            </a:r>
            <a:r>
              <a:rPr lang="en-US" dirty="0" smtClean="0"/>
              <a:t>they </a:t>
            </a:r>
            <a:r>
              <a:rPr lang="en-US" dirty="0"/>
              <a:t>responsible for protecting </a:t>
            </a:r>
            <a:r>
              <a:rPr lang="en-US" dirty="0" smtClean="0"/>
              <a:t>the information</a:t>
            </a:r>
            <a:r>
              <a:rPr lang="en-US" dirty="0"/>
              <a:t>, they are privy to the secrets and structures of the systems that </a:t>
            </a:r>
            <a:r>
              <a:rPr lang="en-US" dirty="0" smtClean="0"/>
              <a:t>store, transmit</a:t>
            </a:r>
            <a:r>
              <a:rPr lang="en-US" dirty="0"/>
              <a:t>, use, and protect that </a:t>
            </a:r>
            <a:r>
              <a:rPr lang="en-US" dirty="0" smtClean="0"/>
              <a:t>information </a:t>
            </a:r>
          </a:p>
          <a:p>
            <a:r>
              <a:rPr lang="en-US" dirty="0" smtClean="0"/>
              <a:t>Thus</a:t>
            </a:r>
            <a:r>
              <a:rPr lang="en-US" dirty="0"/>
              <a:t>, they </a:t>
            </a:r>
            <a:r>
              <a:rPr lang="en-US" dirty="0" smtClean="0"/>
              <a:t>must be </a:t>
            </a:r>
            <a:r>
              <a:rPr lang="en-US" dirty="0"/>
              <a:t>beyond reproach, with the highest ethical and moral </a:t>
            </a:r>
            <a:r>
              <a:rPr lang="en-US" dirty="0" smtClean="0"/>
              <a:t>standards</a:t>
            </a:r>
            <a:endParaRPr lang="en-US" dirty="0"/>
          </a:p>
        </p:txBody>
      </p:sp>
      <p:sp>
        <p:nvSpPr>
          <p:cNvPr id="3" name="Title 2"/>
          <p:cNvSpPr>
            <a:spLocks noGrp="1"/>
          </p:cNvSpPr>
          <p:nvPr>
            <p:ph type="title"/>
          </p:nvPr>
        </p:nvSpPr>
        <p:spPr/>
        <p:txBody>
          <a:bodyPr/>
          <a:lstStyle/>
          <a:p>
            <a:r>
              <a:rPr lang="en-US" dirty="0"/>
              <a:t>Introduction </a:t>
            </a:r>
            <a:r>
              <a:rPr lang="en-US" dirty="0" smtClean="0"/>
              <a:t>(Continued)</a:t>
            </a:r>
            <a:endParaRPr lang="en-US" dirty="0"/>
          </a:p>
        </p:txBody>
      </p:sp>
    </p:spTree>
    <p:extLst>
      <p:ext uri="{BB962C8B-B14F-4D97-AF65-F5344CB8AC3E}">
        <p14:creationId xmlns:p14="http://schemas.microsoft.com/office/powerpoint/2010/main" val="3106312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
          <p:cNvSpPr>
            <a:spLocks noGrp="1" noChangeArrowheads="1"/>
          </p:cNvSpPr>
          <p:nvPr>
            <p:ph idx="1"/>
          </p:nvPr>
        </p:nvSpPr>
        <p:spPr/>
        <p:txBody>
          <a:bodyPr/>
          <a:lstStyle/>
          <a:p>
            <a:r>
              <a:rPr lang="en-US" dirty="0" smtClean="0"/>
              <a:t>All federal agencies are required under the Freedom of Information Act (FOIA) to disclose records requested in writing by any person </a:t>
            </a:r>
          </a:p>
          <a:p>
            <a:r>
              <a:rPr lang="en-US" dirty="0" smtClean="0"/>
              <a:t>The FOIA applies only to federal agencies and does not create a right of access to records held by Congress, the courts, or by state or local government agencies</a:t>
            </a:r>
          </a:p>
          <a:p>
            <a:r>
              <a:rPr lang="en-US" dirty="0" smtClean="0"/>
              <a:t>Each state has its own public access laws that should be consulted for access to state and local records</a:t>
            </a:r>
          </a:p>
        </p:txBody>
      </p:sp>
      <p:sp>
        <p:nvSpPr>
          <p:cNvPr id="26627" name="Rectangle 4"/>
          <p:cNvSpPr>
            <a:spLocks noGrp="1" noChangeArrowheads="1"/>
          </p:cNvSpPr>
          <p:nvPr>
            <p:ph type="title"/>
          </p:nvPr>
        </p:nvSpPr>
        <p:spPr/>
        <p:txBody>
          <a:bodyPr/>
          <a:lstStyle/>
          <a:p>
            <a:r>
              <a:rPr lang="en-US" dirty="0" smtClean="0"/>
              <a:t>Freedom of Information Act (FOIA) </a:t>
            </a:r>
            <a:br>
              <a:rPr lang="en-US" dirty="0" smtClean="0"/>
            </a:br>
            <a:r>
              <a:rPr lang="en-US" dirty="0" smtClean="0"/>
              <a:t>of 1966</a:t>
            </a:r>
          </a:p>
        </p:txBody>
      </p:sp>
    </p:spTree>
    <p:extLst>
      <p:ext uri="{BB962C8B-B14F-4D97-AF65-F5344CB8AC3E}">
        <p14:creationId xmlns:p14="http://schemas.microsoft.com/office/powerpoint/2010/main" val="107101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a:xfrm>
            <a:off x="365125" y="1538818"/>
            <a:ext cx="8415338" cy="4810548"/>
          </a:xfrm>
        </p:spPr>
        <p:txBody>
          <a:bodyPr/>
          <a:lstStyle/>
          <a:p>
            <a:r>
              <a:rPr lang="en-US" dirty="0" smtClean="0"/>
              <a:t>Designed to enforce accountability for financial record keeping and reporting at publicly traded corporations </a:t>
            </a:r>
          </a:p>
          <a:p>
            <a:r>
              <a:rPr lang="en-US" dirty="0" smtClean="0"/>
              <a:t>The law requires that the CEO and CFO assume direct and personal accountability for the completeness and accuracy of a publicly traded organization’s financial reporting and record-keeping systems</a:t>
            </a:r>
          </a:p>
          <a:p>
            <a:r>
              <a:rPr lang="en-US" dirty="0" smtClean="0"/>
              <a:t>As these executives attempt to ensure that the integrity of recording and reporting systems is sound—often relying upon the expertise of CIOs and CISOs to do so—they must also maintain the availability and confidentiality of information</a:t>
            </a:r>
          </a:p>
        </p:txBody>
      </p:sp>
      <p:sp>
        <p:nvSpPr>
          <p:cNvPr id="27651" name="Rectangle 4"/>
          <p:cNvSpPr>
            <a:spLocks noGrp="1" noChangeArrowheads="1"/>
          </p:cNvSpPr>
          <p:nvPr>
            <p:ph type="title"/>
          </p:nvPr>
        </p:nvSpPr>
        <p:spPr/>
        <p:txBody>
          <a:bodyPr/>
          <a:lstStyle/>
          <a:p>
            <a:r>
              <a:rPr lang="en-US" dirty="0" smtClean="0"/>
              <a:t>Sarbanes-Oxley (SOX) Act of 2002</a:t>
            </a:r>
          </a:p>
        </p:txBody>
      </p:sp>
    </p:spTree>
    <p:extLst>
      <p:ext uri="{BB962C8B-B14F-4D97-AF65-F5344CB8AC3E}">
        <p14:creationId xmlns:p14="http://schemas.microsoft.com/office/powerpoint/2010/main" val="1910263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breach law specifies a requirement for organizations to notify affected parties when they have experienced a specified type of loss of information</a:t>
            </a:r>
          </a:p>
          <a:p>
            <a:r>
              <a:rPr lang="en-US" dirty="0" smtClean="0"/>
              <a:t>Most of these laws also require some form of after-breach support from the organization, such as free or discounted credit monitoring, progress reports, and a description of actions taken to rectify the incident and prevent reoccurrence</a:t>
            </a:r>
          </a:p>
          <a:p>
            <a:r>
              <a:rPr lang="en-US" dirty="0" smtClean="0"/>
              <a:t>Although the United States currently does not have a national breach law, several bills and proposals are being reviewed by the U.S. Congress</a:t>
            </a:r>
            <a:endParaRPr lang="en-US" dirty="0"/>
          </a:p>
        </p:txBody>
      </p:sp>
      <p:sp>
        <p:nvSpPr>
          <p:cNvPr id="2" name="Title 1"/>
          <p:cNvSpPr>
            <a:spLocks noGrp="1"/>
          </p:cNvSpPr>
          <p:nvPr>
            <p:ph type="title"/>
          </p:nvPr>
        </p:nvSpPr>
        <p:spPr/>
        <p:txBody>
          <a:bodyPr/>
          <a:lstStyle/>
          <a:p>
            <a:r>
              <a:rPr lang="en-US" dirty="0" smtClean="0"/>
              <a:t>Breach Laws</a:t>
            </a:r>
            <a:endParaRPr lang="en-US" dirty="0"/>
          </a:p>
        </p:txBody>
      </p:sp>
    </p:spTree>
    <p:extLst>
      <p:ext uri="{BB962C8B-B14F-4D97-AF65-F5344CB8AC3E}">
        <p14:creationId xmlns:p14="http://schemas.microsoft.com/office/powerpoint/2010/main" val="2866007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5"/>
          <p:cNvSpPr>
            <a:spLocks noGrp="1" noChangeArrowheads="1"/>
          </p:cNvSpPr>
          <p:nvPr>
            <p:ph idx="1"/>
          </p:nvPr>
        </p:nvSpPr>
        <p:spPr>
          <a:xfrm>
            <a:off x="365125" y="1538818"/>
            <a:ext cx="8415338" cy="3019288"/>
          </a:xfrm>
        </p:spPr>
        <p:txBody>
          <a:bodyPr/>
          <a:lstStyle/>
          <a:p>
            <a:r>
              <a:rPr lang="en-US" dirty="0" smtClean="0"/>
              <a:t>Many domestic laws and customs do not apply to international trade, which is governed by international treaties and trade agreements</a:t>
            </a:r>
          </a:p>
          <a:p>
            <a:r>
              <a:rPr lang="en-US" dirty="0" smtClean="0"/>
              <a:t>Because of the political complexities of the relationships among nations and cultural differences, there are currently few international laws relating to privacy and information security </a:t>
            </a:r>
          </a:p>
        </p:txBody>
      </p:sp>
      <p:sp>
        <p:nvSpPr>
          <p:cNvPr id="28675" name="Rectangle 4"/>
          <p:cNvSpPr>
            <a:spLocks noGrp="1" noChangeArrowheads="1"/>
          </p:cNvSpPr>
          <p:nvPr>
            <p:ph type="title"/>
          </p:nvPr>
        </p:nvSpPr>
        <p:spPr/>
        <p:txBody>
          <a:bodyPr/>
          <a:lstStyle/>
          <a:p>
            <a:r>
              <a:rPr lang="en-US" dirty="0" smtClean="0"/>
              <a:t>International Laws and Legal Bodies</a:t>
            </a:r>
          </a:p>
        </p:txBody>
      </p:sp>
    </p:spTree>
    <p:extLst>
      <p:ext uri="{BB962C8B-B14F-4D97-AF65-F5344CB8AC3E}">
        <p14:creationId xmlns:p14="http://schemas.microsoft.com/office/powerpoint/2010/main" val="202504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5"/>
          <p:cNvSpPr>
            <a:spLocks noGrp="1" noChangeArrowheads="1"/>
          </p:cNvSpPr>
          <p:nvPr>
            <p:ph idx="1"/>
          </p:nvPr>
        </p:nvSpPr>
        <p:spPr>
          <a:xfrm>
            <a:off x="365125" y="1538818"/>
            <a:ext cx="8415338" cy="4401205"/>
          </a:xfrm>
        </p:spPr>
        <p:txBody>
          <a:bodyPr/>
          <a:lstStyle/>
          <a:p>
            <a:r>
              <a:rPr lang="en-US" dirty="0" smtClean="0"/>
              <a:t>Empowers an international task force to oversee a range of Internet security functions and to standardize technology laws internationally </a:t>
            </a:r>
          </a:p>
          <a:p>
            <a:r>
              <a:rPr lang="en-US" dirty="0" smtClean="0"/>
              <a:t>It also attempts to improve the effectiveness of international investigations into breaches of technology law</a:t>
            </a:r>
          </a:p>
          <a:p>
            <a:r>
              <a:rPr lang="en-US" dirty="0" smtClean="0"/>
              <a:t>The overall goal of the convention is to simplify the acquisition of information for law enforcement agents in certain types of international crimes as well as the extradition process</a:t>
            </a:r>
          </a:p>
        </p:txBody>
      </p:sp>
      <p:sp>
        <p:nvSpPr>
          <p:cNvPr id="29699" name="Rectangle 4"/>
          <p:cNvSpPr>
            <a:spLocks noGrp="1" noChangeArrowheads="1"/>
          </p:cNvSpPr>
          <p:nvPr>
            <p:ph type="title"/>
          </p:nvPr>
        </p:nvSpPr>
        <p:spPr/>
        <p:txBody>
          <a:bodyPr/>
          <a:lstStyle/>
          <a:p>
            <a:r>
              <a:rPr lang="en-US" dirty="0" smtClean="0"/>
              <a:t>European Council Cybercrime Convention</a:t>
            </a:r>
          </a:p>
        </p:txBody>
      </p:sp>
    </p:spTree>
    <p:extLst>
      <p:ext uri="{BB962C8B-B14F-4D97-AF65-F5344CB8AC3E}">
        <p14:creationId xmlns:p14="http://schemas.microsoft.com/office/powerpoint/2010/main" val="2681566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idx="1"/>
          </p:nvPr>
        </p:nvSpPr>
        <p:spPr>
          <a:xfrm>
            <a:off x="365125" y="1538818"/>
            <a:ext cx="8415338" cy="4401205"/>
          </a:xfrm>
        </p:spPr>
        <p:txBody>
          <a:bodyPr/>
          <a:lstStyle/>
          <a:p>
            <a:r>
              <a:rPr lang="en-US" dirty="0" smtClean="0"/>
              <a:t>The Digital Millennium Copyright Act (DMCA) is a U.S.-based international effort to reduce the impact of copyright, trademark, and privacy infringement, especially via the removal of technological copyright protection measures</a:t>
            </a:r>
          </a:p>
          <a:p>
            <a:r>
              <a:rPr lang="en-US" dirty="0" smtClean="0"/>
              <a:t>The European Union created Directive 95/46/EC that increases individual rights to process and freely move personal data </a:t>
            </a:r>
          </a:p>
          <a:p>
            <a:r>
              <a:rPr lang="en-US" dirty="0" smtClean="0"/>
              <a:t>The United Kingdom has already implemented a version of this directive called the Database Right</a:t>
            </a:r>
          </a:p>
        </p:txBody>
      </p:sp>
      <p:sp>
        <p:nvSpPr>
          <p:cNvPr id="30723" name="Rectangle 4"/>
          <p:cNvSpPr>
            <a:spLocks noGrp="1" noChangeArrowheads="1"/>
          </p:cNvSpPr>
          <p:nvPr>
            <p:ph type="title"/>
          </p:nvPr>
        </p:nvSpPr>
        <p:spPr/>
        <p:txBody>
          <a:bodyPr/>
          <a:lstStyle/>
          <a:p>
            <a:r>
              <a:rPr lang="en-US" dirty="0" smtClean="0"/>
              <a:t>Digital Millennium Copyright Act (DMCA)</a:t>
            </a:r>
          </a:p>
        </p:txBody>
      </p:sp>
    </p:spTree>
    <p:extLst>
      <p:ext uri="{BB962C8B-B14F-4D97-AF65-F5344CB8AC3E}">
        <p14:creationId xmlns:p14="http://schemas.microsoft.com/office/powerpoint/2010/main" val="2370483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204228"/>
          </a:xfrm>
        </p:spPr>
        <p:txBody>
          <a:bodyPr/>
          <a:lstStyle/>
          <a:p>
            <a:r>
              <a:rPr lang="en-US" dirty="0" smtClean="0"/>
              <a:t>High tech crimes are defined and prosecuted in Australia under its Commonwealth legislation Part 10.7—Computer Offences of the Criminal Code Act 1995</a:t>
            </a:r>
          </a:p>
          <a:p>
            <a:r>
              <a:rPr lang="en-US" dirty="0" smtClean="0"/>
              <a:t>That law specifically includes:</a:t>
            </a:r>
          </a:p>
          <a:p>
            <a:pPr lvl="1"/>
            <a:r>
              <a:rPr lang="en-US" dirty="0" smtClean="0"/>
              <a:t>data system intrusions (such as hacking);</a:t>
            </a:r>
          </a:p>
          <a:p>
            <a:pPr lvl="1"/>
            <a:r>
              <a:rPr lang="en-US" dirty="0" smtClean="0"/>
              <a:t>unauthorized destruction or modification of data;</a:t>
            </a:r>
          </a:p>
          <a:p>
            <a:pPr lvl="1"/>
            <a:r>
              <a:rPr lang="en-US" dirty="0" smtClean="0"/>
              <a:t>actions intended to deny service of computer systems to intended users, such as denial of-service (DoS) attacks and distributed denial of service (DDoS) attacks using botnets; and</a:t>
            </a:r>
          </a:p>
          <a:p>
            <a:pPr lvl="1"/>
            <a:r>
              <a:rPr lang="en-US" dirty="0" smtClean="0"/>
              <a:t>the creation and distribution of malicious software</a:t>
            </a:r>
            <a:endParaRPr lang="en-US" dirty="0"/>
          </a:p>
        </p:txBody>
      </p:sp>
      <p:sp>
        <p:nvSpPr>
          <p:cNvPr id="2" name="Title 1"/>
          <p:cNvSpPr>
            <a:spLocks noGrp="1"/>
          </p:cNvSpPr>
          <p:nvPr>
            <p:ph type="title"/>
          </p:nvPr>
        </p:nvSpPr>
        <p:spPr/>
        <p:txBody>
          <a:bodyPr/>
          <a:lstStyle/>
          <a:p>
            <a:r>
              <a:rPr lang="en-US" dirty="0" smtClean="0"/>
              <a:t>Australian High Tech Crime</a:t>
            </a:r>
            <a:endParaRPr lang="en-US" dirty="0"/>
          </a:p>
        </p:txBody>
      </p:sp>
    </p:spTree>
    <p:extLst>
      <p:ext uri="{BB962C8B-B14F-4D97-AF65-F5344CB8AC3E}">
        <p14:creationId xmlns:p14="http://schemas.microsoft.com/office/powerpoint/2010/main" val="1519552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
          <p:cNvSpPr>
            <a:spLocks noGrp="1" noChangeArrowheads="1"/>
          </p:cNvSpPr>
          <p:nvPr>
            <p:ph idx="1"/>
          </p:nvPr>
        </p:nvSpPr>
        <p:spPr>
          <a:xfrm>
            <a:off x="365125" y="1538818"/>
            <a:ext cx="8415338" cy="4167295"/>
          </a:xfrm>
        </p:spPr>
        <p:txBody>
          <a:bodyPr/>
          <a:lstStyle/>
          <a:p>
            <a:r>
              <a:rPr lang="en-US" sz="2400" dirty="0" smtClean="0"/>
              <a:t>It is the responsibility of information security professionals to understand state laws and regulations and ensure that their organization’s security policies and procedures comply with the laws and regulations</a:t>
            </a:r>
          </a:p>
          <a:p>
            <a:r>
              <a:rPr lang="en-US" sz="2400" dirty="0" smtClean="0"/>
              <a:t>The Georgia Computer Systems Protection Act has various computer security provisions and establishes specific penalties for use of information technology to attack or exploit information systems in organizations</a:t>
            </a:r>
          </a:p>
          <a:p>
            <a:r>
              <a:rPr lang="en-US" sz="2400" dirty="0" smtClean="0"/>
              <a:t>The Georgia Identity Theft Law requires that a business may not discard a record containing personal information unless it shreds, erases, modifies, or otherwise makes the information irretrievable</a:t>
            </a:r>
          </a:p>
        </p:txBody>
      </p:sp>
      <p:sp>
        <p:nvSpPr>
          <p:cNvPr id="31747" name="Rectangle 4"/>
          <p:cNvSpPr>
            <a:spLocks noGrp="1" noChangeArrowheads="1"/>
          </p:cNvSpPr>
          <p:nvPr>
            <p:ph type="title"/>
          </p:nvPr>
        </p:nvSpPr>
        <p:spPr/>
        <p:txBody>
          <a:bodyPr/>
          <a:lstStyle/>
          <a:p>
            <a:r>
              <a:rPr lang="en-US" dirty="0" smtClean="0"/>
              <a:t>State and Local Regulations</a:t>
            </a:r>
          </a:p>
        </p:txBody>
      </p:sp>
    </p:spTree>
    <p:extLst>
      <p:ext uri="{BB962C8B-B14F-4D97-AF65-F5344CB8AC3E}">
        <p14:creationId xmlns:p14="http://schemas.microsoft.com/office/powerpoint/2010/main" val="1499215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Grp="1" noChangeArrowheads="1"/>
          </p:cNvSpPr>
          <p:nvPr>
            <p:ph idx="1"/>
          </p:nvPr>
        </p:nvSpPr>
        <p:spPr>
          <a:xfrm>
            <a:off x="365125" y="1538818"/>
            <a:ext cx="8415338" cy="4810548"/>
          </a:xfrm>
        </p:spPr>
        <p:txBody>
          <a:bodyPr/>
          <a:lstStyle/>
          <a:p>
            <a:r>
              <a:rPr lang="en-US" dirty="0"/>
              <a:t>A variety of groups have created standards that offer guidance on how </a:t>
            </a:r>
            <a:r>
              <a:rPr lang="en-US" dirty="0" smtClean="0"/>
              <a:t>information security </a:t>
            </a:r>
            <a:r>
              <a:rPr lang="en-US" dirty="0"/>
              <a:t>could or should be applied to industry segments or geographic </a:t>
            </a:r>
            <a:r>
              <a:rPr lang="en-US" dirty="0" smtClean="0"/>
              <a:t>areas</a:t>
            </a:r>
          </a:p>
          <a:p>
            <a:r>
              <a:rPr lang="en-US" dirty="0" smtClean="0"/>
              <a:t>Some industries </a:t>
            </a:r>
            <a:r>
              <a:rPr lang="en-US" dirty="0"/>
              <a:t>have security requirements defined at least in part by government regulations</a:t>
            </a:r>
            <a:r>
              <a:rPr lang="en-US" dirty="0" smtClean="0"/>
              <a:t>; banking</a:t>
            </a:r>
            <a:r>
              <a:rPr lang="en-US" dirty="0"/>
              <a:t>, health care, and education come to </a:t>
            </a:r>
            <a:r>
              <a:rPr lang="en-US" dirty="0" smtClean="0"/>
              <a:t>mind</a:t>
            </a:r>
          </a:p>
          <a:p>
            <a:r>
              <a:rPr lang="en-US" dirty="0" smtClean="0"/>
              <a:t>Other </a:t>
            </a:r>
            <a:r>
              <a:rPr lang="en-US" dirty="0"/>
              <a:t>industries impose </a:t>
            </a:r>
            <a:r>
              <a:rPr lang="en-US" dirty="0" smtClean="0"/>
              <a:t>binding requirements </a:t>
            </a:r>
            <a:r>
              <a:rPr lang="en-US" dirty="0"/>
              <a:t>on themselves that include significant enforcement </a:t>
            </a:r>
            <a:r>
              <a:rPr lang="en-US" dirty="0" smtClean="0"/>
              <a:t>mechanisms—for example</a:t>
            </a:r>
            <a:r>
              <a:rPr lang="en-US" dirty="0"/>
              <a:t>, the credit card processing requirements from the Payment Card </a:t>
            </a:r>
            <a:r>
              <a:rPr lang="en-US" dirty="0" smtClean="0"/>
              <a:t>Industry Security </a:t>
            </a:r>
            <a:r>
              <a:rPr lang="en-US" dirty="0"/>
              <a:t>Standards </a:t>
            </a:r>
            <a:r>
              <a:rPr lang="en-US" dirty="0" smtClean="0"/>
              <a:t>Council</a:t>
            </a:r>
          </a:p>
        </p:txBody>
      </p:sp>
      <p:sp>
        <p:nvSpPr>
          <p:cNvPr id="32771" name="Rectangle 4"/>
          <p:cNvSpPr>
            <a:spLocks noGrp="1" noChangeArrowheads="1"/>
          </p:cNvSpPr>
          <p:nvPr>
            <p:ph type="title"/>
          </p:nvPr>
        </p:nvSpPr>
        <p:spPr/>
        <p:txBody>
          <a:bodyPr/>
          <a:lstStyle/>
          <a:p>
            <a:r>
              <a:rPr lang="en-US" dirty="0" smtClean="0"/>
              <a:t>Standards </a:t>
            </a:r>
            <a:r>
              <a:rPr lang="en-US" dirty="0"/>
              <a:t>V</a:t>
            </a:r>
            <a:r>
              <a:rPr lang="en-US" dirty="0" smtClean="0"/>
              <a:t>ersus Law</a:t>
            </a:r>
          </a:p>
        </p:txBody>
      </p:sp>
    </p:spTree>
    <p:extLst>
      <p:ext uri="{BB962C8B-B14F-4D97-AF65-F5344CB8AC3E}">
        <p14:creationId xmlns:p14="http://schemas.microsoft.com/office/powerpoint/2010/main" val="3359405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019288"/>
          </a:xfrm>
        </p:spPr>
        <p:txBody>
          <a:bodyPr/>
          <a:lstStyle/>
          <a:p>
            <a:r>
              <a:rPr lang="en-US" dirty="0" smtClean="0"/>
              <a:t>The Payment Card Industry Data Security Standard (PCI DSS) is a set of industry standards that are mandated for any organization that handles credit, debit, and specialty payment cards in an effort to reduce credit card fraud</a:t>
            </a:r>
          </a:p>
          <a:p>
            <a:r>
              <a:rPr lang="en-US" dirty="0" smtClean="0"/>
              <a:t>The current standard (3.2) is presented by the PCI Security Standards Council as focusing on 12 requirements in six areas</a:t>
            </a:r>
            <a:endParaRPr lang="en-US" dirty="0"/>
          </a:p>
        </p:txBody>
      </p:sp>
      <p:sp>
        <p:nvSpPr>
          <p:cNvPr id="2" name="Title 1"/>
          <p:cNvSpPr>
            <a:spLocks noGrp="1"/>
          </p:cNvSpPr>
          <p:nvPr>
            <p:ph type="title"/>
          </p:nvPr>
        </p:nvSpPr>
        <p:spPr/>
        <p:txBody>
          <a:bodyPr/>
          <a:lstStyle/>
          <a:p>
            <a:r>
              <a:rPr lang="en-US" dirty="0" smtClean="0"/>
              <a:t>PCI DSS</a:t>
            </a:r>
            <a:endParaRPr lang="en-US" dirty="0"/>
          </a:p>
        </p:txBody>
      </p:sp>
    </p:spTree>
    <p:extLst>
      <p:ext uri="{BB962C8B-B14F-4D97-AF65-F5344CB8AC3E}">
        <p14:creationId xmlns:p14="http://schemas.microsoft.com/office/powerpoint/2010/main" val="364745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Ethics in InfoSec</a:t>
            </a:r>
            <a:endParaRPr lang="en-US" dirty="0"/>
          </a:p>
        </p:txBody>
      </p:sp>
      <p:sp>
        <p:nvSpPr>
          <p:cNvPr id="7" name="Text Placeholder 6"/>
          <p:cNvSpPr>
            <a:spLocks noGrp="1"/>
          </p:cNvSpPr>
          <p:nvPr>
            <p:ph type="body" idx="1"/>
          </p:nvPr>
        </p:nvSpPr>
        <p:spPr/>
        <p:txBody>
          <a:bodyPr/>
          <a:lstStyle/>
          <a:p>
            <a:r>
              <a:rPr lang="en-US" dirty="0" smtClean="0"/>
              <a:t>Chapter 02: Compliance: Law and Ethics</a:t>
            </a:r>
            <a:endParaRPr lang="en-US" dirty="0"/>
          </a:p>
        </p:txBody>
      </p:sp>
    </p:spTree>
    <p:extLst>
      <p:ext uri="{BB962C8B-B14F-4D97-AF65-F5344CB8AC3E}">
        <p14:creationId xmlns:p14="http://schemas.microsoft.com/office/powerpoint/2010/main" val="4251568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868751"/>
          </a:xfrm>
        </p:spPr>
        <p:txBody>
          <a:bodyPr/>
          <a:lstStyle/>
          <a:p>
            <a:r>
              <a:rPr lang="en-US" sz="2400" dirty="0" smtClean="0"/>
              <a:t>Secure Network and Systems Development and Maintenance</a:t>
            </a:r>
          </a:p>
          <a:p>
            <a:pPr marL="228600" lvl="1" indent="0">
              <a:buNone/>
            </a:pPr>
            <a:r>
              <a:rPr lang="en-US" sz="2000" dirty="0" smtClean="0"/>
              <a:t>1. Firewall installation and operation (protection of cardholder data)</a:t>
            </a:r>
          </a:p>
          <a:p>
            <a:pPr marL="228600" lvl="1" indent="0">
              <a:buNone/>
            </a:pPr>
            <a:r>
              <a:rPr lang="en-US" sz="2000" dirty="0" smtClean="0"/>
              <a:t>2. Modification of default system passwords and configurations</a:t>
            </a:r>
          </a:p>
          <a:p>
            <a:r>
              <a:rPr lang="en-US" sz="2400" dirty="0" smtClean="0"/>
              <a:t>Cardholder Data Protection</a:t>
            </a:r>
          </a:p>
          <a:p>
            <a:pPr marL="228600" lvl="1" indent="0">
              <a:buNone/>
            </a:pPr>
            <a:r>
              <a:rPr lang="en-US" sz="2000" dirty="0" smtClean="0"/>
              <a:t>3. General protection of cardholder data storage</a:t>
            </a:r>
          </a:p>
          <a:p>
            <a:pPr marL="228600" lvl="1" indent="0">
              <a:buNone/>
            </a:pPr>
            <a:r>
              <a:rPr lang="en-US" sz="2000" dirty="0" smtClean="0"/>
              <a:t>4. Use of encryption when transmitting cardholder data across open, public networks</a:t>
            </a:r>
          </a:p>
          <a:p>
            <a:r>
              <a:rPr lang="en-US" sz="2400" dirty="0" smtClean="0"/>
              <a:t>Vulnerability Management Program Maintenance</a:t>
            </a:r>
          </a:p>
          <a:p>
            <a:pPr marL="228600" lvl="1" indent="0">
              <a:buNone/>
            </a:pPr>
            <a:r>
              <a:rPr lang="en-US" sz="2000" dirty="0" smtClean="0"/>
              <a:t>5. Use of maintained and updated malware and anti-virus protection</a:t>
            </a:r>
          </a:p>
          <a:p>
            <a:pPr marL="228600" lvl="1" indent="0">
              <a:buNone/>
            </a:pPr>
            <a:r>
              <a:rPr lang="en-US" sz="2000" dirty="0" smtClean="0"/>
              <a:t>6. Secure systems and application development and maintenance</a:t>
            </a:r>
            <a:endParaRPr lang="en-US" sz="2000" dirty="0"/>
          </a:p>
        </p:txBody>
      </p:sp>
      <p:sp>
        <p:nvSpPr>
          <p:cNvPr id="2" name="Title 1"/>
          <p:cNvSpPr>
            <a:spLocks noGrp="1"/>
          </p:cNvSpPr>
          <p:nvPr>
            <p:ph type="title"/>
          </p:nvPr>
        </p:nvSpPr>
        <p:spPr/>
        <p:txBody>
          <a:bodyPr/>
          <a:lstStyle/>
          <a:p>
            <a:r>
              <a:rPr lang="en-US" dirty="0" smtClean="0"/>
              <a:t>PCI DSS (Continued)</a:t>
            </a:r>
            <a:endParaRPr lang="en-US" dirty="0"/>
          </a:p>
        </p:txBody>
      </p:sp>
    </p:spTree>
    <p:extLst>
      <p:ext uri="{BB962C8B-B14F-4D97-AF65-F5344CB8AC3E}">
        <p14:creationId xmlns:p14="http://schemas.microsoft.com/office/powerpoint/2010/main" val="3561613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161139"/>
          </a:xfrm>
        </p:spPr>
        <p:txBody>
          <a:bodyPr/>
          <a:lstStyle/>
          <a:p>
            <a:r>
              <a:rPr lang="en-US" sz="2400" dirty="0" smtClean="0"/>
              <a:t>Strong Access Control Measure Implementation</a:t>
            </a:r>
          </a:p>
          <a:p>
            <a:pPr marL="228600" lvl="1" indent="0">
              <a:buNone/>
            </a:pPr>
            <a:r>
              <a:rPr lang="en-US" sz="2000" dirty="0" smtClean="0"/>
              <a:t>7. Use of need-to-know access controls for cardholder data</a:t>
            </a:r>
          </a:p>
          <a:p>
            <a:pPr marL="228600" lvl="1" indent="0">
              <a:buNone/>
            </a:pPr>
            <a:r>
              <a:rPr lang="en-US" sz="2000" dirty="0" smtClean="0"/>
              <a:t>8. Formal access controls for system components emphasizing effective identification and authentication procedures</a:t>
            </a:r>
          </a:p>
          <a:p>
            <a:pPr marL="228600" lvl="1" indent="0">
              <a:buNone/>
            </a:pPr>
            <a:r>
              <a:rPr lang="en-US" sz="2000" dirty="0" smtClean="0"/>
              <a:t>9. Management of physical security for cardholder data access</a:t>
            </a:r>
          </a:p>
          <a:p>
            <a:r>
              <a:rPr lang="en-US" sz="2400" dirty="0" smtClean="0"/>
              <a:t>Network Monitoring and Testing</a:t>
            </a:r>
          </a:p>
          <a:p>
            <a:pPr marL="228600" lvl="1" indent="0">
              <a:buNone/>
            </a:pPr>
            <a:r>
              <a:rPr lang="en-US" sz="2000" dirty="0" smtClean="0"/>
              <a:t>10. Network resources and cardholder data monitored, tracked, and audited</a:t>
            </a:r>
          </a:p>
          <a:p>
            <a:pPr marL="228600" lvl="1" indent="0">
              <a:buNone/>
            </a:pPr>
            <a:r>
              <a:rPr lang="en-US" sz="2000" dirty="0" smtClean="0"/>
              <a:t>11. Security systems and processes periodically tested</a:t>
            </a:r>
          </a:p>
          <a:p>
            <a:r>
              <a:rPr lang="en-US" sz="2400" dirty="0" smtClean="0"/>
              <a:t>Information Security Policy Maintenance</a:t>
            </a:r>
          </a:p>
          <a:p>
            <a:pPr marL="228600" lvl="1" indent="0">
              <a:buNone/>
            </a:pPr>
            <a:r>
              <a:rPr lang="en-US" sz="2000" dirty="0" smtClean="0"/>
              <a:t>12. Effective and comprehensive information security policy developed and implemented for all personnel</a:t>
            </a:r>
            <a:endParaRPr lang="en-US" sz="2000" dirty="0"/>
          </a:p>
        </p:txBody>
      </p:sp>
      <p:sp>
        <p:nvSpPr>
          <p:cNvPr id="2" name="Title 1"/>
          <p:cNvSpPr>
            <a:spLocks noGrp="1"/>
          </p:cNvSpPr>
          <p:nvPr>
            <p:ph type="title"/>
          </p:nvPr>
        </p:nvSpPr>
        <p:spPr/>
        <p:txBody>
          <a:bodyPr/>
          <a:lstStyle/>
          <a:p>
            <a:r>
              <a:rPr lang="en-US" dirty="0" smtClean="0"/>
              <a:t>PCI DSS (Continued)</a:t>
            </a:r>
            <a:endParaRPr lang="en-US" dirty="0"/>
          </a:p>
        </p:txBody>
      </p:sp>
    </p:spTree>
    <p:extLst>
      <p:ext uri="{BB962C8B-B14F-4D97-AF65-F5344CB8AC3E}">
        <p14:creationId xmlns:p14="http://schemas.microsoft.com/office/powerpoint/2010/main" val="1801297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benefits of PCI DSS compliance, as promoted by the PCI Security Standards Council, include:</a:t>
            </a:r>
          </a:p>
          <a:p>
            <a:pPr lvl="1"/>
            <a:r>
              <a:rPr lang="en-US" dirty="0" smtClean="0"/>
              <a:t>An assertion that systems processing payment cards are secure, promoting trust in customers</a:t>
            </a:r>
          </a:p>
          <a:p>
            <a:pPr lvl="1"/>
            <a:r>
              <a:rPr lang="en-US" dirty="0" smtClean="0"/>
              <a:t>Improved reputation with payment card issue and payment processing organizations</a:t>
            </a:r>
          </a:p>
          <a:p>
            <a:pPr lvl="1"/>
            <a:r>
              <a:rPr lang="en-US" dirty="0" smtClean="0"/>
              <a:t>Prevention of security breaches</a:t>
            </a:r>
          </a:p>
          <a:p>
            <a:pPr lvl="1"/>
            <a:r>
              <a:rPr lang="en-US" dirty="0" smtClean="0"/>
              <a:t>Assistance in complying with other security standards, such as HIPAA, SOX, and GLB</a:t>
            </a:r>
          </a:p>
          <a:p>
            <a:pPr lvl="1"/>
            <a:r>
              <a:rPr lang="en-US" dirty="0" smtClean="0"/>
              <a:t>Support for organizational security strategies</a:t>
            </a:r>
          </a:p>
          <a:p>
            <a:pPr lvl="1"/>
            <a:r>
              <a:rPr lang="en-US" dirty="0" smtClean="0"/>
              <a:t>Increased efficiency of the information infrastructure</a:t>
            </a:r>
            <a:endParaRPr lang="en-US" dirty="0"/>
          </a:p>
        </p:txBody>
      </p:sp>
      <p:sp>
        <p:nvSpPr>
          <p:cNvPr id="2" name="Title 1"/>
          <p:cNvSpPr>
            <a:spLocks noGrp="1"/>
          </p:cNvSpPr>
          <p:nvPr>
            <p:ph type="title"/>
          </p:nvPr>
        </p:nvSpPr>
        <p:spPr/>
        <p:txBody>
          <a:bodyPr/>
          <a:lstStyle/>
          <a:p>
            <a:r>
              <a:rPr lang="en-US" dirty="0" smtClean="0"/>
              <a:t>PCI </a:t>
            </a:r>
            <a:r>
              <a:rPr lang="en-US" dirty="0"/>
              <a:t>DSS </a:t>
            </a:r>
            <a:r>
              <a:rPr lang="en-US" dirty="0" smtClean="0"/>
              <a:t>(Continued)</a:t>
            </a:r>
            <a:endParaRPr lang="en-US" dirty="0"/>
          </a:p>
        </p:txBody>
      </p:sp>
    </p:spTree>
    <p:extLst>
      <p:ext uri="{BB962C8B-B14F-4D97-AF65-F5344CB8AC3E}">
        <p14:creationId xmlns:p14="http://schemas.microsoft.com/office/powerpoint/2010/main" val="4113194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398127"/>
          </a:xfrm>
        </p:spPr>
        <p:txBody>
          <a:bodyPr/>
          <a:lstStyle/>
          <a:p>
            <a:r>
              <a:rPr lang="en-US" sz="2400" dirty="0" smtClean="0"/>
              <a:t>Because </a:t>
            </a:r>
            <a:r>
              <a:rPr lang="en-US" sz="2400" dirty="0"/>
              <a:t>policies function </a:t>
            </a:r>
            <a:r>
              <a:rPr lang="en-US" sz="2400" dirty="0" smtClean="0"/>
              <a:t>like laws</a:t>
            </a:r>
            <a:r>
              <a:rPr lang="en-US" sz="2400" dirty="0"/>
              <a:t>, they must be crafted with the same care as laws to ensure that the policies </a:t>
            </a:r>
            <a:r>
              <a:rPr lang="en-US" sz="2400" dirty="0" smtClean="0"/>
              <a:t>are complete</a:t>
            </a:r>
            <a:r>
              <a:rPr lang="en-US" sz="2400" dirty="0"/>
              <a:t>, appropriate, and fairly applied to everyone in the </a:t>
            </a:r>
            <a:r>
              <a:rPr lang="en-US" sz="2400" dirty="0" smtClean="0"/>
              <a:t>workplace </a:t>
            </a:r>
          </a:p>
          <a:p>
            <a:r>
              <a:rPr lang="en-US" sz="2400" dirty="0" smtClean="0"/>
              <a:t>The </a:t>
            </a:r>
            <a:r>
              <a:rPr lang="en-US" sz="2400" dirty="0"/>
              <a:t>key </a:t>
            </a:r>
            <a:r>
              <a:rPr lang="en-US" sz="2400" dirty="0" smtClean="0"/>
              <a:t>difference between </a:t>
            </a:r>
            <a:r>
              <a:rPr lang="en-US" sz="2400" dirty="0"/>
              <a:t>policy and law is that while ignorance of the law is not an excuse (</a:t>
            </a:r>
            <a:r>
              <a:rPr lang="en-US" sz="2400" i="1" dirty="0" smtClean="0"/>
              <a:t>ignorantia juris </a:t>
            </a:r>
            <a:r>
              <a:rPr lang="en-US" sz="2400" i="1" dirty="0"/>
              <a:t>non excusat</a:t>
            </a:r>
            <a:r>
              <a:rPr lang="en-US" sz="2400" dirty="0"/>
              <a:t>), ignorance of policy </a:t>
            </a:r>
            <a:r>
              <a:rPr lang="en-US" sz="2400" i="1" dirty="0"/>
              <a:t>is </a:t>
            </a:r>
            <a:r>
              <a:rPr lang="en-US" sz="2400" dirty="0"/>
              <a:t>a viable defense, </a:t>
            </a:r>
            <a:r>
              <a:rPr lang="en-US" sz="2400" dirty="0" smtClean="0"/>
              <a:t>thus policies </a:t>
            </a:r>
            <a:r>
              <a:rPr lang="en-US" sz="2400" dirty="0"/>
              <a:t>must be</a:t>
            </a:r>
            <a:r>
              <a:rPr lang="en-US" sz="2400" dirty="0" smtClean="0"/>
              <a:t>:</a:t>
            </a:r>
          </a:p>
          <a:p>
            <a:pPr lvl="1"/>
            <a:r>
              <a:rPr lang="en-US" sz="2000" dirty="0" smtClean="0"/>
              <a:t>Distributed </a:t>
            </a:r>
            <a:r>
              <a:rPr lang="en-US" sz="2000" dirty="0"/>
              <a:t>to all individuals who are expected to comply with them</a:t>
            </a:r>
          </a:p>
          <a:p>
            <a:pPr lvl="1"/>
            <a:r>
              <a:rPr lang="en-US" sz="2000" dirty="0" smtClean="0"/>
              <a:t>Read </a:t>
            </a:r>
            <a:r>
              <a:rPr lang="en-US" sz="2000" dirty="0"/>
              <a:t>by all employees</a:t>
            </a:r>
          </a:p>
          <a:p>
            <a:pPr lvl="1"/>
            <a:r>
              <a:rPr lang="en-US" sz="2000" dirty="0" smtClean="0"/>
              <a:t>Understood </a:t>
            </a:r>
            <a:r>
              <a:rPr lang="en-US" sz="2000" dirty="0"/>
              <a:t>by all employees, with multilingual translations and translations </a:t>
            </a:r>
            <a:r>
              <a:rPr lang="en-US" sz="2000" dirty="0" smtClean="0"/>
              <a:t>for visually </a:t>
            </a:r>
            <a:r>
              <a:rPr lang="en-US" sz="2000" dirty="0"/>
              <a:t>impaired or low-literacy employees</a:t>
            </a:r>
          </a:p>
          <a:p>
            <a:pPr lvl="1"/>
            <a:r>
              <a:rPr lang="en-US" sz="2000" dirty="0" smtClean="0"/>
              <a:t>Acknowledged </a:t>
            </a:r>
            <a:r>
              <a:rPr lang="en-US" sz="2000" dirty="0"/>
              <a:t>by the employee, usually by means of a signed consent form</a:t>
            </a:r>
          </a:p>
          <a:p>
            <a:pPr lvl="1"/>
            <a:r>
              <a:rPr lang="en-US" sz="2000" dirty="0" smtClean="0"/>
              <a:t>Uniformly </a:t>
            </a:r>
            <a:r>
              <a:rPr lang="en-US" sz="2000" dirty="0"/>
              <a:t>enforced, with no special treatment for any group (e.g., executives</a:t>
            </a:r>
            <a:r>
              <a:rPr lang="en-US" sz="2000" dirty="0" smtClean="0"/>
              <a:t>)</a:t>
            </a:r>
            <a:endParaRPr lang="en-US" sz="2000" dirty="0"/>
          </a:p>
        </p:txBody>
      </p:sp>
      <p:sp>
        <p:nvSpPr>
          <p:cNvPr id="3" name="Title 2"/>
          <p:cNvSpPr>
            <a:spLocks noGrp="1"/>
          </p:cNvSpPr>
          <p:nvPr>
            <p:ph type="title"/>
          </p:nvPr>
        </p:nvSpPr>
        <p:spPr/>
        <p:txBody>
          <a:bodyPr/>
          <a:lstStyle/>
          <a:p>
            <a:r>
              <a:rPr lang="en-US" dirty="0" smtClean="0"/>
              <a:t>Policy Versus Law</a:t>
            </a:r>
            <a:endParaRPr lang="en-US" dirty="0"/>
          </a:p>
        </p:txBody>
      </p:sp>
    </p:spTree>
    <p:extLst>
      <p:ext uri="{BB962C8B-B14F-4D97-AF65-F5344CB8AC3E}">
        <p14:creationId xmlns:p14="http://schemas.microsoft.com/office/powerpoint/2010/main" val="164226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1600" y="2048844"/>
            <a:ext cx="6172200" cy="735714"/>
          </a:xfrm>
        </p:spPr>
        <p:txBody>
          <a:bodyPr/>
          <a:lstStyle/>
          <a:p>
            <a:r>
              <a:rPr lang="en-US" dirty="0" smtClean="0"/>
              <a:t>Organizational Liability and the Management of Digital Forensics</a:t>
            </a:r>
            <a:endParaRPr lang="en-US" dirty="0"/>
          </a:p>
        </p:txBody>
      </p:sp>
      <p:sp>
        <p:nvSpPr>
          <p:cNvPr id="7" name="Text Placeholder 6"/>
          <p:cNvSpPr>
            <a:spLocks noGrp="1"/>
          </p:cNvSpPr>
          <p:nvPr>
            <p:ph type="body" idx="1"/>
          </p:nvPr>
        </p:nvSpPr>
        <p:spPr/>
        <p:txBody>
          <a:bodyPr/>
          <a:lstStyle/>
          <a:p>
            <a:r>
              <a:rPr lang="en-US" dirty="0" smtClean="0"/>
              <a:t>Chapter 02: Compliance: Law and Ethics</a:t>
            </a:r>
            <a:endParaRPr lang="en-US" dirty="0"/>
          </a:p>
        </p:txBody>
      </p:sp>
    </p:spTree>
    <p:extLst>
      <p:ext uri="{BB962C8B-B14F-4D97-AF65-F5344CB8AC3E}">
        <p14:creationId xmlns:p14="http://schemas.microsoft.com/office/powerpoint/2010/main" val="1165793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5"/>
          <p:cNvSpPr>
            <a:spLocks noGrp="1" noChangeArrowheads="1"/>
          </p:cNvSpPr>
          <p:nvPr>
            <p:ph idx="1"/>
          </p:nvPr>
        </p:nvSpPr>
        <p:spPr>
          <a:xfrm>
            <a:off x="365125" y="1538818"/>
            <a:ext cx="8415338" cy="4401205"/>
          </a:xfrm>
        </p:spPr>
        <p:txBody>
          <a:bodyPr/>
          <a:lstStyle/>
          <a:p>
            <a:r>
              <a:rPr lang="en-US" dirty="0" smtClean="0"/>
              <a:t>If an employee, acting with or without authorization, performs an illegal or unethical act, causing some degree of harm, the organization can be held financially liable for that action</a:t>
            </a:r>
          </a:p>
          <a:p>
            <a:r>
              <a:rPr lang="en-US" dirty="0" smtClean="0"/>
              <a:t>An organization increases its liability if it refuses to take measures—due care—to make sure that every employee knows what is acceptable, what is not acceptable, and the consequences of illegal or unethical actions </a:t>
            </a:r>
          </a:p>
          <a:p>
            <a:r>
              <a:rPr lang="en-US" dirty="0" smtClean="0"/>
              <a:t>Due diligence requires that an organization make a valid and ongoing effort to protect others</a:t>
            </a:r>
          </a:p>
        </p:txBody>
      </p:sp>
      <p:sp>
        <p:nvSpPr>
          <p:cNvPr id="49155" name="Rectangle 4"/>
          <p:cNvSpPr>
            <a:spLocks noGrp="1" noChangeArrowheads="1"/>
          </p:cNvSpPr>
          <p:nvPr>
            <p:ph type="title"/>
          </p:nvPr>
        </p:nvSpPr>
        <p:spPr/>
        <p:txBody>
          <a:bodyPr/>
          <a:lstStyle/>
          <a:p>
            <a:r>
              <a:rPr lang="en-US" dirty="0" smtClean="0"/>
              <a:t>Organizational Liability and the Need for Counsel</a:t>
            </a:r>
          </a:p>
        </p:txBody>
      </p:sp>
    </p:spTree>
    <p:extLst>
      <p:ext uri="{BB962C8B-B14F-4D97-AF65-F5344CB8AC3E}">
        <p14:creationId xmlns:p14="http://schemas.microsoft.com/office/powerpoint/2010/main" val="2431658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5"/>
          <p:cNvSpPr>
            <a:spLocks noGrp="1" noChangeArrowheads="1"/>
          </p:cNvSpPr>
          <p:nvPr>
            <p:ph idx="1"/>
          </p:nvPr>
        </p:nvSpPr>
        <p:spPr>
          <a:xfrm>
            <a:off x="365125" y="1538818"/>
            <a:ext cx="8415338" cy="4810548"/>
          </a:xfrm>
        </p:spPr>
        <p:txBody>
          <a:bodyPr/>
          <a:lstStyle/>
          <a:p>
            <a:r>
              <a:rPr lang="en-US" dirty="0" smtClean="0"/>
              <a:t>The Federal Bureau of Investigation’s InfraGard Program promotes efforts to educate, train, inform, and involve the business and public sector in information security </a:t>
            </a:r>
          </a:p>
          <a:p>
            <a:r>
              <a:rPr lang="en-US" dirty="0" smtClean="0"/>
              <a:t>Every FBI field office has established an InfraGard chapter and collaborates with public and private organizations and the academic community to share information about attacks, vulnerabilities, and threats </a:t>
            </a:r>
          </a:p>
          <a:p>
            <a:r>
              <a:rPr lang="en-US" dirty="0" smtClean="0"/>
              <a:t>InfraGard’s dominant contribution is the free exchange of information to and from the private sector in the subject areas of threats and attacks on information resources</a:t>
            </a:r>
          </a:p>
        </p:txBody>
      </p:sp>
      <p:sp>
        <p:nvSpPr>
          <p:cNvPr id="50179" name="Rectangle 4"/>
          <p:cNvSpPr>
            <a:spLocks noGrp="1" noChangeArrowheads="1"/>
          </p:cNvSpPr>
          <p:nvPr>
            <p:ph type="title"/>
          </p:nvPr>
        </p:nvSpPr>
        <p:spPr/>
        <p:txBody>
          <a:bodyPr/>
          <a:lstStyle/>
          <a:p>
            <a:r>
              <a:rPr lang="en-US" dirty="0" smtClean="0"/>
              <a:t>Key Law Enforcement Agencies</a:t>
            </a:r>
          </a:p>
        </p:txBody>
      </p:sp>
    </p:spTree>
    <p:extLst>
      <p:ext uri="{BB962C8B-B14F-4D97-AF65-F5344CB8AC3E}">
        <p14:creationId xmlns:p14="http://schemas.microsoft.com/office/powerpoint/2010/main" val="2978617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5"/>
          <p:cNvSpPr>
            <a:spLocks noGrp="1" noChangeArrowheads="1"/>
          </p:cNvSpPr>
          <p:nvPr>
            <p:ph idx="1"/>
          </p:nvPr>
        </p:nvSpPr>
        <p:spPr>
          <a:xfrm>
            <a:off x="365125" y="1538818"/>
            <a:ext cx="8415338" cy="4364272"/>
          </a:xfrm>
        </p:spPr>
        <p:txBody>
          <a:bodyPr/>
          <a:lstStyle/>
          <a:p>
            <a:r>
              <a:rPr lang="en-US" sz="2400" dirty="0" smtClean="0"/>
              <a:t>The National Security Agency (NSA) coordinates, directs, and performs highly-specialized activities to protect U.S. information systems and produce foreign intelligence information, and it is also responsible for the </a:t>
            </a:r>
            <a:r>
              <a:rPr lang="en-US" sz="2400" dirty="0"/>
              <a:t>security of communications and </a:t>
            </a:r>
            <a:r>
              <a:rPr lang="en-US" sz="2400" dirty="0" smtClean="0"/>
              <a:t>information systems </a:t>
            </a:r>
            <a:r>
              <a:rPr lang="en-US" sz="2400" dirty="0"/>
              <a:t>at many federal government agencies associated with national </a:t>
            </a:r>
            <a:r>
              <a:rPr lang="en-US" sz="2400" dirty="0" smtClean="0"/>
              <a:t>security</a:t>
            </a:r>
          </a:p>
          <a:p>
            <a:r>
              <a:rPr lang="en-US" sz="2400" dirty="0" smtClean="0"/>
              <a:t>The NSA’s Information Assurance Directorate (IAD) provides information security “solutions including the technologies, specifications and criteria, products, product configurations, tools, standards, operational doctrine, and support activities needed to implement the protect, detect and report, and respond elements of cyber defense” </a:t>
            </a:r>
          </a:p>
        </p:txBody>
      </p:sp>
      <p:sp>
        <p:nvSpPr>
          <p:cNvPr id="51203" name="Rectangle 4"/>
          <p:cNvSpPr>
            <a:spLocks noGrp="1" noChangeArrowheads="1"/>
          </p:cNvSpPr>
          <p:nvPr>
            <p:ph type="title"/>
          </p:nvPr>
        </p:nvSpPr>
        <p:spPr/>
        <p:txBody>
          <a:bodyPr/>
          <a:lstStyle/>
          <a:p>
            <a:r>
              <a:rPr lang="en-US" dirty="0" smtClean="0"/>
              <a:t>Key Law Enforcement Agencies (Continued)</a:t>
            </a:r>
          </a:p>
        </p:txBody>
      </p:sp>
    </p:spTree>
    <p:extLst>
      <p:ext uri="{BB962C8B-B14F-4D97-AF65-F5344CB8AC3E}">
        <p14:creationId xmlns:p14="http://schemas.microsoft.com/office/powerpoint/2010/main" val="948298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5"/>
          <p:cNvSpPr>
            <a:spLocks noGrp="1" noChangeArrowheads="1"/>
          </p:cNvSpPr>
          <p:nvPr>
            <p:ph idx="1"/>
          </p:nvPr>
        </p:nvSpPr>
        <p:spPr>
          <a:xfrm>
            <a:off x="365125" y="1538818"/>
            <a:ext cx="8415338" cy="4810548"/>
          </a:xfrm>
        </p:spPr>
        <p:txBody>
          <a:bodyPr/>
          <a:lstStyle/>
          <a:p>
            <a:r>
              <a:rPr lang="en-US" dirty="0" smtClean="0"/>
              <a:t>In addition to its well-known mission to protect key members of the U.S. government, the U.S. Secret Service is also charged with the detection and arrest of any person committing a U.S. federal offense relating to computer fraud as well as false identification crimes</a:t>
            </a:r>
          </a:p>
          <a:p>
            <a:r>
              <a:rPr lang="en-US" dirty="0"/>
              <a:t>The Secret Service was transferred from the Department of the Treasury to the </a:t>
            </a:r>
            <a:r>
              <a:rPr lang="en-US" dirty="0" smtClean="0"/>
              <a:t>Department of Homeland Security in March 2003 </a:t>
            </a:r>
          </a:p>
          <a:p>
            <a:r>
              <a:rPr lang="en-US" dirty="0" smtClean="0"/>
              <a:t>Since </a:t>
            </a:r>
            <a:r>
              <a:rPr lang="en-US" dirty="0"/>
              <a:t>that time, </a:t>
            </a:r>
            <a:r>
              <a:rPr lang="en-US" dirty="0" smtClean="0"/>
              <a:t>the DHS </a:t>
            </a:r>
            <a:r>
              <a:rPr lang="en-US" dirty="0"/>
              <a:t>has added to its critical </a:t>
            </a:r>
            <a:r>
              <a:rPr lang="en-US" dirty="0" smtClean="0"/>
              <a:t>infrastructure defense strategies </a:t>
            </a:r>
            <a:r>
              <a:rPr lang="en-US" dirty="0"/>
              <a:t>the protection of the nation’s cyber </a:t>
            </a:r>
            <a:r>
              <a:rPr lang="en-US" dirty="0" smtClean="0"/>
              <a:t>infrastructures</a:t>
            </a:r>
          </a:p>
        </p:txBody>
      </p:sp>
      <p:sp>
        <p:nvSpPr>
          <p:cNvPr id="52227" name="Rectangle 4"/>
          <p:cNvSpPr>
            <a:spLocks noGrp="1" noChangeArrowheads="1"/>
          </p:cNvSpPr>
          <p:nvPr>
            <p:ph type="title"/>
          </p:nvPr>
        </p:nvSpPr>
        <p:spPr/>
        <p:txBody>
          <a:bodyPr/>
          <a:lstStyle/>
          <a:p>
            <a:r>
              <a:rPr lang="en-US" dirty="0" smtClean="0"/>
              <a:t>Key Law Enforcement Agencies (Continued)</a:t>
            </a:r>
          </a:p>
        </p:txBody>
      </p:sp>
    </p:spTree>
    <p:extLst>
      <p:ext uri="{BB962C8B-B14F-4D97-AF65-F5344CB8AC3E}">
        <p14:creationId xmlns:p14="http://schemas.microsoft.com/office/powerpoint/2010/main" val="2647677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365125" y="1524000"/>
            <a:ext cx="8415338" cy="4810548"/>
          </a:xfrm>
        </p:spPr>
        <p:txBody>
          <a:bodyPr/>
          <a:lstStyle/>
          <a:p>
            <a:r>
              <a:rPr lang="en-US" dirty="0"/>
              <a:t>When—not if—an </a:t>
            </a:r>
            <a:r>
              <a:rPr lang="en-US" dirty="0" smtClean="0"/>
              <a:t>organization finds itself having to deal with a suspected policy or law violation, it must appoint an individual to investigate it</a:t>
            </a:r>
          </a:p>
          <a:p>
            <a:r>
              <a:rPr lang="en-US" dirty="0" smtClean="0"/>
              <a:t>How the internal investigation proceeds will dictate whether or not the organization has the ability to take action against the perpetrator if in fact evidence is found that substantiates the accusation</a:t>
            </a:r>
          </a:p>
          <a:p>
            <a:r>
              <a:rPr lang="en-US" dirty="0" smtClean="0"/>
              <a:t> In order to protect the organization, and to possibly assist law enforcement in the conduct of an investigation, the investigator (CISO or other individual) must act to document what happened and how</a:t>
            </a:r>
          </a:p>
        </p:txBody>
      </p:sp>
      <p:sp>
        <p:nvSpPr>
          <p:cNvPr id="53250" name="Title 1"/>
          <p:cNvSpPr>
            <a:spLocks noGrp="1"/>
          </p:cNvSpPr>
          <p:nvPr>
            <p:ph type="title"/>
          </p:nvPr>
        </p:nvSpPr>
        <p:spPr/>
        <p:txBody>
          <a:bodyPr/>
          <a:lstStyle/>
          <a:p>
            <a:r>
              <a:rPr lang="en-US" dirty="0" smtClean="0"/>
              <a:t>Managing Digital Forensics</a:t>
            </a:r>
          </a:p>
        </p:txBody>
      </p:sp>
    </p:spTree>
    <p:extLst>
      <p:ext uri="{BB962C8B-B14F-4D97-AF65-F5344CB8AC3E}">
        <p14:creationId xmlns:p14="http://schemas.microsoft.com/office/powerpoint/2010/main" val="410101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5"/>
          <p:cNvSpPr>
            <a:spLocks noGrp="1" noChangeArrowheads="1"/>
          </p:cNvSpPr>
          <p:nvPr>
            <p:ph idx="1"/>
          </p:nvPr>
        </p:nvSpPr>
        <p:spPr/>
        <p:txBody>
          <a:bodyPr/>
          <a:lstStyle/>
          <a:p>
            <a:r>
              <a:rPr lang="en-US" dirty="0" smtClean="0"/>
              <a:t>Some define ethics as the organized study of how humans ought to act</a:t>
            </a:r>
          </a:p>
          <a:p>
            <a:r>
              <a:rPr lang="en-US" dirty="0" smtClean="0"/>
              <a:t>Others define it as a set of rules we should live by</a:t>
            </a:r>
          </a:p>
          <a:p>
            <a:r>
              <a:rPr lang="en-US" dirty="0" smtClean="0"/>
              <a:t>An InfoSec student is not expected to study the topic of ethics in a vacuum, but within a larger ethical framework </a:t>
            </a:r>
          </a:p>
          <a:p>
            <a:r>
              <a:rPr lang="en-US" dirty="0" smtClean="0"/>
              <a:t>However, those employed in the area of information security may be expected to be more articulate about the topic than others in the organization, and often must withstand a higher degree of scrutiny </a:t>
            </a:r>
          </a:p>
        </p:txBody>
      </p:sp>
      <p:sp>
        <p:nvSpPr>
          <p:cNvPr id="33795" name="Rectangle 4"/>
          <p:cNvSpPr>
            <a:spLocks noGrp="1" noChangeArrowheads="1"/>
          </p:cNvSpPr>
          <p:nvPr>
            <p:ph type="title"/>
          </p:nvPr>
        </p:nvSpPr>
        <p:spPr/>
        <p:txBody>
          <a:bodyPr/>
          <a:lstStyle/>
          <a:p>
            <a:r>
              <a:rPr lang="en-US" dirty="0" smtClean="0"/>
              <a:t>Ethics in InfoSec</a:t>
            </a:r>
          </a:p>
        </p:txBody>
      </p:sp>
    </p:spTree>
    <p:extLst>
      <p:ext uri="{BB962C8B-B14F-4D97-AF65-F5344CB8AC3E}">
        <p14:creationId xmlns:p14="http://schemas.microsoft.com/office/powerpoint/2010/main" val="2249454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Content Placeholder 2"/>
          <p:cNvSpPr>
            <a:spLocks noGrp="1"/>
          </p:cNvSpPr>
          <p:nvPr>
            <p:ph idx="1"/>
          </p:nvPr>
        </p:nvSpPr>
        <p:spPr>
          <a:xfrm>
            <a:off x="365125" y="1538818"/>
            <a:ext cx="8415338" cy="3991862"/>
          </a:xfrm>
        </p:spPr>
        <p:txBody>
          <a:bodyPr/>
          <a:lstStyle/>
          <a:p>
            <a:r>
              <a:rPr lang="en-US" dirty="0" smtClean="0"/>
              <a:t>Forensics is the coherent application of methodical investigatory techniques to present evidence of crimes in a court or court-like setting </a:t>
            </a:r>
          </a:p>
          <a:p>
            <a:r>
              <a:rPr lang="en-US" dirty="0" smtClean="0"/>
              <a:t>Digital forensics involves the preservation, identification, extraction, documentation, and interpretation of digital media for evidentiary and/or root cause analysis </a:t>
            </a:r>
          </a:p>
          <a:p>
            <a:r>
              <a:rPr lang="en-US" dirty="0" smtClean="0"/>
              <a:t>Like traditional forensics, it follows clear, well-defined methodologies, but still tends to be as much art as science</a:t>
            </a:r>
          </a:p>
        </p:txBody>
      </p:sp>
      <p:sp>
        <p:nvSpPr>
          <p:cNvPr id="54274" name="Title 1"/>
          <p:cNvSpPr>
            <a:spLocks noGrp="1"/>
          </p:cNvSpPr>
          <p:nvPr>
            <p:ph type="title"/>
          </p:nvPr>
        </p:nvSpPr>
        <p:spPr/>
        <p:txBody>
          <a:bodyPr/>
          <a:lstStyle/>
          <a:p>
            <a:r>
              <a:rPr lang="en-US" dirty="0" smtClean="0"/>
              <a:t>Digital Forensics</a:t>
            </a:r>
          </a:p>
        </p:txBody>
      </p:sp>
    </p:spTree>
    <p:extLst>
      <p:ext uri="{BB962C8B-B14F-4D97-AF65-F5344CB8AC3E}">
        <p14:creationId xmlns:p14="http://schemas.microsoft.com/office/powerpoint/2010/main" val="834623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a:xfrm>
            <a:off x="365125" y="1538818"/>
            <a:ext cx="8415338" cy="2609945"/>
          </a:xfrm>
        </p:spPr>
        <p:txBody>
          <a:bodyPr/>
          <a:lstStyle/>
          <a:p>
            <a:r>
              <a:rPr lang="en-US" dirty="0" smtClean="0"/>
              <a:t>Evidentiary material (EM), also known as an item of potential evidentiary value, is any information that could potentially support the organization’s legal- or policy-based case against a suspect </a:t>
            </a:r>
          </a:p>
          <a:p>
            <a:r>
              <a:rPr lang="en-US" dirty="0" smtClean="0"/>
              <a:t>An item does not become evidence until it is formally admitted to evidence by a judge or other ruling official</a:t>
            </a:r>
          </a:p>
        </p:txBody>
      </p:sp>
      <p:sp>
        <p:nvSpPr>
          <p:cNvPr id="55298" name="Title 1"/>
          <p:cNvSpPr>
            <a:spLocks noGrp="1"/>
          </p:cNvSpPr>
          <p:nvPr>
            <p:ph type="title"/>
          </p:nvPr>
        </p:nvSpPr>
        <p:spPr/>
        <p:txBody>
          <a:bodyPr/>
          <a:lstStyle/>
          <a:p>
            <a:r>
              <a:rPr lang="en-US" dirty="0" smtClean="0"/>
              <a:t>Digital Forensics (Continued)</a:t>
            </a:r>
          </a:p>
        </p:txBody>
      </p:sp>
    </p:spTree>
    <p:extLst>
      <p:ext uri="{BB962C8B-B14F-4D97-AF65-F5344CB8AC3E}">
        <p14:creationId xmlns:p14="http://schemas.microsoft.com/office/powerpoint/2010/main" val="2236623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370153"/>
          </a:xfrm>
        </p:spPr>
        <p:txBody>
          <a:bodyPr/>
          <a:lstStyle/>
          <a:p>
            <a:r>
              <a:rPr lang="en-US" dirty="0" smtClean="0"/>
              <a:t>Digital forensics can be used for two key purposes:</a:t>
            </a:r>
          </a:p>
          <a:p>
            <a:pPr lvl="1"/>
            <a:r>
              <a:rPr lang="en-US" dirty="0" smtClean="0"/>
              <a:t>To investigate allegations of digital malfeasance—a crime against or using digital media, computer technology, or related components</a:t>
            </a:r>
          </a:p>
          <a:p>
            <a:pPr lvl="1"/>
            <a:r>
              <a:rPr lang="en-US" dirty="0" smtClean="0"/>
              <a:t>To perform root cause </a:t>
            </a:r>
            <a:r>
              <a:rPr lang="en-US" dirty="0"/>
              <a:t>analysis—if </a:t>
            </a:r>
            <a:r>
              <a:rPr lang="en-US" dirty="0" smtClean="0"/>
              <a:t>an incident occurs and the organization suspects an attack was successful, digital forensics can be used to examine the path and methodology used to gain unauthorized access as well as to determine how pervasive and successful the attack was</a:t>
            </a:r>
          </a:p>
        </p:txBody>
      </p:sp>
      <p:sp>
        <p:nvSpPr>
          <p:cNvPr id="56322" name="Title 1"/>
          <p:cNvSpPr>
            <a:spLocks noGrp="1"/>
          </p:cNvSpPr>
          <p:nvPr>
            <p:ph type="title"/>
          </p:nvPr>
        </p:nvSpPr>
        <p:spPr/>
        <p:txBody>
          <a:bodyPr/>
          <a:lstStyle/>
          <a:p>
            <a:r>
              <a:rPr lang="en-US" dirty="0" smtClean="0"/>
              <a:t>Digital Forensics (Continued)</a:t>
            </a:r>
          </a:p>
        </p:txBody>
      </p:sp>
    </p:spTree>
    <p:extLst>
      <p:ext uri="{BB962C8B-B14F-4D97-AF65-F5344CB8AC3E}">
        <p14:creationId xmlns:p14="http://schemas.microsoft.com/office/powerpoint/2010/main" val="1853536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3173176"/>
          </a:xfrm>
        </p:spPr>
        <p:txBody>
          <a:bodyPr/>
          <a:lstStyle/>
          <a:p>
            <a:r>
              <a:rPr lang="en-US" dirty="0"/>
              <a:t>Most organizations cannot sustain a permanent digital forensics </a:t>
            </a:r>
            <a:r>
              <a:rPr lang="en-US" dirty="0" smtClean="0"/>
              <a:t>team</a:t>
            </a:r>
          </a:p>
          <a:p>
            <a:r>
              <a:rPr lang="en-US" dirty="0" smtClean="0"/>
              <a:t>Even </a:t>
            </a:r>
            <a:r>
              <a:rPr lang="en-US" dirty="0"/>
              <a:t>so, there should </a:t>
            </a:r>
            <a:r>
              <a:rPr lang="en-US" dirty="0" smtClean="0"/>
              <a:t>be people </a:t>
            </a:r>
            <a:r>
              <a:rPr lang="en-US" dirty="0"/>
              <a:t>in the InfoSec group trained to understand and manage the forensics </a:t>
            </a:r>
            <a:r>
              <a:rPr lang="en-US" dirty="0" smtClean="0"/>
              <a:t>process</a:t>
            </a:r>
            <a:endParaRPr lang="en-US" dirty="0"/>
          </a:p>
          <a:p>
            <a:r>
              <a:rPr lang="en-US" dirty="0" smtClean="0"/>
              <a:t>This </a:t>
            </a:r>
            <a:r>
              <a:rPr lang="en-US" dirty="0"/>
              <a:t>expertise can be obtained by sending employees </a:t>
            </a:r>
            <a:r>
              <a:rPr lang="en-US" dirty="0" smtClean="0"/>
              <a:t>to a </a:t>
            </a:r>
            <a:r>
              <a:rPr lang="en-US" dirty="0"/>
              <a:t>regional or national InfoSec conference with a digital forensics </a:t>
            </a:r>
            <a:r>
              <a:rPr lang="en-US" dirty="0" smtClean="0"/>
              <a:t>track </a:t>
            </a:r>
            <a:r>
              <a:rPr lang="en-US" dirty="0"/>
              <a:t>or to </a:t>
            </a:r>
            <a:r>
              <a:rPr lang="en-US" dirty="0" smtClean="0"/>
              <a:t>dedicated digital </a:t>
            </a:r>
            <a:r>
              <a:rPr lang="en-US" dirty="0"/>
              <a:t>forensics </a:t>
            </a:r>
            <a:r>
              <a:rPr lang="en-US" dirty="0" smtClean="0"/>
              <a:t>training</a:t>
            </a:r>
            <a:endParaRPr lang="en-US" dirty="0"/>
          </a:p>
        </p:txBody>
      </p:sp>
      <p:sp>
        <p:nvSpPr>
          <p:cNvPr id="3" name="Title 2"/>
          <p:cNvSpPr>
            <a:spLocks noGrp="1"/>
          </p:cNvSpPr>
          <p:nvPr>
            <p:ph type="title"/>
          </p:nvPr>
        </p:nvSpPr>
        <p:spPr/>
        <p:txBody>
          <a:bodyPr/>
          <a:lstStyle/>
          <a:p>
            <a:r>
              <a:rPr lang="en-US" dirty="0" smtClean="0"/>
              <a:t>Digital Forensics Team</a:t>
            </a:r>
            <a:endParaRPr lang="en-US" dirty="0"/>
          </a:p>
        </p:txBody>
      </p:sp>
    </p:spTree>
    <p:extLst>
      <p:ext uri="{BB962C8B-B14F-4D97-AF65-F5344CB8AC3E}">
        <p14:creationId xmlns:p14="http://schemas.microsoft.com/office/powerpoint/2010/main" val="3011311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a:xfrm>
            <a:off x="365125" y="1538818"/>
            <a:ext cx="8415338" cy="4401205"/>
          </a:xfrm>
        </p:spPr>
        <p:txBody>
          <a:bodyPr/>
          <a:lstStyle/>
          <a:p>
            <a:r>
              <a:rPr lang="en-US" dirty="0" smtClean="0"/>
              <a:t>Many investigations begin with an allegation or an indication of an incident </a:t>
            </a:r>
          </a:p>
          <a:p>
            <a:r>
              <a:rPr lang="en-US" dirty="0" smtClean="0"/>
              <a:t>In law enforcement, the investigating agent would create an affidavit, which when signed by an approving authority becomes a search warrant and grants permission to search the specified location and to seize items to return to the investigator’s lab for examination</a:t>
            </a:r>
          </a:p>
          <a:p>
            <a:r>
              <a:rPr lang="en-US" dirty="0" smtClean="0"/>
              <a:t>In corporate environments, the names of these documents may change and in many cases may be verbal in nature, but the process should be the same</a:t>
            </a:r>
          </a:p>
        </p:txBody>
      </p:sp>
      <p:sp>
        <p:nvSpPr>
          <p:cNvPr id="58370" name="Title 1"/>
          <p:cNvSpPr>
            <a:spLocks noGrp="1"/>
          </p:cNvSpPr>
          <p:nvPr>
            <p:ph type="title"/>
          </p:nvPr>
        </p:nvSpPr>
        <p:spPr/>
        <p:txBody>
          <a:bodyPr/>
          <a:lstStyle/>
          <a:p>
            <a:r>
              <a:rPr lang="en-US" dirty="0" smtClean="0"/>
              <a:t>Affidavits and Search Warrants</a:t>
            </a:r>
          </a:p>
        </p:txBody>
      </p:sp>
    </p:spTree>
    <p:extLst>
      <p:ext uri="{BB962C8B-B14F-4D97-AF65-F5344CB8AC3E}">
        <p14:creationId xmlns:p14="http://schemas.microsoft.com/office/powerpoint/2010/main" val="209639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a:xfrm>
            <a:off x="365125" y="1538818"/>
            <a:ext cx="8415338" cy="4010329"/>
          </a:xfrm>
        </p:spPr>
        <p:txBody>
          <a:bodyPr/>
          <a:lstStyle/>
          <a:p>
            <a:r>
              <a:rPr lang="en-US" dirty="0" smtClean="0"/>
              <a:t>In digital forensics, all investigations follow the same basic methodology:</a:t>
            </a:r>
          </a:p>
          <a:p>
            <a:pPr marL="685800" lvl="1" indent="-457200">
              <a:buFont typeface="+mj-lt"/>
              <a:buAutoNum type="arabicPeriod"/>
            </a:pPr>
            <a:r>
              <a:rPr lang="en-US" dirty="0" smtClean="0"/>
              <a:t>Identify relevant items of evidentiary value (EM)</a:t>
            </a:r>
          </a:p>
          <a:p>
            <a:pPr marL="685800" lvl="1" indent="-457200">
              <a:buFont typeface="+mj-lt"/>
              <a:buAutoNum type="arabicPeriod"/>
            </a:pPr>
            <a:r>
              <a:rPr lang="en-US" dirty="0" smtClean="0"/>
              <a:t>Acquire (seize) the evidence without alteration or damage</a:t>
            </a:r>
          </a:p>
          <a:p>
            <a:pPr marL="685800" lvl="1" indent="-457200">
              <a:buFont typeface="+mj-lt"/>
              <a:buAutoNum type="arabicPeriod"/>
            </a:pPr>
            <a:r>
              <a:rPr lang="en-US" dirty="0" smtClean="0"/>
              <a:t>Take steps to assure that the evidence is at every step verifiably authentic and is unchanged from the time it was seized</a:t>
            </a:r>
          </a:p>
          <a:p>
            <a:pPr marL="685800" lvl="1" indent="-457200">
              <a:buFont typeface="+mj-lt"/>
              <a:buAutoNum type="arabicPeriod"/>
            </a:pPr>
            <a:r>
              <a:rPr lang="en-US" dirty="0" smtClean="0"/>
              <a:t>Analyze the data without risking modification or unauthorized access</a:t>
            </a:r>
          </a:p>
          <a:p>
            <a:pPr marL="685800" lvl="1" indent="-457200">
              <a:buFont typeface="+mj-lt"/>
              <a:buAutoNum type="arabicPeriod"/>
            </a:pPr>
            <a:r>
              <a:rPr lang="en-US" dirty="0" smtClean="0"/>
              <a:t>Report the findings to the proper authority</a:t>
            </a:r>
          </a:p>
        </p:txBody>
      </p:sp>
      <p:sp>
        <p:nvSpPr>
          <p:cNvPr id="59394" name="Title 1"/>
          <p:cNvSpPr>
            <a:spLocks noGrp="1"/>
          </p:cNvSpPr>
          <p:nvPr>
            <p:ph type="title"/>
          </p:nvPr>
        </p:nvSpPr>
        <p:spPr/>
        <p:txBody>
          <a:bodyPr/>
          <a:lstStyle/>
          <a:p>
            <a:r>
              <a:rPr lang="en-US" dirty="0" smtClean="0"/>
              <a:t>Digital Forensics Methodology</a:t>
            </a:r>
          </a:p>
        </p:txBody>
      </p:sp>
    </p:spTree>
    <p:extLst>
      <p:ext uri="{BB962C8B-B14F-4D97-AF65-F5344CB8AC3E}">
        <p14:creationId xmlns:p14="http://schemas.microsoft.com/office/powerpoint/2010/main" val="1102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shows stages in the digital forensics process. 1. Policy violation or crime detected. 2. Prepare affidavit seeking authorization to investigate. 3. Investigation authorized? either internal or external to organization. 3a. if No, Archive. 3b. If Yes, collect evidence. 4. Collect evidence, Security incident triggers incident response process. 5. Analyze evidence. 6. Produce report and submit for disposition. 7. Archiv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 y="488819"/>
            <a:ext cx="8610600" cy="5777563"/>
          </a:xfrm>
          <a:prstGeom prst="rect">
            <a:avLst/>
          </a:prstGeom>
        </p:spPr>
      </p:pic>
    </p:spTree>
    <p:extLst>
      <p:ext uri="{BB962C8B-B14F-4D97-AF65-F5344CB8AC3E}">
        <p14:creationId xmlns:p14="http://schemas.microsoft.com/office/powerpoint/2010/main" val="1173741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65125" y="1538818"/>
            <a:ext cx="8415338" cy="4939814"/>
          </a:xfrm>
        </p:spPr>
        <p:txBody>
          <a:bodyPr/>
          <a:lstStyle/>
          <a:p>
            <a:r>
              <a:rPr lang="en-US" sz="2400" dirty="0" smtClean="0"/>
              <a:t>Organizations should develop specific digital forensics procedures, along with policy providing guidance on the use of these procedures </a:t>
            </a:r>
          </a:p>
          <a:p>
            <a:r>
              <a:rPr lang="en-US" sz="2400" dirty="0" smtClean="0"/>
              <a:t>EM policy should specify:</a:t>
            </a:r>
          </a:p>
          <a:p>
            <a:pPr lvl="1"/>
            <a:r>
              <a:rPr lang="en-US" sz="2000" dirty="0" smtClean="0"/>
              <a:t>Who may conduct an investigation</a:t>
            </a:r>
          </a:p>
          <a:p>
            <a:pPr lvl="1"/>
            <a:r>
              <a:rPr lang="en-US" sz="2000" dirty="0" smtClean="0"/>
              <a:t>Who may authorize an investigation</a:t>
            </a:r>
          </a:p>
          <a:p>
            <a:pPr lvl="1"/>
            <a:r>
              <a:rPr lang="en-US" sz="2000" dirty="0" smtClean="0"/>
              <a:t>What affidavit-related documents are required</a:t>
            </a:r>
          </a:p>
          <a:p>
            <a:pPr lvl="1"/>
            <a:r>
              <a:rPr lang="en-US" sz="2000" dirty="0" smtClean="0"/>
              <a:t>What search warrant-related documents are required</a:t>
            </a:r>
          </a:p>
          <a:p>
            <a:pPr lvl="1"/>
            <a:r>
              <a:rPr lang="en-US" sz="2000" dirty="0" smtClean="0"/>
              <a:t>What digital media may be seized or taken offline</a:t>
            </a:r>
          </a:p>
          <a:p>
            <a:pPr lvl="1"/>
            <a:r>
              <a:rPr lang="en-US" sz="2000" dirty="0" smtClean="0"/>
              <a:t>What methodology should be followed</a:t>
            </a:r>
          </a:p>
          <a:p>
            <a:pPr lvl="1"/>
            <a:r>
              <a:rPr lang="en-US" sz="2000" dirty="0" smtClean="0"/>
              <a:t>What methods are required for chain of custody or chain of evidence</a:t>
            </a:r>
          </a:p>
          <a:p>
            <a:pPr lvl="1"/>
            <a:r>
              <a:rPr lang="en-US" sz="2000" dirty="0" smtClean="0"/>
              <a:t>What format the final report should take and to whom it should it be given</a:t>
            </a:r>
          </a:p>
          <a:p>
            <a:pPr lvl="1"/>
            <a:endParaRPr lang="en-US" sz="2000" dirty="0"/>
          </a:p>
        </p:txBody>
      </p:sp>
      <p:sp>
        <p:nvSpPr>
          <p:cNvPr id="61442" name="Title 1"/>
          <p:cNvSpPr>
            <a:spLocks noGrp="1"/>
          </p:cNvSpPr>
          <p:nvPr>
            <p:ph type="title"/>
          </p:nvPr>
        </p:nvSpPr>
        <p:spPr/>
        <p:txBody>
          <a:bodyPr/>
          <a:lstStyle/>
          <a:p>
            <a:r>
              <a:rPr lang="en-US" dirty="0" smtClean="0"/>
              <a:t>Evidentiary Policy and Procedures</a:t>
            </a:r>
          </a:p>
        </p:txBody>
      </p:sp>
    </p:spTree>
    <p:extLst>
      <p:ext uri="{BB962C8B-B14F-4D97-AF65-F5344CB8AC3E}">
        <p14:creationId xmlns:p14="http://schemas.microsoft.com/office/powerpoint/2010/main" val="2056295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561249"/>
          </a:xfrm>
        </p:spPr>
        <p:txBody>
          <a:bodyPr/>
          <a:lstStyle/>
          <a:p>
            <a:r>
              <a:rPr lang="en-US" sz="2400" dirty="0"/>
              <a:t>When an incident or disaster violates civil or criminal law, it is the </a:t>
            </a:r>
            <a:r>
              <a:rPr lang="en-US" sz="2400" dirty="0" smtClean="0"/>
              <a:t>organization’s responsibility </a:t>
            </a:r>
            <a:r>
              <a:rPr lang="en-US" sz="2400" dirty="0"/>
              <a:t>to notify the proper authorities. Selecting the appropriate </a:t>
            </a:r>
            <a:r>
              <a:rPr lang="en-US" sz="2400" dirty="0" smtClean="0"/>
              <a:t>law enforcement </a:t>
            </a:r>
            <a:r>
              <a:rPr lang="en-US" sz="2400" dirty="0"/>
              <a:t>agency depends on the type of crime committed. As described </a:t>
            </a:r>
            <a:r>
              <a:rPr lang="en-US" sz="2400" dirty="0" smtClean="0"/>
              <a:t>earlier, the </a:t>
            </a:r>
            <a:r>
              <a:rPr lang="en-US" sz="2400" dirty="0"/>
              <a:t>Federal Bureau of Investigation (FBI), for example, handles computer crimes </a:t>
            </a:r>
            <a:r>
              <a:rPr lang="en-US" sz="2400" dirty="0" smtClean="0"/>
              <a:t>that cross </a:t>
            </a:r>
            <a:r>
              <a:rPr lang="en-US" sz="2400" dirty="0"/>
              <a:t>state lines and investigates terrorism and cyberterrorism, which can </a:t>
            </a:r>
            <a:r>
              <a:rPr lang="en-US" sz="2400" dirty="0" smtClean="0"/>
              <a:t>include attacks </a:t>
            </a:r>
            <a:r>
              <a:rPr lang="en-US" sz="2400" dirty="0"/>
              <a:t>against businesses and other organizations. The U.S. Secret Service </a:t>
            </a:r>
            <a:r>
              <a:rPr lang="en-US" sz="2400" dirty="0" smtClean="0"/>
              <a:t>examines crimes </a:t>
            </a:r>
            <a:r>
              <a:rPr lang="en-US" sz="2400" dirty="0"/>
              <a:t>involving U.S. currency, counterfeiting, credit cards, and identity theft. </a:t>
            </a:r>
            <a:r>
              <a:rPr lang="en-US" sz="2400" dirty="0" smtClean="0"/>
              <a:t>The U.S</a:t>
            </a:r>
            <a:r>
              <a:rPr lang="en-US" sz="2400" dirty="0"/>
              <a:t>. Treasury Department has a bank fraud investigation unit, and the Securities </a:t>
            </a:r>
            <a:r>
              <a:rPr lang="en-US" sz="2400" dirty="0" smtClean="0"/>
              <a:t>and Exchange </a:t>
            </a:r>
            <a:r>
              <a:rPr lang="en-US" sz="2400" dirty="0"/>
              <a:t>Commission has investigation and fraud control units as </a:t>
            </a:r>
            <a:r>
              <a:rPr lang="en-US" sz="2400" dirty="0" smtClean="0"/>
              <a:t>well. Each </a:t>
            </a:r>
            <a:r>
              <a:rPr lang="en-US" sz="2400" dirty="0"/>
              <a:t>state, county, and city in the United States has its own law </a:t>
            </a:r>
            <a:r>
              <a:rPr lang="en-US" sz="2400" dirty="0" smtClean="0"/>
              <a:t>enforcement agencies</a:t>
            </a:r>
            <a:endParaRPr lang="en-US" sz="2400" dirty="0"/>
          </a:p>
        </p:txBody>
      </p:sp>
      <p:sp>
        <p:nvSpPr>
          <p:cNvPr id="3" name="Title 2"/>
          <p:cNvSpPr>
            <a:spLocks noGrp="1"/>
          </p:cNvSpPr>
          <p:nvPr>
            <p:ph type="title"/>
          </p:nvPr>
        </p:nvSpPr>
        <p:spPr/>
        <p:txBody>
          <a:bodyPr/>
          <a:lstStyle/>
          <a:p>
            <a:r>
              <a:rPr lang="en-US" dirty="0" smtClean="0"/>
              <a:t>Law Enforcement Involvement</a:t>
            </a:r>
            <a:endParaRPr lang="en-US" dirty="0"/>
          </a:p>
        </p:txBody>
      </p:sp>
    </p:spTree>
    <p:extLst>
      <p:ext uri="{BB962C8B-B14F-4D97-AF65-F5344CB8AC3E}">
        <p14:creationId xmlns:p14="http://schemas.microsoft.com/office/powerpoint/2010/main" val="29086758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538818"/>
            <a:ext cx="8415338" cy="4207306"/>
          </a:xfrm>
        </p:spPr>
        <p:txBody>
          <a:bodyPr/>
          <a:lstStyle/>
          <a:p>
            <a:r>
              <a:rPr lang="en-US" dirty="0"/>
              <a:t>Involving law enforcement agencies has both advantages and </a:t>
            </a:r>
            <a:r>
              <a:rPr lang="en-US" dirty="0" smtClean="0"/>
              <a:t>disadvantages:</a:t>
            </a:r>
          </a:p>
          <a:p>
            <a:pPr lvl="1"/>
            <a:r>
              <a:rPr lang="en-US" dirty="0" smtClean="0"/>
              <a:t>Such </a:t>
            </a:r>
            <a:r>
              <a:rPr lang="en-US" dirty="0"/>
              <a:t>agencies are usually much better equipped to process evidence than a </a:t>
            </a:r>
            <a:r>
              <a:rPr lang="en-US" dirty="0" smtClean="0"/>
              <a:t>business and are </a:t>
            </a:r>
            <a:r>
              <a:rPr lang="en-US" dirty="0"/>
              <a:t>also prepared to handle the warrants and </a:t>
            </a:r>
            <a:r>
              <a:rPr lang="en-US" dirty="0" smtClean="0"/>
              <a:t>subpoenas necessary </a:t>
            </a:r>
            <a:r>
              <a:rPr lang="en-US" dirty="0"/>
              <a:t>when documenting a </a:t>
            </a:r>
            <a:r>
              <a:rPr lang="en-US" dirty="0" smtClean="0"/>
              <a:t>case</a:t>
            </a:r>
          </a:p>
          <a:p>
            <a:pPr lvl="1"/>
            <a:r>
              <a:rPr lang="en-US" dirty="0" smtClean="0"/>
              <a:t>The </a:t>
            </a:r>
            <a:r>
              <a:rPr lang="en-US" dirty="0"/>
              <a:t>disadvantages of law enforcement involvement include possible loss </a:t>
            </a:r>
            <a:r>
              <a:rPr lang="en-US" dirty="0" smtClean="0"/>
              <a:t>of control </a:t>
            </a:r>
            <a:r>
              <a:rPr lang="en-US" dirty="0"/>
              <a:t>over the chain of events following an incident—for example, the collection </a:t>
            </a:r>
            <a:r>
              <a:rPr lang="en-US" dirty="0" smtClean="0"/>
              <a:t>of information </a:t>
            </a:r>
            <a:r>
              <a:rPr lang="en-US" dirty="0"/>
              <a:t>and evidence and the prosecution of </a:t>
            </a:r>
            <a:r>
              <a:rPr lang="en-US" dirty="0" smtClean="0"/>
              <a:t>suspects</a:t>
            </a:r>
          </a:p>
          <a:p>
            <a:pPr lvl="1"/>
            <a:r>
              <a:rPr lang="en-US" dirty="0" smtClean="0"/>
              <a:t>A </a:t>
            </a:r>
            <a:r>
              <a:rPr lang="en-US" dirty="0"/>
              <a:t>very real issue </a:t>
            </a:r>
            <a:r>
              <a:rPr lang="en-US" dirty="0" smtClean="0"/>
              <a:t>is </a:t>
            </a:r>
            <a:r>
              <a:rPr lang="en-US" dirty="0"/>
              <a:t>the confiscation of vital equipment as </a:t>
            </a:r>
            <a:r>
              <a:rPr lang="en-US" dirty="0" smtClean="0"/>
              <a:t>evidence</a:t>
            </a:r>
            <a:endParaRPr lang="en-US" dirty="0"/>
          </a:p>
        </p:txBody>
      </p:sp>
      <p:sp>
        <p:nvSpPr>
          <p:cNvPr id="3" name="Title 2"/>
          <p:cNvSpPr>
            <a:spLocks noGrp="1"/>
          </p:cNvSpPr>
          <p:nvPr>
            <p:ph type="title"/>
          </p:nvPr>
        </p:nvSpPr>
        <p:spPr/>
        <p:txBody>
          <a:bodyPr/>
          <a:lstStyle/>
          <a:p>
            <a:r>
              <a:rPr lang="en-US" dirty="0"/>
              <a:t>Law Enforcement </a:t>
            </a:r>
            <a:r>
              <a:rPr lang="en-US" dirty="0" smtClean="0"/>
              <a:t>Involvement (Continued)</a:t>
            </a:r>
            <a:endParaRPr lang="en-US" dirty="0"/>
          </a:p>
        </p:txBody>
      </p:sp>
    </p:spTree>
    <p:extLst>
      <p:ext uri="{BB962C8B-B14F-4D97-AF65-F5344CB8AC3E}">
        <p14:creationId xmlns:p14="http://schemas.microsoft.com/office/powerpoint/2010/main" val="185331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2957733"/>
          </a:xfrm>
        </p:spPr>
        <p:txBody>
          <a:bodyPr/>
          <a:lstStyle/>
          <a:p>
            <a:r>
              <a:rPr lang="en-US" dirty="0" smtClean="0"/>
              <a:t>The foundations and frameworks of ethics include the following:</a:t>
            </a:r>
          </a:p>
          <a:p>
            <a:pPr lvl="1"/>
            <a:r>
              <a:rPr lang="en-US" dirty="0" smtClean="0"/>
              <a:t>Normative ethics</a:t>
            </a:r>
          </a:p>
          <a:p>
            <a:pPr lvl="1"/>
            <a:r>
              <a:rPr lang="en-US" dirty="0" smtClean="0"/>
              <a:t>Meta-ethics</a:t>
            </a:r>
          </a:p>
          <a:p>
            <a:pPr lvl="1"/>
            <a:r>
              <a:rPr lang="en-US" dirty="0" smtClean="0"/>
              <a:t>Descriptive ethics</a:t>
            </a:r>
          </a:p>
          <a:p>
            <a:pPr lvl="1"/>
            <a:r>
              <a:rPr lang="en-US" dirty="0" smtClean="0"/>
              <a:t>Applied ethics</a:t>
            </a:r>
          </a:p>
          <a:p>
            <a:pPr lvl="1"/>
            <a:r>
              <a:rPr lang="en-US" dirty="0" smtClean="0"/>
              <a:t>Deontological ethics</a:t>
            </a:r>
          </a:p>
        </p:txBody>
      </p:sp>
      <p:sp>
        <p:nvSpPr>
          <p:cNvPr id="2" name="Title 1"/>
          <p:cNvSpPr>
            <a:spLocks noGrp="1"/>
          </p:cNvSpPr>
          <p:nvPr>
            <p:ph type="title"/>
          </p:nvPr>
        </p:nvSpPr>
        <p:spPr/>
        <p:txBody>
          <a:bodyPr/>
          <a:lstStyle/>
          <a:p>
            <a:r>
              <a:rPr lang="en-US" dirty="0" smtClean="0"/>
              <a:t>Ethics in InfoSec (Continued)</a:t>
            </a:r>
            <a:endParaRPr lang="en-US" dirty="0"/>
          </a:p>
        </p:txBody>
      </p:sp>
    </p:spTree>
    <p:extLst>
      <p:ext uri="{BB962C8B-B14F-4D97-AF65-F5344CB8AC3E}">
        <p14:creationId xmlns:p14="http://schemas.microsoft.com/office/powerpoint/2010/main" val="3342842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5"/>
          <p:cNvSpPr>
            <a:spLocks noGrp="1" noChangeArrowheads="1"/>
          </p:cNvSpPr>
          <p:nvPr>
            <p:ph idx="1"/>
          </p:nvPr>
        </p:nvSpPr>
        <p:spPr>
          <a:xfrm>
            <a:off x="365125" y="1538818"/>
            <a:ext cx="8415338" cy="4167295"/>
          </a:xfrm>
        </p:spPr>
        <p:txBody>
          <a:bodyPr/>
          <a:lstStyle/>
          <a:p>
            <a:r>
              <a:rPr lang="en-US" sz="2400" dirty="0"/>
              <a:t>Deterrence can prevent an illegal or unethical activity from occurring. </a:t>
            </a:r>
            <a:r>
              <a:rPr lang="en-US" sz="2400" dirty="0" smtClean="0"/>
              <a:t>Successful deterrence requires </a:t>
            </a:r>
            <a:r>
              <a:rPr lang="en-US" sz="2400" dirty="0"/>
              <a:t>the institution of severe penalties, the probability of apprehension, and </a:t>
            </a:r>
            <a:r>
              <a:rPr lang="en-US" sz="2400" dirty="0" smtClean="0"/>
              <a:t>an expectation </a:t>
            </a:r>
            <a:r>
              <a:rPr lang="en-US" sz="2400" dirty="0"/>
              <a:t>that penalties will be </a:t>
            </a:r>
            <a:r>
              <a:rPr lang="en-US" sz="2400" dirty="0" smtClean="0"/>
              <a:t>enforced</a:t>
            </a:r>
          </a:p>
          <a:p>
            <a:r>
              <a:rPr lang="en-US" sz="2400" dirty="0" smtClean="0"/>
              <a:t>As </a:t>
            </a:r>
            <a:r>
              <a:rPr lang="en-US" sz="2400" dirty="0"/>
              <a:t>part of an effort to sponsor positive ethics, a number of professional organizations </a:t>
            </a:r>
            <a:r>
              <a:rPr lang="en-US" sz="2400" dirty="0" smtClean="0"/>
              <a:t>have established </a:t>
            </a:r>
            <a:r>
              <a:rPr lang="en-US" sz="2400" dirty="0"/>
              <a:t>codes of conduct and/or codes of ethics that </a:t>
            </a:r>
            <a:r>
              <a:rPr lang="en-US" sz="2400" dirty="0" smtClean="0"/>
              <a:t>their </a:t>
            </a:r>
            <a:r>
              <a:rPr lang="en-US" sz="2400" dirty="0"/>
              <a:t>members are expected to </a:t>
            </a:r>
            <a:r>
              <a:rPr lang="en-US" sz="2400" dirty="0" smtClean="0"/>
              <a:t>follow</a:t>
            </a:r>
          </a:p>
          <a:p>
            <a:r>
              <a:rPr lang="en-US" sz="2400" dirty="0" smtClean="0"/>
              <a:t>Laws </a:t>
            </a:r>
            <a:r>
              <a:rPr lang="en-US" sz="2400" dirty="0"/>
              <a:t>are formally adopted rules for acceptable behavior in modern society. Ethics are </a:t>
            </a:r>
            <a:r>
              <a:rPr lang="en-US" sz="2400" dirty="0" smtClean="0"/>
              <a:t>socially acceptable </a:t>
            </a:r>
            <a:r>
              <a:rPr lang="en-US" sz="2400" dirty="0"/>
              <a:t>behaviors. The key difference between laws and ethics is that laws bear </a:t>
            </a:r>
            <a:r>
              <a:rPr lang="en-US" sz="2400" dirty="0" smtClean="0"/>
              <a:t>the sanction </a:t>
            </a:r>
            <a:r>
              <a:rPr lang="en-US" sz="2400" dirty="0"/>
              <a:t>of a governing authority and ethics do </a:t>
            </a:r>
            <a:r>
              <a:rPr lang="en-US" sz="2400" dirty="0" smtClean="0"/>
              <a:t>not</a:t>
            </a:r>
            <a:endParaRPr lang="en-US" sz="2400" dirty="0"/>
          </a:p>
        </p:txBody>
      </p:sp>
      <p:sp>
        <p:nvSpPr>
          <p:cNvPr id="62467" name="Rectangle 4"/>
          <p:cNvSpPr>
            <a:spLocks noGrp="1" noChangeArrowheads="1"/>
          </p:cNvSpPr>
          <p:nvPr>
            <p:ph type="title"/>
          </p:nvPr>
        </p:nvSpPr>
        <p:spPr/>
        <p:txBody>
          <a:bodyPr/>
          <a:lstStyle/>
          <a:p>
            <a:r>
              <a:rPr lang="en-US" dirty="0" smtClean="0"/>
              <a:t>Summary</a:t>
            </a:r>
          </a:p>
        </p:txBody>
      </p:sp>
    </p:spTree>
    <p:extLst>
      <p:ext uri="{BB962C8B-B14F-4D97-AF65-F5344CB8AC3E}">
        <p14:creationId xmlns:p14="http://schemas.microsoft.com/office/powerpoint/2010/main" val="4803740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5439951"/>
          </a:xfrm>
        </p:spPr>
        <p:txBody>
          <a:bodyPr/>
          <a:lstStyle/>
          <a:p>
            <a:r>
              <a:rPr lang="en-US" sz="2200" dirty="0"/>
              <a:t>Organizations formalize desired behaviors in documents called policies. Unlike laws, </a:t>
            </a:r>
            <a:r>
              <a:rPr lang="en-US" sz="2200" dirty="0" smtClean="0"/>
              <a:t>policies must </a:t>
            </a:r>
            <a:r>
              <a:rPr lang="en-US" sz="2200" dirty="0"/>
              <a:t>be distributed, read, understood, explicitly agreed to by employees and uniformly enforced before they are </a:t>
            </a:r>
            <a:r>
              <a:rPr lang="en-US" sz="2200" dirty="0" smtClean="0"/>
              <a:t>enforceable</a:t>
            </a:r>
            <a:endParaRPr lang="en-US" sz="2200" dirty="0"/>
          </a:p>
          <a:p>
            <a:r>
              <a:rPr lang="en-US" sz="2200" dirty="0" smtClean="0"/>
              <a:t>Civil </a:t>
            </a:r>
            <a:r>
              <a:rPr lang="en-US" sz="2200" dirty="0"/>
              <a:t>law encompasses a wide variety of laws that regulate relationships between and </a:t>
            </a:r>
            <a:r>
              <a:rPr lang="en-US" sz="2200" dirty="0" smtClean="0"/>
              <a:t>among individuals </a:t>
            </a:r>
            <a:r>
              <a:rPr lang="en-US" sz="2200" dirty="0"/>
              <a:t>and organizations. Criminal law addresses violations that harm society </a:t>
            </a:r>
            <a:r>
              <a:rPr lang="en-US" sz="2200" dirty="0" smtClean="0"/>
              <a:t>and that </a:t>
            </a:r>
            <a:r>
              <a:rPr lang="en-US" sz="2200" dirty="0"/>
              <a:t>are prosecuted by the state. Tort law is a subset of civil law that deals with lawsuits </a:t>
            </a:r>
            <a:r>
              <a:rPr lang="en-US" sz="2200" dirty="0" smtClean="0"/>
              <a:t>by individuals </a:t>
            </a:r>
            <a:r>
              <a:rPr lang="en-US" sz="2200" dirty="0"/>
              <a:t>rather than criminal prosecution by the </a:t>
            </a:r>
            <a:r>
              <a:rPr lang="en-US" sz="2200" dirty="0" smtClean="0"/>
              <a:t>state</a:t>
            </a:r>
            <a:endParaRPr lang="en-US" sz="2200" dirty="0"/>
          </a:p>
          <a:p>
            <a:r>
              <a:rPr lang="en-US" sz="2200" dirty="0"/>
              <a:t>U.S. copyright law extends intellectual property rights to the published word, including electronic </a:t>
            </a:r>
            <a:r>
              <a:rPr lang="en-US" sz="2200" dirty="0" smtClean="0"/>
              <a:t>publication</a:t>
            </a:r>
            <a:endParaRPr lang="en-US" sz="2200" dirty="0"/>
          </a:p>
          <a:p>
            <a:r>
              <a:rPr lang="en-US" sz="2200" dirty="0"/>
              <a:t>A number of key U.S. federal agencies are charged with the protection of American information resources and the investigation of threats or attacks against these </a:t>
            </a:r>
            <a:r>
              <a:rPr lang="en-US" sz="2200" dirty="0" smtClean="0"/>
              <a:t>resources</a:t>
            </a:r>
            <a:endParaRPr lang="en-US" sz="2200" dirty="0"/>
          </a:p>
          <a:p>
            <a:endParaRPr lang="en-US" sz="2200" dirty="0" smtClean="0"/>
          </a:p>
        </p:txBody>
      </p:sp>
      <p:sp>
        <p:nvSpPr>
          <p:cNvPr id="2" name="Title 1"/>
          <p:cNvSpPr>
            <a:spLocks noGrp="1"/>
          </p:cNvSpPr>
          <p:nvPr>
            <p:ph type="title"/>
          </p:nvPr>
        </p:nvSpPr>
        <p:spPr/>
        <p:txBody>
          <a:bodyPr/>
          <a:lstStyle/>
          <a:p>
            <a:r>
              <a:rPr lang="en-US" dirty="0" smtClean="0"/>
              <a:t>Summary (Continued)</a:t>
            </a:r>
            <a:endParaRPr lang="en-US" dirty="0"/>
          </a:p>
        </p:txBody>
      </p:sp>
    </p:spTree>
    <p:extLst>
      <p:ext uri="{BB962C8B-B14F-4D97-AF65-F5344CB8AC3E}">
        <p14:creationId xmlns:p14="http://schemas.microsoft.com/office/powerpoint/2010/main" val="8071077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488921"/>
          </a:xfrm>
        </p:spPr>
        <p:txBody>
          <a:bodyPr/>
          <a:lstStyle/>
          <a:p>
            <a:r>
              <a:rPr lang="en-US" sz="2200" dirty="0" smtClean="0"/>
              <a:t>Digital </a:t>
            </a:r>
            <a:r>
              <a:rPr lang="en-US" sz="2200" dirty="0"/>
              <a:t>forensics involves the preservation, identification, extraction, documentation, </a:t>
            </a:r>
            <a:r>
              <a:rPr lang="en-US" sz="2200" dirty="0" smtClean="0"/>
              <a:t>and interpretation </a:t>
            </a:r>
            <a:r>
              <a:rPr lang="en-US" sz="2200" dirty="0"/>
              <a:t>of computer media for evidentiary and root cause analysis. E-discovery </a:t>
            </a:r>
            <a:r>
              <a:rPr lang="en-US" sz="2200" dirty="0" smtClean="0"/>
              <a:t>is the </a:t>
            </a:r>
            <a:r>
              <a:rPr lang="en-US" sz="2200" dirty="0"/>
              <a:t>identification and preservation of evidentiary materials related to a specific legal </a:t>
            </a:r>
            <a:r>
              <a:rPr lang="en-US" sz="2200" dirty="0" smtClean="0"/>
              <a:t>action</a:t>
            </a:r>
          </a:p>
          <a:p>
            <a:r>
              <a:rPr lang="en-US" sz="2200" dirty="0" smtClean="0"/>
              <a:t>Most </a:t>
            </a:r>
            <a:r>
              <a:rPr lang="en-US" sz="2200" dirty="0"/>
              <a:t>organizations cannot sustain a permanent digital forensics team. Even so, people in </a:t>
            </a:r>
            <a:r>
              <a:rPr lang="en-US" sz="2200" dirty="0" smtClean="0"/>
              <a:t>the InfoSec </a:t>
            </a:r>
            <a:r>
              <a:rPr lang="en-US" sz="2200" dirty="0"/>
              <a:t>group should be trained to understand and manage the forensics </a:t>
            </a:r>
            <a:r>
              <a:rPr lang="en-US" sz="2200" dirty="0" smtClean="0"/>
              <a:t>process</a:t>
            </a:r>
            <a:endParaRPr lang="en-US" sz="2200" dirty="0"/>
          </a:p>
          <a:p>
            <a:r>
              <a:rPr lang="en-US" sz="2200" dirty="0" smtClean="0"/>
              <a:t>In </a:t>
            </a:r>
            <a:r>
              <a:rPr lang="en-US" sz="2200" dirty="0"/>
              <a:t>digital forensics, all investigations follow the same basic methodology: identify </a:t>
            </a:r>
            <a:r>
              <a:rPr lang="en-US" sz="2200" dirty="0" smtClean="0"/>
              <a:t>relevant items </a:t>
            </a:r>
            <a:r>
              <a:rPr lang="en-US" sz="2200" dirty="0"/>
              <a:t>of evidentiary value, acquire (seize) the evidence without alteration or damage, </a:t>
            </a:r>
            <a:r>
              <a:rPr lang="en-US" sz="2200" dirty="0" smtClean="0"/>
              <a:t>take steps </a:t>
            </a:r>
            <a:r>
              <a:rPr lang="en-US" sz="2200" dirty="0"/>
              <a:t>to assure that the evidence is verifiably authentic at every stage and is unchanged </a:t>
            </a:r>
            <a:r>
              <a:rPr lang="en-US" sz="2200" dirty="0" smtClean="0"/>
              <a:t>from the </a:t>
            </a:r>
            <a:r>
              <a:rPr lang="en-US" sz="2200" dirty="0"/>
              <a:t>time it was seized, analyze the data without risking modification or unauthorized </a:t>
            </a:r>
            <a:r>
              <a:rPr lang="en-US" sz="2200" dirty="0" smtClean="0"/>
              <a:t>access, and </a:t>
            </a:r>
            <a:r>
              <a:rPr lang="en-US" sz="2200" dirty="0"/>
              <a:t>report the findings to the proper </a:t>
            </a:r>
            <a:r>
              <a:rPr lang="en-US" sz="2200" dirty="0" smtClean="0"/>
              <a:t>authority</a:t>
            </a:r>
          </a:p>
        </p:txBody>
      </p:sp>
      <p:sp>
        <p:nvSpPr>
          <p:cNvPr id="2" name="Title 1"/>
          <p:cNvSpPr>
            <a:spLocks noGrp="1"/>
          </p:cNvSpPr>
          <p:nvPr>
            <p:ph type="title"/>
          </p:nvPr>
        </p:nvSpPr>
        <p:spPr/>
        <p:txBody>
          <a:bodyPr/>
          <a:lstStyle/>
          <a:p>
            <a:r>
              <a:rPr lang="en-US" dirty="0"/>
              <a:t>Summary </a:t>
            </a:r>
            <a:r>
              <a:rPr lang="en-US" dirty="0" smtClean="0"/>
              <a:t>(Continued)</a:t>
            </a:r>
            <a:endParaRPr lang="en-US" dirty="0"/>
          </a:p>
        </p:txBody>
      </p:sp>
    </p:spTree>
    <p:extLst>
      <p:ext uri="{BB962C8B-B14F-4D97-AF65-F5344CB8AC3E}">
        <p14:creationId xmlns:p14="http://schemas.microsoft.com/office/powerpoint/2010/main" val="320173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367076"/>
          </a:xfrm>
        </p:spPr>
        <p:txBody>
          <a:bodyPr/>
          <a:lstStyle/>
          <a:p>
            <a:r>
              <a:rPr lang="en-US" dirty="0" smtClean="0"/>
              <a:t>From these fairly well-defined and agreed-upon ethical frameworks come a series of ethical standards as follows:</a:t>
            </a:r>
          </a:p>
          <a:p>
            <a:pPr lvl="1"/>
            <a:r>
              <a:rPr lang="en-US" dirty="0" smtClean="0"/>
              <a:t>Utilitarian approach</a:t>
            </a:r>
          </a:p>
          <a:p>
            <a:pPr lvl="1"/>
            <a:r>
              <a:rPr lang="en-US" dirty="0" smtClean="0"/>
              <a:t>Rights approach</a:t>
            </a:r>
          </a:p>
          <a:p>
            <a:pPr lvl="1"/>
            <a:r>
              <a:rPr lang="en-US" dirty="0" smtClean="0"/>
              <a:t>Fairness or justice approach</a:t>
            </a:r>
          </a:p>
          <a:p>
            <a:pPr lvl="1"/>
            <a:r>
              <a:rPr lang="en-US" dirty="0" smtClean="0"/>
              <a:t>Common good approach</a:t>
            </a:r>
          </a:p>
          <a:p>
            <a:pPr lvl="1"/>
            <a:r>
              <a:rPr lang="en-US" dirty="0" smtClean="0"/>
              <a:t>Virtue approach</a:t>
            </a:r>
          </a:p>
        </p:txBody>
      </p:sp>
      <p:sp>
        <p:nvSpPr>
          <p:cNvPr id="2" name="Title 1"/>
          <p:cNvSpPr>
            <a:spLocks noGrp="1"/>
          </p:cNvSpPr>
          <p:nvPr>
            <p:ph type="title"/>
          </p:nvPr>
        </p:nvSpPr>
        <p:spPr/>
        <p:txBody>
          <a:bodyPr/>
          <a:lstStyle/>
          <a:p>
            <a:r>
              <a:rPr lang="en-US" dirty="0" smtClean="0"/>
              <a:t>Ethics in </a:t>
            </a:r>
            <a:r>
              <a:rPr lang="en-US" dirty="0"/>
              <a:t>InfoSec </a:t>
            </a:r>
            <a:r>
              <a:rPr lang="en-US" dirty="0" smtClean="0"/>
              <a:t>(Continued)</a:t>
            </a:r>
            <a:endParaRPr lang="en-US" dirty="0"/>
          </a:p>
        </p:txBody>
      </p:sp>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fld id="{B35ACD77-6CE1-4D68-A32D-ED77FA246E4D}" type="slidenum">
              <a:rPr lang="en-US" smtClean="0"/>
              <a:t>8</a:t>
            </a:fld>
            <a:endParaRPr lang="en-US" dirty="0"/>
          </a:p>
        </p:txBody>
      </p:sp>
    </p:spTree>
    <p:extLst>
      <p:ext uri="{BB962C8B-B14F-4D97-AF65-F5344CB8AC3E}">
        <p14:creationId xmlns:p14="http://schemas.microsoft.com/office/powerpoint/2010/main" val="426391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5"/>
          <p:cNvSpPr>
            <a:spLocks noGrp="1" noChangeArrowheads="1"/>
          </p:cNvSpPr>
          <p:nvPr>
            <p:ph idx="1"/>
          </p:nvPr>
        </p:nvSpPr>
        <p:spPr>
          <a:xfrm>
            <a:off x="365125" y="1143000"/>
            <a:ext cx="8415338" cy="5019836"/>
          </a:xfrm>
        </p:spPr>
        <p:txBody>
          <a:bodyPr/>
          <a:lstStyle/>
          <a:p>
            <a:pPr marL="685800" lvl="1" indent="-457200">
              <a:buFont typeface="+mj-lt"/>
              <a:buAutoNum type="arabicPeriod"/>
            </a:pPr>
            <a:r>
              <a:rPr lang="en-US" sz="2000" dirty="0" smtClean="0"/>
              <a:t>Thou </a:t>
            </a:r>
            <a:r>
              <a:rPr lang="en-US" sz="2000" dirty="0"/>
              <a:t>shalt not </a:t>
            </a:r>
            <a:r>
              <a:rPr lang="en-US" sz="2000" dirty="0" smtClean="0"/>
              <a:t>use </a:t>
            </a:r>
            <a:r>
              <a:rPr lang="en-US" sz="2000" dirty="0"/>
              <a:t>a computer to harm other people </a:t>
            </a:r>
          </a:p>
          <a:p>
            <a:pPr marL="685800" lvl="1" indent="-457200">
              <a:buFont typeface="+mj-lt"/>
              <a:buAutoNum type="arabicPeriod"/>
            </a:pPr>
            <a:r>
              <a:rPr lang="en-US" sz="2000" dirty="0"/>
              <a:t>Thou shalt not </a:t>
            </a:r>
            <a:r>
              <a:rPr lang="en-US" sz="2000" dirty="0" smtClean="0"/>
              <a:t>interfere </a:t>
            </a:r>
            <a:r>
              <a:rPr lang="en-US" sz="2000" dirty="0"/>
              <a:t>with other people's computer work </a:t>
            </a:r>
          </a:p>
          <a:p>
            <a:pPr marL="685800" lvl="1" indent="-457200">
              <a:buFont typeface="+mj-lt"/>
              <a:buAutoNum type="arabicPeriod"/>
            </a:pPr>
            <a:r>
              <a:rPr lang="en-US" sz="2000" dirty="0"/>
              <a:t>Thou shalt not </a:t>
            </a:r>
            <a:r>
              <a:rPr lang="en-US" sz="2000" dirty="0" smtClean="0"/>
              <a:t>snoop </a:t>
            </a:r>
            <a:r>
              <a:rPr lang="en-US" sz="2000" dirty="0"/>
              <a:t>around in other people's computer files </a:t>
            </a:r>
          </a:p>
          <a:p>
            <a:pPr marL="685800" lvl="1" indent="-457200">
              <a:buFont typeface="+mj-lt"/>
              <a:buAutoNum type="arabicPeriod"/>
            </a:pPr>
            <a:r>
              <a:rPr lang="en-US" sz="2000" dirty="0"/>
              <a:t>Thou shalt not </a:t>
            </a:r>
            <a:r>
              <a:rPr lang="en-US" sz="2000" dirty="0" smtClean="0"/>
              <a:t>use </a:t>
            </a:r>
            <a:r>
              <a:rPr lang="en-US" sz="2000" dirty="0"/>
              <a:t>a computer to steal</a:t>
            </a:r>
          </a:p>
          <a:p>
            <a:pPr marL="685800" lvl="1" indent="-457200">
              <a:buFont typeface="+mj-lt"/>
              <a:buAutoNum type="arabicPeriod"/>
            </a:pPr>
            <a:r>
              <a:rPr lang="en-US" sz="2000" dirty="0"/>
              <a:t>Thou shalt not </a:t>
            </a:r>
            <a:r>
              <a:rPr lang="en-US" sz="2000" dirty="0" smtClean="0"/>
              <a:t>use </a:t>
            </a:r>
            <a:r>
              <a:rPr lang="en-US" sz="2000" dirty="0"/>
              <a:t>a computer to bear false witness </a:t>
            </a:r>
          </a:p>
          <a:p>
            <a:pPr marL="685800" lvl="1" indent="-457200">
              <a:buFont typeface="+mj-lt"/>
              <a:buAutoNum type="arabicPeriod"/>
            </a:pPr>
            <a:r>
              <a:rPr lang="en-US" sz="2000" dirty="0"/>
              <a:t>Thou shalt not </a:t>
            </a:r>
            <a:r>
              <a:rPr lang="en-US" sz="2000" dirty="0" smtClean="0"/>
              <a:t>copy </a:t>
            </a:r>
            <a:r>
              <a:rPr lang="en-US" sz="2000" dirty="0"/>
              <a:t>or use proprietary software for which you have not paid</a:t>
            </a:r>
          </a:p>
          <a:p>
            <a:pPr marL="685800" lvl="1" indent="-457200">
              <a:buFont typeface="+mj-lt"/>
              <a:buAutoNum type="arabicPeriod"/>
            </a:pPr>
            <a:r>
              <a:rPr lang="en-US" sz="2000" dirty="0"/>
              <a:t>Thou shalt not </a:t>
            </a:r>
            <a:r>
              <a:rPr lang="en-US" sz="2000" dirty="0" smtClean="0"/>
              <a:t>use </a:t>
            </a:r>
            <a:r>
              <a:rPr lang="en-US" sz="2000" dirty="0"/>
              <a:t>other people's computer resources without authorization or proper compensation </a:t>
            </a:r>
          </a:p>
          <a:p>
            <a:pPr marL="685800" lvl="1" indent="-457200">
              <a:buFont typeface="+mj-lt"/>
              <a:buAutoNum type="arabicPeriod"/>
            </a:pPr>
            <a:r>
              <a:rPr lang="en-US" sz="2000" dirty="0"/>
              <a:t>Thou shalt not </a:t>
            </a:r>
            <a:r>
              <a:rPr lang="en-US" sz="2000" dirty="0" smtClean="0"/>
              <a:t>appropriate </a:t>
            </a:r>
            <a:r>
              <a:rPr lang="en-US" sz="2000" dirty="0"/>
              <a:t>other people's intellectual output</a:t>
            </a:r>
          </a:p>
          <a:p>
            <a:pPr marL="742950" lvl="1" indent="-514350">
              <a:buFont typeface="+mj-lt"/>
              <a:buAutoNum type="arabicPeriod"/>
            </a:pPr>
            <a:r>
              <a:rPr lang="en-US" sz="2000" dirty="0" smtClean="0"/>
              <a:t>Thou </a:t>
            </a:r>
            <a:r>
              <a:rPr lang="en-US" sz="2000" dirty="0"/>
              <a:t>shalt think about the social consequences of the program you are writing or the system you are designing</a:t>
            </a:r>
          </a:p>
          <a:p>
            <a:pPr marL="742950" lvl="1" indent="-514350">
              <a:buFont typeface="+mj-lt"/>
              <a:buAutoNum type="arabicPeriod"/>
            </a:pPr>
            <a:r>
              <a:rPr lang="en-US" sz="2000" dirty="0"/>
              <a:t>Thou shalt always use a computer in ways that ensure consideration and respect for your fellow </a:t>
            </a:r>
            <a:r>
              <a:rPr lang="en-US" sz="2000" dirty="0" smtClean="0"/>
              <a:t>humans </a:t>
            </a:r>
            <a:br>
              <a:rPr lang="en-US" sz="2000" dirty="0" smtClean="0"/>
            </a:br>
            <a:r>
              <a:rPr lang="en-US" sz="1600" dirty="0" smtClean="0"/>
              <a:t>(Source: Computer Professionals for Social Responsibility)</a:t>
            </a:r>
          </a:p>
        </p:txBody>
      </p:sp>
      <p:sp>
        <p:nvSpPr>
          <p:cNvPr id="34819" name="Rectangle 4"/>
          <p:cNvSpPr>
            <a:spLocks noGrp="1" noChangeArrowheads="1"/>
          </p:cNvSpPr>
          <p:nvPr>
            <p:ph type="title"/>
          </p:nvPr>
        </p:nvSpPr>
        <p:spPr>
          <a:xfrm>
            <a:off x="762000" y="188122"/>
            <a:ext cx="8026400" cy="732508"/>
          </a:xfrm>
        </p:spPr>
        <p:txBody>
          <a:bodyPr/>
          <a:lstStyle/>
          <a:p>
            <a:r>
              <a:rPr lang="en-US" dirty="0" smtClean="0"/>
              <a:t>The Ten Commandments of Computer Ethics </a:t>
            </a:r>
            <a:br>
              <a:rPr lang="en-US" dirty="0" smtClean="0"/>
            </a:br>
            <a:r>
              <a:rPr lang="en-US" dirty="0" smtClean="0"/>
              <a:t>(Computer Ethics Institute)</a:t>
            </a:r>
          </a:p>
        </p:txBody>
      </p:sp>
    </p:spTree>
    <p:extLst>
      <p:ext uri="{BB962C8B-B14F-4D97-AF65-F5344CB8AC3E}">
        <p14:creationId xmlns:p14="http://schemas.microsoft.com/office/powerpoint/2010/main" val="2194658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206&quot;&gt;&lt;/object&gt;&lt;object type=&quot;2&quot; unique_id=&quot;10207&quot;&gt;&lt;object type=&quot;3&quot; unique_id=&quot;10208&quot;&gt;&lt;property id=&quot;20148&quot; value=&quot;5&quot;/&gt;&lt;property id=&quot;20300&quot; value=&quot;Slide 1&quot;/&gt;&lt;property id=&quot;20307&quot; value=&quot;258&quot;/&gt;&lt;/object&gt;&lt;object type=&quot;3&quot; unique_id=&quot;10209&quot;&gt;&lt;property id=&quot;20148&quot; value=&quot;5&quot;/&gt;&lt;property id=&quot;20300&quot; value=&quot;Slide 2 - &amp;quot;Learning Objectives&amp;quot;&quot;/&gt;&lt;property id=&quot;20307&quot; value=&quot;326&quot;/&gt;&lt;/object&gt;&lt;object type=&quot;3&quot; unique_id=&quot;10210&quot;&gt;&lt;property id=&quot;20148&quot; value=&quot;5&quot;/&gt;&lt;property id=&quot;20300&quot; value=&quot;Slide 3 - &amp;quot;Introduction&amp;quot;&quot;/&gt;&lt;property id=&quot;20307&quot; value=&quot;261&quot;/&gt;&lt;/object&gt;&lt;object type=&quot;3&quot; unique_id=&quot;10211&quot;&gt;&lt;property id=&quot;20148&quot; value=&quot;5&quot;/&gt;&lt;property id=&quot;20300&quot; value=&quot;Slide 4 - &amp;quot;Introduction (Continued)&amp;quot;&quot;/&gt;&lt;property id=&quot;20307&quot; value=&quot;327&quot;/&gt;&lt;/object&gt;&lt;object type=&quot;3&quot; unique_id=&quot;10212&quot;&gt;&lt;property id=&quot;20148&quot; value=&quot;5&quot;/&gt;&lt;property id=&quot;20300&quot; value=&quot;Slide 5 - &amp;quot;Ethics in InfoSec&amp;quot;&quot;/&gt;&lt;property id=&quot;20307&quot; value=&quot;328&quot;/&gt;&lt;/object&gt;&lt;object type=&quot;3&quot; unique_id=&quot;10213&quot;&gt;&lt;property id=&quot;20148&quot; value=&quot;5&quot;/&gt;&lt;property id=&quot;20300&quot; value=&quot;Slide 6 - &amp;quot;Ethics in InfoSec&amp;quot;&quot;/&gt;&lt;property id=&quot;20307&quot; value=&quot;329&quot;/&gt;&lt;/object&gt;&lt;object type=&quot;3&quot; unique_id=&quot;10214&quot;&gt;&lt;property id=&quot;20148&quot; value=&quot;5&quot;/&gt;&lt;property id=&quot;20300&quot; value=&quot;Slide 7 - &amp;quot;Ethics in InfoSec (Continued)&amp;quot;&quot;/&gt;&lt;property id=&quot;20307&quot; value=&quot;330&quot;/&gt;&lt;/object&gt;&lt;object type=&quot;3&quot; unique_id=&quot;10215&quot;&gt;&lt;property id=&quot;20148&quot; value=&quot;5&quot;/&gt;&lt;property id=&quot;20300&quot; value=&quot;Slide 8 - &amp;quot;Ethics in InfoSec (Continued)&amp;quot;&quot;/&gt;&lt;property id=&quot;20307&quot; value=&quot;331&quot;/&gt;&lt;/object&gt;&lt;object type=&quot;3&quot; unique_id=&quot;10216&quot;&gt;&lt;property id=&quot;20148&quot; value=&quot;5&quot;/&gt;&lt;property id=&quot;20300&quot; value=&quot;Slide 9 - &amp;quot;The Ten Commandments of Computer Ethics &amp;#x0D;&amp;#x0A;(Computer Ethics Institute)&amp;quot;&quot;/&gt;&lt;property id=&quot;20307&quot; value=&quot;332&quot;/&gt;&lt;/object&gt;&lt;object type=&quot;3&quot; unique_id=&quot;10217&quot;&gt;&lt;property id=&quot;20148&quot; value=&quot;5&quot;/&gt;&lt;property id=&quot;20300&quot; value=&quot;Slide 10 - &amp;quot;Ethics and Education&amp;quot;&quot;/&gt;&lt;property id=&quot;20307&quot; value=&quot;334&quot;/&gt;&lt;/object&gt;&lt;object type=&quot;3&quot; unique_id=&quot;10218&quot;&gt;&lt;property id=&quot;20148&quot; value=&quot;5&quot;/&gt;&lt;property id=&quot;20300&quot; value=&quot;Slide 11 - &amp;quot;Deterring Unethical and Illegal Behavior&amp;quot;&quot;/&gt;&lt;property id=&quot;20307&quot; value=&quot;335&quot;/&gt;&lt;/object&gt;&lt;object type=&quot;3&quot; unique_id=&quot;10219&quot;&gt;&lt;property id=&quot;20148&quot; value=&quot;5&quot;/&gt;&lt;property id=&quot;20300&quot; value=&quot;Slide 12 - &amp;quot;Deterring Unethical and Illegal Behavior (Continued)&amp;quot;&quot;/&gt;&lt;property id=&quot;20307&quot; value=&quot;336&quot;/&gt;&lt;/object&gt;&lt;object type=&quot;3&quot; unique_id=&quot;10220&quot;&gt;&lt;property id=&quot;20148&quot; value=&quot;5&quot;/&gt;&lt;property id=&quot;20300&quot; value=&quot;Slide 13 - &amp;quot;Professional Organizations&amp;#x0D;&amp;#x0A;and Their Codes of Conduct&amp;quot;&quot;/&gt;&lt;property id=&quot;20307&quot; value=&quot;338&quot;/&gt;&lt;/object&gt;&lt;object type=&quot;3&quot; unique_id=&quot;10221&quot;&gt;&lt;property id=&quot;20148&quot; value=&quot;5&quot;/&gt;&lt;property id=&quot;20300&quot; value=&quot;Slide 14 - &amp;quot;Professional Organizations and Their Codes of Ethics&amp;quot;&quot;/&gt;&lt;property id=&quot;20307&quot; value=&quot;339&quot;/&gt;&lt;/object&gt;&lt;object type=&quot;3&quot; unique_id=&quot;10222&quot;&gt;&lt;property id=&quot;20148&quot; value=&quot;5&quot;/&gt;&lt;property id=&quot;20300&quot; value=&quot;Slide 15 - &amp;quot;Association of Computing Machinery&amp;quot;&quot;/&gt;&lt;property id=&quot;20307&quot; value=&quot;340&quot;/&gt;&lt;/object&gt;&lt;object type=&quot;3&quot; unique_id=&quot;10223&quot;&gt;&lt;property id=&quot;20148&quot; value=&quot;5&quot;/&gt;&lt;property id=&quot;20300&quot; value=&quot;Slide 16 - &amp;quot;International Information Systems Security&amp;#x0D;&amp;#x0A;Certification Consortium, Inc. (ISC)2 &amp;quot;&quot;/&gt;&lt;property id=&quot;20307&quot; value=&quot;341&quot;/&gt;&lt;/object&gt;&lt;object type=&quot;3&quot; unique_id=&quot;10224&quot;&gt;&lt;property id=&quot;20148&quot; value=&quot;5&quot;/&gt;&lt;property id=&quot;20300&quot; value=&quot;Slide 17 - &amp;quot;SANS&amp;quot;&quot;/&gt;&lt;property id=&quot;20307&quot; value=&quot;342&quot;/&gt;&lt;/object&gt;&lt;object type=&quot;3&quot; unique_id=&quot;10225&quot;&gt;&lt;property id=&quot;20148&quot; value=&quot;5&quot;/&gt;&lt;property id=&quot;20300&quot; value=&quot;Slide 18 - &amp;quot;ISACA&amp;quot;&quot;/&gt;&lt;property id=&quot;20307&quot; value=&quot;343&quot;/&gt;&lt;/object&gt;&lt;object type=&quot;3&quot; unique_id=&quot;10226&quot;&gt;&lt;property id=&quot;20148&quot; value=&quot;5&quot;/&gt;&lt;property id=&quot;20300&quot; value=&quot;Slide 19 - &amp;quot;Information Systems Security Association (ISSA)&amp;quot;&quot;/&gt;&lt;property id=&quot;20307&quot; value=&quot;347&quot;/&gt;&lt;/object&gt;&lt;object type=&quot;3&quot; unique_id=&quot;10227&quot;&gt;&lt;property id=&quot;20148&quot; value=&quot;5&quot;/&gt;&lt;property id=&quot;20300&quot; value=&quot;Slide 20 - &amp;quot;Information Security and Law&amp;quot;&quot;/&gt;&lt;property id=&quot;20307&quot; value=&quot;354&quot;/&gt;&lt;/object&gt;&lt;object type=&quot;3&quot; unique_id=&quot;10228&quot;&gt;&lt;property id=&quot;20148&quot; value=&quot;5&quot;/&gt;&lt;property id=&quot;20300&quot; value=&quot;Slide 21 - &amp;quot;Types of Law&amp;quot;&quot;/&gt;&lt;property id=&quot;20307&quot; value=&quot;263&quot;/&gt;&lt;/object&gt;&lt;object type=&quot;3&quot; unique_id=&quot;10229&quot;&gt;&lt;property id=&quot;20148&quot; value=&quot;5&quot;/&gt;&lt;property id=&quot;20300&quot; value=&quot;Slide 22 - &amp;quot;Types of Law (Continued)&amp;quot;&quot;/&gt;&lt;property id=&quot;20307&quot; value=&quot;265&quot;/&gt;&lt;/object&gt;&lt;object type=&quot;3&quot; unique_id=&quot;10230&quot;&gt;&lt;property id=&quot;20148&quot; value=&quot;5&quot;/&gt;&lt;property id=&quot;20300&quot; value=&quot;Slide 23&quot;/&gt;&lt;property id=&quot;20307&quot; value=&quot;266&quot;/&gt;&lt;/object&gt;&lt;object type=&quot;3&quot; unique_id=&quot;10231&quot;&gt;&lt;property id=&quot;20148&quot; value=&quot;5&quot;/&gt;&lt;property id=&quot;20300&quot; value=&quot;Slide 24&quot;/&gt;&lt;property id=&quot;20307&quot; value=&quot;376&quot;/&gt;&lt;/object&gt;&lt;object type=&quot;3&quot; unique_id=&quot;10232&quot;&gt;&lt;property id=&quot;20148&quot; value=&quot;5&quot;/&gt;&lt;property id=&quot;20300&quot; value=&quot;Slide 25&quot;/&gt;&lt;property id=&quot;20307&quot; value=&quot;377&quot;/&gt;&lt;/object&gt;&lt;object type=&quot;3&quot; unique_id=&quot;10233&quot;&gt;&lt;property id=&quot;20148&quot; value=&quot;5&quot;/&gt;&lt;property id=&quot;20300&quot; value=&quot;Slide 26 - &amp;quot;General Computer Crime Laws&amp;quot;&quot;/&gt;&lt;property id=&quot;20307&quot; value=&quot;272&quot;/&gt;&lt;/object&gt;&lt;object type=&quot;3&quot; unique_id=&quot;10234&quot;&gt;&lt;property id=&quot;20148&quot; value=&quot;5&quot;/&gt;&lt;property id=&quot;20300&quot; value=&quot;Slide 27 - &amp;quot;General Computer Crime Laws (Continued)&amp;quot;&quot;/&gt;&lt;property id=&quot;20307&quot; value=&quot;273&quot;/&gt;&lt;/object&gt;&lt;object type=&quot;3&quot; unique_id=&quot;10235&quot;&gt;&lt;property id=&quot;20148&quot; value=&quot;5&quot;/&gt;&lt;property id=&quot;20300&quot; value=&quot;Slide 28 - &amp;quot;General Computer Crime Laws (Continued)&amp;quot;&quot;/&gt;&lt;property id=&quot;20307&quot; value=&quot;274&quot;/&gt;&lt;/object&gt;&lt;object type=&quot;3&quot; unique_id=&quot;10236&quot;&gt;&lt;property id=&quot;20148&quot; value=&quot;5&quot;/&gt;&lt;property id=&quot;20300&quot; value=&quot;Slide 29 - &amp;quot;General Computer Crime Laws (Continued)&amp;quot;&quot;/&gt;&lt;property id=&quot;20307&quot; value=&quot;275&quot;/&gt;&lt;/object&gt;&lt;object type=&quot;3&quot; unique_id=&quot;10237&quot;&gt;&lt;property id=&quot;20148&quot; value=&quot;5&quot;/&gt;&lt;property id=&quot;20300&quot; value=&quot;Slide 30 - &amp;quot;General Computer Crime Laws (Continued)&amp;quot;&quot;/&gt;&lt;property id=&quot;20307&quot; value=&quot;276&quot;/&gt;&lt;/object&gt;&lt;object type=&quot;3&quot; unique_id=&quot;10238&quot;&gt;&lt;property id=&quot;20148&quot; value=&quot;5&quot;/&gt;&lt;property id=&quot;20300&quot; value=&quot;Slide 31 - &amp;quot;Privacy Laws&amp;quot;&quot;/&gt;&lt;property id=&quot;20307&quot; value=&quot;277&quot;/&gt;&lt;/object&gt;&lt;object type=&quot;3&quot; unique_id=&quot;10239&quot;&gt;&lt;property id=&quot;20148&quot; value=&quot;5&quot;/&gt;&lt;property id=&quot;20300&quot; value=&quot;Slide 32 - &amp;quot;Privacy Laws (Continued)&amp;quot;&quot;/&gt;&lt;property id=&quot;20307&quot; value=&quot;278&quot;/&gt;&lt;/object&gt;&lt;object type=&quot;3&quot; unique_id=&quot;10240&quot;&gt;&lt;property id=&quot;20148&quot; value=&quot;5&quot;/&gt;&lt;property id=&quot;20300&quot; value=&quot;Slide 33 - &amp;quot;Privacy Laws (Continued)&amp;quot;&quot;/&gt;&lt;property id=&quot;20307&quot; value=&quot;279&quot;/&gt;&lt;/object&gt;&lt;object type=&quot;3&quot; unique_id=&quot;10241&quot;&gt;&lt;property id=&quot;20148&quot; value=&quot;5&quot;/&gt;&lt;property id=&quot;20300&quot; value=&quot;Slide 34 - &amp;quot;Privacy Laws (Continued)&amp;quot;&quot;/&gt;&lt;property id=&quot;20307&quot; value=&quot;280&quot;/&gt;&lt;/object&gt;&lt;object type=&quot;3&quot; unique_id=&quot;10242&quot;&gt;&lt;property id=&quot;20148&quot; value=&quot;5&quot;/&gt;&lt;property id=&quot;20300&quot; value=&quot;Slide 35 - &amp;quot;ARRA and HITECH&amp;quot;&quot;/&gt;&lt;property id=&quot;20307&quot; value=&quot;281&quot;/&gt;&lt;/object&gt;&lt;object type=&quot;3&quot; unique_id=&quot;10243&quot;&gt;&lt;property id=&quot;20148&quot; value=&quot;5&quot;/&gt;&lt;property id=&quot;20300&quot; value=&quot;Slide 36 - &amp;quot;Gramm-Leach-Bliley (GLB) Act of 1999&amp;quot;&quot;/&gt;&lt;property id=&quot;20307&quot; value=&quot;282&quot;/&gt;&lt;/object&gt;&lt;object type=&quot;3&quot; unique_id=&quot;10244&quot;&gt;&lt;property id=&quot;20148&quot; value=&quot;5&quot;/&gt;&lt;property id=&quot;20300&quot; value=&quot;Slide 37 - &amp;quot;Export and Espionage Laws&amp;quot;&quot;/&gt;&lt;property id=&quot;20307&quot; value=&quot;283&quot;/&gt;&lt;/object&gt;&lt;object type=&quot;3&quot; unique_id=&quot;10245&quot;&gt;&lt;property id=&quot;20148&quot; value=&quot;5&quot;/&gt;&lt;property id=&quot;20300&quot; value=&quot;Slide 38 - &amp;quot;Export and Espionage Laws (Continued)&amp;quot;&quot;/&gt;&lt;property id=&quot;20307&quot; value=&quot;284&quot;/&gt;&lt;/object&gt;&lt;object type=&quot;3&quot; unique_id=&quot;10246&quot;&gt;&lt;property id=&quot;20148&quot; value=&quot;5&quot;/&gt;&lt;property id=&quot;20300&quot; value=&quot;Slide 39 - &amp;quot;U.S. Copyright Law &amp;quot;&quot;/&gt;&lt;property id=&quot;20307&quot; value=&quot;285&quot;/&gt;&lt;/object&gt;&lt;object type=&quot;3&quot; unique_id=&quot;10247&quot;&gt;&lt;property id=&quot;20148&quot; value=&quot;5&quot;/&gt;&lt;property id=&quot;20300&quot; value=&quot;Slide 40 - &amp;quot;Freedom of Information Act (FOIA) &amp;#x0D;&amp;#x0A;of 1966&amp;quot;&quot;/&gt;&lt;property id=&quot;20307&quot; value=&quot;286&quot;/&gt;&lt;/object&gt;&lt;object type=&quot;3&quot; unique_id=&quot;10248&quot;&gt;&lt;property id=&quot;20148&quot; value=&quot;5&quot;/&gt;&lt;property id=&quot;20300&quot; value=&quot;Slide 41 - &amp;quot;Sarbanes-Oxley (SOX) Act of 2002&amp;quot;&quot;/&gt;&lt;property id=&quot;20307&quot; value=&quot;287&quot;/&gt;&lt;/object&gt;&lt;object type=&quot;3&quot; unique_id=&quot;10249&quot;&gt;&lt;property id=&quot;20148&quot; value=&quot;5&quot;/&gt;&lt;property id=&quot;20300&quot; value=&quot;Slide 42 - &amp;quot;Breach Laws&amp;quot;&quot;/&gt;&lt;property id=&quot;20307&quot; value=&quot;288&quot;/&gt;&lt;/object&gt;&lt;object type=&quot;3&quot; unique_id=&quot;10250&quot;&gt;&lt;property id=&quot;20148&quot; value=&quot;5&quot;/&gt;&lt;property id=&quot;20300&quot; value=&quot;Slide 43 - &amp;quot;International Laws and Legal Bodies&amp;quot;&quot;/&gt;&lt;property id=&quot;20307&quot; value=&quot;355&quot;/&gt;&lt;/object&gt;&lt;object type=&quot;3&quot; unique_id=&quot;10251&quot;&gt;&lt;property id=&quot;20148&quot; value=&quot;5&quot;/&gt;&lt;property id=&quot;20300&quot; value=&quot;Slide 44 - &amp;quot;European Council Cybercrime Convention&amp;quot;&quot;/&gt;&lt;property id=&quot;20307&quot; value=&quot;356&quot;/&gt;&lt;/object&gt;&lt;object type=&quot;3&quot; unique_id=&quot;10252&quot;&gt;&lt;property id=&quot;20148&quot; value=&quot;5&quot;/&gt;&lt;property id=&quot;20300&quot; value=&quot;Slide 45 - &amp;quot;Digital Millennium Copyright Act (DMCA)&amp;quot;&quot;/&gt;&lt;property id=&quot;20307&quot; value=&quot;357&quot;/&gt;&lt;/object&gt;&lt;object type=&quot;3&quot; unique_id=&quot;10253&quot;&gt;&lt;property id=&quot;20148&quot; value=&quot;5&quot;/&gt;&lt;property id=&quot;20300&quot; value=&quot;Slide 46 - &amp;quot;Australian High Tech Crime&amp;quot;&quot;/&gt;&lt;property id=&quot;20307&quot; value=&quot;358&quot;/&gt;&lt;/object&gt;&lt;object type=&quot;3&quot; unique_id=&quot;10254&quot;&gt;&lt;property id=&quot;20148&quot; value=&quot;5&quot;/&gt;&lt;property id=&quot;20300&quot; value=&quot;Slide 47 - &amp;quot;State and Local Regulations&amp;quot;&quot;/&gt;&lt;property id=&quot;20307&quot; value=&quot;359&quot;/&gt;&lt;/object&gt;&lt;object type=&quot;3&quot; unique_id=&quot;10255&quot;&gt;&lt;property id=&quot;20148&quot; value=&quot;5&quot;/&gt;&lt;property id=&quot;20300&quot; value=&quot;Slide 48 - &amp;quot;Standards Versus Law&amp;quot;&quot;/&gt;&lt;property id=&quot;20307&quot; value=&quot;360&quot;/&gt;&lt;/object&gt;&lt;object type=&quot;3&quot; unique_id=&quot;10256&quot;&gt;&lt;property id=&quot;20148&quot; value=&quot;5&quot;/&gt;&lt;property id=&quot;20300&quot; value=&quot;Slide 49 - &amp;quot;PCI DSS&amp;quot;&quot;/&gt;&lt;property id=&quot;20307&quot; value=&quot;289&quot;/&gt;&lt;/object&gt;&lt;object type=&quot;3&quot; unique_id=&quot;10257&quot;&gt;&lt;property id=&quot;20148&quot; value=&quot;5&quot;/&gt;&lt;property id=&quot;20300&quot; value=&quot;Slide 50 - &amp;quot;PCI DSS (Continued)&amp;quot;&quot;/&gt;&lt;property id=&quot;20307&quot; value=&quot;290&quot;/&gt;&lt;/object&gt;&lt;object type=&quot;3&quot; unique_id=&quot;10258&quot;&gt;&lt;property id=&quot;20148&quot; value=&quot;5&quot;/&gt;&lt;property id=&quot;20300&quot; value=&quot;Slide 51 - &amp;quot;PCI DSS (Continued)&amp;quot;&quot;/&gt;&lt;property id=&quot;20307&quot; value=&quot;291&quot;/&gt;&lt;/object&gt;&lt;object type=&quot;3&quot; unique_id=&quot;10259&quot;&gt;&lt;property id=&quot;20148&quot; value=&quot;5&quot;/&gt;&lt;property id=&quot;20300&quot; value=&quot;Slide 52 - &amp;quot;PCI DSS (Continued)&amp;quot;&quot;/&gt;&lt;property id=&quot;20307&quot; value=&quot;292&quot;/&gt;&lt;/object&gt;&lt;object type=&quot;3&quot; unique_id=&quot;10260&quot;&gt;&lt;property id=&quot;20148&quot; value=&quot;5&quot;/&gt;&lt;property id=&quot;20300&quot; value=&quot;Slide 53 - &amp;quot;Policy Versus Law&amp;quot;&quot;/&gt;&lt;property id=&quot;20307&quot; value=&quot;361&quot;/&gt;&lt;/object&gt;&lt;object type=&quot;3&quot; unique_id=&quot;10261&quot;&gt;&lt;property id=&quot;20148&quot; value=&quot;5&quot;/&gt;&lt;property id=&quot;20300&quot; value=&quot;Slide 54 - &amp;quot;Organizational Liability and the Management of Digital Forensics&amp;quot;&quot;/&gt;&lt;property id=&quot;20307&quot; value=&quot;348&quot;/&gt;&lt;/object&gt;&lt;object type=&quot;3&quot; unique_id=&quot;10262&quot;&gt;&lt;property id=&quot;20148&quot; value=&quot;5&quot;/&gt;&lt;property id=&quot;20300&quot; value=&quot;Slide 55 - &amp;quot;Organizational Liability and the Need for Counsel&amp;quot;&quot;/&gt;&lt;property id=&quot;20307&quot; value=&quot;349&quot;/&gt;&lt;/object&gt;&lt;object type=&quot;3&quot; unique_id=&quot;10263&quot;&gt;&lt;property id=&quot;20148&quot; value=&quot;5&quot;/&gt;&lt;property id=&quot;20300&quot; value=&quot;Slide 56 - &amp;quot;Key Law Enforcement Agencies&amp;quot;&quot;/&gt;&lt;property id=&quot;20307&quot; value=&quot;350&quot;/&gt;&lt;/object&gt;&lt;object type=&quot;3&quot; unique_id=&quot;10264&quot;&gt;&lt;property id=&quot;20148&quot; value=&quot;5&quot;/&gt;&lt;property id=&quot;20300&quot; value=&quot;Slide 57 - &amp;quot;Key Law Enforcement Agencies (Continued)&amp;quot;&quot;/&gt;&lt;property id=&quot;20307&quot; value=&quot;351&quot;/&gt;&lt;/object&gt;&lt;object type=&quot;3&quot; unique_id=&quot;10265&quot;&gt;&lt;property id=&quot;20148&quot; value=&quot;5&quot;/&gt;&lt;property id=&quot;20300&quot; value=&quot;Slide 58 - &amp;quot;Key Law Enforcement Agencies (Continued)&amp;quot;&quot;/&gt;&lt;property id=&quot;20307&quot; value=&quot;352&quot;/&gt;&lt;/object&gt;&lt;object type=&quot;3&quot; unique_id=&quot;10266&quot;&gt;&lt;property id=&quot;20148&quot; value=&quot;5&quot;/&gt;&lt;property id=&quot;20300&quot; value=&quot;Slide 59 - &amp;quot;Managing Digital Forensics&amp;quot;&quot;/&gt;&lt;property id=&quot;20307&quot; value=&quot;362&quot;/&gt;&lt;/object&gt;&lt;object type=&quot;3&quot; unique_id=&quot;10267&quot;&gt;&lt;property id=&quot;20148&quot; value=&quot;5&quot;/&gt;&lt;property id=&quot;20300&quot; value=&quot;Slide 60 - &amp;quot;Digital Forensics&amp;quot;&quot;/&gt;&lt;property id=&quot;20307&quot; value=&quot;363&quot;/&gt;&lt;/object&gt;&lt;object type=&quot;3&quot; unique_id=&quot;10268&quot;&gt;&lt;property id=&quot;20148&quot; value=&quot;5&quot;/&gt;&lt;property id=&quot;20300&quot; value=&quot;Slide 61 - &amp;quot;Digital Forensics (Continued)&amp;quot;&quot;/&gt;&lt;property id=&quot;20307&quot; value=&quot;364&quot;/&gt;&lt;/object&gt;&lt;object type=&quot;3&quot; unique_id=&quot;10269&quot;&gt;&lt;property id=&quot;20148&quot; value=&quot;5&quot;/&gt;&lt;property id=&quot;20300&quot; value=&quot;Slide 62 - &amp;quot;Digital Forensics (Continued)&amp;quot;&quot;/&gt;&lt;property id=&quot;20307&quot; value=&quot;365&quot;/&gt;&lt;/object&gt;&lt;object type=&quot;3&quot; unique_id=&quot;10270&quot;&gt;&lt;property id=&quot;20148&quot; value=&quot;5&quot;/&gt;&lt;property id=&quot;20300&quot; value=&quot;Slide 63 - &amp;quot;Digital Forensics Team&amp;quot;&quot;/&gt;&lt;property id=&quot;20307&quot; value=&quot;370&quot;/&gt;&lt;/object&gt;&lt;object type=&quot;3&quot; unique_id=&quot;10271&quot;&gt;&lt;property id=&quot;20148&quot; value=&quot;5&quot;/&gt;&lt;property id=&quot;20300&quot; value=&quot;Slide 64 - &amp;quot;Affidavits and Search Warrants&amp;quot;&quot;/&gt;&lt;property id=&quot;20307&quot; value=&quot;366&quot;/&gt;&lt;/object&gt;&lt;object type=&quot;3&quot; unique_id=&quot;10272&quot;&gt;&lt;property id=&quot;20148&quot; value=&quot;5&quot;/&gt;&lt;property id=&quot;20300&quot; value=&quot;Slide 65 - &amp;quot;Digital Forensics Methodology&amp;quot;&quot;/&gt;&lt;property id=&quot;20307&quot; value=&quot;367&quot;/&gt;&lt;/object&gt;&lt;object type=&quot;3&quot; unique_id=&quot;10273&quot;&gt;&lt;property id=&quot;20148&quot; value=&quot;5&quot;/&gt;&lt;property id=&quot;20300&quot; value=&quot;Slide 66&quot;/&gt;&lt;property id=&quot;20307&quot; value=&quot;368&quot;/&gt;&lt;/object&gt;&lt;object type=&quot;3&quot; unique_id=&quot;10274&quot;&gt;&lt;property id=&quot;20148&quot; value=&quot;5&quot;/&gt;&lt;property id=&quot;20300&quot; value=&quot;Slide 67 - &amp;quot;Evidentiary Policy and Procedures&amp;quot;&quot;/&gt;&lt;property id=&quot;20307&quot; value=&quot;369&quot;/&gt;&lt;/object&gt;&lt;object type=&quot;3&quot; unique_id=&quot;10275&quot;&gt;&lt;property id=&quot;20148&quot; value=&quot;5&quot;/&gt;&lt;property id=&quot;20300&quot; value=&quot;Slide 68 - &amp;quot;Law Enforcement Involvement&amp;quot;&quot;/&gt;&lt;property id=&quot;20307&quot; value=&quot;371&quot;/&gt;&lt;/object&gt;&lt;object type=&quot;3&quot; unique_id=&quot;10276&quot;&gt;&lt;property id=&quot;20148&quot; value=&quot;5&quot;/&gt;&lt;property id=&quot;20300&quot; value=&quot;Slide 69 - &amp;quot;Law Enforcement Involvement (Continued)&amp;quot;&quot;/&gt;&lt;property id=&quot;20307&quot; value=&quot;372&quot;/&gt;&lt;/object&gt;&lt;object type=&quot;3&quot; unique_id=&quot;10277&quot;&gt;&lt;property id=&quot;20148&quot; value=&quot;5&quot;/&gt;&lt;property id=&quot;20300&quot; value=&quot;Slide 70 - &amp;quot;Summary&amp;quot;&quot;/&gt;&lt;property id=&quot;20307&quot; value=&quot;323&quot;/&gt;&lt;/object&gt;&lt;object type=&quot;3&quot; unique_id=&quot;10278&quot;&gt;&lt;property id=&quot;20148&quot; value=&quot;5&quot;/&gt;&lt;property id=&quot;20300&quot; value=&quot;Slide 71 - &amp;quot;Summary (Continued)&amp;quot;&quot;/&gt;&lt;property id=&quot;20307&quot; value=&quot;324&quot;/&gt;&lt;/object&gt;&lt;object type=&quot;3&quot; unique_id=&quot;10279&quot;&gt;&lt;property id=&quot;20148&quot; value=&quot;5&quot;/&gt;&lt;property id=&quot;20300&quot; value=&quot;Slide 72 - &amp;quot;Summary (Continued)&amp;quot;&quot;/&gt;&lt;property id=&quot;20307&quot; value=&quot;375&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5386</TotalTime>
  <Words>5322</Words>
  <Application>Microsoft Office PowerPoint</Application>
  <PresentationFormat>On-screen Show (4:3)</PresentationFormat>
  <Paragraphs>381</Paragraphs>
  <Slides>72</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Times New Roman</vt:lpstr>
      <vt:lpstr>Office Theme</vt:lpstr>
      <vt:lpstr>PowerPoint Presentation</vt:lpstr>
      <vt:lpstr>Learning Objectives</vt:lpstr>
      <vt:lpstr>Introduction</vt:lpstr>
      <vt:lpstr>Introduction (Continued)</vt:lpstr>
      <vt:lpstr>Ethics in InfoSec</vt:lpstr>
      <vt:lpstr>Ethics in InfoSec</vt:lpstr>
      <vt:lpstr>Ethics in InfoSec (Continued)</vt:lpstr>
      <vt:lpstr>Ethics in InfoSec (Continued)</vt:lpstr>
      <vt:lpstr>The Ten Commandments of Computer Ethics  (Computer Ethics Institute)</vt:lpstr>
      <vt:lpstr>Ethics and Education</vt:lpstr>
      <vt:lpstr>Deterring Unethical and Illegal Behavior</vt:lpstr>
      <vt:lpstr>Deterring Unethical and Illegal Behavior (Continued)</vt:lpstr>
      <vt:lpstr>Professional Organizations and Their Codes of Conduct</vt:lpstr>
      <vt:lpstr>Professional Organizations and Their Codes of Ethics</vt:lpstr>
      <vt:lpstr>Association of Computing Machinery</vt:lpstr>
      <vt:lpstr>International Information Systems Security Certification Consortium, Inc. (ISC)2 </vt:lpstr>
      <vt:lpstr>SANS</vt:lpstr>
      <vt:lpstr>ISACA</vt:lpstr>
      <vt:lpstr>Information Systems Security Association (ISSA)</vt:lpstr>
      <vt:lpstr>Information Security and Law</vt:lpstr>
      <vt:lpstr>Types of Law</vt:lpstr>
      <vt:lpstr>Types of Law (Continued)</vt:lpstr>
      <vt:lpstr>PowerPoint Presentation</vt:lpstr>
      <vt:lpstr>PowerPoint Presentation</vt:lpstr>
      <vt:lpstr>PowerPoint Presentation</vt:lpstr>
      <vt:lpstr>General Computer Crime Laws</vt:lpstr>
      <vt:lpstr>General Computer Crime Laws (Continued)</vt:lpstr>
      <vt:lpstr>General Computer Crime Laws (Continued)</vt:lpstr>
      <vt:lpstr>General Computer Crime Laws (Continued)</vt:lpstr>
      <vt:lpstr>General Computer Crime Laws (Continued)</vt:lpstr>
      <vt:lpstr>Privacy Laws</vt:lpstr>
      <vt:lpstr>Privacy Laws (Continued)</vt:lpstr>
      <vt:lpstr>Privacy Laws (Continued)</vt:lpstr>
      <vt:lpstr>Privacy Laws (Continued)</vt:lpstr>
      <vt:lpstr>ARRA and HITECH</vt:lpstr>
      <vt:lpstr>Gramm-Leach-Bliley (GLB) Act of 1999</vt:lpstr>
      <vt:lpstr>Export and Espionage Laws</vt:lpstr>
      <vt:lpstr>Export and Espionage Laws (Continued)</vt:lpstr>
      <vt:lpstr>U.S. Copyright Law </vt:lpstr>
      <vt:lpstr>Freedom of Information Act (FOIA)  of 1966</vt:lpstr>
      <vt:lpstr>Sarbanes-Oxley (SOX) Act of 2002</vt:lpstr>
      <vt:lpstr>Breach Laws</vt:lpstr>
      <vt:lpstr>International Laws and Legal Bodies</vt:lpstr>
      <vt:lpstr>European Council Cybercrime Convention</vt:lpstr>
      <vt:lpstr>Digital Millennium Copyright Act (DMCA)</vt:lpstr>
      <vt:lpstr>Australian High Tech Crime</vt:lpstr>
      <vt:lpstr>State and Local Regulations</vt:lpstr>
      <vt:lpstr>Standards Versus Law</vt:lpstr>
      <vt:lpstr>PCI DSS</vt:lpstr>
      <vt:lpstr>PCI DSS (Continued)</vt:lpstr>
      <vt:lpstr>PCI DSS (Continued)</vt:lpstr>
      <vt:lpstr>PCI DSS (Continued)</vt:lpstr>
      <vt:lpstr>Policy Versus Law</vt:lpstr>
      <vt:lpstr>Organizational Liability and the Management of Digital Forensics</vt:lpstr>
      <vt:lpstr>Organizational Liability and the Need for Counsel</vt:lpstr>
      <vt:lpstr>Key Law Enforcement Agencies</vt:lpstr>
      <vt:lpstr>Key Law Enforcement Agencies (Continued)</vt:lpstr>
      <vt:lpstr>Key Law Enforcement Agencies (Continued)</vt:lpstr>
      <vt:lpstr>Managing Digital Forensics</vt:lpstr>
      <vt:lpstr>Digital Forensics</vt:lpstr>
      <vt:lpstr>Digital Forensics (Continued)</vt:lpstr>
      <vt:lpstr>Digital Forensics (Continued)</vt:lpstr>
      <vt:lpstr>Digital Forensics Team</vt:lpstr>
      <vt:lpstr>Affidavits and Search Warrants</vt:lpstr>
      <vt:lpstr>Digital Forensics Methodology</vt:lpstr>
      <vt:lpstr>PowerPoint Presentation</vt:lpstr>
      <vt:lpstr>Evidentiary Policy and Procedures</vt:lpstr>
      <vt:lpstr>Law Enforcement Involvement</vt:lpstr>
      <vt:lpstr>Law Enforcement Involvement (Continued)</vt:lpstr>
      <vt:lpstr>Summary</vt:lpstr>
      <vt:lpstr>Summary (Continued)</vt:lpstr>
      <vt:lpstr>Summary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lw_dlf</cp:lastModifiedBy>
  <cp:revision>291</cp:revision>
  <cp:lastPrinted>2010-11-12T17:54:40Z</cp:lastPrinted>
  <dcterms:created xsi:type="dcterms:W3CDTF">2007-02-15T20:50:52Z</dcterms:created>
  <dcterms:modified xsi:type="dcterms:W3CDTF">2018-04-05T05:52:16Z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