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66"/>
  </p:notesMasterIdLst>
  <p:handoutMasterIdLst>
    <p:handoutMasterId r:id="rId67"/>
  </p:handoutMasterIdLst>
  <p:sldIdLst>
    <p:sldId id="258" r:id="rId2"/>
    <p:sldId id="328" r:id="rId3"/>
    <p:sldId id="329" r:id="rId4"/>
    <p:sldId id="330" r:id="rId5"/>
    <p:sldId id="331" r:id="rId6"/>
    <p:sldId id="332" r:id="rId7"/>
    <p:sldId id="333" r:id="rId8"/>
    <p:sldId id="336" r:id="rId9"/>
    <p:sldId id="335" r:id="rId10"/>
    <p:sldId id="334" r:id="rId11"/>
    <p:sldId id="337" r:id="rId12"/>
    <p:sldId id="338" r:id="rId13"/>
    <p:sldId id="339" r:id="rId14"/>
    <p:sldId id="341" r:id="rId15"/>
    <p:sldId id="342" r:id="rId16"/>
    <p:sldId id="343" r:id="rId17"/>
    <p:sldId id="344" r:id="rId18"/>
    <p:sldId id="345" r:id="rId19"/>
    <p:sldId id="346" r:id="rId20"/>
    <p:sldId id="347" r:id="rId21"/>
    <p:sldId id="348" r:id="rId22"/>
    <p:sldId id="390" r:id="rId23"/>
    <p:sldId id="350" r:id="rId24"/>
    <p:sldId id="351" r:id="rId25"/>
    <p:sldId id="352" r:id="rId26"/>
    <p:sldId id="353" r:id="rId27"/>
    <p:sldId id="354" r:id="rId28"/>
    <p:sldId id="355" r:id="rId29"/>
    <p:sldId id="356" r:id="rId30"/>
    <p:sldId id="391" r:id="rId31"/>
    <p:sldId id="392" r:id="rId32"/>
    <p:sldId id="357" r:id="rId33"/>
    <p:sldId id="358" r:id="rId34"/>
    <p:sldId id="359" r:id="rId35"/>
    <p:sldId id="360" r:id="rId36"/>
    <p:sldId id="361" r:id="rId37"/>
    <p:sldId id="362" r:id="rId38"/>
    <p:sldId id="363" r:id="rId39"/>
    <p:sldId id="364" r:id="rId40"/>
    <p:sldId id="365" r:id="rId41"/>
    <p:sldId id="366" r:id="rId42"/>
    <p:sldId id="393" r:id="rId43"/>
    <p:sldId id="367" r:id="rId44"/>
    <p:sldId id="368" r:id="rId45"/>
    <p:sldId id="369" r:id="rId46"/>
    <p:sldId id="370" r:id="rId47"/>
    <p:sldId id="371" r:id="rId48"/>
    <p:sldId id="372" r:id="rId49"/>
    <p:sldId id="373" r:id="rId50"/>
    <p:sldId id="374" r:id="rId51"/>
    <p:sldId id="375" r:id="rId52"/>
    <p:sldId id="376" r:id="rId53"/>
    <p:sldId id="377" r:id="rId54"/>
    <p:sldId id="378" r:id="rId55"/>
    <p:sldId id="379" r:id="rId56"/>
    <p:sldId id="380" r:id="rId57"/>
    <p:sldId id="381" r:id="rId58"/>
    <p:sldId id="382" r:id="rId59"/>
    <p:sldId id="383" r:id="rId60"/>
    <p:sldId id="384" r:id="rId61"/>
    <p:sldId id="387" r:id="rId62"/>
    <p:sldId id="394" r:id="rId63"/>
    <p:sldId id="396" r:id="rId64"/>
    <p:sldId id="395" r:id="rId65"/>
  </p:sldIdLst>
  <p:sldSz cx="9144000" cy="6858000" type="screen4x3"/>
  <p:notesSz cx="9372600" cy="7086600"/>
  <p:custDataLst>
    <p:tags r:id="rId6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07" autoAdjust="0"/>
    <p:restoredTop sz="99857" autoAdjust="0"/>
  </p:normalViewPr>
  <p:slideViewPr>
    <p:cSldViewPr>
      <p:cViewPr varScale="1">
        <p:scale>
          <a:sx n="54" d="100"/>
          <a:sy n="54" d="100"/>
        </p:scale>
        <p:origin x="96" y="12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4/5/2018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4/5/2018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C3F5059-09A8-4B1E-A017-3924A867411C}" type="slidenum">
              <a:rPr lang="en-US" sz="1200" smtClean="0"/>
              <a:pPr eaLnBrk="1" hangingPunct="1"/>
              <a:t>1</a:t>
            </a:fld>
            <a:endParaRPr lang="en-US" sz="1200" dirty="0" smtClean="0"/>
          </a:p>
        </p:txBody>
      </p:sp>
    </p:spTree>
    <p:extLst>
      <p:ext uri="{BB962C8B-B14F-4D97-AF65-F5344CB8AC3E}">
        <p14:creationId xmlns:p14="http://schemas.microsoft.com/office/powerpoint/2010/main" val="3986377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6925E70F-B513-42FC-9EE5-5E841D19361E}" type="slidenum">
              <a:rPr lang="en-US" sz="1200" smtClean="0"/>
              <a:pPr eaLnBrk="1" hangingPunct="1"/>
              <a:t>12</a:t>
            </a:fld>
            <a:endParaRPr lang="en-US" sz="1200" dirty="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910464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67DCA63-88BC-435B-A420-DEE820E4FFC8}" type="slidenum">
              <a:rPr lang="en-US" sz="1200" smtClean="0"/>
              <a:pPr eaLnBrk="1" hangingPunct="1"/>
              <a:t>13</a:t>
            </a:fld>
            <a:endParaRPr lang="en-US" sz="1200" dirty="0" smtClean="0"/>
          </a:p>
        </p:txBody>
      </p:sp>
    </p:spTree>
    <p:extLst>
      <p:ext uri="{BB962C8B-B14F-4D97-AF65-F5344CB8AC3E}">
        <p14:creationId xmlns:p14="http://schemas.microsoft.com/office/powerpoint/2010/main" val="3660265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9A4F6BF-20D8-4637-8014-46E39A1DC163}" type="slidenum">
              <a:rPr lang="en-US" sz="1200" smtClean="0"/>
              <a:pPr eaLnBrk="1" hangingPunct="1"/>
              <a:t>17</a:t>
            </a:fld>
            <a:endParaRPr lang="en-US" sz="1200" dirty="0" smtClean="0"/>
          </a:p>
        </p:txBody>
      </p:sp>
    </p:spTree>
    <p:extLst>
      <p:ext uri="{BB962C8B-B14F-4D97-AF65-F5344CB8AC3E}">
        <p14:creationId xmlns:p14="http://schemas.microsoft.com/office/powerpoint/2010/main" val="3545374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015D167-F925-4C59-BF55-8B13C056599A}" type="slidenum">
              <a:rPr lang="en-US" sz="1200" smtClean="0"/>
              <a:pPr eaLnBrk="1" hangingPunct="1"/>
              <a:t>18</a:t>
            </a:fld>
            <a:endParaRPr lang="en-US" sz="1200" dirty="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343783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6A1E9A0F-AC95-4B12-9C75-170A0394D26C}" type="slidenum">
              <a:rPr lang="en-US" sz="1200" smtClean="0"/>
              <a:pPr eaLnBrk="1" hangingPunct="1"/>
              <a:t>20</a:t>
            </a:fld>
            <a:endParaRPr lang="en-US" sz="1200"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819928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68FCDA1-2BEF-43F5-9D26-969BDDE927FA}" type="slidenum">
              <a:rPr lang="en-US" sz="1200" smtClean="0"/>
              <a:pPr eaLnBrk="1" hangingPunct="1"/>
              <a:t>21</a:t>
            </a:fld>
            <a:endParaRPr lang="en-US" sz="1200" dirty="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378367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68FCDA1-2BEF-43F5-9D26-969BDDE927FA}" type="slidenum">
              <a:rPr lang="en-US" sz="1200" smtClean="0"/>
              <a:pPr eaLnBrk="1" hangingPunct="1"/>
              <a:t>22</a:t>
            </a:fld>
            <a:endParaRPr lang="en-US" sz="1200" dirty="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871307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3613952-5A6A-4D77-BA24-6646BD687871}" type="slidenum">
              <a:rPr lang="en-US" sz="1200" smtClean="0"/>
              <a:pPr eaLnBrk="1" hangingPunct="1"/>
              <a:t>25</a:t>
            </a:fld>
            <a:endParaRPr lang="en-US" sz="1200" dirty="0" smtClean="0"/>
          </a:p>
        </p:txBody>
      </p:sp>
    </p:spTree>
    <p:extLst>
      <p:ext uri="{BB962C8B-B14F-4D97-AF65-F5344CB8AC3E}">
        <p14:creationId xmlns:p14="http://schemas.microsoft.com/office/powerpoint/2010/main" val="2201421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0E3DBA7-83C6-452C-A78A-9E157CE517C5}" type="slidenum">
              <a:rPr lang="en-US" sz="1200" smtClean="0"/>
              <a:pPr eaLnBrk="1" hangingPunct="1"/>
              <a:t>26</a:t>
            </a:fld>
            <a:endParaRPr lang="en-US" sz="1200" dirty="0" smtClean="0"/>
          </a:p>
        </p:txBody>
      </p:sp>
    </p:spTree>
    <p:extLst>
      <p:ext uri="{BB962C8B-B14F-4D97-AF65-F5344CB8AC3E}">
        <p14:creationId xmlns:p14="http://schemas.microsoft.com/office/powerpoint/2010/main" val="3382790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FCF258D-F298-40CA-9C73-9BCFD25E2104}" type="slidenum">
              <a:rPr lang="en-US" sz="1200" smtClean="0"/>
              <a:pPr eaLnBrk="1" hangingPunct="1"/>
              <a:t>27</a:t>
            </a:fld>
            <a:endParaRPr lang="en-US" sz="1200" dirty="0" smtClean="0"/>
          </a:p>
        </p:txBody>
      </p:sp>
    </p:spTree>
    <p:extLst>
      <p:ext uri="{BB962C8B-B14F-4D97-AF65-F5344CB8AC3E}">
        <p14:creationId xmlns:p14="http://schemas.microsoft.com/office/powerpoint/2010/main" val="307123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EA28408-4DCB-4420-8CFE-10D8801151D0}" type="slidenum">
              <a:rPr lang="en-US" sz="1200" smtClean="0"/>
              <a:pPr eaLnBrk="1" hangingPunct="1"/>
              <a:t>2</a:t>
            </a:fld>
            <a:endParaRPr lang="en-US" sz="1200"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426068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160D62E-DDFE-470C-84EE-0006F2800663}" type="slidenum">
              <a:rPr lang="en-US" sz="1200" smtClean="0"/>
              <a:pPr eaLnBrk="1" hangingPunct="1"/>
              <a:t>28</a:t>
            </a:fld>
            <a:endParaRPr lang="en-US" sz="1200" dirty="0" smtClean="0"/>
          </a:p>
        </p:txBody>
      </p:sp>
    </p:spTree>
    <p:extLst>
      <p:ext uri="{BB962C8B-B14F-4D97-AF65-F5344CB8AC3E}">
        <p14:creationId xmlns:p14="http://schemas.microsoft.com/office/powerpoint/2010/main" val="1282365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07D2ED0-6503-43E6-83E0-E09CD073FAEB}" type="slidenum">
              <a:rPr lang="en-US" sz="1200" smtClean="0"/>
              <a:pPr eaLnBrk="1" hangingPunct="1"/>
              <a:t>29</a:t>
            </a:fld>
            <a:endParaRPr lang="en-US" sz="1200" dirty="0" smtClean="0"/>
          </a:p>
        </p:txBody>
      </p:sp>
    </p:spTree>
    <p:extLst>
      <p:ext uri="{BB962C8B-B14F-4D97-AF65-F5344CB8AC3E}">
        <p14:creationId xmlns:p14="http://schemas.microsoft.com/office/powerpoint/2010/main" val="467689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42E4917-50D1-433F-BF61-9AB08B46F1A2}" type="slidenum">
              <a:rPr lang="en-US" sz="1200" smtClean="0"/>
              <a:pPr eaLnBrk="1" hangingPunct="1"/>
              <a:t>34</a:t>
            </a:fld>
            <a:endParaRPr lang="en-US" sz="1200" dirty="0" smtClean="0"/>
          </a:p>
        </p:txBody>
      </p:sp>
    </p:spTree>
    <p:extLst>
      <p:ext uri="{BB962C8B-B14F-4D97-AF65-F5344CB8AC3E}">
        <p14:creationId xmlns:p14="http://schemas.microsoft.com/office/powerpoint/2010/main" val="220786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51C791D-964D-4DB2-8C4F-F64FF3484C20}" type="slidenum">
              <a:rPr lang="en-US" sz="1200" smtClean="0"/>
              <a:pPr eaLnBrk="1" hangingPunct="1"/>
              <a:t>35</a:t>
            </a:fld>
            <a:endParaRPr lang="en-US" sz="1200" dirty="0" smtClean="0"/>
          </a:p>
        </p:txBody>
      </p:sp>
    </p:spTree>
    <p:extLst>
      <p:ext uri="{BB962C8B-B14F-4D97-AF65-F5344CB8AC3E}">
        <p14:creationId xmlns:p14="http://schemas.microsoft.com/office/powerpoint/2010/main" val="407717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96A5CE7-8AF9-4C53-B973-BC7F20FD0941}" type="slidenum">
              <a:rPr lang="en-US" sz="1200" smtClean="0"/>
              <a:pPr eaLnBrk="1" hangingPunct="1"/>
              <a:t>45</a:t>
            </a:fld>
            <a:endParaRPr lang="en-US" sz="1200"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153761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CD682F5-35E7-4F7F-B4E2-15410FA2117E}" type="slidenum">
              <a:rPr lang="en-US" sz="1200" smtClean="0"/>
              <a:pPr eaLnBrk="1" hangingPunct="1"/>
              <a:t>46</a:t>
            </a:fld>
            <a:endParaRPr lang="en-US" sz="1200" dirty="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265248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8B8C3D1-154D-448E-B883-5526941AD7F0}" type="slidenum">
              <a:rPr lang="en-US" sz="1200" smtClean="0"/>
              <a:pPr eaLnBrk="1" hangingPunct="1"/>
              <a:t>47</a:t>
            </a:fld>
            <a:endParaRPr lang="en-US" sz="1200" dirty="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511426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F4E0069-2751-4435-817E-EE4DF1C90984}" type="slidenum">
              <a:rPr lang="en-US" sz="1200" smtClean="0"/>
              <a:pPr eaLnBrk="1" hangingPunct="1"/>
              <a:t>48</a:t>
            </a:fld>
            <a:endParaRPr lang="en-US" sz="1200" dirty="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dirty="0" smtClean="0"/>
          </a:p>
        </p:txBody>
      </p:sp>
    </p:spTree>
    <p:extLst>
      <p:ext uri="{BB962C8B-B14F-4D97-AF65-F5344CB8AC3E}">
        <p14:creationId xmlns:p14="http://schemas.microsoft.com/office/powerpoint/2010/main" val="2790276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4EA5D5F-4266-405D-ADC1-477D36C1D6EA}" type="slidenum">
              <a:rPr lang="en-US" sz="1200" smtClean="0"/>
              <a:pPr eaLnBrk="1" hangingPunct="1"/>
              <a:t>49</a:t>
            </a:fld>
            <a:endParaRPr lang="en-US" sz="1200" dirty="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27098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38C5AD4-5372-48B1-8811-C4C79332E8AD}" type="slidenum">
              <a:rPr lang="en-US" sz="1200" smtClean="0"/>
              <a:pPr eaLnBrk="1" hangingPunct="1"/>
              <a:t>50</a:t>
            </a:fld>
            <a:endParaRPr lang="en-US" sz="1200" dirty="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020295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E321586-D067-4184-9007-B4E9DB8D7BD9}" type="slidenum">
              <a:rPr lang="en-US" sz="1200" smtClean="0"/>
              <a:pPr eaLnBrk="1" hangingPunct="1"/>
              <a:t>4</a:t>
            </a:fld>
            <a:endParaRPr lang="en-US" sz="1200" dirty="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sz="900" dirty="0" smtClean="0"/>
          </a:p>
        </p:txBody>
      </p:sp>
    </p:spTree>
    <p:extLst>
      <p:ext uri="{BB962C8B-B14F-4D97-AF65-F5344CB8AC3E}">
        <p14:creationId xmlns:p14="http://schemas.microsoft.com/office/powerpoint/2010/main" val="1607761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8CB2D4F-6A4C-4F32-9882-972DD4ADED4F}" type="slidenum">
              <a:rPr lang="en-US" sz="1200" smtClean="0"/>
              <a:pPr eaLnBrk="1" hangingPunct="1"/>
              <a:t>51</a:t>
            </a:fld>
            <a:endParaRPr lang="en-US" sz="1200" dirty="0" smtClean="0"/>
          </a:p>
        </p:txBody>
      </p:sp>
    </p:spTree>
    <p:extLst>
      <p:ext uri="{BB962C8B-B14F-4D97-AF65-F5344CB8AC3E}">
        <p14:creationId xmlns:p14="http://schemas.microsoft.com/office/powerpoint/2010/main" val="30234093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CB9D5F2-C3F3-47FD-9BB4-992DB2FE385B}" type="slidenum">
              <a:rPr lang="en-US" sz="1200" smtClean="0"/>
              <a:pPr eaLnBrk="1" hangingPunct="1"/>
              <a:t>52</a:t>
            </a:fld>
            <a:endParaRPr lang="en-US" sz="1200" dirty="0"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765925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69630A37-A5AF-4171-B185-31FDADA20B54}" type="slidenum">
              <a:rPr lang="en-US" sz="1200" smtClean="0"/>
              <a:pPr eaLnBrk="1" hangingPunct="1"/>
              <a:t>53</a:t>
            </a:fld>
            <a:endParaRPr lang="en-US" sz="1200" dirty="0"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0159370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E52BE15-66E1-47D6-BED8-E0DF141E2561}" type="slidenum">
              <a:rPr lang="en-US" sz="1200" smtClean="0"/>
              <a:pPr eaLnBrk="1" hangingPunct="1"/>
              <a:t>54</a:t>
            </a:fld>
            <a:endParaRPr lang="en-US" sz="1200" dirty="0"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4035286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9DD8D62-8962-4C4E-8A7E-CCAAFEAB4747}" type="slidenum">
              <a:rPr lang="en-US" sz="1200" smtClean="0"/>
              <a:pPr eaLnBrk="1" hangingPunct="1"/>
              <a:t>56</a:t>
            </a:fld>
            <a:endParaRPr lang="en-US" sz="1200" dirty="0"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0384152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21B38A0-C609-4654-87EF-9241ED77F741}" type="slidenum">
              <a:rPr lang="en-US" sz="1200" smtClean="0"/>
              <a:pPr eaLnBrk="1" hangingPunct="1"/>
              <a:t>57</a:t>
            </a:fld>
            <a:endParaRPr lang="en-US" sz="1200" dirty="0"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883807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F270B85-9B1D-4F70-B412-9CDEC022B2EA}" type="slidenum">
              <a:rPr lang="en-US" sz="1200" smtClean="0"/>
              <a:pPr eaLnBrk="1" hangingPunct="1"/>
              <a:t>58</a:t>
            </a:fld>
            <a:endParaRPr lang="en-US" sz="1200" dirty="0"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8584562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5879B26-7928-4480-A0FF-94A3E080252E}" type="slidenum">
              <a:rPr lang="en-US" sz="1200" smtClean="0"/>
              <a:pPr eaLnBrk="1" hangingPunct="1"/>
              <a:t>59</a:t>
            </a:fld>
            <a:endParaRPr lang="en-US" sz="1200" dirty="0"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0585086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B5BEBDD-D2EF-417B-BB0B-863B5418361F}" type="slidenum">
              <a:rPr lang="en-US" sz="1200" smtClean="0"/>
              <a:pPr eaLnBrk="1" hangingPunct="1"/>
              <a:t>60</a:t>
            </a:fld>
            <a:endParaRPr lang="en-US" sz="1200" dirty="0"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851797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A35245A-7766-4059-A152-BA74C9314B34}" type="slidenum">
              <a:rPr lang="en-US" sz="1200" smtClean="0"/>
              <a:pPr eaLnBrk="1" hangingPunct="1"/>
              <a:t>61</a:t>
            </a:fld>
            <a:endParaRPr lang="en-US" sz="1200" dirty="0" smtClean="0"/>
          </a:p>
        </p:txBody>
      </p:sp>
    </p:spTree>
    <p:extLst>
      <p:ext uri="{BB962C8B-B14F-4D97-AF65-F5344CB8AC3E}">
        <p14:creationId xmlns:p14="http://schemas.microsoft.com/office/powerpoint/2010/main" val="3961952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A232D9C-265F-4460-AF59-C13A2E041116}" type="slidenum">
              <a:rPr lang="en-US" sz="1200" smtClean="0"/>
              <a:pPr eaLnBrk="1" hangingPunct="1"/>
              <a:t>5</a:t>
            </a:fld>
            <a:endParaRPr lang="en-US" sz="1200" dirty="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9947188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A35245A-7766-4059-A152-BA74C9314B34}" type="slidenum">
              <a:rPr lang="en-US" sz="1200" smtClean="0"/>
              <a:pPr eaLnBrk="1" hangingPunct="1"/>
              <a:t>62</a:t>
            </a:fld>
            <a:endParaRPr lang="en-US" sz="1200" dirty="0" smtClean="0"/>
          </a:p>
        </p:txBody>
      </p:sp>
    </p:spTree>
    <p:extLst>
      <p:ext uri="{BB962C8B-B14F-4D97-AF65-F5344CB8AC3E}">
        <p14:creationId xmlns:p14="http://schemas.microsoft.com/office/powerpoint/2010/main" val="12808413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A35245A-7766-4059-A152-BA74C9314B34}" type="slidenum">
              <a:rPr lang="en-US" sz="1200" smtClean="0"/>
              <a:pPr eaLnBrk="1" hangingPunct="1"/>
              <a:t>63</a:t>
            </a:fld>
            <a:endParaRPr lang="en-US" sz="1200" dirty="0" smtClean="0"/>
          </a:p>
        </p:txBody>
      </p:sp>
    </p:spTree>
    <p:extLst>
      <p:ext uri="{BB962C8B-B14F-4D97-AF65-F5344CB8AC3E}">
        <p14:creationId xmlns:p14="http://schemas.microsoft.com/office/powerpoint/2010/main" val="27478387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A35245A-7766-4059-A152-BA74C9314B34}" type="slidenum">
              <a:rPr lang="en-US" sz="1200" smtClean="0"/>
              <a:pPr eaLnBrk="1" hangingPunct="1"/>
              <a:t>64</a:t>
            </a:fld>
            <a:endParaRPr lang="en-US" sz="1200" dirty="0" smtClean="0"/>
          </a:p>
        </p:txBody>
      </p:sp>
    </p:spTree>
    <p:extLst>
      <p:ext uri="{BB962C8B-B14F-4D97-AF65-F5344CB8AC3E}">
        <p14:creationId xmlns:p14="http://schemas.microsoft.com/office/powerpoint/2010/main" val="1870552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AF31C80-486E-4A77-BE18-13452F99D72A}" type="slidenum">
              <a:rPr lang="en-US" sz="1200" smtClean="0"/>
              <a:pPr eaLnBrk="1" hangingPunct="1"/>
              <a:t>6</a:t>
            </a:fld>
            <a:endParaRPr lang="en-US" sz="1200" dirty="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43443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14A9B03-A790-4C04-907A-E223C22148EB}" type="slidenum">
              <a:rPr lang="en-US" sz="1200" smtClean="0"/>
              <a:pPr eaLnBrk="1" hangingPunct="1"/>
              <a:t>7</a:t>
            </a:fld>
            <a:endParaRPr lang="en-US" sz="1200"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613912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093D250-A454-4901-A002-E60B436A4C7B}" type="slidenum">
              <a:rPr lang="en-US" sz="1200" smtClean="0"/>
              <a:pPr eaLnBrk="1" hangingPunct="1"/>
              <a:t>8</a:t>
            </a:fld>
            <a:endParaRPr lang="en-US" sz="1200" dirty="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42665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12C26A4-50ED-4F63-8775-D8AFD073BC20}" type="slidenum">
              <a:rPr lang="en-US" sz="1200" smtClean="0"/>
              <a:pPr eaLnBrk="1" hangingPunct="1"/>
              <a:t>9</a:t>
            </a:fld>
            <a:endParaRPr lang="en-US" sz="1200"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022007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164694ED-2C66-4A93-B032-695DB3294EEE}" type="slidenum">
              <a:rPr lang="en-US" sz="1200" smtClean="0"/>
              <a:pPr eaLnBrk="1" hangingPunct="1"/>
              <a:t>10</a:t>
            </a:fld>
            <a:endParaRPr lang="en-US" sz="1200" dirty="0" smtClean="0"/>
          </a:p>
        </p:txBody>
      </p:sp>
    </p:spTree>
    <p:extLst>
      <p:ext uri="{BB962C8B-B14F-4D97-AF65-F5344CB8AC3E}">
        <p14:creationId xmlns:p14="http://schemas.microsoft.com/office/powerpoint/2010/main" val="266571568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6812283" y="4885106"/>
            <a:ext cx="2137712" cy="1926127"/>
            <a:chOff x="6812283" y="4885106"/>
            <a:chExt cx="2137712" cy="1926127"/>
          </a:xfrm>
        </p:grpSpPr>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grpSp>
      <p:pic>
        <p:nvPicPr>
          <p:cNvPr id="17" name="Picture 16" descr="Rules_Single_A.png"/>
          <p:cNvPicPr>
            <a:picLocks noChangeAspect="1"/>
          </p:cNvPicPr>
          <p:nvPr userDrawn="1"/>
        </p:nvPicPr>
        <p:blipFill rotWithShape="1">
          <a:blip r:embed="rId8" cstate="print">
            <a:extLst>
              <a:ext uri="{28A0092B-C50C-407E-A947-70E740481C1C}">
                <a14:useLocalDpi xmlns:a14="http://schemas.microsoft.com/office/drawing/2010/main" val="0"/>
              </a:ext>
            </a:extLst>
          </a:blip>
          <a:srcRect l="25529" t="2" r="-8081" b="-56075"/>
          <a:stretch/>
        </p:blipFill>
        <p:spPr>
          <a:xfrm>
            <a:off x="1627124" y="533400"/>
            <a:ext cx="6312249" cy="124892"/>
          </a:xfrm>
          <a:prstGeom prst="rect">
            <a:avLst/>
          </a:prstGeom>
        </p:spPr>
      </p:pic>
      <p:pic>
        <p:nvPicPr>
          <p:cNvPr id="19" name="Picture 18"/>
          <p:cNvPicPr>
            <a:picLocks noChangeAspect="1"/>
          </p:cNvPicPr>
          <p:nvPr userDrawn="1"/>
        </p:nvPicPr>
        <p:blipFill>
          <a:blip r:embed="rId9"/>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595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9358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0589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9392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7613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4551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33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6747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4932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553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3" name="Picture 12" descr="Rules_Single_A.png"/>
          <p:cNvPicPr>
            <a:picLocks noChangeAspect="1"/>
          </p:cNvPicPr>
          <p:nvPr userDrawn="1"/>
        </p:nvPicPr>
        <p:blipFill rotWithShape="1">
          <a:blip r:embed="rId8"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8" name="Picture 17"/>
          <p:cNvPicPr>
            <a:picLocks noChangeAspect="1"/>
          </p:cNvPicPr>
          <p:nvPr userDrawn="1"/>
        </p:nvPicPr>
        <p:blipFill>
          <a:blip r:embed="rId9"/>
          <a:stretch>
            <a:fillRect/>
          </a:stretch>
        </p:blipFill>
        <p:spPr>
          <a:xfrm>
            <a:off x="118720" y="6363035"/>
            <a:ext cx="1400289" cy="430858"/>
          </a:xfrm>
          <a:prstGeom prst="rect">
            <a:avLst/>
          </a:prstGeom>
        </p:spPr>
      </p:pic>
      <p:sp>
        <p:nvSpPr>
          <p:cNvPr id="17" name="Footer Placeholder 2"/>
          <p:cNvSpPr txBox="1">
            <a:spLocks/>
          </p:cNvSpPr>
          <p:nvPr userDrawn="1"/>
        </p:nvSpPr>
        <p:spPr>
          <a:xfrm>
            <a:off x="1447801" y="6597087"/>
            <a:ext cx="5410200"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smtClean="0"/>
              <a:t>© 2018 Cengage May not be copied, scanned, or duplicated, in whole or in part, except for use as permitted in a license </a:t>
            </a:r>
            <a:br>
              <a:rPr lang="en-US" dirty="0" smtClean="0"/>
            </a:br>
            <a:r>
              <a:rPr lang="en-US" dirty="0" smtClean="0"/>
              <a:t>distributed with a certain</a:t>
            </a:r>
            <a:r>
              <a:rPr lang="en-US" baseline="0" dirty="0" smtClean="0"/>
              <a:t> </a:t>
            </a:r>
            <a:r>
              <a:rPr lang="en-US" dirty="0" smtClean="0"/>
              <a:t>product or service or otherwise on a password-protected website for classroom use</a:t>
            </a:r>
            <a:endParaRPr lang="en-US" dirty="0"/>
          </a:p>
        </p:txBody>
      </p:sp>
    </p:spTree>
    <p:extLst>
      <p:ext uri="{BB962C8B-B14F-4D97-AF65-F5344CB8AC3E}">
        <p14:creationId xmlns:p14="http://schemas.microsoft.com/office/powerpoint/2010/main" val="2706735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77729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7147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8225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66545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41697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16258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93833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63222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8427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4060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1828193"/>
          </a:xfrm>
        </p:spPr>
        <p:txBody>
          <a:bodyPr/>
          <a:lstStyle>
            <a:lvl1pPr marL="171450" indent="-171450">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371249"/>
            <a:ext cx="8026400" cy="366254"/>
          </a:xfrm>
        </p:spPr>
        <p:txBody>
          <a:bodyPr/>
          <a:lstStyle>
            <a:lvl1pPr>
              <a:defRPr sz="2800"/>
            </a:lvl1pPr>
          </a:lstStyle>
          <a:p>
            <a:r>
              <a:rPr lang="en-US" dirty="0"/>
              <a:t>Click to edit Master title style</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8" name="Picture 17" descr="Rules_Single_A.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9" name="Picture 8"/>
          <p:cNvPicPr>
            <a:picLocks noChangeAspect="1"/>
          </p:cNvPicPr>
          <p:nvPr userDrawn="1"/>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5323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84735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17936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21004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62125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43577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99313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29130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48158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614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descr="Rules_Single_A.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1" name="Picture 10"/>
          <p:cNvPicPr>
            <a:picLocks noChangeAspect="1"/>
          </p:cNvPicPr>
          <p:nvPr userDrawn="1"/>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76388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01453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16668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46691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41891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52284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39278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31971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87505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106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18720" y="6363035"/>
            <a:ext cx="1400289" cy="430858"/>
          </a:xfrm>
          <a:prstGeom prst="rect">
            <a:avLst/>
          </a:prstGeom>
        </p:spPr>
      </p:pic>
      <p:pic>
        <p:nvPicPr>
          <p:cNvPr id="7" name="Picture 6" descr="Rules_Single_A.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spTree>
    <p:extLst>
      <p:ext uri="{BB962C8B-B14F-4D97-AF65-F5344CB8AC3E}">
        <p14:creationId xmlns:p14="http://schemas.microsoft.com/office/powerpoint/2010/main" val="36470330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26142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25648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64885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02325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5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632426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14240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21643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63342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16079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173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15359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15999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111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190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184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724330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Footer Placeholder 2"/>
          <p:cNvSpPr txBox="1">
            <a:spLocks/>
          </p:cNvSpPr>
          <p:nvPr userDrawn="1"/>
        </p:nvSpPr>
        <p:spPr>
          <a:xfrm>
            <a:off x="1447801" y="6597087"/>
            <a:ext cx="5410200"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smtClean="0"/>
              <a:t>© 2018 Cengage May not be copied, scanned, or duplicated, in whole or in part, except for use as permitted in a license </a:t>
            </a:r>
            <a:br>
              <a:rPr lang="en-US" dirty="0" smtClean="0"/>
            </a:br>
            <a:r>
              <a:rPr lang="en-US" dirty="0" smtClean="0"/>
              <a:t>distributed with a certain</a:t>
            </a:r>
            <a:r>
              <a:rPr lang="en-US" baseline="0" dirty="0" smtClean="0"/>
              <a:t> </a:t>
            </a:r>
            <a:r>
              <a:rPr lang="en-US" dirty="0" smtClean="0"/>
              <a:t>product or service or otherwise on a password-protected website for classroom use</a:t>
            </a:r>
            <a:endParaRPr lang="en-US" dirty="0"/>
          </a:p>
        </p:txBody>
      </p:sp>
      <p:sp>
        <p:nvSpPr>
          <p:cNvPr id="3" name="Text Placeholder 2"/>
          <p:cNvSpPr>
            <a:spLocks noGrp="1"/>
          </p:cNvSpPr>
          <p:nvPr>
            <p:ph type="body" idx="1"/>
          </p:nvPr>
        </p:nvSpPr>
        <p:spPr>
          <a:xfrm>
            <a:off x="365125" y="1538818"/>
            <a:ext cx="8415338" cy="1828193"/>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45776"/>
            <a:ext cx="8415338" cy="366254"/>
          </a:xfrm>
          <a:prstGeom prst="rect">
            <a:avLst/>
          </a:prstGeom>
        </p:spPr>
        <p:txBody>
          <a:bodyPr vert="horz" wrap="square" lIns="0" tIns="0" rIns="0" bIns="0" rtlCol="0" anchor="ctr">
            <a:spAutoFit/>
          </a:bodyPr>
          <a:lstStyle/>
          <a:p>
            <a:r>
              <a:rPr lang="en-US" dirty="0"/>
              <a:t>Click to edit Master title style</a:t>
            </a:r>
          </a:p>
        </p:txBody>
      </p:sp>
      <p:sp>
        <p:nvSpPr>
          <p:cNvPr id="5" name="TextBox 4"/>
          <p:cNvSpPr txBox="1"/>
          <p:nvPr userDrawn="1"/>
        </p:nvSpPr>
        <p:spPr>
          <a:xfrm>
            <a:off x="5257800" y="0"/>
            <a:ext cx="3836307" cy="246221"/>
          </a:xfrm>
          <a:prstGeom prst="rect">
            <a:avLst/>
          </a:prstGeom>
          <a:noFill/>
        </p:spPr>
        <p:txBody>
          <a:bodyPr wrap="none" rtlCol="0">
            <a:spAutoFit/>
          </a:bodyPr>
          <a:lstStyle/>
          <a:p>
            <a:r>
              <a:rPr lang="en-US" sz="1000" i="1" dirty="0" smtClean="0">
                <a:solidFill>
                  <a:schemeClr val="bg1">
                    <a:lumMod val="65000"/>
                  </a:schemeClr>
                </a:solidFill>
              </a:rPr>
              <a:t>Management of Information Security, 6</a:t>
            </a:r>
            <a:r>
              <a:rPr lang="en-US" sz="1000" i="1" baseline="30000" dirty="0" smtClean="0">
                <a:solidFill>
                  <a:schemeClr val="bg1">
                    <a:lumMod val="65000"/>
                  </a:schemeClr>
                </a:solidFill>
              </a:rPr>
              <a:t>th</a:t>
            </a:r>
            <a:r>
              <a:rPr lang="en-US" sz="1000" i="1" dirty="0" smtClean="0">
                <a:solidFill>
                  <a:schemeClr val="bg1">
                    <a:lumMod val="65000"/>
                  </a:schemeClr>
                </a:solidFill>
              </a:rPr>
              <a:t> ed. - Whitman &amp; Mattord</a:t>
            </a:r>
            <a:endParaRPr lang="en-US" sz="1000" i="1" dirty="0">
              <a:solidFill>
                <a:schemeClr val="bg1">
                  <a:lumMod val="65000"/>
                </a:schemeClr>
              </a:solidFill>
            </a:endParaRP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8" r:id="rId6"/>
    <p:sldLayoutId id="2147483759" r:id="rId7"/>
    <p:sldLayoutId id="2147483760" r:id="rId8"/>
    <p:sldLayoutId id="2147483761" r:id="rId9"/>
    <p:sldLayoutId id="2147483762"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 id="2147483786" r:id="rId32"/>
    <p:sldLayoutId id="2147483787" r:id="rId33"/>
    <p:sldLayoutId id="2147483788" r:id="rId34"/>
    <p:sldLayoutId id="2147483789" r:id="rId35"/>
    <p:sldLayoutId id="2147483790" r:id="rId36"/>
    <p:sldLayoutId id="2147483791" r:id="rId37"/>
    <p:sldLayoutId id="2147483792" r:id="rId38"/>
    <p:sldLayoutId id="2147483793" r:id="rId39"/>
    <p:sldLayoutId id="2147483794" r:id="rId40"/>
    <p:sldLayoutId id="2147483795" r:id="rId41"/>
    <p:sldLayoutId id="2147483796" r:id="rId42"/>
    <p:sldLayoutId id="2147483797" r:id="rId43"/>
    <p:sldLayoutId id="2147483798" r:id="rId44"/>
    <p:sldLayoutId id="2147483799" r:id="rId45"/>
    <p:sldLayoutId id="2147483800" r:id="rId46"/>
    <p:sldLayoutId id="2147483801" r:id="rId47"/>
    <p:sldLayoutId id="2147483802" r:id="rId48"/>
    <p:sldLayoutId id="2147483803" r:id="rId49"/>
    <p:sldLayoutId id="2147483804" r:id="rId50"/>
    <p:sldLayoutId id="2147483805" r:id="rId51"/>
    <p:sldLayoutId id="2147483806" r:id="rId52"/>
    <p:sldLayoutId id="2147483807" r:id="rId53"/>
    <p:sldLayoutId id="2147483808" r:id="rId54"/>
    <p:sldLayoutId id="2147483809" r:id="rId55"/>
    <p:sldLayoutId id="2147483810" r:id="rId56"/>
    <p:sldLayoutId id="2147483811" r:id="rId57"/>
    <p:sldLayoutId id="2147483812" r:id="rId58"/>
    <p:sldLayoutId id="2147483813" r:id="rId59"/>
    <p:sldLayoutId id="2147483814" r:id="rId60"/>
    <p:sldLayoutId id="2147483815" r:id="rId61"/>
  </p:sldLayoutIdLst>
  <p:hf sldNum="0" hdr="0" ftr="0" dt="0"/>
  <p:txStyles>
    <p:titleStyle>
      <a:lvl1pPr algn="l" defTabSz="914400" rtl="0" eaLnBrk="1" latinLnBrk="0" hangingPunct="1">
        <a:lnSpc>
          <a:spcPct val="85000"/>
        </a:lnSpc>
        <a:spcBef>
          <a:spcPct val="0"/>
        </a:spcBef>
        <a:buNone/>
        <a:defRPr sz="2800" b="1"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8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24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8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7201" y="696492"/>
            <a:ext cx="8153399" cy="4637508"/>
          </a:xfrm>
          <a:prstGeom prst="roundRect">
            <a:avLst>
              <a:gd name="adj" fmla="val 9528"/>
            </a:avLst>
          </a:prstGeom>
        </p:spPr>
      </p:pic>
    </p:spTree>
    <p:extLst>
      <p:ext uri="{BB962C8B-B14F-4D97-AF65-F5344CB8AC3E}">
        <p14:creationId xmlns:p14="http://schemas.microsoft.com/office/powerpoint/2010/main" val="4221629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the National Archives website shows the Mission, Vision, and Values of the organiza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336337"/>
            <a:ext cx="7924800" cy="6068621"/>
          </a:xfrm>
          <a:prstGeom prst="rect">
            <a:avLst/>
          </a:prstGeom>
        </p:spPr>
      </p:pic>
    </p:spTree>
    <p:extLst>
      <p:ext uri="{BB962C8B-B14F-4D97-AF65-F5344CB8AC3E}">
        <p14:creationId xmlns:p14="http://schemas.microsoft.com/office/powerpoint/2010/main" val="2601009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Strategic Planning</a:t>
            </a:r>
            <a:endParaRPr lang="en-US" dirty="0"/>
          </a:p>
        </p:txBody>
      </p:sp>
      <p:sp>
        <p:nvSpPr>
          <p:cNvPr id="7" name="Text Placeholder 6"/>
          <p:cNvSpPr>
            <a:spLocks noGrp="1"/>
          </p:cNvSpPr>
          <p:nvPr>
            <p:ph type="body" idx="1"/>
          </p:nvPr>
        </p:nvSpPr>
        <p:spPr/>
        <p:txBody>
          <a:bodyPr/>
          <a:lstStyle/>
          <a:p>
            <a:r>
              <a:rPr lang="en-US" dirty="0" smtClean="0"/>
              <a:t>Chapter 03: Governance and Strategic Planning for Security</a:t>
            </a:r>
            <a:endParaRPr lang="en-US" dirty="0"/>
          </a:p>
        </p:txBody>
      </p:sp>
    </p:spTree>
    <p:extLst>
      <p:ext uri="{BB962C8B-B14F-4D97-AF65-F5344CB8AC3E}">
        <p14:creationId xmlns:p14="http://schemas.microsoft.com/office/powerpoint/2010/main" val="3340110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365125" y="1538818"/>
            <a:ext cx="8415338" cy="4401205"/>
          </a:xfrm>
        </p:spPr>
        <p:txBody>
          <a:bodyPr/>
          <a:lstStyle/>
          <a:p>
            <a:r>
              <a:rPr lang="en-US" dirty="0" smtClean="0"/>
              <a:t>Strategic planning is “the process of defining and specifying the long-term direction (strategy) to be taken by an organization, and the allocation and acquisition of resources needed to pursue this effort”</a:t>
            </a:r>
          </a:p>
          <a:p>
            <a:r>
              <a:rPr lang="en-US" dirty="0" smtClean="0"/>
              <a:t>It guides organizational efforts and focuses resources toward specific, clearly defined goals in the midst of an ever-changing environment</a:t>
            </a:r>
          </a:p>
          <a:p>
            <a:r>
              <a:rPr lang="en-US" dirty="0"/>
              <a:t>First, general strategy is translated into specific strategy; second, overall strategic planning is translated into lower-level tactical and operational planning</a:t>
            </a:r>
          </a:p>
        </p:txBody>
      </p:sp>
      <p:sp>
        <p:nvSpPr>
          <p:cNvPr id="22530" name="Rectangle 2"/>
          <p:cNvSpPr>
            <a:spLocks noGrp="1" noChangeArrowheads="1"/>
          </p:cNvSpPr>
          <p:nvPr>
            <p:ph type="title"/>
          </p:nvPr>
        </p:nvSpPr>
        <p:spPr/>
        <p:txBody>
          <a:bodyPr/>
          <a:lstStyle/>
          <a:p>
            <a:r>
              <a:rPr lang="en-US" dirty="0" smtClean="0"/>
              <a:t>Strategic Planning</a:t>
            </a:r>
          </a:p>
        </p:txBody>
      </p:sp>
    </p:spTree>
    <p:extLst>
      <p:ext uri="{BB962C8B-B14F-4D97-AF65-F5344CB8AC3E}">
        <p14:creationId xmlns:p14="http://schemas.microsoft.com/office/powerpoint/2010/main" val="1994096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yramid structure shows the organizational hierarchy and a tree diagram shows the planning hierarchy.&#10;Organizational hierarchy: At the top is the C E O, followed by C F O, C I O, and C O O in the second level. Personnel under C I O include C I S O, V P-Systems, and V P-Networks. The hierarchy under each of these personnel are Manager, Admin, and Tech. Planning Hierarchy: At the top is the Corporate Strategy, followed by Financial Strategy, I T Strategy, and Operations Strategy in the second level. Both first and second levels are connected to InfoSec Strategy which includes InfoSec Tactical Planning, and InfoSec Operational Planning.&#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103" y="1422542"/>
            <a:ext cx="8785795" cy="4521058"/>
          </a:xfrm>
          <a:prstGeom prst="rect">
            <a:avLst/>
          </a:prstGeom>
        </p:spPr>
      </p:pic>
    </p:spTree>
    <p:extLst>
      <p:ext uri="{BB962C8B-B14F-4D97-AF65-F5344CB8AC3E}">
        <p14:creationId xmlns:p14="http://schemas.microsoft.com/office/powerpoint/2010/main" val="3458355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810548"/>
          </a:xfrm>
        </p:spPr>
        <p:txBody>
          <a:bodyPr/>
          <a:lstStyle/>
          <a:p>
            <a:r>
              <a:rPr lang="en-US" dirty="0" smtClean="0"/>
              <a:t>Information security, like information technology, must support more than its immediate parent in the organizational chart</a:t>
            </a:r>
          </a:p>
          <a:p>
            <a:r>
              <a:rPr lang="en-US" dirty="0" smtClean="0"/>
              <a:t>As all organizational units will be using information, not just IT-based information, the information security group must understand and support the strategic plans (a.k.a strategies) of all business units</a:t>
            </a:r>
          </a:p>
          <a:p>
            <a:r>
              <a:rPr lang="en-US" dirty="0" smtClean="0"/>
              <a:t>This role may at times conflict with that of the IT department as IT’s role is the efficient and effective </a:t>
            </a:r>
            <a:r>
              <a:rPr lang="en-US" i="1" dirty="0" smtClean="0"/>
              <a:t>delivery</a:t>
            </a:r>
            <a:r>
              <a:rPr lang="en-US" dirty="0" smtClean="0"/>
              <a:t> of information and information resources, while InfoSec’s role is the </a:t>
            </a:r>
            <a:r>
              <a:rPr lang="en-US" i="1" dirty="0" smtClean="0"/>
              <a:t>protection</a:t>
            </a:r>
            <a:r>
              <a:rPr lang="en-US" dirty="0" smtClean="0"/>
              <a:t> of all information assets</a:t>
            </a:r>
            <a:endParaRPr lang="en-US" dirty="0"/>
          </a:p>
        </p:txBody>
      </p:sp>
      <p:sp>
        <p:nvSpPr>
          <p:cNvPr id="2" name="Title 1"/>
          <p:cNvSpPr>
            <a:spLocks noGrp="1"/>
          </p:cNvSpPr>
          <p:nvPr>
            <p:ph type="title"/>
          </p:nvPr>
        </p:nvSpPr>
        <p:spPr/>
        <p:txBody>
          <a:bodyPr/>
          <a:lstStyle/>
          <a:p>
            <a:r>
              <a:rPr lang="en-US" dirty="0" smtClean="0"/>
              <a:t>Strategic </a:t>
            </a:r>
            <a:r>
              <a:rPr lang="en-US" dirty="0"/>
              <a:t>Planning </a:t>
            </a:r>
            <a:r>
              <a:rPr lang="en-US" dirty="0" smtClean="0"/>
              <a:t>(Continued)</a:t>
            </a:r>
            <a:endParaRPr lang="en-US" dirty="0"/>
          </a:p>
        </p:txBody>
      </p:sp>
    </p:spTree>
    <p:extLst>
      <p:ext uri="{BB962C8B-B14F-4D97-AF65-F5344CB8AC3E}">
        <p14:creationId xmlns:p14="http://schemas.microsoft.com/office/powerpoint/2010/main" val="1566052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After an organization develops a general strategy, it must create an overall strategic plan by extending that general strategy into specific strategic plans for major divisions</a:t>
            </a:r>
          </a:p>
          <a:p>
            <a:r>
              <a:rPr lang="en-US" dirty="0" smtClean="0"/>
              <a:t>Each level of each division translates those objectives into more specific objectives for the level below</a:t>
            </a:r>
          </a:p>
          <a:p>
            <a:r>
              <a:rPr lang="en-US" dirty="0" smtClean="0"/>
              <a:t>The conversion of goals from the strategic level to the next lower level relies on the executive’s ability to know and understand the strategic goals of the entire organization, to know and appreciate the strategic and tactical abilities of each unit within the organization, and to negotiate with peers, superiors, and subordinates</a:t>
            </a:r>
            <a:endParaRPr lang="en-US" dirty="0"/>
          </a:p>
        </p:txBody>
      </p:sp>
      <p:sp>
        <p:nvSpPr>
          <p:cNvPr id="2" name="Title 1"/>
          <p:cNvSpPr>
            <a:spLocks noGrp="1"/>
          </p:cNvSpPr>
          <p:nvPr>
            <p:ph type="title"/>
          </p:nvPr>
        </p:nvSpPr>
        <p:spPr/>
        <p:txBody>
          <a:bodyPr/>
          <a:lstStyle/>
          <a:p>
            <a:r>
              <a:rPr lang="en-US" dirty="0" smtClean="0"/>
              <a:t>Creating a Strategic Plan</a:t>
            </a:r>
            <a:endParaRPr lang="en-US" dirty="0"/>
          </a:p>
        </p:txBody>
      </p:sp>
    </p:spTree>
    <p:extLst>
      <p:ext uri="{BB962C8B-B14F-4D97-AF65-F5344CB8AC3E}">
        <p14:creationId xmlns:p14="http://schemas.microsoft.com/office/powerpoint/2010/main" val="101904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019288"/>
          </a:xfrm>
        </p:spPr>
        <p:txBody>
          <a:bodyPr/>
          <a:lstStyle/>
          <a:p>
            <a:r>
              <a:rPr lang="en-US" dirty="0" smtClean="0"/>
              <a:t>Once the organization’s overall strategic plan is translated into strategic goals for each major division or operation, the next step is to translate these strategies into objectives that are specific, measurable, achievable, and time-bound</a:t>
            </a:r>
          </a:p>
          <a:p>
            <a:r>
              <a:rPr lang="en-US" dirty="0" smtClean="0"/>
              <a:t>Strategic plans are used to create tactical plans, which are in turn used to develop operational plans</a:t>
            </a:r>
            <a:endParaRPr lang="en-US" dirty="0"/>
          </a:p>
        </p:txBody>
      </p:sp>
      <p:sp>
        <p:nvSpPr>
          <p:cNvPr id="2" name="Title 1"/>
          <p:cNvSpPr>
            <a:spLocks noGrp="1"/>
          </p:cNvSpPr>
          <p:nvPr>
            <p:ph type="title"/>
          </p:nvPr>
        </p:nvSpPr>
        <p:spPr/>
        <p:txBody>
          <a:bodyPr/>
          <a:lstStyle/>
          <a:p>
            <a:r>
              <a:rPr lang="en-US" dirty="0" smtClean="0"/>
              <a:t>Planning Levels</a:t>
            </a:r>
            <a:endParaRPr lang="en-US" dirty="0"/>
          </a:p>
        </p:txBody>
      </p:sp>
    </p:spTree>
    <p:extLst>
      <p:ext uri="{BB962C8B-B14F-4D97-AF65-F5344CB8AC3E}">
        <p14:creationId xmlns:p14="http://schemas.microsoft.com/office/powerpoint/2010/main" val="3346897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 illustration shows that the overall strategic plan is a function of coordination between strategic, tactical, and operational plans between divisions A and B."/>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821021"/>
            <a:ext cx="8839200" cy="5215958"/>
          </a:xfrm>
          <a:prstGeom prst="rect">
            <a:avLst/>
          </a:prstGeom>
        </p:spPr>
      </p:pic>
    </p:spTree>
    <p:extLst>
      <p:ext uri="{BB962C8B-B14F-4D97-AF65-F5344CB8AC3E}">
        <p14:creationId xmlns:p14="http://schemas.microsoft.com/office/powerpoint/2010/main" val="698624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5"/>
          <p:cNvSpPr>
            <a:spLocks noGrp="1" noChangeArrowheads="1"/>
          </p:cNvSpPr>
          <p:nvPr>
            <p:ph type="body" idx="1"/>
          </p:nvPr>
        </p:nvSpPr>
        <p:spPr>
          <a:xfrm>
            <a:off x="365125" y="1538818"/>
            <a:ext cx="8415338" cy="4515082"/>
          </a:xfrm>
        </p:spPr>
        <p:txBody>
          <a:bodyPr/>
          <a:lstStyle/>
          <a:p>
            <a:r>
              <a:rPr lang="en-US" dirty="0" smtClean="0"/>
              <a:t>Tactical planning</a:t>
            </a:r>
          </a:p>
          <a:p>
            <a:pPr lvl="1"/>
            <a:r>
              <a:rPr lang="en-US" dirty="0" smtClean="0"/>
              <a:t>has a more short-term focus than strategic planning</a:t>
            </a:r>
          </a:p>
          <a:p>
            <a:pPr lvl="1"/>
            <a:r>
              <a:rPr lang="en-US" dirty="0" smtClean="0"/>
              <a:t>usually one to three years</a:t>
            </a:r>
          </a:p>
          <a:p>
            <a:pPr lvl="1"/>
            <a:r>
              <a:rPr lang="en-US" dirty="0" smtClean="0"/>
              <a:t>breaks applicable strategic goals into a series of incremental objectives</a:t>
            </a:r>
          </a:p>
          <a:p>
            <a:r>
              <a:rPr lang="en-US" dirty="0" smtClean="0"/>
              <a:t>Operational planning</a:t>
            </a:r>
          </a:p>
          <a:p>
            <a:pPr lvl="1"/>
            <a:r>
              <a:rPr lang="en-US" dirty="0" smtClean="0"/>
              <a:t>used by managers and employees to organize the ongoing, day-to-day performance of tasks</a:t>
            </a:r>
          </a:p>
          <a:p>
            <a:pPr lvl="1"/>
            <a:r>
              <a:rPr lang="en-US" dirty="0" smtClean="0"/>
              <a:t>includes clearly identified coordination activities across department boundaries such as communications requirements, weekly meetings, summaries, and progress reports</a:t>
            </a:r>
          </a:p>
        </p:txBody>
      </p:sp>
      <p:sp>
        <p:nvSpPr>
          <p:cNvPr id="27650" name="Rectangle 4"/>
          <p:cNvSpPr>
            <a:spLocks noGrp="1" noChangeArrowheads="1"/>
          </p:cNvSpPr>
          <p:nvPr>
            <p:ph type="title"/>
          </p:nvPr>
        </p:nvSpPr>
        <p:spPr/>
        <p:txBody>
          <a:bodyPr/>
          <a:lstStyle/>
          <a:p>
            <a:r>
              <a:rPr lang="en-US" dirty="0" smtClean="0"/>
              <a:t>Planning </a:t>
            </a:r>
            <a:r>
              <a:rPr lang="en-US" dirty="0"/>
              <a:t>Levels </a:t>
            </a:r>
            <a:r>
              <a:rPr lang="en-US" dirty="0" smtClean="0"/>
              <a:t>(Continued)	</a:t>
            </a:r>
          </a:p>
        </p:txBody>
      </p:sp>
    </p:spTree>
    <p:extLst>
      <p:ext uri="{BB962C8B-B14F-4D97-AF65-F5344CB8AC3E}">
        <p14:creationId xmlns:p14="http://schemas.microsoft.com/office/powerpoint/2010/main" val="3704879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first priority of the CISO and the InfoSec management team should be the structure of a strategic plan</a:t>
            </a:r>
          </a:p>
          <a:p>
            <a:r>
              <a:rPr lang="en-US" dirty="0" smtClean="0"/>
              <a:t>While each organization may have its own format for the design and distribution of a strategic plan, the fundamental elements of planning are the same for all types of enterprises</a:t>
            </a:r>
            <a:endParaRPr lang="en-US" dirty="0"/>
          </a:p>
        </p:txBody>
      </p:sp>
      <p:sp>
        <p:nvSpPr>
          <p:cNvPr id="2" name="Title 1"/>
          <p:cNvSpPr>
            <a:spLocks noGrp="1"/>
          </p:cNvSpPr>
          <p:nvPr>
            <p:ph type="title"/>
          </p:nvPr>
        </p:nvSpPr>
        <p:spPr/>
        <p:txBody>
          <a:bodyPr/>
          <a:lstStyle/>
          <a:p>
            <a:r>
              <a:rPr lang="en-US" dirty="0" smtClean="0"/>
              <a:t>Planning and the CISO</a:t>
            </a:r>
            <a:endParaRPr lang="en-US" dirty="0"/>
          </a:p>
        </p:txBody>
      </p:sp>
    </p:spTree>
    <p:extLst>
      <p:ext uri="{BB962C8B-B14F-4D97-AF65-F5344CB8AC3E}">
        <p14:creationId xmlns:p14="http://schemas.microsoft.com/office/powerpoint/2010/main" val="1794234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type="body" idx="1"/>
          </p:nvPr>
        </p:nvSpPr>
        <p:spPr>
          <a:xfrm>
            <a:off x="365125" y="1538818"/>
            <a:ext cx="8415338" cy="4576637"/>
          </a:xfrm>
        </p:spPr>
        <p:txBody>
          <a:bodyPr/>
          <a:lstStyle/>
          <a:p>
            <a:r>
              <a:rPr lang="en-US" dirty="0" smtClean="0"/>
              <a:t>Upon completion of this material, you should be able to:</a:t>
            </a:r>
          </a:p>
          <a:p>
            <a:pPr lvl="1"/>
            <a:r>
              <a:rPr lang="en-US" dirty="0"/>
              <a:t>Identify the key organizational stakeholders that are actively </a:t>
            </a:r>
            <a:r>
              <a:rPr lang="en-US" dirty="0" smtClean="0"/>
              <a:t>involved in </a:t>
            </a:r>
            <a:r>
              <a:rPr lang="en-US" dirty="0"/>
              <a:t>planning and compare their roles</a:t>
            </a:r>
          </a:p>
          <a:p>
            <a:pPr lvl="1"/>
            <a:r>
              <a:rPr lang="en-US" dirty="0"/>
              <a:t>Explain strategic organizational planning for information </a:t>
            </a:r>
            <a:r>
              <a:rPr lang="en-US" dirty="0" smtClean="0"/>
              <a:t>security (InfoSec</a:t>
            </a:r>
            <a:r>
              <a:rPr lang="en-US" dirty="0"/>
              <a:t>) and describe its relationship to organization-wide and </a:t>
            </a:r>
            <a:r>
              <a:rPr lang="en-US" dirty="0" smtClean="0"/>
              <a:t>IT strategic </a:t>
            </a:r>
            <a:r>
              <a:rPr lang="en-US" dirty="0"/>
              <a:t>planning</a:t>
            </a:r>
          </a:p>
          <a:p>
            <a:pPr lvl="1"/>
            <a:r>
              <a:rPr lang="en-US" dirty="0"/>
              <a:t>Discuss the importance, benefits, and desired outcomes of </a:t>
            </a:r>
            <a:r>
              <a:rPr lang="en-US" dirty="0" smtClean="0"/>
              <a:t>information security </a:t>
            </a:r>
            <a:r>
              <a:rPr lang="en-US" dirty="0"/>
              <a:t>governance and how such a program would be implemented</a:t>
            </a:r>
          </a:p>
          <a:p>
            <a:pPr lvl="1"/>
            <a:r>
              <a:rPr lang="en-US" dirty="0"/>
              <a:t>Describe the principal components of InfoSec system </a:t>
            </a:r>
            <a:r>
              <a:rPr lang="en-US" dirty="0" smtClean="0"/>
              <a:t>implementation planning </a:t>
            </a:r>
            <a:r>
              <a:rPr lang="en-US" dirty="0"/>
              <a:t>within the organizational planning scheme</a:t>
            </a:r>
            <a:endParaRPr lang="en-US" dirty="0" smtClean="0"/>
          </a:p>
        </p:txBody>
      </p:sp>
      <p:sp>
        <p:nvSpPr>
          <p:cNvPr id="13314" name="Rectangle 4"/>
          <p:cNvSpPr>
            <a:spLocks noGrp="1" noChangeArrowheads="1"/>
          </p:cNvSpPr>
          <p:nvPr>
            <p:ph type="title"/>
          </p:nvPr>
        </p:nvSpPr>
        <p:spPr/>
        <p:txBody>
          <a:bodyPr/>
          <a:lstStyle/>
          <a:p>
            <a:r>
              <a:rPr lang="en-US" dirty="0" smtClean="0"/>
              <a:t>Learning Objectives</a:t>
            </a:r>
          </a:p>
        </p:txBody>
      </p:sp>
    </p:spTree>
    <p:extLst>
      <p:ext uri="{BB962C8B-B14F-4D97-AF65-F5344CB8AC3E}">
        <p14:creationId xmlns:p14="http://schemas.microsoft.com/office/powerpoint/2010/main" val="2787139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365125" y="1538818"/>
            <a:ext cx="8415338" cy="4976747"/>
          </a:xfrm>
        </p:spPr>
        <p:txBody>
          <a:bodyPr/>
          <a:lstStyle/>
          <a:p>
            <a:pPr marL="514350" indent="-514350">
              <a:buFont typeface="+mj-lt"/>
              <a:buAutoNum type="arabicPeriod"/>
            </a:pPr>
            <a:r>
              <a:rPr lang="en-US" dirty="0" smtClean="0"/>
              <a:t>Executive Summary</a:t>
            </a:r>
          </a:p>
          <a:p>
            <a:pPr marL="514350" indent="-514350">
              <a:buFont typeface="+mj-lt"/>
              <a:buAutoNum type="arabicPeriod"/>
            </a:pPr>
            <a:r>
              <a:rPr lang="en-US" dirty="0" smtClean="0"/>
              <a:t>Mission, Vision, and Values Statements</a:t>
            </a:r>
          </a:p>
          <a:p>
            <a:pPr marL="514350" indent="-514350">
              <a:buFont typeface="+mj-lt"/>
              <a:buAutoNum type="arabicPeriod"/>
            </a:pPr>
            <a:r>
              <a:rPr lang="en-US" dirty="0" smtClean="0"/>
              <a:t>Organizational Profile and History</a:t>
            </a:r>
          </a:p>
          <a:p>
            <a:pPr marL="514350" indent="-514350">
              <a:buFont typeface="+mj-lt"/>
              <a:buAutoNum type="arabicPeriod"/>
            </a:pPr>
            <a:r>
              <a:rPr lang="en-US" dirty="0" smtClean="0"/>
              <a:t>Strategic Issues and Challenges</a:t>
            </a:r>
          </a:p>
          <a:p>
            <a:pPr marL="514350" indent="-514350">
              <a:buFont typeface="+mj-lt"/>
              <a:buAutoNum type="arabicPeriod"/>
            </a:pPr>
            <a:r>
              <a:rPr lang="en-US" dirty="0" smtClean="0"/>
              <a:t>Organizational Goals and Objectives</a:t>
            </a:r>
          </a:p>
          <a:p>
            <a:pPr marL="514350" indent="-514350">
              <a:buFont typeface="+mj-lt"/>
              <a:buAutoNum type="arabicPeriod"/>
            </a:pPr>
            <a:r>
              <a:rPr lang="en-US" dirty="0" smtClean="0"/>
              <a:t>Major Business Units (or Product/Service) Goals and Objectives</a:t>
            </a:r>
          </a:p>
          <a:p>
            <a:pPr marL="514350" indent="-514350">
              <a:buFont typeface="+mj-lt"/>
              <a:buAutoNum type="arabicPeriod"/>
            </a:pPr>
            <a:r>
              <a:rPr lang="en-US" dirty="0" smtClean="0"/>
              <a:t>Appendices (as applicable, including market analyses, internal/external surveys, budgets, and R&amp;D projections)</a:t>
            </a:r>
          </a:p>
        </p:txBody>
      </p:sp>
      <p:sp>
        <p:nvSpPr>
          <p:cNvPr id="28674" name="Rectangle 2"/>
          <p:cNvSpPr>
            <a:spLocks noGrp="1" noChangeArrowheads="1"/>
          </p:cNvSpPr>
          <p:nvPr>
            <p:ph type="title"/>
          </p:nvPr>
        </p:nvSpPr>
        <p:spPr/>
        <p:txBody>
          <a:bodyPr/>
          <a:lstStyle/>
          <a:p>
            <a:r>
              <a:rPr lang="en-US" dirty="0" smtClean="0"/>
              <a:t>Basic Components of a Typical Strategic Plan</a:t>
            </a:r>
          </a:p>
        </p:txBody>
      </p:sp>
    </p:spTree>
    <p:extLst>
      <p:ext uri="{BB962C8B-B14F-4D97-AF65-F5344CB8AC3E}">
        <p14:creationId xmlns:p14="http://schemas.microsoft.com/office/powerpoint/2010/main" val="1973808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5"/>
          <p:cNvSpPr>
            <a:spLocks noGrp="1" noChangeArrowheads="1"/>
          </p:cNvSpPr>
          <p:nvPr>
            <p:ph type="body" idx="1"/>
          </p:nvPr>
        </p:nvSpPr>
        <p:spPr>
          <a:xfrm>
            <a:off x="365125" y="1538818"/>
            <a:ext cx="8415338" cy="4825937"/>
          </a:xfrm>
        </p:spPr>
        <p:txBody>
          <a:bodyPr/>
          <a:lstStyle/>
          <a:p>
            <a:pPr marL="514350" indent="-514350">
              <a:buFont typeface="+mj-lt"/>
              <a:buAutoNum type="arabicPeriod"/>
            </a:pPr>
            <a:r>
              <a:rPr lang="en-US" sz="2400" dirty="0"/>
              <a:t>Articulate a comprehensive and meaningful vision statement that communicates what the organization strives to accomplish and attracts </a:t>
            </a:r>
            <a:r>
              <a:rPr lang="en-US" sz="2400" dirty="0" smtClean="0"/>
              <a:t>like-minded </a:t>
            </a:r>
            <a:r>
              <a:rPr lang="en-US" sz="2400" dirty="0"/>
              <a:t>persons </a:t>
            </a:r>
            <a:r>
              <a:rPr lang="en-US" sz="2400" dirty="0" smtClean="0"/>
              <a:t>to </a:t>
            </a:r>
            <a:r>
              <a:rPr lang="en-US" sz="2400" dirty="0"/>
              <a:t>join in the effort to achieve that goal</a:t>
            </a:r>
          </a:p>
          <a:p>
            <a:pPr marL="457200" indent="-457200">
              <a:buFont typeface="+mj-lt"/>
              <a:buAutoNum type="arabicPeriod"/>
            </a:pPr>
            <a:r>
              <a:rPr lang="en-US" sz="2400" dirty="0"/>
              <a:t>Endeavor to bring a sense of logical analysis of the objectives and what has been </a:t>
            </a:r>
            <a:r>
              <a:rPr lang="en-US" sz="2400" dirty="0" smtClean="0"/>
              <a:t>accomplished</a:t>
            </a:r>
            <a:endParaRPr lang="en-US" sz="2400" dirty="0"/>
          </a:p>
          <a:p>
            <a:pPr marL="457200" indent="-457200">
              <a:buFont typeface="+mj-lt"/>
              <a:buAutoNum type="arabicPeriod"/>
            </a:pPr>
            <a:r>
              <a:rPr lang="en-US" sz="2400" dirty="0" smtClean="0"/>
              <a:t>Work </a:t>
            </a:r>
            <a:r>
              <a:rPr lang="en-US" sz="2400" dirty="0"/>
              <a:t>from an overarching plan that has been developed with the input from key </a:t>
            </a:r>
            <a:r>
              <a:rPr lang="en-US" sz="2400" dirty="0" smtClean="0"/>
              <a:t>stakeholders</a:t>
            </a:r>
            <a:endParaRPr lang="en-US" sz="2400" dirty="0"/>
          </a:p>
          <a:p>
            <a:pPr marL="457200" indent="-457200">
              <a:buFont typeface="+mj-lt"/>
              <a:buAutoNum type="arabicPeriod"/>
            </a:pPr>
            <a:r>
              <a:rPr lang="en-US" sz="2400" dirty="0" smtClean="0"/>
              <a:t>Strive </a:t>
            </a:r>
            <a:r>
              <a:rPr lang="en-US" sz="2400" dirty="0"/>
              <a:t>for transparency in the planning process so that inevitable changes </a:t>
            </a:r>
            <a:r>
              <a:rPr lang="en-US" sz="2400" dirty="0" smtClean="0"/>
              <a:t>to plans </a:t>
            </a:r>
            <a:r>
              <a:rPr lang="en-US" sz="2400" dirty="0"/>
              <a:t>are explained to </a:t>
            </a:r>
            <a:r>
              <a:rPr lang="en-US" sz="2400" dirty="0" smtClean="0"/>
              <a:t>stakeholders</a:t>
            </a:r>
            <a:endParaRPr lang="en-US" sz="2400" dirty="0"/>
          </a:p>
          <a:p>
            <a:pPr marL="457200" indent="-457200">
              <a:buFont typeface="+mj-lt"/>
              <a:buAutoNum type="arabicPeriod"/>
            </a:pPr>
            <a:r>
              <a:rPr lang="en-US" sz="2400" dirty="0" smtClean="0"/>
              <a:t>Make </a:t>
            </a:r>
            <a:r>
              <a:rPr lang="en-US" sz="2400" dirty="0"/>
              <a:t>planning a process that engages all involved to work toward the </a:t>
            </a:r>
            <a:r>
              <a:rPr lang="en-US" sz="2400" dirty="0" smtClean="0"/>
              <a:t>common objectives</a:t>
            </a:r>
            <a:endParaRPr lang="en-US" sz="2400" dirty="0"/>
          </a:p>
        </p:txBody>
      </p:sp>
      <p:sp>
        <p:nvSpPr>
          <p:cNvPr id="29698" name="Rectangle 4"/>
          <p:cNvSpPr>
            <a:spLocks noGrp="1" noChangeArrowheads="1"/>
          </p:cNvSpPr>
          <p:nvPr>
            <p:ph type="title"/>
          </p:nvPr>
        </p:nvSpPr>
        <p:spPr/>
        <p:txBody>
          <a:bodyPr/>
          <a:lstStyle/>
          <a:p>
            <a:r>
              <a:rPr lang="en-US" dirty="0" smtClean="0"/>
              <a:t>Tips for Planning</a:t>
            </a:r>
          </a:p>
        </p:txBody>
      </p:sp>
    </p:spTree>
    <p:extLst>
      <p:ext uri="{BB962C8B-B14F-4D97-AF65-F5344CB8AC3E}">
        <p14:creationId xmlns:p14="http://schemas.microsoft.com/office/powerpoint/2010/main" val="10347698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5"/>
          <p:cNvSpPr>
            <a:spLocks noGrp="1" noChangeArrowheads="1"/>
          </p:cNvSpPr>
          <p:nvPr>
            <p:ph type="body" idx="1"/>
          </p:nvPr>
        </p:nvSpPr>
        <p:spPr>
          <a:xfrm>
            <a:off x="365125" y="1538818"/>
            <a:ext cx="8415338" cy="3773341"/>
          </a:xfrm>
        </p:spPr>
        <p:txBody>
          <a:bodyPr/>
          <a:lstStyle/>
          <a:p>
            <a:pPr marL="457200" indent="-457200">
              <a:buFont typeface="+mj-lt"/>
              <a:buAutoNum type="arabicPeriod" startAt="6"/>
            </a:pPr>
            <a:r>
              <a:rPr lang="en-US" sz="2400" dirty="0" smtClean="0"/>
              <a:t>Stick </a:t>
            </a:r>
            <a:r>
              <a:rPr lang="en-US" sz="2400" dirty="0"/>
              <a:t>with the process over time because results may not always be achieved </a:t>
            </a:r>
            <a:r>
              <a:rPr lang="en-US" sz="2400" dirty="0" smtClean="0"/>
              <a:t>as quickly </a:t>
            </a:r>
            <a:r>
              <a:rPr lang="en-US" sz="2400" dirty="0"/>
              <a:t>as </a:t>
            </a:r>
            <a:r>
              <a:rPr lang="en-US" sz="2400" dirty="0" smtClean="0"/>
              <a:t>intended</a:t>
            </a:r>
            <a:endParaRPr lang="en-US" sz="2400" dirty="0"/>
          </a:p>
          <a:p>
            <a:pPr marL="457200" indent="-457200">
              <a:buFont typeface="+mj-lt"/>
              <a:buAutoNum type="arabicPeriod" startAt="6"/>
            </a:pPr>
            <a:r>
              <a:rPr lang="en-US" sz="2400" dirty="0" smtClean="0"/>
              <a:t>Develop </a:t>
            </a:r>
            <a:r>
              <a:rPr lang="en-US" sz="2400" dirty="0"/>
              <a:t>consistent and repeatable methods of planning that are adopted as </a:t>
            </a:r>
            <a:r>
              <a:rPr lang="en-US" sz="2400" dirty="0" smtClean="0"/>
              <a:t>part of </a:t>
            </a:r>
            <a:r>
              <a:rPr lang="en-US" sz="2400" dirty="0"/>
              <a:t>the organization’s </a:t>
            </a:r>
            <a:r>
              <a:rPr lang="en-US" sz="2400" dirty="0" smtClean="0"/>
              <a:t>culture</a:t>
            </a:r>
            <a:endParaRPr lang="en-US" sz="2400" dirty="0"/>
          </a:p>
          <a:p>
            <a:pPr marL="457200" indent="-457200">
              <a:buFont typeface="+mj-lt"/>
              <a:buAutoNum type="arabicPeriod" startAt="6"/>
            </a:pPr>
            <a:r>
              <a:rPr lang="en-US" sz="2400" dirty="0" smtClean="0"/>
              <a:t>Explain </a:t>
            </a:r>
            <a:r>
              <a:rPr lang="en-US" sz="2400" dirty="0"/>
              <a:t>what is being done so that stakeholders perceive the intentions of </a:t>
            </a:r>
            <a:r>
              <a:rPr lang="en-US" sz="2400" dirty="0" smtClean="0"/>
              <a:t>the process</a:t>
            </a:r>
            <a:endParaRPr lang="en-US" sz="2400" dirty="0"/>
          </a:p>
          <a:p>
            <a:pPr marL="457200" indent="-457200">
              <a:buFont typeface="+mj-lt"/>
              <a:buAutoNum type="arabicPeriod" startAt="6"/>
            </a:pPr>
            <a:r>
              <a:rPr lang="en-US" sz="2400" dirty="0" smtClean="0"/>
              <a:t>Use </a:t>
            </a:r>
            <a:r>
              <a:rPr lang="en-US" sz="2400" dirty="0"/>
              <a:t>processes that fit the organization’s </a:t>
            </a:r>
            <a:r>
              <a:rPr lang="en-US" sz="2400" dirty="0" smtClean="0"/>
              <a:t>culture</a:t>
            </a:r>
            <a:endParaRPr lang="en-US" sz="2400" dirty="0"/>
          </a:p>
          <a:p>
            <a:pPr marL="457200" indent="-457200">
              <a:buFont typeface="+mj-lt"/>
              <a:buAutoNum type="arabicPeriod" startAt="6"/>
            </a:pPr>
            <a:r>
              <a:rPr lang="en-US" sz="2400" dirty="0" smtClean="0"/>
              <a:t>Make </a:t>
            </a:r>
            <a:r>
              <a:rPr lang="en-US" sz="2400" dirty="0"/>
              <a:t>the process as engaging as possible so that participants are </a:t>
            </a:r>
            <a:r>
              <a:rPr lang="en-US" sz="2400" dirty="0" smtClean="0"/>
              <a:t>not overwhelmed </a:t>
            </a:r>
            <a:r>
              <a:rPr lang="en-US" sz="2400" dirty="0"/>
              <a:t>and feel put upon by the required </a:t>
            </a:r>
            <a:r>
              <a:rPr lang="en-US" sz="2400" dirty="0" smtClean="0"/>
              <a:t>actions</a:t>
            </a:r>
            <a:endParaRPr lang="en-US" sz="2400" dirty="0"/>
          </a:p>
        </p:txBody>
      </p:sp>
      <p:sp>
        <p:nvSpPr>
          <p:cNvPr id="29698" name="Rectangle 4"/>
          <p:cNvSpPr>
            <a:spLocks noGrp="1" noChangeArrowheads="1"/>
          </p:cNvSpPr>
          <p:nvPr>
            <p:ph type="title"/>
          </p:nvPr>
        </p:nvSpPr>
        <p:spPr/>
        <p:txBody>
          <a:bodyPr/>
          <a:lstStyle/>
          <a:p>
            <a:r>
              <a:rPr lang="en-US" dirty="0" smtClean="0"/>
              <a:t>Tips for Planning (Continued)</a:t>
            </a:r>
          </a:p>
        </p:txBody>
      </p:sp>
    </p:spTree>
    <p:extLst>
      <p:ext uri="{BB962C8B-B14F-4D97-AF65-F5344CB8AC3E}">
        <p14:creationId xmlns:p14="http://schemas.microsoft.com/office/powerpoint/2010/main" val="3723177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Information Security Governance</a:t>
            </a:r>
            <a:endParaRPr lang="en-US" dirty="0"/>
          </a:p>
        </p:txBody>
      </p:sp>
      <p:sp>
        <p:nvSpPr>
          <p:cNvPr id="7" name="Text Placeholder 6"/>
          <p:cNvSpPr>
            <a:spLocks noGrp="1"/>
          </p:cNvSpPr>
          <p:nvPr>
            <p:ph type="body" idx="1"/>
          </p:nvPr>
        </p:nvSpPr>
        <p:spPr/>
        <p:txBody>
          <a:bodyPr/>
          <a:lstStyle/>
          <a:p>
            <a:r>
              <a:rPr lang="en-US" dirty="0" smtClean="0"/>
              <a:t>Chapter 03: Governance and Strategic Planning for Security</a:t>
            </a:r>
            <a:endParaRPr lang="en-US" dirty="0"/>
          </a:p>
        </p:txBody>
      </p:sp>
    </p:spTree>
    <p:extLst>
      <p:ext uri="{BB962C8B-B14F-4D97-AF65-F5344CB8AC3E}">
        <p14:creationId xmlns:p14="http://schemas.microsoft.com/office/powerpoint/2010/main" val="25666090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65125" y="1538818"/>
            <a:ext cx="8415338" cy="3837974"/>
          </a:xfrm>
        </p:spPr>
        <p:txBody>
          <a:bodyPr/>
          <a:lstStyle/>
          <a:p>
            <a:r>
              <a:rPr lang="en-US" dirty="0" smtClean="0"/>
              <a:t>Governance is “the set of responsibilities and practices exercised by the board and executive management with the goal of providing strategic direction, ensuring that objectives are achieved, ascertaining that risks are managed appropriately, and verifying that the enterprise’s resources are used responsibly”</a:t>
            </a:r>
          </a:p>
          <a:p>
            <a:r>
              <a:rPr lang="en-US" dirty="0" smtClean="0"/>
              <a:t>Strategic planning and corporate responsibility are best accomplished using an approach industry refers to as governance, risk management, and compliance (GRC)</a:t>
            </a:r>
            <a:endParaRPr lang="en-US" dirty="0"/>
          </a:p>
        </p:txBody>
      </p:sp>
      <p:sp>
        <p:nvSpPr>
          <p:cNvPr id="6" name="Title 5"/>
          <p:cNvSpPr>
            <a:spLocks noGrp="1"/>
          </p:cNvSpPr>
          <p:nvPr>
            <p:ph type="title"/>
          </p:nvPr>
        </p:nvSpPr>
        <p:spPr/>
        <p:txBody>
          <a:bodyPr/>
          <a:lstStyle/>
          <a:p>
            <a:r>
              <a:rPr lang="en-US" dirty="0" smtClean="0"/>
              <a:t>Information Security Governance</a:t>
            </a:r>
            <a:endParaRPr lang="en-US" dirty="0"/>
          </a:p>
        </p:txBody>
      </p:sp>
    </p:spTree>
    <p:extLst>
      <p:ext uri="{BB962C8B-B14F-4D97-AF65-F5344CB8AC3E}">
        <p14:creationId xmlns:p14="http://schemas.microsoft.com/office/powerpoint/2010/main" val="32377536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a:xfrm>
            <a:off x="365125" y="1538818"/>
            <a:ext cx="8415338" cy="5373779"/>
          </a:xfrm>
        </p:spPr>
        <p:txBody>
          <a:bodyPr/>
          <a:lstStyle/>
          <a:p>
            <a:r>
              <a:rPr lang="en-US" dirty="0" smtClean="0"/>
              <a:t>The governance of information security is a strategic planning responsibility whose importance has grown in recent years</a:t>
            </a:r>
          </a:p>
          <a:p>
            <a:r>
              <a:rPr lang="en-US" dirty="0" smtClean="0"/>
              <a:t>Information security objectives must be addressed at the highest levels of an organization's management team in order to be effective and offer a sustainable approach</a:t>
            </a:r>
          </a:p>
          <a:p>
            <a:r>
              <a:rPr lang="en-US" dirty="0"/>
              <a:t>When security programs are designed and managed as a technical </a:t>
            </a:r>
            <a:r>
              <a:rPr lang="en-US" dirty="0" smtClean="0"/>
              <a:t>specialty within IT, </a:t>
            </a:r>
            <a:r>
              <a:rPr lang="en-US" dirty="0"/>
              <a:t>they are less likely to be </a:t>
            </a:r>
            <a:r>
              <a:rPr lang="en-US" dirty="0" smtClean="0"/>
              <a:t>effective</a:t>
            </a:r>
            <a:r>
              <a:rPr lang="en-US" dirty="0"/>
              <a:t>; rather a </a:t>
            </a:r>
            <a:r>
              <a:rPr lang="en-US" dirty="0" smtClean="0"/>
              <a:t>broader </a:t>
            </a:r>
            <a:r>
              <a:rPr lang="en-US" dirty="0"/>
              <a:t>view of </a:t>
            </a:r>
            <a:r>
              <a:rPr lang="en-US" dirty="0" smtClean="0"/>
              <a:t>InfoSec encompasses all </a:t>
            </a:r>
            <a:r>
              <a:rPr lang="en-US" dirty="0"/>
              <a:t>of an organization’s information assets, including </a:t>
            </a:r>
            <a:r>
              <a:rPr lang="en-US" dirty="0" smtClean="0"/>
              <a:t>IT assets</a:t>
            </a:r>
          </a:p>
          <a:p>
            <a:endParaRPr lang="en-US" dirty="0" smtClean="0"/>
          </a:p>
        </p:txBody>
      </p:sp>
      <p:sp>
        <p:nvSpPr>
          <p:cNvPr id="31746" name="Title 1"/>
          <p:cNvSpPr>
            <a:spLocks noGrp="1"/>
          </p:cNvSpPr>
          <p:nvPr>
            <p:ph type="title"/>
          </p:nvPr>
        </p:nvSpPr>
        <p:spPr/>
        <p:txBody>
          <a:bodyPr/>
          <a:lstStyle/>
          <a:p>
            <a:r>
              <a:rPr lang="en-US" dirty="0" smtClean="0"/>
              <a:t>Information Security Governance (Continued)</a:t>
            </a:r>
          </a:p>
        </p:txBody>
      </p:sp>
    </p:spTree>
    <p:extLst>
      <p:ext uri="{BB962C8B-B14F-4D97-AF65-F5344CB8AC3E}">
        <p14:creationId xmlns:p14="http://schemas.microsoft.com/office/powerpoint/2010/main" val="31707660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902881"/>
          </a:xfrm>
        </p:spPr>
        <p:txBody>
          <a:bodyPr/>
          <a:lstStyle/>
          <a:p>
            <a:r>
              <a:rPr lang="en-US" dirty="0" smtClean="0"/>
              <a:t>According to ISACA’s Information Technology Governance Institute (ITGI), InfoSec governance includes the accountabilities and methods undertaken by the board of directors and executive management to provide:</a:t>
            </a:r>
          </a:p>
          <a:p>
            <a:pPr lvl="1"/>
            <a:r>
              <a:rPr lang="en-US" dirty="0" smtClean="0"/>
              <a:t>strategic direction, </a:t>
            </a:r>
          </a:p>
          <a:p>
            <a:pPr lvl="1"/>
            <a:r>
              <a:rPr lang="en-US" dirty="0" smtClean="0"/>
              <a:t>establishment of objectives, </a:t>
            </a:r>
          </a:p>
          <a:p>
            <a:pPr lvl="1"/>
            <a:r>
              <a:rPr lang="en-US" dirty="0" smtClean="0"/>
              <a:t>measurement of progress toward those objectives, </a:t>
            </a:r>
          </a:p>
          <a:p>
            <a:pPr lvl="1"/>
            <a:r>
              <a:rPr lang="en-US" dirty="0" smtClean="0"/>
              <a:t>verification that risk management practices are appropriate, and </a:t>
            </a:r>
          </a:p>
          <a:p>
            <a:pPr lvl="1"/>
            <a:r>
              <a:rPr lang="en-US" dirty="0" smtClean="0"/>
              <a:t>validation that the organization’s assets are used properly</a:t>
            </a:r>
          </a:p>
          <a:p>
            <a:endParaRPr lang="en-US" dirty="0"/>
          </a:p>
        </p:txBody>
      </p:sp>
      <p:sp>
        <p:nvSpPr>
          <p:cNvPr id="32770" name="Title 1"/>
          <p:cNvSpPr>
            <a:spLocks noGrp="1"/>
          </p:cNvSpPr>
          <p:nvPr>
            <p:ph type="title"/>
          </p:nvPr>
        </p:nvSpPr>
        <p:spPr/>
        <p:txBody>
          <a:bodyPr/>
          <a:lstStyle/>
          <a:p>
            <a:r>
              <a:rPr lang="en-US" dirty="0" smtClean="0"/>
              <a:t>The ITGI Approach to Information Security Governance</a:t>
            </a:r>
          </a:p>
        </p:txBody>
      </p:sp>
    </p:spTree>
    <p:extLst>
      <p:ext uri="{BB962C8B-B14F-4D97-AF65-F5344CB8AC3E}">
        <p14:creationId xmlns:p14="http://schemas.microsoft.com/office/powerpoint/2010/main" val="40727380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a:xfrm>
            <a:off x="365125" y="1538818"/>
            <a:ext cx="8415338" cy="4284250"/>
          </a:xfrm>
        </p:spPr>
        <p:txBody>
          <a:bodyPr/>
          <a:lstStyle/>
          <a:p>
            <a:r>
              <a:rPr lang="en-US" dirty="0" smtClean="0"/>
              <a:t>ITGI recommends that boards of directors supervise strategic InfoSec objectives by:</a:t>
            </a:r>
          </a:p>
          <a:p>
            <a:pPr marL="685800" lvl="1" indent="-457200">
              <a:buFont typeface="+mj-lt"/>
              <a:buAutoNum type="arabicPeriod"/>
            </a:pPr>
            <a:r>
              <a:rPr lang="en-US" dirty="0" smtClean="0"/>
              <a:t>Creating and promoting a culture that recognizes the criticality of information and InfoSec to the organization</a:t>
            </a:r>
          </a:p>
          <a:p>
            <a:pPr marL="685800" lvl="1" indent="-457200">
              <a:buFont typeface="+mj-lt"/>
              <a:buAutoNum type="arabicPeriod"/>
            </a:pPr>
            <a:r>
              <a:rPr lang="en-US" dirty="0" smtClean="0"/>
              <a:t>Verifying that management’s investment in InfoSec is properly aligned with organizational strategies and the organization’s risk environment</a:t>
            </a:r>
          </a:p>
          <a:p>
            <a:pPr marL="685800" lvl="1" indent="-457200">
              <a:buFont typeface="+mj-lt"/>
              <a:buAutoNum type="arabicPeriod"/>
            </a:pPr>
            <a:r>
              <a:rPr lang="en-US" dirty="0" smtClean="0"/>
              <a:t>Mandating and assuring that a comprehensive InfoSec program is developed and implemented</a:t>
            </a:r>
          </a:p>
          <a:p>
            <a:pPr marL="685800" lvl="1" indent="-457200">
              <a:buFont typeface="+mj-lt"/>
              <a:buAutoNum type="arabicPeriod"/>
            </a:pPr>
            <a:r>
              <a:rPr lang="en-US" dirty="0" smtClean="0"/>
              <a:t>Requiring reports from the various layers of management on the InfoSec program’s effectiveness and adequacy</a:t>
            </a:r>
          </a:p>
        </p:txBody>
      </p:sp>
      <p:sp>
        <p:nvSpPr>
          <p:cNvPr id="33794" name="Title 1"/>
          <p:cNvSpPr>
            <a:spLocks noGrp="1"/>
          </p:cNvSpPr>
          <p:nvPr>
            <p:ph type="title"/>
          </p:nvPr>
        </p:nvSpPr>
        <p:spPr>
          <a:xfrm>
            <a:off x="762000" y="188122"/>
            <a:ext cx="8026400" cy="732508"/>
          </a:xfrm>
        </p:spPr>
        <p:txBody>
          <a:bodyPr/>
          <a:lstStyle/>
          <a:p>
            <a:r>
              <a:rPr lang="en-US" dirty="0" smtClean="0"/>
              <a:t>The ITGI Approach to Information Security </a:t>
            </a:r>
            <a:r>
              <a:rPr lang="en-US" dirty="0"/>
              <a:t>Governance </a:t>
            </a:r>
            <a:r>
              <a:rPr lang="en-US" dirty="0" smtClean="0"/>
              <a:t>(Continued)</a:t>
            </a:r>
          </a:p>
        </p:txBody>
      </p:sp>
    </p:spTree>
    <p:extLst>
      <p:ext uri="{BB962C8B-B14F-4D97-AF65-F5344CB8AC3E}">
        <p14:creationId xmlns:p14="http://schemas.microsoft.com/office/powerpoint/2010/main" val="1228445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365125" y="1538818"/>
            <a:ext cx="8415338" cy="4796698"/>
          </a:xfrm>
        </p:spPr>
        <p:txBody>
          <a:bodyPr/>
          <a:lstStyle/>
          <a:p>
            <a:r>
              <a:rPr lang="en-US" sz="2600" dirty="0" smtClean="0"/>
              <a:t>Strategic alignment of InfoSec with business strategy to support organizational objectives</a:t>
            </a:r>
          </a:p>
          <a:p>
            <a:r>
              <a:rPr lang="en-US" sz="2600" dirty="0" smtClean="0"/>
              <a:t>Risk management by executing appropriate measures to manage and mitigate threats to information resources</a:t>
            </a:r>
          </a:p>
          <a:p>
            <a:r>
              <a:rPr lang="en-US" sz="2600" dirty="0" smtClean="0"/>
              <a:t>Resource management by utilizing InfoSec knowledge and infrastructure efficiently and effectively</a:t>
            </a:r>
          </a:p>
          <a:p>
            <a:r>
              <a:rPr lang="en-US" sz="2600" dirty="0" smtClean="0"/>
              <a:t>Performance measurement by measuring, monitoring, and reporting InfoSec governance metrics to ensure that organizational objectives are achieved</a:t>
            </a:r>
          </a:p>
          <a:p>
            <a:r>
              <a:rPr lang="en-US" sz="2600" dirty="0" smtClean="0"/>
              <a:t>Value delivery by optimizing InfoSec investments in support of organizational objectives</a:t>
            </a:r>
          </a:p>
        </p:txBody>
      </p:sp>
      <p:sp>
        <p:nvSpPr>
          <p:cNvPr id="34818" name="Title 1"/>
          <p:cNvSpPr>
            <a:spLocks noGrp="1"/>
          </p:cNvSpPr>
          <p:nvPr>
            <p:ph type="title"/>
          </p:nvPr>
        </p:nvSpPr>
        <p:spPr/>
        <p:txBody>
          <a:bodyPr/>
          <a:lstStyle/>
          <a:p>
            <a:r>
              <a:rPr lang="en-US" dirty="0" smtClean="0"/>
              <a:t>ITGI Information Security Governance </a:t>
            </a:r>
            <a:br>
              <a:rPr lang="en-US" dirty="0" smtClean="0"/>
            </a:br>
            <a:r>
              <a:rPr lang="en-US" dirty="0" smtClean="0"/>
              <a:t>Desired Outcomes</a:t>
            </a:r>
          </a:p>
        </p:txBody>
      </p:sp>
    </p:spTree>
    <p:extLst>
      <p:ext uri="{BB962C8B-B14F-4D97-AF65-F5344CB8AC3E}">
        <p14:creationId xmlns:p14="http://schemas.microsoft.com/office/powerpoint/2010/main" val="3646972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365125" y="1538818"/>
            <a:ext cx="8415338" cy="3890296"/>
          </a:xfrm>
        </p:spPr>
        <p:txBody>
          <a:bodyPr/>
          <a:lstStyle/>
          <a:p>
            <a:pPr marL="514350" indent="-514350">
              <a:buFont typeface="+mj-lt"/>
              <a:buAutoNum type="arabicPeriod"/>
            </a:pPr>
            <a:r>
              <a:rPr lang="en-US" dirty="0" smtClean="0"/>
              <a:t>Place InfoSec on the board’s agenda</a:t>
            </a:r>
          </a:p>
          <a:p>
            <a:pPr marL="514350" indent="-514350">
              <a:buFont typeface="+mj-lt"/>
              <a:buAutoNum type="arabicPeriod"/>
            </a:pPr>
            <a:r>
              <a:rPr lang="en-US" dirty="0" smtClean="0"/>
              <a:t>Identify InfoSec leaders, hold them accountable, and ensure support for them</a:t>
            </a:r>
          </a:p>
          <a:p>
            <a:pPr marL="514350" indent="-514350">
              <a:buFont typeface="+mj-lt"/>
              <a:buAutoNum type="arabicPeriod"/>
            </a:pPr>
            <a:r>
              <a:rPr lang="en-US" dirty="0" smtClean="0"/>
              <a:t>Ensure the effectiveness of the corporation’s InfoSec policy through review and approval</a:t>
            </a:r>
          </a:p>
          <a:p>
            <a:pPr marL="514350" indent="-514350">
              <a:buFont typeface="+mj-lt"/>
              <a:buAutoNum type="arabicPeriod"/>
            </a:pPr>
            <a:r>
              <a:rPr lang="en-US" dirty="0" smtClean="0"/>
              <a:t>Assign InfoSec to a key committee and ensure adequate support for that committee	</a:t>
            </a:r>
          </a:p>
          <a:p>
            <a:endParaRPr lang="en-US" dirty="0" smtClean="0"/>
          </a:p>
        </p:txBody>
      </p:sp>
      <p:sp>
        <p:nvSpPr>
          <p:cNvPr id="35842" name="Title 1"/>
          <p:cNvSpPr>
            <a:spLocks noGrp="1"/>
          </p:cNvSpPr>
          <p:nvPr>
            <p:ph type="title"/>
          </p:nvPr>
        </p:nvSpPr>
        <p:spPr>
          <a:xfrm>
            <a:off x="762000" y="188122"/>
            <a:ext cx="8026400" cy="732508"/>
          </a:xfrm>
        </p:spPr>
        <p:txBody>
          <a:bodyPr/>
          <a:lstStyle/>
          <a:p>
            <a:r>
              <a:rPr lang="en-US" dirty="0" smtClean="0"/>
              <a:t>NACD InfoSec Governance Board of Directors Essential Practices</a:t>
            </a:r>
          </a:p>
        </p:txBody>
      </p:sp>
    </p:spTree>
    <p:extLst>
      <p:ext uri="{BB962C8B-B14F-4D97-AF65-F5344CB8AC3E}">
        <p14:creationId xmlns:p14="http://schemas.microsoft.com/office/powerpoint/2010/main" val="3353501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Role of Planning</a:t>
            </a:r>
            <a:endParaRPr lang="en-US" dirty="0"/>
          </a:p>
        </p:txBody>
      </p:sp>
      <p:sp>
        <p:nvSpPr>
          <p:cNvPr id="7" name="Text Placeholder 6"/>
          <p:cNvSpPr>
            <a:spLocks noGrp="1"/>
          </p:cNvSpPr>
          <p:nvPr>
            <p:ph type="body" idx="1"/>
          </p:nvPr>
        </p:nvSpPr>
        <p:spPr/>
        <p:txBody>
          <a:bodyPr/>
          <a:lstStyle/>
          <a:p>
            <a:r>
              <a:rPr lang="en-US" dirty="0" smtClean="0"/>
              <a:t>Chapter 03: Governance and Strategic Planning for Security</a:t>
            </a:r>
            <a:endParaRPr lang="en-US" dirty="0"/>
          </a:p>
        </p:txBody>
      </p:sp>
    </p:spTree>
    <p:extLst>
      <p:ext uri="{BB962C8B-B14F-4D97-AF65-F5344CB8AC3E}">
        <p14:creationId xmlns:p14="http://schemas.microsoft.com/office/powerpoint/2010/main" val="41427410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818"/>
            <a:ext cx="8415338" cy="4878259"/>
          </a:xfrm>
        </p:spPr>
        <p:txBody>
          <a:bodyPr/>
          <a:lstStyle/>
          <a:p>
            <a:r>
              <a:rPr lang="en-US" sz="2000" i="1" dirty="0"/>
              <a:t>An increase in share value for organizations</a:t>
            </a:r>
          </a:p>
          <a:p>
            <a:r>
              <a:rPr lang="en-US" sz="2000" i="1" dirty="0" smtClean="0"/>
              <a:t>Increased </a:t>
            </a:r>
            <a:r>
              <a:rPr lang="en-US" sz="2000" i="1" dirty="0"/>
              <a:t>predictability and reduced uncertainty of business operations by </a:t>
            </a:r>
            <a:r>
              <a:rPr lang="en-US" sz="2000" i="1" dirty="0" smtClean="0"/>
              <a:t>lowering information-security-related </a:t>
            </a:r>
            <a:r>
              <a:rPr lang="en-US" sz="2000" i="1" dirty="0"/>
              <a:t>risks to definable and acceptable levels</a:t>
            </a:r>
          </a:p>
          <a:p>
            <a:r>
              <a:rPr lang="en-US" sz="2000" i="1" dirty="0" smtClean="0"/>
              <a:t>Protection </a:t>
            </a:r>
            <a:r>
              <a:rPr lang="en-US" sz="2000" i="1" dirty="0"/>
              <a:t>from the increasing potential for civil or legal liability as a result </a:t>
            </a:r>
            <a:r>
              <a:rPr lang="en-US" sz="2000" i="1" dirty="0" smtClean="0"/>
              <a:t>of information </a:t>
            </a:r>
            <a:r>
              <a:rPr lang="en-US" sz="2000" i="1" dirty="0"/>
              <a:t>inaccuracy or the absence of due care</a:t>
            </a:r>
          </a:p>
          <a:p>
            <a:r>
              <a:rPr lang="en-US" sz="2000" i="1" dirty="0" smtClean="0"/>
              <a:t>Optimization </a:t>
            </a:r>
            <a:r>
              <a:rPr lang="en-US" sz="2000" i="1" dirty="0"/>
              <a:t>of the allocation of limited security resources</a:t>
            </a:r>
          </a:p>
          <a:p>
            <a:r>
              <a:rPr lang="en-US" sz="2000" i="1" dirty="0" smtClean="0"/>
              <a:t>Assurance </a:t>
            </a:r>
            <a:r>
              <a:rPr lang="en-US" sz="2000" i="1" dirty="0"/>
              <a:t>of effective InfoSec policy and policy compliance</a:t>
            </a:r>
          </a:p>
          <a:p>
            <a:r>
              <a:rPr lang="en-US" sz="2000" i="1" dirty="0" smtClean="0"/>
              <a:t>A </a:t>
            </a:r>
            <a:r>
              <a:rPr lang="en-US" sz="2000" i="1" dirty="0"/>
              <a:t>firm foundation for efficient and effective risk management, </a:t>
            </a:r>
            <a:r>
              <a:rPr lang="en-US" sz="2000" i="1" dirty="0" smtClean="0"/>
              <a:t>process improvement</a:t>
            </a:r>
            <a:r>
              <a:rPr lang="en-US" sz="2000" i="1" dirty="0"/>
              <a:t>, and rapid incident </a:t>
            </a:r>
            <a:r>
              <a:rPr lang="en-US" sz="2000" i="1" dirty="0" smtClean="0"/>
              <a:t>response</a:t>
            </a:r>
          </a:p>
          <a:p>
            <a:r>
              <a:rPr lang="en-US" sz="2000" i="1" dirty="0"/>
              <a:t>A level of assurance that critical decisions are not based on faulty </a:t>
            </a:r>
            <a:r>
              <a:rPr lang="en-US" sz="2000" i="1" dirty="0" smtClean="0"/>
              <a:t>information </a:t>
            </a:r>
          </a:p>
          <a:p>
            <a:r>
              <a:rPr lang="en-US" sz="2000" i="1" dirty="0" smtClean="0"/>
              <a:t>Accountability </a:t>
            </a:r>
            <a:r>
              <a:rPr lang="en-US" sz="2000" i="1" dirty="0"/>
              <a:t>for safeguarding information during critical business activities, </a:t>
            </a:r>
            <a:r>
              <a:rPr lang="en-US" sz="2000" i="1" dirty="0" smtClean="0"/>
              <a:t>such as </a:t>
            </a:r>
            <a:r>
              <a:rPr lang="en-US" sz="2000" i="1" dirty="0"/>
              <a:t>mergers and acquisitions, business process recovery, and regulatory response</a:t>
            </a:r>
            <a:endParaRPr lang="en-US" sz="1800" dirty="0"/>
          </a:p>
        </p:txBody>
      </p:sp>
      <p:sp>
        <p:nvSpPr>
          <p:cNvPr id="3" name="Title 2"/>
          <p:cNvSpPr>
            <a:spLocks noGrp="1"/>
          </p:cNvSpPr>
          <p:nvPr>
            <p:ph type="title"/>
          </p:nvPr>
        </p:nvSpPr>
        <p:spPr/>
        <p:txBody>
          <a:bodyPr/>
          <a:lstStyle/>
          <a:p>
            <a:r>
              <a:rPr lang="en-US" dirty="0" smtClean="0"/>
              <a:t>Benefits of Information Security Governance</a:t>
            </a:r>
            <a:endParaRPr lang="en-US" dirty="0"/>
          </a:p>
        </p:txBody>
      </p:sp>
    </p:spTree>
    <p:extLst>
      <p:ext uri="{BB962C8B-B14F-4D97-AF65-F5344CB8AC3E}">
        <p14:creationId xmlns:p14="http://schemas.microsoft.com/office/powerpoint/2010/main" val="2377970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371600"/>
            <a:ext cx="8415338" cy="5176802"/>
          </a:xfrm>
        </p:spPr>
        <p:txBody>
          <a:bodyPr/>
          <a:lstStyle/>
          <a:p>
            <a:r>
              <a:rPr lang="en-US" sz="2400" dirty="0"/>
              <a:t>When developing an InfoSec governance program, the designers should </a:t>
            </a:r>
            <a:r>
              <a:rPr lang="en-US" sz="2400" dirty="0" smtClean="0"/>
              <a:t>ensure that </a:t>
            </a:r>
            <a:r>
              <a:rPr lang="en-US" sz="2400" dirty="0"/>
              <a:t>the program includes</a:t>
            </a:r>
            <a:r>
              <a:rPr lang="en-US" sz="2400" dirty="0" smtClean="0"/>
              <a:t>:</a:t>
            </a:r>
          </a:p>
          <a:p>
            <a:pPr lvl="1"/>
            <a:r>
              <a:rPr lang="en-US" sz="2000" dirty="0"/>
              <a:t>An InfoSec risk management methodology</a:t>
            </a:r>
          </a:p>
          <a:p>
            <a:pPr lvl="1"/>
            <a:r>
              <a:rPr lang="en-US" sz="2000" dirty="0" smtClean="0"/>
              <a:t>A </a:t>
            </a:r>
            <a:r>
              <a:rPr lang="en-US" sz="2000" dirty="0"/>
              <a:t>comprehensive security strategy explicitly linked with business and </a:t>
            </a:r>
            <a:r>
              <a:rPr lang="en-US" sz="2000" dirty="0" smtClean="0"/>
              <a:t>IT objectives</a:t>
            </a:r>
            <a:endParaRPr lang="en-US" sz="2000" dirty="0"/>
          </a:p>
          <a:p>
            <a:pPr lvl="1"/>
            <a:r>
              <a:rPr lang="en-US" sz="2000" dirty="0" smtClean="0"/>
              <a:t>An </a:t>
            </a:r>
            <a:r>
              <a:rPr lang="en-US" sz="2000" dirty="0"/>
              <a:t>effective security organizational structure</a:t>
            </a:r>
          </a:p>
          <a:p>
            <a:pPr lvl="1"/>
            <a:r>
              <a:rPr lang="en-US" sz="2000" dirty="0" smtClean="0"/>
              <a:t>A </a:t>
            </a:r>
            <a:r>
              <a:rPr lang="en-US" sz="2000" dirty="0"/>
              <a:t>security strategy that talks about the value of information being protected </a:t>
            </a:r>
            <a:r>
              <a:rPr lang="en-US" sz="2000" dirty="0" smtClean="0"/>
              <a:t>and delivered</a:t>
            </a:r>
            <a:endParaRPr lang="en-US" sz="2000" dirty="0"/>
          </a:p>
          <a:p>
            <a:pPr lvl="1"/>
            <a:r>
              <a:rPr lang="en-US" sz="2000" dirty="0" smtClean="0"/>
              <a:t>Security </a:t>
            </a:r>
            <a:r>
              <a:rPr lang="en-US" sz="2000" dirty="0"/>
              <a:t>policies that address each aspect of strategy, control, and regulation</a:t>
            </a:r>
          </a:p>
          <a:p>
            <a:pPr lvl="1"/>
            <a:r>
              <a:rPr lang="en-US" sz="2000" dirty="0" smtClean="0"/>
              <a:t>A </a:t>
            </a:r>
            <a:r>
              <a:rPr lang="en-US" sz="2000" dirty="0"/>
              <a:t>complete set of security standards for each policy to ensure that </a:t>
            </a:r>
            <a:r>
              <a:rPr lang="en-US" sz="2000" dirty="0" smtClean="0"/>
              <a:t>procedures and </a:t>
            </a:r>
            <a:r>
              <a:rPr lang="en-US" sz="2000" dirty="0"/>
              <a:t>guidelines comply with policy</a:t>
            </a:r>
          </a:p>
          <a:p>
            <a:pPr lvl="1"/>
            <a:r>
              <a:rPr lang="en-US" sz="2000" dirty="0" smtClean="0"/>
              <a:t>Institutionalized </a:t>
            </a:r>
            <a:r>
              <a:rPr lang="en-US" sz="2000" dirty="0"/>
              <a:t>monitoring processes to ensure compliance and </a:t>
            </a:r>
            <a:r>
              <a:rPr lang="en-US" sz="2000" dirty="0" smtClean="0"/>
              <a:t>provide feedback </a:t>
            </a:r>
            <a:r>
              <a:rPr lang="en-US" sz="2000" dirty="0"/>
              <a:t>on effectiveness and mitigation of risk</a:t>
            </a:r>
          </a:p>
          <a:p>
            <a:pPr lvl="1"/>
            <a:r>
              <a:rPr lang="en-US" sz="2000" dirty="0" smtClean="0"/>
              <a:t>A </a:t>
            </a:r>
            <a:r>
              <a:rPr lang="en-US" sz="2000" dirty="0"/>
              <a:t>process to ensure continued evaluation and updating of security </a:t>
            </a:r>
            <a:r>
              <a:rPr lang="en-US" sz="2000" dirty="0" smtClean="0"/>
              <a:t>policies, standards</a:t>
            </a:r>
            <a:r>
              <a:rPr lang="en-US" sz="2000" dirty="0"/>
              <a:t>, procedures, and risks</a:t>
            </a:r>
          </a:p>
        </p:txBody>
      </p:sp>
      <p:sp>
        <p:nvSpPr>
          <p:cNvPr id="3" name="Title 2"/>
          <p:cNvSpPr>
            <a:spLocks noGrp="1"/>
          </p:cNvSpPr>
          <p:nvPr>
            <p:ph type="title"/>
          </p:nvPr>
        </p:nvSpPr>
        <p:spPr>
          <a:xfrm>
            <a:off x="762000" y="371249"/>
            <a:ext cx="8026400" cy="366254"/>
          </a:xfrm>
        </p:spPr>
        <p:txBody>
          <a:bodyPr/>
          <a:lstStyle/>
          <a:p>
            <a:r>
              <a:rPr lang="en-US" dirty="0" smtClean="0"/>
              <a:t>Benefits of Information Security Governance (Continued)</a:t>
            </a:r>
            <a:endParaRPr lang="en-US" dirty="0"/>
          </a:p>
        </p:txBody>
      </p:sp>
    </p:spTree>
    <p:extLst>
      <p:ext uri="{BB962C8B-B14F-4D97-AF65-F5344CB8AC3E}">
        <p14:creationId xmlns:p14="http://schemas.microsoft.com/office/powerpoint/2010/main" val="1421722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518160"/>
          </a:xfrm>
        </p:spPr>
        <p:txBody>
          <a:bodyPr/>
          <a:lstStyle/>
          <a:p>
            <a:r>
              <a:rPr lang="en-US" sz="2400" dirty="0" smtClean="0"/>
              <a:t>According to the Corporate Governance Task Force (CGTF), an advisory group from the National Cyber Security Partnership (NCSP), the organization should engage in a core set of activities suited to its needs to guide the development and implementation of the InfoSec governance program:</a:t>
            </a:r>
          </a:p>
          <a:p>
            <a:pPr lvl="1"/>
            <a:r>
              <a:rPr lang="en-US" sz="2000" dirty="0" smtClean="0"/>
              <a:t>Conduct an annual InfoSec evaluation, the results of which the CEO should review with staff and then report to the board of directors</a:t>
            </a:r>
          </a:p>
          <a:p>
            <a:pPr lvl="1"/>
            <a:r>
              <a:rPr lang="en-US" sz="2000" dirty="0" smtClean="0"/>
              <a:t>Conduct periodic risk assessments of information assets as part of a risk management program</a:t>
            </a:r>
          </a:p>
          <a:p>
            <a:pPr lvl="1"/>
            <a:r>
              <a:rPr lang="en-US" sz="2000" dirty="0" smtClean="0"/>
              <a:t>Implement policies and procedures based on risk assessments to secure information assets</a:t>
            </a:r>
          </a:p>
          <a:p>
            <a:pPr lvl="1"/>
            <a:r>
              <a:rPr lang="en-US" sz="2000" dirty="0" smtClean="0"/>
              <a:t>Establish a security management structure to assign explicit individual roles, responsibilities, authority, and accountability</a:t>
            </a:r>
            <a:endParaRPr lang="en-US" sz="2000" dirty="0"/>
          </a:p>
        </p:txBody>
      </p:sp>
      <p:sp>
        <p:nvSpPr>
          <p:cNvPr id="2" name="Title 1"/>
          <p:cNvSpPr>
            <a:spLocks noGrp="1"/>
          </p:cNvSpPr>
          <p:nvPr>
            <p:ph type="title"/>
          </p:nvPr>
        </p:nvSpPr>
        <p:spPr/>
        <p:txBody>
          <a:bodyPr/>
          <a:lstStyle/>
          <a:p>
            <a:r>
              <a:rPr lang="en-US" dirty="0" smtClean="0"/>
              <a:t>NCSP Framework for Information Security Governance</a:t>
            </a:r>
            <a:endParaRPr lang="en-US" dirty="0"/>
          </a:p>
        </p:txBody>
      </p:sp>
    </p:spTree>
    <p:extLst>
      <p:ext uri="{BB962C8B-B14F-4D97-AF65-F5344CB8AC3E}">
        <p14:creationId xmlns:p14="http://schemas.microsoft.com/office/powerpoint/2010/main" val="18109583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719754"/>
          </a:xfrm>
        </p:spPr>
        <p:txBody>
          <a:bodyPr/>
          <a:lstStyle/>
          <a:p>
            <a:pPr lvl="1"/>
            <a:r>
              <a:rPr lang="en-US" sz="2200" dirty="0" smtClean="0"/>
              <a:t>Develop plans and initiate actions to provide adequate InfoSec for networks, facilities, systems, and information</a:t>
            </a:r>
          </a:p>
          <a:p>
            <a:pPr lvl="1"/>
            <a:r>
              <a:rPr lang="en-US" sz="2200" dirty="0" smtClean="0"/>
              <a:t>Treat InfoSec as an integral part of the system life cycle</a:t>
            </a:r>
          </a:p>
          <a:p>
            <a:pPr lvl="1"/>
            <a:r>
              <a:rPr lang="en-US" sz="2200" dirty="0" smtClean="0"/>
              <a:t>Provide InfoSec awareness, training, and education to personnel</a:t>
            </a:r>
          </a:p>
          <a:p>
            <a:pPr lvl="1"/>
            <a:r>
              <a:rPr lang="en-US" sz="2200" dirty="0" smtClean="0"/>
              <a:t>Conduct periodic testing and evaluation of the effectiveness of InfoSec policies and procedures</a:t>
            </a:r>
          </a:p>
          <a:p>
            <a:pPr lvl="1"/>
            <a:r>
              <a:rPr lang="en-US" sz="2200" dirty="0" smtClean="0"/>
              <a:t>Create and execute a plan for remedial action to address any InfoSec deficiencies</a:t>
            </a:r>
          </a:p>
          <a:p>
            <a:pPr lvl="1"/>
            <a:r>
              <a:rPr lang="en-US" sz="2200" dirty="0" smtClean="0"/>
              <a:t>Develop and implement incident response procedures</a:t>
            </a:r>
          </a:p>
          <a:p>
            <a:pPr lvl="1"/>
            <a:r>
              <a:rPr lang="en-US" sz="2200" dirty="0" smtClean="0"/>
              <a:t>Establish plans, procedures, and tests to provide continuity of operations</a:t>
            </a:r>
          </a:p>
          <a:p>
            <a:pPr lvl="1"/>
            <a:r>
              <a:rPr lang="en-US" sz="2200" dirty="0" smtClean="0"/>
              <a:t>Use security best practices guidance, such as the ISO 27000 series, to measure InfoSec performance</a:t>
            </a:r>
            <a:endParaRPr lang="en-US" sz="2200" dirty="0"/>
          </a:p>
        </p:txBody>
      </p:sp>
      <p:sp>
        <p:nvSpPr>
          <p:cNvPr id="2" name="Title 1"/>
          <p:cNvSpPr>
            <a:spLocks noGrp="1"/>
          </p:cNvSpPr>
          <p:nvPr>
            <p:ph type="title"/>
          </p:nvPr>
        </p:nvSpPr>
        <p:spPr>
          <a:xfrm>
            <a:off x="762000" y="188122"/>
            <a:ext cx="8026400" cy="732508"/>
          </a:xfrm>
        </p:spPr>
        <p:txBody>
          <a:bodyPr/>
          <a:lstStyle/>
          <a:p>
            <a:r>
              <a:rPr lang="en-US" dirty="0" smtClean="0"/>
              <a:t>NCSP Framework for Information Security Governance (Continued)</a:t>
            </a:r>
            <a:endParaRPr lang="en-US" dirty="0"/>
          </a:p>
        </p:txBody>
      </p:sp>
    </p:spTree>
    <p:extLst>
      <p:ext uri="{BB962C8B-B14F-4D97-AF65-F5344CB8AC3E}">
        <p14:creationId xmlns:p14="http://schemas.microsoft.com/office/powerpoint/2010/main" val="4824370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table defines the letter in the acronym: IDEAL. I (Initiating): Lay the groundwork for a successful improvement effort. D (Diagnosing): Determine where you are relative to where you want to be. E (Establishing): Plan the specifics of how you will reach your destination. A (Acting): Do the work according to the plan. L (Learning): Learn from the experience and improve your ability to adopt new improvements in the futur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702" y="1603231"/>
            <a:ext cx="8853898" cy="3651538"/>
          </a:xfrm>
          <a:prstGeom prst="rect">
            <a:avLst/>
          </a:prstGeom>
        </p:spPr>
      </p:pic>
    </p:spTree>
    <p:extLst>
      <p:ext uri="{BB962C8B-B14F-4D97-AF65-F5344CB8AC3E}">
        <p14:creationId xmlns:p14="http://schemas.microsoft.com/office/powerpoint/2010/main" val="22206351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table shows information security governance responsibilities by functional roles. Chief Executive Officer: Oversee overall corporate security posture, accountable to board; Brief board, customers, public. Chief Security Officer, Chief Information Officer, Chief Risk Officer, Department or Agency Head: Set security policy, procedures, program, training for company; Respond to security breaches: investigate, mitigate, litigate; Be responsible for independent annual audit coordination; Implement, audit, enforce, assess compliance. Mid-Level Manager: Implement, audit, enforce, assess compliance. Communicate policies, program and training. Enterprise Staff or Employees: Implement policy; report security vulnerabilities and breaches.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244739"/>
            <a:ext cx="6553200" cy="6085477"/>
          </a:xfrm>
          <a:prstGeom prst="rect">
            <a:avLst/>
          </a:prstGeom>
        </p:spPr>
      </p:pic>
    </p:spTree>
    <p:extLst>
      <p:ext uri="{BB962C8B-B14F-4D97-AF65-F5344CB8AC3E}">
        <p14:creationId xmlns:p14="http://schemas.microsoft.com/office/powerpoint/2010/main" val="22461253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893374"/>
          </a:xfrm>
        </p:spPr>
        <p:txBody>
          <a:bodyPr/>
          <a:lstStyle/>
          <a:p>
            <a:r>
              <a:rPr lang="en-US" dirty="0" smtClean="0"/>
              <a:t>In 2007, the CERT Division of Carnegie Mellon University’s Software Engineering Institute (CMU/SEI) published and promoted an implementation guide for its trademarked Governing for Enterprise Security (GES) program, no longer formally supported but still useful</a:t>
            </a:r>
          </a:p>
          <a:p>
            <a:r>
              <a:rPr lang="en-US" dirty="0" smtClean="0"/>
              <a:t>The GES includes three supporting Articles:</a:t>
            </a:r>
          </a:p>
          <a:p>
            <a:pPr lvl="1"/>
            <a:r>
              <a:rPr lang="en-US" dirty="0" smtClean="0"/>
              <a:t>Article 1: Characteristics of Effective Security Governance</a:t>
            </a:r>
          </a:p>
          <a:p>
            <a:pPr lvl="1"/>
            <a:r>
              <a:rPr lang="en-US" dirty="0" smtClean="0"/>
              <a:t>Article 2: Defining an Effective Enterprise Security Program</a:t>
            </a:r>
          </a:p>
          <a:p>
            <a:pPr lvl="1"/>
            <a:r>
              <a:rPr lang="en-US" dirty="0" smtClean="0"/>
              <a:t>Article 3: Enterprise Security Governance Activities</a:t>
            </a:r>
            <a:endParaRPr lang="en-US" dirty="0"/>
          </a:p>
        </p:txBody>
      </p:sp>
      <p:sp>
        <p:nvSpPr>
          <p:cNvPr id="2" name="Title 1"/>
          <p:cNvSpPr>
            <a:spLocks noGrp="1"/>
          </p:cNvSpPr>
          <p:nvPr>
            <p:ph type="title"/>
          </p:nvPr>
        </p:nvSpPr>
        <p:spPr/>
        <p:txBody>
          <a:bodyPr/>
          <a:lstStyle/>
          <a:p>
            <a:r>
              <a:rPr lang="en-US" dirty="0" smtClean="0"/>
              <a:t>CERT Governing for Enterprise Security Implementation</a:t>
            </a:r>
            <a:endParaRPr lang="en-US" dirty="0"/>
          </a:p>
        </p:txBody>
      </p:sp>
    </p:spTree>
    <p:extLst>
      <p:ext uri="{BB962C8B-B14F-4D97-AF65-F5344CB8AC3E}">
        <p14:creationId xmlns:p14="http://schemas.microsoft.com/office/powerpoint/2010/main" val="9863073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yramid structure shows the C E R T, G E S hierarchy, from top to bottom: Risk Management Plans; Enterprise Security Strategy; Enterprise Security Plans; Business Unit Plans, Policies, Procedures, and Architectur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568588"/>
            <a:ext cx="6705600" cy="5853866"/>
          </a:xfrm>
          <a:prstGeom prst="rect">
            <a:avLst/>
          </a:prstGeom>
        </p:spPr>
      </p:pic>
    </p:spTree>
    <p:extLst>
      <p:ext uri="{BB962C8B-B14F-4D97-AF65-F5344CB8AC3E}">
        <p14:creationId xmlns:p14="http://schemas.microsoft.com/office/powerpoint/2010/main" val="22889185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358116"/>
          </a:xfrm>
        </p:spPr>
        <p:txBody>
          <a:bodyPr/>
          <a:lstStyle/>
          <a:p>
            <a:r>
              <a:rPr lang="en-US" dirty="0" smtClean="0"/>
              <a:t>ISO 27014:2013 is the ISO 27000 series standard for Governance of Information Security</a:t>
            </a:r>
          </a:p>
          <a:p>
            <a:r>
              <a:rPr lang="en-US" dirty="0" smtClean="0"/>
              <a:t>The standard specifies six high-level “action-oriented” information security governance principles:</a:t>
            </a:r>
          </a:p>
          <a:p>
            <a:pPr marL="685800" lvl="1" indent="-457200">
              <a:buFont typeface="+mj-lt"/>
              <a:buAutoNum type="arabicPeriod"/>
            </a:pPr>
            <a:r>
              <a:rPr lang="en-US" dirty="0" smtClean="0"/>
              <a:t>Establish organization-wide information security</a:t>
            </a:r>
          </a:p>
          <a:p>
            <a:pPr marL="685800" lvl="1" indent="-457200">
              <a:buFont typeface="+mj-lt"/>
              <a:buAutoNum type="arabicPeriod"/>
            </a:pPr>
            <a:r>
              <a:rPr lang="en-US" dirty="0" smtClean="0"/>
              <a:t>Adopt a risk-based approach</a:t>
            </a:r>
          </a:p>
          <a:p>
            <a:pPr marL="685800" lvl="1" indent="-457200">
              <a:buFont typeface="+mj-lt"/>
              <a:buAutoNum type="arabicPeriod"/>
            </a:pPr>
            <a:r>
              <a:rPr lang="en-US" dirty="0" smtClean="0"/>
              <a:t>Set the direction of investment decisions</a:t>
            </a:r>
          </a:p>
          <a:p>
            <a:pPr marL="685800" lvl="1" indent="-457200">
              <a:buFont typeface="+mj-lt"/>
              <a:buAutoNum type="arabicPeriod"/>
            </a:pPr>
            <a:r>
              <a:rPr lang="en-US" dirty="0" smtClean="0"/>
              <a:t>Ensure conformance with internal and external requirements</a:t>
            </a:r>
          </a:p>
          <a:p>
            <a:pPr marL="685800" lvl="1" indent="-457200">
              <a:buFont typeface="+mj-lt"/>
              <a:buAutoNum type="arabicPeriod"/>
            </a:pPr>
            <a:r>
              <a:rPr lang="en-US" dirty="0" smtClean="0"/>
              <a:t>Foster a security-positive environment</a:t>
            </a:r>
          </a:p>
          <a:p>
            <a:pPr marL="685800" lvl="1" indent="-457200">
              <a:buFont typeface="+mj-lt"/>
              <a:buAutoNum type="arabicPeriod"/>
            </a:pPr>
            <a:r>
              <a:rPr lang="en-US" dirty="0" smtClean="0"/>
              <a:t>Review performance in relation to business outcomes</a:t>
            </a:r>
            <a:endParaRPr lang="en-US" dirty="0"/>
          </a:p>
        </p:txBody>
      </p:sp>
      <p:sp>
        <p:nvSpPr>
          <p:cNvPr id="2" name="Title 1"/>
          <p:cNvSpPr>
            <a:spLocks noGrp="1"/>
          </p:cNvSpPr>
          <p:nvPr>
            <p:ph type="title"/>
          </p:nvPr>
        </p:nvSpPr>
        <p:spPr/>
        <p:txBody>
          <a:bodyPr/>
          <a:lstStyle/>
          <a:p>
            <a:r>
              <a:rPr lang="en-US" dirty="0" smtClean="0"/>
              <a:t>ISO/IEC 27014: Governance of Information Security</a:t>
            </a:r>
            <a:endParaRPr lang="en-US" dirty="0"/>
          </a:p>
        </p:txBody>
      </p:sp>
    </p:spTree>
    <p:extLst>
      <p:ext uri="{BB962C8B-B14F-4D97-AF65-F5344CB8AC3E}">
        <p14:creationId xmlns:p14="http://schemas.microsoft.com/office/powerpoint/2010/main" val="2079609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flow diagram shows the I S O slash I E C 27014:2013 governance processes between Executive Management and InfoSec Management, Governing Body, and Stakeholders. The Executive Management and InfoSec Management make Proposals which are Evaluated by the Governing Body. The Governing Body Communicates evaluated proposals to the Stakeholders by way of Reports. Stakeholders Communicate their Requirements to the Governing Body. Performance of the Executive Management and InfoSec Management is Monitored and Evaluated by the Governing Body. Based on their evaluation, the Governing Body Directs Strategy and Policy making for the Executive Management and InfoSec Management.  External entities Assure Commissions and Recommenda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859" y="1137945"/>
            <a:ext cx="8819741" cy="4582110"/>
          </a:xfrm>
          <a:prstGeom prst="rect">
            <a:avLst/>
          </a:prstGeom>
        </p:spPr>
      </p:pic>
    </p:spTree>
    <p:extLst>
      <p:ext uri="{BB962C8B-B14F-4D97-AF65-F5344CB8AC3E}">
        <p14:creationId xmlns:p14="http://schemas.microsoft.com/office/powerpoint/2010/main" val="2408132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
          <p:cNvSpPr>
            <a:spLocks noGrp="1" noChangeArrowheads="1"/>
          </p:cNvSpPr>
          <p:nvPr>
            <p:ph type="body" idx="1"/>
          </p:nvPr>
        </p:nvSpPr>
        <p:spPr>
          <a:xfrm>
            <a:off x="365125" y="1538818"/>
            <a:ext cx="8415338" cy="3837974"/>
          </a:xfrm>
        </p:spPr>
        <p:txBody>
          <a:bodyPr/>
          <a:lstStyle/>
          <a:p>
            <a:r>
              <a:rPr lang="en-US" dirty="0" smtClean="0"/>
              <a:t>In a setting where there are continual constraints on resources, both human and financial, good planning enables an organization to make the most out of the materials at hand</a:t>
            </a:r>
          </a:p>
          <a:p>
            <a:r>
              <a:rPr lang="en-US" dirty="0" smtClean="0"/>
              <a:t>While a chief information security officer (CISO) and other InfoSec managers can generate an urgent response to an immediate threat, they are well advised to utilize a portion of their routinely allocated resources toward the long-term viability of the InfoSec program</a:t>
            </a:r>
          </a:p>
        </p:txBody>
      </p:sp>
      <p:sp>
        <p:nvSpPr>
          <p:cNvPr id="14338" name="Rectangle 4"/>
          <p:cNvSpPr>
            <a:spLocks noGrp="1" noChangeArrowheads="1"/>
          </p:cNvSpPr>
          <p:nvPr>
            <p:ph type="title"/>
          </p:nvPr>
        </p:nvSpPr>
        <p:spPr/>
        <p:txBody>
          <a:bodyPr/>
          <a:lstStyle/>
          <a:p>
            <a:r>
              <a:rPr lang="en-US" dirty="0" smtClean="0"/>
              <a:t>Introduction</a:t>
            </a:r>
          </a:p>
        </p:txBody>
      </p:sp>
    </p:spTree>
    <p:extLst>
      <p:ext uri="{BB962C8B-B14F-4D97-AF65-F5344CB8AC3E}">
        <p14:creationId xmlns:p14="http://schemas.microsoft.com/office/powerpoint/2010/main" val="8986437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convergence of security-related governance in organizations has been observed since the broad deployment of information systems began in the 1970s and 1980s</a:t>
            </a:r>
          </a:p>
          <a:p>
            <a:r>
              <a:rPr lang="en-US" dirty="0" smtClean="0"/>
              <a:t>Industry media have discussed the issues surrounding this merging of management accountability in the areas of corporate (physical) security, corporate risk management, computer security, network security, and InfoSec as such trends waxed and waned over the years</a:t>
            </a:r>
          </a:p>
        </p:txBody>
      </p:sp>
      <p:sp>
        <p:nvSpPr>
          <p:cNvPr id="2" name="Title 1"/>
          <p:cNvSpPr>
            <a:spLocks noGrp="1"/>
          </p:cNvSpPr>
          <p:nvPr>
            <p:ph type="title"/>
          </p:nvPr>
        </p:nvSpPr>
        <p:spPr/>
        <p:txBody>
          <a:bodyPr/>
          <a:lstStyle/>
          <a:p>
            <a:r>
              <a:rPr lang="en-US" dirty="0" smtClean="0"/>
              <a:t>Security Convergence</a:t>
            </a:r>
            <a:endParaRPr lang="en-US" dirty="0"/>
          </a:p>
        </p:txBody>
      </p:sp>
    </p:spTree>
    <p:extLst>
      <p:ext uri="{BB962C8B-B14F-4D97-AF65-F5344CB8AC3E}">
        <p14:creationId xmlns:p14="http://schemas.microsoft.com/office/powerpoint/2010/main" val="32632886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324261"/>
          </a:xfrm>
        </p:spPr>
        <p:txBody>
          <a:bodyPr/>
          <a:lstStyle/>
          <a:p>
            <a:r>
              <a:rPr lang="en-US" dirty="0" smtClean="0"/>
              <a:t>A Deloitte report on convergence commissioned by the Alliance for Enterprise Security Risk Management identified the key approaches organizations are using to achieve unified enterprise risk management (ERM):</a:t>
            </a:r>
          </a:p>
          <a:p>
            <a:pPr lvl="1"/>
            <a:r>
              <a:rPr lang="en-US" dirty="0" smtClean="0"/>
              <a:t>Combining physical security and InfoSec under one leader as one business function</a:t>
            </a:r>
          </a:p>
          <a:p>
            <a:pPr lvl="1"/>
            <a:r>
              <a:rPr lang="en-US" dirty="0" smtClean="0"/>
              <a:t>Using separate business functions (each with a separate budget and autonomy) that report to a common senior executive</a:t>
            </a:r>
          </a:p>
          <a:p>
            <a:pPr lvl="1"/>
            <a:r>
              <a:rPr lang="en-US" dirty="0" smtClean="0"/>
              <a:t>Using a risk council approach to provide a collaborative method for risk management, to set policy about assuming risk to the organization</a:t>
            </a:r>
            <a:endParaRPr lang="en-US" dirty="0"/>
          </a:p>
        </p:txBody>
      </p:sp>
      <p:sp>
        <p:nvSpPr>
          <p:cNvPr id="2" name="Title 1"/>
          <p:cNvSpPr>
            <a:spLocks noGrp="1"/>
          </p:cNvSpPr>
          <p:nvPr>
            <p:ph type="title"/>
          </p:nvPr>
        </p:nvSpPr>
        <p:spPr/>
        <p:txBody>
          <a:bodyPr/>
          <a:lstStyle/>
          <a:p>
            <a:r>
              <a:rPr lang="en-US" dirty="0" smtClean="0"/>
              <a:t>Security Convergence (Continued)</a:t>
            </a:r>
            <a:endParaRPr lang="en-US" dirty="0"/>
          </a:p>
        </p:txBody>
      </p:sp>
    </p:spTree>
    <p:extLst>
      <p:ext uri="{BB962C8B-B14F-4D97-AF65-F5344CB8AC3E}">
        <p14:creationId xmlns:p14="http://schemas.microsoft.com/office/powerpoint/2010/main" val="35465004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678204"/>
          </a:xfrm>
        </p:spPr>
        <p:txBody>
          <a:bodyPr/>
          <a:lstStyle/>
          <a:p>
            <a:pPr>
              <a:lnSpc>
                <a:spcPct val="100000"/>
              </a:lnSpc>
              <a:spcBef>
                <a:spcPts val="600"/>
              </a:spcBef>
            </a:pPr>
            <a:r>
              <a:rPr lang="en-US" sz="2200" i="1" dirty="0" smtClean="0"/>
              <a:t>Significantly </a:t>
            </a:r>
            <a:r>
              <a:rPr lang="en-US" sz="2200" i="1" dirty="0"/>
              <a:t>lower </a:t>
            </a:r>
            <a:r>
              <a:rPr lang="en-US" sz="2200" i="1" dirty="0" smtClean="0"/>
              <a:t>costs</a:t>
            </a:r>
            <a:endParaRPr lang="en-US" sz="2200" dirty="0"/>
          </a:p>
          <a:p>
            <a:pPr>
              <a:lnSpc>
                <a:spcPct val="100000"/>
              </a:lnSpc>
              <a:spcBef>
                <a:spcPts val="600"/>
              </a:spcBef>
            </a:pPr>
            <a:r>
              <a:rPr lang="en-US" sz="2200" i="1" dirty="0" smtClean="0"/>
              <a:t>Use </a:t>
            </a:r>
            <a:r>
              <a:rPr lang="en-US" sz="2200" i="1" dirty="0"/>
              <a:t>existing servers to make the </a:t>
            </a:r>
            <a:r>
              <a:rPr lang="en-US" sz="2200" i="1" dirty="0" smtClean="0"/>
              <a:t>decisions</a:t>
            </a:r>
            <a:endParaRPr lang="en-US" sz="2200" i="1" dirty="0"/>
          </a:p>
          <a:p>
            <a:pPr>
              <a:lnSpc>
                <a:spcPct val="100000"/>
              </a:lnSpc>
              <a:spcBef>
                <a:spcPts val="600"/>
              </a:spcBef>
            </a:pPr>
            <a:r>
              <a:rPr lang="en-US" sz="2200" i="1" dirty="0" smtClean="0"/>
              <a:t>Use </a:t>
            </a:r>
            <a:r>
              <a:rPr lang="en-US" sz="2200" i="1" dirty="0"/>
              <a:t>existing IT infrastructure </a:t>
            </a:r>
            <a:r>
              <a:rPr lang="en-US" sz="2200" i="1" dirty="0" smtClean="0"/>
              <a:t>to </a:t>
            </a:r>
            <a:r>
              <a:rPr lang="en-US" sz="2200" i="1" dirty="0"/>
              <a:t>keep the </a:t>
            </a:r>
            <a:r>
              <a:rPr lang="en-US" sz="2200" i="1" dirty="0" smtClean="0"/>
              <a:t>system running</a:t>
            </a:r>
            <a:endParaRPr lang="en-US" sz="2200" i="1" dirty="0"/>
          </a:p>
          <a:p>
            <a:pPr>
              <a:lnSpc>
                <a:spcPct val="100000"/>
              </a:lnSpc>
              <a:spcBef>
                <a:spcPts val="600"/>
              </a:spcBef>
            </a:pPr>
            <a:r>
              <a:rPr lang="en-US" sz="2200" i="1" dirty="0" smtClean="0"/>
              <a:t>Use </a:t>
            </a:r>
            <a:r>
              <a:rPr lang="en-US" sz="2200" i="1" dirty="0"/>
              <a:t>existing IT redundancy and backup to protect in case of </a:t>
            </a:r>
            <a:r>
              <a:rPr lang="en-US" sz="2200" i="1" dirty="0" smtClean="0"/>
              <a:t>failures</a:t>
            </a:r>
            <a:endParaRPr lang="en-US" sz="2200" i="1" dirty="0"/>
          </a:p>
          <a:p>
            <a:pPr>
              <a:lnSpc>
                <a:spcPct val="100000"/>
              </a:lnSpc>
              <a:spcBef>
                <a:spcPts val="600"/>
              </a:spcBef>
            </a:pPr>
            <a:r>
              <a:rPr lang="en-US" sz="2200" i="1" dirty="0" smtClean="0"/>
              <a:t>Let </a:t>
            </a:r>
            <a:r>
              <a:rPr lang="en-US" sz="2200" i="1" dirty="0"/>
              <a:t>the IT department protect valuable data and keep out </a:t>
            </a:r>
            <a:r>
              <a:rPr lang="en-US" sz="2200" i="1" dirty="0" smtClean="0"/>
              <a:t>cyber-intruders</a:t>
            </a:r>
            <a:endParaRPr lang="en-US" sz="2200" i="1" dirty="0"/>
          </a:p>
          <a:p>
            <a:pPr>
              <a:lnSpc>
                <a:spcPct val="100000"/>
              </a:lnSpc>
              <a:spcBef>
                <a:spcPts val="600"/>
              </a:spcBef>
            </a:pPr>
            <a:r>
              <a:rPr lang="en-US" sz="2200" i="1" dirty="0" smtClean="0"/>
              <a:t>Merge </a:t>
            </a:r>
            <a:r>
              <a:rPr lang="en-US" sz="2200" i="1" dirty="0"/>
              <a:t>physical access </a:t>
            </a:r>
            <a:r>
              <a:rPr lang="en-US" sz="2200" i="1" dirty="0" smtClean="0"/>
              <a:t>and </a:t>
            </a:r>
            <a:r>
              <a:rPr lang="en-US" sz="2200" i="1" dirty="0"/>
              <a:t>logical access </a:t>
            </a:r>
            <a:r>
              <a:rPr lang="en-US" sz="2200" i="1" dirty="0" smtClean="0"/>
              <a:t>into </a:t>
            </a:r>
            <a:r>
              <a:rPr lang="en-US" sz="2200" i="1" dirty="0"/>
              <a:t>a single </a:t>
            </a:r>
            <a:r>
              <a:rPr lang="en-US" sz="2200" i="1" dirty="0" smtClean="0"/>
              <a:t>system</a:t>
            </a:r>
            <a:endParaRPr lang="en-US" sz="2200" i="1" dirty="0"/>
          </a:p>
          <a:p>
            <a:pPr>
              <a:lnSpc>
                <a:spcPct val="100000"/>
              </a:lnSpc>
              <a:spcBef>
                <a:spcPts val="600"/>
              </a:spcBef>
            </a:pPr>
            <a:r>
              <a:rPr lang="en-US" sz="2200" i="1" dirty="0" smtClean="0"/>
              <a:t>Let </a:t>
            </a:r>
            <a:r>
              <a:rPr lang="en-US" sz="2200" i="1" dirty="0"/>
              <a:t>security worry about the “who, when, and </a:t>
            </a:r>
            <a:r>
              <a:rPr lang="en-US" sz="2200" i="1" dirty="0" smtClean="0"/>
              <a:t>where”; let </a:t>
            </a:r>
            <a:r>
              <a:rPr lang="en-US" sz="2200" i="1" dirty="0"/>
              <a:t>IT handle moving the </a:t>
            </a:r>
            <a:r>
              <a:rPr lang="en-US" sz="2200" i="1" dirty="0" smtClean="0"/>
              <a:t>data</a:t>
            </a:r>
            <a:endParaRPr lang="en-US" sz="2200" i="1" dirty="0"/>
          </a:p>
          <a:p>
            <a:pPr>
              <a:lnSpc>
                <a:spcPct val="100000"/>
              </a:lnSpc>
              <a:spcBef>
                <a:spcPts val="600"/>
              </a:spcBef>
            </a:pPr>
            <a:r>
              <a:rPr lang="en-US" sz="2200" i="1" dirty="0" smtClean="0"/>
              <a:t>Take </a:t>
            </a:r>
            <a:r>
              <a:rPr lang="en-US" sz="2200" i="1" dirty="0"/>
              <a:t>away remote databases not managed by IT, and reduce the ability of </a:t>
            </a:r>
            <a:r>
              <a:rPr lang="en-US" sz="2200" i="1" dirty="0" smtClean="0"/>
              <a:t>hackers to </a:t>
            </a:r>
            <a:r>
              <a:rPr lang="en-US" sz="2200" i="1" dirty="0"/>
              <a:t>penetrate the access system and use it as a gateway to the rest of the IT </a:t>
            </a:r>
            <a:r>
              <a:rPr lang="en-US" sz="2200" i="1" dirty="0" smtClean="0"/>
              <a:t>system</a:t>
            </a:r>
            <a:endParaRPr lang="en-US" sz="2200" i="1" dirty="0"/>
          </a:p>
          <a:p>
            <a:pPr>
              <a:lnSpc>
                <a:spcPct val="100000"/>
              </a:lnSpc>
              <a:spcBef>
                <a:spcPts val="600"/>
              </a:spcBef>
            </a:pPr>
            <a:r>
              <a:rPr lang="en-US" sz="2200" i="1" dirty="0" smtClean="0"/>
              <a:t>Save </a:t>
            </a:r>
            <a:r>
              <a:rPr lang="en-US" sz="2200" i="1" dirty="0"/>
              <a:t>significant hardware money to spend on other security </a:t>
            </a:r>
            <a:r>
              <a:rPr lang="en-US" sz="2200" i="1" dirty="0" smtClean="0"/>
              <a:t>measures</a:t>
            </a:r>
            <a:endParaRPr lang="en-US" sz="2200" dirty="0"/>
          </a:p>
        </p:txBody>
      </p:sp>
      <p:sp>
        <p:nvSpPr>
          <p:cNvPr id="2" name="Title 1"/>
          <p:cNvSpPr>
            <a:spLocks noGrp="1"/>
          </p:cNvSpPr>
          <p:nvPr>
            <p:ph type="title"/>
          </p:nvPr>
        </p:nvSpPr>
        <p:spPr/>
        <p:txBody>
          <a:bodyPr/>
          <a:lstStyle/>
          <a:p>
            <a:r>
              <a:rPr lang="en-US" dirty="0" smtClean="0"/>
              <a:t>Benefits of Security Convergence</a:t>
            </a:r>
            <a:endParaRPr lang="en-US" dirty="0"/>
          </a:p>
        </p:txBody>
      </p:sp>
    </p:spTree>
    <p:extLst>
      <p:ext uri="{BB962C8B-B14F-4D97-AF65-F5344CB8AC3E}">
        <p14:creationId xmlns:p14="http://schemas.microsoft.com/office/powerpoint/2010/main" val="2595122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horizontal stacked bar graph shows percentage of security convergence by size of the organization. Data from the graph, presented in the format, organization size, not at all (completely separate units), federated (peer units with significant collaboration), partial integration (units with shared areas of control and/or budget), full integration (one operational unit under one manager/executive), are as follows. 1 to 999 employees: 35 percent, 28 percent, 6 percent, 31 percent. 1000 to 2499 employees: 52 percent, 20 percent, 5 percent, 23 percent. 2500 to 4999 employees: 78 percent, 14 percent, 0 percent, 8 percent. 5000 employees or more: 41 percent, 38 percent, 9 percent, 12 percent. All data are approximat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 y="320235"/>
            <a:ext cx="8001000" cy="6044821"/>
          </a:xfrm>
          <a:prstGeom prst="rect">
            <a:avLst/>
          </a:prstGeom>
        </p:spPr>
      </p:pic>
    </p:spTree>
    <p:extLst>
      <p:ext uri="{BB962C8B-B14F-4D97-AF65-F5344CB8AC3E}">
        <p14:creationId xmlns:p14="http://schemas.microsoft.com/office/powerpoint/2010/main" val="5022581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Planning for Information Security Implementation</a:t>
            </a:r>
            <a:endParaRPr lang="en-US" dirty="0"/>
          </a:p>
        </p:txBody>
      </p:sp>
      <p:sp>
        <p:nvSpPr>
          <p:cNvPr id="7" name="Text Placeholder 6"/>
          <p:cNvSpPr>
            <a:spLocks noGrp="1"/>
          </p:cNvSpPr>
          <p:nvPr>
            <p:ph type="body" idx="1"/>
          </p:nvPr>
        </p:nvSpPr>
        <p:spPr/>
        <p:txBody>
          <a:bodyPr/>
          <a:lstStyle/>
          <a:p>
            <a:r>
              <a:rPr lang="en-US" dirty="0" smtClean="0"/>
              <a:t>Chapter 03: Governance and Strategic Planning for Security</a:t>
            </a:r>
            <a:endParaRPr lang="en-US" dirty="0"/>
          </a:p>
        </p:txBody>
      </p:sp>
    </p:spTree>
    <p:extLst>
      <p:ext uri="{BB962C8B-B14F-4D97-AF65-F5344CB8AC3E}">
        <p14:creationId xmlns:p14="http://schemas.microsoft.com/office/powerpoint/2010/main" val="21718271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373062" y="1600200"/>
            <a:ext cx="8415338" cy="4167295"/>
          </a:xfrm>
        </p:spPr>
        <p:txBody>
          <a:bodyPr/>
          <a:lstStyle/>
          <a:p>
            <a:r>
              <a:rPr lang="en-US" sz="2400" dirty="0" smtClean="0"/>
              <a:t>The CIO and CISO play important roles in translating overall strategic planning into tactical and operational information security plans</a:t>
            </a:r>
          </a:p>
          <a:p>
            <a:r>
              <a:rPr lang="en-US" sz="2400" dirty="0" smtClean="0"/>
              <a:t>When the CISO reports directly to the CIO, the CIO charges the CISO and other IT department heads with creating and adopting plans that are consistent with and supportive of the IT strategy as it supports the organizational strategy</a:t>
            </a:r>
          </a:p>
          <a:p>
            <a:r>
              <a:rPr lang="en-US" sz="2400" dirty="0" smtClean="0"/>
              <a:t>It falls upon the CISO to go beyond the plans and efforts of the IT group to ensure that the InfoSec plan directly supports the entire organization and the strategies of other business units, beyond the scope of the IT plan</a:t>
            </a:r>
          </a:p>
        </p:txBody>
      </p:sp>
      <p:sp>
        <p:nvSpPr>
          <p:cNvPr id="39938" name="Rectangle 2"/>
          <p:cNvSpPr>
            <a:spLocks noGrp="1" noChangeArrowheads="1"/>
          </p:cNvSpPr>
          <p:nvPr>
            <p:ph type="title"/>
          </p:nvPr>
        </p:nvSpPr>
        <p:spPr>
          <a:xfrm>
            <a:off x="762000" y="188122"/>
            <a:ext cx="8026400" cy="732508"/>
          </a:xfrm>
        </p:spPr>
        <p:txBody>
          <a:bodyPr/>
          <a:lstStyle/>
          <a:p>
            <a:r>
              <a:rPr lang="en-US" dirty="0" smtClean="0"/>
              <a:t>Planning for Information Security Implementation</a:t>
            </a:r>
          </a:p>
        </p:txBody>
      </p:sp>
    </p:spTree>
    <p:extLst>
      <p:ext uri="{BB962C8B-B14F-4D97-AF65-F5344CB8AC3E}">
        <p14:creationId xmlns:p14="http://schemas.microsoft.com/office/powerpoint/2010/main" val="39129132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365125" y="1538818"/>
            <a:ext cx="8415338" cy="4401205"/>
          </a:xfrm>
        </p:spPr>
        <p:txBody>
          <a:bodyPr/>
          <a:lstStyle/>
          <a:p>
            <a:r>
              <a:rPr lang="en-US" dirty="0" smtClean="0"/>
              <a:t>Creates a strategic information security plan with a vision for the future of information security at Company X</a:t>
            </a:r>
          </a:p>
          <a:p>
            <a:r>
              <a:rPr lang="en-US" dirty="0" smtClean="0"/>
              <a:t>Understands the fundamental business activities performed by Company X, and based on this understanding, suggests appropriate information security solutions that uniquely protect these activities</a:t>
            </a:r>
          </a:p>
          <a:p>
            <a:r>
              <a:rPr lang="en-US" dirty="0" smtClean="0"/>
              <a:t>Develops action plans, schedules, budgets, status reports, and other top management communications intended to improve the status of information security at Company X</a:t>
            </a:r>
          </a:p>
        </p:txBody>
      </p:sp>
      <p:sp>
        <p:nvSpPr>
          <p:cNvPr id="40962" name="Rectangle 2"/>
          <p:cNvSpPr>
            <a:spLocks noGrp="1" noChangeArrowheads="1"/>
          </p:cNvSpPr>
          <p:nvPr>
            <p:ph type="title"/>
          </p:nvPr>
        </p:nvSpPr>
        <p:spPr/>
        <p:txBody>
          <a:bodyPr/>
          <a:lstStyle/>
          <a:p>
            <a:r>
              <a:rPr lang="en-US" dirty="0" smtClean="0"/>
              <a:t>CISO Job Description</a:t>
            </a:r>
          </a:p>
        </p:txBody>
      </p:sp>
    </p:spTree>
    <p:extLst>
      <p:ext uri="{BB962C8B-B14F-4D97-AF65-F5344CB8AC3E}">
        <p14:creationId xmlns:p14="http://schemas.microsoft.com/office/powerpoint/2010/main" val="23964673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365125" y="1538818"/>
            <a:ext cx="8415338" cy="4598182"/>
          </a:xfrm>
        </p:spPr>
        <p:txBody>
          <a:bodyPr/>
          <a:lstStyle/>
          <a:p>
            <a:r>
              <a:rPr lang="en-US" dirty="0" smtClean="0"/>
              <a:t>Once plan has been translated into IT and information security objectives and tactical and operational plans information security implementation can begin, and it is typically accomplished in one of two ways:</a:t>
            </a:r>
          </a:p>
          <a:p>
            <a:pPr lvl="1"/>
            <a:r>
              <a:rPr lang="en-US" dirty="0" smtClean="0"/>
              <a:t> bottom-up—a grassroots </a:t>
            </a:r>
            <a:r>
              <a:rPr lang="en-US" dirty="0"/>
              <a:t>effort in which systems and network administrators attempt to </a:t>
            </a:r>
            <a:r>
              <a:rPr lang="en-US" dirty="0" smtClean="0"/>
              <a:t>improve the </a:t>
            </a:r>
            <a:r>
              <a:rPr lang="en-US" dirty="0"/>
              <a:t>security of their </a:t>
            </a:r>
            <a:r>
              <a:rPr lang="en-US" dirty="0" smtClean="0"/>
              <a:t>systems</a:t>
            </a:r>
          </a:p>
          <a:p>
            <a:pPr lvl="1"/>
            <a:r>
              <a:rPr lang="en-US" dirty="0"/>
              <a:t> top-down—a </a:t>
            </a:r>
            <a:r>
              <a:rPr lang="en-US" dirty="0" smtClean="0"/>
              <a:t>formal </a:t>
            </a:r>
            <a:r>
              <a:rPr lang="en-US" dirty="0"/>
              <a:t>program, proposed and coordinated by high-level </a:t>
            </a:r>
            <a:r>
              <a:rPr lang="en-US" dirty="0" smtClean="0"/>
              <a:t>managers with </a:t>
            </a:r>
            <a:r>
              <a:rPr lang="en-US" dirty="0"/>
              <a:t>executive management support to provide resources; give direction; issue </a:t>
            </a:r>
            <a:r>
              <a:rPr lang="en-US" dirty="0" smtClean="0"/>
              <a:t>policies, procedures</a:t>
            </a:r>
            <a:r>
              <a:rPr lang="en-US" dirty="0"/>
              <a:t>, and processes; dictate the goals and expected outcomes of the </a:t>
            </a:r>
            <a:r>
              <a:rPr lang="en-US" dirty="0" smtClean="0"/>
              <a:t>project; and </a:t>
            </a:r>
            <a:r>
              <a:rPr lang="en-US" dirty="0"/>
              <a:t>determine who is accountable for each of the required actions</a:t>
            </a:r>
            <a:endParaRPr lang="en-US" dirty="0" smtClean="0"/>
          </a:p>
        </p:txBody>
      </p:sp>
      <p:sp>
        <p:nvSpPr>
          <p:cNvPr id="41986" name="Rectangle 2"/>
          <p:cNvSpPr>
            <a:spLocks noGrp="1" noChangeArrowheads="1"/>
          </p:cNvSpPr>
          <p:nvPr>
            <p:ph type="title"/>
          </p:nvPr>
        </p:nvSpPr>
        <p:spPr/>
        <p:txBody>
          <a:bodyPr/>
          <a:lstStyle/>
          <a:p>
            <a:r>
              <a:rPr lang="en-US" dirty="0" smtClean="0"/>
              <a:t>Planning for InfoSec</a:t>
            </a:r>
          </a:p>
        </p:txBody>
      </p:sp>
    </p:spTree>
    <p:extLst>
      <p:ext uri="{BB962C8B-B14F-4D97-AF65-F5344CB8AC3E}">
        <p14:creationId xmlns:p14="http://schemas.microsoft.com/office/powerpoint/2010/main" val="19455233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yramid structure shows the organizational hierarchy and a tree diagram shows the planning hierarchy.&#10;Organizational hierarchy: At the top is the C E O, followed by C F O, C I O, and C O O in the second level. Personnel under C I O include C I S O, V P-Systems, and V P-Networks. The hierarchy under each of these personnel are Manager, Admin, and Tech. Planning Hierarchy: At the top is the Corporate Strategy, followed by Financial Strategy, I T Strategy, and Operations Strategy in the second level. Both first and second levels are connected to InfoSec Strategy which includes InfoSec Tactical Planning, and InfoSec Operational Planning. A downward arrow indicates a Top-down approach, initiated by top management. An upward arrow indicates a Bottom-up approach, initiated by administrators and technicians.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218130"/>
            <a:ext cx="8077200" cy="6188222"/>
          </a:xfrm>
          <a:prstGeom prst="rect">
            <a:avLst/>
          </a:prstGeom>
        </p:spPr>
      </p:pic>
    </p:spTree>
    <p:extLst>
      <p:ext uri="{BB962C8B-B14F-4D97-AF65-F5344CB8AC3E}">
        <p14:creationId xmlns:p14="http://schemas.microsoft.com/office/powerpoint/2010/main" val="11849242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365125" y="1538818"/>
            <a:ext cx="8415338" cy="4284250"/>
          </a:xfrm>
        </p:spPr>
        <p:txBody>
          <a:bodyPr/>
          <a:lstStyle/>
          <a:p>
            <a:r>
              <a:rPr lang="en-US" sz="2400" dirty="0" smtClean="0"/>
              <a:t>An SDLC is a methodology for the design and implementation of an information system and </a:t>
            </a:r>
            <a:r>
              <a:rPr lang="en-US" sz="2400" dirty="0"/>
              <a:t>is combined with sound project </a:t>
            </a:r>
            <a:r>
              <a:rPr lang="en-US" sz="2400" dirty="0" smtClean="0"/>
              <a:t>management practices </a:t>
            </a:r>
            <a:r>
              <a:rPr lang="en-US" sz="2400" dirty="0"/>
              <a:t>to develop key project milestones, allocate resources, select personnel, </a:t>
            </a:r>
            <a:r>
              <a:rPr lang="en-US" sz="2400" dirty="0" smtClean="0"/>
              <a:t>and perform </a:t>
            </a:r>
            <a:r>
              <a:rPr lang="en-US" sz="2400" dirty="0"/>
              <a:t>the tasks needed to accomplish a project’s </a:t>
            </a:r>
            <a:r>
              <a:rPr lang="en-US" sz="2400" dirty="0" smtClean="0"/>
              <a:t>objectives</a:t>
            </a:r>
          </a:p>
          <a:p>
            <a:r>
              <a:rPr lang="en-US" sz="2400" dirty="0"/>
              <a:t>The SDLC approach can be scaled up to support the design, implementation, </a:t>
            </a:r>
            <a:r>
              <a:rPr lang="en-US" sz="2400" dirty="0" smtClean="0"/>
              <a:t>and maintenance </a:t>
            </a:r>
            <a:r>
              <a:rPr lang="en-US" sz="2400" dirty="0"/>
              <a:t>of an entire security </a:t>
            </a:r>
            <a:r>
              <a:rPr lang="en-US" sz="2400" dirty="0" smtClean="0"/>
              <a:t>program, which is then called </a:t>
            </a:r>
            <a:r>
              <a:rPr lang="en-US" sz="2400" dirty="0"/>
              <a:t>the security systems development </a:t>
            </a:r>
            <a:r>
              <a:rPr lang="en-US" sz="2400" dirty="0" smtClean="0"/>
              <a:t>life cycle </a:t>
            </a:r>
            <a:r>
              <a:rPr lang="en-US" sz="2400" dirty="0"/>
              <a:t>(SecSDLC</a:t>
            </a:r>
            <a:r>
              <a:rPr lang="en-US" sz="2400" dirty="0" smtClean="0"/>
              <a:t>)</a:t>
            </a:r>
          </a:p>
          <a:p>
            <a:r>
              <a:rPr lang="en-US" sz="2400" dirty="0" smtClean="0"/>
              <a:t>Once </a:t>
            </a:r>
            <a:r>
              <a:rPr lang="en-US" sz="2400" dirty="0"/>
              <a:t>a security program is implemented, it should be supported with a </a:t>
            </a:r>
            <a:r>
              <a:rPr lang="en-US" sz="2400" i="1" dirty="0" smtClean="0"/>
              <a:t>continuous improvement </a:t>
            </a:r>
            <a:r>
              <a:rPr lang="en-US" sz="2400" i="1" dirty="0"/>
              <a:t>program (CIP)</a:t>
            </a:r>
            <a:endParaRPr lang="en-US" sz="2400" dirty="0" smtClean="0"/>
          </a:p>
        </p:txBody>
      </p:sp>
      <p:sp>
        <p:nvSpPr>
          <p:cNvPr id="44034" name="Rectangle 2"/>
          <p:cNvSpPr>
            <a:spLocks noGrp="1" noChangeArrowheads="1"/>
          </p:cNvSpPr>
          <p:nvPr>
            <p:ph type="title"/>
          </p:nvPr>
        </p:nvSpPr>
        <p:spPr>
          <a:xfrm>
            <a:off x="762000" y="188122"/>
            <a:ext cx="8026400" cy="732508"/>
          </a:xfrm>
        </p:spPr>
        <p:txBody>
          <a:bodyPr/>
          <a:lstStyle/>
          <a:p>
            <a:r>
              <a:rPr lang="en-US" dirty="0" smtClean="0"/>
              <a:t>Implementing the Security Program Using the SDLC</a:t>
            </a:r>
          </a:p>
        </p:txBody>
      </p:sp>
    </p:spTree>
    <p:extLst>
      <p:ext uri="{BB962C8B-B14F-4D97-AF65-F5344CB8AC3E}">
        <p14:creationId xmlns:p14="http://schemas.microsoft.com/office/powerpoint/2010/main" val="1115905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Grp="1" noChangeArrowheads="1"/>
          </p:cNvSpPr>
          <p:nvPr>
            <p:ph type="body" idx="1"/>
          </p:nvPr>
        </p:nvSpPr>
        <p:spPr>
          <a:xfrm>
            <a:off x="365125" y="1538818"/>
            <a:ext cx="8415338" cy="4527393"/>
          </a:xfrm>
        </p:spPr>
        <p:txBody>
          <a:bodyPr/>
          <a:lstStyle/>
          <a:p>
            <a:r>
              <a:rPr lang="en-US" dirty="0" smtClean="0"/>
              <a:t>Planning involves:</a:t>
            </a:r>
          </a:p>
          <a:p>
            <a:pPr lvl="1"/>
            <a:r>
              <a:rPr lang="en-US" dirty="0" smtClean="0"/>
              <a:t>Representatives of the three communities of interest</a:t>
            </a:r>
          </a:p>
          <a:p>
            <a:pPr lvl="1"/>
            <a:r>
              <a:rPr lang="en-US" dirty="0" smtClean="0"/>
              <a:t>Individuals internal and external to the organization </a:t>
            </a:r>
          </a:p>
          <a:p>
            <a:pPr lvl="2"/>
            <a:r>
              <a:rPr lang="en-US" dirty="0" smtClean="0"/>
              <a:t>Employees</a:t>
            </a:r>
          </a:p>
          <a:p>
            <a:pPr lvl="2"/>
            <a:r>
              <a:rPr lang="en-US" dirty="0" smtClean="0"/>
              <a:t>Management</a:t>
            </a:r>
          </a:p>
          <a:p>
            <a:pPr lvl="2"/>
            <a:r>
              <a:rPr lang="en-US" dirty="0" smtClean="0"/>
              <a:t>Stockholders and other outside stakeholders</a:t>
            </a:r>
          </a:p>
          <a:p>
            <a:r>
              <a:rPr lang="en-US" dirty="0"/>
              <a:t>Planning is the dominant means of managing resources in modern </a:t>
            </a:r>
            <a:r>
              <a:rPr lang="en-US" dirty="0" smtClean="0"/>
              <a:t>organizations and entails </a:t>
            </a:r>
            <a:r>
              <a:rPr lang="en-US" dirty="0"/>
              <a:t>the enumeration of a sequence of actions intended to achieve </a:t>
            </a:r>
            <a:r>
              <a:rPr lang="en-US" dirty="0" smtClean="0"/>
              <a:t>specific goals </a:t>
            </a:r>
            <a:r>
              <a:rPr lang="en-US" dirty="0"/>
              <a:t>during a defined period of time, and then controlling the </a:t>
            </a:r>
            <a:r>
              <a:rPr lang="en-US" dirty="0" smtClean="0"/>
              <a:t>implementation of </a:t>
            </a:r>
            <a:r>
              <a:rPr lang="en-US" dirty="0"/>
              <a:t>these </a:t>
            </a:r>
            <a:r>
              <a:rPr lang="en-US" dirty="0" smtClean="0"/>
              <a:t>steps</a:t>
            </a:r>
          </a:p>
        </p:txBody>
      </p:sp>
      <p:sp>
        <p:nvSpPr>
          <p:cNvPr id="15362" name="Rectangle 4"/>
          <p:cNvSpPr>
            <a:spLocks noGrp="1" noChangeArrowheads="1"/>
          </p:cNvSpPr>
          <p:nvPr>
            <p:ph type="title"/>
          </p:nvPr>
        </p:nvSpPr>
        <p:spPr/>
        <p:txBody>
          <a:bodyPr/>
          <a:lstStyle/>
          <a:p>
            <a:r>
              <a:rPr lang="en-US" dirty="0" smtClean="0"/>
              <a:t>Introduction (Continued)</a:t>
            </a:r>
          </a:p>
        </p:txBody>
      </p:sp>
    </p:spTree>
    <p:extLst>
      <p:ext uri="{BB962C8B-B14F-4D97-AF65-F5344CB8AC3E}">
        <p14:creationId xmlns:p14="http://schemas.microsoft.com/office/powerpoint/2010/main" val="1348852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365125" y="1538818"/>
            <a:ext cx="8415338" cy="3582519"/>
          </a:xfrm>
        </p:spPr>
        <p:txBody>
          <a:bodyPr/>
          <a:lstStyle/>
          <a:p>
            <a:r>
              <a:rPr lang="en-US" dirty="0" smtClean="0"/>
              <a:t>While a number of SDLC models exist, the waterfall model is best suited to describe the SecSDLC</a:t>
            </a:r>
          </a:p>
          <a:p>
            <a:r>
              <a:rPr lang="en-US" dirty="0" smtClean="0"/>
              <a:t>While the two may differ in several specifics, the overall methodologies are similar</a:t>
            </a:r>
          </a:p>
          <a:p>
            <a:r>
              <a:rPr lang="en-US" dirty="0" smtClean="0"/>
              <a:t>The SecSDLC process involves the identification of specific threats and the risks that they represent as well as the subsequent design and implementation of specific controls to counter those threats and manage the risk</a:t>
            </a:r>
          </a:p>
        </p:txBody>
      </p:sp>
      <p:sp>
        <p:nvSpPr>
          <p:cNvPr id="45058" name="Rectangle 2"/>
          <p:cNvSpPr>
            <a:spLocks noGrp="1" noChangeArrowheads="1"/>
          </p:cNvSpPr>
          <p:nvPr>
            <p:ph type="title"/>
          </p:nvPr>
        </p:nvSpPr>
        <p:spPr/>
        <p:txBody>
          <a:bodyPr/>
          <a:lstStyle/>
          <a:p>
            <a:r>
              <a:rPr lang="en-US" dirty="0" smtClean="0"/>
              <a:t>Introduction to the Security Systems Development Life Cycle (SecSDLC)</a:t>
            </a:r>
          </a:p>
        </p:txBody>
      </p:sp>
    </p:spTree>
    <p:extLst>
      <p:ext uri="{BB962C8B-B14F-4D97-AF65-F5344CB8AC3E}">
        <p14:creationId xmlns:p14="http://schemas.microsoft.com/office/powerpoint/2010/main" val="13468672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aterfall diagram identifies the deliverables in the S D L C methodology. Investigation: Process, outcomes, goals, scope, costs &amp; benefits, budget &amp; constraints, development team specifications. Analysis: Issues with the current program or system, its environment, requirements of the new system. Logical Design: General program or system specifications, blueprint. Physical Design: Detailed program or system specifications (solutions) including resources and personnel. Implementation: Feedback, testing, program or system acceptance. Maintenance and Change: Performance measures, operational reporting. Revisit previous phases when issues arise or progress is unsatisfactory. When the existing program or system is deemed ineffective or inefficient, a new program or system is initiated. Each new step is a cascading step which follows from the previous step.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53" y="1243622"/>
            <a:ext cx="8939095" cy="4370756"/>
          </a:xfrm>
          <a:prstGeom prst="rect">
            <a:avLst/>
          </a:prstGeom>
        </p:spPr>
      </p:pic>
    </p:spTree>
    <p:extLst>
      <p:ext uri="{BB962C8B-B14F-4D97-AF65-F5344CB8AC3E}">
        <p14:creationId xmlns:p14="http://schemas.microsoft.com/office/powerpoint/2010/main" val="4822442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365125" y="1538818"/>
            <a:ext cx="8415338" cy="4555093"/>
          </a:xfrm>
        </p:spPr>
        <p:txBody>
          <a:bodyPr/>
          <a:lstStyle/>
          <a:p>
            <a:r>
              <a:rPr lang="en-US" dirty="0" smtClean="0"/>
              <a:t>Often begins as directive from management specifying the process, outcomes, and goals of the project and its budget </a:t>
            </a:r>
          </a:p>
          <a:p>
            <a:r>
              <a:rPr lang="en-US" dirty="0" smtClean="0"/>
              <a:t>Frequently begins with the affirmation or creation of security policies</a:t>
            </a:r>
          </a:p>
          <a:p>
            <a:r>
              <a:rPr lang="en-US" dirty="0" smtClean="0"/>
              <a:t>Teams assembled to analyze problems, define scope, specify goals, and identify constraints </a:t>
            </a:r>
          </a:p>
          <a:p>
            <a:r>
              <a:rPr lang="en-US" dirty="0" smtClean="0"/>
              <a:t>A feasibility analysis determines whether the organization has the resources and commitment to conduct a successful security analysis and design</a:t>
            </a:r>
          </a:p>
        </p:txBody>
      </p:sp>
      <p:sp>
        <p:nvSpPr>
          <p:cNvPr id="47106" name="Rectangle 2"/>
          <p:cNvSpPr>
            <a:spLocks noGrp="1" noChangeArrowheads="1"/>
          </p:cNvSpPr>
          <p:nvPr>
            <p:ph type="title"/>
          </p:nvPr>
        </p:nvSpPr>
        <p:spPr/>
        <p:txBody>
          <a:bodyPr/>
          <a:lstStyle/>
          <a:p>
            <a:r>
              <a:rPr lang="en-US" dirty="0" smtClean="0"/>
              <a:t>Investigation in the SecSDLC</a:t>
            </a:r>
          </a:p>
        </p:txBody>
      </p:sp>
    </p:spTree>
    <p:extLst>
      <p:ext uri="{BB962C8B-B14F-4D97-AF65-F5344CB8AC3E}">
        <p14:creationId xmlns:p14="http://schemas.microsoft.com/office/powerpoint/2010/main" val="622357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365125" y="1538818"/>
            <a:ext cx="8415338" cy="4401205"/>
          </a:xfrm>
        </p:spPr>
        <p:txBody>
          <a:bodyPr/>
          <a:lstStyle/>
          <a:p>
            <a:r>
              <a:rPr lang="en-US" dirty="0" smtClean="0"/>
              <a:t>A preliminary analysis of existing security policies or programs is prepared along with known threats and associated controls</a:t>
            </a:r>
          </a:p>
          <a:p>
            <a:r>
              <a:rPr lang="en-US" dirty="0" smtClean="0"/>
              <a:t>Includes an analysis of relevant legal issues that could affect the design of the security solution </a:t>
            </a:r>
          </a:p>
          <a:p>
            <a:r>
              <a:rPr lang="en-US" dirty="0" smtClean="0"/>
              <a:t>Risk management</a:t>
            </a:r>
            <a:r>
              <a:rPr lang="en-US" dirty="0"/>
              <a:t>, </a:t>
            </a:r>
            <a:r>
              <a:rPr lang="en-US" dirty="0" smtClean="0"/>
              <a:t>the process </a:t>
            </a:r>
            <a:r>
              <a:rPr lang="en-US" dirty="0"/>
              <a:t>of identifying, assessing, and evaluating the levels of risk an </a:t>
            </a:r>
            <a:r>
              <a:rPr lang="en-US" dirty="0" smtClean="0"/>
              <a:t>organization faces—specifically</a:t>
            </a:r>
            <a:r>
              <a:rPr lang="en-US" dirty="0"/>
              <a:t>, the threats to the organization’s security and to the </a:t>
            </a:r>
            <a:r>
              <a:rPr lang="en-US" dirty="0" smtClean="0"/>
              <a:t>information stored </a:t>
            </a:r>
            <a:r>
              <a:rPr lang="en-US" dirty="0"/>
              <a:t>and processed by the </a:t>
            </a:r>
            <a:r>
              <a:rPr lang="en-US" dirty="0" smtClean="0"/>
              <a:t>organization, also begins in this stage</a:t>
            </a:r>
          </a:p>
        </p:txBody>
      </p:sp>
      <p:sp>
        <p:nvSpPr>
          <p:cNvPr id="48130" name="Rectangle 2"/>
          <p:cNvSpPr>
            <a:spLocks noGrp="1" noChangeArrowheads="1"/>
          </p:cNvSpPr>
          <p:nvPr>
            <p:ph type="title"/>
          </p:nvPr>
        </p:nvSpPr>
        <p:spPr/>
        <p:txBody>
          <a:bodyPr/>
          <a:lstStyle/>
          <a:p>
            <a:r>
              <a:rPr lang="en-US" dirty="0" smtClean="0"/>
              <a:t>Analysis in the SecSDLC</a:t>
            </a:r>
          </a:p>
        </p:txBody>
      </p:sp>
    </p:spTree>
    <p:extLst>
      <p:ext uri="{BB962C8B-B14F-4D97-AF65-F5344CB8AC3E}">
        <p14:creationId xmlns:p14="http://schemas.microsoft.com/office/powerpoint/2010/main" val="22950949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p:txBody>
          <a:bodyPr/>
          <a:lstStyle/>
          <a:p>
            <a:r>
              <a:rPr lang="en-US" dirty="0" smtClean="0"/>
              <a:t>The design phase actually consists of two distinct phases:</a:t>
            </a:r>
          </a:p>
          <a:p>
            <a:pPr lvl="1"/>
            <a:r>
              <a:rPr lang="en-US" dirty="0" smtClean="0"/>
              <a:t>In the logical design phase, team members create and develop a blueprint for security, and examine and implement key policies </a:t>
            </a:r>
          </a:p>
          <a:p>
            <a:pPr lvl="1"/>
            <a:r>
              <a:rPr lang="en-US" dirty="0" smtClean="0"/>
              <a:t>In the physical design phase, team members evaluate the technology needed to support the security blueprint, generate alternative solutions, and agree upon a final design</a:t>
            </a:r>
          </a:p>
        </p:txBody>
      </p:sp>
      <p:sp>
        <p:nvSpPr>
          <p:cNvPr id="54274" name="Rectangle 2"/>
          <p:cNvSpPr>
            <a:spLocks noGrp="1" noChangeArrowheads="1"/>
          </p:cNvSpPr>
          <p:nvPr>
            <p:ph type="title"/>
          </p:nvPr>
        </p:nvSpPr>
        <p:spPr/>
        <p:txBody>
          <a:bodyPr/>
          <a:lstStyle/>
          <a:p>
            <a:r>
              <a:rPr lang="en-US" dirty="0" smtClean="0"/>
              <a:t>Design in the SecSDLC</a:t>
            </a:r>
          </a:p>
        </p:txBody>
      </p:sp>
    </p:spTree>
    <p:extLst>
      <p:ext uri="{BB962C8B-B14F-4D97-AF65-F5344CB8AC3E}">
        <p14:creationId xmlns:p14="http://schemas.microsoft.com/office/powerpoint/2010/main" val="11567136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2745367"/>
          </a:xfrm>
        </p:spPr>
        <p:txBody>
          <a:bodyPr/>
          <a:lstStyle/>
          <a:p>
            <a:r>
              <a:rPr lang="en-US" dirty="0" smtClean="0"/>
              <a:t>The design phase continues with:</a:t>
            </a:r>
          </a:p>
          <a:p>
            <a:pPr lvl="1"/>
            <a:r>
              <a:rPr lang="en-US" dirty="0" smtClean="0"/>
              <a:t>The formulation of the controls and safeguards used to protect information from attacks by threats</a:t>
            </a:r>
          </a:p>
          <a:p>
            <a:pPr lvl="1"/>
            <a:r>
              <a:rPr lang="en-US" dirty="0" smtClean="0"/>
              <a:t>The </a:t>
            </a:r>
            <a:r>
              <a:rPr lang="en-US" dirty="0"/>
              <a:t>creation of essential </a:t>
            </a:r>
            <a:r>
              <a:rPr lang="en-US" dirty="0" smtClean="0"/>
              <a:t>preparedness documents</a:t>
            </a:r>
          </a:p>
          <a:p>
            <a:pPr lvl="1"/>
            <a:r>
              <a:rPr lang="en-US" dirty="0" smtClean="0"/>
              <a:t>Physical </a:t>
            </a:r>
            <a:r>
              <a:rPr lang="en-US" dirty="0"/>
              <a:t>security, which requires the </a:t>
            </a:r>
            <a:r>
              <a:rPr lang="en-US" dirty="0" smtClean="0"/>
              <a:t>design, implementation</a:t>
            </a:r>
            <a:r>
              <a:rPr lang="en-US" dirty="0"/>
              <a:t>, and maintenance of countermeasures to protect the </a:t>
            </a:r>
            <a:r>
              <a:rPr lang="en-US" dirty="0" smtClean="0"/>
              <a:t>physical resources </a:t>
            </a:r>
            <a:r>
              <a:rPr lang="en-US" dirty="0"/>
              <a:t>of an </a:t>
            </a:r>
            <a:r>
              <a:rPr lang="en-US" dirty="0" smtClean="0"/>
              <a:t>organization</a:t>
            </a:r>
            <a:endParaRPr lang="en-US" dirty="0"/>
          </a:p>
        </p:txBody>
      </p:sp>
      <p:sp>
        <p:nvSpPr>
          <p:cNvPr id="2" name="Title 1"/>
          <p:cNvSpPr>
            <a:spLocks noGrp="1"/>
          </p:cNvSpPr>
          <p:nvPr>
            <p:ph type="title"/>
          </p:nvPr>
        </p:nvSpPr>
        <p:spPr/>
        <p:txBody>
          <a:bodyPr/>
          <a:lstStyle/>
          <a:p>
            <a:r>
              <a:rPr lang="en-US" dirty="0" smtClean="0"/>
              <a:t>Design in the </a:t>
            </a:r>
            <a:r>
              <a:rPr lang="en-US" dirty="0" err="1" smtClean="0"/>
              <a:t>SecSDLC</a:t>
            </a:r>
            <a:r>
              <a:rPr lang="en-US" dirty="0" smtClean="0"/>
              <a:t> (Continued)</a:t>
            </a:r>
            <a:endParaRPr lang="en-US" dirty="0"/>
          </a:p>
        </p:txBody>
      </p:sp>
    </p:spTree>
    <p:extLst>
      <p:ext uri="{BB962C8B-B14F-4D97-AF65-F5344CB8AC3E}">
        <p14:creationId xmlns:p14="http://schemas.microsoft.com/office/powerpoint/2010/main" val="7400973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65125" y="1538818"/>
            <a:ext cx="8415338" cy="4456605"/>
          </a:xfrm>
        </p:spPr>
        <p:txBody>
          <a:bodyPr/>
          <a:lstStyle/>
          <a:p>
            <a:r>
              <a:rPr lang="en-US" dirty="0" smtClean="0"/>
              <a:t>The security solutions are acquired, tested, implemented, and retested</a:t>
            </a:r>
          </a:p>
          <a:p>
            <a:r>
              <a:rPr lang="en-US" dirty="0" smtClean="0"/>
              <a:t>Personnel issues are evaluated and specific training and education programs conducted</a:t>
            </a:r>
          </a:p>
          <a:p>
            <a:r>
              <a:rPr lang="en-US" dirty="0" smtClean="0"/>
              <a:t>Perhaps the most important element of the implementation phase is the management of the project plan:</a:t>
            </a:r>
          </a:p>
          <a:p>
            <a:pPr marL="685800" lvl="1" indent="-457200">
              <a:buFont typeface="+mj-lt"/>
              <a:buAutoNum type="arabicPeriod"/>
            </a:pPr>
            <a:r>
              <a:rPr lang="en-US" dirty="0" smtClean="0"/>
              <a:t>Planning the project</a:t>
            </a:r>
          </a:p>
          <a:p>
            <a:pPr marL="685800" lvl="1" indent="-457200">
              <a:buFont typeface="+mj-lt"/>
              <a:buAutoNum type="arabicPeriod"/>
            </a:pPr>
            <a:r>
              <a:rPr lang="en-US" dirty="0"/>
              <a:t>S</a:t>
            </a:r>
            <a:r>
              <a:rPr lang="en-US" dirty="0" smtClean="0"/>
              <a:t>upervising the tasks and action steps within the project</a:t>
            </a:r>
          </a:p>
          <a:p>
            <a:pPr marL="685800" lvl="1" indent="-457200">
              <a:buFont typeface="+mj-lt"/>
              <a:buAutoNum type="arabicPeriod"/>
            </a:pPr>
            <a:r>
              <a:rPr lang="en-US" dirty="0"/>
              <a:t>W</a:t>
            </a:r>
            <a:r>
              <a:rPr lang="en-US" dirty="0" smtClean="0"/>
              <a:t>rapping up the project</a:t>
            </a:r>
          </a:p>
        </p:txBody>
      </p:sp>
      <p:sp>
        <p:nvSpPr>
          <p:cNvPr id="64514" name="Rectangle 2"/>
          <p:cNvSpPr>
            <a:spLocks noGrp="1" noChangeArrowheads="1"/>
          </p:cNvSpPr>
          <p:nvPr>
            <p:ph type="title"/>
          </p:nvPr>
        </p:nvSpPr>
        <p:spPr/>
        <p:txBody>
          <a:bodyPr/>
          <a:lstStyle/>
          <a:p>
            <a:r>
              <a:rPr lang="en-US" dirty="0" smtClean="0"/>
              <a:t>Implementation in the SecSDLC</a:t>
            </a:r>
          </a:p>
        </p:txBody>
      </p:sp>
    </p:spTree>
    <p:extLst>
      <p:ext uri="{BB962C8B-B14F-4D97-AF65-F5344CB8AC3E}">
        <p14:creationId xmlns:p14="http://schemas.microsoft.com/office/powerpoint/2010/main" val="16642704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365125" y="1538818"/>
            <a:ext cx="8415338" cy="3813352"/>
          </a:xfrm>
        </p:spPr>
        <p:txBody>
          <a:bodyPr/>
          <a:lstStyle/>
          <a:p>
            <a:r>
              <a:rPr lang="en-US" dirty="0" smtClean="0"/>
              <a:t>Should consist of individuals experienced in one or multiple technical and nontechnical areas including:</a:t>
            </a:r>
          </a:p>
          <a:p>
            <a:pPr lvl="1"/>
            <a:r>
              <a:rPr lang="en-US" dirty="0" smtClean="0"/>
              <a:t>Champion</a:t>
            </a:r>
          </a:p>
          <a:p>
            <a:pPr lvl="1"/>
            <a:r>
              <a:rPr lang="en-US" dirty="0" smtClean="0"/>
              <a:t>Team leader</a:t>
            </a:r>
          </a:p>
          <a:p>
            <a:pPr lvl="1"/>
            <a:r>
              <a:rPr lang="en-US" dirty="0" smtClean="0"/>
              <a:t>Security policy developers </a:t>
            </a:r>
          </a:p>
          <a:p>
            <a:pPr lvl="1"/>
            <a:r>
              <a:rPr lang="en-US" dirty="0" smtClean="0"/>
              <a:t>Risk assessment specialists</a:t>
            </a:r>
          </a:p>
          <a:p>
            <a:pPr lvl="1"/>
            <a:r>
              <a:rPr lang="en-US" dirty="0" smtClean="0"/>
              <a:t>Security professionals </a:t>
            </a:r>
          </a:p>
          <a:p>
            <a:pPr lvl="1"/>
            <a:r>
              <a:rPr lang="en-US" dirty="0" smtClean="0"/>
              <a:t>Systems administrators</a:t>
            </a:r>
          </a:p>
          <a:p>
            <a:pPr lvl="1"/>
            <a:r>
              <a:rPr lang="en-US" dirty="0" smtClean="0"/>
              <a:t>End users</a:t>
            </a:r>
          </a:p>
        </p:txBody>
      </p:sp>
      <p:sp>
        <p:nvSpPr>
          <p:cNvPr id="65538" name="Rectangle 2"/>
          <p:cNvSpPr>
            <a:spLocks noGrp="1" noChangeArrowheads="1"/>
          </p:cNvSpPr>
          <p:nvPr>
            <p:ph type="title"/>
          </p:nvPr>
        </p:nvSpPr>
        <p:spPr/>
        <p:txBody>
          <a:bodyPr/>
          <a:lstStyle/>
          <a:p>
            <a:r>
              <a:rPr lang="en-US" dirty="0" smtClean="0"/>
              <a:t>InfoSec Project Team</a:t>
            </a:r>
          </a:p>
        </p:txBody>
      </p:sp>
    </p:spTree>
    <p:extLst>
      <p:ext uri="{BB962C8B-B14F-4D97-AF65-F5344CB8AC3E}">
        <p14:creationId xmlns:p14="http://schemas.microsoft.com/office/powerpoint/2010/main" val="16003986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365125" y="1538818"/>
            <a:ext cx="8415338" cy="4635115"/>
          </a:xfrm>
        </p:spPr>
        <p:txBody>
          <a:bodyPr/>
          <a:lstStyle/>
          <a:p>
            <a:r>
              <a:rPr lang="en-US" dirty="0" smtClean="0"/>
              <a:t>Each organization should examine the options for staffing of the information security function:</a:t>
            </a:r>
          </a:p>
          <a:p>
            <a:pPr marL="685800" lvl="1" indent="-457200">
              <a:buFont typeface="+mj-lt"/>
              <a:buAutoNum type="arabicPeriod"/>
            </a:pPr>
            <a:r>
              <a:rPr lang="en-US" dirty="0" smtClean="0"/>
              <a:t>The organization must decide how to position and name the security function</a:t>
            </a:r>
          </a:p>
          <a:p>
            <a:pPr marL="685800" lvl="1" indent="-457200">
              <a:buFont typeface="+mj-lt"/>
              <a:buAutoNum type="arabicPeriod"/>
            </a:pPr>
            <a:r>
              <a:rPr lang="en-US" dirty="0" smtClean="0"/>
              <a:t>The InfoSec community of interest plan for the proper staffing of the information security function</a:t>
            </a:r>
          </a:p>
          <a:p>
            <a:pPr marL="685800" lvl="1" indent="-457200">
              <a:buFont typeface="+mj-lt"/>
              <a:buAutoNum type="arabicPeriod"/>
            </a:pPr>
            <a:r>
              <a:rPr lang="en-US" dirty="0" smtClean="0"/>
              <a:t>The IT community of interest must understand the impact of information security across every role in IT </a:t>
            </a:r>
          </a:p>
          <a:p>
            <a:pPr marL="685800" lvl="1" indent="-457200">
              <a:buFont typeface="+mj-lt"/>
              <a:buAutoNum type="arabicPeriod"/>
            </a:pPr>
            <a:r>
              <a:rPr lang="en-US" dirty="0" smtClean="0"/>
              <a:t>Finally, the general management community of interest must work with the InfoSec professionals to integrate solid information security concepts into the personnel management practices of the organization</a:t>
            </a:r>
          </a:p>
        </p:txBody>
      </p:sp>
      <p:sp>
        <p:nvSpPr>
          <p:cNvPr id="66562" name="Rectangle 2"/>
          <p:cNvSpPr>
            <a:spLocks noGrp="1" noChangeArrowheads="1"/>
          </p:cNvSpPr>
          <p:nvPr>
            <p:ph type="title"/>
          </p:nvPr>
        </p:nvSpPr>
        <p:spPr/>
        <p:txBody>
          <a:bodyPr/>
          <a:lstStyle/>
          <a:p>
            <a:r>
              <a:rPr lang="en-US" dirty="0" smtClean="0"/>
              <a:t>Staffing the InfoSec Function</a:t>
            </a:r>
          </a:p>
        </p:txBody>
      </p:sp>
    </p:spTree>
    <p:extLst>
      <p:ext uri="{BB962C8B-B14F-4D97-AF65-F5344CB8AC3E}">
        <p14:creationId xmlns:p14="http://schemas.microsoft.com/office/powerpoint/2010/main" val="31302144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p:txBody>
          <a:bodyPr/>
          <a:lstStyle/>
          <a:p>
            <a:r>
              <a:rPr lang="en-US" dirty="0" smtClean="0"/>
              <a:t>It takes a wide range of professionals to support a diverse information security program:</a:t>
            </a:r>
          </a:p>
          <a:p>
            <a:pPr lvl="1"/>
            <a:r>
              <a:rPr lang="en-US" dirty="0" smtClean="0"/>
              <a:t>Chief Information Officer (CIO)</a:t>
            </a:r>
          </a:p>
          <a:p>
            <a:pPr lvl="1"/>
            <a:r>
              <a:rPr lang="en-US" dirty="0" smtClean="0"/>
              <a:t>Chief Security Officer (CSO)</a:t>
            </a:r>
          </a:p>
          <a:p>
            <a:pPr lvl="1"/>
            <a:r>
              <a:rPr lang="en-US" dirty="0" smtClean="0"/>
              <a:t>Chief Information Security Officer (CISO)</a:t>
            </a:r>
          </a:p>
          <a:p>
            <a:pPr lvl="1"/>
            <a:r>
              <a:rPr lang="en-US" dirty="0" smtClean="0"/>
              <a:t>Security Managers</a:t>
            </a:r>
          </a:p>
          <a:p>
            <a:pPr lvl="1"/>
            <a:r>
              <a:rPr lang="en-US" dirty="0" smtClean="0"/>
              <a:t>Security Technicians</a:t>
            </a:r>
          </a:p>
          <a:p>
            <a:pPr lvl="1"/>
            <a:r>
              <a:rPr lang="en-US" dirty="0" smtClean="0"/>
              <a:t>Data Owners</a:t>
            </a:r>
          </a:p>
          <a:p>
            <a:pPr lvl="1"/>
            <a:r>
              <a:rPr lang="en-US" dirty="0" smtClean="0"/>
              <a:t>Data Custodians</a:t>
            </a:r>
          </a:p>
          <a:p>
            <a:pPr lvl="1"/>
            <a:r>
              <a:rPr lang="en-US" dirty="0" smtClean="0"/>
              <a:t>Data Users</a:t>
            </a:r>
          </a:p>
        </p:txBody>
      </p:sp>
      <p:sp>
        <p:nvSpPr>
          <p:cNvPr id="67586" name="Rectangle 2"/>
          <p:cNvSpPr>
            <a:spLocks noGrp="1" noChangeArrowheads="1"/>
          </p:cNvSpPr>
          <p:nvPr>
            <p:ph type="title"/>
          </p:nvPr>
        </p:nvSpPr>
        <p:spPr/>
        <p:txBody>
          <a:bodyPr/>
          <a:lstStyle/>
          <a:p>
            <a:r>
              <a:rPr lang="en-US" dirty="0" smtClean="0"/>
              <a:t>InfoSec Professionals</a:t>
            </a:r>
          </a:p>
        </p:txBody>
      </p:sp>
    </p:spTree>
    <p:extLst>
      <p:ext uri="{BB962C8B-B14F-4D97-AF65-F5344CB8AC3E}">
        <p14:creationId xmlns:p14="http://schemas.microsoft.com/office/powerpoint/2010/main" val="1500453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5"/>
          <p:cNvSpPr>
            <a:spLocks noGrp="1" noChangeArrowheads="1"/>
          </p:cNvSpPr>
          <p:nvPr>
            <p:ph type="body" idx="1"/>
          </p:nvPr>
        </p:nvSpPr>
        <p:spPr/>
        <p:txBody>
          <a:bodyPr/>
          <a:lstStyle/>
          <a:p>
            <a:r>
              <a:rPr lang="en-US" dirty="0" smtClean="0"/>
              <a:t>To implement effective planning, an organization’s leaders usually begin from previously developed positions that explicitly state the organization’s ethical, entrepreneurial, and philosophical perspectives</a:t>
            </a:r>
          </a:p>
          <a:p>
            <a:r>
              <a:rPr lang="en-US" dirty="0" smtClean="0"/>
              <a:t>Precursor documents developed to support organizational planning include: </a:t>
            </a:r>
          </a:p>
          <a:p>
            <a:pPr lvl="1"/>
            <a:r>
              <a:rPr lang="en-US" dirty="0" smtClean="0"/>
              <a:t>Mission statement</a:t>
            </a:r>
          </a:p>
          <a:p>
            <a:pPr lvl="1"/>
            <a:r>
              <a:rPr lang="en-US" dirty="0" smtClean="0"/>
              <a:t>Vision statement</a:t>
            </a:r>
          </a:p>
          <a:p>
            <a:pPr lvl="1"/>
            <a:r>
              <a:rPr lang="en-US" dirty="0" smtClean="0"/>
              <a:t>Values statement</a:t>
            </a:r>
          </a:p>
        </p:txBody>
      </p:sp>
      <p:sp>
        <p:nvSpPr>
          <p:cNvPr id="16386" name="Rectangle 4"/>
          <p:cNvSpPr>
            <a:spLocks noGrp="1" noChangeArrowheads="1"/>
          </p:cNvSpPr>
          <p:nvPr>
            <p:ph type="title"/>
          </p:nvPr>
        </p:nvSpPr>
        <p:spPr/>
        <p:txBody>
          <a:bodyPr/>
          <a:lstStyle/>
          <a:p>
            <a:r>
              <a:rPr lang="en-US" dirty="0" smtClean="0"/>
              <a:t>Precursors to Planning</a:t>
            </a:r>
          </a:p>
        </p:txBody>
      </p:sp>
    </p:spTree>
    <p:extLst>
      <p:ext uri="{BB962C8B-B14F-4D97-AF65-F5344CB8AC3E}">
        <p14:creationId xmlns:p14="http://schemas.microsoft.com/office/powerpoint/2010/main" val="17528062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365125" y="1538818"/>
            <a:ext cx="8415338" cy="5176802"/>
          </a:xfrm>
        </p:spPr>
        <p:txBody>
          <a:bodyPr/>
          <a:lstStyle/>
          <a:p>
            <a:r>
              <a:rPr lang="en-US" sz="2400" dirty="0"/>
              <a:t>Today’s InfoSec systems need constant monitoring, testing, modifying, updating, </a:t>
            </a:r>
            <a:r>
              <a:rPr lang="en-US" sz="2400" dirty="0" smtClean="0"/>
              <a:t>and repairing</a:t>
            </a:r>
          </a:p>
          <a:p>
            <a:r>
              <a:rPr lang="en-US" sz="2400" dirty="0" smtClean="0"/>
              <a:t>As </a:t>
            </a:r>
            <a:r>
              <a:rPr lang="en-US" sz="2400" dirty="0"/>
              <a:t>new threats emerge and old </a:t>
            </a:r>
            <a:r>
              <a:rPr lang="en-US" sz="2400" dirty="0" smtClean="0"/>
              <a:t>threats evolve</a:t>
            </a:r>
            <a:r>
              <a:rPr lang="en-US" sz="2400" dirty="0"/>
              <a:t>, the InfoSec profile of an organization requires constant adaptation to </a:t>
            </a:r>
            <a:r>
              <a:rPr lang="en-US" sz="2400" dirty="0" smtClean="0"/>
              <a:t>prevent threats </a:t>
            </a:r>
            <a:r>
              <a:rPr lang="en-US" sz="2400" dirty="0"/>
              <a:t>from successfully penetrating sensitive </a:t>
            </a:r>
            <a:r>
              <a:rPr lang="en-US" sz="2400" dirty="0" smtClean="0"/>
              <a:t>data</a:t>
            </a:r>
          </a:p>
          <a:p>
            <a:r>
              <a:rPr lang="en-US" sz="2400" dirty="0" smtClean="0"/>
              <a:t>Once the information security program is implemented, it must be operated, properly managed, and kept up to date by means of established procedures</a:t>
            </a:r>
          </a:p>
          <a:p>
            <a:r>
              <a:rPr lang="en-US" sz="2400" dirty="0"/>
              <a:t>Whereas a systems management model is designed to manage and </a:t>
            </a:r>
            <a:r>
              <a:rPr lang="en-US" sz="2400" dirty="0" smtClean="0"/>
              <a:t>operate systems</a:t>
            </a:r>
            <a:r>
              <a:rPr lang="en-US" sz="2400" dirty="0"/>
              <a:t>, a maintenance model is intended to complement a systems </a:t>
            </a:r>
            <a:r>
              <a:rPr lang="en-US" sz="2400" dirty="0" smtClean="0"/>
              <a:t>management model </a:t>
            </a:r>
            <a:r>
              <a:rPr lang="en-US" sz="2400" dirty="0"/>
              <a:t>and focus those ongoing maintenance efforts that are needed to keep </a:t>
            </a:r>
            <a:r>
              <a:rPr lang="en-US" sz="2400" dirty="0" smtClean="0"/>
              <a:t>systems useable </a:t>
            </a:r>
            <a:r>
              <a:rPr lang="en-US" sz="2400" dirty="0"/>
              <a:t>and </a:t>
            </a:r>
            <a:r>
              <a:rPr lang="en-US" sz="2400" dirty="0" smtClean="0"/>
              <a:t>secure</a:t>
            </a:r>
          </a:p>
        </p:txBody>
      </p:sp>
      <p:sp>
        <p:nvSpPr>
          <p:cNvPr id="69634" name="Rectangle 2"/>
          <p:cNvSpPr>
            <a:spLocks noGrp="1" noChangeArrowheads="1"/>
          </p:cNvSpPr>
          <p:nvPr>
            <p:ph type="title"/>
          </p:nvPr>
        </p:nvSpPr>
        <p:spPr/>
        <p:txBody>
          <a:bodyPr/>
          <a:lstStyle/>
          <a:p>
            <a:r>
              <a:rPr lang="en-US" dirty="0" smtClean="0"/>
              <a:t>Maintenance in the SecSDLC</a:t>
            </a:r>
          </a:p>
        </p:txBody>
      </p:sp>
    </p:spTree>
    <p:extLst>
      <p:ext uri="{BB962C8B-B14F-4D97-AF65-F5344CB8AC3E}">
        <p14:creationId xmlns:p14="http://schemas.microsoft.com/office/powerpoint/2010/main" val="30938894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365125" y="1538818"/>
            <a:ext cx="8415338" cy="4964436"/>
          </a:xfrm>
        </p:spPr>
        <p:txBody>
          <a:bodyPr/>
          <a:lstStyle/>
          <a:p>
            <a:r>
              <a:rPr lang="en-US" sz="2200" dirty="0" smtClean="0"/>
              <a:t>Planning is central to the management of any organization and is based on the preparation, application, and control of a sequence of action steps to achieve specific goals</a:t>
            </a:r>
          </a:p>
          <a:p>
            <a:r>
              <a:rPr lang="en-US" sz="2200" dirty="0" smtClean="0"/>
              <a:t>To develop and implement effective planning, documents representing the philosophical, ethical, and entrepreneurial perspectives of the company are first created—namely, the values, vision, mission, and strategy of the organization. Strategic planning lays out the long-term direction to be taken by the organization and guides organizational efforts</a:t>
            </a:r>
          </a:p>
          <a:p>
            <a:r>
              <a:rPr lang="en-US" sz="2200" dirty="0" smtClean="0"/>
              <a:t>Information security, like information technology, must support more than its immediate parent in the organizational chart</a:t>
            </a:r>
          </a:p>
          <a:p>
            <a:r>
              <a:rPr lang="en-US" sz="2200" dirty="0" smtClean="0"/>
              <a:t>As all organizational units will be using information, and not just IT-based information, the information security group must understand and support the strategic plans (a.k.a strategies) of all business units</a:t>
            </a:r>
            <a:endParaRPr lang="en-US" sz="2200" dirty="0"/>
          </a:p>
        </p:txBody>
      </p:sp>
      <p:sp>
        <p:nvSpPr>
          <p:cNvPr id="73730" name="Rectangle 2"/>
          <p:cNvSpPr>
            <a:spLocks noGrp="1" noChangeArrowheads="1"/>
          </p:cNvSpPr>
          <p:nvPr>
            <p:ph type="title"/>
          </p:nvPr>
        </p:nvSpPr>
        <p:spPr/>
        <p:txBody>
          <a:bodyPr/>
          <a:lstStyle/>
          <a:p>
            <a:r>
              <a:rPr lang="en-US" dirty="0" smtClean="0"/>
              <a:t>Summary</a:t>
            </a:r>
          </a:p>
        </p:txBody>
      </p:sp>
    </p:spTree>
    <p:extLst>
      <p:ext uri="{BB962C8B-B14F-4D97-AF65-F5344CB8AC3E}">
        <p14:creationId xmlns:p14="http://schemas.microsoft.com/office/powerpoint/2010/main" val="41107512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365125" y="1447800"/>
            <a:ext cx="8415338" cy="5066002"/>
          </a:xfrm>
        </p:spPr>
        <p:txBody>
          <a:bodyPr/>
          <a:lstStyle/>
          <a:p>
            <a:r>
              <a:rPr lang="en-US" sz="2400" dirty="0"/>
              <a:t>This role may at times conflict with that of the IT department, as IT’s role is the efficient and effective </a:t>
            </a:r>
            <a:r>
              <a:rPr lang="en-US" sz="2400" i="1" dirty="0"/>
              <a:t>delivery</a:t>
            </a:r>
            <a:r>
              <a:rPr lang="en-US" sz="2400" dirty="0"/>
              <a:t> of information and information resources, while InfoSec’s role is the </a:t>
            </a:r>
            <a:r>
              <a:rPr lang="en-US" sz="2400" i="1" dirty="0"/>
              <a:t>protection</a:t>
            </a:r>
            <a:r>
              <a:rPr lang="en-US" sz="2400" dirty="0"/>
              <a:t> of all information assets</a:t>
            </a:r>
            <a:endParaRPr lang="en-US" sz="1600" dirty="0"/>
          </a:p>
          <a:p>
            <a:r>
              <a:rPr lang="en-US" sz="2400" dirty="0" smtClean="0"/>
              <a:t>Security </a:t>
            </a:r>
            <a:r>
              <a:rPr lang="en-US" sz="2400" dirty="0"/>
              <a:t>can begin either as a </a:t>
            </a:r>
            <a:r>
              <a:rPr lang="en-US" sz="2400" dirty="0" smtClean="0"/>
              <a:t>grassroots </a:t>
            </a:r>
            <a:r>
              <a:rPr lang="en-US" sz="2400" dirty="0"/>
              <a:t>effort (a bottom-up approach) or with </a:t>
            </a:r>
            <a:r>
              <a:rPr lang="en-US" sz="2400" dirty="0" smtClean="0"/>
              <a:t>plans formulated </a:t>
            </a:r>
            <a:r>
              <a:rPr lang="en-US" sz="2400" dirty="0"/>
              <a:t>by senior management (a top-down approach). InfoSec governance is </a:t>
            </a:r>
            <a:r>
              <a:rPr lang="en-US" sz="2400" dirty="0" smtClean="0"/>
              <a:t>the process </a:t>
            </a:r>
            <a:r>
              <a:rPr lang="en-US" sz="2400" dirty="0"/>
              <a:t>of creating and maintaining the organizational structures that manage the </a:t>
            </a:r>
            <a:r>
              <a:rPr lang="en-US" sz="2400" dirty="0" smtClean="0"/>
              <a:t>InfoSec function </a:t>
            </a:r>
            <a:r>
              <a:rPr lang="en-US" sz="2400" dirty="0"/>
              <a:t>within an enterprise. It has five key objectives: strategic alignment of </a:t>
            </a:r>
            <a:r>
              <a:rPr lang="en-US" sz="2400" dirty="0" smtClean="0"/>
              <a:t>InfoSec and </a:t>
            </a:r>
            <a:r>
              <a:rPr lang="en-US" sz="2400" dirty="0"/>
              <a:t>business objectives; use of risk management practices to guide InfoSec </a:t>
            </a:r>
            <a:r>
              <a:rPr lang="en-US" sz="2400" dirty="0" smtClean="0"/>
              <a:t>decision making</a:t>
            </a:r>
            <a:r>
              <a:rPr lang="en-US" sz="2400" dirty="0"/>
              <a:t>; implementation of rational resource management practices for </a:t>
            </a:r>
            <a:r>
              <a:rPr lang="en-US" sz="2400" dirty="0" smtClean="0"/>
              <a:t>InfoSec programs; measurement </a:t>
            </a:r>
            <a:r>
              <a:rPr lang="en-US" sz="2400" dirty="0"/>
              <a:t>of performance of InfoSec functions; and delivering value to the </a:t>
            </a:r>
            <a:r>
              <a:rPr lang="en-US" sz="2400" dirty="0" smtClean="0"/>
              <a:t>organization</a:t>
            </a:r>
            <a:endParaRPr lang="en-US" sz="1600" dirty="0"/>
          </a:p>
        </p:txBody>
      </p:sp>
      <p:sp>
        <p:nvSpPr>
          <p:cNvPr id="73730" name="Rectangle 2"/>
          <p:cNvSpPr>
            <a:spLocks noGrp="1" noChangeArrowheads="1"/>
          </p:cNvSpPr>
          <p:nvPr>
            <p:ph type="title"/>
          </p:nvPr>
        </p:nvSpPr>
        <p:spPr/>
        <p:txBody>
          <a:bodyPr/>
          <a:lstStyle/>
          <a:p>
            <a:r>
              <a:rPr lang="en-US" dirty="0" smtClean="0"/>
              <a:t>Summary (Continued)</a:t>
            </a:r>
          </a:p>
        </p:txBody>
      </p:sp>
    </p:spTree>
    <p:extLst>
      <p:ext uri="{BB962C8B-B14F-4D97-AF65-F5344CB8AC3E}">
        <p14:creationId xmlns:p14="http://schemas.microsoft.com/office/powerpoint/2010/main" val="19364315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365125" y="1538818"/>
            <a:ext cx="8415338" cy="4364272"/>
          </a:xfrm>
        </p:spPr>
        <p:txBody>
          <a:bodyPr/>
          <a:lstStyle/>
          <a:p>
            <a:r>
              <a:rPr lang="en-US" sz="2400" dirty="0"/>
              <a:t>The systems development life cycle (SDLC) is a methodology for the design and </a:t>
            </a:r>
            <a:r>
              <a:rPr lang="en-US" sz="2400" dirty="0" smtClean="0"/>
              <a:t>implementation of </a:t>
            </a:r>
            <a:r>
              <a:rPr lang="en-US" sz="2400" dirty="0"/>
              <a:t>an information system in an organization. </a:t>
            </a:r>
            <a:r>
              <a:rPr lang="en-US" sz="2400" dirty="0" smtClean="0"/>
              <a:t>The </a:t>
            </a:r>
            <a:r>
              <a:rPr lang="en-US" sz="2400" dirty="0"/>
              <a:t>process </a:t>
            </a:r>
            <a:r>
              <a:rPr lang="en-US" sz="2400" dirty="0" smtClean="0"/>
              <a:t>of phased </a:t>
            </a:r>
            <a:r>
              <a:rPr lang="en-US" sz="2400" dirty="0"/>
              <a:t>system development described by the traditional SDLC can be adapted to support </a:t>
            </a:r>
            <a:r>
              <a:rPr lang="en-US" sz="2400" dirty="0" smtClean="0"/>
              <a:t>the specialized </a:t>
            </a:r>
            <a:r>
              <a:rPr lang="en-US" sz="2400" dirty="0"/>
              <a:t>implementation of a security project by using the security systems development </a:t>
            </a:r>
            <a:r>
              <a:rPr lang="en-US" sz="2400" dirty="0" smtClean="0"/>
              <a:t>life cycle </a:t>
            </a:r>
            <a:r>
              <a:rPr lang="en-US" sz="2400" dirty="0"/>
              <a:t>(</a:t>
            </a:r>
            <a:r>
              <a:rPr lang="en-US" sz="2400" dirty="0" err="1"/>
              <a:t>SecSDLC</a:t>
            </a:r>
            <a:r>
              <a:rPr lang="en-US" sz="2400" dirty="0" smtClean="0"/>
              <a:t>)</a:t>
            </a:r>
          </a:p>
          <a:p>
            <a:r>
              <a:rPr lang="en-US" sz="2400" dirty="0" smtClean="0"/>
              <a:t>The </a:t>
            </a:r>
            <a:r>
              <a:rPr lang="en-US" sz="2400" dirty="0"/>
              <a:t>investigation phase of the SecSDLC begins with a directive from upper management </a:t>
            </a:r>
            <a:r>
              <a:rPr lang="en-US" sz="2400" dirty="0" smtClean="0"/>
              <a:t>dictating the </a:t>
            </a:r>
            <a:r>
              <a:rPr lang="en-US" sz="2400" dirty="0"/>
              <a:t>process, outcomes, and goals of the project, as well as its budget and other </a:t>
            </a:r>
            <a:r>
              <a:rPr lang="en-US" sz="2400" dirty="0" smtClean="0"/>
              <a:t>constraints. In </a:t>
            </a:r>
            <a:r>
              <a:rPr lang="en-US" sz="2400" dirty="0"/>
              <a:t>the analysis phase, the team examines existing security policies or programs, along </a:t>
            </a:r>
            <a:r>
              <a:rPr lang="en-US" sz="2400" dirty="0" smtClean="0"/>
              <a:t>with documented </a:t>
            </a:r>
            <a:r>
              <a:rPr lang="en-US" sz="2400" dirty="0"/>
              <a:t>current threats and associated </a:t>
            </a:r>
            <a:r>
              <a:rPr lang="en-US" sz="2400" dirty="0" smtClean="0"/>
              <a:t>controls </a:t>
            </a:r>
            <a:endParaRPr lang="en-US" sz="1600" dirty="0"/>
          </a:p>
        </p:txBody>
      </p:sp>
      <p:sp>
        <p:nvSpPr>
          <p:cNvPr id="73730" name="Rectangle 2"/>
          <p:cNvSpPr>
            <a:spLocks noGrp="1" noChangeArrowheads="1"/>
          </p:cNvSpPr>
          <p:nvPr>
            <p:ph type="title"/>
          </p:nvPr>
        </p:nvSpPr>
        <p:spPr/>
        <p:txBody>
          <a:bodyPr/>
          <a:lstStyle/>
          <a:p>
            <a:r>
              <a:rPr lang="en-US" dirty="0" smtClean="0"/>
              <a:t>Summary (Continued)</a:t>
            </a:r>
          </a:p>
        </p:txBody>
      </p:sp>
    </p:spTree>
    <p:extLst>
      <p:ext uri="{BB962C8B-B14F-4D97-AF65-F5344CB8AC3E}">
        <p14:creationId xmlns:p14="http://schemas.microsoft.com/office/powerpoint/2010/main" val="16251170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365125" y="1538818"/>
            <a:ext cx="8415338" cy="3662541"/>
          </a:xfrm>
        </p:spPr>
        <p:txBody>
          <a:bodyPr/>
          <a:lstStyle/>
          <a:p>
            <a:r>
              <a:rPr lang="en-US" sz="2400" dirty="0" smtClean="0"/>
              <a:t>The </a:t>
            </a:r>
            <a:r>
              <a:rPr lang="en-US" sz="2400" dirty="0"/>
              <a:t>design phase of the SecSDLC includes two distinct </a:t>
            </a:r>
            <a:r>
              <a:rPr lang="en-US" sz="2400" dirty="0" smtClean="0"/>
              <a:t>phases, the </a:t>
            </a:r>
            <a:r>
              <a:rPr lang="en-US" sz="2400" dirty="0"/>
              <a:t>logical design phase, </a:t>
            </a:r>
            <a:r>
              <a:rPr lang="en-US" sz="2400" dirty="0" smtClean="0"/>
              <a:t>where blueprints </a:t>
            </a:r>
            <a:r>
              <a:rPr lang="en-US" sz="2400" dirty="0"/>
              <a:t>for security are created, and </a:t>
            </a:r>
            <a:r>
              <a:rPr lang="en-US" sz="2400" dirty="0" smtClean="0"/>
              <a:t>key policies </a:t>
            </a:r>
            <a:r>
              <a:rPr lang="en-US" sz="2400" dirty="0"/>
              <a:t>that influence later decisions are examined and </a:t>
            </a:r>
            <a:r>
              <a:rPr lang="en-US" sz="2400" dirty="0" smtClean="0"/>
              <a:t>implemented, and the </a:t>
            </a:r>
            <a:r>
              <a:rPr lang="en-US" sz="2400" dirty="0"/>
              <a:t>physical </a:t>
            </a:r>
            <a:r>
              <a:rPr lang="en-US" sz="2400" dirty="0" smtClean="0"/>
              <a:t>design phase, where </a:t>
            </a:r>
            <a:r>
              <a:rPr lang="en-US" sz="2400" dirty="0"/>
              <a:t>the security technology needed to support these blueprints is evaluated, </a:t>
            </a:r>
            <a:r>
              <a:rPr lang="en-US" sz="2400" dirty="0" smtClean="0"/>
              <a:t>alternative solutions </a:t>
            </a:r>
            <a:r>
              <a:rPr lang="en-US" sz="2400" dirty="0"/>
              <a:t>are generated, and a final design is </a:t>
            </a:r>
            <a:r>
              <a:rPr lang="en-US" sz="2400" dirty="0" smtClean="0"/>
              <a:t>determined</a:t>
            </a:r>
            <a:endParaRPr lang="en-US" sz="2400" dirty="0"/>
          </a:p>
          <a:p>
            <a:r>
              <a:rPr lang="en-US" sz="2400" dirty="0" smtClean="0"/>
              <a:t>The </a:t>
            </a:r>
            <a:r>
              <a:rPr lang="en-US" sz="2400" dirty="0"/>
              <a:t>maintenance and change phase of the SecSDLC, though last, is perhaps most </a:t>
            </a:r>
            <a:r>
              <a:rPr lang="en-US" sz="2400" dirty="0" smtClean="0"/>
              <a:t>important, given </a:t>
            </a:r>
            <a:r>
              <a:rPr lang="en-US" sz="2400" dirty="0"/>
              <a:t>the flexibility and persistence of many of the threats facing the modern </a:t>
            </a:r>
            <a:r>
              <a:rPr lang="en-US" sz="2400" dirty="0" smtClean="0"/>
              <a:t>organization</a:t>
            </a:r>
            <a:endParaRPr lang="en-US" sz="1600" dirty="0"/>
          </a:p>
        </p:txBody>
      </p:sp>
      <p:sp>
        <p:nvSpPr>
          <p:cNvPr id="73730" name="Rectangle 2"/>
          <p:cNvSpPr>
            <a:spLocks noGrp="1" noChangeArrowheads="1"/>
          </p:cNvSpPr>
          <p:nvPr>
            <p:ph type="title"/>
          </p:nvPr>
        </p:nvSpPr>
        <p:spPr/>
        <p:txBody>
          <a:bodyPr/>
          <a:lstStyle/>
          <a:p>
            <a:r>
              <a:rPr lang="en-US" dirty="0"/>
              <a:t>Summary </a:t>
            </a:r>
            <a:r>
              <a:rPr lang="en-US" dirty="0" smtClean="0"/>
              <a:t>(Continued)</a:t>
            </a:r>
          </a:p>
        </p:txBody>
      </p:sp>
    </p:spTree>
    <p:extLst>
      <p:ext uri="{BB962C8B-B14F-4D97-AF65-F5344CB8AC3E}">
        <p14:creationId xmlns:p14="http://schemas.microsoft.com/office/powerpoint/2010/main" val="437840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5"/>
          <p:cNvSpPr>
            <a:spLocks noGrp="1" noChangeArrowheads="1"/>
          </p:cNvSpPr>
          <p:nvPr>
            <p:ph type="body" idx="1"/>
          </p:nvPr>
        </p:nvSpPr>
        <p:spPr>
          <a:xfrm>
            <a:off x="365125" y="1538818"/>
            <a:ext cx="8415338" cy="2920800"/>
          </a:xfrm>
        </p:spPr>
        <p:txBody>
          <a:bodyPr/>
          <a:lstStyle/>
          <a:p>
            <a:r>
              <a:rPr lang="en-US" dirty="0" smtClean="0"/>
              <a:t>The mission statement explicitly declares the business of the organization and its intended areas of operations</a:t>
            </a:r>
          </a:p>
          <a:p>
            <a:r>
              <a:rPr lang="en-US" dirty="0" smtClean="0"/>
              <a:t>The mission statement explains what the organization does and for whom</a:t>
            </a:r>
          </a:p>
          <a:p>
            <a:pPr lvl="1"/>
            <a:r>
              <a:rPr lang="en-US" i="1" dirty="0" smtClean="0"/>
              <a:t>Random Widget Works designs and manufactures quality widgets and associated equipment and supplies for use in modern business environments</a:t>
            </a:r>
          </a:p>
        </p:txBody>
      </p:sp>
      <p:sp>
        <p:nvSpPr>
          <p:cNvPr id="18434" name="Rectangle 4"/>
          <p:cNvSpPr>
            <a:spLocks noGrp="1" noChangeArrowheads="1"/>
          </p:cNvSpPr>
          <p:nvPr>
            <p:ph type="title"/>
          </p:nvPr>
        </p:nvSpPr>
        <p:spPr/>
        <p:txBody>
          <a:bodyPr/>
          <a:lstStyle/>
          <a:p>
            <a:r>
              <a:rPr lang="en-US" dirty="0" smtClean="0"/>
              <a:t>The Mission Statement</a:t>
            </a:r>
          </a:p>
        </p:txBody>
      </p:sp>
    </p:spTree>
    <p:extLst>
      <p:ext uri="{BB962C8B-B14F-4D97-AF65-F5344CB8AC3E}">
        <p14:creationId xmlns:p14="http://schemas.microsoft.com/office/powerpoint/2010/main" val="4077542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65125" y="1538818"/>
            <a:ext cx="8415338" cy="4712059"/>
          </a:xfrm>
        </p:spPr>
        <p:txBody>
          <a:bodyPr/>
          <a:lstStyle/>
          <a:p>
            <a:r>
              <a:rPr lang="en-US" dirty="0"/>
              <a:t>The vision statement </a:t>
            </a:r>
            <a:r>
              <a:rPr lang="en-US" dirty="0" smtClean="0"/>
              <a:t>is </a:t>
            </a:r>
            <a:r>
              <a:rPr lang="en-US" dirty="0"/>
              <a:t>an idealistic expression of what the organization wants to </a:t>
            </a:r>
            <a:r>
              <a:rPr lang="en-US" dirty="0" smtClean="0"/>
              <a:t>become </a:t>
            </a:r>
          </a:p>
          <a:p>
            <a:r>
              <a:rPr lang="en-US" dirty="0" smtClean="0"/>
              <a:t>It expresses </a:t>
            </a:r>
            <a:r>
              <a:rPr lang="en-US" dirty="0"/>
              <a:t>where the organization wants to go, </a:t>
            </a:r>
            <a:r>
              <a:rPr lang="en-US" dirty="0" smtClean="0"/>
              <a:t>whereas </a:t>
            </a:r>
            <a:r>
              <a:rPr lang="en-US" dirty="0"/>
              <a:t>the mission statement describes how it wants to get there</a:t>
            </a:r>
          </a:p>
          <a:p>
            <a:r>
              <a:rPr lang="en-US" dirty="0" smtClean="0"/>
              <a:t>They should be ambitious as they are meant to express the aspirations of the organization and to serve as a means for visualizing its future</a:t>
            </a:r>
          </a:p>
          <a:p>
            <a:pPr lvl="1"/>
            <a:r>
              <a:rPr lang="en-US" i="1" dirty="0" smtClean="0"/>
              <a:t>Random Widget Works will be the preferred manufacturer of choice for every business’s widget equipment needs, with an RWW widget in every gismo in use</a:t>
            </a:r>
            <a:endParaRPr lang="en-US" dirty="0" smtClean="0"/>
          </a:p>
        </p:txBody>
      </p:sp>
      <p:sp>
        <p:nvSpPr>
          <p:cNvPr id="19458" name="Rectangle 2"/>
          <p:cNvSpPr>
            <a:spLocks noGrp="1" noChangeArrowheads="1"/>
          </p:cNvSpPr>
          <p:nvPr>
            <p:ph type="title"/>
          </p:nvPr>
        </p:nvSpPr>
        <p:spPr/>
        <p:txBody>
          <a:bodyPr/>
          <a:lstStyle/>
          <a:p>
            <a:r>
              <a:rPr lang="en-US" dirty="0" smtClean="0"/>
              <a:t>Vision Statement</a:t>
            </a:r>
          </a:p>
        </p:txBody>
      </p:sp>
    </p:spTree>
    <p:extLst>
      <p:ext uri="{BB962C8B-B14F-4D97-AF65-F5344CB8AC3E}">
        <p14:creationId xmlns:p14="http://schemas.microsoft.com/office/powerpoint/2010/main" val="836793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365125" y="1538818"/>
            <a:ext cx="8415338" cy="3936462"/>
          </a:xfrm>
        </p:spPr>
        <p:txBody>
          <a:bodyPr/>
          <a:lstStyle/>
          <a:p>
            <a:r>
              <a:rPr lang="en-US" dirty="0" smtClean="0"/>
              <a:t>By establishing a formal set of organizational principles and qualities in a values statement, as well as benchmarks for measuring behavior against these published values, an organization makes its conduct and performance standards clear to its employees and the public</a:t>
            </a:r>
          </a:p>
          <a:p>
            <a:pPr lvl="1"/>
            <a:r>
              <a:rPr lang="en-US" i="1" dirty="0" smtClean="0"/>
              <a:t>Random Widget Works values commitment, honesty, integrity, and social responsibility among its employees, and is committed to providing its services in harmony with its corporate, social, legal, and natural environments</a:t>
            </a:r>
          </a:p>
        </p:txBody>
      </p:sp>
      <p:sp>
        <p:nvSpPr>
          <p:cNvPr id="20482" name="Rectangle 2"/>
          <p:cNvSpPr>
            <a:spLocks noGrp="1" noChangeArrowheads="1"/>
          </p:cNvSpPr>
          <p:nvPr>
            <p:ph type="title"/>
          </p:nvPr>
        </p:nvSpPr>
        <p:spPr/>
        <p:txBody>
          <a:bodyPr/>
          <a:lstStyle/>
          <a:p>
            <a:r>
              <a:rPr lang="en-US" dirty="0" smtClean="0"/>
              <a:t>Values Statement</a:t>
            </a:r>
          </a:p>
        </p:txBody>
      </p:sp>
    </p:spTree>
    <p:extLst>
      <p:ext uri="{BB962C8B-B14F-4D97-AF65-F5344CB8AC3E}">
        <p14:creationId xmlns:p14="http://schemas.microsoft.com/office/powerpoint/2010/main" val="2716497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6.0&quot;&gt;&lt;object type=&quot;1&quot; unique_id=&quot;10001&quot;&gt;&lt;object type=&quot;8&quot; unique_id=&quot;10428&quot;&gt;&lt;/object&gt;&lt;object type=&quot;2&quot; unique_id=&quot;10429&quot;&gt;&lt;object type=&quot;3&quot; unique_id=&quot;10430&quot;&gt;&lt;property id=&quot;20148&quot; value=&quot;5&quot;/&gt;&lt;property id=&quot;20300&quot; value=&quot;Slide 1&quot;/&gt;&lt;property id=&quot;20307&quot; value=&quot;258&quot;/&gt;&lt;/object&gt;&lt;object type=&quot;3&quot; unique_id=&quot;10431&quot;&gt;&lt;property id=&quot;20148&quot; value=&quot;5&quot;/&gt;&lt;property id=&quot;20300&quot; value=&quot;Slide 2 - &amp;quot;Learning Objectives&amp;quot;&quot;/&gt;&lt;property id=&quot;20307&quot; value=&quot;328&quot;/&gt;&lt;/object&gt;&lt;object type=&quot;3&quot; unique_id=&quot;10432&quot;&gt;&lt;property id=&quot;20148&quot; value=&quot;5&quot;/&gt;&lt;property id=&quot;20300&quot; value=&quot;Slide 3 - &amp;quot;The Role of Planning&amp;quot;&quot;/&gt;&lt;property id=&quot;20307&quot; value=&quot;329&quot;/&gt;&lt;/object&gt;&lt;object type=&quot;3&quot; unique_id=&quot;10433&quot;&gt;&lt;property id=&quot;20148&quot; value=&quot;5&quot;/&gt;&lt;property id=&quot;20300&quot; value=&quot;Slide 4 - &amp;quot;Introduction&amp;quot;&quot;/&gt;&lt;property id=&quot;20307&quot; value=&quot;330&quot;/&gt;&lt;/object&gt;&lt;object type=&quot;3&quot; unique_id=&quot;10434&quot;&gt;&lt;property id=&quot;20148&quot; value=&quot;5&quot;/&gt;&lt;property id=&quot;20300&quot; value=&quot;Slide 5 - &amp;quot;Introduction (Continued)&amp;quot;&quot;/&gt;&lt;property id=&quot;20307&quot; value=&quot;331&quot;/&gt;&lt;/object&gt;&lt;object type=&quot;3&quot; unique_id=&quot;10435&quot;&gt;&lt;property id=&quot;20148&quot; value=&quot;5&quot;/&gt;&lt;property id=&quot;20300&quot; value=&quot;Slide 6 - &amp;quot;Precursors to Planning&amp;quot;&quot;/&gt;&lt;property id=&quot;20307&quot; value=&quot;332&quot;/&gt;&lt;/object&gt;&lt;object type=&quot;3&quot; unique_id=&quot;10436&quot;&gt;&lt;property id=&quot;20148&quot; value=&quot;5&quot;/&gt;&lt;property id=&quot;20300&quot; value=&quot;Slide 7 - &amp;quot;The Mission Statement&amp;quot;&quot;/&gt;&lt;property id=&quot;20307&quot; value=&quot;333&quot;/&gt;&lt;/object&gt;&lt;object type=&quot;3&quot; unique_id=&quot;10437&quot;&gt;&lt;property id=&quot;20148&quot; value=&quot;5&quot;/&gt;&lt;property id=&quot;20300&quot; value=&quot;Slide 8 - &amp;quot;Vision Statement&amp;quot;&quot;/&gt;&lt;property id=&quot;20307&quot; value=&quot;336&quot;/&gt;&lt;/object&gt;&lt;object type=&quot;3&quot; unique_id=&quot;10438&quot;&gt;&lt;property id=&quot;20148&quot; value=&quot;5&quot;/&gt;&lt;property id=&quot;20300&quot; value=&quot;Slide 9 - &amp;quot;Values Statement&amp;quot;&quot;/&gt;&lt;property id=&quot;20307&quot; value=&quot;335&quot;/&gt;&lt;/object&gt;&lt;object type=&quot;3&quot; unique_id=&quot;10439&quot;&gt;&lt;property id=&quot;20148&quot; value=&quot;5&quot;/&gt;&lt;property id=&quot;20300&quot; value=&quot;Slide 10&quot;/&gt;&lt;property id=&quot;20307&quot; value=&quot;334&quot;/&gt;&lt;/object&gt;&lt;object type=&quot;3&quot; unique_id=&quot;10440&quot;&gt;&lt;property id=&quot;20148&quot; value=&quot;5&quot;/&gt;&lt;property id=&quot;20300&quot; value=&quot;Slide 11 - &amp;quot;Strategic Planning&amp;quot;&quot;/&gt;&lt;property id=&quot;20307&quot; value=&quot;337&quot;/&gt;&lt;/object&gt;&lt;object type=&quot;3&quot; unique_id=&quot;10441&quot;&gt;&lt;property id=&quot;20148&quot; value=&quot;5&quot;/&gt;&lt;property id=&quot;20300&quot; value=&quot;Slide 12 - &amp;quot;Strategic Planning&amp;quot;&quot;/&gt;&lt;property id=&quot;20307&quot; value=&quot;338&quot;/&gt;&lt;/object&gt;&lt;object type=&quot;3&quot; unique_id=&quot;10442&quot;&gt;&lt;property id=&quot;20148&quot; value=&quot;5&quot;/&gt;&lt;property id=&quot;20300&quot; value=&quot;Slide 13&quot;/&gt;&lt;property id=&quot;20307&quot; value=&quot;339&quot;/&gt;&lt;/object&gt;&lt;object type=&quot;3&quot; unique_id=&quot;10443&quot;&gt;&lt;property id=&quot;20148&quot; value=&quot;5&quot;/&gt;&lt;property id=&quot;20300&quot; value=&quot;Slide 14 - &amp;quot;Strategic Planning (Continued)&amp;quot;&quot;/&gt;&lt;property id=&quot;20307&quot; value=&quot;341&quot;/&gt;&lt;/object&gt;&lt;object type=&quot;3&quot; unique_id=&quot;10444&quot;&gt;&lt;property id=&quot;20148&quot; value=&quot;5&quot;/&gt;&lt;property id=&quot;20300&quot; value=&quot;Slide 15 - &amp;quot;Creating a Strategic Plan&amp;quot;&quot;/&gt;&lt;property id=&quot;20307&quot; value=&quot;342&quot;/&gt;&lt;/object&gt;&lt;object type=&quot;3&quot; unique_id=&quot;10445&quot;&gt;&lt;property id=&quot;20148&quot; value=&quot;5&quot;/&gt;&lt;property id=&quot;20300&quot; value=&quot;Slide 16 - &amp;quot;Planning Levels&amp;quot;&quot;/&gt;&lt;property id=&quot;20307&quot; value=&quot;343&quot;/&gt;&lt;/object&gt;&lt;object type=&quot;3&quot; unique_id=&quot;10446&quot;&gt;&lt;property id=&quot;20148&quot; value=&quot;5&quot;/&gt;&lt;property id=&quot;20300&quot; value=&quot;Slide 17&quot;/&gt;&lt;property id=&quot;20307&quot; value=&quot;344&quot;/&gt;&lt;/object&gt;&lt;object type=&quot;3&quot; unique_id=&quot;10447&quot;&gt;&lt;property id=&quot;20148&quot; value=&quot;5&quot;/&gt;&lt;property id=&quot;20300&quot; value=&quot;Slide 18 - &amp;quot;Planning Levels (Continued)&amp;amp;#x09;&amp;quot;&quot;/&gt;&lt;property id=&quot;20307&quot; value=&quot;345&quot;/&gt;&lt;/object&gt;&lt;object type=&quot;3&quot; unique_id=&quot;10448&quot;&gt;&lt;property id=&quot;20148&quot; value=&quot;5&quot;/&gt;&lt;property id=&quot;20300&quot; value=&quot;Slide 19 - &amp;quot;Planning and the CISO&amp;quot;&quot;/&gt;&lt;property id=&quot;20307&quot; value=&quot;346&quot;/&gt;&lt;/object&gt;&lt;object type=&quot;3&quot; unique_id=&quot;10449&quot;&gt;&lt;property id=&quot;20148&quot; value=&quot;5&quot;/&gt;&lt;property id=&quot;20300&quot; value=&quot;Slide 20 - &amp;quot;Basic Components of a Typical Strategic Plan&amp;quot;&quot;/&gt;&lt;property id=&quot;20307&quot; value=&quot;347&quot;/&gt;&lt;/object&gt;&lt;object type=&quot;3&quot; unique_id=&quot;10450&quot;&gt;&lt;property id=&quot;20148&quot; value=&quot;5&quot;/&gt;&lt;property id=&quot;20300&quot; value=&quot;Slide 21 - &amp;quot;Tips for Planning&amp;quot;&quot;/&gt;&lt;property id=&quot;20307&quot; value=&quot;348&quot;/&gt;&lt;/object&gt;&lt;object type=&quot;3&quot; unique_id=&quot;10451&quot;&gt;&lt;property id=&quot;20148&quot; value=&quot;5&quot;/&gt;&lt;property id=&quot;20300&quot; value=&quot;Slide 22 - &amp;quot;Tips for Planning (Continued)&amp;quot;&quot;/&gt;&lt;property id=&quot;20307&quot; value=&quot;390&quot;/&gt;&lt;/object&gt;&lt;object type=&quot;3&quot; unique_id=&quot;10452&quot;&gt;&lt;property id=&quot;20148&quot; value=&quot;5&quot;/&gt;&lt;property id=&quot;20300&quot; value=&quot;Slide 23 - &amp;quot;Information Security Governance&amp;quot;&quot;/&gt;&lt;property id=&quot;20307&quot; value=&quot;350&quot;/&gt;&lt;/object&gt;&lt;object type=&quot;3&quot; unique_id=&quot;10453&quot;&gt;&lt;property id=&quot;20148&quot; value=&quot;5&quot;/&gt;&lt;property id=&quot;20300&quot; value=&quot;Slide 24 - &amp;quot;Information Security Governance&amp;quot;&quot;/&gt;&lt;property id=&quot;20307&quot; value=&quot;351&quot;/&gt;&lt;/object&gt;&lt;object type=&quot;3&quot; unique_id=&quot;10454&quot;&gt;&lt;property id=&quot;20148&quot; value=&quot;5&quot;/&gt;&lt;property id=&quot;20300&quot; value=&quot;Slide 25 - &amp;quot;Information Security Governance (Continued)&amp;quot;&quot;/&gt;&lt;property id=&quot;20307&quot; value=&quot;352&quot;/&gt;&lt;/object&gt;&lt;object type=&quot;3&quot; unique_id=&quot;10455&quot;&gt;&lt;property id=&quot;20148&quot; value=&quot;5&quot;/&gt;&lt;property id=&quot;20300&quot; value=&quot;Slide 26 - &amp;quot;The ITGI Approach to Information Security Governance&amp;quot;&quot;/&gt;&lt;property id=&quot;20307&quot; value=&quot;353&quot;/&gt;&lt;/object&gt;&lt;object type=&quot;3&quot; unique_id=&quot;10456&quot;&gt;&lt;property id=&quot;20148&quot; value=&quot;5&quot;/&gt;&lt;property id=&quot;20300&quot; value=&quot;Slide 27 - &amp;quot;The ITGI Approach to Information Security Governance (Continued)&amp;quot;&quot;/&gt;&lt;property id=&quot;20307&quot; value=&quot;354&quot;/&gt;&lt;/object&gt;&lt;object type=&quot;3&quot; unique_id=&quot;10457&quot;&gt;&lt;property id=&quot;20148&quot; value=&quot;5&quot;/&gt;&lt;property id=&quot;20300&quot; value=&quot;Slide 28 - &amp;quot;ITGI Information Security Governance &amp;#x0D;&amp;#x0A;Desired Outcomes&amp;quot;&quot;/&gt;&lt;property id=&quot;20307&quot; value=&quot;355&quot;/&gt;&lt;/object&gt;&lt;object type=&quot;3&quot; unique_id=&quot;10458&quot;&gt;&lt;property id=&quot;20148&quot; value=&quot;5&quot;/&gt;&lt;property id=&quot;20300&quot; value=&quot;Slide 29 - &amp;quot;NACD InfoSec Governance Board of Directors Essential Practices&amp;quot;&quot;/&gt;&lt;property id=&quot;20307&quot; value=&quot;356&quot;/&gt;&lt;/object&gt;&lt;object type=&quot;3&quot; unique_id=&quot;10459&quot;&gt;&lt;property id=&quot;20148&quot; value=&quot;5&quot;/&gt;&lt;property id=&quot;20300&quot; value=&quot;Slide 30 - &amp;quot;Benefits of Information Security Governance&amp;quot;&quot;/&gt;&lt;property id=&quot;20307&quot; value=&quot;391&quot;/&gt;&lt;/object&gt;&lt;object type=&quot;3&quot; unique_id=&quot;10460&quot;&gt;&lt;property id=&quot;20148&quot; value=&quot;5&quot;/&gt;&lt;property id=&quot;20300&quot; value=&quot;Slide 31 - &amp;quot;Benefits of Information Security Governance (Continued)&amp;quot;&quot;/&gt;&lt;property id=&quot;20307&quot; value=&quot;392&quot;/&gt;&lt;/object&gt;&lt;object type=&quot;3&quot; unique_id=&quot;10461&quot;&gt;&lt;property id=&quot;20148&quot; value=&quot;5&quot;/&gt;&lt;property id=&quot;20300&quot; value=&quot;Slide 32 - &amp;quot;NCSP Framework for Information Security Governance&amp;quot;&quot;/&gt;&lt;property id=&quot;20307&quot; value=&quot;357&quot;/&gt;&lt;/object&gt;&lt;object type=&quot;3&quot; unique_id=&quot;10462&quot;&gt;&lt;property id=&quot;20148&quot; value=&quot;5&quot;/&gt;&lt;property id=&quot;20300&quot; value=&quot;Slide 33 - &amp;quot;NCSP Framework for Information Security Governance (Continued)&amp;quot;&quot;/&gt;&lt;property id=&quot;20307&quot; value=&quot;358&quot;/&gt;&lt;/object&gt;&lt;object type=&quot;3&quot; unique_id=&quot;10463&quot;&gt;&lt;property id=&quot;20148&quot; value=&quot;5&quot;/&gt;&lt;property id=&quot;20300&quot; value=&quot;Slide 34&quot;/&gt;&lt;property id=&quot;20307&quot; value=&quot;359&quot;/&gt;&lt;/object&gt;&lt;object type=&quot;3&quot; unique_id=&quot;10464&quot;&gt;&lt;property id=&quot;20148&quot; value=&quot;5&quot;/&gt;&lt;property id=&quot;20300&quot; value=&quot;Slide 35&quot;/&gt;&lt;property id=&quot;20307&quot; value=&quot;360&quot;/&gt;&lt;/object&gt;&lt;object type=&quot;3&quot; unique_id=&quot;10465&quot;&gt;&lt;property id=&quot;20148&quot; value=&quot;5&quot;/&gt;&lt;property id=&quot;20300&quot; value=&quot;Slide 36 - &amp;quot;CERT Governing for Enterprise Security Implementation&amp;quot;&quot;/&gt;&lt;property id=&quot;20307&quot; value=&quot;361&quot;/&gt;&lt;/object&gt;&lt;object type=&quot;3&quot; unique_id=&quot;10466&quot;&gt;&lt;property id=&quot;20148&quot; value=&quot;5&quot;/&gt;&lt;property id=&quot;20300&quot; value=&quot;Slide 37&quot;/&gt;&lt;property id=&quot;20307&quot; value=&quot;362&quot;/&gt;&lt;/object&gt;&lt;object type=&quot;3&quot; unique_id=&quot;10467&quot;&gt;&lt;property id=&quot;20148&quot; value=&quot;5&quot;/&gt;&lt;property id=&quot;20300&quot; value=&quot;Slide 38 - &amp;quot;ISO/IEC 27014: Governance of Information Security&amp;quot;&quot;/&gt;&lt;property id=&quot;20307&quot; value=&quot;363&quot;/&gt;&lt;/object&gt;&lt;object type=&quot;3&quot; unique_id=&quot;10468&quot;&gt;&lt;property id=&quot;20148&quot; value=&quot;5&quot;/&gt;&lt;property id=&quot;20300&quot; value=&quot;Slide 39&quot;/&gt;&lt;property id=&quot;20307&quot; value=&quot;364&quot;/&gt;&lt;/object&gt;&lt;object type=&quot;3&quot; unique_id=&quot;10469&quot;&gt;&lt;property id=&quot;20148&quot; value=&quot;5&quot;/&gt;&lt;property id=&quot;20300&quot; value=&quot;Slide 40 - &amp;quot;Security Convergence&amp;quot;&quot;/&gt;&lt;property id=&quot;20307&quot; value=&quot;365&quot;/&gt;&lt;/object&gt;&lt;object type=&quot;3&quot; unique_id=&quot;10470&quot;&gt;&lt;property id=&quot;20148&quot; value=&quot;5&quot;/&gt;&lt;property id=&quot;20300&quot; value=&quot;Slide 41 - &amp;quot;Security Convergence (Continued)&amp;quot;&quot;/&gt;&lt;property id=&quot;20307&quot; value=&quot;366&quot;/&gt;&lt;/object&gt;&lt;object type=&quot;3&quot; unique_id=&quot;10471&quot;&gt;&lt;property id=&quot;20148&quot; value=&quot;5&quot;/&gt;&lt;property id=&quot;20300&quot; value=&quot;Slide 42 - &amp;quot;Benefits of Security Convergence&amp;quot;&quot;/&gt;&lt;property id=&quot;20307&quot; value=&quot;393&quot;/&gt;&lt;/object&gt;&lt;object type=&quot;3&quot; unique_id=&quot;10472&quot;&gt;&lt;property id=&quot;20148&quot; value=&quot;5&quot;/&gt;&lt;property id=&quot;20300&quot; value=&quot;Slide 43&quot;/&gt;&lt;property id=&quot;20307&quot; value=&quot;367&quot;/&gt;&lt;/object&gt;&lt;object type=&quot;3&quot; unique_id=&quot;10473&quot;&gt;&lt;property id=&quot;20148&quot; value=&quot;5&quot;/&gt;&lt;property id=&quot;20300&quot; value=&quot;Slide 44 - &amp;quot;Planning for Information Security Implementation&amp;quot;&quot;/&gt;&lt;property id=&quot;20307&quot; value=&quot;368&quot;/&gt;&lt;/object&gt;&lt;object type=&quot;3&quot; unique_id=&quot;10474&quot;&gt;&lt;property id=&quot;20148&quot; value=&quot;5&quot;/&gt;&lt;property id=&quot;20300&quot; value=&quot;Slide 45 - &amp;quot;Planning for Information Security Implementation&amp;quot;&quot;/&gt;&lt;property id=&quot;20307&quot; value=&quot;369&quot;/&gt;&lt;/object&gt;&lt;object type=&quot;3&quot; unique_id=&quot;10475&quot;&gt;&lt;property id=&quot;20148&quot; value=&quot;5&quot;/&gt;&lt;property id=&quot;20300&quot; value=&quot;Slide 46 - &amp;quot;CISO Job Description&amp;quot;&quot;/&gt;&lt;property id=&quot;20307&quot; value=&quot;370&quot;/&gt;&lt;/object&gt;&lt;object type=&quot;3&quot; unique_id=&quot;10476&quot;&gt;&lt;property id=&quot;20148&quot; value=&quot;5&quot;/&gt;&lt;property id=&quot;20300&quot; value=&quot;Slide 47 - &amp;quot;Planning for InfoSec&amp;quot;&quot;/&gt;&lt;property id=&quot;20307&quot; value=&quot;371&quot;/&gt;&lt;/object&gt;&lt;object type=&quot;3&quot; unique_id=&quot;10477&quot;&gt;&lt;property id=&quot;20148&quot; value=&quot;5&quot;/&gt;&lt;property id=&quot;20300&quot; value=&quot;Slide 48&quot;/&gt;&lt;property id=&quot;20307&quot; value=&quot;372&quot;/&gt;&lt;/object&gt;&lt;object type=&quot;3&quot; unique_id=&quot;10478&quot;&gt;&lt;property id=&quot;20148&quot; value=&quot;5&quot;/&gt;&lt;property id=&quot;20300&quot; value=&quot;Slide 49 - &amp;quot;Implementing the Security Program Using the SDLC&amp;quot;&quot;/&gt;&lt;property id=&quot;20307&quot; value=&quot;373&quot;/&gt;&lt;/object&gt;&lt;object type=&quot;3&quot; unique_id=&quot;10479&quot;&gt;&lt;property id=&quot;20148&quot; value=&quot;5&quot;/&gt;&lt;property id=&quot;20300&quot; value=&quot;Slide 50 - &amp;quot;Introduction to the Security Systems Development Life Cycle (SecSDLC)&amp;quot;&quot;/&gt;&lt;property id=&quot;20307&quot; value=&quot;374&quot;/&gt;&lt;/object&gt;&lt;object type=&quot;3&quot; unique_id=&quot;10480&quot;&gt;&lt;property id=&quot;20148&quot; value=&quot;5&quot;/&gt;&lt;property id=&quot;20300&quot; value=&quot;Slide 51&quot;/&gt;&lt;property id=&quot;20307&quot; value=&quot;375&quot;/&gt;&lt;/object&gt;&lt;object type=&quot;3&quot; unique_id=&quot;10481&quot;&gt;&lt;property id=&quot;20148&quot; value=&quot;5&quot;/&gt;&lt;property id=&quot;20300&quot; value=&quot;Slide 52 - &amp;quot;Investigation in the SecSDLC&amp;quot;&quot;/&gt;&lt;property id=&quot;20307&quot; value=&quot;376&quot;/&gt;&lt;/object&gt;&lt;object type=&quot;3&quot; unique_id=&quot;10482&quot;&gt;&lt;property id=&quot;20148&quot; value=&quot;5&quot;/&gt;&lt;property id=&quot;20300&quot; value=&quot;Slide 53 - &amp;quot;Analysis in the SecSDLC&amp;quot;&quot;/&gt;&lt;property id=&quot;20307&quot; value=&quot;377&quot;/&gt;&lt;/object&gt;&lt;object type=&quot;3&quot; unique_id=&quot;10483&quot;&gt;&lt;property id=&quot;20148&quot; value=&quot;5&quot;/&gt;&lt;property id=&quot;20300&quot; value=&quot;Slide 54 - &amp;quot;Design in the SecSDLC&amp;quot;&quot;/&gt;&lt;property id=&quot;20307&quot; value=&quot;378&quot;/&gt;&lt;/object&gt;&lt;object type=&quot;3&quot; unique_id=&quot;10484&quot;&gt;&lt;property id=&quot;20148&quot; value=&quot;5&quot;/&gt;&lt;property id=&quot;20300&quot; value=&quot;Slide 55 - &amp;quot;Design in the SecSDLC (Continued)&amp;quot;&quot;/&gt;&lt;property id=&quot;20307&quot; value=&quot;379&quot;/&gt;&lt;/object&gt;&lt;object type=&quot;3&quot; unique_id=&quot;10485&quot;&gt;&lt;property id=&quot;20148&quot; value=&quot;5&quot;/&gt;&lt;property id=&quot;20300&quot; value=&quot;Slide 56 - &amp;quot;Implementation in the SecSDLC&amp;quot;&quot;/&gt;&lt;property id=&quot;20307&quot; value=&quot;380&quot;/&gt;&lt;/object&gt;&lt;object type=&quot;3&quot; unique_id=&quot;10486&quot;&gt;&lt;property id=&quot;20148&quot; value=&quot;5&quot;/&gt;&lt;property id=&quot;20300&quot; value=&quot;Slide 57 - &amp;quot;InfoSec Project Team&amp;quot;&quot;/&gt;&lt;property id=&quot;20307&quot; value=&quot;381&quot;/&gt;&lt;/object&gt;&lt;object type=&quot;3&quot; unique_id=&quot;10487&quot;&gt;&lt;property id=&quot;20148&quot; value=&quot;5&quot;/&gt;&lt;property id=&quot;20300&quot; value=&quot;Slide 58 - &amp;quot;Staffing the InfoSec Function&amp;quot;&quot;/&gt;&lt;property id=&quot;20307&quot; value=&quot;382&quot;/&gt;&lt;/object&gt;&lt;object type=&quot;3&quot; unique_id=&quot;10488&quot;&gt;&lt;property id=&quot;20148&quot; value=&quot;5&quot;/&gt;&lt;property id=&quot;20300&quot; value=&quot;Slide 59 - &amp;quot;InfoSec Professionals&amp;quot;&quot;/&gt;&lt;property id=&quot;20307&quot; value=&quot;383&quot;/&gt;&lt;/object&gt;&lt;object type=&quot;3&quot; unique_id=&quot;10489&quot;&gt;&lt;property id=&quot;20148&quot; value=&quot;5&quot;/&gt;&lt;property id=&quot;20300&quot; value=&quot;Slide 60 - &amp;quot;Maintenance in the SecSDLC&amp;quot;&quot;/&gt;&lt;property id=&quot;20307&quot; value=&quot;384&quot;/&gt;&lt;/object&gt;&lt;object type=&quot;3&quot; unique_id=&quot;10490&quot;&gt;&lt;property id=&quot;20148&quot; value=&quot;5&quot;/&gt;&lt;property id=&quot;20300&quot; value=&quot;Slide 61 - &amp;quot;Summary&amp;quot;&quot;/&gt;&lt;property id=&quot;20307&quot; value=&quot;387&quot;/&gt;&lt;/object&gt;&lt;object type=&quot;3&quot; unique_id=&quot;10491&quot;&gt;&lt;property id=&quot;20148&quot; value=&quot;5&quot;/&gt;&lt;property id=&quot;20300&quot; value=&quot;Slide 62 - &amp;quot;Summary (Continued)&amp;quot;&quot;/&gt;&lt;property id=&quot;20307&quot; value=&quot;394&quot;/&gt;&lt;/object&gt;&lt;object type=&quot;3&quot; unique_id=&quot;10492&quot;&gt;&lt;property id=&quot;20148&quot; value=&quot;5&quot;/&gt;&lt;property id=&quot;20300&quot; value=&quot;Slide 63 - &amp;quot;Summary (Continued)&amp;quot;&quot;/&gt;&lt;property id=&quot;20307&quot; value=&quot;396&quot;/&gt;&lt;/object&gt;&lt;object type=&quot;3&quot; unique_id=&quot;10493&quot;&gt;&lt;property id=&quot;20148&quot; value=&quot;5&quot;/&gt;&lt;property id=&quot;20300&quot; value=&quot;Slide 64 - &amp;quot;Summary (Continued)&amp;quot;&quot;/&gt;&lt;property id=&quot;20307&quot; value=&quot;395&quot;/&gt;&lt;/object&gt;&lt;/object&gt;&lt;/object&gt;&lt;/database&gt;"/>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6690</TotalTime>
  <Words>4156</Words>
  <Application>Microsoft Office PowerPoint</Application>
  <PresentationFormat>On-screen Show (4:3)</PresentationFormat>
  <Paragraphs>318</Paragraphs>
  <Slides>64</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Calibri Light</vt:lpstr>
      <vt:lpstr>Times New Roman</vt:lpstr>
      <vt:lpstr>Office Theme</vt:lpstr>
      <vt:lpstr>PowerPoint Presentation</vt:lpstr>
      <vt:lpstr>Learning Objectives</vt:lpstr>
      <vt:lpstr>The Role of Planning</vt:lpstr>
      <vt:lpstr>Introduction</vt:lpstr>
      <vt:lpstr>Introduction (Continued)</vt:lpstr>
      <vt:lpstr>Precursors to Planning</vt:lpstr>
      <vt:lpstr>The Mission Statement</vt:lpstr>
      <vt:lpstr>Vision Statement</vt:lpstr>
      <vt:lpstr>Values Statement</vt:lpstr>
      <vt:lpstr>PowerPoint Presentation</vt:lpstr>
      <vt:lpstr>Strategic Planning</vt:lpstr>
      <vt:lpstr>Strategic Planning</vt:lpstr>
      <vt:lpstr>PowerPoint Presentation</vt:lpstr>
      <vt:lpstr>Strategic Planning (Continued)</vt:lpstr>
      <vt:lpstr>Creating a Strategic Plan</vt:lpstr>
      <vt:lpstr>Planning Levels</vt:lpstr>
      <vt:lpstr>PowerPoint Presentation</vt:lpstr>
      <vt:lpstr>Planning Levels (Continued) </vt:lpstr>
      <vt:lpstr>Planning and the CISO</vt:lpstr>
      <vt:lpstr>Basic Components of a Typical Strategic Plan</vt:lpstr>
      <vt:lpstr>Tips for Planning</vt:lpstr>
      <vt:lpstr>Tips for Planning (Continued)</vt:lpstr>
      <vt:lpstr>Information Security Governance</vt:lpstr>
      <vt:lpstr>Information Security Governance</vt:lpstr>
      <vt:lpstr>Information Security Governance (Continued)</vt:lpstr>
      <vt:lpstr>The ITGI Approach to Information Security Governance</vt:lpstr>
      <vt:lpstr>The ITGI Approach to Information Security Governance (Continued)</vt:lpstr>
      <vt:lpstr>ITGI Information Security Governance  Desired Outcomes</vt:lpstr>
      <vt:lpstr>NACD InfoSec Governance Board of Directors Essential Practices</vt:lpstr>
      <vt:lpstr>Benefits of Information Security Governance</vt:lpstr>
      <vt:lpstr>Benefits of Information Security Governance (Continued)</vt:lpstr>
      <vt:lpstr>NCSP Framework for Information Security Governance</vt:lpstr>
      <vt:lpstr>NCSP Framework for Information Security Governance (Continued)</vt:lpstr>
      <vt:lpstr>PowerPoint Presentation</vt:lpstr>
      <vt:lpstr>PowerPoint Presentation</vt:lpstr>
      <vt:lpstr>CERT Governing for Enterprise Security Implementation</vt:lpstr>
      <vt:lpstr>PowerPoint Presentation</vt:lpstr>
      <vt:lpstr>ISO/IEC 27014: Governance of Information Security</vt:lpstr>
      <vt:lpstr>PowerPoint Presentation</vt:lpstr>
      <vt:lpstr>Security Convergence</vt:lpstr>
      <vt:lpstr>Security Convergence (Continued)</vt:lpstr>
      <vt:lpstr>Benefits of Security Convergence</vt:lpstr>
      <vt:lpstr>PowerPoint Presentation</vt:lpstr>
      <vt:lpstr>Planning for Information Security Implementation</vt:lpstr>
      <vt:lpstr>Planning for Information Security Implementation</vt:lpstr>
      <vt:lpstr>CISO Job Description</vt:lpstr>
      <vt:lpstr>Planning for InfoSec</vt:lpstr>
      <vt:lpstr>PowerPoint Presentation</vt:lpstr>
      <vt:lpstr>Implementing the Security Program Using the SDLC</vt:lpstr>
      <vt:lpstr>Introduction to the Security Systems Development Life Cycle (SecSDLC)</vt:lpstr>
      <vt:lpstr>PowerPoint Presentation</vt:lpstr>
      <vt:lpstr>Investigation in the SecSDLC</vt:lpstr>
      <vt:lpstr>Analysis in the SecSDLC</vt:lpstr>
      <vt:lpstr>Design in the SecSDLC</vt:lpstr>
      <vt:lpstr>Design in the SecSDLC (Continued)</vt:lpstr>
      <vt:lpstr>Implementation in the SecSDLC</vt:lpstr>
      <vt:lpstr>InfoSec Project Team</vt:lpstr>
      <vt:lpstr>Staffing the InfoSec Function</vt:lpstr>
      <vt:lpstr>InfoSec Professionals</vt:lpstr>
      <vt:lpstr>Maintenance in the SecSDLC</vt:lpstr>
      <vt:lpstr>Summary</vt:lpstr>
      <vt:lpstr>Summary (Continued)</vt:lpstr>
      <vt:lpstr>Summary (Continued)</vt:lpstr>
      <vt:lpstr>Summary (Continued)</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dc:creator>
  <cp:lastModifiedBy>lw_dlf</cp:lastModifiedBy>
  <cp:revision>301</cp:revision>
  <cp:lastPrinted>2010-11-12T17:54:40Z</cp:lastPrinted>
  <dcterms:created xsi:type="dcterms:W3CDTF">2007-02-15T20:50:52Z</dcterms:created>
  <dcterms:modified xsi:type="dcterms:W3CDTF">2018-04-05T05:57:50Z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