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71"/>
  </p:notesMasterIdLst>
  <p:handoutMasterIdLst>
    <p:handoutMasterId r:id="rId72"/>
  </p:handoutMasterIdLst>
  <p:sldIdLst>
    <p:sldId id="329" r:id="rId2"/>
    <p:sldId id="330" r:id="rId3"/>
    <p:sldId id="331" r:id="rId4"/>
    <p:sldId id="332" r:id="rId5"/>
    <p:sldId id="333" r:id="rId6"/>
    <p:sldId id="397" r:id="rId7"/>
    <p:sldId id="334" r:id="rId8"/>
    <p:sldId id="335" r:id="rId9"/>
    <p:sldId id="336" r:id="rId10"/>
    <p:sldId id="337"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98" r:id="rId27"/>
    <p:sldId id="354" r:id="rId28"/>
    <p:sldId id="355" r:id="rId29"/>
    <p:sldId id="356" r:id="rId30"/>
    <p:sldId id="357" r:id="rId31"/>
    <p:sldId id="358" r:id="rId32"/>
    <p:sldId id="359" r:id="rId33"/>
    <p:sldId id="360" r:id="rId34"/>
    <p:sldId id="399" r:id="rId35"/>
    <p:sldId id="405" r:id="rId36"/>
    <p:sldId id="362" r:id="rId37"/>
    <p:sldId id="363" r:id="rId38"/>
    <p:sldId id="364" r:id="rId39"/>
    <p:sldId id="366" r:id="rId40"/>
    <p:sldId id="367" r:id="rId41"/>
    <p:sldId id="368" r:id="rId42"/>
    <p:sldId id="369" r:id="rId43"/>
    <p:sldId id="370" r:id="rId44"/>
    <p:sldId id="373" r:id="rId45"/>
    <p:sldId id="372" r:id="rId46"/>
    <p:sldId id="374" r:id="rId47"/>
    <p:sldId id="406" r:id="rId48"/>
    <p:sldId id="375" r:id="rId49"/>
    <p:sldId id="377" r:id="rId50"/>
    <p:sldId id="378" r:id="rId51"/>
    <p:sldId id="379" r:id="rId52"/>
    <p:sldId id="380" r:id="rId53"/>
    <p:sldId id="381" r:id="rId54"/>
    <p:sldId id="383" r:id="rId55"/>
    <p:sldId id="401" r:id="rId56"/>
    <p:sldId id="402" r:id="rId57"/>
    <p:sldId id="386" r:id="rId58"/>
    <p:sldId id="387" r:id="rId59"/>
    <p:sldId id="388" r:id="rId60"/>
    <p:sldId id="389" r:id="rId61"/>
    <p:sldId id="390" r:id="rId62"/>
    <p:sldId id="391" r:id="rId63"/>
    <p:sldId id="392" r:id="rId64"/>
    <p:sldId id="403" r:id="rId65"/>
    <p:sldId id="404" r:id="rId66"/>
    <p:sldId id="393" r:id="rId67"/>
    <p:sldId id="394" r:id="rId68"/>
    <p:sldId id="395" r:id="rId69"/>
    <p:sldId id="396" r:id="rId70"/>
  </p:sldIdLst>
  <p:sldSz cx="9144000" cy="6858000" type="screen4x3"/>
  <p:notesSz cx="9372600" cy="7086600"/>
  <p:custDataLst>
    <p:tags r:id="rId7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07" autoAdjust="0"/>
    <p:restoredTop sz="99857" autoAdjust="0"/>
  </p:normalViewPr>
  <p:slideViewPr>
    <p:cSldViewPr>
      <p:cViewPr varScale="1">
        <p:scale>
          <a:sx n="54" d="100"/>
          <a:sy n="54" d="100"/>
        </p:scale>
        <p:origin x="96" y="12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4/5/2018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4/5/2018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defTabSz="966788">
              <a:spcBef>
                <a:spcPct val="30000"/>
              </a:spcBef>
              <a:defRPr sz="1200">
                <a:solidFill>
                  <a:schemeClr val="tx1"/>
                </a:solidFill>
                <a:latin typeface="Calibri" panose="020F0502020204030204" pitchFamily="34" charset="0"/>
              </a:defRPr>
            </a:lvl1pPr>
            <a:lvl2pPr marL="785813" indent="-303213" defTabSz="966788">
              <a:spcBef>
                <a:spcPct val="30000"/>
              </a:spcBef>
              <a:defRPr sz="1200">
                <a:solidFill>
                  <a:schemeClr val="tx1"/>
                </a:solidFill>
                <a:latin typeface="Calibri" panose="020F0502020204030204" pitchFamily="34" charset="0"/>
              </a:defRPr>
            </a:lvl2pPr>
            <a:lvl3pPr marL="1208088" indent="-241300" defTabSz="966788">
              <a:spcBef>
                <a:spcPct val="30000"/>
              </a:spcBef>
              <a:defRPr sz="1200">
                <a:solidFill>
                  <a:schemeClr val="tx1"/>
                </a:solidFill>
                <a:latin typeface="Calibri" panose="020F0502020204030204" pitchFamily="34" charset="0"/>
              </a:defRPr>
            </a:lvl3pPr>
            <a:lvl4pPr marL="1692275" indent="-242888" defTabSz="966788">
              <a:spcBef>
                <a:spcPct val="30000"/>
              </a:spcBef>
              <a:defRPr sz="1200">
                <a:solidFill>
                  <a:schemeClr val="tx1"/>
                </a:solidFill>
                <a:latin typeface="Calibri" panose="020F0502020204030204" pitchFamily="34" charset="0"/>
              </a:defRPr>
            </a:lvl4pPr>
            <a:lvl5pPr marL="2174875" indent="-241300" defTabSz="966788">
              <a:spcBef>
                <a:spcPct val="30000"/>
              </a:spcBef>
              <a:defRPr sz="1200">
                <a:solidFill>
                  <a:schemeClr val="tx1"/>
                </a:solidFill>
                <a:latin typeface="Calibri" panose="020F0502020204030204" pitchFamily="34" charset="0"/>
              </a:defRPr>
            </a:lvl5pPr>
            <a:lvl6pPr marL="2632075" indent="-241300" defTabSz="966788" eaLnBrk="0" fontAlgn="base" hangingPunct="0">
              <a:spcBef>
                <a:spcPct val="30000"/>
              </a:spcBef>
              <a:spcAft>
                <a:spcPct val="0"/>
              </a:spcAft>
              <a:defRPr sz="1200">
                <a:solidFill>
                  <a:schemeClr val="tx1"/>
                </a:solidFill>
                <a:latin typeface="Calibri" panose="020F0502020204030204" pitchFamily="34" charset="0"/>
              </a:defRPr>
            </a:lvl6pPr>
            <a:lvl7pPr marL="3089275" indent="-241300" defTabSz="966788" eaLnBrk="0" fontAlgn="base" hangingPunct="0">
              <a:spcBef>
                <a:spcPct val="30000"/>
              </a:spcBef>
              <a:spcAft>
                <a:spcPct val="0"/>
              </a:spcAft>
              <a:defRPr sz="1200">
                <a:solidFill>
                  <a:schemeClr val="tx1"/>
                </a:solidFill>
                <a:latin typeface="Calibri" panose="020F0502020204030204" pitchFamily="34" charset="0"/>
              </a:defRPr>
            </a:lvl7pPr>
            <a:lvl8pPr marL="3546475" indent="-241300" defTabSz="966788" eaLnBrk="0" fontAlgn="base" hangingPunct="0">
              <a:spcBef>
                <a:spcPct val="30000"/>
              </a:spcBef>
              <a:spcAft>
                <a:spcPct val="0"/>
              </a:spcAft>
              <a:defRPr sz="1200">
                <a:solidFill>
                  <a:schemeClr val="tx1"/>
                </a:solidFill>
                <a:latin typeface="Calibri" panose="020F0502020204030204" pitchFamily="34" charset="0"/>
              </a:defRPr>
            </a:lvl8pPr>
            <a:lvl9pPr marL="4003675" indent="-2413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B7C4A7-6213-4EDB-95C9-5399744D69C6}" type="slidenum">
              <a:rPr lang="en-US" altLang="en-US" sz="1300">
                <a:latin typeface="Arial" panose="020B0604020202020204" pitchFamily="34" charset="0"/>
              </a:rPr>
              <a:pPr>
                <a:spcBef>
                  <a:spcPct val="0"/>
                </a:spcBef>
              </a:pPr>
              <a:t>1</a:t>
            </a:fld>
            <a:endParaRPr lang="en-US" altLang="en-US" sz="1300" dirty="0">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s-EC" altLang="en-US" dirty="0" smtClean="0"/>
          </a:p>
        </p:txBody>
      </p:sp>
    </p:spTree>
    <p:extLst>
      <p:ext uri="{BB962C8B-B14F-4D97-AF65-F5344CB8AC3E}">
        <p14:creationId xmlns:p14="http://schemas.microsoft.com/office/powerpoint/2010/main" val="59317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5F61A04-F95D-48CC-A9A2-0E6ACCAC781A}" type="slidenum">
              <a:rPr lang="en-US" sz="1200" smtClean="0"/>
              <a:pPr eaLnBrk="1" hangingPunct="1"/>
              <a:t>15</a:t>
            </a:fld>
            <a:endParaRPr lang="en-US" sz="1200"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64761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6DA3CAA-8327-4E63-8A1E-F71564E27DFD}" type="slidenum">
              <a:rPr lang="en-US" sz="1200" smtClean="0"/>
              <a:pPr eaLnBrk="1" hangingPunct="1"/>
              <a:t>17</a:t>
            </a:fld>
            <a:endParaRPr lang="en-US" sz="1200"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0045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9E79962-BCD4-459C-A915-8449EA87808A}" type="slidenum">
              <a:rPr lang="en-US" sz="1200" smtClean="0"/>
              <a:pPr eaLnBrk="1" hangingPunct="1"/>
              <a:t>20</a:t>
            </a:fld>
            <a:endParaRPr lang="en-US" sz="1200" dirty="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700" dirty="0" smtClean="0"/>
          </a:p>
        </p:txBody>
      </p:sp>
    </p:spTree>
    <p:extLst>
      <p:ext uri="{BB962C8B-B14F-4D97-AF65-F5344CB8AC3E}">
        <p14:creationId xmlns:p14="http://schemas.microsoft.com/office/powerpoint/2010/main" val="3387392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A2856D5-03A2-46AF-8A25-A388A3EF445F}" type="slidenum">
              <a:rPr lang="en-US" sz="1200" smtClean="0"/>
              <a:pPr eaLnBrk="1" hangingPunct="1"/>
              <a:t>21</a:t>
            </a:fld>
            <a:endParaRPr lang="en-US" sz="1200" dirty="0" smtClean="0"/>
          </a:p>
        </p:txBody>
      </p:sp>
    </p:spTree>
    <p:extLst>
      <p:ext uri="{BB962C8B-B14F-4D97-AF65-F5344CB8AC3E}">
        <p14:creationId xmlns:p14="http://schemas.microsoft.com/office/powerpoint/2010/main" val="967795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C302826-2630-469C-96F0-7AC124565D58}" type="slidenum">
              <a:rPr lang="en-US" sz="1200" smtClean="0"/>
              <a:pPr eaLnBrk="1" hangingPunct="1"/>
              <a:t>22</a:t>
            </a:fld>
            <a:endParaRPr lang="en-US" sz="1200" dirty="0" smtClean="0"/>
          </a:p>
        </p:txBody>
      </p:sp>
    </p:spTree>
    <p:extLst>
      <p:ext uri="{BB962C8B-B14F-4D97-AF65-F5344CB8AC3E}">
        <p14:creationId xmlns:p14="http://schemas.microsoft.com/office/powerpoint/2010/main" val="4034930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994EF35-658F-4FAA-A3D8-D6662F6DE28C}" type="slidenum">
              <a:rPr lang="en-US" sz="1200" smtClean="0"/>
              <a:pPr eaLnBrk="1" hangingPunct="1"/>
              <a:t>23</a:t>
            </a:fld>
            <a:endParaRPr lang="en-US" sz="1200"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800" dirty="0" smtClean="0"/>
          </a:p>
        </p:txBody>
      </p:sp>
    </p:spTree>
    <p:extLst>
      <p:ext uri="{BB962C8B-B14F-4D97-AF65-F5344CB8AC3E}">
        <p14:creationId xmlns:p14="http://schemas.microsoft.com/office/powerpoint/2010/main" val="2812834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F90C697-4BE9-455E-8DD5-785F10144DC4}" type="slidenum">
              <a:rPr lang="en-US" sz="1200" smtClean="0"/>
              <a:pPr eaLnBrk="1" hangingPunct="1"/>
              <a:t>24</a:t>
            </a:fld>
            <a:endParaRPr lang="en-US" sz="1200" dirty="0" smtClean="0"/>
          </a:p>
        </p:txBody>
      </p:sp>
    </p:spTree>
    <p:extLst>
      <p:ext uri="{BB962C8B-B14F-4D97-AF65-F5344CB8AC3E}">
        <p14:creationId xmlns:p14="http://schemas.microsoft.com/office/powerpoint/2010/main" val="639438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BA10E43-0555-4E7C-9382-71440EFD007F}" type="slidenum">
              <a:rPr lang="en-US" sz="1200" smtClean="0"/>
              <a:pPr eaLnBrk="1" hangingPunct="1"/>
              <a:t>25</a:t>
            </a:fld>
            <a:endParaRPr lang="en-US" sz="1200"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50670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7FA8EB9-18BF-4EAE-A3AF-D93E9F992837}" type="slidenum">
              <a:rPr lang="en-US" sz="1200" smtClean="0"/>
              <a:pPr eaLnBrk="1" hangingPunct="1"/>
              <a:t>28</a:t>
            </a:fld>
            <a:endParaRPr lang="en-US" sz="1200" dirty="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93982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50962C0-651B-446C-A7EC-DE8BCE9C0CC8}" type="slidenum">
              <a:rPr lang="en-US" sz="1200" smtClean="0"/>
              <a:pPr eaLnBrk="1" hangingPunct="1"/>
              <a:t>29</a:t>
            </a:fld>
            <a:endParaRPr lang="en-US" sz="1200"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715814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30377D1-8FFD-4B2F-9A2E-9AE92EC15FEB}" type="slidenum">
              <a:rPr lang="en-US" sz="1200" smtClean="0"/>
              <a:pPr eaLnBrk="1" hangingPunct="1"/>
              <a:t>2</a:t>
            </a:fld>
            <a:endParaRPr lang="en-US" sz="1200" dirty="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50436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ADCA018-A48B-49B8-804B-354C97CDF2F1}" type="slidenum">
              <a:rPr lang="en-US" sz="1200" smtClean="0"/>
              <a:pPr eaLnBrk="1" hangingPunct="1"/>
              <a:t>30</a:t>
            </a:fld>
            <a:endParaRPr lang="en-US" sz="1200"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17205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0877F5A-8563-4D78-9822-48FD88B67257}" type="slidenum">
              <a:rPr lang="en-US" sz="1200" smtClean="0"/>
              <a:pPr eaLnBrk="1" hangingPunct="1"/>
              <a:t>31</a:t>
            </a:fld>
            <a:endParaRPr lang="en-US" sz="1200" dirty="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000" dirty="0" smtClean="0"/>
          </a:p>
        </p:txBody>
      </p:sp>
    </p:spTree>
    <p:extLst>
      <p:ext uri="{BB962C8B-B14F-4D97-AF65-F5344CB8AC3E}">
        <p14:creationId xmlns:p14="http://schemas.microsoft.com/office/powerpoint/2010/main" val="4114327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584B2C1-F9A7-4455-A331-618EB0BD2596}" type="slidenum">
              <a:rPr lang="en-US" sz="1200" smtClean="0"/>
              <a:pPr eaLnBrk="1" hangingPunct="1"/>
              <a:t>32</a:t>
            </a:fld>
            <a:endParaRPr lang="en-US" sz="1200" dirty="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92203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FB9FF00-84F4-4261-9501-4AE26C09B4B3}" type="slidenum">
              <a:rPr lang="en-US" sz="1200" smtClean="0"/>
              <a:pPr eaLnBrk="1" hangingPunct="1"/>
              <a:t>33</a:t>
            </a:fld>
            <a:endParaRPr lang="en-US" sz="1200" dirty="0" smtClean="0"/>
          </a:p>
        </p:txBody>
      </p:sp>
    </p:spTree>
    <p:extLst>
      <p:ext uri="{BB962C8B-B14F-4D97-AF65-F5344CB8AC3E}">
        <p14:creationId xmlns:p14="http://schemas.microsoft.com/office/powerpoint/2010/main" val="237686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39CB384-57B2-42E1-9AC4-389202C473DD}" type="slidenum">
              <a:rPr lang="en-US" sz="1200" smtClean="0"/>
              <a:pPr eaLnBrk="1" hangingPunct="1"/>
              <a:t>36</a:t>
            </a:fld>
            <a:endParaRPr lang="en-US" sz="1200"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802371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38A3C97-9248-40BC-AF35-3523273D41EC}" type="slidenum">
              <a:rPr lang="en-US" sz="1200" smtClean="0"/>
              <a:pPr eaLnBrk="1" hangingPunct="1"/>
              <a:t>37</a:t>
            </a:fld>
            <a:endParaRPr lang="en-US" sz="1200" dirty="0" smtClean="0"/>
          </a:p>
        </p:txBody>
      </p:sp>
    </p:spTree>
    <p:extLst>
      <p:ext uri="{BB962C8B-B14F-4D97-AF65-F5344CB8AC3E}">
        <p14:creationId xmlns:p14="http://schemas.microsoft.com/office/powerpoint/2010/main" val="2333594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3CA8DE5-41C6-423D-ADA7-0EA9D3D30A46}" type="slidenum">
              <a:rPr lang="en-US" sz="1200" smtClean="0"/>
              <a:pPr eaLnBrk="1" hangingPunct="1"/>
              <a:t>38</a:t>
            </a:fld>
            <a:endParaRPr lang="en-US" sz="1200"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983161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F9B5560-AFB1-4A01-8549-016A23BD8308}" type="slidenum">
              <a:rPr lang="en-US" sz="1200" smtClean="0"/>
              <a:pPr eaLnBrk="1" hangingPunct="1"/>
              <a:t>40</a:t>
            </a:fld>
            <a:endParaRPr lang="en-US" sz="1200" dirty="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87593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FF3071D-F744-4CC4-90B3-DEC0DBF58A5F}" type="slidenum">
              <a:rPr lang="en-US" sz="1200" smtClean="0"/>
              <a:pPr eaLnBrk="1" hangingPunct="1"/>
              <a:t>41</a:t>
            </a:fld>
            <a:endParaRPr lang="en-US" sz="1200"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91251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AB114C1-D332-4C7C-BE0E-EDEC2AADDAE4}" type="slidenum">
              <a:rPr lang="en-US" sz="1200" smtClean="0"/>
              <a:pPr eaLnBrk="1" hangingPunct="1"/>
              <a:t>47</a:t>
            </a:fld>
            <a:endParaRPr lang="en-US" sz="1200" dirty="0" smtClean="0"/>
          </a:p>
        </p:txBody>
      </p:sp>
    </p:spTree>
    <p:extLst>
      <p:ext uri="{BB962C8B-B14F-4D97-AF65-F5344CB8AC3E}">
        <p14:creationId xmlns:p14="http://schemas.microsoft.com/office/powerpoint/2010/main" val="2087547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1FBF47C-C161-4CFD-873F-560902514DF0}" type="slidenum">
              <a:rPr lang="en-US" sz="1200" smtClean="0"/>
              <a:pPr eaLnBrk="1" hangingPunct="1"/>
              <a:t>4</a:t>
            </a:fld>
            <a:endParaRPr lang="en-US" sz="1200"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26848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BFC7134-F206-4B66-8A6D-B1E26A1A9215}" type="slidenum">
              <a:rPr lang="en-US" sz="1200" smtClean="0"/>
              <a:pPr eaLnBrk="1" hangingPunct="1"/>
              <a:t>50</a:t>
            </a:fld>
            <a:endParaRPr lang="en-US" sz="1200" dirty="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74250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0338ADE-284C-42EF-A4BB-5A3E3E740DFA}" type="slidenum">
              <a:rPr lang="en-US" sz="1200" smtClean="0"/>
              <a:pPr eaLnBrk="1" hangingPunct="1"/>
              <a:t>51</a:t>
            </a:fld>
            <a:endParaRPr lang="en-US" sz="1200" dirty="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03079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DFEBA5C-C479-4186-A998-E1616B07FC4F}" type="slidenum">
              <a:rPr lang="en-US" sz="1200" smtClean="0"/>
              <a:pPr eaLnBrk="1" hangingPunct="1"/>
              <a:t>52</a:t>
            </a:fld>
            <a:endParaRPr lang="en-US" sz="1200"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29975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5BAB277-81DF-4424-8B2B-F8801C4B2516}" type="slidenum">
              <a:rPr lang="en-US" sz="1200" smtClean="0"/>
              <a:pPr eaLnBrk="1" hangingPunct="1"/>
              <a:t>53</a:t>
            </a:fld>
            <a:endParaRPr lang="en-US" sz="1200"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408801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5614B35-DDCF-4A84-A445-E9414B85540A}" type="slidenum">
              <a:rPr lang="en-US" sz="1200" smtClean="0"/>
              <a:pPr eaLnBrk="1" hangingPunct="1"/>
              <a:t>54</a:t>
            </a:fld>
            <a:endParaRPr lang="en-US" sz="1200" dirty="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865976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1D073D0-A52F-45D1-9FA0-9B7AEB49B45A}" type="slidenum">
              <a:rPr lang="en-US" sz="1200" smtClean="0"/>
              <a:pPr eaLnBrk="1" hangingPunct="1"/>
              <a:t>63</a:t>
            </a:fld>
            <a:endParaRPr lang="en-US" sz="1200" dirty="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640163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C27F70C-2E2E-43DD-9DD7-D85924D565A9}" type="slidenum">
              <a:rPr lang="en-US" sz="1200" smtClean="0"/>
              <a:pPr eaLnBrk="1" hangingPunct="1"/>
              <a:t>5</a:t>
            </a:fld>
            <a:endParaRPr lang="en-US" sz="1200"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34905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8871731-35E5-43C0-B7FF-32BF2BA9F68D}" type="slidenum">
              <a:rPr lang="en-US" sz="1200" smtClean="0"/>
              <a:pPr eaLnBrk="1" hangingPunct="1"/>
              <a:t>8</a:t>
            </a:fld>
            <a:endParaRPr lang="en-US" sz="1200" dirty="0" smtClean="0"/>
          </a:p>
        </p:txBody>
      </p:sp>
    </p:spTree>
    <p:extLst>
      <p:ext uri="{BB962C8B-B14F-4D97-AF65-F5344CB8AC3E}">
        <p14:creationId xmlns:p14="http://schemas.microsoft.com/office/powerpoint/2010/main" val="117320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558D594-7630-4074-8D05-2C459E85FB08}" type="slidenum">
              <a:rPr lang="en-US" sz="1200" smtClean="0"/>
              <a:pPr eaLnBrk="1" hangingPunct="1"/>
              <a:t>9</a:t>
            </a:fld>
            <a:endParaRPr lang="en-US" sz="1200" dirty="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8659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E2F57E3-6361-47E3-AB71-66700814965E}" type="slidenum">
              <a:rPr lang="en-US" sz="1200" smtClean="0"/>
              <a:pPr eaLnBrk="1" hangingPunct="1"/>
              <a:t>10</a:t>
            </a:fld>
            <a:endParaRPr lang="en-US" sz="1200" dirty="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dirty="0" smtClean="0"/>
          </a:p>
        </p:txBody>
      </p:sp>
    </p:spTree>
    <p:extLst>
      <p:ext uri="{BB962C8B-B14F-4D97-AF65-F5344CB8AC3E}">
        <p14:creationId xmlns:p14="http://schemas.microsoft.com/office/powerpoint/2010/main" val="3909920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9406478-9770-478D-B086-AAC76212541B}" type="slidenum">
              <a:rPr lang="en-US" sz="1200" smtClean="0"/>
              <a:pPr eaLnBrk="1" hangingPunct="1"/>
              <a:t>11</a:t>
            </a:fld>
            <a:endParaRPr lang="en-US" sz="1200" dirty="0" smtClean="0"/>
          </a:p>
        </p:txBody>
      </p:sp>
    </p:spTree>
    <p:extLst>
      <p:ext uri="{BB962C8B-B14F-4D97-AF65-F5344CB8AC3E}">
        <p14:creationId xmlns:p14="http://schemas.microsoft.com/office/powerpoint/2010/main" val="123302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C6531D0-1292-4F18-BF04-CC8109D2C364}" type="slidenum">
              <a:rPr lang="en-US" sz="1200" smtClean="0"/>
              <a:pPr eaLnBrk="1" hangingPunct="1"/>
              <a:t>14</a:t>
            </a:fld>
            <a:endParaRPr lang="en-US" sz="1200"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8930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6812283" y="4885106"/>
            <a:ext cx="2137712" cy="1926127"/>
            <a:chOff x="6812283" y="4885106"/>
            <a:chExt cx="2137712" cy="1926127"/>
          </a:xfrm>
        </p:grpSpPr>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grpSp>
      <p:pic>
        <p:nvPicPr>
          <p:cNvPr id="17" name="Picture 16"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627124" y="533400"/>
            <a:ext cx="6312249" cy="124892"/>
          </a:xfrm>
          <a:prstGeom prst="rect">
            <a:avLst/>
          </a:prstGeom>
        </p:spPr>
      </p:pic>
      <p:pic>
        <p:nvPicPr>
          <p:cNvPr id="19" name="Picture 18"/>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595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9358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0589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9392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761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4551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33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6747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4932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553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3" name="Picture 12"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8" name="Picture 17"/>
          <p:cNvPicPr>
            <a:picLocks noChangeAspect="1"/>
          </p:cNvPicPr>
          <p:nvPr userDrawn="1"/>
        </p:nvPicPr>
        <p:blipFill>
          <a:blip r:embed="rId9"/>
          <a:stretch>
            <a:fillRect/>
          </a:stretch>
        </p:blipFill>
        <p:spPr>
          <a:xfrm>
            <a:off x="118720" y="6363035"/>
            <a:ext cx="1400289" cy="430858"/>
          </a:xfrm>
          <a:prstGeom prst="rect">
            <a:avLst/>
          </a:prstGeom>
        </p:spPr>
      </p:pic>
      <p:sp>
        <p:nvSpPr>
          <p:cNvPr id="17" name="Footer Placeholder 2"/>
          <p:cNvSpPr txBox="1">
            <a:spLocks/>
          </p:cNvSpPr>
          <p:nvPr userDrawn="1"/>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7772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7147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8225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6545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4169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1625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9383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63222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8427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406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1828193"/>
          </a:xfrm>
        </p:spPr>
        <p:txBody>
          <a:bodyPr/>
          <a:lstStyle>
            <a:lvl1pPr marL="171450" indent="-171450">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71249"/>
            <a:ext cx="8026400" cy="366254"/>
          </a:xfrm>
        </p:spPr>
        <p:txBody>
          <a:bodyPr/>
          <a:lstStyle>
            <a:lvl1pPr>
              <a:defRPr sz="2800"/>
            </a:lvl1pPr>
          </a:lstStyle>
          <a:p>
            <a:r>
              <a:rPr lang="en-US" dirty="0"/>
              <a:t>Click to edit Master title style</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9" name="Picture 8"/>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5323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84735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17936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21004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62125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43577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9931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29130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48158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614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1" name="Picture 10"/>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76388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01453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16668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46691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41891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52284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39278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31971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87505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106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18720" y="6363035"/>
            <a:ext cx="1400289" cy="430858"/>
          </a:xfrm>
          <a:prstGeom prst="rect">
            <a:avLst/>
          </a:prstGeom>
        </p:spPr>
      </p:pic>
      <p:pic>
        <p:nvPicPr>
          <p:cNvPr id="7" name="Picture 6" descr="Rules_Single_A.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spTree>
    <p:extLst>
      <p:ext uri="{BB962C8B-B14F-4D97-AF65-F5344CB8AC3E}">
        <p14:creationId xmlns:p14="http://schemas.microsoft.com/office/powerpoint/2010/main" val="36470330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26142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25648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4885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02325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32426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14240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21643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63342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16079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173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15359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15999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11198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5ACD77-6CE1-4D68-A32D-ED77FA246E4D}" type="slidenum">
              <a:rPr lang="en-US" smtClean="0"/>
              <a:t>‹#›</a:t>
            </a:fld>
            <a:endParaRPr lang="en-US" dirty="0"/>
          </a:p>
        </p:txBody>
      </p:sp>
    </p:spTree>
    <p:extLst>
      <p:ext uri="{BB962C8B-B14F-4D97-AF65-F5344CB8AC3E}">
        <p14:creationId xmlns:p14="http://schemas.microsoft.com/office/powerpoint/2010/main" val="174603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190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184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724330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ooter Placeholder 2"/>
          <p:cNvSpPr txBox="1">
            <a:spLocks/>
          </p:cNvSpPr>
          <p:nvPr userDrawn="1"/>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
        <p:nvSpPr>
          <p:cNvPr id="3" name="Text Placeholder 2"/>
          <p:cNvSpPr>
            <a:spLocks noGrp="1"/>
          </p:cNvSpPr>
          <p:nvPr>
            <p:ph type="body" idx="1"/>
          </p:nvPr>
        </p:nvSpPr>
        <p:spPr>
          <a:xfrm>
            <a:off x="365125" y="1538818"/>
            <a:ext cx="8415338" cy="1828193"/>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45776"/>
            <a:ext cx="8415338" cy="366254"/>
          </a:xfrm>
          <a:prstGeom prst="rect">
            <a:avLst/>
          </a:prstGeom>
        </p:spPr>
        <p:txBody>
          <a:bodyPr vert="horz" wrap="square" lIns="0" tIns="0" rIns="0" bIns="0" rtlCol="0" anchor="ctr">
            <a:spAutoFit/>
          </a:bodyPr>
          <a:lstStyle/>
          <a:p>
            <a:r>
              <a:rPr lang="en-US" dirty="0"/>
              <a:t>Click to edit Master title style</a:t>
            </a:r>
          </a:p>
        </p:txBody>
      </p:sp>
      <p:sp>
        <p:nvSpPr>
          <p:cNvPr id="5" name="TextBox 4"/>
          <p:cNvSpPr txBox="1"/>
          <p:nvPr userDrawn="1"/>
        </p:nvSpPr>
        <p:spPr>
          <a:xfrm>
            <a:off x="5257800" y="0"/>
            <a:ext cx="3836307" cy="246221"/>
          </a:xfrm>
          <a:prstGeom prst="rect">
            <a:avLst/>
          </a:prstGeom>
          <a:noFill/>
        </p:spPr>
        <p:txBody>
          <a:bodyPr wrap="none" rtlCol="0">
            <a:spAutoFit/>
          </a:bodyPr>
          <a:lstStyle/>
          <a:p>
            <a:r>
              <a:rPr lang="en-US" sz="1000" i="1" dirty="0" smtClean="0">
                <a:solidFill>
                  <a:schemeClr val="bg1">
                    <a:lumMod val="65000"/>
                  </a:schemeClr>
                </a:solidFill>
              </a:rPr>
              <a:t>Management of Information Security, 6</a:t>
            </a:r>
            <a:r>
              <a:rPr lang="en-US" sz="1000" i="1" baseline="30000" dirty="0" smtClean="0">
                <a:solidFill>
                  <a:schemeClr val="bg1">
                    <a:lumMod val="65000"/>
                  </a:schemeClr>
                </a:solidFill>
              </a:rPr>
              <a:t>th</a:t>
            </a:r>
            <a:r>
              <a:rPr lang="en-US" sz="1000" i="1" dirty="0" smtClean="0">
                <a:solidFill>
                  <a:schemeClr val="bg1">
                    <a:lumMod val="65000"/>
                  </a:schemeClr>
                </a:solidFill>
              </a:rPr>
              <a:t> ed. - Whitman &amp; Mattord</a:t>
            </a:r>
            <a:endParaRPr lang="en-US" sz="1000" i="1" dirty="0">
              <a:solidFill>
                <a:schemeClr val="bg1">
                  <a:lumMod val="65000"/>
                </a:schemeClr>
              </a:solidFill>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8" r:id="rId6"/>
    <p:sldLayoutId id="2147483759" r:id="rId7"/>
    <p:sldLayoutId id="2147483760" r:id="rId8"/>
    <p:sldLayoutId id="2147483761" r:id="rId9"/>
    <p:sldLayoutId id="2147483762"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 id="2147483787" r:id="rId33"/>
    <p:sldLayoutId id="2147483788" r:id="rId34"/>
    <p:sldLayoutId id="2147483789" r:id="rId35"/>
    <p:sldLayoutId id="2147483790" r:id="rId36"/>
    <p:sldLayoutId id="2147483791" r:id="rId37"/>
    <p:sldLayoutId id="2147483792" r:id="rId38"/>
    <p:sldLayoutId id="2147483793" r:id="rId39"/>
    <p:sldLayoutId id="2147483794" r:id="rId40"/>
    <p:sldLayoutId id="2147483795" r:id="rId41"/>
    <p:sldLayoutId id="2147483796" r:id="rId42"/>
    <p:sldLayoutId id="2147483797" r:id="rId43"/>
    <p:sldLayoutId id="2147483798" r:id="rId44"/>
    <p:sldLayoutId id="2147483799" r:id="rId45"/>
    <p:sldLayoutId id="2147483800" r:id="rId46"/>
    <p:sldLayoutId id="2147483801" r:id="rId47"/>
    <p:sldLayoutId id="2147483802" r:id="rId48"/>
    <p:sldLayoutId id="2147483803" r:id="rId49"/>
    <p:sldLayoutId id="2147483804" r:id="rId50"/>
    <p:sldLayoutId id="2147483805" r:id="rId51"/>
    <p:sldLayoutId id="2147483806" r:id="rId52"/>
    <p:sldLayoutId id="2147483807" r:id="rId53"/>
    <p:sldLayoutId id="2147483808" r:id="rId54"/>
    <p:sldLayoutId id="2147483809" r:id="rId55"/>
    <p:sldLayoutId id="2147483810" r:id="rId56"/>
    <p:sldLayoutId id="2147483811" r:id="rId57"/>
    <p:sldLayoutId id="2147483812" r:id="rId58"/>
    <p:sldLayoutId id="2147483813" r:id="rId59"/>
    <p:sldLayoutId id="2147483814" r:id="rId60"/>
    <p:sldLayoutId id="2147483815" r:id="rId61"/>
    <p:sldLayoutId id="2147483816" r:id="rId62"/>
  </p:sldLayoutIdLst>
  <p:hf sldNum="0" hdr="0" ftr="0" dt="0"/>
  <p:txStyles>
    <p:titleStyle>
      <a:lvl1pPr algn="l" defTabSz="914400" rtl="0" eaLnBrk="1" latinLnBrk="0" hangingPunct="1">
        <a:lnSpc>
          <a:spcPct val="85000"/>
        </a:lnSpc>
        <a:spcBef>
          <a:spcPct val="0"/>
        </a:spcBef>
        <a:buNone/>
        <a:defRPr sz="28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8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24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393197" y="772535"/>
            <a:ext cx="8293603" cy="4257352"/>
          </a:xfrm>
          <a:prstGeom prst="roundRect">
            <a:avLst>
              <a:gd name="adj" fmla="val 8718"/>
            </a:avLst>
          </a:prstGeom>
        </p:spPr>
      </p:pic>
    </p:spTree>
    <p:extLst>
      <p:ext uri="{BB962C8B-B14F-4D97-AF65-F5344CB8AC3E}">
        <p14:creationId xmlns:p14="http://schemas.microsoft.com/office/powerpoint/2010/main" val="333151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9"/>
          <p:cNvSpPr>
            <a:spLocks noGrp="1" noChangeArrowheads="1"/>
          </p:cNvSpPr>
          <p:nvPr>
            <p:ph type="body" idx="1"/>
          </p:nvPr>
        </p:nvSpPr>
        <p:spPr>
          <a:xfrm>
            <a:off x="365125" y="1157818"/>
            <a:ext cx="8415338" cy="5330690"/>
          </a:xfrm>
        </p:spPr>
        <p:txBody>
          <a:bodyPr/>
          <a:lstStyle/>
          <a:p>
            <a:r>
              <a:rPr lang="en-US" sz="2400" b="1" dirty="0" smtClean="0"/>
              <a:t>Policy</a:t>
            </a:r>
            <a:r>
              <a:rPr lang="en-US" sz="2400" dirty="0" smtClean="0"/>
              <a:t> is a set of “organizational guidelines that dictate certain behavior within the organization”</a:t>
            </a:r>
          </a:p>
          <a:p>
            <a:r>
              <a:rPr lang="en-US" sz="2400" dirty="0"/>
              <a:t>A</a:t>
            </a:r>
            <a:r>
              <a:rPr lang="en-US" sz="2400" dirty="0" smtClean="0"/>
              <a:t> </a:t>
            </a:r>
            <a:r>
              <a:rPr lang="en-US" sz="2400" b="1" dirty="0"/>
              <a:t>s</a:t>
            </a:r>
            <a:r>
              <a:rPr lang="en-US" sz="2400" b="1" dirty="0" smtClean="0"/>
              <a:t>tandard</a:t>
            </a:r>
            <a:r>
              <a:rPr lang="en-US" sz="2400" dirty="0" smtClean="0"/>
              <a:t> is “a detailed statement of what must be done to comply with policy, sometimes viewed as the rules governing policy compliance”</a:t>
            </a:r>
          </a:p>
          <a:p>
            <a:r>
              <a:rPr lang="en-US" sz="2400" b="1" dirty="0" smtClean="0"/>
              <a:t>Guidelines</a:t>
            </a:r>
            <a:r>
              <a:rPr lang="en-US" sz="2400" dirty="0" smtClean="0"/>
              <a:t> are “nonmandatory recommendations the employee may use as a reference in complying with a policy”</a:t>
            </a:r>
          </a:p>
          <a:p>
            <a:r>
              <a:rPr lang="en-US" sz="2400" b="1" dirty="0" smtClean="0"/>
              <a:t>Procedures</a:t>
            </a:r>
            <a:r>
              <a:rPr lang="en-US" sz="2400" dirty="0" smtClean="0"/>
              <a:t> are “step-by-step instructions designed to assist employees in following policies, standards, and guidelines” </a:t>
            </a:r>
          </a:p>
          <a:p>
            <a:r>
              <a:rPr lang="en-US" sz="2400" b="1" dirty="0" smtClean="0"/>
              <a:t>Practices</a:t>
            </a:r>
            <a:r>
              <a:rPr lang="en-US" sz="2400" dirty="0" smtClean="0"/>
              <a:t> are “examples of actions that illustrate compliance with policies”</a:t>
            </a:r>
          </a:p>
          <a:p>
            <a:r>
              <a:rPr lang="en-US" sz="2400" dirty="0"/>
              <a:t>Policies define </a:t>
            </a:r>
            <a:r>
              <a:rPr lang="en-US" sz="2400" i="1" dirty="0"/>
              <a:t>what</a:t>
            </a:r>
            <a:r>
              <a:rPr lang="en-US" sz="2400" dirty="0"/>
              <a:t> you can do and not do, whereas the other documents focus on the </a:t>
            </a:r>
            <a:r>
              <a:rPr lang="en-US" sz="2400" i="1" dirty="0" smtClean="0"/>
              <a:t>how</a:t>
            </a:r>
            <a:endParaRPr lang="en-US" sz="2400" i="1" dirty="0"/>
          </a:p>
        </p:txBody>
      </p:sp>
      <p:sp>
        <p:nvSpPr>
          <p:cNvPr id="9219" name="Rectangle 8"/>
          <p:cNvSpPr>
            <a:spLocks noGrp="1" noChangeArrowheads="1"/>
          </p:cNvSpPr>
          <p:nvPr>
            <p:ph type="title"/>
          </p:nvPr>
        </p:nvSpPr>
        <p:spPr/>
        <p:txBody>
          <a:bodyPr/>
          <a:lstStyle/>
          <a:p>
            <a:r>
              <a:rPr lang="en-US" dirty="0" smtClean="0"/>
              <a:t>Policy, Standards, and Practices</a:t>
            </a:r>
          </a:p>
        </p:txBody>
      </p:sp>
    </p:spTree>
    <p:extLst>
      <p:ext uri="{BB962C8B-B14F-4D97-AF65-F5344CB8AC3E}">
        <p14:creationId xmlns:p14="http://schemas.microsoft.com/office/powerpoint/2010/main" val="1836268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yramid identifies the different components, which are as follows. Policies, sanctioned by management. Standards, details minimum specifications for compliance. Guidelines, recommendations for compliance. Procedures, step-by-step instructions for compliance. A cylinder identifies the following components: Practices, which complies to policies. Industry government, and regulatory exemplars, which comply to standards, and guidelines. Influence organization documents, which comply to procedur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157" y="873278"/>
            <a:ext cx="8807687" cy="5111444"/>
          </a:xfrm>
          <a:prstGeom prst="rect">
            <a:avLst/>
          </a:prstGeom>
        </p:spPr>
      </p:pic>
    </p:spTree>
    <p:extLst>
      <p:ext uri="{BB962C8B-B14F-4D97-AF65-F5344CB8AC3E}">
        <p14:creationId xmlns:p14="http://schemas.microsoft.com/office/powerpoint/2010/main" val="577141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Policies require constant modification and maintenance</a:t>
            </a:r>
          </a:p>
          <a:p>
            <a:r>
              <a:rPr lang="en-US" dirty="0" smtClean="0"/>
              <a:t>In order to produce a complete information security policy, management must define three types of information security policy:</a:t>
            </a:r>
          </a:p>
          <a:p>
            <a:pPr lvl="1"/>
            <a:r>
              <a:rPr lang="en-US" dirty="0" smtClean="0"/>
              <a:t>Enterprise information security program policy</a:t>
            </a:r>
          </a:p>
          <a:p>
            <a:pPr lvl="1"/>
            <a:r>
              <a:rPr lang="en-US" dirty="0" smtClean="0"/>
              <a:t>Issue-specific information security policies</a:t>
            </a:r>
          </a:p>
          <a:p>
            <a:pPr lvl="1"/>
            <a:r>
              <a:rPr lang="en-US" dirty="0" smtClean="0"/>
              <a:t>Systems-specific policies</a:t>
            </a:r>
          </a:p>
          <a:p>
            <a:endParaRPr lang="en-US" dirty="0"/>
          </a:p>
        </p:txBody>
      </p:sp>
      <p:sp>
        <p:nvSpPr>
          <p:cNvPr id="2" name="Title 1"/>
          <p:cNvSpPr>
            <a:spLocks noGrp="1"/>
          </p:cNvSpPr>
          <p:nvPr>
            <p:ph type="title"/>
          </p:nvPr>
        </p:nvSpPr>
        <p:spPr/>
        <p:txBody>
          <a:bodyPr/>
          <a:lstStyle/>
          <a:p>
            <a:r>
              <a:rPr lang="en-US" dirty="0" smtClean="0"/>
              <a:t>Policy, Standards, and Practices </a:t>
            </a:r>
            <a:r>
              <a:rPr lang="en-US" dirty="0"/>
              <a:t>(Continued)</a:t>
            </a:r>
          </a:p>
        </p:txBody>
      </p:sp>
    </p:spTree>
    <p:extLst>
      <p:ext uri="{BB962C8B-B14F-4D97-AF65-F5344CB8AC3E}">
        <p14:creationId xmlns:p14="http://schemas.microsoft.com/office/powerpoint/2010/main" val="494258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Enterprise Information Security Policy</a:t>
            </a:r>
            <a:endParaRPr lang="en-US" dirty="0"/>
          </a:p>
        </p:txBody>
      </p:sp>
      <p:sp>
        <p:nvSpPr>
          <p:cNvPr id="7" name="Text Placeholder 6"/>
          <p:cNvSpPr>
            <a:spLocks noGrp="1"/>
          </p:cNvSpPr>
          <p:nvPr>
            <p:ph type="body" idx="1"/>
          </p:nvPr>
        </p:nvSpPr>
        <p:spPr/>
        <p:txBody>
          <a:bodyPr/>
          <a:lstStyle/>
          <a:p>
            <a:r>
              <a:rPr lang="en-US" dirty="0" smtClean="0"/>
              <a:t>Chapter 04: Information Security Policy</a:t>
            </a:r>
            <a:endParaRPr lang="en-US" dirty="0"/>
          </a:p>
        </p:txBody>
      </p:sp>
    </p:spTree>
    <p:extLst>
      <p:ext uri="{BB962C8B-B14F-4D97-AF65-F5344CB8AC3E}">
        <p14:creationId xmlns:p14="http://schemas.microsoft.com/office/powerpoint/2010/main" val="1365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7"/>
          <p:cNvSpPr>
            <a:spLocks noGrp="1" noChangeArrowheads="1"/>
          </p:cNvSpPr>
          <p:nvPr>
            <p:ph type="body" idx="1"/>
          </p:nvPr>
        </p:nvSpPr>
        <p:spPr>
          <a:xfrm>
            <a:off x="365125" y="1538818"/>
            <a:ext cx="8415338" cy="3019288"/>
          </a:xfrm>
        </p:spPr>
        <p:txBody>
          <a:bodyPr/>
          <a:lstStyle/>
          <a:p>
            <a:r>
              <a:rPr lang="en-US" b="1" dirty="0" smtClean="0"/>
              <a:t>Enterprise information security policy (EISP) </a:t>
            </a:r>
            <a:r>
              <a:rPr lang="en-US" dirty="0" smtClean="0"/>
              <a:t>is high-level information security policy that sets the strategic direction, scope, and tone for all of an organization’s security efforts</a:t>
            </a:r>
          </a:p>
          <a:p>
            <a:r>
              <a:rPr lang="en-US" dirty="0" smtClean="0"/>
              <a:t>An EISP is also known as a security program policy, general security policy, IT security policy, high-level InfoSec policy, or simply an InfoSec policy</a:t>
            </a:r>
          </a:p>
        </p:txBody>
      </p:sp>
      <p:sp>
        <p:nvSpPr>
          <p:cNvPr id="11267" name="Rectangle 6"/>
          <p:cNvSpPr>
            <a:spLocks noGrp="1" noChangeArrowheads="1"/>
          </p:cNvSpPr>
          <p:nvPr>
            <p:ph type="title"/>
          </p:nvPr>
        </p:nvSpPr>
        <p:spPr/>
        <p:txBody>
          <a:bodyPr/>
          <a:lstStyle/>
          <a:p>
            <a:r>
              <a:rPr lang="en-US" dirty="0" smtClean="0"/>
              <a:t>Enterprise Information Security Policy (EISP)</a:t>
            </a:r>
          </a:p>
        </p:txBody>
      </p:sp>
    </p:spTree>
    <p:extLst>
      <p:ext uri="{BB962C8B-B14F-4D97-AF65-F5344CB8AC3E}">
        <p14:creationId xmlns:p14="http://schemas.microsoft.com/office/powerpoint/2010/main" val="1430408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7"/>
          <p:cNvSpPr>
            <a:spLocks noGrp="1" noChangeArrowheads="1"/>
          </p:cNvSpPr>
          <p:nvPr>
            <p:ph type="body" idx="1"/>
          </p:nvPr>
        </p:nvSpPr>
        <p:spPr>
          <a:xfrm>
            <a:off x="365125" y="1538818"/>
            <a:ext cx="8415338" cy="3019288"/>
          </a:xfrm>
        </p:spPr>
        <p:txBody>
          <a:bodyPr/>
          <a:lstStyle/>
          <a:p>
            <a:r>
              <a:rPr lang="en-US" dirty="0" smtClean="0"/>
              <a:t>An EISP assigns responsibilities for the various areas of InfoSec, including maintenance of InfoSec policies and the practices and responsibilities of end users</a:t>
            </a:r>
          </a:p>
          <a:p>
            <a:r>
              <a:rPr lang="en-US" dirty="0" smtClean="0"/>
              <a:t>In particular, the EISP guides the development, implementation, and management requirements of the InfoSec program, which must be met by InfoSec management and other specific security functions</a:t>
            </a:r>
          </a:p>
        </p:txBody>
      </p:sp>
      <p:sp>
        <p:nvSpPr>
          <p:cNvPr id="12291" name="Rectangle 6"/>
          <p:cNvSpPr>
            <a:spLocks noGrp="1" noChangeArrowheads="1"/>
          </p:cNvSpPr>
          <p:nvPr>
            <p:ph type="title"/>
          </p:nvPr>
        </p:nvSpPr>
        <p:spPr/>
        <p:txBody>
          <a:bodyPr/>
          <a:lstStyle/>
          <a:p>
            <a:r>
              <a:rPr lang="en-US" dirty="0" smtClean="0"/>
              <a:t>EISP Elements</a:t>
            </a:r>
          </a:p>
        </p:txBody>
      </p:sp>
    </p:spTree>
    <p:extLst>
      <p:ext uri="{BB962C8B-B14F-4D97-AF65-F5344CB8AC3E}">
        <p14:creationId xmlns:p14="http://schemas.microsoft.com/office/powerpoint/2010/main" val="143358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991862"/>
          </a:xfrm>
        </p:spPr>
        <p:txBody>
          <a:bodyPr/>
          <a:lstStyle/>
          <a:p>
            <a:r>
              <a:rPr lang="en-US" dirty="0" smtClean="0"/>
              <a:t>The EISP plays a number of vital roles, not the least of which is to state the importance of InfoSec to the organization’s mission and objectives</a:t>
            </a:r>
          </a:p>
          <a:p>
            <a:r>
              <a:rPr lang="en-US" dirty="0" smtClean="0"/>
              <a:t>The EISP should not contradict the organizational mission statement</a:t>
            </a:r>
          </a:p>
          <a:p>
            <a:r>
              <a:rPr lang="en-US" dirty="0" smtClean="0"/>
              <a:t>However, it would be prudent for an institution to have policies that govern such access and ensure that such access does not interfere or create a hostile work environment for other employees</a:t>
            </a:r>
            <a:endParaRPr lang="en-US" dirty="0"/>
          </a:p>
        </p:txBody>
      </p:sp>
      <p:sp>
        <p:nvSpPr>
          <p:cNvPr id="2" name="Title 1"/>
          <p:cNvSpPr>
            <a:spLocks noGrp="1"/>
          </p:cNvSpPr>
          <p:nvPr>
            <p:ph type="title"/>
          </p:nvPr>
        </p:nvSpPr>
        <p:spPr>
          <a:xfrm>
            <a:off x="762000" y="188122"/>
            <a:ext cx="8026400" cy="732508"/>
          </a:xfrm>
        </p:spPr>
        <p:txBody>
          <a:bodyPr/>
          <a:lstStyle/>
          <a:p>
            <a:r>
              <a:rPr lang="en-US" dirty="0" smtClean="0"/>
              <a:t>Integrating an Organization’s Mission and Objectives into the EISP</a:t>
            </a:r>
            <a:endParaRPr lang="en-US" dirty="0"/>
          </a:p>
        </p:txBody>
      </p:sp>
    </p:spTree>
    <p:extLst>
      <p:ext uri="{BB962C8B-B14F-4D97-AF65-F5344CB8AC3E}">
        <p14:creationId xmlns:p14="http://schemas.microsoft.com/office/powerpoint/2010/main" val="1982269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7"/>
          <p:cNvSpPr>
            <a:spLocks noGrp="1" noChangeArrowheads="1"/>
          </p:cNvSpPr>
          <p:nvPr>
            <p:ph type="body" idx="1"/>
          </p:nvPr>
        </p:nvSpPr>
        <p:spPr/>
        <p:txBody>
          <a:bodyPr/>
          <a:lstStyle/>
          <a:p>
            <a:r>
              <a:rPr lang="en-US" dirty="0" smtClean="0"/>
              <a:t>An overview of the corporate philosophy on security</a:t>
            </a:r>
          </a:p>
          <a:p>
            <a:r>
              <a:rPr lang="en-US" dirty="0" smtClean="0"/>
              <a:t>Information on the structure of the InfoSec organization and individuals who fulfill the InfoSec role</a:t>
            </a:r>
          </a:p>
          <a:p>
            <a:r>
              <a:rPr lang="en-US" dirty="0" smtClean="0"/>
              <a:t>Fully articulated responsibilities for security that are shared by all members of the organization (employees, contractors, consultants, partners, and visitors)</a:t>
            </a:r>
          </a:p>
          <a:p>
            <a:r>
              <a:rPr lang="en-US" dirty="0" smtClean="0"/>
              <a:t>Fully articulated responsibilities for security that are unique to each role within the organization</a:t>
            </a:r>
          </a:p>
        </p:txBody>
      </p:sp>
      <p:sp>
        <p:nvSpPr>
          <p:cNvPr id="13315" name="Rectangle 6"/>
          <p:cNvSpPr>
            <a:spLocks noGrp="1" noChangeArrowheads="1"/>
          </p:cNvSpPr>
          <p:nvPr>
            <p:ph type="title"/>
          </p:nvPr>
        </p:nvSpPr>
        <p:spPr/>
        <p:txBody>
          <a:bodyPr/>
          <a:lstStyle/>
          <a:p>
            <a:r>
              <a:rPr lang="en-US" dirty="0" smtClean="0"/>
              <a:t>EISP Elements</a:t>
            </a:r>
          </a:p>
        </p:txBody>
      </p:sp>
    </p:spTree>
    <p:extLst>
      <p:ext uri="{BB962C8B-B14F-4D97-AF65-F5344CB8AC3E}">
        <p14:creationId xmlns:p14="http://schemas.microsoft.com/office/powerpoint/2010/main" val="1206300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table provides the Components of the E I S P. The table has two columns and 5 rows. The column headings are as follows from left to right: Component and Description. The row headings are as follows. Row 1. Component, Purpose. Description, Answers the question, &quot;What is this policy for?&quot; Provides a framework that helps the reader to understand the intent of the document. Can include text such as the following, which is taken from Washington University in Saint Louis. This document will: Identify the elements of a good security policy; Explain the need for information security; Specify the various categories of information security; Identify the information security responsibilities and roles; Identify appropriate levels of security through standards and guidelines. This document establishes an overarching security policy and direction for our company. Individual departments are expected to establish standards, guidelines, and operating procedures that adhere to and reference this policy while addressing their specific and individual needs. Row 2. Component, Elements. Description, Defines the whole topic of information security within the organization as well as its critical components. For example, the policy may state, &quot;Protecting the confidentiality, integrity, and availability of information while in processing, transmission, and storage, through the use of policy, education and training, and technology” and then identify where and how the elements are used. This section can also lay out security definitions or philosophies to clarify the policy. Row 3. Component, Need. Description, Justifies the need for the organization to have a program for information security. This is done by providing information on the importance of InfoSec in the organization and the obligation, legal and ethical, to protect critical information, whether regarding customers, employees, or markets. Row 4. Component, Roles and responsibilities. Description, Defines the staffing structure designed to support InfoSec within the organization. It will likely describe the placement of the governance elements for InfoSec as well as the categories of individuals with responsibility for Info Sec I T department, management, users and their InfoSec responsibilities, including maintenance of this document. Row 5. Component, References. Description, Lists other standards that influence and are influenced by this policy document, including relevant federal and state laws and other polici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3936" y="368357"/>
            <a:ext cx="5596128" cy="5915095"/>
          </a:xfrm>
          <a:prstGeom prst="rect">
            <a:avLst/>
          </a:prstGeom>
        </p:spPr>
      </p:pic>
    </p:spTree>
    <p:extLst>
      <p:ext uri="{BB962C8B-B14F-4D97-AF65-F5344CB8AC3E}">
        <p14:creationId xmlns:p14="http://schemas.microsoft.com/office/powerpoint/2010/main" val="3567602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Issue-Specific Security Policy</a:t>
            </a:r>
            <a:endParaRPr lang="en-US" dirty="0"/>
          </a:p>
        </p:txBody>
      </p:sp>
      <p:sp>
        <p:nvSpPr>
          <p:cNvPr id="7" name="Text Placeholder 6"/>
          <p:cNvSpPr>
            <a:spLocks noGrp="1"/>
          </p:cNvSpPr>
          <p:nvPr>
            <p:ph type="body" idx="1"/>
          </p:nvPr>
        </p:nvSpPr>
        <p:spPr/>
        <p:txBody>
          <a:bodyPr/>
          <a:lstStyle/>
          <a:p>
            <a:r>
              <a:rPr lang="en-US" dirty="0" smtClean="0"/>
              <a:t>Chapter 04: Information Security Policy</a:t>
            </a:r>
            <a:endParaRPr lang="en-US" dirty="0"/>
          </a:p>
        </p:txBody>
      </p:sp>
    </p:spTree>
    <p:extLst>
      <p:ext uri="{BB962C8B-B14F-4D97-AF65-F5344CB8AC3E}">
        <p14:creationId xmlns:p14="http://schemas.microsoft.com/office/powerpoint/2010/main" val="826453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5"/>
          <p:cNvSpPr>
            <a:spLocks noGrp="1" noChangeArrowheads="1"/>
          </p:cNvSpPr>
          <p:nvPr>
            <p:ph type="body" idx="1"/>
          </p:nvPr>
        </p:nvSpPr>
        <p:spPr/>
        <p:txBody>
          <a:bodyPr/>
          <a:lstStyle/>
          <a:p>
            <a:r>
              <a:rPr lang="en-US" dirty="0" smtClean="0"/>
              <a:t>Upon completion of this material, you should be able to:</a:t>
            </a:r>
          </a:p>
          <a:p>
            <a:pPr lvl="1"/>
            <a:r>
              <a:rPr lang="en-US" dirty="0" smtClean="0"/>
              <a:t>Define information security policy and discuss its central role in a successful information security program</a:t>
            </a:r>
          </a:p>
          <a:p>
            <a:pPr lvl="1"/>
            <a:r>
              <a:rPr lang="en-US" dirty="0" smtClean="0"/>
              <a:t>List and describe the three major types of information security policy and discuss the major components of each</a:t>
            </a:r>
          </a:p>
          <a:p>
            <a:pPr lvl="1"/>
            <a:r>
              <a:rPr lang="en-US" dirty="0" smtClean="0"/>
              <a:t>Explain what is necessary to implement effective policy and what consequences the organization may face if it does not</a:t>
            </a:r>
          </a:p>
          <a:p>
            <a:pPr lvl="1"/>
            <a:r>
              <a:rPr lang="en-US" dirty="0" smtClean="0"/>
              <a:t>Discuss the process of developing, implementing, and maintaining various types of information security policies</a:t>
            </a:r>
          </a:p>
        </p:txBody>
      </p:sp>
      <p:sp>
        <p:nvSpPr>
          <p:cNvPr id="4099" name="Rectangle 4"/>
          <p:cNvSpPr>
            <a:spLocks noGrp="1" noChangeArrowheads="1"/>
          </p:cNvSpPr>
          <p:nvPr>
            <p:ph type="title"/>
          </p:nvPr>
        </p:nvSpPr>
        <p:spPr/>
        <p:txBody>
          <a:bodyPr/>
          <a:lstStyle/>
          <a:p>
            <a:r>
              <a:rPr lang="en-US" dirty="0" smtClean="0"/>
              <a:t>Learning Objectives</a:t>
            </a:r>
          </a:p>
        </p:txBody>
      </p:sp>
    </p:spTree>
    <p:extLst>
      <p:ext uri="{BB962C8B-B14F-4D97-AF65-F5344CB8AC3E}">
        <p14:creationId xmlns:p14="http://schemas.microsoft.com/office/powerpoint/2010/main" val="3977517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9"/>
          <p:cNvSpPr>
            <a:spLocks noGrp="1" noChangeArrowheads="1"/>
          </p:cNvSpPr>
          <p:nvPr>
            <p:ph type="body" idx="1"/>
          </p:nvPr>
        </p:nvSpPr>
        <p:spPr>
          <a:xfrm>
            <a:off x="365125" y="1538818"/>
            <a:ext cx="8415338" cy="4518160"/>
          </a:xfrm>
        </p:spPr>
        <p:txBody>
          <a:bodyPr/>
          <a:lstStyle/>
          <a:p>
            <a:r>
              <a:rPr lang="en-US" sz="2400" dirty="0" smtClean="0"/>
              <a:t>An </a:t>
            </a:r>
            <a:r>
              <a:rPr lang="en-US" sz="2400" b="1" dirty="0"/>
              <a:t>i</a:t>
            </a:r>
            <a:r>
              <a:rPr lang="en-US" sz="2400" b="1" dirty="0" smtClean="0"/>
              <a:t>ssue-specific security policy (ISSP) </a:t>
            </a:r>
            <a:r>
              <a:rPr lang="en-US" sz="2400" dirty="0" smtClean="0"/>
              <a:t>is “an organizational policy that provides detailed, targeted guidance to instruct all members of the organization in the use of a resource, such as one of its processes or technologies”</a:t>
            </a:r>
          </a:p>
          <a:p>
            <a:r>
              <a:rPr lang="en-US" sz="2400" dirty="0" smtClean="0"/>
              <a:t>In some organizations, ISSPs are referred to as fair and responsible use policies, describing the intent of the policy to regulate appropriate use</a:t>
            </a:r>
          </a:p>
          <a:p>
            <a:r>
              <a:rPr lang="en-US" sz="2400" dirty="0" smtClean="0"/>
              <a:t>The ISSP should assure members of the organization that its purpose is not to establish a foundation for administrative enforcement or legal prosecution but rather to provide a common understanding of the purposes for which an employee can and cannot use the resource</a:t>
            </a:r>
          </a:p>
        </p:txBody>
      </p:sp>
      <p:sp>
        <p:nvSpPr>
          <p:cNvPr id="14339" name="Rectangle 8"/>
          <p:cNvSpPr>
            <a:spLocks noGrp="1" noChangeArrowheads="1"/>
          </p:cNvSpPr>
          <p:nvPr>
            <p:ph type="title"/>
          </p:nvPr>
        </p:nvSpPr>
        <p:spPr/>
        <p:txBody>
          <a:bodyPr/>
          <a:lstStyle/>
          <a:p>
            <a:r>
              <a:rPr lang="en-US" dirty="0" smtClean="0"/>
              <a:t>Issue-Specific Security Policy (ISSP)</a:t>
            </a:r>
          </a:p>
        </p:txBody>
      </p:sp>
    </p:spTree>
    <p:extLst>
      <p:ext uri="{BB962C8B-B14F-4D97-AF65-F5344CB8AC3E}">
        <p14:creationId xmlns:p14="http://schemas.microsoft.com/office/powerpoint/2010/main" val="269402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5506123"/>
          </a:xfrm>
        </p:spPr>
        <p:txBody>
          <a:bodyPr/>
          <a:lstStyle/>
          <a:p>
            <a:r>
              <a:rPr lang="en-US" dirty="0" smtClean="0"/>
              <a:t>An effective ISSP accomplishes the following:</a:t>
            </a:r>
          </a:p>
          <a:p>
            <a:pPr lvl="1"/>
            <a:r>
              <a:rPr lang="en-US" dirty="0" smtClean="0"/>
              <a:t>It articulates the organization’s expectations about how its technology-based system should be used</a:t>
            </a:r>
          </a:p>
          <a:p>
            <a:pPr lvl="1"/>
            <a:r>
              <a:rPr lang="en-US" dirty="0" smtClean="0"/>
              <a:t>It documents how the technology-based system is controlled and identifies the processes and authorities that provide this control</a:t>
            </a:r>
          </a:p>
          <a:p>
            <a:pPr lvl="1"/>
            <a:r>
              <a:rPr lang="en-US" dirty="0" smtClean="0"/>
              <a:t>It indemnifies the organization against liability for an employee’s inappropriate or illegal use of the system</a:t>
            </a:r>
          </a:p>
          <a:p>
            <a:r>
              <a:rPr lang="en-US" dirty="0" smtClean="0"/>
              <a:t>Every organization’s ISSPs should:</a:t>
            </a:r>
          </a:p>
          <a:p>
            <a:pPr lvl="1"/>
            <a:r>
              <a:rPr lang="en-US" dirty="0" smtClean="0"/>
              <a:t>Address specific technology-based systems</a:t>
            </a:r>
          </a:p>
          <a:p>
            <a:pPr lvl="1"/>
            <a:r>
              <a:rPr lang="en-US" dirty="0" smtClean="0"/>
              <a:t>Require frequent updates</a:t>
            </a:r>
          </a:p>
          <a:p>
            <a:pPr lvl="1"/>
            <a:r>
              <a:rPr lang="en-US" dirty="0" smtClean="0"/>
              <a:t>Contain a statement on the organization’s position on an issue</a:t>
            </a:r>
          </a:p>
          <a:p>
            <a:endParaRPr lang="en-US" dirty="0"/>
          </a:p>
        </p:txBody>
      </p:sp>
      <p:sp>
        <p:nvSpPr>
          <p:cNvPr id="15362" name="Title 1"/>
          <p:cNvSpPr>
            <a:spLocks noGrp="1"/>
          </p:cNvSpPr>
          <p:nvPr>
            <p:ph type="title"/>
          </p:nvPr>
        </p:nvSpPr>
        <p:spPr/>
        <p:txBody>
          <a:bodyPr/>
          <a:lstStyle/>
          <a:p>
            <a:r>
              <a:rPr lang="en-US" dirty="0" smtClean="0"/>
              <a:t>Issue-Specific Security Policy (ISSP) </a:t>
            </a:r>
            <a:r>
              <a:rPr lang="en-US" dirty="0"/>
              <a:t>(Continued)</a:t>
            </a:r>
            <a:endParaRPr lang="en-US" dirty="0" smtClean="0"/>
          </a:p>
        </p:txBody>
      </p:sp>
    </p:spTree>
    <p:extLst>
      <p:ext uri="{BB962C8B-B14F-4D97-AF65-F5344CB8AC3E}">
        <p14:creationId xmlns:p14="http://schemas.microsoft.com/office/powerpoint/2010/main" val="2389035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dirty="0" smtClean="0"/>
              <a:t>Issue-Specific Security Policy (ISSP) </a:t>
            </a:r>
            <a:r>
              <a:rPr lang="en-US" dirty="0"/>
              <a:t>(Continued)</a:t>
            </a:r>
            <a:endParaRPr lang="en-US" dirty="0" smtClean="0"/>
          </a:p>
        </p:txBody>
      </p:sp>
      <p:sp>
        <p:nvSpPr>
          <p:cNvPr id="16388" name="Rectangle 3"/>
          <p:cNvSpPr>
            <a:spLocks noGrp="1" noChangeArrowheads="1"/>
          </p:cNvSpPr>
          <p:nvPr>
            <p:ph type="body" idx="1"/>
          </p:nvPr>
        </p:nvSpPr>
        <p:spPr>
          <a:xfrm>
            <a:off x="457200" y="1127097"/>
            <a:ext cx="4040188" cy="350865"/>
          </a:xfrm>
        </p:spPr>
        <p:txBody>
          <a:bodyPr/>
          <a:lstStyle/>
          <a:p>
            <a:r>
              <a:rPr lang="en-US" dirty="0" smtClean="0"/>
              <a:t>ISSP topics:</a:t>
            </a:r>
          </a:p>
        </p:txBody>
      </p:sp>
      <p:sp>
        <p:nvSpPr>
          <p:cNvPr id="8" name="Content Placeholder 7"/>
          <p:cNvSpPr>
            <a:spLocks noGrp="1"/>
          </p:cNvSpPr>
          <p:nvPr>
            <p:ph sz="half" idx="2"/>
          </p:nvPr>
        </p:nvSpPr>
        <p:spPr>
          <a:xfrm>
            <a:off x="457200" y="1600200"/>
            <a:ext cx="4040188" cy="4893647"/>
          </a:xfrm>
        </p:spPr>
        <p:txBody>
          <a:bodyPr/>
          <a:lstStyle/>
          <a:p>
            <a:pPr>
              <a:lnSpc>
                <a:spcPct val="100000"/>
              </a:lnSpc>
              <a:spcBef>
                <a:spcPts val="600"/>
              </a:spcBef>
            </a:pPr>
            <a:r>
              <a:rPr lang="en-US" sz="1800" dirty="0" smtClean="0"/>
              <a:t>Use of electronic mail, IM, and other communications apps</a:t>
            </a:r>
          </a:p>
          <a:p>
            <a:pPr>
              <a:lnSpc>
                <a:spcPct val="100000"/>
              </a:lnSpc>
              <a:spcBef>
                <a:spcPts val="600"/>
              </a:spcBef>
            </a:pPr>
            <a:r>
              <a:rPr lang="en-US" sz="1800" dirty="0" smtClean="0"/>
              <a:t>Use of the Internet, the Web, and company networks by company equipment</a:t>
            </a:r>
          </a:p>
          <a:p>
            <a:pPr>
              <a:lnSpc>
                <a:spcPct val="100000"/>
              </a:lnSpc>
              <a:spcBef>
                <a:spcPts val="600"/>
              </a:spcBef>
            </a:pPr>
            <a:r>
              <a:rPr lang="en-US" sz="1800" dirty="0" smtClean="0"/>
              <a:t>Malware protection requirements</a:t>
            </a:r>
          </a:p>
          <a:p>
            <a:pPr>
              <a:lnSpc>
                <a:spcPct val="100000"/>
              </a:lnSpc>
              <a:spcBef>
                <a:spcPts val="600"/>
              </a:spcBef>
            </a:pPr>
            <a:r>
              <a:rPr lang="en-US" sz="1800" dirty="0" smtClean="0"/>
              <a:t>Use of nonorganizationally issued software or hardware on organization assets</a:t>
            </a:r>
          </a:p>
          <a:p>
            <a:pPr>
              <a:lnSpc>
                <a:spcPct val="100000"/>
              </a:lnSpc>
              <a:spcBef>
                <a:spcPts val="600"/>
              </a:spcBef>
            </a:pPr>
            <a:r>
              <a:rPr lang="en-US" sz="1800" dirty="0" smtClean="0"/>
              <a:t>Use of organizational information on nonorganizationally owned computers</a:t>
            </a:r>
          </a:p>
          <a:p>
            <a:pPr>
              <a:lnSpc>
                <a:spcPct val="100000"/>
              </a:lnSpc>
              <a:spcBef>
                <a:spcPts val="600"/>
              </a:spcBef>
            </a:pPr>
            <a:r>
              <a:rPr lang="en-US" sz="1800" dirty="0" smtClean="0"/>
              <a:t>Prohibitions against hacking or testing security controls or attempting to modify or escalate privileges</a:t>
            </a:r>
          </a:p>
          <a:p>
            <a:pPr>
              <a:lnSpc>
                <a:spcPct val="100000"/>
              </a:lnSpc>
              <a:spcBef>
                <a:spcPts val="600"/>
              </a:spcBef>
            </a:pPr>
            <a:r>
              <a:rPr lang="en-US" sz="1800" dirty="0"/>
              <a:t>Personal and/or home use of company equipment </a:t>
            </a:r>
          </a:p>
        </p:txBody>
      </p:sp>
      <p:sp>
        <p:nvSpPr>
          <p:cNvPr id="10" name="Content Placeholder 9"/>
          <p:cNvSpPr>
            <a:spLocks noGrp="1"/>
          </p:cNvSpPr>
          <p:nvPr>
            <p:ph sz="quarter" idx="4"/>
          </p:nvPr>
        </p:nvSpPr>
        <p:spPr>
          <a:xfrm>
            <a:off x="4645025" y="1600201"/>
            <a:ext cx="4422775" cy="5029200"/>
          </a:xfrm>
        </p:spPr>
        <p:txBody>
          <a:bodyPr/>
          <a:lstStyle/>
          <a:p>
            <a:pPr>
              <a:lnSpc>
                <a:spcPct val="100000"/>
              </a:lnSpc>
              <a:spcBef>
                <a:spcPts val="600"/>
              </a:spcBef>
            </a:pPr>
            <a:r>
              <a:rPr lang="en-US" sz="1800" dirty="0" smtClean="0"/>
              <a:t>Removal of organizational equipment from organizational property</a:t>
            </a:r>
          </a:p>
          <a:p>
            <a:pPr>
              <a:lnSpc>
                <a:spcPct val="100000"/>
              </a:lnSpc>
              <a:spcBef>
                <a:spcPts val="600"/>
              </a:spcBef>
            </a:pPr>
            <a:r>
              <a:rPr lang="en-US" sz="1800" dirty="0" smtClean="0"/>
              <a:t>Use of personal equipment on </a:t>
            </a:r>
            <a:r>
              <a:rPr lang="en-US" sz="1800" dirty="0"/>
              <a:t>company </a:t>
            </a:r>
            <a:r>
              <a:rPr lang="en-US" sz="1800" dirty="0" smtClean="0"/>
              <a:t>networks (</a:t>
            </a:r>
            <a:r>
              <a:rPr lang="en-US" sz="1800" dirty="0"/>
              <a:t>BYOD</a:t>
            </a:r>
            <a:r>
              <a:rPr lang="en-US" sz="1800" dirty="0" smtClean="0"/>
              <a:t>)</a:t>
            </a:r>
          </a:p>
          <a:p>
            <a:pPr>
              <a:lnSpc>
                <a:spcPct val="100000"/>
              </a:lnSpc>
              <a:spcBef>
                <a:spcPts val="600"/>
              </a:spcBef>
            </a:pPr>
            <a:r>
              <a:rPr lang="en-US" sz="1800" dirty="0" smtClean="0"/>
              <a:t>Use of personal technology during work hours</a:t>
            </a:r>
          </a:p>
          <a:p>
            <a:pPr>
              <a:lnSpc>
                <a:spcPct val="100000"/>
              </a:lnSpc>
              <a:spcBef>
                <a:spcPts val="600"/>
              </a:spcBef>
            </a:pPr>
            <a:r>
              <a:rPr lang="en-US" sz="1800" dirty="0" smtClean="0"/>
              <a:t>Use of photocopying and scanning equipment</a:t>
            </a:r>
          </a:p>
          <a:p>
            <a:pPr>
              <a:lnSpc>
                <a:spcPct val="100000"/>
              </a:lnSpc>
              <a:spcBef>
                <a:spcPts val="600"/>
              </a:spcBef>
            </a:pPr>
            <a:r>
              <a:rPr lang="en-US" sz="1800" dirty="0"/>
              <a:t>Requirements for storage and access to company information while </a:t>
            </a:r>
            <a:r>
              <a:rPr lang="en-US" sz="1800" dirty="0" smtClean="0"/>
              <a:t>outside company </a:t>
            </a:r>
            <a:r>
              <a:rPr lang="en-US" sz="1800" dirty="0"/>
              <a:t>facilities </a:t>
            </a:r>
            <a:endParaRPr lang="en-US" sz="1800" dirty="0" smtClean="0"/>
          </a:p>
          <a:p>
            <a:pPr>
              <a:lnSpc>
                <a:spcPct val="100000"/>
              </a:lnSpc>
              <a:spcBef>
                <a:spcPts val="600"/>
              </a:spcBef>
            </a:pPr>
            <a:r>
              <a:rPr lang="en-US" sz="1800" dirty="0" smtClean="0"/>
              <a:t>Specifications </a:t>
            </a:r>
            <a:r>
              <a:rPr lang="en-US" sz="1800" dirty="0"/>
              <a:t>for the methods, scheduling, conduct, and testing of data backups</a:t>
            </a:r>
          </a:p>
          <a:p>
            <a:pPr>
              <a:lnSpc>
                <a:spcPct val="100000"/>
              </a:lnSpc>
              <a:spcBef>
                <a:spcPts val="600"/>
              </a:spcBef>
            </a:pPr>
            <a:r>
              <a:rPr lang="en-US" sz="1800" dirty="0" smtClean="0"/>
              <a:t>Requirements </a:t>
            </a:r>
            <a:r>
              <a:rPr lang="en-US" sz="1800" dirty="0"/>
              <a:t>for the collection, use, and destruction of information assets</a:t>
            </a:r>
          </a:p>
          <a:p>
            <a:pPr>
              <a:lnSpc>
                <a:spcPct val="100000"/>
              </a:lnSpc>
              <a:spcBef>
                <a:spcPts val="600"/>
              </a:spcBef>
            </a:pPr>
            <a:r>
              <a:rPr lang="en-US" sz="1800" dirty="0" smtClean="0"/>
              <a:t>Storage of </a:t>
            </a:r>
            <a:r>
              <a:rPr lang="en-US" sz="1800" dirty="0"/>
              <a:t>access control credentials by users</a:t>
            </a:r>
          </a:p>
        </p:txBody>
      </p:sp>
    </p:spTree>
    <p:extLst>
      <p:ext uri="{BB962C8B-B14F-4D97-AF65-F5344CB8AC3E}">
        <p14:creationId xmlns:p14="http://schemas.microsoft.com/office/powerpoint/2010/main" val="1329221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
          <p:cNvSpPr>
            <a:spLocks noGrp="1" noChangeArrowheads="1"/>
          </p:cNvSpPr>
          <p:nvPr>
            <p:ph idx="1"/>
          </p:nvPr>
        </p:nvSpPr>
        <p:spPr>
          <a:xfrm>
            <a:off x="365125" y="1538818"/>
            <a:ext cx="8415338" cy="4925964"/>
          </a:xfrm>
        </p:spPr>
        <p:txBody>
          <a:bodyPr/>
          <a:lstStyle/>
          <a:p>
            <a:r>
              <a:rPr lang="en-US" sz="2000" dirty="0" smtClean="0"/>
              <a:t>Statement of Purpose </a:t>
            </a:r>
          </a:p>
          <a:p>
            <a:pPr lvl="1"/>
            <a:r>
              <a:rPr lang="en-US" sz="1800" dirty="0" smtClean="0"/>
              <a:t>Scope and Applicability</a:t>
            </a:r>
          </a:p>
          <a:p>
            <a:pPr lvl="1"/>
            <a:r>
              <a:rPr lang="en-US" sz="1800" dirty="0" smtClean="0"/>
              <a:t>Definition of Technology Addressed</a:t>
            </a:r>
          </a:p>
          <a:p>
            <a:pPr lvl="1"/>
            <a:r>
              <a:rPr lang="en-US" sz="1800" dirty="0" smtClean="0"/>
              <a:t>Responsibilities</a:t>
            </a:r>
          </a:p>
          <a:p>
            <a:r>
              <a:rPr lang="en-US" sz="2000" dirty="0" smtClean="0"/>
              <a:t>Authorized Access and Usage of Equipment</a:t>
            </a:r>
          </a:p>
          <a:p>
            <a:pPr lvl="1"/>
            <a:r>
              <a:rPr lang="en-US" sz="1800" dirty="0" smtClean="0"/>
              <a:t>User Access</a:t>
            </a:r>
          </a:p>
          <a:p>
            <a:pPr lvl="1"/>
            <a:r>
              <a:rPr lang="en-US" sz="1800" dirty="0" smtClean="0"/>
              <a:t>Fair and Responsible Use</a:t>
            </a:r>
          </a:p>
          <a:p>
            <a:pPr lvl="1"/>
            <a:r>
              <a:rPr lang="en-US" sz="1800" dirty="0" smtClean="0"/>
              <a:t>Protection of Privacy</a:t>
            </a:r>
          </a:p>
          <a:p>
            <a:r>
              <a:rPr lang="en-US" sz="2000" dirty="0" smtClean="0"/>
              <a:t>Prohibited Usage of Equipment</a:t>
            </a:r>
          </a:p>
          <a:p>
            <a:pPr lvl="1"/>
            <a:r>
              <a:rPr lang="en-US" sz="1800" dirty="0" smtClean="0"/>
              <a:t>Disruptive Use or Misuse</a:t>
            </a:r>
          </a:p>
          <a:p>
            <a:pPr lvl="1"/>
            <a:r>
              <a:rPr lang="en-US" sz="1800" dirty="0" smtClean="0"/>
              <a:t>Criminal Use</a:t>
            </a:r>
          </a:p>
          <a:p>
            <a:pPr lvl="1"/>
            <a:r>
              <a:rPr lang="en-US" sz="1800" dirty="0" smtClean="0"/>
              <a:t>Offensive or Harassing Materials</a:t>
            </a:r>
          </a:p>
          <a:p>
            <a:pPr lvl="1"/>
            <a:r>
              <a:rPr lang="en-US" sz="1800" dirty="0" smtClean="0"/>
              <a:t>Copyrighted, Licensed, or Other Intellectual Property</a:t>
            </a:r>
          </a:p>
          <a:p>
            <a:pPr lvl="1"/>
            <a:r>
              <a:rPr lang="en-US" sz="1800" dirty="0" smtClean="0"/>
              <a:t>Other Restrictions</a:t>
            </a:r>
          </a:p>
        </p:txBody>
      </p:sp>
      <p:sp>
        <p:nvSpPr>
          <p:cNvPr id="17411" name="Rectangle 4"/>
          <p:cNvSpPr>
            <a:spLocks noGrp="1" noChangeArrowheads="1"/>
          </p:cNvSpPr>
          <p:nvPr>
            <p:ph type="title"/>
          </p:nvPr>
        </p:nvSpPr>
        <p:spPr/>
        <p:txBody>
          <a:bodyPr/>
          <a:lstStyle/>
          <a:p>
            <a:r>
              <a:rPr lang="en-US" dirty="0" smtClean="0"/>
              <a:t>Elements of the ISSP</a:t>
            </a:r>
          </a:p>
        </p:txBody>
      </p:sp>
    </p:spTree>
    <p:extLst>
      <p:ext uri="{BB962C8B-B14F-4D97-AF65-F5344CB8AC3E}">
        <p14:creationId xmlns:p14="http://schemas.microsoft.com/office/powerpoint/2010/main" val="2049771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idx="1"/>
          </p:nvPr>
        </p:nvSpPr>
        <p:spPr>
          <a:xfrm>
            <a:off x="365125" y="1538818"/>
            <a:ext cx="8415338" cy="4779770"/>
          </a:xfrm>
        </p:spPr>
        <p:txBody>
          <a:bodyPr/>
          <a:lstStyle/>
          <a:p>
            <a:r>
              <a:rPr lang="en-US" sz="2000" dirty="0" smtClean="0"/>
              <a:t>Systems Management</a:t>
            </a:r>
          </a:p>
          <a:p>
            <a:pPr lvl="1"/>
            <a:r>
              <a:rPr lang="en-US" sz="1800" dirty="0" smtClean="0"/>
              <a:t>Management of Stored Materials</a:t>
            </a:r>
          </a:p>
          <a:p>
            <a:pPr lvl="1"/>
            <a:r>
              <a:rPr lang="en-US" sz="1800" dirty="0" smtClean="0"/>
              <a:t>Employer Monitoring</a:t>
            </a:r>
          </a:p>
          <a:p>
            <a:pPr lvl="1"/>
            <a:r>
              <a:rPr lang="en-US" sz="1800" dirty="0" smtClean="0"/>
              <a:t>Virus Protection </a:t>
            </a:r>
          </a:p>
          <a:p>
            <a:pPr lvl="1"/>
            <a:r>
              <a:rPr lang="en-US" sz="1800" dirty="0" smtClean="0"/>
              <a:t>Physical Security</a:t>
            </a:r>
          </a:p>
          <a:p>
            <a:pPr lvl="1"/>
            <a:r>
              <a:rPr lang="en-US" sz="1800" dirty="0" smtClean="0"/>
              <a:t>Encryption</a:t>
            </a:r>
          </a:p>
          <a:p>
            <a:r>
              <a:rPr lang="en-US" sz="2000" dirty="0" smtClean="0"/>
              <a:t>Violations of Policy</a:t>
            </a:r>
          </a:p>
          <a:p>
            <a:pPr lvl="1"/>
            <a:r>
              <a:rPr lang="en-US" sz="1800" dirty="0" smtClean="0"/>
              <a:t>Procedures for Reporting Violations</a:t>
            </a:r>
          </a:p>
          <a:p>
            <a:pPr lvl="1"/>
            <a:r>
              <a:rPr lang="en-US" sz="1800" dirty="0" smtClean="0"/>
              <a:t>Penalties for Violations</a:t>
            </a:r>
          </a:p>
          <a:p>
            <a:r>
              <a:rPr lang="en-US" sz="2000" dirty="0" smtClean="0"/>
              <a:t>Policy Review and Modification</a:t>
            </a:r>
          </a:p>
          <a:p>
            <a:pPr lvl="1"/>
            <a:r>
              <a:rPr lang="en-US" sz="1800" dirty="0" smtClean="0"/>
              <a:t>Scheduled Review of Policy and Procedures for Modification</a:t>
            </a:r>
          </a:p>
          <a:p>
            <a:r>
              <a:rPr lang="en-US" sz="2000" dirty="0" smtClean="0"/>
              <a:t>Limitations of Liability</a:t>
            </a:r>
          </a:p>
          <a:p>
            <a:pPr lvl="1"/>
            <a:r>
              <a:rPr lang="en-US" sz="1800" dirty="0" smtClean="0"/>
              <a:t>Statements of Liability or Disclaimers</a:t>
            </a:r>
          </a:p>
        </p:txBody>
      </p:sp>
      <p:sp>
        <p:nvSpPr>
          <p:cNvPr id="18435" name="Rectangle 2"/>
          <p:cNvSpPr>
            <a:spLocks noGrp="1" noChangeArrowheads="1"/>
          </p:cNvSpPr>
          <p:nvPr>
            <p:ph type="title"/>
          </p:nvPr>
        </p:nvSpPr>
        <p:spPr/>
        <p:txBody>
          <a:bodyPr/>
          <a:lstStyle/>
          <a:p>
            <a:r>
              <a:rPr lang="en-US" dirty="0" smtClean="0"/>
              <a:t>Elements of the ISSP </a:t>
            </a:r>
            <a:r>
              <a:rPr lang="en-US" dirty="0"/>
              <a:t>(Continued)</a:t>
            </a:r>
            <a:endParaRPr lang="en-US" dirty="0" smtClean="0"/>
          </a:p>
        </p:txBody>
      </p:sp>
    </p:spTree>
    <p:extLst>
      <p:ext uri="{BB962C8B-B14F-4D97-AF65-F5344CB8AC3E}">
        <p14:creationId xmlns:p14="http://schemas.microsoft.com/office/powerpoint/2010/main" val="3423017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5"/>
          <p:cNvSpPr>
            <a:spLocks noGrp="1" noChangeArrowheads="1"/>
          </p:cNvSpPr>
          <p:nvPr>
            <p:ph type="body" idx="1"/>
          </p:nvPr>
        </p:nvSpPr>
        <p:spPr>
          <a:xfrm>
            <a:off x="365125" y="1538818"/>
            <a:ext cx="8415338" cy="4127284"/>
          </a:xfrm>
        </p:spPr>
        <p:txBody>
          <a:bodyPr/>
          <a:lstStyle/>
          <a:p>
            <a:r>
              <a:rPr lang="en-US" dirty="0" smtClean="0"/>
              <a:t>Common approaches:</a:t>
            </a:r>
          </a:p>
          <a:p>
            <a:pPr lvl="1"/>
            <a:r>
              <a:rPr lang="en-US" dirty="0" smtClean="0"/>
              <a:t>A number of independent ISSP documents, each tailored to a specific issue</a:t>
            </a:r>
          </a:p>
          <a:p>
            <a:pPr lvl="1"/>
            <a:r>
              <a:rPr lang="en-US" dirty="0" smtClean="0"/>
              <a:t>A single comprehensive ISSP document that covers all issues</a:t>
            </a:r>
          </a:p>
          <a:p>
            <a:pPr lvl="1"/>
            <a:r>
              <a:rPr lang="en-US" dirty="0" smtClean="0"/>
              <a:t>A modular ISSP document that unifies policy creation and administration while maintaining each specific issue’s requirements</a:t>
            </a:r>
          </a:p>
          <a:p>
            <a:r>
              <a:rPr lang="en-US" dirty="0" smtClean="0"/>
              <a:t>The recommended approach is the modular policy, which provides a balance between issue orientation and policy management</a:t>
            </a:r>
          </a:p>
        </p:txBody>
      </p:sp>
      <p:sp>
        <p:nvSpPr>
          <p:cNvPr id="19459" name="Rectangle 4"/>
          <p:cNvSpPr>
            <a:spLocks noGrp="1" noChangeArrowheads="1"/>
          </p:cNvSpPr>
          <p:nvPr>
            <p:ph type="title"/>
          </p:nvPr>
        </p:nvSpPr>
        <p:spPr/>
        <p:txBody>
          <a:bodyPr/>
          <a:lstStyle/>
          <a:p>
            <a:r>
              <a:rPr lang="en-US" dirty="0" smtClean="0"/>
              <a:t>Implementing the ISSP</a:t>
            </a:r>
          </a:p>
        </p:txBody>
      </p:sp>
    </p:spTree>
    <p:extLst>
      <p:ext uri="{BB962C8B-B14F-4D97-AF65-F5344CB8AC3E}">
        <p14:creationId xmlns:p14="http://schemas.microsoft.com/office/powerpoint/2010/main" val="1992285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table provides I S S P Document Organization Approaches. The table has 3 columns and 3 rows. The column headings are as follows from left to right: Approach, Advantages, Disadvantages. The row entries are as follows. Row 1. Approach, Individual Policy. Advantages, Clear assignment to a responsible department; Written by those with superior subject matter expertise for technology-specific systems. Disadvantages, typically yields a scattershot result that fails to cover all of the necessary issues; Can suffer from poor policy dissemination, enforcement, and review. Row 2. Approach, Comprehensive policy. Advantages, well controlled by centrally managed procedures assuring complete topic coverage; Often provides better formal procedures than when policies are individually formulated; Usually identifies processes for dissemination, enforcement, and review. Disadvantages, may overgeneralize the issues and skip over vulnerabilities; May be written by those with less complete subject matter expertise. Row 3. Approaches, Modular policy. Advantages, often considered an optimal balance between the individual I S S P and the comprehensive I S S P approaches; Well controlled by centrally managed procedures, assuring complete topic coverage; Clear assignment to a responsible department; Written by those with superior subject matter expertise for technology-specific systems. Disadvantages, may be more expensive than other alternatives; Implementation can be difficult to manag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300" y="300109"/>
            <a:ext cx="6629400" cy="6049187"/>
          </a:xfrm>
          <a:prstGeom prst="rect">
            <a:avLst/>
          </a:prstGeom>
        </p:spPr>
      </p:pic>
    </p:spTree>
    <p:extLst>
      <p:ext uri="{BB962C8B-B14F-4D97-AF65-F5344CB8AC3E}">
        <p14:creationId xmlns:p14="http://schemas.microsoft.com/office/powerpoint/2010/main" val="1507212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System-Specific Security Policy</a:t>
            </a:r>
            <a:endParaRPr lang="en-US" dirty="0"/>
          </a:p>
        </p:txBody>
      </p:sp>
      <p:sp>
        <p:nvSpPr>
          <p:cNvPr id="7" name="Text Placeholder 6"/>
          <p:cNvSpPr>
            <a:spLocks noGrp="1"/>
          </p:cNvSpPr>
          <p:nvPr>
            <p:ph type="body" idx="1"/>
          </p:nvPr>
        </p:nvSpPr>
        <p:spPr/>
        <p:txBody>
          <a:bodyPr/>
          <a:lstStyle/>
          <a:p>
            <a:r>
              <a:rPr lang="en-US" dirty="0" smtClean="0"/>
              <a:t>Chapter 04: Information Security Policy</a:t>
            </a:r>
            <a:endParaRPr lang="en-US" dirty="0"/>
          </a:p>
        </p:txBody>
      </p:sp>
    </p:spTree>
    <p:extLst>
      <p:ext uri="{BB962C8B-B14F-4D97-AF65-F5344CB8AC3E}">
        <p14:creationId xmlns:p14="http://schemas.microsoft.com/office/powerpoint/2010/main" val="4293362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5"/>
          <p:cNvSpPr>
            <a:spLocks noGrp="1" noChangeArrowheads="1"/>
          </p:cNvSpPr>
          <p:nvPr>
            <p:ph type="body" idx="1"/>
          </p:nvPr>
        </p:nvSpPr>
        <p:spPr>
          <a:xfrm>
            <a:off x="365125" y="1538818"/>
            <a:ext cx="8415338" cy="3407087"/>
          </a:xfrm>
        </p:spPr>
        <p:txBody>
          <a:bodyPr/>
          <a:lstStyle/>
          <a:p>
            <a:r>
              <a:rPr lang="en-US" b="1" dirty="0" smtClean="0"/>
              <a:t>System-Specific Security Policies (SysSPs) </a:t>
            </a:r>
            <a:r>
              <a:rPr lang="en-US" dirty="0" smtClean="0"/>
              <a:t>are</a:t>
            </a:r>
            <a:r>
              <a:rPr lang="en-US" b="1" dirty="0" smtClean="0"/>
              <a:t> </a:t>
            </a:r>
            <a:r>
              <a:rPr lang="en-US" dirty="0" smtClean="0"/>
              <a:t>“organizational </a:t>
            </a:r>
            <a:r>
              <a:rPr lang="en-US" dirty="0"/>
              <a:t>policies that often function </a:t>
            </a:r>
            <a:r>
              <a:rPr lang="en-US" dirty="0" smtClean="0"/>
              <a:t>as standards </a:t>
            </a:r>
            <a:r>
              <a:rPr lang="en-US" dirty="0"/>
              <a:t>or procedures to be used when configuring or maintaining </a:t>
            </a:r>
            <a:r>
              <a:rPr lang="en-US" dirty="0" smtClean="0"/>
              <a:t>systems”</a:t>
            </a:r>
          </a:p>
          <a:p>
            <a:r>
              <a:rPr lang="en-US" dirty="0" smtClean="0"/>
              <a:t>SysSPs can be:</a:t>
            </a:r>
          </a:p>
          <a:p>
            <a:pPr lvl="1"/>
            <a:r>
              <a:rPr lang="en-US" dirty="0" smtClean="0"/>
              <a:t>separated </a:t>
            </a:r>
            <a:r>
              <a:rPr lang="en-US" dirty="0"/>
              <a:t>into managerial </a:t>
            </a:r>
            <a:r>
              <a:rPr lang="en-US" dirty="0" smtClean="0"/>
              <a:t>guidance and technical specifications; or</a:t>
            </a:r>
          </a:p>
          <a:p>
            <a:pPr lvl="1"/>
            <a:r>
              <a:rPr lang="en-US" dirty="0" smtClean="0"/>
              <a:t>combined in a single unified SysSP document</a:t>
            </a:r>
          </a:p>
        </p:txBody>
      </p:sp>
      <p:sp>
        <p:nvSpPr>
          <p:cNvPr id="20483" name="Rectangle 4"/>
          <p:cNvSpPr>
            <a:spLocks noGrp="1" noChangeArrowheads="1"/>
          </p:cNvSpPr>
          <p:nvPr>
            <p:ph type="title"/>
          </p:nvPr>
        </p:nvSpPr>
        <p:spPr/>
        <p:txBody>
          <a:bodyPr/>
          <a:lstStyle/>
          <a:p>
            <a:r>
              <a:rPr lang="en-US" dirty="0" smtClean="0"/>
              <a:t>System-Specific Security Policy</a:t>
            </a:r>
          </a:p>
        </p:txBody>
      </p:sp>
    </p:spTree>
    <p:extLst>
      <p:ext uri="{BB962C8B-B14F-4D97-AF65-F5344CB8AC3E}">
        <p14:creationId xmlns:p14="http://schemas.microsoft.com/office/powerpoint/2010/main" val="9945286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5"/>
          <p:cNvSpPr>
            <a:spLocks noGrp="1" noChangeArrowheads="1"/>
          </p:cNvSpPr>
          <p:nvPr>
            <p:ph type="body" idx="1"/>
          </p:nvPr>
        </p:nvSpPr>
        <p:spPr>
          <a:xfrm>
            <a:off x="365125" y="1538818"/>
            <a:ext cx="8415338" cy="3173176"/>
          </a:xfrm>
        </p:spPr>
        <p:txBody>
          <a:bodyPr/>
          <a:lstStyle/>
          <a:p>
            <a:r>
              <a:rPr lang="en-US" dirty="0" smtClean="0"/>
              <a:t>Created by the management to guide the implementation and configuration of technology, </a:t>
            </a:r>
            <a:r>
              <a:rPr lang="en-US" dirty="0"/>
              <a:t>as well as to address the behavior of people in </a:t>
            </a:r>
            <a:r>
              <a:rPr lang="en-US" dirty="0" smtClean="0"/>
              <a:t>the organization </a:t>
            </a:r>
            <a:r>
              <a:rPr lang="en-US" dirty="0"/>
              <a:t>in ways that support the security of </a:t>
            </a:r>
            <a:r>
              <a:rPr lang="en-US" dirty="0" smtClean="0"/>
              <a:t>information</a:t>
            </a:r>
          </a:p>
          <a:p>
            <a:r>
              <a:rPr lang="en-US" dirty="0" smtClean="0"/>
              <a:t>Applies to any technology that affects the confidentiality, integrity, or availability of information</a:t>
            </a:r>
          </a:p>
          <a:p>
            <a:r>
              <a:rPr lang="en-US" dirty="0" smtClean="0"/>
              <a:t>Informs technologists of management intent</a:t>
            </a:r>
          </a:p>
        </p:txBody>
      </p:sp>
      <p:sp>
        <p:nvSpPr>
          <p:cNvPr id="21507" name="Rectangle 4"/>
          <p:cNvSpPr>
            <a:spLocks noGrp="1" noChangeArrowheads="1"/>
          </p:cNvSpPr>
          <p:nvPr>
            <p:ph type="title"/>
          </p:nvPr>
        </p:nvSpPr>
        <p:spPr/>
        <p:txBody>
          <a:bodyPr/>
          <a:lstStyle/>
          <a:p>
            <a:r>
              <a:rPr lang="en-US" dirty="0" smtClean="0"/>
              <a:t>Managerial Guidance SysSPs</a:t>
            </a:r>
          </a:p>
        </p:txBody>
      </p:sp>
    </p:spTree>
    <p:extLst>
      <p:ext uri="{BB962C8B-B14F-4D97-AF65-F5344CB8AC3E}">
        <p14:creationId xmlns:p14="http://schemas.microsoft.com/office/powerpoint/2010/main" val="1088196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Policy?</a:t>
            </a:r>
            <a:endParaRPr lang="en-US" dirty="0"/>
          </a:p>
        </p:txBody>
      </p:sp>
      <p:sp>
        <p:nvSpPr>
          <p:cNvPr id="7" name="Text Placeholder 6"/>
          <p:cNvSpPr>
            <a:spLocks noGrp="1"/>
          </p:cNvSpPr>
          <p:nvPr>
            <p:ph type="body" idx="1"/>
          </p:nvPr>
        </p:nvSpPr>
        <p:spPr/>
        <p:txBody>
          <a:bodyPr/>
          <a:lstStyle/>
          <a:p>
            <a:r>
              <a:rPr lang="en-US" dirty="0" smtClean="0"/>
              <a:t>Chapter 04: Information Security Policy</a:t>
            </a:r>
            <a:endParaRPr lang="en-US" dirty="0"/>
          </a:p>
        </p:txBody>
      </p:sp>
    </p:spTree>
    <p:extLst>
      <p:ext uri="{BB962C8B-B14F-4D97-AF65-F5344CB8AC3E}">
        <p14:creationId xmlns:p14="http://schemas.microsoft.com/office/powerpoint/2010/main" val="2919460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5"/>
          <p:cNvSpPr>
            <a:spLocks noGrp="1" noChangeArrowheads="1"/>
          </p:cNvSpPr>
          <p:nvPr>
            <p:ph type="body" idx="1"/>
          </p:nvPr>
        </p:nvSpPr>
        <p:spPr>
          <a:xfrm>
            <a:off x="365125" y="1538818"/>
            <a:ext cx="8415338" cy="4438138"/>
          </a:xfrm>
        </p:spPr>
        <p:txBody>
          <a:bodyPr/>
          <a:lstStyle/>
          <a:p>
            <a:r>
              <a:rPr lang="en-US" dirty="0" smtClean="0"/>
              <a:t>System administrators’ directions and actions on implementing managerial policy</a:t>
            </a:r>
          </a:p>
          <a:p>
            <a:r>
              <a:rPr lang="en-US" dirty="0" smtClean="0"/>
              <a:t>While </a:t>
            </a:r>
            <a:r>
              <a:rPr lang="en-US" dirty="0"/>
              <a:t>the manager is primarily responsible for the </a:t>
            </a:r>
            <a:r>
              <a:rPr lang="en-US" dirty="0" smtClean="0"/>
              <a:t>creation of </a:t>
            </a:r>
            <a:r>
              <a:rPr lang="en-US" dirty="0"/>
              <a:t>the managerial </a:t>
            </a:r>
            <a:r>
              <a:rPr lang="en-US" dirty="0" smtClean="0"/>
              <a:t>specifications, </a:t>
            </a:r>
            <a:r>
              <a:rPr lang="en-US" dirty="0"/>
              <a:t>the sysadmins may be </a:t>
            </a:r>
            <a:r>
              <a:rPr lang="en-US" dirty="0" smtClean="0"/>
              <a:t>the primary </a:t>
            </a:r>
            <a:r>
              <a:rPr lang="en-US" dirty="0"/>
              <a:t>authors or architects of the technical specifications </a:t>
            </a:r>
            <a:r>
              <a:rPr lang="en-US" dirty="0" smtClean="0"/>
              <a:t>version</a:t>
            </a:r>
          </a:p>
          <a:p>
            <a:r>
              <a:rPr lang="en-US" dirty="0" smtClean="0"/>
              <a:t>There are two general methods of implementing such technical controls:</a:t>
            </a:r>
          </a:p>
          <a:p>
            <a:pPr lvl="1"/>
            <a:r>
              <a:rPr lang="en-US" dirty="0" smtClean="0"/>
              <a:t>Access control lists</a:t>
            </a:r>
          </a:p>
          <a:p>
            <a:pPr lvl="1"/>
            <a:r>
              <a:rPr lang="en-US" dirty="0" smtClean="0"/>
              <a:t>Configuration rules</a:t>
            </a:r>
          </a:p>
        </p:txBody>
      </p:sp>
      <p:sp>
        <p:nvSpPr>
          <p:cNvPr id="22531" name="Rectangle 4"/>
          <p:cNvSpPr>
            <a:spLocks noGrp="1" noChangeArrowheads="1"/>
          </p:cNvSpPr>
          <p:nvPr>
            <p:ph type="title"/>
          </p:nvPr>
        </p:nvSpPr>
        <p:spPr/>
        <p:txBody>
          <a:bodyPr/>
          <a:lstStyle/>
          <a:p>
            <a:r>
              <a:rPr lang="en-US" dirty="0" smtClean="0"/>
              <a:t>Technical Specifications SysSPs</a:t>
            </a:r>
          </a:p>
        </p:txBody>
      </p:sp>
    </p:spTree>
    <p:extLst>
      <p:ext uri="{BB962C8B-B14F-4D97-AF65-F5344CB8AC3E}">
        <p14:creationId xmlns:p14="http://schemas.microsoft.com/office/powerpoint/2010/main" val="1670396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7"/>
          <p:cNvSpPr>
            <a:spLocks noGrp="1" noChangeArrowheads="1"/>
          </p:cNvSpPr>
          <p:nvPr>
            <p:ph type="body" idx="1"/>
          </p:nvPr>
        </p:nvSpPr>
        <p:spPr>
          <a:xfrm>
            <a:off x="365125" y="1538818"/>
            <a:ext cx="8415338" cy="4145750"/>
          </a:xfrm>
        </p:spPr>
        <p:txBody>
          <a:bodyPr/>
          <a:lstStyle/>
          <a:p>
            <a:r>
              <a:rPr lang="en-US" dirty="0" smtClean="0"/>
              <a:t>Include the user access lists, matrices, and capability tables that govern the rights and privileges</a:t>
            </a:r>
          </a:p>
          <a:p>
            <a:r>
              <a:rPr lang="en-US" dirty="0" smtClean="0"/>
              <a:t>A capability table specifies which subjects and objects that users or groups can access </a:t>
            </a:r>
          </a:p>
          <a:p>
            <a:r>
              <a:rPr lang="en-US" dirty="0" smtClean="0"/>
              <a:t>These specifications are frequently complex matrices, rather than simple lists or tables</a:t>
            </a:r>
          </a:p>
          <a:p>
            <a:r>
              <a:rPr lang="en-US" dirty="0" smtClean="0"/>
              <a:t>In general, ACLs enable administrations to restrict access according to user, computer, time, duration, or even a particular file</a:t>
            </a:r>
          </a:p>
        </p:txBody>
      </p:sp>
      <p:sp>
        <p:nvSpPr>
          <p:cNvPr id="23555" name="Rectangle 6"/>
          <p:cNvSpPr>
            <a:spLocks noGrp="1" noChangeArrowheads="1"/>
          </p:cNvSpPr>
          <p:nvPr>
            <p:ph type="title"/>
          </p:nvPr>
        </p:nvSpPr>
        <p:spPr/>
        <p:txBody>
          <a:bodyPr/>
          <a:lstStyle/>
          <a:p>
            <a:r>
              <a:rPr lang="en-US" dirty="0" smtClean="0"/>
              <a:t>Access Control Lists</a:t>
            </a:r>
          </a:p>
        </p:txBody>
      </p:sp>
    </p:spTree>
    <p:extLst>
      <p:ext uri="{BB962C8B-B14F-4D97-AF65-F5344CB8AC3E}">
        <p14:creationId xmlns:p14="http://schemas.microsoft.com/office/powerpoint/2010/main" val="555721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idx="1"/>
          </p:nvPr>
        </p:nvSpPr>
        <p:spPr>
          <a:xfrm>
            <a:off x="365125" y="1295400"/>
            <a:ext cx="8415338" cy="5232202"/>
          </a:xfrm>
        </p:spPr>
        <p:txBody>
          <a:bodyPr/>
          <a:lstStyle/>
          <a:p>
            <a:r>
              <a:rPr lang="en-US" dirty="0" smtClean="0"/>
              <a:t>In general ACLs regulate:</a:t>
            </a:r>
          </a:p>
          <a:p>
            <a:pPr lvl="1"/>
            <a:r>
              <a:rPr lang="en-US" i="1" dirty="0" smtClean="0"/>
              <a:t>Who</a:t>
            </a:r>
            <a:r>
              <a:rPr lang="en-US" dirty="0" smtClean="0"/>
              <a:t> can use the system</a:t>
            </a:r>
          </a:p>
          <a:p>
            <a:pPr lvl="1"/>
            <a:r>
              <a:rPr lang="en-US" i="1" dirty="0" smtClean="0"/>
              <a:t>What</a:t>
            </a:r>
            <a:r>
              <a:rPr lang="en-US" dirty="0" smtClean="0"/>
              <a:t> authorized users can access</a:t>
            </a:r>
          </a:p>
          <a:p>
            <a:pPr lvl="1"/>
            <a:r>
              <a:rPr lang="en-US" i="1" dirty="0" smtClean="0"/>
              <a:t>When</a:t>
            </a:r>
            <a:r>
              <a:rPr lang="en-US" dirty="0" smtClean="0"/>
              <a:t> authorized users can access the system</a:t>
            </a:r>
          </a:p>
          <a:p>
            <a:pPr lvl="1"/>
            <a:r>
              <a:rPr lang="en-US" i="1" dirty="0" smtClean="0"/>
              <a:t>Where</a:t>
            </a:r>
            <a:r>
              <a:rPr lang="en-US" dirty="0" smtClean="0"/>
              <a:t> authorized users can access the system from</a:t>
            </a:r>
          </a:p>
          <a:p>
            <a:pPr lvl="1"/>
            <a:r>
              <a:rPr lang="en-US" i="1" dirty="0" smtClean="0"/>
              <a:t>How</a:t>
            </a:r>
            <a:r>
              <a:rPr lang="en-US" dirty="0" smtClean="0"/>
              <a:t> authorized users can access the system</a:t>
            </a:r>
          </a:p>
          <a:p>
            <a:r>
              <a:rPr lang="en-US" dirty="0" smtClean="0"/>
              <a:t>Common user privileges (also known as permissions) include:</a:t>
            </a:r>
          </a:p>
          <a:p>
            <a:pPr lvl="1"/>
            <a:r>
              <a:rPr lang="en-US" dirty="0" smtClean="0"/>
              <a:t>Read</a:t>
            </a:r>
            <a:endParaRPr lang="en-US" dirty="0"/>
          </a:p>
          <a:p>
            <a:pPr lvl="1"/>
            <a:r>
              <a:rPr lang="en-US" dirty="0" smtClean="0"/>
              <a:t>Write</a:t>
            </a:r>
            <a:endParaRPr lang="en-US" dirty="0"/>
          </a:p>
          <a:p>
            <a:pPr lvl="1"/>
            <a:r>
              <a:rPr lang="en-US" dirty="0" smtClean="0"/>
              <a:t>Execute</a:t>
            </a:r>
            <a:endParaRPr lang="en-US" dirty="0"/>
          </a:p>
          <a:p>
            <a:pPr lvl="1"/>
            <a:r>
              <a:rPr lang="en-US" dirty="0" smtClean="0"/>
              <a:t>Delete</a:t>
            </a:r>
          </a:p>
        </p:txBody>
      </p:sp>
      <p:sp>
        <p:nvSpPr>
          <p:cNvPr id="24579" name="Rectangle 2"/>
          <p:cNvSpPr>
            <a:spLocks noGrp="1" noChangeArrowheads="1"/>
          </p:cNvSpPr>
          <p:nvPr>
            <p:ph type="title"/>
          </p:nvPr>
        </p:nvSpPr>
        <p:spPr/>
        <p:txBody>
          <a:bodyPr/>
          <a:lstStyle/>
          <a:p>
            <a:r>
              <a:rPr lang="en-US" dirty="0"/>
              <a:t>Access Control </a:t>
            </a:r>
            <a:r>
              <a:rPr lang="en-US" dirty="0" smtClean="0"/>
              <a:t>Lists </a:t>
            </a:r>
            <a:r>
              <a:rPr lang="en-US" dirty="0"/>
              <a:t>(Continued)</a:t>
            </a:r>
            <a:endParaRPr lang="en-US" dirty="0" smtClean="0"/>
          </a:p>
        </p:txBody>
      </p:sp>
    </p:spTree>
    <p:extLst>
      <p:ext uri="{BB962C8B-B14F-4D97-AF65-F5344CB8AC3E}">
        <p14:creationId xmlns:p14="http://schemas.microsoft.com/office/powerpoint/2010/main" val="30193160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cal security policy window. The tabs, file, action, view, help are on the top left corner of the window. In the left pane, security options folder is selected from the local policies folder of security settings. A horizontal scroll bar is at the bottom of the left pane. In the right pane a list of policies and security settings are shown. A vertical scroll bar is shown on the right side of the pan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109" y="281771"/>
            <a:ext cx="7555783" cy="6119029"/>
          </a:xfrm>
          <a:prstGeom prst="rect">
            <a:avLst/>
          </a:prstGeom>
        </p:spPr>
      </p:pic>
    </p:spTree>
    <p:extLst>
      <p:ext uri="{BB962C8B-B14F-4D97-AF65-F5344CB8AC3E}">
        <p14:creationId xmlns:p14="http://schemas.microsoft.com/office/powerpoint/2010/main" val="30984688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wo images show the l u s r m g r windows. The tabs, file, action, view, help, are on the top left corner of the window. In the left pane, the local users and local groups folders are shown. In the first image, users folder is selected from it. The right pane shows the actions window. The middle pane shows the name of the user and decryption. The username and description are as follows. Administrator: Built-in account for administering the computer or domain&#10;Default Account: A user account managed by the system. Guest: Built-in account for guest access to the computer or domain user. In the second image groups folder is selected from the local users and local groups folders. The right pane shows the actions window. The middle pane shows the name of the groups and decryption.&#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1375" y="228600"/>
            <a:ext cx="4981251" cy="6240780"/>
          </a:xfrm>
          <a:prstGeom prst="rect">
            <a:avLst/>
          </a:prstGeom>
        </p:spPr>
      </p:pic>
    </p:spTree>
    <p:extLst>
      <p:ext uri="{BB962C8B-B14F-4D97-AF65-F5344CB8AC3E}">
        <p14:creationId xmlns:p14="http://schemas.microsoft.com/office/powerpoint/2010/main" val="343673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Linux A C L command is as follows. Line 1: mouse at ubuntu colon tilde dollar I d mouse. Line 2: u I d equals 1000 left parenthesis s e c c d c right parenthesis. Line 3: g I d equals thousand left parenthesis s e c c d c right parenthesis. Line 4: groups equals 1000 left parenthesis mouse right parenthesis comma. Line 5, indented once: 27 left parenthesis s u d o right parenthesis comma. Line 6, indented once: 114 left parenthesis samba share right parenthesis comma. Line 7, indented once: 901 left parenthesis rodents right parenthesis. Line 8: mouse at ubuntu colon tilde dollar get f a c l rodent files. Line 9: hashtag file colon rodent files. Line 10: Hashtag owner colon rat. Line 11: Hashtag group colon rodents. Line 12: user colon colon r w x. Line 13: other colon colon r dash x. Line 14: mouse at ubuntu colon tilde dollar.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230198"/>
            <a:ext cx="8229600" cy="4397605"/>
          </a:xfrm>
          <a:prstGeom prst="rect">
            <a:avLst/>
          </a:prstGeom>
        </p:spPr>
      </p:pic>
    </p:spTree>
    <p:extLst>
      <p:ext uri="{BB962C8B-B14F-4D97-AF65-F5344CB8AC3E}">
        <p14:creationId xmlns:p14="http://schemas.microsoft.com/office/powerpoint/2010/main" val="2164028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5"/>
          <p:cNvSpPr>
            <a:spLocks noGrp="1" noChangeArrowheads="1"/>
          </p:cNvSpPr>
          <p:nvPr>
            <p:ph type="body" idx="1"/>
          </p:nvPr>
        </p:nvSpPr>
        <p:spPr/>
        <p:txBody>
          <a:bodyPr/>
          <a:lstStyle/>
          <a:p>
            <a:r>
              <a:rPr lang="en-US" dirty="0" smtClean="0"/>
              <a:t>Configuration rules are instructional codes that guide the execution of the system when information is passing through it</a:t>
            </a:r>
          </a:p>
          <a:p>
            <a:r>
              <a:rPr lang="en-US" dirty="0" smtClean="0"/>
              <a:t>Rule policies are more specific to the operation of a system than ACLs, and may or may not deal with users directly</a:t>
            </a:r>
          </a:p>
          <a:p>
            <a:r>
              <a:rPr lang="en-US" dirty="0" smtClean="0"/>
              <a:t>Many security systems require specific configuration scripts telling the systems what actions to perform on each set of information they process</a:t>
            </a:r>
          </a:p>
        </p:txBody>
      </p:sp>
      <p:sp>
        <p:nvSpPr>
          <p:cNvPr id="27651" name="Rectangle 4"/>
          <p:cNvSpPr>
            <a:spLocks noGrp="1" noChangeArrowheads="1"/>
          </p:cNvSpPr>
          <p:nvPr>
            <p:ph type="title"/>
          </p:nvPr>
        </p:nvSpPr>
        <p:spPr/>
        <p:txBody>
          <a:bodyPr/>
          <a:lstStyle/>
          <a:p>
            <a:r>
              <a:rPr lang="en-US" dirty="0" smtClean="0"/>
              <a:t>Configuration Rules</a:t>
            </a:r>
          </a:p>
        </p:txBody>
      </p:sp>
    </p:spTree>
    <p:extLst>
      <p:ext uri="{BB962C8B-B14F-4D97-AF65-F5344CB8AC3E}">
        <p14:creationId xmlns:p14="http://schemas.microsoft.com/office/powerpoint/2010/main" val="2779703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lo alto networks window.  The tabs, dashboard, A C C, monitor, policies, objects, network, device are on the top of the window, from which policies tab is selected. The options, commit, config, search are on the right corner of the window. Below this the help button is shown. In the right pane, the list of options are as follows: security, N A T, Q o S, policy based forwarding, decryption, application override, authentication, D o S protection. The security option is selected. Below this, the tag browser window is shown. A search tab is on the top. Below this a table shows the tag and rule columns. The tags column consists of, security E D L, infrastructure, workstation (1), M g t S S H, application, M g t-panorama. A vertical scroll bar is on the right side of the window. Below the table, the options, filter by first tag in rule with a checkbox, rule order, and, alphabetical are shown. Filter by first tag in rule is checked and the rule order option is selected. Object: addresses tab is below the options. In the right pane, a search bar is on the top. Below this, a table shows the source and destination columns. Source column consists of the rule number, rule name, zone, address, and, user. Destination column consists of zone address, application, service, and, action. Rule 13 to 21 are selected. Text reads, Rules 16 and 17 specify any packet involving use of the Bit Torrent application is automatically dropped. Rule 22 ensures any user in the Internal (Trusted) network: L3-Trust is able to access any external Web site. Source: packet from. Destination: packet to. Zone: port of origin or destination of the packet. Address: I P address. User: predefined user groups. Action specifies whether the packet from Source: is allowed or dropped. At the bottom of the window the buttons are: add, delete, clone, override, enable, disable, move, highlight unused rules with a checkbox."/>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247" y="854553"/>
            <a:ext cx="8561506" cy="5165247"/>
          </a:xfrm>
          <a:prstGeom prst="rect">
            <a:avLst/>
          </a:prstGeom>
        </p:spPr>
      </p:pic>
    </p:spTree>
    <p:extLst>
      <p:ext uri="{BB962C8B-B14F-4D97-AF65-F5344CB8AC3E}">
        <p14:creationId xmlns:p14="http://schemas.microsoft.com/office/powerpoint/2010/main" val="270243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5"/>
          <p:cNvSpPr>
            <a:spLocks noGrp="1" noChangeArrowheads="1"/>
          </p:cNvSpPr>
          <p:nvPr>
            <p:ph type="body" idx="1"/>
          </p:nvPr>
        </p:nvSpPr>
        <p:spPr>
          <a:xfrm>
            <a:off x="365125" y="1538818"/>
            <a:ext cx="8415338" cy="3582519"/>
          </a:xfrm>
        </p:spPr>
        <p:txBody>
          <a:bodyPr/>
          <a:lstStyle/>
          <a:p>
            <a:r>
              <a:rPr lang="en-US" dirty="0" smtClean="0"/>
              <a:t>Many organizations create a single document combining elements of both management guidance and technical specifications SysSPs</a:t>
            </a:r>
          </a:p>
          <a:p>
            <a:r>
              <a:rPr lang="en-US" dirty="0" smtClean="0"/>
              <a:t>While this document can be somewhat confusing to the users of the policies, it is very practical to have the guidance from both perspectives in a single place</a:t>
            </a:r>
          </a:p>
          <a:p>
            <a:r>
              <a:rPr lang="en-US" dirty="0" smtClean="0"/>
              <a:t>Such a document should carefully articulate the required actions for each procedure described</a:t>
            </a:r>
          </a:p>
        </p:txBody>
      </p:sp>
      <p:sp>
        <p:nvSpPr>
          <p:cNvPr id="29699" name="Rectangle 4"/>
          <p:cNvSpPr>
            <a:spLocks noGrp="1" noChangeArrowheads="1"/>
          </p:cNvSpPr>
          <p:nvPr>
            <p:ph type="title"/>
          </p:nvPr>
        </p:nvSpPr>
        <p:spPr/>
        <p:txBody>
          <a:bodyPr/>
          <a:lstStyle/>
          <a:p>
            <a:r>
              <a:rPr lang="en-US" dirty="0" smtClean="0"/>
              <a:t>Combination SysSPs</a:t>
            </a:r>
          </a:p>
        </p:txBody>
      </p:sp>
    </p:spTree>
    <p:extLst>
      <p:ext uri="{BB962C8B-B14F-4D97-AF65-F5344CB8AC3E}">
        <p14:creationId xmlns:p14="http://schemas.microsoft.com/office/powerpoint/2010/main" val="15289829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Guidelines for Effective Policy Development and Implementation</a:t>
            </a:r>
            <a:endParaRPr lang="en-US" dirty="0"/>
          </a:p>
        </p:txBody>
      </p:sp>
      <p:sp>
        <p:nvSpPr>
          <p:cNvPr id="7" name="Text Placeholder 6"/>
          <p:cNvSpPr>
            <a:spLocks noGrp="1"/>
          </p:cNvSpPr>
          <p:nvPr>
            <p:ph type="body" idx="1"/>
          </p:nvPr>
        </p:nvSpPr>
        <p:spPr/>
        <p:txBody>
          <a:bodyPr/>
          <a:lstStyle/>
          <a:p>
            <a:r>
              <a:rPr lang="en-US" dirty="0" smtClean="0"/>
              <a:t>Chapter 04: Information Security Policy</a:t>
            </a:r>
            <a:endParaRPr lang="en-US" dirty="0"/>
          </a:p>
        </p:txBody>
      </p:sp>
    </p:spTree>
    <p:extLst>
      <p:ext uri="{BB962C8B-B14F-4D97-AF65-F5344CB8AC3E}">
        <p14:creationId xmlns:p14="http://schemas.microsoft.com/office/powerpoint/2010/main" val="1011269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type="body" idx="1"/>
          </p:nvPr>
        </p:nvSpPr>
        <p:spPr>
          <a:xfrm>
            <a:off x="365124" y="1538818"/>
            <a:ext cx="8550275" cy="4635115"/>
          </a:xfrm>
        </p:spPr>
        <p:txBody>
          <a:bodyPr/>
          <a:lstStyle/>
          <a:p>
            <a:r>
              <a:rPr lang="en-US" dirty="0" smtClean="0"/>
              <a:t>Policy is the essential foundation of an effective information security program:</a:t>
            </a:r>
          </a:p>
          <a:p>
            <a:pPr lvl="1"/>
            <a:r>
              <a:rPr lang="en-US" i="1" dirty="0" smtClean="0"/>
              <a:t>The success of an information resources protection program depends on the policy generated, and on the attitude of management toward securing information on automated systems</a:t>
            </a:r>
          </a:p>
          <a:p>
            <a:pPr lvl="1"/>
            <a:r>
              <a:rPr lang="en-US" i="1" dirty="0" smtClean="0"/>
              <a:t>You, the policy maker, set the tone and the emphasis on how important a role information security will have within your agency</a:t>
            </a:r>
          </a:p>
          <a:p>
            <a:pPr lvl="1"/>
            <a:r>
              <a:rPr lang="en-US" i="1" dirty="0" smtClean="0"/>
              <a:t>Your primary responsibility is to set the information resource security policy for the organization with the objectives of reduced risk, compliance with laws and regulations and assurance of operational continuity, information integrity, and confidentiality</a:t>
            </a:r>
          </a:p>
          <a:p>
            <a:pPr marL="228600" lvl="1" indent="0">
              <a:buNone/>
            </a:pPr>
            <a:r>
              <a:rPr lang="en-US" i="1" dirty="0" smtClean="0"/>
              <a:t>(NIST, 1989)</a:t>
            </a:r>
          </a:p>
        </p:txBody>
      </p:sp>
      <p:sp>
        <p:nvSpPr>
          <p:cNvPr id="5123" name="Rectangle 4"/>
          <p:cNvSpPr>
            <a:spLocks noGrp="1" noChangeArrowheads="1"/>
          </p:cNvSpPr>
          <p:nvPr>
            <p:ph type="title"/>
          </p:nvPr>
        </p:nvSpPr>
        <p:spPr/>
        <p:txBody>
          <a:bodyPr/>
          <a:lstStyle/>
          <a:p>
            <a:r>
              <a:rPr lang="en-US" dirty="0" smtClean="0"/>
              <a:t>Introduction</a:t>
            </a:r>
          </a:p>
        </p:txBody>
      </p:sp>
    </p:spTree>
    <p:extLst>
      <p:ext uri="{BB962C8B-B14F-4D97-AF65-F5344CB8AC3E}">
        <p14:creationId xmlns:p14="http://schemas.microsoft.com/office/powerpoint/2010/main" val="9189282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Grp="1" noChangeArrowheads="1"/>
          </p:cNvSpPr>
          <p:nvPr>
            <p:ph type="body" idx="1"/>
          </p:nvPr>
        </p:nvSpPr>
        <p:spPr>
          <a:xfrm>
            <a:off x="365125" y="1538818"/>
            <a:ext cx="8415338" cy="4299639"/>
          </a:xfrm>
        </p:spPr>
        <p:txBody>
          <a:bodyPr/>
          <a:lstStyle/>
          <a:p>
            <a:r>
              <a:rPr lang="en-US" dirty="0" smtClean="0"/>
              <a:t>For policies to be effective, and legally defensible, they must be properly:</a:t>
            </a:r>
          </a:p>
          <a:p>
            <a:pPr marL="685800" lvl="1" indent="-457200">
              <a:buFont typeface="+mj-lt"/>
              <a:buAutoNum type="arabicPeriod"/>
            </a:pPr>
            <a:r>
              <a:rPr lang="en-US" dirty="0" smtClean="0"/>
              <a:t>Developed using industry-accepted practices, and formally approved by management</a:t>
            </a:r>
          </a:p>
          <a:p>
            <a:pPr marL="685800" lvl="1" indent="-457200">
              <a:buFont typeface="+mj-lt"/>
              <a:buAutoNum type="arabicPeriod"/>
            </a:pPr>
            <a:r>
              <a:rPr lang="en-US" dirty="0" smtClean="0"/>
              <a:t>Distributed using all appropriate methods</a:t>
            </a:r>
          </a:p>
          <a:p>
            <a:pPr marL="685800" lvl="1" indent="-457200">
              <a:buFont typeface="+mj-lt"/>
              <a:buAutoNum type="arabicPeriod"/>
            </a:pPr>
            <a:r>
              <a:rPr lang="en-US" dirty="0" smtClean="0"/>
              <a:t>Read by all employees</a:t>
            </a:r>
          </a:p>
          <a:p>
            <a:pPr marL="685800" lvl="1" indent="-457200">
              <a:buFont typeface="+mj-lt"/>
              <a:buAutoNum type="arabicPeriod"/>
            </a:pPr>
            <a:r>
              <a:rPr lang="en-US" dirty="0" smtClean="0"/>
              <a:t>Understood by all employees</a:t>
            </a:r>
          </a:p>
          <a:p>
            <a:pPr marL="685800" lvl="1" indent="-457200">
              <a:buFont typeface="+mj-lt"/>
              <a:buAutoNum type="arabicPeriod"/>
            </a:pPr>
            <a:r>
              <a:rPr lang="en-US" dirty="0" smtClean="0"/>
              <a:t>Formally agreed to by act or affirmation</a:t>
            </a:r>
          </a:p>
          <a:p>
            <a:pPr marL="685800" lvl="1" indent="-457200">
              <a:buFont typeface="+mj-lt"/>
              <a:buAutoNum type="arabicPeriod"/>
            </a:pPr>
            <a:r>
              <a:rPr lang="en-US" dirty="0" smtClean="0"/>
              <a:t>Uniformly applied and enforced</a:t>
            </a:r>
          </a:p>
          <a:p>
            <a:endParaRPr lang="en-US" dirty="0" smtClean="0"/>
          </a:p>
        </p:txBody>
      </p:sp>
      <p:sp>
        <p:nvSpPr>
          <p:cNvPr id="31747" name="Rectangle 4"/>
          <p:cNvSpPr>
            <a:spLocks noGrp="1" noChangeArrowheads="1"/>
          </p:cNvSpPr>
          <p:nvPr>
            <p:ph type="title"/>
          </p:nvPr>
        </p:nvSpPr>
        <p:spPr/>
        <p:txBody>
          <a:bodyPr/>
          <a:lstStyle/>
          <a:p>
            <a:r>
              <a:rPr lang="en-US" dirty="0" smtClean="0"/>
              <a:t>Guidelines for Effective Policy</a:t>
            </a:r>
          </a:p>
        </p:txBody>
      </p:sp>
    </p:spTree>
    <p:extLst>
      <p:ext uri="{BB962C8B-B14F-4D97-AF65-F5344CB8AC3E}">
        <p14:creationId xmlns:p14="http://schemas.microsoft.com/office/powerpoint/2010/main" val="23464385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
          <p:cNvSpPr>
            <a:spLocks noGrp="1" noChangeArrowheads="1"/>
          </p:cNvSpPr>
          <p:nvPr>
            <p:ph type="body" idx="1"/>
          </p:nvPr>
        </p:nvSpPr>
        <p:spPr>
          <a:xfrm>
            <a:off x="365125" y="1538818"/>
            <a:ext cx="8415338" cy="4887492"/>
          </a:xfrm>
        </p:spPr>
        <p:txBody>
          <a:bodyPr/>
          <a:lstStyle/>
          <a:p>
            <a:r>
              <a:rPr lang="en-US" dirty="0" smtClean="0"/>
              <a:t>It is often useful to view policy development as a three-part project</a:t>
            </a:r>
          </a:p>
          <a:p>
            <a:pPr marL="685800" lvl="1" indent="-457200">
              <a:buFont typeface="+mj-lt"/>
              <a:buAutoNum type="arabicPeriod"/>
            </a:pPr>
            <a:r>
              <a:rPr lang="en-US" dirty="0" smtClean="0"/>
              <a:t>The policy is designed and written (or redesigned and rewritten)</a:t>
            </a:r>
          </a:p>
          <a:p>
            <a:pPr marL="685800" lvl="1" indent="-457200">
              <a:buFont typeface="+mj-lt"/>
              <a:buAutoNum type="arabicPeriod"/>
            </a:pPr>
            <a:r>
              <a:rPr lang="en-US" dirty="0" smtClean="0"/>
              <a:t>A senior manager or executive at the appropriate level and the organization’s legal counsel review and formally approves the document</a:t>
            </a:r>
          </a:p>
          <a:p>
            <a:pPr marL="685800" lvl="1" indent="-457200">
              <a:buFont typeface="+mj-lt"/>
              <a:buAutoNum type="arabicPeriod"/>
            </a:pPr>
            <a:r>
              <a:rPr lang="en-US" dirty="0" smtClean="0"/>
              <a:t>Management processes are established to perpetuate the policy within the organization</a:t>
            </a:r>
          </a:p>
          <a:p>
            <a:r>
              <a:rPr lang="en-US" dirty="0" smtClean="0"/>
              <a:t>The first part is an exercise in project management, while the latter two require adherence to good business practices</a:t>
            </a:r>
          </a:p>
        </p:txBody>
      </p:sp>
      <p:sp>
        <p:nvSpPr>
          <p:cNvPr id="32771" name="Rectangle 4"/>
          <p:cNvSpPr>
            <a:spLocks noGrp="1" noChangeArrowheads="1"/>
          </p:cNvSpPr>
          <p:nvPr>
            <p:ph type="title"/>
          </p:nvPr>
        </p:nvSpPr>
        <p:spPr/>
        <p:txBody>
          <a:bodyPr/>
          <a:lstStyle/>
          <a:p>
            <a:r>
              <a:rPr lang="en-US" dirty="0" smtClean="0"/>
              <a:t>Developing Information Security Policy</a:t>
            </a:r>
          </a:p>
        </p:txBody>
      </p:sp>
    </p:spTree>
    <p:extLst>
      <p:ext uri="{BB962C8B-B14F-4D97-AF65-F5344CB8AC3E}">
        <p14:creationId xmlns:p14="http://schemas.microsoft.com/office/powerpoint/2010/main" val="11917559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419671"/>
          </a:xfrm>
        </p:spPr>
        <p:txBody>
          <a:bodyPr/>
          <a:lstStyle/>
          <a:p>
            <a:r>
              <a:rPr lang="en-US" dirty="0" smtClean="0"/>
              <a:t>Can be accomplished by hard copy distribution and/or</a:t>
            </a:r>
            <a:r>
              <a:rPr lang="en-US" dirty="0"/>
              <a:t> </a:t>
            </a:r>
            <a:r>
              <a:rPr lang="en-US" dirty="0" smtClean="0"/>
              <a:t>electronic distribution</a:t>
            </a:r>
          </a:p>
          <a:p>
            <a:r>
              <a:rPr lang="en-US" dirty="0" smtClean="0"/>
              <a:t>Unless the organization can prove that the policy actually reached the end users, it cannot be enforced </a:t>
            </a:r>
          </a:p>
          <a:p>
            <a:r>
              <a:rPr lang="en-US" dirty="0" smtClean="0"/>
              <a:t>Distribution of classified policies requires additional levels of controls, in the labeling of the document, in the dissemination of new policy, and in the collection and destruction of older versions to assure the confidentiality of the information contained within the policy documents themselves</a:t>
            </a:r>
            <a:endParaRPr lang="en-US" dirty="0"/>
          </a:p>
        </p:txBody>
      </p:sp>
      <p:sp>
        <p:nvSpPr>
          <p:cNvPr id="2" name="Title 1"/>
          <p:cNvSpPr>
            <a:spLocks noGrp="1"/>
          </p:cNvSpPr>
          <p:nvPr>
            <p:ph type="title"/>
          </p:nvPr>
        </p:nvSpPr>
        <p:spPr/>
        <p:txBody>
          <a:bodyPr/>
          <a:lstStyle/>
          <a:p>
            <a:r>
              <a:rPr lang="en-US" dirty="0" smtClean="0"/>
              <a:t>Policy Distribution</a:t>
            </a:r>
            <a:endParaRPr lang="en-US" dirty="0"/>
          </a:p>
        </p:txBody>
      </p:sp>
    </p:spTree>
    <p:extLst>
      <p:ext uri="{BB962C8B-B14F-4D97-AF65-F5344CB8AC3E}">
        <p14:creationId xmlns:p14="http://schemas.microsoft.com/office/powerpoint/2010/main" val="404708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145750"/>
          </a:xfrm>
        </p:spPr>
        <p:txBody>
          <a:bodyPr/>
          <a:lstStyle/>
          <a:p>
            <a:r>
              <a:rPr lang="en-US" dirty="0" smtClean="0"/>
              <a:t>Barriers to employees’ reading policies can arise from literacy or language issues</a:t>
            </a:r>
          </a:p>
          <a:p>
            <a:r>
              <a:rPr lang="en-US" dirty="0" smtClean="0"/>
              <a:t>Literacy-challenged and visually impaired employees require additional assistance, either through audio or large-type versions of the document</a:t>
            </a:r>
          </a:p>
          <a:p>
            <a:r>
              <a:rPr lang="en-US" dirty="0" smtClean="0"/>
              <a:t>Multinational organizations also must deal with the challenges of gauging reading levels and language translations for foreign citizens</a:t>
            </a:r>
          </a:p>
          <a:p>
            <a:endParaRPr lang="en-US" dirty="0"/>
          </a:p>
        </p:txBody>
      </p:sp>
      <p:sp>
        <p:nvSpPr>
          <p:cNvPr id="2" name="Title 1"/>
          <p:cNvSpPr>
            <a:spLocks noGrp="1"/>
          </p:cNvSpPr>
          <p:nvPr>
            <p:ph type="title"/>
          </p:nvPr>
        </p:nvSpPr>
        <p:spPr/>
        <p:txBody>
          <a:bodyPr/>
          <a:lstStyle/>
          <a:p>
            <a:r>
              <a:rPr lang="en-US" dirty="0" smtClean="0"/>
              <a:t>Policy Reading</a:t>
            </a:r>
            <a:endParaRPr lang="en-US" dirty="0"/>
          </a:p>
        </p:txBody>
      </p:sp>
    </p:spTree>
    <p:extLst>
      <p:ext uri="{BB962C8B-B14F-4D97-AF65-F5344CB8AC3E}">
        <p14:creationId xmlns:p14="http://schemas.microsoft.com/office/powerpoint/2010/main" val="29483433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1828193"/>
          </a:xfrm>
        </p:spPr>
        <p:txBody>
          <a:bodyPr/>
          <a:lstStyle/>
          <a:p>
            <a:r>
              <a:rPr lang="en-US" dirty="0" smtClean="0"/>
              <a:t>To be certain that employees understand the policy, the document must be written at a reasonable reading level, with minimal technical jargon and management terminology</a:t>
            </a:r>
          </a:p>
          <a:p>
            <a:r>
              <a:rPr lang="en-US" dirty="0" smtClean="0"/>
              <a:t>The next step is to use some form of assessment to gauge how well employees understand the policy’s underlying issues</a:t>
            </a:r>
          </a:p>
          <a:p>
            <a:r>
              <a:rPr lang="en-US" dirty="0" smtClean="0"/>
              <a:t>Quizzes and other forms of examination can be employed to assess quantitatively which employees understand the policy by earning a minimum score, and which employees require additional training and awareness efforts before the policy can be enforced</a:t>
            </a:r>
            <a:endParaRPr lang="en-US" dirty="0"/>
          </a:p>
        </p:txBody>
      </p:sp>
      <p:sp>
        <p:nvSpPr>
          <p:cNvPr id="2" name="Title 1"/>
          <p:cNvSpPr>
            <a:spLocks noGrp="1"/>
          </p:cNvSpPr>
          <p:nvPr>
            <p:ph type="title"/>
          </p:nvPr>
        </p:nvSpPr>
        <p:spPr/>
        <p:txBody>
          <a:bodyPr/>
          <a:lstStyle/>
          <a:p>
            <a:r>
              <a:rPr lang="en-US" dirty="0" smtClean="0"/>
              <a:t>Policy Comprehension</a:t>
            </a:r>
            <a:endParaRPr lang="en-US" dirty="0"/>
          </a:p>
        </p:txBody>
      </p:sp>
    </p:spTree>
    <p:extLst>
      <p:ext uri="{BB962C8B-B14F-4D97-AF65-F5344CB8AC3E}">
        <p14:creationId xmlns:p14="http://schemas.microsoft.com/office/powerpoint/2010/main" val="33014453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adability statistics window. The label, counts, consists of the following data. Words: 16178, Characters: 91139, Paragraphs: 548, Sentences: 739. The label, averages, consists of the following data. Sentences per graph: 3.2, Words per sentence: 19.4, Characters per word: 5.4. The label, readability, consists of the following data. Passive sentences: 25 percent, Flesch reading ease: 28.6, Flesch-Kincaid grade level: 13.9. Text reads, The Flesch Reading Ease test evaluates the writing on a scale of 1 to 100. The higher the score, the easier it is to understand the writing. In this case, the text that had been selected for this assessment was scored at 28.6 and included writing that is too complex for most policies but would be appropriate for a college text. For most corporate documents, a score of 60 to 70 is preferred. The Flesch–Kincaid Grade Level test evaluates writing on a U.S. grade-school level. While a thirteenth grade level (freshman in college) maybe appropriate for this textbook, it is too high for organizational policy intended for a broad audience. For most corporate documents, a score of 7.0 to 8.0 is preferr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990600"/>
            <a:ext cx="8839200" cy="5015682"/>
          </a:xfrm>
          <a:prstGeom prst="rect">
            <a:avLst/>
          </a:prstGeom>
        </p:spPr>
      </p:pic>
    </p:spTree>
    <p:extLst>
      <p:ext uri="{BB962C8B-B14F-4D97-AF65-F5344CB8AC3E}">
        <p14:creationId xmlns:p14="http://schemas.microsoft.com/office/powerpoint/2010/main" val="20383817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555093"/>
          </a:xfrm>
        </p:spPr>
        <p:txBody>
          <a:bodyPr/>
          <a:lstStyle/>
          <a:p>
            <a:r>
              <a:rPr lang="en-US" i="1" dirty="0" smtClean="0"/>
              <a:t>Policies must be agreed to by act or affirmation</a:t>
            </a:r>
          </a:p>
          <a:p>
            <a:r>
              <a:rPr lang="en-US" i="1" dirty="0" smtClean="0"/>
              <a:t>Agreement by act occurs when the employee performs an action, which requires them to acknowledge understanding of the policy, prior to use of a technology or organizational resource (Whitman, 2008)</a:t>
            </a:r>
          </a:p>
          <a:p>
            <a:r>
              <a:rPr lang="en-US" dirty="0" smtClean="0"/>
              <a:t>What if an employee refuses explicitly to agree to comply with policy? </a:t>
            </a:r>
          </a:p>
          <a:p>
            <a:r>
              <a:rPr lang="en-US" dirty="0" smtClean="0"/>
              <a:t>It seems clear that failure to agree to a policy is tantamount to refusing to work and thus may be grounds for termination</a:t>
            </a:r>
            <a:endParaRPr lang="en-US" dirty="0"/>
          </a:p>
        </p:txBody>
      </p:sp>
      <p:sp>
        <p:nvSpPr>
          <p:cNvPr id="2" name="Title 1"/>
          <p:cNvSpPr>
            <a:spLocks noGrp="1"/>
          </p:cNvSpPr>
          <p:nvPr>
            <p:ph type="title"/>
          </p:nvPr>
        </p:nvSpPr>
        <p:spPr/>
        <p:txBody>
          <a:bodyPr/>
          <a:lstStyle/>
          <a:p>
            <a:r>
              <a:rPr lang="en-US" dirty="0" smtClean="0"/>
              <a:t>Policy Compliance</a:t>
            </a:r>
            <a:endParaRPr lang="en-US" dirty="0"/>
          </a:p>
        </p:txBody>
      </p:sp>
    </p:spTree>
    <p:extLst>
      <p:ext uri="{BB962C8B-B14F-4D97-AF65-F5344CB8AC3E}">
        <p14:creationId xmlns:p14="http://schemas.microsoft.com/office/powerpoint/2010/main" val="14311911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 map setup window. The head reads, License agreement, please review the license terms before installing N map. Below this, a dialogue box shows the important N map license terms. Above the dialogue box the text reads, Press Page Down to see the rest of the agreement. Below the dialogue box, the text reads, if u accept the terms of agreement, click I agree to continue. You must accept the agreement to install N map. At the bottom right corner of the window are the buttons: I Agree and Cancel. I Agree is selec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337162"/>
            <a:ext cx="6858000" cy="6049248"/>
          </a:xfrm>
          <a:prstGeom prst="rect">
            <a:avLst/>
          </a:prstGeom>
        </p:spPr>
      </p:pic>
    </p:spTree>
    <p:extLst>
      <p:ext uri="{BB962C8B-B14F-4D97-AF65-F5344CB8AC3E}">
        <p14:creationId xmlns:p14="http://schemas.microsoft.com/office/powerpoint/2010/main" val="38917437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final component of the design and implementation of effective policies is uniform and impartial enforcement</a:t>
            </a:r>
          </a:p>
          <a:p>
            <a:r>
              <a:rPr lang="en-US" dirty="0" smtClean="0"/>
              <a:t>As in law enforcement, policy enforcement must be able to withstand external scrutiny</a:t>
            </a:r>
          </a:p>
          <a:p>
            <a:r>
              <a:rPr lang="en-US" dirty="0" smtClean="0"/>
              <a:t>If an employee is punished, censured, or dismissed as a result of a refusal to follow policy and is subsequently able to demonstrate that the policies are not uniformly applied or enforced, the organization may find itself facing punitive as well as compensatory damages</a:t>
            </a:r>
            <a:endParaRPr lang="en-US" dirty="0"/>
          </a:p>
        </p:txBody>
      </p:sp>
      <p:sp>
        <p:nvSpPr>
          <p:cNvPr id="2" name="Title 1"/>
          <p:cNvSpPr>
            <a:spLocks noGrp="1"/>
          </p:cNvSpPr>
          <p:nvPr>
            <p:ph type="title"/>
          </p:nvPr>
        </p:nvSpPr>
        <p:spPr/>
        <p:txBody>
          <a:bodyPr/>
          <a:lstStyle/>
          <a:p>
            <a:r>
              <a:rPr lang="en-US" dirty="0" smtClean="0"/>
              <a:t>Policy Enforcement</a:t>
            </a:r>
            <a:endParaRPr lang="en-US" dirty="0"/>
          </a:p>
        </p:txBody>
      </p:sp>
    </p:spTree>
    <p:extLst>
      <p:ext uri="{BB962C8B-B14F-4D97-AF65-F5344CB8AC3E}">
        <p14:creationId xmlns:p14="http://schemas.microsoft.com/office/powerpoint/2010/main" val="20141790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Like any major project, a policy development or redevelopment project should be well planned, properly funded, and aggressively managed to ensure that it is completed on time and within budget</a:t>
            </a:r>
          </a:p>
          <a:p>
            <a:r>
              <a:rPr lang="en-US" dirty="0" smtClean="0"/>
              <a:t>One way to accomplish this goal is to use a systems development life cycle (SDLC)</a:t>
            </a:r>
            <a:endParaRPr lang="en-US" dirty="0"/>
          </a:p>
        </p:txBody>
      </p:sp>
      <p:sp>
        <p:nvSpPr>
          <p:cNvPr id="2" name="Title 1"/>
          <p:cNvSpPr>
            <a:spLocks noGrp="1"/>
          </p:cNvSpPr>
          <p:nvPr>
            <p:ph type="title"/>
          </p:nvPr>
        </p:nvSpPr>
        <p:spPr>
          <a:xfrm>
            <a:off x="762000" y="186519"/>
            <a:ext cx="8026400" cy="735714"/>
          </a:xfrm>
        </p:spPr>
        <p:txBody>
          <a:bodyPr/>
          <a:lstStyle/>
          <a:p>
            <a:r>
              <a:rPr lang="en-US" dirty="0" smtClean="0"/>
              <a:t>Policy Development and Implementation </a:t>
            </a:r>
            <a:br>
              <a:rPr lang="en-US" dirty="0" smtClean="0"/>
            </a:br>
            <a:r>
              <a:rPr lang="en-US" dirty="0" smtClean="0"/>
              <a:t>Using the SDLC</a:t>
            </a:r>
            <a:endParaRPr lang="en-US" dirty="0"/>
          </a:p>
        </p:txBody>
      </p:sp>
    </p:spTree>
    <p:extLst>
      <p:ext uri="{BB962C8B-B14F-4D97-AF65-F5344CB8AC3E}">
        <p14:creationId xmlns:p14="http://schemas.microsoft.com/office/powerpoint/2010/main" val="1912465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5"/>
          <p:cNvSpPr>
            <a:spLocks noGrp="1" noChangeArrowheads="1"/>
          </p:cNvSpPr>
          <p:nvPr>
            <p:ph type="body" idx="1"/>
          </p:nvPr>
        </p:nvSpPr>
        <p:spPr>
          <a:xfrm>
            <a:off x="365125" y="1538818"/>
            <a:ext cx="8415338" cy="4865947"/>
          </a:xfrm>
        </p:spPr>
        <p:txBody>
          <a:bodyPr/>
          <a:lstStyle/>
          <a:p>
            <a:r>
              <a:rPr lang="en-US" dirty="0" smtClean="0"/>
              <a:t>A quality information security program begins and ends with policy</a:t>
            </a:r>
          </a:p>
          <a:p>
            <a:r>
              <a:rPr lang="en-US" dirty="0"/>
              <a:t>In general, a policy is simply a manager’s or other governing body’s statement </a:t>
            </a:r>
            <a:r>
              <a:rPr lang="en-US" dirty="0" smtClean="0"/>
              <a:t>of intent</a:t>
            </a:r>
            <a:r>
              <a:rPr lang="en-US" dirty="0"/>
              <a:t>; as such, a policy (document) actually contains multiple policies (</a:t>
            </a:r>
            <a:r>
              <a:rPr lang="en-US" dirty="0" smtClean="0"/>
              <a:t>statements)</a:t>
            </a:r>
          </a:p>
          <a:p>
            <a:r>
              <a:rPr lang="en-US" dirty="0" smtClean="0"/>
              <a:t>Some basic rules must be followed when shaping a policy:</a:t>
            </a:r>
          </a:p>
          <a:p>
            <a:pPr lvl="1"/>
            <a:r>
              <a:rPr lang="en-US" dirty="0" smtClean="0"/>
              <a:t>Policy should never conflict with law</a:t>
            </a:r>
          </a:p>
          <a:p>
            <a:pPr lvl="1"/>
            <a:r>
              <a:rPr lang="en-US" dirty="0" smtClean="0"/>
              <a:t>Policy must be able to stand up in court if challenged</a:t>
            </a:r>
          </a:p>
          <a:p>
            <a:pPr lvl="1"/>
            <a:r>
              <a:rPr lang="en-US" dirty="0" smtClean="0"/>
              <a:t>Policy must be properly supported and administered</a:t>
            </a:r>
          </a:p>
        </p:txBody>
      </p:sp>
      <p:sp>
        <p:nvSpPr>
          <p:cNvPr id="6147" name="Rectangle 4"/>
          <p:cNvSpPr>
            <a:spLocks noGrp="1" noChangeArrowheads="1"/>
          </p:cNvSpPr>
          <p:nvPr>
            <p:ph type="title"/>
          </p:nvPr>
        </p:nvSpPr>
        <p:spPr/>
        <p:txBody>
          <a:bodyPr/>
          <a:lstStyle/>
          <a:p>
            <a:r>
              <a:rPr lang="en-US" dirty="0" smtClean="0"/>
              <a:t>Why Policy?</a:t>
            </a:r>
          </a:p>
        </p:txBody>
      </p:sp>
    </p:spTree>
    <p:extLst>
      <p:ext uri="{BB962C8B-B14F-4D97-AF65-F5344CB8AC3E}">
        <p14:creationId xmlns:p14="http://schemas.microsoft.com/office/powerpoint/2010/main" val="8082824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7"/>
          <p:cNvSpPr>
            <a:spLocks noGrp="1" noChangeArrowheads="1"/>
          </p:cNvSpPr>
          <p:nvPr>
            <p:ph type="body" idx="1"/>
          </p:nvPr>
        </p:nvSpPr>
        <p:spPr>
          <a:xfrm>
            <a:off x="365125" y="1524000"/>
            <a:ext cx="8415338" cy="5013680"/>
          </a:xfrm>
        </p:spPr>
        <p:txBody>
          <a:bodyPr/>
          <a:lstStyle/>
          <a:p>
            <a:r>
              <a:rPr lang="en-US" dirty="0" smtClean="0"/>
              <a:t>The policy development team should attain:</a:t>
            </a:r>
          </a:p>
          <a:p>
            <a:pPr lvl="1"/>
            <a:r>
              <a:rPr lang="en-US" dirty="0" smtClean="0"/>
              <a:t>Support from senior management</a:t>
            </a:r>
          </a:p>
          <a:p>
            <a:pPr lvl="1"/>
            <a:r>
              <a:rPr lang="en-US" dirty="0" smtClean="0"/>
              <a:t>Support and active involvement of IT management, specifically the CIO</a:t>
            </a:r>
          </a:p>
          <a:p>
            <a:pPr lvl="1"/>
            <a:r>
              <a:rPr lang="en-US" dirty="0" smtClean="0"/>
              <a:t>Clear articulation of goals</a:t>
            </a:r>
          </a:p>
          <a:p>
            <a:pPr lvl="1"/>
            <a:r>
              <a:rPr lang="en-US" dirty="0" smtClean="0"/>
              <a:t>Participation of the correct individuals from the communities of interest affected by the policies</a:t>
            </a:r>
          </a:p>
          <a:p>
            <a:pPr lvl="2"/>
            <a:r>
              <a:rPr lang="en-US" dirty="0" smtClean="0"/>
              <a:t>Be composed from legal, human resources and end-user representatives </a:t>
            </a:r>
          </a:p>
          <a:p>
            <a:pPr lvl="2"/>
            <a:r>
              <a:rPr lang="en-US" dirty="0" smtClean="0"/>
              <a:t>Assign a project champion with sufficient stature and prestige</a:t>
            </a:r>
          </a:p>
          <a:p>
            <a:pPr lvl="2"/>
            <a:r>
              <a:rPr lang="en-US" dirty="0" smtClean="0"/>
              <a:t>Acquire a capable project manager</a:t>
            </a:r>
          </a:p>
          <a:p>
            <a:pPr lvl="1"/>
            <a:r>
              <a:rPr lang="en-US" dirty="0" smtClean="0"/>
              <a:t>A detailed outline of the scope of the policy development project and sound estimates for the cost and scheduling of the project</a:t>
            </a:r>
          </a:p>
        </p:txBody>
      </p:sp>
      <p:sp>
        <p:nvSpPr>
          <p:cNvPr id="34819" name="Rectangle 6"/>
          <p:cNvSpPr>
            <a:spLocks noGrp="1" noChangeArrowheads="1"/>
          </p:cNvSpPr>
          <p:nvPr>
            <p:ph type="title"/>
          </p:nvPr>
        </p:nvSpPr>
        <p:spPr/>
        <p:txBody>
          <a:bodyPr/>
          <a:lstStyle/>
          <a:p>
            <a:r>
              <a:rPr lang="en-US" dirty="0" smtClean="0"/>
              <a:t>Investigation Phase</a:t>
            </a:r>
          </a:p>
        </p:txBody>
      </p:sp>
    </p:spTree>
    <p:extLst>
      <p:ext uri="{BB962C8B-B14F-4D97-AF65-F5344CB8AC3E}">
        <p14:creationId xmlns:p14="http://schemas.microsoft.com/office/powerpoint/2010/main" val="6216954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5"/>
          <p:cNvSpPr>
            <a:spLocks noGrp="1" noChangeArrowheads="1"/>
          </p:cNvSpPr>
          <p:nvPr>
            <p:ph type="body" idx="1"/>
          </p:nvPr>
        </p:nvSpPr>
        <p:spPr>
          <a:xfrm>
            <a:off x="365125" y="1538818"/>
            <a:ext cx="8415338" cy="2376035"/>
          </a:xfrm>
        </p:spPr>
        <p:txBody>
          <a:bodyPr/>
          <a:lstStyle/>
          <a:p>
            <a:r>
              <a:rPr lang="en-US" dirty="0" smtClean="0"/>
              <a:t>The analysis phase should include the following activities:</a:t>
            </a:r>
          </a:p>
          <a:p>
            <a:pPr lvl="1"/>
            <a:r>
              <a:rPr lang="en-US" dirty="0" smtClean="0"/>
              <a:t>A new or recent risk assessment or IT audit documenting the current InfoSec needs of the organization</a:t>
            </a:r>
          </a:p>
          <a:p>
            <a:pPr lvl="1"/>
            <a:r>
              <a:rPr lang="en-US" dirty="0" smtClean="0"/>
              <a:t>The gathering of key reference materials—including any existing policies</a:t>
            </a:r>
          </a:p>
        </p:txBody>
      </p:sp>
      <p:sp>
        <p:nvSpPr>
          <p:cNvPr id="35843" name="Rectangle 4"/>
          <p:cNvSpPr>
            <a:spLocks noGrp="1" noChangeArrowheads="1"/>
          </p:cNvSpPr>
          <p:nvPr>
            <p:ph type="title"/>
          </p:nvPr>
        </p:nvSpPr>
        <p:spPr/>
        <p:txBody>
          <a:bodyPr/>
          <a:lstStyle/>
          <a:p>
            <a:r>
              <a:rPr lang="en-US" dirty="0" smtClean="0"/>
              <a:t>Analysis Phase</a:t>
            </a:r>
          </a:p>
        </p:txBody>
      </p:sp>
    </p:spTree>
    <p:extLst>
      <p:ext uri="{BB962C8B-B14F-4D97-AF65-F5344CB8AC3E}">
        <p14:creationId xmlns:p14="http://schemas.microsoft.com/office/powerpoint/2010/main" val="36872774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5"/>
          <p:cNvSpPr>
            <a:spLocks noGrp="1" noChangeArrowheads="1"/>
          </p:cNvSpPr>
          <p:nvPr>
            <p:ph type="body" idx="1"/>
          </p:nvPr>
        </p:nvSpPr>
        <p:spPr>
          <a:xfrm>
            <a:off x="365125" y="1538818"/>
            <a:ext cx="8415338" cy="4964436"/>
          </a:xfrm>
        </p:spPr>
        <p:txBody>
          <a:bodyPr/>
          <a:lstStyle/>
          <a:p>
            <a:r>
              <a:rPr lang="en-US" dirty="0" smtClean="0"/>
              <a:t>The first task in the design phase is the drafting of the actual policy document—while this can be done by a committee, it is most commonly done by a single author</a:t>
            </a:r>
          </a:p>
          <a:p>
            <a:r>
              <a:rPr lang="en-US" dirty="0" smtClean="0"/>
              <a:t>There are a number of references and resources available on the Web, through professional literature and from peers and consultants</a:t>
            </a:r>
          </a:p>
          <a:p>
            <a:r>
              <a:rPr lang="en-US" dirty="0" smtClean="0"/>
              <a:t>Next, the development team or committee reviews the work of the primary author and makes recommendations about its revision</a:t>
            </a:r>
          </a:p>
          <a:p>
            <a:r>
              <a:rPr lang="en-US" dirty="0" smtClean="0"/>
              <a:t>Once the committee approves the document, it goes to the approving manager or executive for sign-off</a:t>
            </a:r>
          </a:p>
        </p:txBody>
      </p:sp>
      <p:sp>
        <p:nvSpPr>
          <p:cNvPr id="37891" name="Rectangle 4"/>
          <p:cNvSpPr>
            <a:spLocks noGrp="1" noChangeArrowheads="1"/>
          </p:cNvSpPr>
          <p:nvPr>
            <p:ph type="title"/>
          </p:nvPr>
        </p:nvSpPr>
        <p:spPr/>
        <p:txBody>
          <a:bodyPr/>
          <a:lstStyle/>
          <a:p>
            <a:r>
              <a:rPr lang="en-US" dirty="0" smtClean="0"/>
              <a:t>Design Phase</a:t>
            </a:r>
          </a:p>
        </p:txBody>
      </p:sp>
    </p:spTree>
    <p:extLst>
      <p:ext uri="{BB962C8B-B14F-4D97-AF65-F5344CB8AC3E}">
        <p14:creationId xmlns:p14="http://schemas.microsoft.com/office/powerpoint/2010/main" val="21858744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5"/>
          <p:cNvSpPr>
            <a:spLocks noGrp="1" noChangeArrowheads="1"/>
          </p:cNvSpPr>
          <p:nvPr>
            <p:ph type="body" idx="1"/>
          </p:nvPr>
        </p:nvSpPr>
        <p:spPr>
          <a:xfrm>
            <a:off x="365124" y="1538818"/>
            <a:ext cx="8550275" cy="5373779"/>
          </a:xfrm>
        </p:spPr>
        <p:txBody>
          <a:bodyPr/>
          <a:lstStyle/>
          <a:p>
            <a:r>
              <a:rPr lang="en-US" dirty="0" smtClean="0"/>
              <a:t>In the implementation phase, the team must create a plan to distribute and verify the distribution of the policies</a:t>
            </a:r>
          </a:p>
          <a:p>
            <a:r>
              <a:rPr lang="en-US" dirty="0" smtClean="0"/>
              <a:t>Members of the organization must explicitly acknowledge that they have received and read the policy (compliance)</a:t>
            </a:r>
          </a:p>
          <a:p>
            <a:r>
              <a:rPr lang="en-US" dirty="0" smtClean="0"/>
              <a:t>The simplest way to document acknowledgment of a written policy is to attach a cover sheet that states “I have received, read, understood, and agreed to this policy” </a:t>
            </a:r>
          </a:p>
          <a:p>
            <a:r>
              <a:rPr lang="en-US" dirty="0" smtClean="0"/>
              <a:t>The employee’s signature and date provide a paper trail of his or her receipt of the policy</a:t>
            </a:r>
          </a:p>
        </p:txBody>
      </p:sp>
      <p:sp>
        <p:nvSpPr>
          <p:cNvPr id="38915" name="Rectangle 4"/>
          <p:cNvSpPr>
            <a:spLocks noGrp="1" noChangeArrowheads="1"/>
          </p:cNvSpPr>
          <p:nvPr>
            <p:ph type="title"/>
          </p:nvPr>
        </p:nvSpPr>
        <p:spPr/>
        <p:txBody>
          <a:bodyPr/>
          <a:lstStyle/>
          <a:p>
            <a:r>
              <a:rPr lang="en-US" dirty="0" smtClean="0"/>
              <a:t>Implementation Phase</a:t>
            </a:r>
          </a:p>
        </p:txBody>
      </p:sp>
    </p:spTree>
    <p:extLst>
      <p:ext uri="{BB962C8B-B14F-4D97-AF65-F5344CB8AC3E}">
        <p14:creationId xmlns:p14="http://schemas.microsoft.com/office/powerpoint/2010/main" val="21630866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5"/>
          <p:cNvSpPr>
            <a:spLocks noGrp="1" noChangeArrowheads="1"/>
          </p:cNvSpPr>
          <p:nvPr>
            <p:ph type="body" idx="1"/>
          </p:nvPr>
        </p:nvSpPr>
        <p:spPr/>
        <p:txBody>
          <a:bodyPr/>
          <a:lstStyle/>
          <a:p>
            <a:r>
              <a:rPr lang="en-US" dirty="0" smtClean="0"/>
              <a:t>During the maintenance phase, the policy development team monitors, maintains, and modifies the policy as needed to ensure that it remains effective as a tool to meet changing threats</a:t>
            </a:r>
          </a:p>
          <a:p>
            <a:r>
              <a:rPr lang="en-US" dirty="0" smtClean="0"/>
              <a:t>The policy should have a built-in mechanism via which users can report problems with the policy, preferably anonymously</a:t>
            </a:r>
          </a:p>
          <a:p>
            <a:r>
              <a:rPr lang="en-US" dirty="0" smtClean="0"/>
              <a:t>Periodic review should be built in to the process</a:t>
            </a:r>
          </a:p>
        </p:txBody>
      </p:sp>
      <p:sp>
        <p:nvSpPr>
          <p:cNvPr id="40963" name="Rectangle 4"/>
          <p:cNvSpPr>
            <a:spLocks noGrp="1" noChangeArrowheads="1"/>
          </p:cNvSpPr>
          <p:nvPr>
            <p:ph type="title"/>
          </p:nvPr>
        </p:nvSpPr>
        <p:spPr/>
        <p:txBody>
          <a:bodyPr/>
          <a:lstStyle/>
          <a:p>
            <a:r>
              <a:rPr lang="en-US" dirty="0" smtClean="0"/>
              <a:t>Maintenance Phase</a:t>
            </a:r>
          </a:p>
        </p:txBody>
      </p:sp>
    </p:spTree>
    <p:extLst>
      <p:ext uri="{BB962C8B-B14F-4D97-AF65-F5344CB8AC3E}">
        <p14:creationId xmlns:p14="http://schemas.microsoft.com/office/powerpoint/2010/main" val="37363953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4964436"/>
          </a:xfrm>
        </p:spPr>
        <p:txBody>
          <a:bodyPr/>
          <a:lstStyle/>
          <a:p>
            <a:r>
              <a:rPr lang="en-US" dirty="0"/>
              <a:t>The need for effective policy management has led to the emergence of a class </a:t>
            </a:r>
            <a:r>
              <a:rPr lang="en-US" dirty="0" smtClean="0"/>
              <a:t>of software </a:t>
            </a:r>
            <a:r>
              <a:rPr lang="en-US" dirty="0"/>
              <a:t>tools that supports policy development, implementation, and </a:t>
            </a:r>
            <a:r>
              <a:rPr lang="en-US" dirty="0" smtClean="0"/>
              <a:t>maintenance</a:t>
            </a:r>
          </a:p>
          <a:p>
            <a:r>
              <a:rPr lang="en-US" dirty="0"/>
              <a:t>Once developed, the policies can be approved by management and then </a:t>
            </a:r>
            <a:r>
              <a:rPr lang="en-US" dirty="0" smtClean="0"/>
              <a:t>published for </a:t>
            </a:r>
            <a:r>
              <a:rPr lang="en-US" dirty="0"/>
              <a:t>users to </a:t>
            </a:r>
            <a:r>
              <a:rPr lang="en-US" dirty="0" smtClean="0"/>
              <a:t>review</a:t>
            </a:r>
          </a:p>
          <a:p>
            <a:r>
              <a:rPr lang="en-US" dirty="0" smtClean="0"/>
              <a:t>All </a:t>
            </a:r>
            <a:r>
              <a:rPr lang="en-US" dirty="0"/>
              <a:t>material is electronic, meaning </a:t>
            </a:r>
            <a:r>
              <a:rPr lang="en-US" dirty="0" smtClean="0"/>
              <a:t>there is </a:t>
            </a:r>
            <a:r>
              <a:rPr lang="en-US" dirty="0"/>
              <a:t>no need for hard-copy documents, because the site is hosted on the Web and </a:t>
            </a:r>
            <a:r>
              <a:rPr lang="en-US" dirty="0" smtClean="0"/>
              <a:t>not a </a:t>
            </a:r>
            <a:r>
              <a:rPr lang="en-US" dirty="0"/>
              <a:t>company’s </a:t>
            </a:r>
            <a:r>
              <a:rPr lang="en-US" dirty="0" smtClean="0"/>
              <a:t>intranet</a:t>
            </a:r>
          </a:p>
          <a:p>
            <a:r>
              <a:rPr lang="en-US" dirty="0" smtClean="0"/>
              <a:t>In </a:t>
            </a:r>
            <a:r>
              <a:rPr lang="en-US" dirty="0"/>
              <a:t>the event of an incident or disaster that disables </a:t>
            </a:r>
            <a:r>
              <a:rPr lang="en-US" dirty="0" smtClean="0"/>
              <a:t>internal computing </a:t>
            </a:r>
            <a:r>
              <a:rPr lang="en-US" dirty="0"/>
              <a:t>infrastructure, critical policies can still be accessed as the </a:t>
            </a:r>
            <a:r>
              <a:rPr lang="en-US" dirty="0" smtClean="0"/>
              <a:t>organization works </a:t>
            </a:r>
            <a:r>
              <a:rPr lang="en-US" dirty="0"/>
              <a:t>to </a:t>
            </a:r>
            <a:r>
              <a:rPr lang="en-US" dirty="0" smtClean="0"/>
              <a:t>recover</a:t>
            </a:r>
            <a:endParaRPr lang="en-US" dirty="0"/>
          </a:p>
        </p:txBody>
      </p:sp>
      <p:sp>
        <p:nvSpPr>
          <p:cNvPr id="3" name="Title 2"/>
          <p:cNvSpPr>
            <a:spLocks noGrp="1"/>
          </p:cNvSpPr>
          <p:nvPr>
            <p:ph type="title"/>
          </p:nvPr>
        </p:nvSpPr>
        <p:spPr/>
        <p:txBody>
          <a:bodyPr/>
          <a:lstStyle/>
          <a:p>
            <a:r>
              <a:rPr lang="en-US" dirty="0" smtClean="0"/>
              <a:t>Software Support for Policy Administration</a:t>
            </a:r>
            <a:endParaRPr lang="en-US" dirty="0"/>
          </a:p>
        </p:txBody>
      </p:sp>
    </p:spTree>
    <p:extLst>
      <p:ext uri="{BB962C8B-B14F-4D97-AF65-F5344CB8AC3E}">
        <p14:creationId xmlns:p14="http://schemas.microsoft.com/office/powerpoint/2010/main" val="19450377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mpliance shield window. On the top right corner of the window is the drop down list for account. In the left pane, text reads, Consolidated Holdings Inc. Case Simulation from Kennesaw State University. Below the text, a list of options with drop down arrow are shown, which area as follows: company, compliance, reports, policy documents, training, quizzes, incidents, go to user site. Policy documents consists of policies, and, policy library, from which policy library is selected. In the right pane, the label, Policy Library, is above a text which reads, click on the Title to download the policy document. Below the text, a search box is shown. All fields are searched. A table below shows the title, author, updated, and, actions, column. A list policies are shown in the tabl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716003"/>
            <a:ext cx="8839200" cy="5425994"/>
          </a:xfrm>
          <a:prstGeom prst="rect">
            <a:avLst/>
          </a:prstGeom>
        </p:spPr>
      </p:pic>
    </p:spTree>
    <p:extLst>
      <p:ext uri="{BB962C8B-B14F-4D97-AF65-F5344CB8AC3E}">
        <p14:creationId xmlns:p14="http://schemas.microsoft.com/office/powerpoint/2010/main" val="1140989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2025170"/>
          </a:xfrm>
        </p:spPr>
        <p:txBody>
          <a:bodyPr/>
          <a:lstStyle/>
          <a:p>
            <a:r>
              <a:rPr lang="en-US" dirty="0" smtClean="0"/>
              <a:t>There are a number of other approaches to developing information security policy</a:t>
            </a:r>
          </a:p>
          <a:p>
            <a:pPr lvl="1"/>
            <a:r>
              <a:rPr lang="en-US" i="1" dirty="0" smtClean="0"/>
              <a:t>Information Security Policies Made Easy </a:t>
            </a:r>
            <a:r>
              <a:rPr lang="en-US" dirty="0" smtClean="0"/>
              <a:t>approach</a:t>
            </a:r>
          </a:p>
          <a:p>
            <a:pPr lvl="1"/>
            <a:r>
              <a:rPr lang="en-US" dirty="0" smtClean="0"/>
              <a:t>SP 800-18, Rev.1: Guide for Developing Security Plans for Federal Information Systems</a:t>
            </a:r>
          </a:p>
        </p:txBody>
      </p:sp>
      <p:sp>
        <p:nvSpPr>
          <p:cNvPr id="2" name="Title 1"/>
          <p:cNvSpPr>
            <a:spLocks noGrp="1"/>
          </p:cNvSpPr>
          <p:nvPr>
            <p:ph type="title"/>
          </p:nvPr>
        </p:nvSpPr>
        <p:spPr>
          <a:xfrm>
            <a:off x="762000" y="369646"/>
            <a:ext cx="8026400" cy="369460"/>
          </a:xfrm>
        </p:spPr>
        <p:txBody>
          <a:bodyPr/>
          <a:lstStyle/>
          <a:p>
            <a:r>
              <a:rPr lang="en-US" dirty="0" smtClean="0"/>
              <a:t>Other Approaches to InfoSec Policy Development</a:t>
            </a:r>
            <a:endParaRPr lang="en-US" dirty="0"/>
          </a:p>
        </p:txBody>
      </p:sp>
    </p:spTree>
    <p:extLst>
      <p:ext uri="{BB962C8B-B14F-4D97-AF65-F5344CB8AC3E}">
        <p14:creationId xmlns:p14="http://schemas.microsoft.com/office/powerpoint/2010/main" val="13203084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Just as information systems and InfoSec projects must have a champion and a manager, so must policies</a:t>
            </a:r>
          </a:p>
          <a:p>
            <a:r>
              <a:rPr lang="en-US" dirty="0" smtClean="0"/>
              <a:t>The policy champion position combined with the manager position is called the policy administrator</a:t>
            </a:r>
          </a:p>
          <a:p>
            <a:r>
              <a:rPr lang="en-US" dirty="0" smtClean="0"/>
              <a:t>Typically, this person is a mid-level staff member who is responsible for the creation, revision, distribution, and storage of the policy</a:t>
            </a:r>
            <a:endParaRPr lang="en-US" dirty="0"/>
          </a:p>
        </p:txBody>
      </p:sp>
      <p:sp>
        <p:nvSpPr>
          <p:cNvPr id="2" name="Title 1"/>
          <p:cNvSpPr>
            <a:spLocks noGrp="1"/>
          </p:cNvSpPr>
          <p:nvPr>
            <p:ph type="title"/>
          </p:nvPr>
        </p:nvSpPr>
        <p:spPr/>
        <p:txBody>
          <a:bodyPr/>
          <a:lstStyle/>
          <a:p>
            <a:r>
              <a:rPr lang="en-US" dirty="0" smtClean="0"/>
              <a:t>Policy Administrator</a:t>
            </a:r>
            <a:endParaRPr lang="en-US" dirty="0"/>
          </a:p>
        </p:txBody>
      </p:sp>
    </p:spTree>
    <p:extLst>
      <p:ext uri="{BB962C8B-B14F-4D97-AF65-F5344CB8AC3E}">
        <p14:creationId xmlns:p14="http://schemas.microsoft.com/office/powerpoint/2010/main" val="27658303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a changing environment, policies can retain their effectiveness only if they are periodically reviewed for currency and accuracy, and modified to keep them updated</a:t>
            </a:r>
          </a:p>
          <a:p>
            <a:r>
              <a:rPr lang="en-US" dirty="0" smtClean="0"/>
              <a:t>Any policy document should contain a properly organized schedule of reviews</a:t>
            </a:r>
          </a:p>
          <a:p>
            <a:r>
              <a:rPr lang="en-US" dirty="0" smtClean="0"/>
              <a:t>Generally, a policy should be reviewed at least annually</a:t>
            </a:r>
            <a:endParaRPr lang="en-US" dirty="0"/>
          </a:p>
        </p:txBody>
      </p:sp>
      <p:sp>
        <p:nvSpPr>
          <p:cNvPr id="2" name="Title 1"/>
          <p:cNvSpPr>
            <a:spLocks noGrp="1"/>
          </p:cNvSpPr>
          <p:nvPr>
            <p:ph type="title"/>
          </p:nvPr>
        </p:nvSpPr>
        <p:spPr/>
        <p:txBody>
          <a:bodyPr/>
          <a:lstStyle/>
          <a:p>
            <a:r>
              <a:rPr lang="en-US" dirty="0" smtClean="0"/>
              <a:t>Review Schedule</a:t>
            </a:r>
            <a:endParaRPr lang="en-US" dirty="0"/>
          </a:p>
        </p:txBody>
      </p:sp>
    </p:spTree>
    <p:extLst>
      <p:ext uri="{BB962C8B-B14F-4D97-AF65-F5344CB8AC3E}">
        <p14:creationId xmlns:p14="http://schemas.microsoft.com/office/powerpoint/2010/main" val="2327619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wo diagrams show four concentric circles in one half of the circle.  The first diagram of the circle, identifies the different components of sphere of use, and, sphere of protection. At the center is information. From the inner circle to the outer, there are 3 components, systems, networks, and, internet, in one half of the cycle. Other half of the circle constitutes the people. For accessing the information, access control, policy and law, education and training, security planning, incident response, disaster recovery, business continuity, encryptions, and, backup are provided. Access controls, host I D P S, patches and upgrades, monitoring systems, redundancy are provided for systems. Access controls, proxy servers, network I D P S, firewalls, monitoring systems, redundancy are provided for network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622" y="1218589"/>
            <a:ext cx="8836757" cy="4420823"/>
          </a:xfrm>
          <a:prstGeom prst="rect">
            <a:avLst/>
          </a:prstGeom>
        </p:spPr>
      </p:pic>
    </p:spTree>
    <p:extLst>
      <p:ext uri="{BB962C8B-B14F-4D97-AF65-F5344CB8AC3E}">
        <p14:creationId xmlns:p14="http://schemas.microsoft.com/office/powerpoint/2010/main" val="1436522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facilitate policy reviews, the policy administrator should implement a mechanism by which individuals can easily make recommendations for revisions to the policies and other related documentation</a:t>
            </a:r>
          </a:p>
          <a:p>
            <a:r>
              <a:rPr lang="en-US" dirty="0" smtClean="0"/>
              <a:t>Recommendation methods could include e-mail, office mail, or an anonymous drop box</a:t>
            </a:r>
          </a:p>
          <a:p>
            <a:r>
              <a:rPr lang="en-US" dirty="0" smtClean="0"/>
              <a:t>Once the policy has come up for review, all comments should be examined and management-approved changes should be implemented</a:t>
            </a:r>
            <a:endParaRPr lang="en-US" dirty="0"/>
          </a:p>
        </p:txBody>
      </p:sp>
      <p:sp>
        <p:nvSpPr>
          <p:cNvPr id="2" name="Title 1"/>
          <p:cNvSpPr>
            <a:spLocks noGrp="1"/>
          </p:cNvSpPr>
          <p:nvPr>
            <p:ph type="title"/>
          </p:nvPr>
        </p:nvSpPr>
        <p:spPr/>
        <p:txBody>
          <a:bodyPr/>
          <a:lstStyle/>
          <a:p>
            <a:r>
              <a:rPr lang="en-US" dirty="0" smtClean="0"/>
              <a:t>Review Procedures and Practices</a:t>
            </a:r>
            <a:endParaRPr lang="en-US" dirty="0"/>
          </a:p>
        </p:txBody>
      </p:sp>
    </p:spTree>
    <p:extLst>
      <p:ext uri="{BB962C8B-B14F-4D97-AF65-F5344CB8AC3E}">
        <p14:creationId xmlns:p14="http://schemas.microsoft.com/office/powerpoint/2010/main" val="13623053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555093"/>
          </a:xfrm>
        </p:spPr>
        <p:txBody>
          <a:bodyPr/>
          <a:lstStyle/>
          <a:p>
            <a:r>
              <a:rPr lang="en-US" dirty="0" smtClean="0"/>
              <a:t>In some organizations, policies are drafted and published without a date, leaving users of the policy unaware of its age or status</a:t>
            </a:r>
          </a:p>
          <a:p>
            <a:r>
              <a:rPr lang="en-US" dirty="0" smtClean="0"/>
              <a:t>This practice can create problems, including legal ones, if employees are complying with an out-of-date policy</a:t>
            </a:r>
          </a:p>
          <a:p>
            <a:r>
              <a:rPr lang="en-US" dirty="0" smtClean="0"/>
              <a:t>Ideally, the policy document should include its date of origin, along with the dates, if any, of revisions</a:t>
            </a:r>
          </a:p>
          <a:p>
            <a:r>
              <a:rPr lang="en-US" dirty="0" smtClean="0"/>
              <a:t>Some policies may need a “sunset clause,” particularly if they govern information use for a short-term association with second-party businesses or agencies</a:t>
            </a:r>
            <a:endParaRPr lang="en-US" dirty="0"/>
          </a:p>
        </p:txBody>
      </p:sp>
      <p:sp>
        <p:nvSpPr>
          <p:cNvPr id="2" name="Title 1"/>
          <p:cNvSpPr>
            <a:spLocks noGrp="1"/>
          </p:cNvSpPr>
          <p:nvPr>
            <p:ph type="title"/>
          </p:nvPr>
        </p:nvSpPr>
        <p:spPr/>
        <p:txBody>
          <a:bodyPr/>
          <a:lstStyle/>
          <a:p>
            <a:r>
              <a:rPr lang="en-US" dirty="0" smtClean="0"/>
              <a:t>Policy and Revision Date</a:t>
            </a:r>
            <a:endParaRPr lang="en-US" dirty="0"/>
          </a:p>
        </p:txBody>
      </p:sp>
    </p:spTree>
    <p:extLst>
      <p:ext uri="{BB962C8B-B14F-4D97-AF65-F5344CB8AC3E}">
        <p14:creationId xmlns:p14="http://schemas.microsoft.com/office/powerpoint/2010/main" val="19499391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Final Note on Policy</a:t>
            </a:r>
            <a:endParaRPr lang="en-US" dirty="0"/>
          </a:p>
        </p:txBody>
      </p:sp>
      <p:sp>
        <p:nvSpPr>
          <p:cNvPr id="7" name="Text Placeholder 6"/>
          <p:cNvSpPr>
            <a:spLocks noGrp="1"/>
          </p:cNvSpPr>
          <p:nvPr>
            <p:ph type="body" idx="1"/>
          </p:nvPr>
        </p:nvSpPr>
        <p:spPr/>
        <p:txBody>
          <a:bodyPr/>
          <a:lstStyle/>
          <a:p>
            <a:r>
              <a:rPr lang="en-US" dirty="0" smtClean="0"/>
              <a:t>Chapter 04: Information Security Policy</a:t>
            </a:r>
            <a:endParaRPr lang="en-US" dirty="0"/>
          </a:p>
        </p:txBody>
      </p:sp>
    </p:spTree>
    <p:extLst>
      <p:ext uri="{BB962C8B-B14F-4D97-AF65-F5344CB8AC3E}">
        <p14:creationId xmlns:p14="http://schemas.microsoft.com/office/powerpoint/2010/main" val="26715692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5"/>
          <p:cNvSpPr>
            <a:spLocks noGrp="1" noChangeArrowheads="1"/>
          </p:cNvSpPr>
          <p:nvPr>
            <p:ph type="body" idx="1"/>
          </p:nvPr>
        </p:nvSpPr>
        <p:spPr/>
        <p:txBody>
          <a:bodyPr/>
          <a:lstStyle/>
          <a:p>
            <a:r>
              <a:rPr lang="en-US" dirty="0" smtClean="0"/>
              <a:t>As mentioned earlier, while policies can help organizations avoid litigation, their first and foremost function is to inform employees of what is and is not acceptable behavior in the organization</a:t>
            </a:r>
          </a:p>
          <a:p>
            <a:r>
              <a:rPr lang="en-US" dirty="0" smtClean="0"/>
              <a:t>Policy development is meant to improve employee productivity and prevent potentially embarrassing situations</a:t>
            </a:r>
          </a:p>
          <a:p>
            <a:r>
              <a:rPr lang="en-US" dirty="0" smtClean="0"/>
              <a:t>In reality, most employees inherently want to do what is right. If properly educated on what is acceptable and what is not, they will choose to follow the rules for acceptable behavior</a:t>
            </a:r>
          </a:p>
        </p:txBody>
      </p:sp>
      <p:sp>
        <p:nvSpPr>
          <p:cNvPr id="54275" name="Rectangle 4"/>
          <p:cNvSpPr>
            <a:spLocks noGrp="1" noChangeArrowheads="1"/>
          </p:cNvSpPr>
          <p:nvPr>
            <p:ph type="title"/>
          </p:nvPr>
        </p:nvSpPr>
        <p:spPr/>
        <p:txBody>
          <a:bodyPr/>
          <a:lstStyle/>
          <a:p>
            <a:r>
              <a:rPr lang="en-US" dirty="0" smtClean="0"/>
              <a:t>A Final Note on Policy</a:t>
            </a:r>
          </a:p>
        </p:txBody>
      </p:sp>
    </p:spTree>
    <p:extLst>
      <p:ext uri="{BB962C8B-B14F-4D97-AF65-F5344CB8AC3E}">
        <p14:creationId xmlns:p14="http://schemas.microsoft.com/office/powerpoint/2010/main" val="33356091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4302716"/>
          </a:xfrm>
        </p:spPr>
        <p:txBody>
          <a:bodyPr/>
          <a:lstStyle/>
          <a:p>
            <a:r>
              <a:rPr lang="en-US" dirty="0"/>
              <a:t>There are three general causes of unethical and illegal behavior, such as </a:t>
            </a:r>
            <a:r>
              <a:rPr lang="en-US" dirty="0" smtClean="0"/>
              <a:t>an employee </a:t>
            </a:r>
            <a:r>
              <a:rPr lang="en-US" dirty="0"/>
              <a:t>failing to follow policy:</a:t>
            </a:r>
          </a:p>
          <a:p>
            <a:pPr lvl="1"/>
            <a:r>
              <a:rPr lang="en-US" dirty="0" smtClean="0"/>
              <a:t>Ignorance</a:t>
            </a:r>
          </a:p>
          <a:p>
            <a:pPr lvl="1"/>
            <a:r>
              <a:rPr lang="en-US" dirty="0" smtClean="0"/>
              <a:t>Accident</a:t>
            </a:r>
          </a:p>
          <a:p>
            <a:pPr lvl="1"/>
            <a:r>
              <a:rPr lang="en-US" dirty="0" smtClean="0"/>
              <a:t>Intent</a:t>
            </a:r>
          </a:p>
          <a:p>
            <a:r>
              <a:rPr lang="en-US" dirty="0"/>
              <a:t>Whatever the cause of illegal, immoral, or unethical behavior, one thing is </a:t>
            </a:r>
            <a:r>
              <a:rPr lang="en-US" dirty="0" smtClean="0"/>
              <a:t>certain: information </a:t>
            </a:r>
            <a:r>
              <a:rPr lang="en-US" dirty="0"/>
              <a:t>security personnel must do everything in their power to deter these </a:t>
            </a:r>
            <a:r>
              <a:rPr lang="en-US" dirty="0" smtClean="0"/>
              <a:t>acts and </a:t>
            </a:r>
            <a:r>
              <a:rPr lang="en-US" dirty="0"/>
              <a:t>to use policy, education and training, and technology to protect information </a:t>
            </a:r>
            <a:r>
              <a:rPr lang="en-US" dirty="0" smtClean="0"/>
              <a:t>and systems</a:t>
            </a:r>
            <a:endParaRPr lang="en-US" dirty="0"/>
          </a:p>
        </p:txBody>
      </p:sp>
      <p:sp>
        <p:nvSpPr>
          <p:cNvPr id="3" name="Title 2"/>
          <p:cNvSpPr>
            <a:spLocks noGrp="1"/>
          </p:cNvSpPr>
          <p:nvPr>
            <p:ph type="title"/>
          </p:nvPr>
        </p:nvSpPr>
        <p:spPr/>
        <p:txBody>
          <a:bodyPr/>
          <a:lstStyle/>
          <a:p>
            <a:r>
              <a:rPr lang="en-US" dirty="0" smtClean="0"/>
              <a:t>A Final Note on Policy </a:t>
            </a:r>
            <a:r>
              <a:rPr lang="en-US" dirty="0"/>
              <a:t>(Continued)</a:t>
            </a:r>
          </a:p>
        </p:txBody>
      </p:sp>
    </p:spTree>
    <p:extLst>
      <p:ext uri="{BB962C8B-B14F-4D97-AF65-F5344CB8AC3E}">
        <p14:creationId xmlns:p14="http://schemas.microsoft.com/office/powerpoint/2010/main" val="2792645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4865947"/>
          </a:xfrm>
        </p:spPr>
        <p:txBody>
          <a:bodyPr/>
          <a:lstStyle/>
          <a:p>
            <a:r>
              <a:rPr lang="en-US" dirty="0" smtClean="0"/>
              <a:t>Laws</a:t>
            </a:r>
            <a:r>
              <a:rPr lang="en-US" dirty="0"/>
              <a:t>, policies, and their </a:t>
            </a:r>
            <a:r>
              <a:rPr lang="en-US" dirty="0" smtClean="0"/>
              <a:t>associated penalties </a:t>
            </a:r>
            <a:r>
              <a:rPr lang="en-US" dirty="0"/>
              <a:t>only provide deterrence if three conditions are </a:t>
            </a:r>
            <a:r>
              <a:rPr lang="en-US" dirty="0" smtClean="0"/>
              <a:t>present:</a:t>
            </a:r>
          </a:p>
          <a:p>
            <a:pPr lvl="1"/>
            <a:r>
              <a:rPr lang="en-US" dirty="0" smtClean="0"/>
              <a:t>Fear of penalty</a:t>
            </a:r>
          </a:p>
          <a:p>
            <a:pPr lvl="1"/>
            <a:r>
              <a:rPr lang="en-US" dirty="0" smtClean="0"/>
              <a:t>Probability of being apprehended</a:t>
            </a:r>
          </a:p>
          <a:p>
            <a:pPr lvl="1"/>
            <a:r>
              <a:rPr lang="en-US" dirty="0" smtClean="0"/>
              <a:t>Probability of penalty being applied</a:t>
            </a:r>
          </a:p>
          <a:p>
            <a:r>
              <a:rPr lang="en-US" dirty="0"/>
              <a:t>In reality, most employees inherently want to do what is </a:t>
            </a:r>
            <a:r>
              <a:rPr lang="en-US" dirty="0" smtClean="0"/>
              <a:t>right</a:t>
            </a:r>
          </a:p>
          <a:p>
            <a:r>
              <a:rPr lang="en-US" dirty="0" smtClean="0"/>
              <a:t>Knowing </a:t>
            </a:r>
            <a:r>
              <a:rPr lang="en-US" dirty="0"/>
              <a:t>what is prohibited, what </a:t>
            </a:r>
            <a:r>
              <a:rPr lang="en-US" dirty="0" smtClean="0"/>
              <a:t>the penalties </a:t>
            </a:r>
            <a:r>
              <a:rPr lang="en-US" dirty="0"/>
              <a:t>are, and how penalties will be enforced is a preventive measure that </a:t>
            </a:r>
            <a:r>
              <a:rPr lang="en-US" dirty="0" smtClean="0"/>
              <a:t>should free </a:t>
            </a:r>
            <a:r>
              <a:rPr lang="en-US" dirty="0"/>
              <a:t>employees to focus on the business at </a:t>
            </a:r>
            <a:r>
              <a:rPr lang="en-US" dirty="0" smtClean="0"/>
              <a:t>hand</a:t>
            </a:r>
            <a:endParaRPr lang="en-US" dirty="0"/>
          </a:p>
        </p:txBody>
      </p:sp>
      <p:sp>
        <p:nvSpPr>
          <p:cNvPr id="3" name="Title 2"/>
          <p:cNvSpPr>
            <a:spLocks noGrp="1"/>
          </p:cNvSpPr>
          <p:nvPr>
            <p:ph type="title"/>
          </p:nvPr>
        </p:nvSpPr>
        <p:spPr/>
        <p:txBody>
          <a:bodyPr/>
          <a:lstStyle/>
          <a:p>
            <a:r>
              <a:rPr lang="en-US" dirty="0" smtClean="0"/>
              <a:t>A Final Note on </a:t>
            </a:r>
            <a:r>
              <a:rPr lang="en-US" dirty="0"/>
              <a:t>Policy (Continued)</a:t>
            </a:r>
          </a:p>
        </p:txBody>
      </p:sp>
    </p:spTree>
    <p:extLst>
      <p:ext uri="{BB962C8B-B14F-4D97-AF65-F5344CB8AC3E}">
        <p14:creationId xmlns:p14="http://schemas.microsoft.com/office/powerpoint/2010/main" val="10073366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5022914"/>
          </a:xfrm>
        </p:spPr>
        <p:txBody>
          <a:bodyPr/>
          <a:lstStyle/>
          <a:p>
            <a:r>
              <a:rPr lang="en-US" sz="2400" dirty="0" smtClean="0"/>
              <a:t>A quality InfoSec program begins and ends with policy</a:t>
            </a:r>
          </a:p>
          <a:p>
            <a:r>
              <a:rPr lang="en-US" sz="2400" dirty="0" smtClean="0"/>
              <a:t>Policy drives the performance of personnel in ways that enhance the InfoSec of an organization’s information assets</a:t>
            </a:r>
          </a:p>
          <a:p>
            <a:r>
              <a:rPr lang="en-US" sz="2400" dirty="0" smtClean="0"/>
              <a:t>Developing proper guidelines for an InfoSec program is a management problem, not a technical one. The technical aspect of an InfoSec program is merely one part of the entire program and should be dealt with only after management has created relevant policies</a:t>
            </a:r>
          </a:p>
          <a:p>
            <a:r>
              <a:rPr lang="en-US" sz="2400" dirty="0" smtClean="0"/>
              <a:t>Although InfoSec policies are the least expensive means of control, they are often the most difficult to implement. </a:t>
            </a:r>
            <a:r>
              <a:rPr lang="en-US" sz="2400" dirty="0"/>
              <a:t>Policy controls cost only the time and effort that the management team spends to create, approve, and communicate them, and that employees spend to integrate the policies into their daily activities</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1289590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InfoSec policy must satisfy several criteria:</a:t>
            </a:r>
          </a:p>
          <a:p>
            <a:pPr lvl="1"/>
            <a:r>
              <a:rPr lang="en-US" dirty="0" smtClean="0"/>
              <a:t>Policy should never conflict with law</a:t>
            </a:r>
          </a:p>
          <a:p>
            <a:pPr lvl="1"/>
            <a:r>
              <a:rPr lang="en-US" dirty="0" smtClean="0"/>
              <a:t>Policy must stand up in court, when it is challenged</a:t>
            </a:r>
          </a:p>
          <a:p>
            <a:pPr lvl="1"/>
            <a:r>
              <a:rPr lang="en-US" dirty="0" smtClean="0"/>
              <a:t>Policy must be properly supported and administered</a:t>
            </a:r>
          </a:p>
          <a:p>
            <a:r>
              <a:rPr lang="en-US" dirty="0" smtClean="0"/>
              <a:t>Guidelines for the formulation of InfoSec policy are as follows:</a:t>
            </a:r>
          </a:p>
          <a:p>
            <a:pPr lvl="1"/>
            <a:r>
              <a:rPr lang="en-US" dirty="0" smtClean="0"/>
              <a:t>Policy generators must recognize that all policies contribute to the success of the organization</a:t>
            </a:r>
          </a:p>
          <a:p>
            <a:pPr lvl="1"/>
            <a:r>
              <a:rPr lang="en-US" dirty="0" smtClean="0"/>
              <a:t>Management must ensure the adequate sharing of responsibility</a:t>
            </a:r>
          </a:p>
          <a:p>
            <a:pPr lvl="1"/>
            <a:r>
              <a:rPr lang="en-US" dirty="0" smtClean="0"/>
              <a:t>End users should be involved in the policy development process</a:t>
            </a:r>
          </a:p>
        </p:txBody>
      </p:sp>
      <p:sp>
        <p:nvSpPr>
          <p:cNvPr id="2" name="Title 1"/>
          <p:cNvSpPr>
            <a:spLocks noGrp="1"/>
          </p:cNvSpPr>
          <p:nvPr>
            <p:ph type="title"/>
          </p:nvPr>
        </p:nvSpPr>
        <p:spPr/>
        <p:txBody>
          <a:bodyPr/>
          <a:lstStyle/>
          <a:p>
            <a:r>
              <a:rPr lang="en-US" dirty="0" smtClean="0"/>
              <a:t>Summary </a:t>
            </a:r>
            <a:r>
              <a:rPr lang="en-US" dirty="0"/>
              <a:t>(Continued)</a:t>
            </a:r>
          </a:p>
        </p:txBody>
      </p:sp>
    </p:spTree>
    <p:extLst>
      <p:ext uri="{BB962C8B-B14F-4D97-AF65-F5344CB8AC3E}">
        <p14:creationId xmlns:p14="http://schemas.microsoft.com/office/powerpoint/2010/main" val="3420841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465564"/>
          </a:xfrm>
        </p:spPr>
        <p:txBody>
          <a:bodyPr/>
          <a:lstStyle/>
          <a:p>
            <a:r>
              <a:rPr lang="en-US" sz="2400" dirty="0" smtClean="0"/>
              <a:t>A policy is a statement of the organization’s position that is intended to influence and determine decisions and actions and that is used to control the actions of people and the development of procedures</a:t>
            </a:r>
          </a:p>
          <a:p>
            <a:r>
              <a:rPr lang="en-US" sz="2400" dirty="0" smtClean="0"/>
              <a:t>A policy may be viewed as a set of rules that dictates acceptable and unacceptable behavior within an organization</a:t>
            </a:r>
          </a:p>
          <a:p>
            <a:r>
              <a:rPr lang="en-US" sz="2400" dirty="0" smtClean="0"/>
              <a:t>Policies must contain information on what is required and what is prohibited, on the penalties for violating policy, and on the appeals process</a:t>
            </a:r>
          </a:p>
        </p:txBody>
      </p:sp>
      <p:sp>
        <p:nvSpPr>
          <p:cNvPr id="2" name="Title 1"/>
          <p:cNvSpPr>
            <a:spLocks noGrp="1"/>
          </p:cNvSpPr>
          <p:nvPr>
            <p:ph type="title"/>
          </p:nvPr>
        </p:nvSpPr>
        <p:spPr/>
        <p:txBody>
          <a:bodyPr/>
          <a:lstStyle/>
          <a:p>
            <a:r>
              <a:rPr lang="en-US" dirty="0" smtClean="0"/>
              <a:t>Summary </a:t>
            </a:r>
            <a:r>
              <a:rPr lang="en-US" dirty="0"/>
              <a:t>(Continued)</a:t>
            </a:r>
          </a:p>
        </p:txBody>
      </p:sp>
    </p:spTree>
    <p:extLst>
      <p:ext uri="{BB962C8B-B14F-4D97-AF65-F5344CB8AC3E}">
        <p14:creationId xmlns:p14="http://schemas.microsoft.com/office/powerpoint/2010/main" val="12763877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262705"/>
          </a:xfrm>
        </p:spPr>
        <p:txBody>
          <a:bodyPr/>
          <a:lstStyle/>
          <a:p>
            <a:r>
              <a:rPr lang="en-US" sz="2400" dirty="0" smtClean="0"/>
              <a:t>Management must define three types of InfoSec policies:</a:t>
            </a:r>
          </a:p>
          <a:p>
            <a:pPr lvl="1"/>
            <a:r>
              <a:rPr lang="en-US" sz="2000" dirty="0" smtClean="0"/>
              <a:t>Enterprise information security program policy, which sets the strategic direction, scope, and tone for all security efforts; the EISP and must be based on and support the organization’s vision and mission statements</a:t>
            </a:r>
          </a:p>
          <a:p>
            <a:pPr lvl="1"/>
            <a:r>
              <a:rPr lang="en-US" sz="2000" dirty="0" smtClean="0"/>
              <a:t>Issue-specific information security policies, which provide guidance to all members of an organization regarding the use of IT</a:t>
            </a:r>
          </a:p>
          <a:p>
            <a:pPr lvl="1"/>
            <a:r>
              <a:rPr lang="en-US" sz="2000" dirty="0" smtClean="0"/>
              <a:t>System-specific information security policies, which guide the management and technical specifications of particular technologies and systems</a:t>
            </a:r>
          </a:p>
          <a:p>
            <a:r>
              <a:rPr lang="en-US" sz="2400" dirty="0"/>
              <a:t>For a policy to be effective, it must be properly written, distributed, read, understood, agreed to, and uniformly applied to those for whom it is intended</a:t>
            </a:r>
          </a:p>
          <a:p>
            <a:pPr lvl="1"/>
            <a:endParaRPr lang="en-US" sz="2000" dirty="0"/>
          </a:p>
        </p:txBody>
      </p:sp>
      <p:sp>
        <p:nvSpPr>
          <p:cNvPr id="2" name="Title 1"/>
          <p:cNvSpPr>
            <a:spLocks noGrp="1"/>
          </p:cNvSpPr>
          <p:nvPr>
            <p:ph type="title"/>
          </p:nvPr>
        </p:nvSpPr>
        <p:spPr/>
        <p:txBody>
          <a:bodyPr/>
          <a:lstStyle/>
          <a:p>
            <a:r>
              <a:rPr lang="en-US" dirty="0" smtClean="0"/>
              <a:t>Summary </a:t>
            </a:r>
            <a:r>
              <a:rPr lang="en-US" dirty="0"/>
              <a:t>(Continued)</a:t>
            </a:r>
          </a:p>
        </p:txBody>
      </p:sp>
    </p:spTree>
    <p:extLst>
      <p:ext uri="{BB962C8B-B14F-4D97-AF65-F5344CB8AC3E}">
        <p14:creationId xmlns:p14="http://schemas.microsoft.com/office/powerpoint/2010/main" val="3377296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According to Bergeron and Bérubé, the following guidelines can help in the formulation of IT policy as well as InfoSec policy: </a:t>
            </a:r>
          </a:p>
          <a:p>
            <a:pPr lvl="1"/>
            <a:r>
              <a:rPr lang="en-US" dirty="0" smtClean="0"/>
              <a:t>All policies must contribute to the success of the organization</a:t>
            </a:r>
          </a:p>
          <a:p>
            <a:pPr lvl="1"/>
            <a:r>
              <a:rPr lang="en-US" dirty="0" smtClean="0"/>
              <a:t>Management must ensure the adequate sharing of responsibility for proper use of information systems</a:t>
            </a:r>
          </a:p>
          <a:p>
            <a:pPr lvl="1"/>
            <a:r>
              <a:rPr lang="en-US" dirty="0" smtClean="0"/>
              <a:t>End users of information systems should be involved in the steps of policy formulation</a:t>
            </a:r>
            <a:endParaRPr lang="en-US" dirty="0"/>
          </a:p>
        </p:txBody>
      </p:sp>
      <p:sp>
        <p:nvSpPr>
          <p:cNvPr id="2" name="Title 1"/>
          <p:cNvSpPr>
            <a:spLocks noGrp="1"/>
          </p:cNvSpPr>
          <p:nvPr>
            <p:ph type="title"/>
          </p:nvPr>
        </p:nvSpPr>
        <p:spPr/>
        <p:txBody>
          <a:bodyPr/>
          <a:lstStyle/>
          <a:p>
            <a:r>
              <a:rPr lang="en-US" dirty="0" smtClean="0"/>
              <a:t>Why Policy? </a:t>
            </a:r>
            <a:r>
              <a:rPr lang="en-US" dirty="0"/>
              <a:t>(Continued)</a:t>
            </a:r>
          </a:p>
        </p:txBody>
      </p:sp>
    </p:spTree>
    <p:extLst>
      <p:ext uri="{BB962C8B-B14F-4D97-AF65-F5344CB8AC3E}">
        <p14:creationId xmlns:p14="http://schemas.microsoft.com/office/powerpoint/2010/main" val="1056245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ur concentric circles identify the different components of Bull's eye model. At the center is applications. From the inner circle to the outer, there are 3 components, systems, networks, and, polici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0700" y="363554"/>
            <a:ext cx="5562600" cy="6048042"/>
          </a:xfrm>
          <a:prstGeom prst="rect">
            <a:avLst/>
          </a:prstGeom>
        </p:spPr>
      </p:pic>
    </p:spTree>
    <p:extLst>
      <p:ext uri="{BB962C8B-B14F-4D97-AF65-F5344CB8AC3E}">
        <p14:creationId xmlns:p14="http://schemas.microsoft.com/office/powerpoint/2010/main" val="1812228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5"/>
          <p:cNvSpPr>
            <a:spLocks noGrp="1" noChangeArrowheads="1"/>
          </p:cNvSpPr>
          <p:nvPr>
            <p:ph type="body" idx="1"/>
          </p:nvPr>
        </p:nvSpPr>
        <p:spPr>
          <a:xfrm>
            <a:off x="365125" y="1538818"/>
            <a:ext cx="8415338" cy="4321183"/>
          </a:xfrm>
        </p:spPr>
        <p:txBody>
          <a:bodyPr/>
          <a:lstStyle/>
          <a:p>
            <a:r>
              <a:rPr lang="en-US" dirty="0" smtClean="0"/>
              <a:t>Bull’s-eye model layers:</a:t>
            </a:r>
          </a:p>
          <a:p>
            <a:pPr lvl="1"/>
            <a:r>
              <a:rPr lang="en-US" dirty="0" smtClean="0"/>
              <a:t>Policies—first layer of defense</a:t>
            </a:r>
          </a:p>
          <a:p>
            <a:pPr lvl="1"/>
            <a:r>
              <a:rPr lang="en-US" dirty="0" smtClean="0"/>
              <a:t>Networks—threats first meet the organization’s network</a:t>
            </a:r>
          </a:p>
          <a:p>
            <a:pPr lvl="1"/>
            <a:r>
              <a:rPr lang="en-US" dirty="0" smtClean="0"/>
              <a:t>Systems—computers and manufacturing systems</a:t>
            </a:r>
          </a:p>
          <a:p>
            <a:pPr lvl="1"/>
            <a:r>
              <a:rPr lang="en-US" dirty="0" smtClean="0"/>
              <a:t>Applications—all applications systems</a:t>
            </a:r>
          </a:p>
          <a:p>
            <a:r>
              <a:rPr lang="en-US" i="1" dirty="0" smtClean="0"/>
              <a:t>Policies are important reference documents for internal audits and for the resolution of legal disputes about management's due diligence [and] policy documents can act as a clear statement of management's intent</a:t>
            </a:r>
            <a:br>
              <a:rPr lang="en-US" i="1" dirty="0" smtClean="0"/>
            </a:br>
            <a:r>
              <a:rPr lang="en-US" i="1" dirty="0" smtClean="0"/>
              <a:t>(Wood, 2012)</a:t>
            </a:r>
          </a:p>
        </p:txBody>
      </p:sp>
      <p:sp>
        <p:nvSpPr>
          <p:cNvPr id="8195" name="Rectangle 4"/>
          <p:cNvSpPr>
            <a:spLocks noGrp="1" noChangeArrowheads="1"/>
          </p:cNvSpPr>
          <p:nvPr>
            <p:ph type="title"/>
          </p:nvPr>
        </p:nvSpPr>
        <p:spPr/>
        <p:txBody>
          <a:bodyPr/>
          <a:lstStyle/>
          <a:p>
            <a:r>
              <a:rPr lang="en-US" dirty="0" smtClean="0"/>
              <a:t>Policy-Centric Decision Making</a:t>
            </a:r>
          </a:p>
        </p:txBody>
      </p:sp>
    </p:spTree>
    <p:extLst>
      <p:ext uri="{BB962C8B-B14F-4D97-AF65-F5344CB8AC3E}">
        <p14:creationId xmlns:p14="http://schemas.microsoft.com/office/powerpoint/2010/main" val="21327878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6.0&quot;&gt;&lt;object type=&quot;1&quot; unique_id=&quot;10001&quot;&gt;&lt;object type=&quot;8&quot; unique_id=&quot;10626&quot;&gt;&lt;/object&gt;&lt;object type=&quot;2&quot; unique_id=&quot;10627&quot;&gt;&lt;object type=&quot;3&quot; unique_id=&quot;10628&quot;&gt;&lt;property id=&quot;20148&quot; value=&quot;5&quot;/&gt;&lt;property id=&quot;20300&quot; value=&quot;Slide 1&quot;/&gt;&lt;property id=&quot;20307&quot; value=&quot;329&quot;/&gt;&lt;/object&gt;&lt;object type=&quot;3&quot; unique_id=&quot;10629&quot;&gt;&lt;property id=&quot;20148&quot; value=&quot;5&quot;/&gt;&lt;property id=&quot;20300&quot; value=&quot;Slide 2 - &amp;quot;Learning Objectives&amp;quot;&quot;/&gt;&lt;property id=&quot;20307&quot; value=&quot;330&quot;/&gt;&lt;/object&gt;&lt;object type=&quot;3&quot; unique_id=&quot;10630&quot;&gt;&lt;property id=&quot;20148&quot; value=&quot;5&quot;/&gt;&lt;property id=&quot;20300&quot; value=&quot;Slide 3 - &amp;quot;Why Policy?&amp;quot;&quot;/&gt;&lt;property id=&quot;20307&quot; value=&quot;331&quot;/&gt;&lt;/object&gt;&lt;object type=&quot;3&quot; unique_id=&quot;10631&quot;&gt;&lt;property id=&quot;20148&quot; value=&quot;5&quot;/&gt;&lt;property id=&quot;20300&quot; value=&quot;Slide 4 - &amp;quot;Introduction&amp;quot;&quot;/&gt;&lt;property id=&quot;20307&quot; value=&quot;332&quot;/&gt;&lt;/object&gt;&lt;object type=&quot;3&quot; unique_id=&quot;10632&quot;&gt;&lt;property id=&quot;20148&quot; value=&quot;5&quot;/&gt;&lt;property id=&quot;20300&quot; value=&quot;Slide 5 - &amp;quot;Why Policy?&amp;quot;&quot;/&gt;&lt;property id=&quot;20307&quot; value=&quot;333&quot;/&gt;&lt;/object&gt;&lt;object type=&quot;3&quot; unique_id=&quot;10633&quot;&gt;&lt;property id=&quot;20148&quot; value=&quot;5&quot;/&gt;&lt;property id=&quot;20300&quot; value=&quot;Slide 6&quot;/&gt;&lt;property id=&quot;20307&quot; value=&quot;397&quot;/&gt;&lt;/object&gt;&lt;object type=&quot;3&quot; unique_id=&quot;10634&quot;&gt;&lt;property id=&quot;20148&quot; value=&quot;5&quot;/&gt;&lt;property id=&quot;20300&quot; value=&quot;Slide 7 - &amp;quot;Why Policy? (Continued)&amp;quot;&quot;/&gt;&lt;property id=&quot;20307&quot; value=&quot;334&quot;/&gt;&lt;/object&gt;&lt;object type=&quot;3&quot; unique_id=&quot;10635&quot;&gt;&lt;property id=&quot;20148&quot; value=&quot;5&quot;/&gt;&lt;property id=&quot;20300&quot; value=&quot;Slide 8&quot;/&gt;&lt;property id=&quot;20307&quot; value=&quot;335&quot;/&gt;&lt;/object&gt;&lt;object type=&quot;3&quot; unique_id=&quot;10636&quot;&gt;&lt;property id=&quot;20148&quot; value=&quot;5&quot;/&gt;&lt;property id=&quot;20300&quot; value=&quot;Slide 9 - &amp;quot;Policy-Centric Decision Making&amp;quot;&quot;/&gt;&lt;property id=&quot;20307&quot; value=&quot;336&quot;/&gt;&lt;/object&gt;&lt;object type=&quot;3&quot; unique_id=&quot;10637&quot;&gt;&lt;property id=&quot;20148&quot; value=&quot;5&quot;/&gt;&lt;property id=&quot;20300&quot; value=&quot;Slide 10 - &amp;quot;Policy, Standards, and Practices&amp;quot;&quot;/&gt;&lt;property id=&quot;20307&quot; value=&quot;337&quot;/&gt;&lt;/object&gt;&lt;object type=&quot;3&quot; unique_id=&quot;10638&quot;&gt;&lt;property id=&quot;20148&quot; value=&quot;5&quot;/&gt;&lt;property id=&quot;20300&quot; value=&quot;Slide 11&quot;/&gt;&lt;property id=&quot;20307&quot; value=&quot;339&quot;/&gt;&lt;/object&gt;&lt;object type=&quot;3&quot; unique_id=&quot;10639&quot;&gt;&lt;property id=&quot;20148&quot; value=&quot;5&quot;/&gt;&lt;property id=&quot;20300&quot; value=&quot;Slide 12 - &amp;quot;Policy, Standards, and Practices (Continued)&amp;quot;&quot;/&gt;&lt;property id=&quot;20307&quot; value=&quot;340&quot;/&gt;&lt;/object&gt;&lt;object type=&quot;3&quot; unique_id=&quot;10640&quot;&gt;&lt;property id=&quot;20148&quot; value=&quot;5&quot;/&gt;&lt;property id=&quot;20300&quot; value=&quot;Slide 13 - &amp;quot;Enterprise Information Security Policy&amp;quot;&quot;/&gt;&lt;property id=&quot;20307&quot; value=&quot;341&quot;/&gt;&lt;/object&gt;&lt;object type=&quot;3&quot; unique_id=&quot;10641&quot;&gt;&lt;property id=&quot;20148&quot; value=&quot;5&quot;/&gt;&lt;property id=&quot;20300&quot; value=&quot;Slide 14 - &amp;quot;Enterprise Information Security Policy (EISP)&amp;quot;&quot;/&gt;&lt;property id=&quot;20307&quot; value=&quot;342&quot;/&gt;&lt;/object&gt;&lt;object type=&quot;3&quot; unique_id=&quot;10642&quot;&gt;&lt;property id=&quot;20148&quot; value=&quot;5&quot;/&gt;&lt;property id=&quot;20300&quot; value=&quot;Slide 15 - &amp;quot;EISP Elements&amp;quot;&quot;/&gt;&lt;property id=&quot;20307&quot; value=&quot;343&quot;/&gt;&lt;/object&gt;&lt;object type=&quot;3&quot; unique_id=&quot;10643&quot;&gt;&lt;property id=&quot;20148&quot; value=&quot;5&quot;/&gt;&lt;property id=&quot;20300&quot; value=&quot;Slide 16 - &amp;quot;Integrating an Organization’s Mission and Objectives into the EISP&amp;quot;&quot;/&gt;&lt;property id=&quot;20307&quot; value=&quot;344&quot;/&gt;&lt;/object&gt;&lt;object type=&quot;3&quot; unique_id=&quot;10644&quot;&gt;&lt;property id=&quot;20148&quot; value=&quot;5&quot;/&gt;&lt;property id=&quot;20300&quot; value=&quot;Slide 17 - &amp;quot;EISP Elements&amp;quot;&quot;/&gt;&lt;property id=&quot;20307&quot; value=&quot;345&quot;/&gt;&lt;/object&gt;&lt;object type=&quot;3&quot; unique_id=&quot;10645&quot;&gt;&lt;property id=&quot;20148&quot; value=&quot;5&quot;/&gt;&lt;property id=&quot;20300&quot; value=&quot;Slide 18&quot;/&gt;&lt;property id=&quot;20307&quot; value=&quot;346&quot;/&gt;&lt;/object&gt;&lt;object type=&quot;3&quot; unique_id=&quot;10646&quot;&gt;&lt;property id=&quot;20148&quot; value=&quot;5&quot;/&gt;&lt;property id=&quot;20300&quot; value=&quot;Slide 19 - &amp;quot;Issue-Specific Security Policy&amp;quot;&quot;/&gt;&lt;property id=&quot;20307&quot; value=&quot;347&quot;/&gt;&lt;/object&gt;&lt;object type=&quot;3&quot; unique_id=&quot;10647&quot;&gt;&lt;property id=&quot;20148&quot; value=&quot;5&quot;/&gt;&lt;property id=&quot;20300&quot; value=&quot;Slide 20 - &amp;quot;Issue-Specific Security Policy (ISSP)&amp;quot;&quot;/&gt;&lt;property id=&quot;20307&quot; value=&quot;348&quot;/&gt;&lt;/object&gt;&lt;object type=&quot;3&quot; unique_id=&quot;10648&quot;&gt;&lt;property id=&quot;20148&quot; value=&quot;5&quot;/&gt;&lt;property id=&quot;20300&quot; value=&quot;Slide 21 - &amp;quot;Issue-Specific Security Policy (ISSP) (Continued)&amp;quot;&quot;/&gt;&lt;property id=&quot;20307&quot; value=&quot;349&quot;/&gt;&lt;/object&gt;&lt;object type=&quot;3&quot; unique_id=&quot;10649&quot;&gt;&lt;property id=&quot;20148&quot; value=&quot;5&quot;/&gt;&lt;property id=&quot;20300&quot; value=&quot;Slide 22 - &amp;quot;Issue-Specific Security Policy (ISSP) (Continued)&amp;quot;&quot;/&gt;&lt;property id=&quot;20307&quot; value=&quot;350&quot;/&gt;&lt;/object&gt;&lt;object type=&quot;3&quot; unique_id=&quot;10650&quot;&gt;&lt;property id=&quot;20148&quot; value=&quot;5&quot;/&gt;&lt;property id=&quot;20300&quot; value=&quot;Slide 23 - &amp;quot;Elements of the ISSP&amp;quot;&quot;/&gt;&lt;property id=&quot;20307&quot; value=&quot;351&quot;/&gt;&lt;/object&gt;&lt;object type=&quot;3&quot; unique_id=&quot;10651&quot;&gt;&lt;property id=&quot;20148&quot; value=&quot;5&quot;/&gt;&lt;property id=&quot;20300&quot; value=&quot;Slide 24 - &amp;quot;Elements of the ISSP (Continued)&amp;quot;&quot;/&gt;&lt;property id=&quot;20307&quot; value=&quot;352&quot;/&gt;&lt;/object&gt;&lt;object type=&quot;3&quot; unique_id=&quot;10652&quot;&gt;&lt;property id=&quot;20148&quot; value=&quot;5&quot;/&gt;&lt;property id=&quot;20300&quot; value=&quot;Slide 25 - &amp;quot;Implementing the ISSP&amp;quot;&quot;/&gt;&lt;property id=&quot;20307&quot; value=&quot;353&quot;/&gt;&lt;/object&gt;&lt;object type=&quot;3&quot; unique_id=&quot;10653&quot;&gt;&lt;property id=&quot;20148&quot; value=&quot;5&quot;/&gt;&lt;property id=&quot;20300&quot; value=&quot;Slide 26&quot;/&gt;&lt;property id=&quot;20307&quot; value=&quot;398&quot;/&gt;&lt;/object&gt;&lt;object type=&quot;3&quot; unique_id=&quot;10654&quot;&gt;&lt;property id=&quot;20148&quot; value=&quot;5&quot;/&gt;&lt;property id=&quot;20300&quot; value=&quot;Slide 27 - &amp;quot;System-Specific Security Policy&amp;quot;&quot;/&gt;&lt;property id=&quot;20307&quot; value=&quot;354&quot;/&gt;&lt;/object&gt;&lt;object type=&quot;3&quot; unique_id=&quot;10655&quot;&gt;&lt;property id=&quot;20148&quot; value=&quot;5&quot;/&gt;&lt;property id=&quot;20300&quot; value=&quot;Slide 28 - &amp;quot;System-Specific Security Policy&amp;quot;&quot;/&gt;&lt;property id=&quot;20307&quot; value=&quot;355&quot;/&gt;&lt;/object&gt;&lt;object type=&quot;3&quot; unique_id=&quot;10656&quot;&gt;&lt;property id=&quot;20148&quot; value=&quot;5&quot;/&gt;&lt;property id=&quot;20300&quot; value=&quot;Slide 29 - &amp;quot;Managerial Guidance SysSPs&amp;quot;&quot;/&gt;&lt;property id=&quot;20307&quot; value=&quot;356&quot;/&gt;&lt;/object&gt;&lt;object type=&quot;3&quot; unique_id=&quot;10657&quot;&gt;&lt;property id=&quot;20148&quot; value=&quot;5&quot;/&gt;&lt;property id=&quot;20300&quot; value=&quot;Slide 30 - &amp;quot;Technical Specifications SysSPs&amp;quot;&quot;/&gt;&lt;property id=&quot;20307&quot; value=&quot;357&quot;/&gt;&lt;/object&gt;&lt;object type=&quot;3&quot; unique_id=&quot;10658&quot;&gt;&lt;property id=&quot;20148&quot; value=&quot;5&quot;/&gt;&lt;property id=&quot;20300&quot; value=&quot;Slide 31 - &amp;quot;Access Control Lists&amp;quot;&quot;/&gt;&lt;property id=&quot;20307&quot; value=&quot;358&quot;/&gt;&lt;/object&gt;&lt;object type=&quot;3&quot; unique_id=&quot;10659&quot;&gt;&lt;property id=&quot;20148&quot; value=&quot;5&quot;/&gt;&lt;property id=&quot;20300&quot; value=&quot;Slide 32 - &amp;quot;Access Control Lists (Continued)&amp;quot;&quot;/&gt;&lt;property id=&quot;20307&quot; value=&quot;359&quot;/&gt;&lt;/object&gt;&lt;object type=&quot;3&quot; unique_id=&quot;10660&quot;&gt;&lt;property id=&quot;20148&quot; value=&quot;5&quot;/&gt;&lt;property id=&quot;20300&quot; value=&quot;Slide 33&quot;/&gt;&lt;property id=&quot;20307&quot; value=&quot;360&quot;/&gt;&lt;/object&gt;&lt;object type=&quot;3&quot; unique_id=&quot;10661&quot;&gt;&lt;property id=&quot;20148&quot; value=&quot;5&quot;/&gt;&lt;property id=&quot;20300&quot; value=&quot;Slide 34&quot;/&gt;&lt;property id=&quot;20307&quot; value=&quot;399&quot;/&gt;&lt;/object&gt;&lt;object type=&quot;3&quot; unique_id=&quot;10662&quot;&gt;&lt;property id=&quot;20148&quot; value=&quot;5&quot;/&gt;&lt;property id=&quot;20300&quot; value=&quot;Slide 35&quot;/&gt;&lt;property id=&quot;20307&quot; value=&quot;405&quot;/&gt;&lt;/object&gt;&lt;object type=&quot;3&quot; unique_id=&quot;10663&quot;&gt;&lt;property id=&quot;20148&quot; value=&quot;5&quot;/&gt;&lt;property id=&quot;20300&quot; value=&quot;Slide 36 - &amp;quot;Configuration Rules&amp;quot;&quot;/&gt;&lt;property id=&quot;20307&quot; value=&quot;362&quot;/&gt;&lt;/object&gt;&lt;object type=&quot;3&quot; unique_id=&quot;10664&quot;&gt;&lt;property id=&quot;20148&quot; value=&quot;5&quot;/&gt;&lt;property id=&quot;20300&quot; value=&quot;Slide 37&quot;/&gt;&lt;property id=&quot;20307&quot; value=&quot;363&quot;/&gt;&lt;/object&gt;&lt;object type=&quot;3&quot; unique_id=&quot;10665&quot;&gt;&lt;property id=&quot;20148&quot; value=&quot;5&quot;/&gt;&lt;property id=&quot;20300&quot; value=&quot;Slide 38 - &amp;quot;Combination SysSPs&amp;quot;&quot;/&gt;&lt;property id=&quot;20307&quot; value=&quot;364&quot;/&gt;&lt;/object&gt;&lt;object type=&quot;3&quot; unique_id=&quot;10666&quot;&gt;&lt;property id=&quot;20148&quot; value=&quot;5&quot;/&gt;&lt;property id=&quot;20300&quot; value=&quot;Slide 39 - &amp;quot;Guidelines for Effective Policy Development and Implementation&amp;quot;&quot;/&gt;&lt;property id=&quot;20307&quot; value=&quot;366&quot;/&gt;&lt;/object&gt;&lt;object type=&quot;3&quot; unique_id=&quot;10667&quot;&gt;&lt;property id=&quot;20148&quot; value=&quot;5&quot;/&gt;&lt;property id=&quot;20300&quot; value=&quot;Slide 40 - &amp;quot;Guidelines for Effective Policy&amp;quot;&quot;/&gt;&lt;property id=&quot;20307&quot; value=&quot;367&quot;/&gt;&lt;/object&gt;&lt;object type=&quot;3&quot; unique_id=&quot;10668&quot;&gt;&lt;property id=&quot;20148&quot; value=&quot;5&quot;/&gt;&lt;property id=&quot;20300&quot; value=&quot;Slide 41 - &amp;quot;Developing Information Security Policy&amp;quot;&quot;/&gt;&lt;property id=&quot;20307&quot; value=&quot;368&quot;/&gt;&lt;/object&gt;&lt;object type=&quot;3&quot; unique_id=&quot;10669&quot;&gt;&lt;property id=&quot;20148&quot; value=&quot;5&quot;/&gt;&lt;property id=&quot;20300&quot; value=&quot;Slide 42 - &amp;quot;Policy Distribution&amp;quot;&quot;/&gt;&lt;property id=&quot;20307&quot; value=&quot;369&quot;/&gt;&lt;/object&gt;&lt;object type=&quot;3&quot; unique_id=&quot;10670&quot;&gt;&lt;property id=&quot;20148&quot; value=&quot;5&quot;/&gt;&lt;property id=&quot;20300&quot; value=&quot;Slide 43 - &amp;quot;Policy Reading&amp;quot;&quot;/&gt;&lt;property id=&quot;20307&quot; value=&quot;370&quot;/&gt;&lt;/object&gt;&lt;object type=&quot;3&quot; unique_id=&quot;10671&quot;&gt;&lt;property id=&quot;20148&quot; value=&quot;5&quot;/&gt;&lt;property id=&quot;20300&quot; value=&quot;Slide 44 - &amp;quot;Policy Comprehension&amp;quot;&quot;/&gt;&lt;property id=&quot;20307&quot; value=&quot;373&quot;/&gt;&lt;/object&gt;&lt;object type=&quot;3&quot; unique_id=&quot;10672&quot;&gt;&lt;property id=&quot;20148&quot; value=&quot;5&quot;/&gt;&lt;property id=&quot;20300&quot; value=&quot;Slide 45&quot;/&gt;&lt;property id=&quot;20307&quot; value=&quot;372&quot;/&gt;&lt;/object&gt;&lt;object type=&quot;3&quot; unique_id=&quot;10673&quot;&gt;&lt;property id=&quot;20148&quot; value=&quot;5&quot;/&gt;&lt;property id=&quot;20300&quot; value=&quot;Slide 46 - &amp;quot;Policy Compliance&amp;quot;&quot;/&gt;&lt;property id=&quot;20307&quot; value=&quot;374&quot;/&gt;&lt;/object&gt;&lt;object type=&quot;3&quot; unique_id=&quot;10674&quot;&gt;&lt;property id=&quot;20148&quot; value=&quot;5&quot;/&gt;&lt;property id=&quot;20300&quot; value=&quot;Slide 47&quot;/&gt;&lt;property id=&quot;20307&quot; value=&quot;406&quot;/&gt;&lt;/object&gt;&lt;object type=&quot;3&quot; unique_id=&quot;10675&quot;&gt;&lt;property id=&quot;20148&quot; value=&quot;5&quot;/&gt;&lt;property id=&quot;20300&quot; value=&quot;Slide 48 - &amp;quot;Policy Enforcement&amp;quot;&quot;/&gt;&lt;property id=&quot;20307&quot; value=&quot;375&quot;/&gt;&lt;/object&gt;&lt;object type=&quot;3&quot; unique_id=&quot;10676&quot;&gt;&lt;property id=&quot;20148&quot; value=&quot;5&quot;/&gt;&lt;property id=&quot;20300&quot; value=&quot;Slide 49 - &amp;quot;Policy Development and Implementation &amp;#x0D;&amp;#x0A;Using the SDLC&amp;quot;&quot;/&gt;&lt;property id=&quot;20307&quot; value=&quot;377&quot;/&gt;&lt;/object&gt;&lt;object type=&quot;3&quot; unique_id=&quot;10677&quot;&gt;&lt;property id=&quot;20148&quot; value=&quot;5&quot;/&gt;&lt;property id=&quot;20300&quot; value=&quot;Slide 50 - &amp;quot;Investigation Phase&amp;quot;&quot;/&gt;&lt;property id=&quot;20307&quot; value=&quot;378&quot;/&gt;&lt;/object&gt;&lt;object type=&quot;3&quot; unique_id=&quot;10678&quot;&gt;&lt;property id=&quot;20148&quot; value=&quot;5&quot;/&gt;&lt;property id=&quot;20300&quot; value=&quot;Slide 51 - &amp;quot;Analysis Phase&amp;quot;&quot;/&gt;&lt;property id=&quot;20307&quot; value=&quot;379&quot;/&gt;&lt;/object&gt;&lt;object type=&quot;3&quot; unique_id=&quot;10679&quot;&gt;&lt;property id=&quot;20148&quot; value=&quot;5&quot;/&gt;&lt;property id=&quot;20300&quot; value=&quot;Slide 52 - &amp;quot;Design Phase&amp;quot;&quot;/&gt;&lt;property id=&quot;20307&quot; value=&quot;380&quot;/&gt;&lt;/object&gt;&lt;object type=&quot;3&quot; unique_id=&quot;10680&quot;&gt;&lt;property id=&quot;20148&quot; value=&quot;5&quot;/&gt;&lt;property id=&quot;20300&quot; value=&quot;Slide 53 - &amp;quot;Implementation Phase&amp;quot;&quot;/&gt;&lt;property id=&quot;20307&quot; value=&quot;381&quot;/&gt;&lt;/object&gt;&lt;object type=&quot;3&quot; unique_id=&quot;10681&quot;&gt;&lt;property id=&quot;20148&quot; value=&quot;5&quot;/&gt;&lt;property id=&quot;20300&quot; value=&quot;Slide 54 - &amp;quot;Maintenance Phase&amp;quot;&quot;/&gt;&lt;property id=&quot;20307&quot; value=&quot;383&quot;/&gt;&lt;/object&gt;&lt;object type=&quot;3&quot; unique_id=&quot;10682&quot;&gt;&lt;property id=&quot;20148&quot; value=&quot;5&quot;/&gt;&lt;property id=&quot;20300&quot; value=&quot;Slide 55 - &amp;quot;Software Support for Policy Administration&amp;quot;&quot;/&gt;&lt;property id=&quot;20307&quot; value=&quot;401&quot;/&gt;&lt;/object&gt;&lt;object type=&quot;3&quot; unique_id=&quot;10683&quot;&gt;&lt;property id=&quot;20148&quot; value=&quot;5&quot;/&gt;&lt;property id=&quot;20300&quot; value=&quot;Slide 56&quot;/&gt;&lt;property id=&quot;20307&quot; value=&quot;402&quot;/&gt;&lt;/object&gt;&lt;object type=&quot;3&quot; unique_id=&quot;10684&quot;&gt;&lt;property id=&quot;20148&quot; value=&quot;5&quot;/&gt;&lt;property id=&quot;20300&quot; value=&quot;Slide 57 - &amp;quot;Other Approaches to InfoSec Policy Development&amp;quot;&quot;/&gt;&lt;property id=&quot;20307&quot; value=&quot;386&quot;/&gt;&lt;/object&gt;&lt;object type=&quot;3&quot; unique_id=&quot;10685&quot;&gt;&lt;property id=&quot;20148&quot; value=&quot;5&quot;/&gt;&lt;property id=&quot;20300&quot; value=&quot;Slide 58 - &amp;quot;Policy Administrator&amp;quot;&quot;/&gt;&lt;property id=&quot;20307&quot; value=&quot;387&quot;/&gt;&lt;/object&gt;&lt;object type=&quot;3&quot; unique_id=&quot;10686&quot;&gt;&lt;property id=&quot;20148&quot; value=&quot;5&quot;/&gt;&lt;property id=&quot;20300&quot; value=&quot;Slide 59 - &amp;quot;Review Schedule&amp;quot;&quot;/&gt;&lt;property id=&quot;20307&quot; value=&quot;388&quot;/&gt;&lt;/object&gt;&lt;object type=&quot;3&quot; unique_id=&quot;10687&quot;&gt;&lt;property id=&quot;20148&quot; value=&quot;5&quot;/&gt;&lt;property id=&quot;20300&quot; value=&quot;Slide 60 - &amp;quot;Review Procedures and Practices&amp;quot;&quot;/&gt;&lt;property id=&quot;20307&quot; value=&quot;389&quot;/&gt;&lt;/object&gt;&lt;object type=&quot;3&quot; unique_id=&quot;10688&quot;&gt;&lt;property id=&quot;20148&quot; value=&quot;5&quot;/&gt;&lt;property id=&quot;20300&quot; value=&quot;Slide 61 - &amp;quot;Policy and Revision Date&amp;quot;&quot;/&gt;&lt;property id=&quot;20307&quot; value=&quot;390&quot;/&gt;&lt;/object&gt;&lt;object type=&quot;3&quot; unique_id=&quot;10689&quot;&gt;&lt;property id=&quot;20148&quot; value=&quot;5&quot;/&gt;&lt;property id=&quot;20300&quot; value=&quot;Slide 62 - &amp;quot;A Final Note on Policy&amp;quot;&quot;/&gt;&lt;property id=&quot;20307&quot; value=&quot;391&quot;/&gt;&lt;/object&gt;&lt;object type=&quot;3&quot; unique_id=&quot;10690&quot;&gt;&lt;property id=&quot;20148&quot; value=&quot;5&quot;/&gt;&lt;property id=&quot;20300&quot; value=&quot;Slide 63 - &amp;quot;A Final Note on Policy&amp;quot;&quot;/&gt;&lt;property id=&quot;20307&quot; value=&quot;392&quot;/&gt;&lt;/object&gt;&lt;object type=&quot;3&quot; unique_id=&quot;10691&quot;&gt;&lt;property id=&quot;20148&quot; value=&quot;5&quot;/&gt;&lt;property id=&quot;20300&quot; value=&quot;Slide 64 - &amp;quot;A Final Note on Policy (Continued)&amp;quot;&quot;/&gt;&lt;property id=&quot;20307&quot; value=&quot;403&quot;/&gt;&lt;/object&gt;&lt;object type=&quot;3&quot; unique_id=&quot;10692&quot;&gt;&lt;property id=&quot;20148&quot; value=&quot;5&quot;/&gt;&lt;property id=&quot;20300&quot; value=&quot;Slide 65 - &amp;quot;A Final Note on Policy (Continued)&amp;quot;&quot;/&gt;&lt;property id=&quot;20307&quot; value=&quot;404&quot;/&gt;&lt;/object&gt;&lt;object type=&quot;3&quot; unique_id=&quot;10693&quot;&gt;&lt;property id=&quot;20148&quot; value=&quot;5&quot;/&gt;&lt;property id=&quot;20300&quot; value=&quot;Slide 66 - &amp;quot;Summary&amp;quot;&quot;/&gt;&lt;property id=&quot;20307&quot; value=&quot;393&quot;/&gt;&lt;/object&gt;&lt;object type=&quot;3&quot; unique_id=&quot;10694&quot;&gt;&lt;property id=&quot;20148&quot; value=&quot;5&quot;/&gt;&lt;property id=&quot;20300&quot; value=&quot;Slide 67 - &amp;quot;Summary (Continued)&amp;quot;&quot;/&gt;&lt;property id=&quot;20307&quot; value=&quot;394&quot;/&gt;&lt;/object&gt;&lt;object type=&quot;3&quot; unique_id=&quot;10695&quot;&gt;&lt;property id=&quot;20148&quot; value=&quot;5&quot;/&gt;&lt;property id=&quot;20300&quot; value=&quot;Slide 68 - &amp;quot;Summary (Continued)&amp;quot;&quot;/&gt;&lt;property id=&quot;20307&quot; value=&quot;395&quot;/&gt;&lt;/object&gt;&lt;object type=&quot;3&quot; unique_id=&quot;10696&quot;&gt;&lt;property id=&quot;20148&quot; value=&quot;5&quot;/&gt;&lt;property id=&quot;20300&quot; value=&quot;Slide 69 - &amp;quot;Summary (Continued)&amp;quot;&quot;/&gt;&lt;property id=&quot;20307&quot; value=&quot;396&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6901</TotalTime>
  <Words>3827</Words>
  <Application>Microsoft Office PowerPoint</Application>
  <PresentationFormat>On-screen Show (4:3)</PresentationFormat>
  <Paragraphs>344</Paragraphs>
  <Slides>69</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Calibri Light</vt:lpstr>
      <vt:lpstr>Times New Roman</vt:lpstr>
      <vt:lpstr>Office Theme</vt:lpstr>
      <vt:lpstr>PowerPoint Presentation</vt:lpstr>
      <vt:lpstr>Learning Objectives</vt:lpstr>
      <vt:lpstr>Why Policy?</vt:lpstr>
      <vt:lpstr>Introduction</vt:lpstr>
      <vt:lpstr>Why Policy?</vt:lpstr>
      <vt:lpstr>PowerPoint Presentation</vt:lpstr>
      <vt:lpstr>Why Policy? (Continued)</vt:lpstr>
      <vt:lpstr>PowerPoint Presentation</vt:lpstr>
      <vt:lpstr>Policy-Centric Decision Making</vt:lpstr>
      <vt:lpstr>Policy, Standards, and Practices</vt:lpstr>
      <vt:lpstr>PowerPoint Presentation</vt:lpstr>
      <vt:lpstr>Policy, Standards, and Practices (Continued)</vt:lpstr>
      <vt:lpstr>Enterprise Information Security Policy</vt:lpstr>
      <vt:lpstr>Enterprise Information Security Policy (EISP)</vt:lpstr>
      <vt:lpstr>EISP Elements</vt:lpstr>
      <vt:lpstr>Integrating an Organization’s Mission and Objectives into the EISP</vt:lpstr>
      <vt:lpstr>EISP Elements</vt:lpstr>
      <vt:lpstr>PowerPoint Presentation</vt:lpstr>
      <vt:lpstr>Issue-Specific Security Policy</vt:lpstr>
      <vt:lpstr>Issue-Specific Security Policy (ISSP)</vt:lpstr>
      <vt:lpstr>Issue-Specific Security Policy (ISSP) (Continued)</vt:lpstr>
      <vt:lpstr>Issue-Specific Security Policy (ISSP) (Continued)</vt:lpstr>
      <vt:lpstr>Elements of the ISSP</vt:lpstr>
      <vt:lpstr>Elements of the ISSP (Continued)</vt:lpstr>
      <vt:lpstr>Implementing the ISSP</vt:lpstr>
      <vt:lpstr>PowerPoint Presentation</vt:lpstr>
      <vt:lpstr>System-Specific Security Policy</vt:lpstr>
      <vt:lpstr>System-Specific Security Policy</vt:lpstr>
      <vt:lpstr>Managerial Guidance SysSPs</vt:lpstr>
      <vt:lpstr>Technical Specifications SysSPs</vt:lpstr>
      <vt:lpstr>Access Control Lists</vt:lpstr>
      <vt:lpstr>Access Control Lists (Continued)</vt:lpstr>
      <vt:lpstr>PowerPoint Presentation</vt:lpstr>
      <vt:lpstr>PowerPoint Presentation</vt:lpstr>
      <vt:lpstr>PowerPoint Presentation</vt:lpstr>
      <vt:lpstr>Configuration Rules</vt:lpstr>
      <vt:lpstr>PowerPoint Presentation</vt:lpstr>
      <vt:lpstr>Combination SysSPs</vt:lpstr>
      <vt:lpstr>Guidelines for Effective Policy Development and Implementation</vt:lpstr>
      <vt:lpstr>Guidelines for Effective Policy</vt:lpstr>
      <vt:lpstr>Developing Information Security Policy</vt:lpstr>
      <vt:lpstr>Policy Distribution</vt:lpstr>
      <vt:lpstr>Policy Reading</vt:lpstr>
      <vt:lpstr>Policy Comprehension</vt:lpstr>
      <vt:lpstr>PowerPoint Presentation</vt:lpstr>
      <vt:lpstr>Policy Compliance</vt:lpstr>
      <vt:lpstr>PowerPoint Presentation</vt:lpstr>
      <vt:lpstr>Policy Enforcement</vt:lpstr>
      <vt:lpstr>Policy Development and Implementation  Using the SDLC</vt:lpstr>
      <vt:lpstr>Investigation Phase</vt:lpstr>
      <vt:lpstr>Analysis Phase</vt:lpstr>
      <vt:lpstr>Design Phase</vt:lpstr>
      <vt:lpstr>Implementation Phase</vt:lpstr>
      <vt:lpstr>Maintenance Phase</vt:lpstr>
      <vt:lpstr>Software Support for Policy Administration</vt:lpstr>
      <vt:lpstr>PowerPoint Presentation</vt:lpstr>
      <vt:lpstr>Other Approaches to InfoSec Policy Development</vt:lpstr>
      <vt:lpstr>Policy Administrator</vt:lpstr>
      <vt:lpstr>Review Schedule</vt:lpstr>
      <vt:lpstr>Review Procedures and Practices</vt:lpstr>
      <vt:lpstr>Policy and Revision Date</vt:lpstr>
      <vt:lpstr>A Final Note on Policy</vt:lpstr>
      <vt:lpstr>A Final Note on Policy</vt:lpstr>
      <vt:lpstr>A Final Note on Policy (Continued)</vt:lpstr>
      <vt:lpstr>A Final Note on Policy (Continued)</vt:lpstr>
      <vt:lpstr>Summary</vt:lpstr>
      <vt:lpstr>Summary (Continued)</vt:lpstr>
      <vt:lpstr>Summary (Continued)</vt:lpstr>
      <vt:lpstr>Summary (Continued)</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dc:creator>
  <cp:lastModifiedBy>lw_dlf</cp:lastModifiedBy>
  <cp:revision>303</cp:revision>
  <cp:lastPrinted>2010-11-12T17:54:40Z</cp:lastPrinted>
  <dcterms:created xsi:type="dcterms:W3CDTF">2007-02-15T20:50:52Z</dcterms:created>
  <dcterms:modified xsi:type="dcterms:W3CDTF">2018-04-05T06:25:32Z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