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70"/>
  </p:notesMasterIdLst>
  <p:handoutMasterIdLst>
    <p:handoutMasterId r:id="rId71"/>
  </p:handoutMasterIdLst>
  <p:sldIdLst>
    <p:sldId id="329" r:id="rId2"/>
    <p:sldId id="335" r:id="rId3"/>
    <p:sldId id="338" r:id="rId4"/>
    <p:sldId id="339" r:id="rId5"/>
    <p:sldId id="398" r:id="rId6"/>
    <p:sldId id="39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5" r:id="rId22"/>
    <p:sldId id="354" r:id="rId23"/>
    <p:sldId id="356" r:id="rId24"/>
    <p:sldId id="357" r:id="rId25"/>
    <p:sldId id="400" r:id="rId26"/>
    <p:sldId id="401" r:id="rId27"/>
    <p:sldId id="358" r:id="rId28"/>
    <p:sldId id="402" r:id="rId29"/>
    <p:sldId id="360" r:id="rId30"/>
    <p:sldId id="361"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5" r:id="rId45"/>
    <p:sldId id="404" r:id="rId46"/>
    <p:sldId id="376" r:id="rId47"/>
    <p:sldId id="377" r:id="rId48"/>
    <p:sldId id="378" r:id="rId49"/>
    <p:sldId id="379" r:id="rId50"/>
    <p:sldId id="380" r:id="rId51"/>
    <p:sldId id="381" r:id="rId52"/>
    <p:sldId id="382" r:id="rId53"/>
    <p:sldId id="383" r:id="rId54"/>
    <p:sldId id="384" r:id="rId55"/>
    <p:sldId id="385" r:id="rId56"/>
    <p:sldId id="405" r:id="rId57"/>
    <p:sldId id="406" r:id="rId58"/>
    <p:sldId id="407" r:id="rId59"/>
    <p:sldId id="386" r:id="rId60"/>
    <p:sldId id="387" r:id="rId61"/>
    <p:sldId id="408" r:id="rId62"/>
    <p:sldId id="409" r:id="rId63"/>
    <p:sldId id="410" r:id="rId64"/>
    <p:sldId id="411" r:id="rId65"/>
    <p:sldId id="412" r:id="rId66"/>
    <p:sldId id="413" r:id="rId67"/>
    <p:sldId id="414" r:id="rId68"/>
    <p:sldId id="415" r:id="rId69"/>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07" autoAdjust="0"/>
    <p:restoredTop sz="99857" autoAdjust="0"/>
  </p:normalViewPr>
  <p:slideViewPr>
    <p:cSldViewPr>
      <p:cViewPr varScale="1">
        <p:scale>
          <a:sx n="108" d="100"/>
          <a:sy n="108" d="100"/>
        </p:scale>
        <p:origin x="41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4/3/2018</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4/3/2018</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defTabSz="966788">
              <a:spcBef>
                <a:spcPct val="30000"/>
              </a:spcBef>
              <a:defRPr sz="1200">
                <a:solidFill>
                  <a:schemeClr val="tx1"/>
                </a:solidFill>
                <a:latin typeface="Calibri" panose="020F0502020204030204" pitchFamily="34" charset="0"/>
              </a:defRPr>
            </a:lvl1pPr>
            <a:lvl2pPr marL="785813" indent="-303213" defTabSz="966788">
              <a:spcBef>
                <a:spcPct val="30000"/>
              </a:spcBef>
              <a:defRPr sz="1200">
                <a:solidFill>
                  <a:schemeClr val="tx1"/>
                </a:solidFill>
                <a:latin typeface="Calibri" panose="020F0502020204030204" pitchFamily="34" charset="0"/>
              </a:defRPr>
            </a:lvl2pPr>
            <a:lvl3pPr marL="1208088" indent="-241300" defTabSz="966788">
              <a:spcBef>
                <a:spcPct val="30000"/>
              </a:spcBef>
              <a:defRPr sz="1200">
                <a:solidFill>
                  <a:schemeClr val="tx1"/>
                </a:solidFill>
                <a:latin typeface="Calibri" panose="020F0502020204030204" pitchFamily="34" charset="0"/>
              </a:defRPr>
            </a:lvl3pPr>
            <a:lvl4pPr marL="1692275" indent="-242888" defTabSz="966788">
              <a:spcBef>
                <a:spcPct val="30000"/>
              </a:spcBef>
              <a:defRPr sz="1200">
                <a:solidFill>
                  <a:schemeClr val="tx1"/>
                </a:solidFill>
                <a:latin typeface="Calibri" panose="020F0502020204030204" pitchFamily="34" charset="0"/>
              </a:defRPr>
            </a:lvl4pPr>
            <a:lvl5pPr marL="2174875" indent="-241300" defTabSz="966788">
              <a:spcBef>
                <a:spcPct val="30000"/>
              </a:spcBef>
              <a:defRPr sz="1200">
                <a:solidFill>
                  <a:schemeClr val="tx1"/>
                </a:solidFill>
                <a:latin typeface="Calibri" panose="020F0502020204030204" pitchFamily="34" charset="0"/>
              </a:defRPr>
            </a:lvl5pPr>
            <a:lvl6pPr marL="2632075" indent="-241300" defTabSz="966788" eaLnBrk="0" fontAlgn="base" hangingPunct="0">
              <a:spcBef>
                <a:spcPct val="30000"/>
              </a:spcBef>
              <a:spcAft>
                <a:spcPct val="0"/>
              </a:spcAft>
              <a:defRPr sz="1200">
                <a:solidFill>
                  <a:schemeClr val="tx1"/>
                </a:solidFill>
                <a:latin typeface="Calibri" panose="020F0502020204030204" pitchFamily="34" charset="0"/>
              </a:defRPr>
            </a:lvl6pPr>
            <a:lvl7pPr marL="3089275" indent="-241300" defTabSz="966788" eaLnBrk="0" fontAlgn="base" hangingPunct="0">
              <a:spcBef>
                <a:spcPct val="30000"/>
              </a:spcBef>
              <a:spcAft>
                <a:spcPct val="0"/>
              </a:spcAft>
              <a:defRPr sz="1200">
                <a:solidFill>
                  <a:schemeClr val="tx1"/>
                </a:solidFill>
                <a:latin typeface="Calibri" panose="020F0502020204030204" pitchFamily="34" charset="0"/>
              </a:defRPr>
            </a:lvl7pPr>
            <a:lvl8pPr marL="3546475" indent="-241300" defTabSz="966788" eaLnBrk="0" fontAlgn="base" hangingPunct="0">
              <a:spcBef>
                <a:spcPct val="30000"/>
              </a:spcBef>
              <a:spcAft>
                <a:spcPct val="0"/>
              </a:spcAft>
              <a:defRPr sz="1200">
                <a:solidFill>
                  <a:schemeClr val="tx1"/>
                </a:solidFill>
                <a:latin typeface="Calibri" panose="020F0502020204030204" pitchFamily="34" charset="0"/>
              </a:defRPr>
            </a:lvl8pPr>
            <a:lvl9pPr marL="4003675" indent="-241300" defTabSz="96678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3B7C4A7-6213-4EDB-95C9-5399744D69C6}" type="slidenum">
              <a:rPr lang="en-US" altLang="en-US" sz="1300">
                <a:latin typeface="Arial" panose="020B0604020202020204" pitchFamily="34" charset="0"/>
              </a:rPr>
              <a:pPr>
                <a:spcBef>
                  <a:spcPct val="0"/>
                </a:spcBef>
              </a:pPr>
              <a:t>1</a:t>
            </a:fld>
            <a:endParaRPr lang="en-US" altLang="en-US" sz="1300" dirty="0">
              <a:latin typeface="Arial" panose="020B0604020202020204" pitchFamily="34"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s-EC" altLang="en-US" dirty="0" smtClean="0"/>
          </a:p>
        </p:txBody>
      </p:sp>
    </p:spTree>
    <p:extLst>
      <p:ext uri="{BB962C8B-B14F-4D97-AF65-F5344CB8AC3E}">
        <p14:creationId xmlns:p14="http://schemas.microsoft.com/office/powerpoint/2010/main" val="59317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C3C338EA-F5C2-448F-B99B-B04ACE3EAEC6}" type="slidenum">
              <a:rPr lang="en-US" sz="1200" smtClean="0"/>
              <a:pPr eaLnBrk="1" hangingPunct="1"/>
              <a:t>14</a:t>
            </a:fld>
            <a:endParaRPr lang="en-US" sz="1200" dirty="0" smtClean="0"/>
          </a:p>
        </p:txBody>
      </p:sp>
    </p:spTree>
    <p:extLst>
      <p:ext uri="{BB962C8B-B14F-4D97-AF65-F5344CB8AC3E}">
        <p14:creationId xmlns:p14="http://schemas.microsoft.com/office/powerpoint/2010/main" val="519666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6CA38B93-FB88-4FD1-A692-2F5DA82F5FA7}" type="slidenum">
              <a:rPr lang="en-US" sz="1200" smtClean="0"/>
              <a:pPr eaLnBrk="1" hangingPunct="1"/>
              <a:t>17</a:t>
            </a:fld>
            <a:endParaRPr lang="en-US" sz="1200" dirty="0" smtClean="0"/>
          </a:p>
        </p:txBody>
      </p:sp>
    </p:spTree>
    <p:extLst>
      <p:ext uri="{BB962C8B-B14F-4D97-AF65-F5344CB8AC3E}">
        <p14:creationId xmlns:p14="http://schemas.microsoft.com/office/powerpoint/2010/main" val="3817155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B351F88-FD5C-43FC-876A-144E65EDD4C6}" type="slidenum">
              <a:rPr lang="en-US" sz="1200" smtClean="0"/>
              <a:pPr eaLnBrk="1" hangingPunct="1"/>
              <a:t>18</a:t>
            </a:fld>
            <a:endParaRPr lang="en-US" sz="1200" dirty="0" smtClean="0"/>
          </a:p>
        </p:txBody>
      </p:sp>
    </p:spTree>
    <p:extLst>
      <p:ext uri="{BB962C8B-B14F-4D97-AF65-F5344CB8AC3E}">
        <p14:creationId xmlns:p14="http://schemas.microsoft.com/office/powerpoint/2010/main" val="1817856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71DB83B-2677-498A-8D9A-AD47B0F5B46A}" type="slidenum">
              <a:rPr lang="en-US" sz="1200" smtClean="0"/>
              <a:pPr eaLnBrk="1" hangingPunct="1"/>
              <a:t>20</a:t>
            </a:fld>
            <a:endParaRPr lang="en-US" sz="1200" dirty="0" smtClean="0"/>
          </a:p>
        </p:txBody>
      </p:sp>
    </p:spTree>
    <p:extLst>
      <p:ext uri="{BB962C8B-B14F-4D97-AF65-F5344CB8AC3E}">
        <p14:creationId xmlns:p14="http://schemas.microsoft.com/office/powerpoint/2010/main" val="211436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23D19C0-DBEA-478E-9551-0A1DCB434935}" type="slidenum">
              <a:rPr lang="en-US" sz="1200" smtClean="0"/>
              <a:pPr eaLnBrk="1" hangingPunct="1"/>
              <a:t>23</a:t>
            </a:fld>
            <a:endParaRPr lang="en-US" sz="1200" dirty="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283256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89785F9-498F-4F19-9C25-8F7976BAA333}" type="slidenum">
              <a:rPr lang="en-US" sz="1200" smtClean="0"/>
              <a:pPr eaLnBrk="1" hangingPunct="1"/>
              <a:t>24</a:t>
            </a:fld>
            <a:endParaRPr lang="en-US" sz="1200" dirty="0" smtClean="0"/>
          </a:p>
        </p:txBody>
      </p:sp>
    </p:spTree>
    <p:extLst>
      <p:ext uri="{BB962C8B-B14F-4D97-AF65-F5344CB8AC3E}">
        <p14:creationId xmlns:p14="http://schemas.microsoft.com/office/powerpoint/2010/main" val="3846800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95674C6-CE9C-4FD1-8CB5-A63AA82AB3AD}" type="slidenum">
              <a:rPr lang="en-US" sz="1200" smtClean="0"/>
              <a:pPr eaLnBrk="1" hangingPunct="1"/>
              <a:t>27</a:t>
            </a:fld>
            <a:endParaRPr lang="en-US" sz="1200"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747268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95674C6-CE9C-4FD1-8CB5-A63AA82AB3AD}" type="slidenum">
              <a:rPr lang="en-US" sz="1200" smtClean="0"/>
              <a:pPr eaLnBrk="1" hangingPunct="1"/>
              <a:t>28</a:t>
            </a:fld>
            <a:endParaRPr lang="en-US" sz="1200"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710278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3EA5F28-5449-42B3-9811-1EB322EEDAAA}" type="slidenum">
              <a:rPr lang="en-US" sz="1200" smtClean="0"/>
              <a:pPr eaLnBrk="1" hangingPunct="1"/>
              <a:t>29</a:t>
            </a:fld>
            <a:endParaRPr lang="en-US" sz="1200" dirty="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511012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45AE36C-6BAB-403D-9F7C-5DCBDB46ED06}" type="slidenum">
              <a:rPr lang="en-US" sz="1200" smtClean="0"/>
              <a:pPr eaLnBrk="1" hangingPunct="1"/>
              <a:t>30</a:t>
            </a:fld>
            <a:endParaRPr lang="en-US" sz="1200" dirty="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134820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65CC5E52-EAB3-4CC6-B744-C1AABDECF5D5}" type="slidenum">
              <a:rPr lang="en-US" sz="1200" smtClean="0"/>
              <a:pPr eaLnBrk="1" hangingPunct="1"/>
              <a:t>2</a:t>
            </a:fld>
            <a:endParaRPr lang="en-US" sz="1200" dirty="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033765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49F3E3FF-973D-4EF6-A9F3-0B5D5BEFF99A}" type="slidenum">
              <a:rPr lang="en-US" sz="1200" smtClean="0"/>
              <a:pPr eaLnBrk="1" hangingPunct="1"/>
              <a:t>31</a:t>
            </a:fld>
            <a:endParaRPr lang="en-US" sz="1200" dirty="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71002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FC0699D-0B20-489F-A556-7690DD11494D}" type="slidenum">
              <a:rPr lang="en-US" sz="1200" smtClean="0"/>
              <a:pPr eaLnBrk="1" hangingPunct="1"/>
              <a:t>32</a:t>
            </a:fld>
            <a:endParaRPr lang="en-US" sz="1200" dirty="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269264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1AA0604-33E6-42BB-B186-E77A37FC0323}" type="slidenum">
              <a:rPr lang="en-US" sz="1200" smtClean="0"/>
              <a:pPr eaLnBrk="1" hangingPunct="1"/>
              <a:t>33</a:t>
            </a:fld>
            <a:endParaRPr lang="en-US" sz="1200" dirty="0" smtClean="0"/>
          </a:p>
        </p:txBody>
      </p:sp>
    </p:spTree>
    <p:extLst>
      <p:ext uri="{BB962C8B-B14F-4D97-AF65-F5344CB8AC3E}">
        <p14:creationId xmlns:p14="http://schemas.microsoft.com/office/powerpoint/2010/main" val="2392363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8E25FC14-4B39-49FB-9E40-F9CC67FCC7DC}" type="slidenum">
              <a:rPr lang="en-US" sz="1200" smtClean="0"/>
              <a:pPr eaLnBrk="1" hangingPunct="1"/>
              <a:t>34</a:t>
            </a:fld>
            <a:endParaRPr lang="en-US" sz="1200" dirty="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dirty="0" smtClean="0"/>
          </a:p>
        </p:txBody>
      </p:sp>
    </p:spTree>
    <p:extLst>
      <p:ext uri="{BB962C8B-B14F-4D97-AF65-F5344CB8AC3E}">
        <p14:creationId xmlns:p14="http://schemas.microsoft.com/office/powerpoint/2010/main" val="1868864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C2AF2338-4B7F-4463-B785-0B88C2F05A92}" type="slidenum">
              <a:rPr lang="en-US" sz="1200" smtClean="0"/>
              <a:pPr eaLnBrk="1" hangingPunct="1"/>
              <a:t>35</a:t>
            </a:fld>
            <a:endParaRPr lang="en-US" sz="1200" dirty="0" smtClean="0"/>
          </a:p>
        </p:txBody>
      </p:sp>
    </p:spTree>
    <p:extLst>
      <p:ext uri="{BB962C8B-B14F-4D97-AF65-F5344CB8AC3E}">
        <p14:creationId xmlns:p14="http://schemas.microsoft.com/office/powerpoint/2010/main" val="2613389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84C51413-D867-4151-BBAD-203E23EDD34A}" type="slidenum">
              <a:rPr lang="en-US" sz="1200" smtClean="0"/>
              <a:pPr eaLnBrk="1" hangingPunct="1"/>
              <a:t>37</a:t>
            </a:fld>
            <a:endParaRPr lang="en-US" sz="1200"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5188463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15CA7F68-4822-4085-8A9A-F47DB6FCFAD1}" type="slidenum">
              <a:rPr lang="en-US" sz="1200" smtClean="0"/>
              <a:pPr eaLnBrk="1" hangingPunct="1"/>
              <a:t>38</a:t>
            </a:fld>
            <a:endParaRPr lang="en-US" sz="1200" dirty="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156726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A67D6FB-A3F3-4507-856D-4F18E3498975}" type="slidenum">
              <a:rPr lang="en-US" sz="1200" smtClean="0"/>
              <a:pPr eaLnBrk="1" hangingPunct="1"/>
              <a:t>39</a:t>
            </a:fld>
            <a:endParaRPr lang="en-US" sz="1200" dirty="0" smtClean="0"/>
          </a:p>
        </p:txBody>
      </p:sp>
    </p:spTree>
    <p:extLst>
      <p:ext uri="{BB962C8B-B14F-4D97-AF65-F5344CB8AC3E}">
        <p14:creationId xmlns:p14="http://schemas.microsoft.com/office/powerpoint/2010/main" val="1303114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C8491AC-A209-4F45-96E8-4E55598FEA0C}" type="slidenum">
              <a:rPr lang="en-US" sz="1200" smtClean="0"/>
              <a:pPr eaLnBrk="1" hangingPunct="1"/>
              <a:t>40</a:t>
            </a:fld>
            <a:endParaRPr lang="en-US" sz="1200" dirty="0" smtClean="0"/>
          </a:p>
        </p:txBody>
      </p:sp>
    </p:spTree>
    <p:extLst>
      <p:ext uri="{BB962C8B-B14F-4D97-AF65-F5344CB8AC3E}">
        <p14:creationId xmlns:p14="http://schemas.microsoft.com/office/powerpoint/2010/main" val="27803660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13A92D9-853B-4C9A-A8E1-D3BCAAD86A16}" type="slidenum">
              <a:rPr lang="en-US" sz="1200" smtClean="0"/>
              <a:pPr eaLnBrk="1" hangingPunct="1"/>
              <a:t>42</a:t>
            </a:fld>
            <a:endParaRPr lang="en-US" sz="1200" dirty="0" smtClean="0"/>
          </a:p>
        </p:txBody>
      </p:sp>
    </p:spTree>
    <p:extLst>
      <p:ext uri="{BB962C8B-B14F-4D97-AF65-F5344CB8AC3E}">
        <p14:creationId xmlns:p14="http://schemas.microsoft.com/office/powerpoint/2010/main" val="1981550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940368B-AC7D-4B2E-A250-A02D3BD5FF7F}" type="slidenum">
              <a:rPr lang="en-US" sz="1200" smtClean="0"/>
              <a:pPr eaLnBrk="1" hangingPunct="1"/>
              <a:t>4</a:t>
            </a:fld>
            <a:endParaRPr lang="en-US" sz="1200" dirty="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590443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1D9967E8-73D4-40B6-A78A-7AFD52B2DC0A}" type="slidenum">
              <a:rPr lang="en-US" sz="1200" smtClean="0"/>
              <a:pPr eaLnBrk="1" hangingPunct="1"/>
              <a:t>43</a:t>
            </a:fld>
            <a:endParaRPr lang="en-US" sz="1200"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3280166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CA224F8-3335-4C59-B940-83666D59244B}" type="slidenum">
              <a:rPr lang="en-US" sz="1200" smtClean="0"/>
              <a:pPr eaLnBrk="1" hangingPunct="1"/>
              <a:t>46</a:t>
            </a:fld>
            <a:endParaRPr lang="en-US" sz="1200" dirty="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9129573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86EFD921-E36D-40D7-A692-53DB29E9D27F}" type="slidenum">
              <a:rPr lang="en-US" sz="1200" smtClean="0"/>
              <a:pPr eaLnBrk="1" hangingPunct="1"/>
              <a:t>48</a:t>
            </a:fld>
            <a:endParaRPr lang="en-US" sz="1200" dirty="0" smtClean="0"/>
          </a:p>
        </p:txBody>
      </p:sp>
    </p:spTree>
    <p:extLst>
      <p:ext uri="{BB962C8B-B14F-4D97-AF65-F5344CB8AC3E}">
        <p14:creationId xmlns:p14="http://schemas.microsoft.com/office/powerpoint/2010/main" val="31510853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877A7784-5E66-4F7E-864E-38BEC7A4467C}" type="slidenum">
              <a:rPr lang="en-US" sz="1200" smtClean="0"/>
              <a:pPr eaLnBrk="1" hangingPunct="1"/>
              <a:t>49</a:t>
            </a:fld>
            <a:endParaRPr lang="en-US" sz="1200" dirty="0" smtClean="0"/>
          </a:p>
        </p:txBody>
      </p:sp>
    </p:spTree>
    <p:extLst>
      <p:ext uri="{BB962C8B-B14F-4D97-AF65-F5344CB8AC3E}">
        <p14:creationId xmlns:p14="http://schemas.microsoft.com/office/powerpoint/2010/main" val="31889944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26447F3-DD53-4408-908B-B07D28DC3417}" type="slidenum">
              <a:rPr lang="en-US" sz="1200" smtClean="0"/>
              <a:pPr eaLnBrk="1" hangingPunct="1"/>
              <a:t>51</a:t>
            </a:fld>
            <a:endParaRPr lang="en-US" sz="1200" dirty="0" smtClean="0"/>
          </a:p>
        </p:txBody>
      </p:sp>
    </p:spTree>
    <p:extLst>
      <p:ext uri="{BB962C8B-B14F-4D97-AF65-F5344CB8AC3E}">
        <p14:creationId xmlns:p14="http://schemas.microsoft.com/office/powerpoint/2010/main" val="1273794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48458A0D-4224-4C18-BB3B-7A1E1908E46E}" type="slidenum">
              <a:rPr lang="en-US" sz="1200" smtClean="0"/>
              <a:pPr eaLnBrk="1" hangingPunct="1"/>
              <a:t>52</a:t>
            </a:fld>
            <a:endParaRPr lang="en-US" sz="1200" dirty="0" smtClean="0"/>
          </a:p>
        </p:txBody>
      </p:sp>
    </p:spTree>
    <p:extLst>
      <p:ext uri="{BB962C8B-B14F-4D97-AF65-F5344CB8AC3E}">
        <p14:creationId xmlns:p14="http://schemas.microsoft.com/office/powerpoint/2010/main" val="24317771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11A83384-3A5B-4647-8E6F-26B83AAEDD41}" type="slidenum">
              <a:rPr lang="en-US" sz="1200" smtClean="0"/>
              <a:pPr eaLnBrk="1" hangingPunct="1"/>
              <a:t>53</a:t>
            </a:fld>
            <a:endParaRPr lang="en-US" sz="1200" dirty="0" smtClean="0"/>
          </a:p>
        </p:txBody>
      </p:sp>
    </p:spTree>
    <p:extLst>
      <p:ext uri="{BB962C8B-B14F-4D97-AF65-F5344CB8AC3E}">
        <p14:creationId xmlns:p14="http://schemas.microsoft.com/office/powerpoint/2010/main" val="20980099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44C69B9C-4030-486E-84F0-2E049577124C}" type="slidenum">
              <a:rPr lang="en-US" sz="1200" smtClean="0"/>
              <a:pPr eaLnBrk="1" hangingPunct="1"/>
              <a:t>54</a:t>
            </a:fld>
            <a:endParaRPr lang="en-US" sz="1200" dirty="0" smtClean="0"/>
          </a:p>
        </p:txBody>
      </p:sp>
    </p:spTree>
    <p:extLst>
      <p:ext uri="{BB962C8B-B14F-4D97-AF65-F5344CB8AC3E}">
        <p14:creationId xmlns:p14="http://schemas.microsoft.com/office/powerpoint/2010/main" val="31852432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A4C6495-E82C-4EE0-A960-80F4C22648EF}" type="slidenum">
              <a:rPr lang="en-US" sz="1200" smtClean="0"/>
              <a:pPr eaLnBrk="1" hangingPunct="1"/>
              <a:t>55</a:t>
            </a:fld>
            <a:endParaRPr lang="en-US" sz="1200" dirty="0" smtClean="0"/>
          </a:p>
        </p:txBody>
      </p:sp>
    </p:spTree>
    <p:extLst>
      <p:ext uri="{BB962C8B-B14F-4D97-AF65-F5344CB8AC3E}">
        <p14:creationId xmlns:p14="http://schemas.microsoft.com/office/powerpoint/2010/main" val="2740709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A11E322-F9E0-4EE2-8E3D-94929FAC4D7C}" type="slidenum">
              <a:rPr lang="en-US" sz="1200" smtClean="0"/>
              <a:pPr eaLnBrk="1" hangingPunct="1"/>
              <a:t>7</a:t>
            </a:fld>
            <a:endParaRPr lang="en-US" sz="1200" dirty="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893551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C83F3F1-0B6E-4223-9ACB-0752C97EDBC2}" type="slidenum">
              <a:rPr lang="en-US" sz="1200" smtClean="0"/>
              <a:pPr eaLnBrk="1" hangingPunct="1"/>
              <a:t>8</a:t>
            </a:fld>
            <a:endParaRPr lang="en-US" sz="1200" dirty="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650020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A9EE7EF5-9D02-4426-8458-657BFE4F7CF0}" type="slidenum">
              <a:rPr lang="en-US" sz="1200" smtClean="0"/>
              <a:pPr eaLnBrk="1" hangingPunct="1"/>
              <a:t>9</a:t>
            </a:fld>
            <a:endParaRPr lang="en-US" sz="1200" dirty="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695690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C4ED9DF5-9287-4A15-8368-B405161E4DAD}" type="slidenum">
              <a:rPr lang="en-US" sz="1200" smtClean="0"/>
              <a:pPr eaLnBrk="1" hangingPunct="1"/>
              <a:t>11</a:t>
            </a:fld>
            <a:endParaRPr lang="en-US" sz="1200" dirty="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754200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E3D804B-04EA-4BF2-A506-27E594411086}" type="slidenum">
              <a:rPr lang="en-US" sz="1200" smtClean="0"/>
              <a:pPr eaLnBrk="1" hangingPunct="1"/>
              <a:t>12</a:t>
            </a:fld>
            <a:endParaRPr lang="en-US" sz="1200" dirty="0" smtClean="0"/>
          </a:p>
        </p:txBody>
      </p:sp>
    </p:spTree>
    <p:extLst>
      <p:ext uri="{BB962C8B-B14F-4D97-AF65-F5344CB8AC3E}">
        <p14:creationId xmlns:p14="http://schemas.microsoft.com/office/powerpoint/2010/main" val="376328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A39F4B5D-3013-4B3E-9B6F-16869903A1C0}" type="slidenum">
              <a:rPr lang="en-US" sz="1200" smtClean="0"/>
              <a:pPr eaLnBrk="1" hangingPunct="1"/>
              <a:t>13</a:t>
            </a:fld>
            <a:endParaRPr lang="en-US" sz="1200" dirty="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000" dirty="0" smtClean="0"/>
          </a:p>
        </p:txBody>
      </p:sp>
    </p:spTree>
    <p:extLst>
      <p:ext uri="{BB962C8B-B14F-4D97-AF65-F5344CB8AC3E}">
        <p14:creationId xmlns:p14="http://schemas.microsoft.com/office/powerpoint/2010/main" val="129238778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6812283" y="4885106"/>
            <a:ext cx="2137712" cy="1926127"/>
            <a:chOff x="6812283" y="4885106"/>
            <a:chExt cx="2137712" cy="1926127"/>
          </a:xfrm>
        </p:grpSpPr>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grpSp>
      <p:pic>
        <p:nvPicPr>
          <p:cNvPr id="17" name="Picture 16" descr="Rules_Single_A.png"/>
          <p:cNvPicPr>
            <a:picLocks noChangeAspect="1"/>
          </p:cNvPicPr>
          <p:nvPr userDrawn="1"/>
        </p:nvPicPr>
        <p:blipFill rotWithShape="1">
          <a:blip r:embed="rId8" cstate="print">
            <a:extLst>
              <a:ext uri="{28A0092B-C50C-407E-A947-70E740481C1C}">
                <a14:useLocalDpi xmlns:a14="http://schemas.microsoft.com/office/drawing/2010/main" val="0"/>
              </a:ext>
            </a:extLst>
          </a:blip>
          <a:srcRect l="25529" t="2" r="-8081" b="-56075"/>
          <a:stretch/>
        </p:blipFill>
        <p:spPr>
          <a:xfrm>
            <a:off x="1627124" y="533400"/>
            <a:ext cx="6312249" cy="124892"/>
          </a:xfrm>
          <a:prstGeom prst="rect">
            <a:avLst/>
          </a:prstGeom>
        </p:spPr>
      </p:pic>
      <p:pic>
        <p:nvPicPr>
          <p:cNvPr id="19" name="Picture 18"/>
          <p:cNvPicPr>
            <a:picLocks noChangeAspect="1"/>
          </p:cNvPicPr>
          <p:nvPr userDrawn="1"/>
        </p:nvPicPr>
        <p:blipFill>
          <a:blip r:embed="rId9"/>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595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9358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80589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89392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7613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4551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33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6747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49323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5532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13" name="Picture 12" descr="Rules_Single_A.png"/>
          <p:cNvPicPr>
            <a:picLocks noChangeAspect="1"/>
          </p:cNvPicPr>
          <p:nvPr userDrawn="1"/>
        </p:nvPicPr>
        <p:blipFill rotWithShape="1">
          <a:blip r:embed="rId8"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18" name="Picture 17"/>
          <p:cNvPicPr>
            <a:picLocks noChangeAspect="1"/>
          </p:cNvPicPr>
          <p:nvPr userDrawn="1"/>
        </p:nvPicPr>
        <p:blipFill>
          <a:blip r:embed="rId9"/>
          <a:stretch>
            <a:fillRect/>
          </a:stretch>
        </p:blipFill>
        <p:spPr>
          <a:xfrm>
            <a:off x="118720" y="6363035"/>
            <a:ext cx="1400289" cy="430858"/>
          </a:xfrm>
          <a:prstGeom prst="rect">
            <a:avLst/>
          </a:prstGeom>
        </p:spPr>
      </p:pic>
      <p:sp>
        <p:nvSpPr>
          <p:cNvPr id="17" name="Footer Placeholder 2"/>
          <p:cNvSpPr txBox="1">
            <a:spLocks/>
          </p:cNvSpPr>
          <p:nvPr userDrawn="1"/>
        </p:nvSpPr>
        <p:spPr>
          <a:xfrm>
            <a:off x="1447801" y="6597087"/>
            <a:ext cx="5410200"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smtClean="0"/>
              <a:t>© 2018 Cengage May not be copied, scanned, or duplicated, in whole or in part, except for use as permitted in a license </a:t>
            </a:r>
            <a:br>
              <a:rPr lang="en-US" dirty="0" smtClean="0"/>
            </a:br>
            <a:r>
              <a:rPr lang="en-US" dirty="0" smtClean="0"/>
              <a:t>distributed with a certain</a:t>
            </a:r>
            <a:r>
              <a:rPr lang="en-US" baseline="0" dirty="0" smtClean="0"/>
              <a:t> </a:t>
            </a:r>
            <a:r>
              <a:rPr lang="en-US" dirty="0" smtClean="0"/>
              <a:t>product or service or otherwise on a password-protected website for classroom use</a:t>
            </a:r>
            <a:endParaRPr lang="en-US" dirty="0"/>
          </a:p>
        </p:txBody>
      </p:sp>
    </p:spTree>
    <p:extLst>
      <p:ext uri="{BB962C8B-B14F-4D97-AF65-F5344CB8AC3E}">
        <p14:creationId xmlns:p14="http://schemas.microsoft.com/office/powerpoint/2010/main" val="27067353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277729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7147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8225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66545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41697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16258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493833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63222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8427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54060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642202"/>
          </a:xfrm>
        </p:spPr>
        <p:txBody>
          <a:bodyPr/>
          <a:lstStyle>
            <a:lvl1pPr marL="171450" indent="-171450">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371249"/>
            <a:ext cx="8026400" cy="366254"/>
          </a:xfrm>
        </p:spPr>
        <p:txBody>
          <a:bodyPr/>
          <a:lstStyle>
            <a:lvl1pPr>
              <a:defRPr sz="2800"/>
            </a:lvl1pPr>
          </a:lstStyle>
          <a:p>
            <a:r>
              <a:rPr lang="en-US" dirty="0"/>
              <a:t>Click to edit Master title style</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8" name="Picture 17" descr="Rules_Single_A.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9" name="Picture 8"/>
          <p:cNvPicPr>
            <a:picLocks noChangeAspect="1"/>
          </p:cNvPicPr>
          <p:nvPr userDrawn="1"/>
        </p:nvPicPr>
        <p:blipFill>
          <a:blip r:embed="rId5"/>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5323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784735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17936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521004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862125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243577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299313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029130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48158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6142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0" name="Picture 9" descr="Rules_Single_A.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11" name="Picture 10"/>
          <p:cNvPicPr>
            <a:picLocks noChangeAspect="1"/>
          </p:cNvPicPr>
          <p:nvPr userDrawn="1"/>
        </p:nvPicPr>
        <p:blipFill>
          <a:blip r:embed="rId5"/>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776388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601453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16668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046691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41891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52284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39278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31971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87505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106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18720" y="6363035"/>
            <a:ext cx="1400289" cy="430858"/>
          </a:xfrm>
          <a:prstGeom prst="rect">
            <a:avLst/>
          </a:prstGeom>
        </p:spPr>
      </p:pic>
      <p:pic>
        <p:nvPicPr>
          <p:cNvPr id="7" name="Picture 6" descr="Rules_Single_A.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spTree>
    <p:extLst>
      <p:ext uri="{BB962C8B-B14F-4D97-AF65-F5344CB8AC3E}">
        <p14:creationId xmlns:p14="http://schemas.microsoft.com/office/powerpoint/2010/main" val="36470330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26142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25648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64885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5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02325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5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632426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142407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21643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633420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5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160795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173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153594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15999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5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111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1901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184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724330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Footer Placeholder 2"/>
          <p:cNvSpPr txBox="1">
            <a:spLocks/>
          </p:cNvSpPr>
          <p:nvPr userDrawn="1"/>
        </p:nvSpPr>
        <p:spPr>
          <a:xfrm>
            <a:off x="1447801" y="6597087"/>
            <a:ext cx="5410200"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smtClean="0"/>
              <a:t>© 2018 Cengage May not be copied, scanned, or duplicated, in whole or in part, except for use as permitted in a license </a:t>
            </a:r>
            <a:br>
              <a:rPr lang="en-US" dirty="0" smtClean="0"/>
            </a:br>
            <a:r>
              <a:rPr lang="en-US" dirty="0" smtClean="0"/>
              <a:t>distributed with a certain</a:t>
            </a:r>
            <a:r>
              <a:rPr lang="en-US" baseline="0" dirty="0" smtClean="0"/>
              <a:t> </a:t>
            </a:r>
            <a:r>
              <a:rPr lang="en-US" dirty="0" smtClean="0"/>
              <a:t>product or service or otherwise on a password-protected website for classroom use</a:t>
            </a:r>
            <a:endParaRPr lang="en-US" dirty="0"/>
          </a:p>
        </p:txBody>
      </p:sp>
      <p:sp>
        <p:nvSpPr>
          <p:cNvPr id="3" name="Text Placeholder 2"/>
          <p:cNvSpPr>
            <a:spLocks noGrp="1"/>
          </p:cNvSpPr>
          <p:nvPr>
            <p:ph type="body" idx="1"/>
          </p:nvPr>
        </p:nvSpPr>
        <p:spPr>
          <a:xfrm>
            <a:off x="365125" y="1538818"/>
            <a:ext cx="8415338" cy="1828193"/>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45776"/>
            <a:ext cx="8415338" cy="366254"/>
          </a:xfrm>
          <a:prstGeom prst="rect">
            <a:avLst/>
          </a:prstGeom>
        </p:spPr>
        <p:txBody>
          <a:bodyPr vert="horz" wrap="square" lIns="0" tIns="0" rIns="0" bIns="0" rtlCol="0" anchor="ctr">
            <a:spAutoFit/>
          </a:bodyPr>
          <a:lstStyle/>
          <a:p>
            <a:r>
              <a:rPr lang="en-US" dirty="0"/>
              <a:t>Click to edit Master title style</a:t>
            </a:r>
          </a:p>
        </p:txBody>
      </p:sp>
      <p:sp>
        <p:nvSpPr>
          <p:cNvPr id="5" name="TextBox 4"/>
          <p:cNvSpPr txBox="1"/>
          <p:nvPr userDrawn="1"/>
        </p:nvSpPr>
        <p:spPr>
          <a:xfrm>
            <a:off x="5257800" y="0"/>
            <a:ext cx="3836307" cy="246221"/>
          </a:xfrm>
          <a:prstGeom prst="rect">
            <a:avLst/>
          </a:prstGeom>
          <a:noFill/>
        </p:spPr>
        <p:txBody>
          <a:bodyPr wrap="none" rtlCol="0">
            <a:spAutoFit/>
          </a:bodyPr>
          <a:lstStyle/>
          <a:p>
            <a:r>
              <a:rPr lang="en-US" sz="1000" i="1" dirty="0" smtClean="0">
                <a:solidFill>
                  <a:schemeClr val="bg1">
                    <a:lumMod val="65000"/>
                  </a:schemeClr>
                </a:solidFill>
              </a:rPr>
              <a:t>Management of Information Security, 6</a:t>
            </a:r>
            <a:r>
              <a:rPr lang="en-US" sz="1000" i="1" baseline="30000" dirty="0" smtClean="0">
                <a:solidFill>
                  <a:schemeClr val="bg1">
                    <a:lumMod val="65000"/>
                  </a:schemeClr>
                </a:solidFill>
              </a:rPr>
              <a:t>th</a:t>
            </a:r>
            <a:r>
              <a:rPr lang="en-US" sz="1000" i="1" dirty="0" smtClean="0">
                <a:solidFill>
                  <a:schemeClr val="bg1">
                    <a:lumMod val="65000"/>
                  </a:schemeClr>
                </a:solidFill>
              </a:rPr>
              <a:t> ed. - Whitman &amp; Mattord</a:t>
            </a:r>
            <a:endParaRPr lang="en-US" sz="1000" i="1" dirty="0">
              <a:solidFill>
                <a:schemeClr val="bg1">
                  <a:lumMod val="65000"/>
                </a:schemeClr>
              </a:solidFill>
            </a:endParaRP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8" r:id="rId6"/>
    <p:sldLayoutId id="2147483759" r:id="rId7"/>
    <p:sldLayoutId id="2147483760" r:id="rId8"/>
    <p:sldLayoutId id="2147483761" r:id="rId9"/>
    <p:sldLayoutId id="2147483762"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 id="2147483786" r:id="rId32"/>
    <p:sldLayoutId id="2147483787" r:id="rId33"/>
    <p:sldLayoutId id="2147483788" r:id="rId34"/>
    <p:sldLayoutId id="2147483789" r:id="rId35"/>
    <p:sldLayoutId id="2147483790" r:id="rId36"/>
    <p:sldLayoutId id="2147483791" r:id="rId37"/>
    <p:sldLayoutId id="2147483792" r:id="rId38"/>
    <p:sldLayoutId id="2147483793" r:id="rId39"/>
    <p:sldLayoutId id="2147483794" r:id="rId40"/>
    <p:sldLayoutId id="2147483795" r:id="rId41"/>
    <p:sldLayoutId id="2147483796" r:id="rId42"/>
    <p:sldLayoutId id="2147483797" r:id="rId43"/>
    <p:sldLayoutId id="2147483798" r:id="rId44"/>
    <p:sldLayoutId id="2147483799" r:id="rId45"/>
    <p:sldLayoutId id="2147483800" r:id="rId46"/>
    <p:sldLayoutId id="2147483801" r:id="rId47"/>
    <p:sldLayoutId id="2147483802" r:id="rId48"/>
    <p:sldLayoutId id="2147483803" r:id="rId49"/>
    <p:sldLayoutId id="2147483804" r:id="rId50"/>
    <p:sldLayoutId id="2147483805" r:id="rId51"/>
    <p:sldLayoutId id="2147483806" r:id="rId52"/>
    <p:sldLayoutId id="2147483807" r:id="rId53"/>
    <p:sldLayoutId id="2147483808" r:id="rId54"/>
    <p:sldLayoutId id="2147483809" r:id="rId55"/>
    <p:sldLayoutId id="2147483810" r:id="rId56"/>
    <p:sldLayoutId id="2147483811" r:id="rId57"/>
    <p:sldLayoutId id="2147483812" r:id="rId58"/>
    <p:sldLayoutId id="2147483813" r:id="rId59"/>
    <p:sldLayoutId id="2147483814" r:id="rId60"/>
    <p:sldLayoutId id="2147483815" r:id="rId61"/>
  </p:sldLayoutIdLst>
  <p:hf sldNum="0" hdr="0" ftr="0" dt="0"/>
  <p:txStyles>
    <p:titleStyle>
      <a:lvl1pPr algn="l" defTabSz="914400" rtl="0" eaLnBrk="1" latinLnBrk="0" hangingPunct="1">
        <a:lnSpc>
          <a:spcPct val="85000"/>
        </a:lnSpc>
        <a:spcBef>
          <a:spcPct val="0"/>
        </a:spcBef>
        <a:buNone/>
        <a:defRPr sz="2800" b="1"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8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24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8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81000" y="685800"/>
            <a:ext cx="8273143" cy="4267200"/>
          </a:xfrm>
          <a:prstGeom prst="roundRect">
            <a:avLst>
              <a:gd name="adj" fmla="val 11210"/>
            </a:avLst>
          </a:prstGeom>
        </p:spPr>
      </p:pic>
    </p:spTree>
    <p:extLst>
      <p:ext uri="{BB962C8B-B14F-4D97-AF65-F5344CB8AC3E}">
        <p14:creationId xmlns:p14="http://schemas.microsoft.com/office/powerpoint/2010/main" val="333151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610493"/>
          </a:xfrm>
        </p:spPr>
        <p:txBody>
          <a:bodyPr/>
          <a:lstStyle/>
          <a:p>
            <a:r>
              <a:rPr lang="en-US" sz="2400" dirty="0" smtClean="0"/>
              <a:t>The key to an effective transference risk control strategy is the implementation of an effective service level agreement (SLA)</a:t>
            </a:r>
          </a:p>
          <a:p>
            <a:r>
              <a:rPr lang="en-US" sz="2400" dirty="0" smtClean="0"/>
              <a:t>In some circumstances, an SLA is the only guarantee that an external organization will implement the level of security the client organization wants</a:t>
            </a:r>
          </a:p>
          <a:p>
            <a:r>
              <a:rPr lang="en-US" sz="2400" dirty="0" smtClean="0"/>
              <a:t>The FDIC suggests that, to </a:t>
            </a:r>
            <a:r>
              <a:rPr lang="en-US" sz="2400" dirty="0"/>
              <a:t>create a successful </a:t>
            </a:r>
            <a:r>
              <a:rPr lang="en-US" sz="2400" dirty="0" smtClean="0"/>
              <a:t>SLA, organizations use the following four steps:</a:t>
            </a:r>
          </a:p>
          <a:p>
            <a:pPr lvl="1"/>
            <a:r>
              <a:rPr lang="en-US" sz="2000" dirty="0" smtClean="0"/>
              <a:t>Determining </a:t>
            </a:r>
            <a:r>
              <a:rPr lang="en-US" sz="2000" dirty="0"/>
              <a:t>objectives</a:t>
            </a:r>
          </a:p>
          <a:p>
            <a:pPr lvl="1"/>
            <a:r>
              <a:rPr lang="en-US" sz="2000" dirty="0" smtClean="0"/>
              <a:t>Defining requirements</a:t>
            </a:r>
          </a:p>
          <a:p>
            <a:pPr lvl="1"/>
            <a:r>
              <a:rPr lang="en-US" sz="2000" dirty="0" smtClean="0"/>
              <a:t>Setting measurements</a:t>
            </a:r>
          </a:p>
          <a:p>
            <a:pPr lvl="1"/>
            <a:r>
              <a:rPr lang="en-US" sz="2000" dirty="0" smtClean="0"/>
              <a:t>Establishing accountability</a:t>
            </a:r>
          </a:p>
          <a:p>
            <a:pPr lvl="1"/>
            <a:endParaRPr lang="en-US" sz="2000" dirty="0"/>
          </a:p>
        </p:txBody>
      </p:sp>
      <p:sp>
        <p:nvSpPr>
          <p:cNvPr id="2" name="Title 1"/>
          <p:cNvSpPr>
            <a:spLocks noGrp="1"/>
          </p:cNvSpPr>
          <p:nvPr>
            <p:ph type="title"/>
          </p:nvPr>
        </p:nvSpPr>
        <p:spPr/>
        <p:txBody>
          <a:bodyPr/>
          <a:lstStyle/>
          <a:p>
            <a:r>
              <a:rPr lang="en-US" dirty="0" smtClean="0"/>
              <a:t>Service Level Agreement</a:t>
            </a:r>
            <a:endParaRPr lang="en-US" dirty="0"/>
          </a:p>
        </p:txBody>
      </p:sp>
    </p:spTree>
    <p:extLst>
      <p:ext uri="{BB962C8B-B14F-4D97-AF65-F5344CB8AC3E}">
        <p14:creationId xmlns:p14="http://schemas.microsoft.com/office/powerpoint/2010/main" val="1447054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body" idx="1"/>
          </p:nvPr>
        </p:nvSpPr>
        <p:spPr>
          <a:xfrm>
            <a:off x="365125" y="1538818"/>
            <a:ext cx="8415338" cy="4884414"/>
          </a:xfrm>
        </p:spPr>
        <p:txBody>
          <a:bodyPr/>
          <a:lstStyle/>
          <a:p>
            <a:r>
              <a:rPr lang="en-US" dirty="0" smtClean="0"/>
              <a:t>The mitigation risk treatment strategy </a:t>
            </a:r>
            <a:r>
              <a:rPr lang="en-US" dirty="0"/>
              <a:t>is the treatment approach that </a:t>
            </a:r>
            <a:r>
              <a:rPr lang="en-US" dirty="0" smtClean="0"/>
              <a:t>focuses on </a:t>
            </a:r>
            <a:r>
              <a:rPr lang="en-US" dirty="0"/>
              <a:t>planning and preparation to reduce the impact or potential consequences of </a:t>
            </a:r>
            <a:r>
              <a:rPr lang="en-US" dirty="0" smtClean="0"/>
              <a:t>an incident </a:t>
            </a:r>
            <a:r>
              <a:rPr lang="en-US" dirty="0"/>
              <a:t>or </a:t>
            </a:r>
            <a:r>
              <a:rPr lang="en-US" dirty="0" smtClean="0"/>
              <a:t>disaster</a:t>
            </a:r>
          </a:p>
          <a:p>
            <a:r>
              <a:rPr lang="en-US" dirty="0" smtClean="0"/>
              <a:t>This approach includes four types of plans: </a:t>
            </a:r>
          </a:p>
          <a:p>
            <a:pPr lvl="1"/>
            <a:r>
              <a:rPr lang="en-US" dirty="0" smtClean="0"/>
              <a:t>Disaster recovery (DR) plan</a:t>
            </a:r>
          </a:p>
          <a:p>
            <a:pPr lvl="1"/>
            <a:r>
              <a:rPr lang="en-US" dirty="0" smtClean="0"/>
              <a:t>Incident response (IR) plan </a:t>
            </a:r>
          </a:p>
          <a:p>
            <a:pPr lvl="1"/>
            <a:r>
              <a:rPr lang="en-US" dirty="0" smtClean="0"/>
              <a:t>Business continuity (BC) plan</a:t>
            </a:r>
          </a:p>
          <a:p>
            <a:pPr lvl="1"/>
            <a:r>
              <a:rPr lang="en-US" dirty="0" smtClean="0"/>
              <a:t>Crisis Management (CM) plan</a:t>
            </a:r>
          </a:p>
          <a:p>
            <a:r>
              <a:rPr lang="en-US" dirty="0"/>
              <a:t>Mitigation </a:t>
            </a:r>
            <a:r>
              <a:rPr lang="en-US" dirty="0" smtClean="0"/>
              <a:t>derives its </a:t>
            </a:r>
            <a:r>
              <a:rPr lang="en-US" dirty="0"/>
              <a:t>value from its ability to detect and respond to an attack as quickly as </a:t>
            </a:r>
            <a:r>
              <a:rPr lang="en-US" dirty="0" smtClean="0"/>
              <a:t>possible</a:t>
            </a:r>
          </a:p>
        </p:txBody>
      </p:sp>
      <p:sp>
        <p:nvSpPr>
          <p:cNvPr id="9219" name="Rectangle 2"/>
          <p:cNvSpPr>
            <a:spLocks noGrp="1" noChangeArrowheads="1"/>
          </p:cNvSpPr>
          <p:nvPr>
            <p:ph type="title"/>
          </p:nvPr>
        </p:nvSpPr>
        <p:spPr/>
        <p:txBody>
          <a:bodyPr/>
          <a:lstStyle/>
          <a:p>
            <a:r>
              <a:rPr lang="en-US" dirty="0" smtClean="0"/>
              <a:t>Mitigation</a:t>
            </a:r>
          </a:p>
        </p:txBody>
      </p:sp>
    </p:spTree>
    <p:extLst>
      <p:ext uri="{BB962C8B-B14F-4D97-AF65-F5344CB8AC3E}">
        <p14:creationId xmlns:p14="http://schemas.microsoft.com/office/powerpoint/2010/main" val="2142936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table of Summary of Mitigation Plans. The table has 5 columns and 4 rows. The column headings are as follows from left to right: Plan, Description, Example, When Deployed, Time Frame. The row entries are as follows. Row 1. Plan, Incident response I R plan. Description, Actions an organization takes during incidents such as attacks or accidental data loss. Example, List of steps to be taken during an incident; Intelligence gathering; Information analysis. When Deployed, as an incident or disaster unfolds. Time frame, Immediate and real time reaction. Row 2. Disaster recovery D R plan. Description, Preparations for recovery should a disaster occur; Strategies to limit losses before and during a disaster; Step-by-step instructions to regain normalcy. Example, Procedures for the recovery of lost data; Procedures for the reestablishment of lost technology infrastructure and services; Shutdown procedures to protect systems and data. When Deployed, immediately after the incident is labeled a disaster. Time Frame, Short term recovery. Row 3. Business continuity B C plan. Description, steps to ensure continuation of the overall business when the scale of a disaster exceeds the D R plan’s ability to quickly restore operations. Example, Preparation steps for activation of alternate data centers; Establishment of critical business functions in an alternate location. When Deployed, immediately after the disaster is determined to affect the continued operations of the organization. Time Frame, Long term organizational stability. Row 4. Plan, Crisis management C M plan. Description, steps to ensure the safety and welfare of the people associated with an organization in the event of an incident or disaster that threatens their well being. Example, Procedures for the notification of personnel in the event of an incident or disaster; Procedures for communication with associated emergency services; Procedures for reacting to and recovering from personnel safety threats. Deployed, Immediately after the incident or disaster is deemed to threaten&#10;personnel safety. Time Frame, Both short term safety and long term personnel welfare stability.&#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0134" y="304800"/>
            <a:ext cx="4803732" cy="6019800"/>
          </a:xfrm>
          <a:prstGeom prst="rect">
            <a:avLst/>
          </a:prstGeom>
        </p:spPr>
      </p:pic>
    </p:spTree>
    <p:extLst>
      <p:ext uri="{BB962C8B-B14F-4D97-AF65-F5344CB8AC3E}">
        <p14:creationId xmlns:p14="http://schemas.microsoft.com/office/powerpoint/2010/main" val="3802620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type="body" idx="1"/>
          </p:nvPr>
        </p:nvSpPr>
        <p:spPr>
          <a:xfrm>
            <a:off x="365125" y="1295400"/>
            <a:ext cx="8415338" cy="5373779"/>
          </a:xfrm>
        </p:spPr>
        <p:txBody>
          <a:bodyPr/>
          <a:lstStyle/>
          <a:p>
            <a:r>
              <a:rPr lang="en-US" dirty="0" smtClean="0"/>
              <a:t>The acceptance risk treatment strategy </a:t>
            </a:r>
            <a:r>
              <a:rPr lang="en-US" dirty="0"/>
              <a:t>is the decision to do </a:t>
            </a:r>
            <a:r>
              <a:rPr lang="en-US" dirty="0" smtClean="0"/>
              <a:t>nothing beyond </a:t>
            </a:r>
            <a:r>
              <a:rPr lang="en-US" dirty="0"/>
              <a:t>the current level of protection to protect an information asset from risk, </a:t>
            </a:r>
            <a:r>
              <a:rPr lang="en-US" dirty="0" smtClean="0"/>
              <a:t>and to </a:t>
            </a:r>
            <a:r>
              <a:rPr lang="en-US" dirty="0"/>
              <a:t>accept the outcome from any resulting </a:t>
            </a:r>
            <a:r>
              <a:rPr lang="en-US" dirty="0" smtClean="0"/>
              <a:t>exploitation</a:t>
            </a:r>
          </a:p>
          <a:p>
            <a:r>
              <a:rPr lang="en-US" dirty="0"/>
              <a:t>While the selection of </a:t>
            </a:r>
            <a:r>
              <a:rPr lang="en-US" dirty="0" smtClean="0"/>
              <a:t>this treatment </a:t>
            </a:r>
            <a:r>
              <a:rPr lang="en-US" dirty="0"/>
              <a:t>strategy may not be a conscious business decision in some organizations</a:t>
            </a:r>
            <a:r>
              <a:rPr lang="en-US" dirty="0" smtClean="0"/>
              <a:t>, the </a:t>
            </a:r>
            <a:r>
              <a:rPr lang="en-US" dirty="0"/>
              <a:t>unconscious acceptance of risk is not a productive approach to risk </a:t>
            </a:r>
            <a:r>
              <a:rPr lang="en-US" dirty="0" smtClean="0"/>
              <a:t>treatment</a:t>
            </a:r>
          </a:p>
          <a:p>
            <a:r>
              <a:rPr lang="en-US" dirty="0"/>
              <a:t>This strategy assumes that it can be a prudent business decision to examine </a:t>
            </a:r>
            <a:r>
              <a:rPr lang="en-US" dirty="0" smtClean="0"/>
              <a:t>the alternatives </a:t>
            </a:r>
            <a:r>
              <a:rPr lang="en-US" dirty="0"/>
              <a:t>and conclude that the cost of protecting an asset does not justify </a:t>
            </a:r>
            <a:r>
              <a:rPr lang="en-US" dirty="0" smtClean="0"/>
              <a:t>the security expenditure</a:t>
            </a:r>
          </a:p>
        </p:txBody>
      </p:sp>
      <p:sp>
        <p:nvSpPr>
          <p:cNvPr id="11267" name="Rectangle 2"/>
          <p:cNvSpPr>
            <a:spLocks noGrp="1" noChangeArrowheads="1"/>
          </p:cNvSpPr>
          <p:nvPr>
            <p:ph type="title"/>
          </p:nvPr>
        </p:nvSpPr>
        <p:spPr/>
        <p:txBody>
          <a:bodyPr/>
          <a:lstStyle/>
          <a:p>
            <a:r>
              <a:rPr lang="en-US" dirty="0" smtClean="0"/>
              <a:t>Acceptance</a:t>
            </a:r>
          </a:p>
        </p:txBody>
      </p:sp>
    </p:spTree>
    <p:extLst>
      <p:ext uri="{BB962C8B-B14F-4D97-AF65-F5344CB8AC3E}">
        <p14:creationId xmlns:p14="http://schemas.microsoft.com/office/powerpoint/2010/main" val="375095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a:xfrm>
            <a:off x="365125" y="1538818"/>
            <a:ext cx="8415338" cy="4379660"/>
          </a:xfrm>
        </p:spPr>
        <p:txBody>
          <a:bodyPr/>
          <a:lstStyle/>
          <a:p>
            <a:r>
              <a:rPr lang="en-US" sz="2400" dirty="0" smtClean="0"/>
              <a:t>Acceptance is recognized as a valid strategy </a:t>
            </a:r>
            <a:r>
              <a:rPr lang="en-US" sz="2400" i="1" dirty="0" smtClean="0"/>
              <a:t>only</a:t>
            </a:r>
            <a:r>
              <a:rPr lang="en-US" sz="2400" dirty="0" smtClean="0"/>
              <a:t> when the organization has:</a:t>
            </a:r>
          </a:p>
          <a:p>
            <a:pPr lvl="1"/>
            <a:r>
              <a:rPr lang="en-US" sz="2000" dirty="0" smtClean="0"/>
              <a:t>Determined </a:t>
            </a:r>
            <a:r>
              <a:rPr lang="en-US" sz="2000" dirty="0"/>
              <a:t>the level of risk posed to the information asset</a:t>
            </a:r>
          </a:p>
          <a:p>
            <a:pPr lvl="1"/>
            <a:r>
              <a:rPr lang="en-US" sz="2000" dirty="0" smtClean="0"/>
              <a:t>Assessed </a:t>
            </a:r>
            <a:r>
              <a:rPr lang="en-US" sz="2000" dirty="0"/>
              <a:t>the probability of attack and the likelihood of a successful </a:t>
            </a:r>
            <a:r>
              <a:rPr lang="en-US" sz="2000" dirty="0" smtClean="0"/>
              <a:t>exploitation of </a:t>
            </a:r>
            <a:r>
              <a:rPr lang="en-US" sz="2000" dirty="0"/>
              <a:t>a vulnerability</a:t>
            </a:r>
          </a:p>
          <a:p>
            <a:pPr lvl="1"/>
            <a:r>
              <a:rPr lang="en-US" sz="2000" dirty="0" smtClean="0"/>
              <a:t>Estimated </a:t>
            </a:r>
            <a:r>
              <a:rPr lang="en-US" sz="2000" dirty="0"/>
              <a:t>the potential impact (damage or loss) that could result from </a:t>
            </a:r>
            <a:r>
              <a:rPr lang="en-US" sz="2000" dirty="0" smtClean="0"/>
              <a:t>a successful </a:t>
            </a:r>
            <a:r>
              <a:rPr lang="en-US" sz="2000" dirty="0"/>
              <a:t>attack</a:t>
            </a:r>
          </a:p>
          <a:p>
            <a:pPr lvl="1"/>
            <a:r>
              <a:rPr lang="en-US" sz="2000" dirty="0" smtClean="0"/>
              <a:t>Evaluated </a:t>
            </a:r>
            <a:r>
              <a:rPr lang="en-US" sz="2000" dirty="0"/>
              <a:t>potential controls using each appropriate type of feasibility</a:t>
            </a:r>
          </a:p>
          <a:p>
            <a:pPr lvl="1"/>
            <a:r>
              <a:rPr lang="en-US" sz="2000" dirty="0" smtClean="0"/>
              <a:t>Performed </a:t>
            </a:r>
            <a:r>
              <a:rPr lang="en-US" sz="2000" dirty="0"/>
              <a:t>a thorough risk assessment, including a financial analysis </a:t>
            </a:r>
            <a:r>
              <a:rPr lang="en-US" sz="2000" dirty="0" smtClean="0"/>
              <a:t>such as </a:t>
            </a:r>
            <a:r>
              <a:rPr lang="en-US" sz="2000" dirty="0"/>
              <a:t>a CBA</a:t>
            </a:r>
          </a:p>
          <a:p>
            <a:pPr lvl="1"/>
            <a:r>
              <a:rPr lang="en-US" sz="2000" dirty="0" smtClean="0"/>
              <a:t>Determined </a:t>
            </a:r>
            <a:r>
              <a:rPr lang="en-US" sz="2000" dirty="0"/>
              <a:t>that the costs to treat the risk to a particular function, </a:t>
            </a:r>
            <a:r>
              <a:rPr lang="en-US" sz="2000" dirty="0" smtClean="0"/>
              <a:t>service, collection </a:t>
            </a:r>
            <a:r>
              <a:rPr lang="en-US" sz="2000" dirty="0"/>
              <a:t>of data, or information asset do not justify the cost of </a:t>
            </a:r>
            <a:r>
              <a:rPr lang="en-US" sz="2000" dirty="0" smtClean="0"/>
              <a:t>implementing and </a:t>
            </a:r>
            <a:r>
              <a:rPr lang="en-US" sz="2000" dirty="0"/>
              <a:t>maintaining the controls</a:t>
            </a:r>
            <a:endParaRPr lang="en-US" sz="2000" dirty="0" smtClean="0"/>
          </a:p>
        </p:txBody>
      </p:sp>
      <p:sp>
        <p:nvSpPr>
          <p:cNvPr id="12290" name="Title 1"/>
          <p:cNvSpPr>
            <a:spLocks noGrp="1"/>
          </p:cNvSpPr>
          <p:nvPr>
            <p:ph type="title"/>
          </p:nvPr>
        </p:nvSpPr>
        <p:spPr/>
        <p:txBody>
          <a:bodyPr/>
          <a:lstStyle/>
          <a:p>
            <a:r>
              <a:rPr lang="en-US" dirty="0" smtClean="0"/>
              <a:t>Acceptance </a:t>
            </a:r>
            <a:r>
              <a:rPr lang="en-US" dirty="0"/>
              <a:t>(Continued)</a:t>
            </a:r>
            <a:endParaRPr lang="en-US" dirty="0" smtClean="0"/>
          </a:p>
        </p:txBody>
      </p:sp>
    </p:spTree>
    <p:extLst>
      <p:ext uri="{BB962C8B-B14F-4D97-AF65-F5344CB8AC3E}">
        <p14:creationId xmlns:p14="http://schemas.microsoft.com/office/powerpoint/2010/main" val="4219758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401205"/>
          </a:xfrm>
        </p:spPr>
        <p:txBody>
          <a:bodyPr/>
          <a:lstStyle/>
          <a:p>
            <a:r>
              <a:rPr lang="en-US" dirty="0" smtClean="0"/>
              <a:t>Like acceptance, the termination risk treatment strategy is based on the organization’s intentional choice </a:t>
            </a:r>
            <a:r>
              <a:rPr lang="en-US" i="1" dirty="0" smtClean="0"/>
              <a:t>not</a:t>
            </a:r>
            <a:r>
              <a:rPr lang="en-US" dirty="0" smtClean="0"/>
              <a:t> to protect an asset</a:t>
            </a:r>
          </a:p>
          <a:p>
            <a:r>
              <a:rPr lang="en-US" dirty="0" smtClean="0"/>
              <a:t>Here, however, the organization does not wish the information asset to remain at risk and so removes it from the environment that represents risk</a:t>
            </a:r>
          </a:p>
          <a:p>
            <a:r>
              <a:rPr lang="en-US" dirty="0" smtClean="0"/>
              <a:t>Sometimes, the cost of protecting an asset may outweigh its value, or it may be too difficult or expensive to protect an asset, compared to the value or advantage that asset offers the company</a:t>
            </a:r>
            <a:endParaRPr lang="en-US" dirty="0"/>
          </a:p>
        </p:txBody>
      </p:sp>
      <p:sp>
        <p:nvSpPr>
          <p:cNvPr id="2" name="Title 1"/>
          <p:cNvSpPr>
            <a:spLocks noGrp="1"/>
          </p:cNvSpPr>
          <p:nvPr>
            <p:ph type="title"/>
          </p:nvPr>
        </p:nvSpPr>
        <p:spPr/>
        <p:txBody>
          <a:bodyPr/>
          <a:lstStyle/>
          <a:p>
            <a:r>
              <a:rPr lang="en-US" dirty="0" smtClean="0"/>
              <a:t>Termination</a:t>
            </a:r>
            <a:endParaRPr lang="en-US" dirty="0"/>
          </a:p>
        </p:txBody>
      </p:sp>
    </p:spTree>
    <p:extLst>
      <p:ext uri="{BB962C8B-B14F-4D97-AF65-F5344CB8AC3E}">
        <p14:creationId xmlns:p14="http://schemas.microsoft.com/office/powerpoint/2010/main" val="1597902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Managing Risk</a:t>
            </a:r>
            <a:endParaRPr lang="en-US" dirty="0"/>
          </a:p>
        </p:txBody>
      </p:sp>
      <p:sp>
        <p:nvSpPr>
          <p:cNvPr id="7" name="Text Placeholder 6"/>
          <p:cNvSpPr>
            <a:spLocks noGrp="1"/>
          </p:cNvSpPr>
          <p:nvPr>
            <p:ph type="body" idx="1"/>
          </p:nvPr>
        </p:nvSpPr>
        <p:spPr/>
        <p:txBody>
          <a:bodyPr/>
          <a:lstStyle/>
          <a:p>
            <a:r>
              <a:rPr lang="en-US" dirty="0" smtClean="0"/>
              <a:t>Chapter 07: Risk Management: Treating Risk</a:t>
            </a:r>
            <a:endParaRPr lang="en-US" dirty="0"/>
          </a:p>
        </p:txBody>
      </p:sp>
    </p:spTree>
    <p:extLst>
      <p:ext uri="{BB962C8B-B14F-4D97-AF65-F5344CB8AC3E}">
        <p14:creationId xmlns:p14="http://schemas.microsoft.com/office/powerpoint/2010/main" val="3449547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body" idx="1"/>
          </p:nvPr>
        </p:nvSpPr>
        <p:spPr>
          <a:xfrm>
            <a:off x="365125" y="1538818"/>
            <a:ext cx="8415338" cy="3991862"/>
          </a:xfrm>
        </p:spPr>
        <p:txBody>
          <a:bodyPr/>
          <a:lstStyle/>
          <a:p>
            <a:r>
              <a:rPr lang="en-US" dirty="0" smtClean="0"/>
              <a:t>Risk appetite is the quantity and nature of risk that organizations are willing to accept as they evaluate the trade-offs between perfect security and unlimited accessibility </a:t>
            </a:r>
          </a:p>
          <a:p>
            <a:r>
              <a:rPr lang="en-US" dirty="0" smtClean="0"/>
              <a:t>The reasoned approach to risk is one that balances the expense (in terms of finance and the usability of information assets) against the possible losses, if exploited</a:t>
            </a:r>
          </a:p>
          <a:p>
            <a:endParaRPr lang="en-US" dirty="0" smtClean="0"/>
          </a:p>
        </p:txBody>
      </p:sp>
      <p:sp>
        <p:nvSpPr>
          <p:cNvPr id="13315" name="Rectangle 2"/>
          <p:cNvSpPr>
            <a:spLocks noGrp="1" noChangeArrowheads="1"/>
          </p:cNvSpPr>
          <p:nvPr>
            <p:ph type="title"/>
          </p:nvPr>
        </p:nvSpPr>
        <p:spPr/>
        <p:txBody>
          <a:bodyPr/>
          <a:lstStyle/>
          <a:p>
            <a:r>
              <a:rPr lang="en-US" dirty="0" smtClean="0"/>
              <a:t>Managing Risk</a:t>
            </a:r>
          </a:p>
        </p:txBody>
      </p:sp>
    </p:spTree>
    <p:extLst>
      <p:ext uri="{BB962C8B-B14F-4D97-AF65-F5344CB8AC3E}">
        <p14:creationId xmlns:p14="http://schemas.microsoft.com/office/powerpoint/2010/main" val="3628558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type="body" idx="1"/>
          </p:nvPr>
        </p:nvSpPr>
        <p:spPr>
          <a:xfrm>
            <a:off x="365125" y="1538818"/>
            <a:ext cx="8415338" cy="3019288"/>
          </a:xfrm>
        </p:spPr>
        <p:txBody>
          <a:bodyPr/>
          <a:lstStyle/>
          <a:p>
            <a:r>
              <a:rPr lang="en-US" dirty="0" smtClean="0"/>
              <a:t>When vulnerabilities have been controlled to the degree possible, there is often remaining risk that has not been completely removed, shifted, or planned for—in other words, residual risk </a:t>
            </a:r>
          </a:p>
          <a:p>
            <a:r>
              <a:rPr lang="en-US" dirty="0"/>
              <a:t>R</a:t>
            </a:r>
            <a:r>
              <a:rPr lang="en-US" dirty="0" smtClean="0"/>
              <a:t>esidual </a:t>
            </a:r>
            <a:r>
              <a:rPr lang="en-US" dirty="0"/>
              <a:t>risk persists even </a:t>
            </a:r>
            <a:r>
              <a:rPr lang="en-US" dirty="0" smtClean="0"/>
              <a:t>after safeguards </a:t>
            </a:r>
            <a:r>
              <a:rPr lang="en-US" dirty="0"/>
              <a:t>are implemented to reduce the levels of risk associated with threats</a:t>
            </a:r>
            <a:r>
              <a:rPr lang="en-US" dirty="0" smtClean="0"/>
              <a:t>, vulnerabilities</a:t>
            </a:r>
            <a:r>
              <a:rPr lang="en-US" dirty="0"/>
              <a:t>, and information assets</a:t>
            </a:r>
            <a:endParaRPr lang="en-US" dirty="0" smtClean="0"/>
          </a:p>
        </p:txBody>
      </p:sp>
      <p:sp>
        <p:nvSpPr>
          <p:cNvPr id="14339" name="Rectangle 2"/>
          <p:cNvSpPr>
            <a:spLocks noGrp="1" noChangeArrowheads="1"/>
          </p:cNvSpPr>
          <p:nvPr>
            <p:ph type="title"/>
          </p:nvPr>
        </p:nvSpPr>
        <p:spPr/>
        <p:txBody>
          <a:bodyPr/>
          <a:lstStyle/>
          <a:p>
            <a:r>
              <a:rPr lang="en-US" dirty="0" smtClean="0"/>
              <a:t>Managing Risk </a:t>
            </a:r>
            <a:r>
              <a:rPr lang="en-US" dirty="0"/>
              <a:t>(Continued)</a:t>
            </a:r>
            <a:endParaRPr lang="en-US" dirty="0" smtClean="0"/>
          </a:p>
        </p:txBody>
      </p:sp>
    </p:spTree>
    <p:extLst>
      <p:ext uri="{BB962C8B-B14F-4D97-AF65-F5344CB8AC3E}">
        <p14:creationId xmlns:p14="http://schemas.microsoft.com/office/powerpoint/2010/main" val="1745916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shows a residual risk. The image shows a chart with risk facing an information asset’s value. Residual risk- The risk that has not been covered by one of the safeguards in the top of the chart. The second and third portions show the amount of vulnerability reduced by safeguards. The third and fourth portion shows the amount of threat reduced by safeguards. The final portion shows the amount of asset value protected by safeguards. All the columns combined constitute the total risk facing the ass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377240"/>
            <a:ext cx="7467600" cy="5981450"/>
          </a:xfrm>
          <a:prstGeom prst="rect">
            <a:avLst/>
          </a:prstGeom>
        </p:spPr>
      </p:pic>
    </p:spTree>
    <p:extLst>
      <p:ext uri="{BB962C8B-B14F-4D97-AF65-F5344CB8AC3E}">
        <p14:creationId xmlns:p14="http://schemas.microsoft.com/office/powerpoint/2010/main" val="2603604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15"/>
          <p:cNvSpPr>
            <a:spLocks noGrp="1" noChangeArrowheads="1"/>
          </p:cNvSpPr>
          <p:nvPr>
            <p:ph type="body" idx="1"/>
          </p:nvPr>
        </p:nvSpPr>
        <p:spPr>
          <a:xfrm>
            <a:off x="365125" y="1538818"/>
            <a:ext cx="8415338" cy="3524042"/>
          </a:xfrm>
        </p:spPr>
        <p:txBody>
          <a:bodyPr/>
          <a:lstStyle/>
          <a:p>
            <a:r>
              <a:rPr lang="en-US" dirty="0" smtClean="0"/>
              <a:t>Upon completion of this chapter, you should be able to:</a:t>
            </a:r>
          </a:p>
          <a:p>
            <a:pPr lvl="1"/>
            <a:r>
              <a:rPr lang="en-US" dirty="0"/>
              <a:t>Discuss the strategy options used to treat risk and be prepared to </a:t>
            </a:r>
            <a:r>
              <a:rPr lang="en-US" dirty="0" smtClean="0"/>
              <a:t>select from </a:t>
            </a:r>
            <a:r>
              <a:rPr lang="en-US" dirty="0"/>
              <a:t>them when given background information</a:t>
            </a:r>
          </a:p>
          <a:p>
            <a:pPr lvl="1"/>
            <a:r>
              <a:rPr lang="en-US" dirty="0"/>
              <a:t>Evaluate control alternatives under the defense risk treatment </a:t>
            </a:r>
            <a:r>
              <a:rPr lang="en-US" dirty="0" smtClean="0"/>
              <a:t>strategy and </a:t>
            </a:r>
            <a:r>
              <a:rPr lang="en-US" dirty="0"/>
              <a:t>formulate a cost–benefit analysis (CBA) using existing </a:t>
            </a:r>
            <a:r>
              <a:rPr lang="en-US" dirty="0" smtClean="0"/>
              <a:t>conceptual frameworks</a:t>
            </a:r>
            <a:endParaRPr lang="en-US" dirty="0"/>
          </a:p>
          <a:p>
            <a:pPr lvl="1"/>
            <a:r>
              <a:rPr lang="en-US" dirty="0"/>
              <a:t>Explain how to maintain and perpetuate controls</a:t>
            </a:r>
          </a:p>
          <a:p>
            <a:pPr lvl="1"/>
            <a:r>
              <a:rPr lang="en-US" dirty="0"/>
              <a:t>Describe popular methodologies used in the industry to manage risk</a:t>
            </a:r>
            <a:endParaRPr lang="en-US" dirty="0" smtClean="0"/>
          </a:p>
        </p:txBody>
      </p:sp>
      <p:sp>
        <p:nvSpPr>
          <p:cNvPr id="4099" name="Rectangle 14"/>
          <p:cNvSpPr>
            <a:spLocks noGrp="1" noChangeArrowheads="1"/>
          </p:cNvSpPr>
          <p:nvPr>
            <p:ph type="title"/>
          </p:nvPr>
        </p:nvSpPr>
        <p:spPr/>
        <p:txBody>
          <a:bodyPr/>
          <a:lstStyle/>
          <a:p>
            <a:r>
              <a:rPr lang="en-US" dirty="0" smtClean="0"/>
              <a:t>Learning Objectives</a:t>
            </a:r>
          </a:p>
        </p:txBody>
      </p:sp>
    </p:spTree>
    <p:extLst>
      <p:ext uri="{BB962C8B-B14F-4D97-AF65-F5344CB8AC3E}">
        <p14:creationId xmlns:p14="http://schemas.microsoft.com/office/powerpoint/2010/main" val="16267966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body" idx="1"/>
          </p:nvPr>
        </p:nvSpPr>
        <p:spPr>
          <a:xfrm>
            <a:off x="365125" y="1538818"/>
            <a:ext cx="8415338" cy="3991862"/>
          </a:xfrm>
        </p:spPr>
        <p:txBody>
          <a:bodyPr/>
          <a:lstStyle/>
          <a:p>
            <a:r>
              <a:rPr lang="en-US" dirty="0" smtClean="0"/>
              <a:t>The goal of InfoSec is not to bring residual risk to zero; rather it is to bring it in line with an organization’s risk appetite</a:t>
            </a:r>
          </a:p>
          <a:p>
            <a:r>
              <a:rPr lang="en-US" dirty="0" smtClean="0"/>
              <a:t>If decision makers have been informed of uncontrolled risks and the proper authority groups within the communities of interest decide to leave residual risk in place, then the information security program has accomplished its primary goal</a:t>
            </a:r>
          </a:p>
          <a:p>
            <a:endParaRPr lang="en-US" dirty="0" smtClean="0"/>
          </a:p>
        </p:txBody>
      </p:sp>
      <p:sp>
        <p:nvSpPr>
          <p:cNvPr id="15363" name="Rectangle 2"/>
          <p:cNvSpPr>
            <a:spLocks noGrp="1" noChangeArrowheads="1"/>
          </p:cNvSpPr>
          <p:nvPr>
            <p:ph type="title"/>
          </p:nvPr>
        </p:nvSpPr>
        <p:spPr/>
        <p:txBody>
          <a:bodyPr/>
          <a:lstStyle/>
          <a:p>
            <a:r>
              <a:rPr lang="en-US" dirty="0" smtClean="0"/>
              <a:t>Managing Risk </a:t>
            </a:r>
            <a:r>
              <a:rPr lang="en-US" dirty="0"/>
              <a:t>(Continued)</a:t>
            </a:r>
            <a:endParaRPr lang="en-US" dirty="0" smtClean="0"/>
          </a:p>
        </p:txBody>
      </p:sp>
    </p:spTree>
    <p:extLst>
      <p:ext uri="{BB962C8B-B14F-4D97-AF65-F5344CB8AC3E}">
        <p14:creationId xmlns:p14="http://schemas.microsoft.com/office/powerpoint/2010/main" val="1453557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flowchart of risk handling action points. Assets assessment if No then it leads to no risk. If Yes, then escort to exploitable? If No, arrow points to no risk. If Yes, leads to asset is vulnerable to attack. Arrow leads to threat and vulnerability source. Arrow from threat source also leads to threat and vulnerability exist which leads to risk of loss exists and guides to the question Is the attacker’s gain greater than costs of attack? If No, points down to risk can be accepted. If Yes then arrow leads to, Is the expected loss greater than the organization’s ability to absorb? If No, leads to risk can be accepted. If Yes, the arrow leads to,  unacceptable risk: requires further treatment via defense, transference, or mitigation; or asset must be  termin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8700" y="419575"/>
            <a:ext cx="7086600" cy="5954820"/>
          </a:xfrm>
          <a:prstGeom prst="rect">
            <a:avLst/>
          </a:prstGeom>
        </p:spPr>
      </p:pic>
    </p:spTree>
    <p:extLst>
      <p:ext uri="{BB962C8B-B14F-4D97-AF65-F5344CB8AC3E}">
        <p14:creationId xmlns:p14="http://schemas.microsoft.com/office/powerpoint/2010/main" val="3276782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196533"/>
          </a:xfrm>
        </p:spPr>
        <p:txBody>
          <a:bodyPr/>
          <a:lstStyle/>
          <a:p>
            <a:r>
              <a:rPr lang="en-US" sz="2600" dirty="0" smtClean="0"/>
              <a:t>Rules of thumb for selecting a strategy:</a:t>
            </a:r>
          </a:p>
          <a:p>
            <a:pPr lvl="1"/>
            <a:r>
              <a:rPr lang="en-US" sz="2200" dirty="0" smtClean="0"/>
              <a:t>When a vulnerability exists in an important asset—Implement security controls to reduce the likelihood of a vulnerability being exploited</a:t>
            </a:r>
          </a:p>
          <a:p>
            <a:pPr lvl="1"/>
            <a:r>
              <a:rPr lang="en-US" sz="2200" dirty="0" smtClean="0"/>
              <a:t>When a vulnerability can be exploited—Apply layered protections, architectural designs, and administrative controls to minimize the risk or prevent the occurrence of an attack</a:t>
            </a:r>
          </a:p>
          <a:p>
            <a:pPr lvl="1"/>
            <a:r>
              <a:rPr lang="en-US" sz="2200" dirty="0" smtClean="0"/>
              <a:t>When the attacker’s potential gain is greater than the costs of attack—Apply protections to increase the attacker’s cost or reduce the attacker’s gain by using technical or managerial controls</a:t>
            </a:r>
          </a:p>
          <a:p>
            <a:pPr lvl="1"/>
            <a:r>
              <a:rPr lang="en-US" sz="2200" dirty="0" smtClean="0"/>
              <a:t>When the potential loss is substantial—Apply design principles, architectural designs, and technical and nontechnical protections to limit the extent of the attack, thereby reducing the potential for loss</a:t>
            </a:r>
            <a:endParaRPr lang="en-US" sz="2200" dirty="0"/>
          </a:p>
        </p:txBody>
      </p:sp>
      <p:sp>
        <p:nvSpPr>
          <p:cNvPr id="2" name="Title 1"/>
          <p:cNvSpPr>
            <a:spLocks noGrp="1"/>
          </p:cNvSpPr>
          <p:nvPr>
            <p:ph type="title"/>
          </p:nvPr>
        </p:nvSpPr>
        <p:spPr/>
        <p:txBody>
          <a:bodyPr/>
          <a:lstStyle/>
          <a:p>
            <a:r>
              <a:rPr lang="en-US" dirty="0" smtClean="0"/>
              <a:t>Managing Risk </a:t>
            </a:r>
            <a:r>
              <a:rPr lang="en-US" dirty="0"/>
              <a:t>(Continued)</a:t>
            </a:r>
            <a:endParaRPr lang="en-US" dirty="0"/>
          </a:p>
        </p:txBody>
      </p:sp>
    </p:spTree>
    <p:extLst>
      <p:ext uri="{BB962C8B-B14F-4D97-AF65-F5344CB8AC3E}">
        <p14:creationId xmlns:p14="http://schemas.microsoft.com/office/powerpoint/2010/main" val="3513599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body" idx="1"/>
          </p:nvPr>
        </p:nvSpPr>
        <p:spPr>
          <a:xfrm>
            <a:off x="365125" y="1538818"/>
            <a:ext cx="8415338" cy="4656659"/>
          </a:xfrm>
        </p:spPr>
        <p:txBody>
          <a:bodyPr/>
          <a:lstStyle/>
          <a:p>
            <a:r>
              <a:rPr lang="en-US" dirty="0" smtClean="0"/>
              <a:t>Once a treatment strategy has been selected and implemented, controls should be monitored and measured on an ongoing basis to determine their effectiveness and to maintain an ongoing estimate of the remaining risk</a:t>
            </a:r>
          </a:p>
          <a:p>
            <a:r>
              <a:rPr lang="en-US" dirty="0" smtClean="0"/>
              <a:t>At a minimum, each information threat/vulnerability/asset (TVA) triplet that was developed in the risk assessment created previously should have a documented treatment strategy that clearly identifies any residual risk that remains after the proposed strategy has been executed</a:t>
            </a:r>
          </a:p>
        </p:txBody>
      </p:sp>
      <p:sp>
        <p:nvSpPr>
          <p:cNvPr id="16387" name="Rectangle 2"/>
          <p:cNvSpPr>
            <a:spLocks noGrp="1" noChangeArrowheads="1"/>
          </p:cNvSpPr>
          <p:nvPr>
            <p:ph type="title"/>
          </p:nvPr>
        </p:nvSpPr>
        <p:spPr/>
        <p:txBody>
          <a:bodyPr/>
          <a:lstStyle/>
          <a:p>
            <a:r>
              <a:rPr lang="en-US" dirty="0" smtClean="0"/>
              <a:t>Risk Management</a:t>
            </a:r>
          </a:p>
        </p:txBody>
      </p:sp>
    </p:spTree>
    <p:extLst>
      <p:ext uri="{BB962C8B-B14F-4D97-AF65-F5344CB8AC3E}">
        <p14:creationId xmlns:p14="http://schemas.microsoft.com/office/powerpoint/2010/main" val="1990344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risk treatment cycle. First Identify information assets the assess and evaluate risk to assets, next develop treatment strategy and plan. This leads to implement controls which connects to assess controls and asks the question, Are the controls adequate? If No, then return back to develop treatment strategy and plan. If Yes, then plan for maintenance which leads to measure risk to information asset and finally the question, Acceptable risk? If Yes, then return back to measure risk to information asset. If No, go to develop treatment strateg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386" y="609600"/>
            <a:ext cx="8731229" cy="5610252"/>
          </a:xfrm>
          <a:prstGeom prst="rect">
            <a:avLst/>
          </a:prstGeom>
        </p:spPr>
      </p:pic>
    </p:spTree>
    <p:extLst>
      <p:ext uri="{BB962C8B-B14F-4D97-AF65-F5344CB8AC3E}">
        <p14:creationId xmlns:p14="http://schemas.microsoft.com/office/powerpoint/2010/main" val="2602136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shows Clearwater compliance I R M- risk treatment. It displays the risk treat and evaluate form.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417645"/>
            <a:ext cx="8382000" cy="5811387"/>
          </a:xfrm>
          <a:prstGeom prst="rect">
            <a:avLst/>
          </a:prstGeom>
        </p:spPr>
      </p:pic>
    </p:spTree>
    <p:extLst>
      <p:ext uri="{BB962C8B-B14F-4D97-AF65-F5344CB8AC3E}">
        <p14:creationId xmlns:p14="http://schemas.microsoft.com/office/powerpoint/2010/main" val="1547568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shows Clearwater compliance I R M- residual risk selection. It shows to avoid threa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336417"/>
            <a:ext cx="8153400" cy="6016479"/>
          </a:xfrm>
          <a:prstGeom prst="rect">
            <a:avLst/>
          </a:prstGeom>
        </p:spPr>
      </p:pic>
    </p:spTree>
    <p:extLst>
      <p:ext uri="{BB962C8B-B14F-4D97-AF65-F5344CB8AC3E}">
        <p14:creationId xmlns:p14="http://schemas.microsoft.com/office/powerpoint/2010/main" val="2686061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body" idx="1"/>
          </p:nvPr>
        </p:nvSpPr>
        <p:spPr>
          <a:xfrm>
            <a:off x="365125" y="1538818"/>
            <a:ext cx="8415338" cy="3428631"/>
          </a:xfrm>
        </p:spPr>
        <p:txBody>
          <a:bodyPr/>
          <a:lstStyle/>
          <a:p>
            <a:r>
              <a:rPr lang="en-US" dirty="0" smtClean="0"/>
              <a:t>Before deciding on the strategy for a specific TVA triplet</a:t>
            </a:r>
            <a:r>
              <a:rPr lang="en-US" dirty="0"/>
              <a:t>, an </a:t>
            </a:r>
            <a:r>
              <a:rPr lang="en-US" dirty="0" smtClean="0"/>
              <a:t>organization should </a:t>
            </a:r>
            <a:r>
              <a:rPr lang="en-US" dirty="0"/>
              <a:t>explore all readily accessible information about the economic </a:t>
            </a:r>
            <a:r>
              <a:rPr lang="en-US" dirty="0" smtClean="0"/>
              <a:t>and noneconomic </a:t>
            </a:r>
            <a:r>
              <a:rPr lang="en-US" dirty="0"/>
              <a:t>consequences of an exploitation of the vulnerability, when the </a:t>
            </a:r>
            <a:r>
              <a:rPr lang="en-US" dirty="0" smtClean="0"/>
              <a:t>threat causes </a:t>
            </a:r>
            <a:r>
              <a:rPr lang="en-US" dirty="0"/>
              <a:t>a loss to the </a:t>
            </a:r>
            <a:r>
              <a:rPr lang="en-US" dirty="0" smtClean="0"/>
              <a:t>asset</a:t>
            </a:r>
          </a:p>
          <a:p>
            <a:r>
              <a:rPr lang="en-US" dirty="0" smtClean="0"/>
              <a:t>“</a:t>
            </a:r>
            <a:r>
              <a:rPr lang="en-US" dirty="0"/>
              <a:t>What </a:t>
            </a:r>
            <a:r>
              <a:rPr lang="en-US" dirty="0" smtClean="0"/>
              <a:t>are the actual and perceived advantages of implementing a control as opposed to the actual and perceived disadvantages?”</a:t>
            </a:r>
          </a:p>
        </p:txBody>
      </p:sp>
      <p:sp>
        <p:nvSpPr>
          <p:cNvPr id="22531" name="Rectangle 2"/>
          <p:cNvSpPr>
            <a:spLocks noGrp="1" noChangeArrowheads="1"/>
          </p:cNvSpPr>
          <p:nvPr>
            <p:ph type="title"/>
          </p:nvPr>
        </p:nvSpPr>
        <p:spPr/>
        <p:txBody>
          <a:bodyPr/>
          <a:lstStyle/>
          <a:p>
            <a:r>
              <a:rPr lang="en-US" dirty="0" smtClean="0"/>
              <a:t>Feasibility and Cost–Benefit Analysis</a:t>
            </a:r>
          </a:p>
        </p:txBody>
      </p:sp>
    </p:spTree>
    <p:extLst>
      <p:ext uri="{BB962C8B-B14F-4D97-AF65-F5344CB8AC3E}">
        <p14:creationId xmlns:p14="http://schemas.microsoft.com/office/powerpoint/2010/main" val="2965061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body" idx="1"/>
          </p:nvPr>
        </p:nvSpPr>
        <p:spPr>
          <a:xfrm>
            <a:off x="365125" y="1538818"/>
            <a:ext cx="8415338" cy="4555093"/>
          </a:xfrm>
        </p:spPr>
        <p:txBody>
          <a:bodyPr/>
          <a:lstStyle/>
          <a:p>
            <a:r>
              <a:rPr lang="en-US" dirty="0" smtClean="0"/>
              <a:t>While the advantages of a specific strategy can be identified in a number of ways, the primary way is to determine the value of the information assets it is designed to protect</a:t>
            </a:r>
          </a:p>
          <a:p>
            <a:r>
              <a:rPr lang="en-US" dirty="0" smtClean="0"/>
              <a:t>Cost avoidance is the money saved by using the defense strategy via the implementation of a control, thus eliminating the financial ramifications of an incident</a:t>
            </a:r>
          </a:p>
          <a:p>
            <a:r>
              <a:rPr lang="en-US" dirty="0" smtClean="0"/>
              <a:t>The criterion most commonly used when evaluating a strategy to implement InfoSec controls and safeguards is economic feasibility</a:t>
            </a:r>
          </a:p>
        </p:txBody>
      </p:sp>
      <p:sp>
        <p:nvSpPr>
          <p:cNvPr id="22531" name="Rectangle 2"/>
          <p:cNvSpPr>
            <a:spLocks noGrp="1" noChangeArrowheads="1"/>
          </p:cNvSpPr>
          <p:nvPr>
            <p:ph type="title"/>
          </p:nvPr>
        </p:nvSpPr>
        <p:spPr/>
        <p:txBody>
          <a:bodyPr/>
          <a:lstStyle/>
          <a:p>
            <a:r>
              <a:rPr lang="en-US" dirty="0" smtClean="0"/>
              <a:t>Feasibility and </a:t>
            </a:r>
            <a:r>
              <a:rPr lang="en-US" dirty="0"/>
              <a:t>Cost–Benefit </a:t>
            </a:r>
            <a:r>
              <a:rPr lang="en-US" dirty="0" smtClean="0"/>
              <a:t>Analysis </a:t>
            </a:r>
            <a:r>
              <a:rPr lang="en-US" dirty="0"/>
              <a:t>(Continued)</a:t>
            </a:r>
            <a:endParaRPr lang="en-US" dirty="0" smtClean="0"/>
          </a:p>
        </p:txBody>
      </p:sp>
    </p:spTree>
    <p:extLst>
      <p:ext uri="{BB962C8B-B14F-4D97-AF65-F5344CB8AC3E}">
        <p14:creationId xmlns:p14="http://schemas.microsoft.com/office/powerpoint/2010/main" val="2765376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type="body" idx="1"/>
          </p:nvPr>
        </p:nvSpPr>
        <p:spPr>
          <a:xfrm>
            <a:off x="365125" y="1538818"/>
            <a:ext cx="8415338" cy="4767459"/>
          </a:xfrm>
        </p:spPr>
        <p:txBody>
          <a:bodyPr/>
          <a:lstStyle/>
          <a:p>
            <a:r>
              <a:rPr lang="en-US" dirty="0" smtClean="0"/>
              <a:t>Just as it is difficult to determine the value of information, it is difficult to determine the </a:t>
            </a:r>
            <a:r>
              <a:rPr lang="en-US" i="1" dirty="0" smtClean="0"/>
              <a:t>cost</a:t>
            </a:r>
            <a:r>
              <a:rPr lang="en-US" dirty="0" smtClean="0"/>
              <a:t> of safeguarding it</a:t>
            </a:r>
          </a:p>
          <a:p>
            <a:r>
              <a:rPr lang="en-US" dirty="0" smtClean="0"/>
              <a:t>Some of the items that affect the cost of a control or safeguard include:</a:t>
            </a:r>
          </a:p>
          <a:p>
            <a:pPr lvl="1"/>
            <a:r>
              <a:rPr lang="en-US" dirty="0" smtClean="0"/>
              <a:t>Cost of development or acquisition </a:t>
            </a:r>
          </a:p>
          <a:p>
            <a:pPr lvl="1"/>
            <a:r>
              <a:rPr lang="en-US" dirty="0" smtClean="0"/>
              <a:t>Training fees </a:t>
            </a:r>
          </a:p>
          <a:p>
            <a:pPr lvl="1"/>
            <a:r>
              <a:rPr lang="en-US" dirty="0" smtClean="0"/>
              <a:t>Cost of implementation </a:t>
            </a:r>
          </a:p>
          <a:p>
            <a:pPr lvl="1"/>
            <a:r>
              <a:rPr lang="en-US" dirty="0" smtClean="0"/>
              <a:t>Service costs </a:t>
            </a:r>
          </a:p>
          <a:p>
            <a:pPr lvl="1"/>
            <a:r>
              <a:rPr lang="en-US" dirty="0" smtClean="0"/>
              <a:t>Cost of maintenance</a:t>
            </a:r>
          </a:p>
          <a:p>
            <a:pPr lvl="1"/>
            <a:r>
              <a:rPr lang="en-US" dirty="0"/>
              <a:t>Potential cost from the loss of the </a:t>
            </a:r>
            <a:r>
              <a:rPr lang="en-US" dirty="0" smtClean="0"/>
              <a:t>asset </a:t>
            </a:r>
          </a:p>
        </p:txBody>
      </p:sp>
      <p:sp>
        <p:nvSpPr>
          <p:cNvPr id="24579" name="Rectangle 2"/>
          <p:cNvSpPr>
            <a:spLocks noGrp="1" noChangeArrowheads="1"/>
          </p:cNvSpPr>
          <p:nvPr>
            <p:ph type="title"/>
          </p:nvPr>
        </p:nvSpPr>
        <p:spPr/>
        <p:txBody>
          <a:bodyPr/>
          <a:lstStyle/>
          <a:p>
            <a:r>
              <a:rPr lang="en-US" dirty="0" smtClean="0"/>
              <a:t>Cost</a:t>
            </a:r>
          </a:p>
        </p:txBody>
      </p:sp>
    </p:spTree>
    <p:extLst>
      <p:ext uri="{BB962C8B-B14F-4D97-AF65-F5344CB8AC3E}">
        <p14:creationId xmlns:p14="http://schemas.microsoft.com/office/powerpoint/2010/main" val="3014823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Introduction to Risk Treatment</a:t>
            </a:r>
            <a:endParaRPr lang="en-US" dirty="0"/>
          </a:p>
        </p:txBody>
      </p:sp>
      <p:sp>
        <p:nvSpPr>
          <p:cNvPr id="7" name="Text Placeholder 6"/>
          <p:cNvSpPr>
            <a:spLocks noGrp="1"/>
          </p:cNvSpPr>
          <p:nvPr>
            <p:ph type="body" idx="1"/>
          </p:nvPr>
        </p:nvSpPr>
        <p:spPr/>
        <p:txBody>
          <a:bodyPr/>
          <a:lstStyle/>
          <a:p>
            <a:r>
              <a:rPr lang="en-US" dirty="0" smtClean="0"/>
              <a:t>Chapter 07: Risk Management: Treating Risk</a:t>
            </a:r>
            <a:endParaRPr lang="en-US" dirty="0"/>
          </a:p>
        </p:txBody>
      </p:sp>
    </p:spTree>
    <p:extLst>
      <p:ext uri="{BB962C8B-B14F-4D97-AF65-F5344CB8AC3E}">
        <p14:creationId xmlns:p14="http://schemas.microsoft.com/office/powerpoint/2010/main" val="1285206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type="body" idx="1"/>
          </p:nvPr>
        </p:nvSpPr>
        <p:spPr/>
        <p:txBody>
          <a:bodyPr/>
          <a:lstStyle/>
          <a:p>
            <a:r>
              <a:rPr lang="en-US" dirty="0" smtClean="0"/>
              <a:t>Benefit is the value to the organization of using controls to prevent losses associated with a specific vulnerability</a:t>
            </a:r>
          </a:p>
          <a:p>
            <a:r>
              <a:rPr lang="en-US" dirty="0" smtClean="0"/>
              <a:t>The benefit is usually determined by valuing the information asset or assets exposed by the vulnerability and then determining how much of that value is at risk and how much risk there is for the asset</a:t>
            </a:r>
          </a:p>
          <a:p>
            <a:r>
              <a:rPr lang="en-US" dirty="0" smtClean="0"/>
              <a:t>This is expressed as the annualized loss expectancy (ALE)</a:t>
            </a:r>
          </a:p>
        </p:txBody>
      </p:sp>
      <p:sp>
        <p:nvSpPr>
          <p:cNvPr id="25603" name="Rectangle 2"/>
          <p:cNvSpPr>
            <a:spLocks noGrp="1" noChangeArrowheads="1"/>
          </p:cNvSpPr>
          <p:nvPr>
            <p:ph type="title"/>
          </p:nvPr>
        </p:nvSpPr>
        <p:spPr/>
        <p:txBody>
          <a:bodyPr/>
          <a:lstStyle/>
          <a:p>
            <a:r>
              <a:rPr lang="en-US" dirty="0" smtClean="0"/>
              <a:t>Benefit</a:t>
            </a:r>
          </a:p>
        </p:txBody>
      </p:sp>
    </p:spTree>
    <p:extLst>
      <p:ext uri="{BB962C8B-B14F-4D97-AF65-F5344CB8AC3E}">
        <p14:creationId xmlns:p14="http://schemas.microsoft.com/office/powerpoint/2010/main" val="871965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type="body" idx="1"/>
          </p:nvPr>
        </p:nvSpPr>
        <p:spPr/>
        <p:txBody>
          <a:bodyPr/>
          <a:lstStyle/>
          <a:p>
            <a:r>
              <a:rPr lang="en-US" dirty="0" smtClean="0"/>
              <a:t>Asset valuation is the process of assigning financial value or worth to each information asset</a:t>
            </a:r>
          </a:p>
          <a:p>
            <a:r>
              <a:rPr lang="en-US" dirty="0" smtClean="0"/>
              <a:t>The value of information differs within and between organizations</a:t>
            </a:r>
          </a:p>
          <a:p>
            <a:r>
              <a:rPr lang="en-US" dirty="0" smtClean="0"/>
              <a:t>Asset valuation involves the estimation of real and perceived costs, which can be selected from those associated with the design, development, installation, maintenance, protection, recovery, and defense against loss or litigation</a:t>
            </a:r>
          </a:p>
        </p:txBody>
      </p:sp>
      <p:sp>
        <p:nvSpPr>
          <p:cNvPr id="26627" name="Rectangle 2"/>
          <p:cNvSpPr>
            <a:spLocks noGrp="1" noChangeArrowheads="1"/>
          </p:cNvSpPr>
          <p:nvPr>
            <p:ph type="title"/>
          </p:nvPr>
        </p:nvSpPr>
        <p:spPr/>
        <p:txBody>
          <a:bodyPr/>
          <a:lstStyle/>
          <a:p>
            <a:r>
              <a:rPr lang="en-US" dirty="0" smtClean="0"/>
              <a:t>Asset Valuation</a:t>
            </a:r>
          </a:p>
        </p:txBody>
      </p:sp>
    </p:spTree>
    <p:extLst>
      <p:ext uri="{BB962C8B-B14F-4D97-AF65-F5344CB8AC3E}">
        <p14:creationId xmlns:p14="http://schemas.microsoft.com/office/powerpoint/2010/main" val="3158177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type="body" idx="1"/>
          </p:nvPr>
        </p:nvSpPr>
        <p:spPr>
          <a:xfrm>
            <a:off x="365125" y="1447800"/>
            <a:ext cx="8415338" cy="5115246"/>
          </a:xfrm>
        </p:spPr>
        <p:txBody>
          <a:bodyPr/>
          <a:lstStyle/>
          <a:p>
            <a:r>
              <a:rPr lang="en-US" dirty="0" smtClean="0"/>
              <a:t>Some of the components of asset valuation include: </a:t>
            </a:r>
          </a:p>
          <a:p>
            <a:pPr lvl="1"/>
            <a:r>
              <a:rPr lang="en-US" dirty="0" smtClean="0"/>
              <a:t>Value retained from the cost of creating the information asset</a:t>
            </a:r>
          </a:p>
          <a:p>
            <a:pPr lvl="1"/>
            <a:r>
              <a:rPr lang="en-US" dirty="0" smtClean="0"/>
              <a:t>Value retained from past maintenance of the information asset</a:t>
            </a:r>
          </a:p>
          <a:p>
            <a:pPr lvl="1"/>
            <a:r>
              <a:rPr lang="en-US" dirty="0" smtClean="0"/>
              <a:t>Value implied by the cost of replacing the information</a:t>
            </a:r>
          </a:p>
          <a:p>
            <a:pPr lvl="1"/>
            <a:r>
              <a:rPr lang="en-US" dirty="0" smtClean="0"/>
              <a:t>Value from providing the information</a:t>
            </a:r>
          </a:p>
          <a:p>
            <a:pPr lvl="1"/>
            <a:r>
              <a:rPr lang="en-US" dirty="0" smtClean="0"/>
              <a:t>Value acquired from the cost of protecting the information</a:t>
            </a:r>
          </a:p>
          <a:p>
            <a:pPr lvl="1"/>
            <a:r>
              <a:rPr lang="en-US" dirty="0" smtClean="0"/>
              <a:t>Value to owners</a:t>
            </a:r>
          </a:p>
          <a:p>
            <a:pPr lvl="1"/>
            <a:r>
              <a:rPr lang="en-US" dirty="0" smtClean="0"/>
              <a:t>Value of intellectual property</a:t>
            </a:r>
          </a:p>
          <a:p>
            <a:pPr lvl="1"/>
            <a:r>
              <a:rPr lang="en-US" dirty="0" smtClean="0"/>
              <a:t>Value to adversaries</a:t>
            </a:r>
          </a:p>
          <a:p>
            <a:pPr lvl="1"/>
            <a:r>
              <a:rPr lang="en-US" dirty="0" smtClean="0"/>
              <a:t>Loss of productivity while the information assets are unavailable</a:t>
            </a:r>
          </a:p>
          <a:p>
            <a:pPr lvl="1"/>
            <a:r>
              <a:rPr lang="en-US" dirty="0" smtClean="0"/>
              <a:t>Loss of revenue while information assets are unavailable</a:t>
            </a:r>
          </a:p>
          <a:p>
            <a:pPr lvl="1"/>
            <a:r>
              <a:rPr lang="en-US" dirty="0" smtClean="0"/>
              <a:t>Total cost of ownership</a:t>
            </a:r>
          </a:p>
        </p:txBody>
      </p:sp>
      <p:sp>
        <p:nvSpPr>
          <p:cNvPr id="27651" name="Rectangle 2"/>
          <p:cNvSpPr>
            <a:spLocks noGrp="1" noChangeArrowheads="1"/>
          </p:cNvSpPr>
          <p:nvPr>
            <p:ph type="title"/>
          </p:nvPr>
        </p:nvSpPr>
        <p:spPr/>
        <p:txBody>
          <a:bodyPr/>
          <a:lstStyle/>
          <a:p>
            <a:r>
              <a:rPr lang="en-US" dirty="0" smtClean="0"/>
              <a:t>Asset Valuation </a:t>
            </a:r>
            <a:r>
              <a:rPr lang="en-US" dirty="0"/>
              <a:t>(Continued)</a:t>
            </a:r>
            <a:endParaRPr lang="en-US" dirty="0" smtClean="0"/>
          </a:p>
        </p:txBody>
      </p:sp>
    </p:spTree>
    <p:extLst>
      <p:ext uri="{BB962C8B-B14F-4D97-AF65-F5344CB8AC3E}">
        <p14:creationId xmlns:p14="http://schemas.microsoft.com/office/powerpoint/2010/main" val="2452722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a:xfrm>
            <a:off x="365125" y="1538818"/>
            <a:ext cx="8415338" cy="4185761"/>
          </a:xfrm>
        </p:spPr>
        <p:txBody>
          <a:bodyPr/>
          <a:lstStyle/>
          <a:p>
            <a:r>
              <a:rPr lang="en-US" dirty="0"/>
              <a:t>A traditional model of calculating quantitative cost–benefit analyses </a:t>
            </a:r>
            <a:r>
              <a:rPr lang="en-US" dirty="0" smtClean="0"/>
              <a:t>involves estimating </a:t>
            </a:r>
            <a:r>
              <a:rPr lang="en-US" dirty="0"/>
              <a:t>the likelihood of an attack based on an annualized rate of occurrence </a:t>
            </a:r>
            <a:r>
              <a:rPr lang="en-US" dirty="0" smtClean="0"/>
              <a:t>and the </a:t>
            </a:r>
            <a:r>
              <a:rPr lang="en-US" dirty="0"/>
              <a:t>impact of an attack based on loss </a:t>
            </a:r>
            <a:r>
              <a:rPr lang="en-US" dirty="0" smtClean="0"/>
              <a:t>expectancy</a:t>
            </a:r>
          </a:p>
          <a:p>
            <a:r>
              <a:rPr lang="en-US" dirty="0" smtClean="0"/>
              <a:t>The questions that must be asked include:</a:t>
            </a:r>
          </a:p>
          <a:p>
            <a:pPr lvl="1"/>
            <a:r>
              <a:rPr lang="en-US" dirty="0" smtClean="0"/>
              <a:t>What damage could occur, and what financial impact would it have?</a:t>
            </a:r>
          </a:p>
          <a:p>
            <a:pPr lvl="1"/>
            <a:r>
              <a:rPr lang="en-US" dirty="0" smtClean="0"/>
              <a:t>What would it cost to recover from the attack, in addition to the financial impact of damage?</a:t>
            </a:r>
          </a:p>
          <a:p>
            <a:pPr lvl="1"/>
            <a:r>
              <a:rPr lang="en-US" dirty="0" smtClean="0"/>
              <a:t>What is the single loss expectancy for each risk?</a:t>
            </a:r>
          </a:p>
        </p:txBody>
      </p:sp>
      <p:sp>
        <p:nvSpPr>
          <p:cNvPr id="29698" name="Title 1"/>
          <p:cNvSpPr>
            <a:spLocks noGrp="1"/>
          </p:cNvSpPr>
          <p:nvPr>
            <p:ph type="title"/>
          </p:nvPr>
        </p:nvSpPr>
        <p:spPr/>
        <p:txBody>
          <a:bodyPr/>
          <a:lstStyle/>
          <a:p>
            <a:r>
              <a:rPr lang="en-US" dirty="0" smtClean="0"/>
              <a:t>Asset Valuation </a:t>
            </a:r>
            <a:r>
              <a:rPr lang="en-US" dirty="0"/>
              <a:t>(Continued)</a:t>
            </a:r>
            <a:endParaRPr lang="en-US" dirty="0" smtClean="0"/>
          </a:p>
        </p:txBody>
      </p:sp>
    </p:spTree>
    <p:extLst>
      <p:ext uri="{BB962C8B-B14F-4D97-AF65-F5344CB8AC3E}">
        <p14:creationId xmlns:p14="http://schemas.microsoft.com/office/powerpoint/2010/main" val="4178277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type="body" idx="1"/>
          </p:nvPr>
        </p:nvSpPr>
        <p:spPr>
          <a:xfrm>
            <a:off x="365125" y="1538818"/>
            <a:ext cx="8415338" cy="4438138"/>
          </a:xfrm>
        </p:spPr>
        <p:txBody>
          <a:bodyPr/>
          <a:lstStyle/>
          <a:p>
            <a:r>
              <a:rPr lang="en-US" dirty="0" smtClean="0"/>
              <a:t>A single loss expectancy (SLE) is the calculated value associated with the most likely loss from a single occurrence of a specific attack </a:t>
            </a:r>
          </a:p>
          <a:p>
            <a:r>
              <a:rPr lang="en-US" dirty="0" smtClean="0"/>
              <a:t>It takes into account both the value of the asset and the expected percentage of loss that would occur from a particular attack</a:t>
            </a:r>
          </a:p>
          <a:p>
            <a:pPr marL="228600" lvl="1" indent="0" algn="ctr">
              <a:buNone/>
            </a:pPr>
            <a:r>
              <a:rPr lang="en-US" sz="2800" b="1" dirty="0" smtClean="0"/>
              <a:t>SLE = asset value (AV) × exposure factor (EF)</a:t>
            </a:r>
          </a:p>
          <a:p>
            <a:pPr marL="228600" lvl="1" indent="0">
              <a:buNone/>
            </a:pPr>
            <a:r>
              <a:rPr lang="en-US" dirty="0" smtClean="0"/>
              <a:t>Where EF = the percentage loss that would occur from a given vulnerability being exploited</a:t>
            </a:r>
          </a:p>
          <a:p>
            <a:r>
              <a:rPr lang="en-US" dirty="0" smtClean="0"/>
              <a:t>This information is usually estimated</a:t>
            </a:r>
          </a:p>
        </p:txBody>
      </p:sp>
      <p:sp>
        <p:nvSpPr>
          <p:cNvPr id="30723" name="Rectangle 2"/>
          <p:cNvSpPr>
            <a:spLocks noGrp="1" noChangeArrowheads="1"/>
          </p:cNvSpPr>
          <p:nvPr>
            <p:ph type="title"/>
          </p:nvPr>
        </p:nvSpPr>
        <p:spPr/>
        <p:txBody>
          <a:bodyPr/>
          <a:lstStyle/>
          <a:p>
            <a:r>
              <a:rPr lang="en-US" dirty="0" smtClean="0"/>
              <a:t>Asset </a:t>
            </a:r>
            <a:r>
              <a:rPr lang="en-US" dirty="0"/>
              <a:t>Valuation </a:t>
            </a:r>
            <a:r>
              <a:rPr lang="en-US" dirty="0"/>
              <a:t>(Continued)</a:t>
            </a:r>
            <a:endParaRPr lang="en-US" dirty="0" smtClean="0"/>
          </a:p>
        </p:txBody>
      </p:sp>
    </p:spTree>
    <p:extLst>
      <p:ext uri="{BB962C8B-B14F-4D97-AF65-F5344CB8AC3E}">
        <p14:creationId xmlns:p14="http://schemas.microsoft.com/office/powerpoint/2010/main" val="2406768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type="body" idx="1"/>
          </p:nvPr>
        </p:nvSpPr>
        <p:spPr/>
        <p:txBody>
          <a:bodyPr/>
          <a:lstStyle/>
          <a:p>
            <a:r>
              <a:rPr lang="en-US" dirty="0" smtClean="0"/>
              <a:t>Usually, the probability of a threat occurring is depicted as a table that indicates how frequently an attack from each threat type is likely to occur within a given time frame</a:t>
            </a:r>
          </a:p>
          <a:p>
            <a:r>
              <a:rPr lang="en-US" dirty="0" smtClean="0"/>
              <a:t>This value is commonly referred to as the annualized rate of occurrence (ARO)</a:t>
            </a:r>
          </a:p>
          <a:p>
            <a:r>
              <a:rPr lang="en-US" dirty="0" smtClean="0"/>
              <a:t>ARO simply indicates how often you expect a specific type of attack to occur</a:t>
            </a:r>
          </a:p>
        </p:txBody>
      </p:sp>
      <p:sp>
        <p:nvSpPr>
          <p:cNvPr id="31747" name="Rectangle 2"/>
          <p:cNvSpPr>
            <a:spLocks noGrp="1" noChangeArrowheads="1"/>
          </p:cNvSpPr>
          <p:nvPr>
            <p:ph type="title"/>
          </p:nvPr>
        </p:nvSpPr>
        <p:spPr/>
        <p:txBody>
          <a:bodyPr/>
          <a:lstStyle/>
          <a:p>
            <a:r>
              <a:rPr lang="en-US" dirty="0" smtClean="0"/>
              <a:t>Asset </a:t>
            </a:r>
            <a:r>
              <a:rPr lang="en-US" dirty="0"/>
              <a:t>Valuation </a:t>
            </a:r>
            <a:r>
              <a:rPr lang="en-US" dirty="0"/>
              <a:t>(Continued)</a:t>
            </a:r>
            <a:endParaRPr lang="en-US" dirty="0" smtClean="0"/>
          </a:p>
        </p:txBody>
      </p:sp>
    </p:spTree>
    <p:extLst>
      <p:ext uri="{BB962C8B-B14F-4D97-AF65-F5344CB8AC3E}">
        <p14:creationId xmlns:p14="http://schemas.microsoft.com/office/powerpoint/2010/main" val="1093578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3096232"/>
          </a:xfrm>
        </p:spPr>
        <p:txBody>
          <a:bodyPr/>
          <a:lstStyle/>
          <a:p>
            <a:r>
              <a:rPr lang="en-US" dirty="0" smtClean="0"/>
              <a:t>Once you determine the loss from a single attack and the likely frequency of successful attacks, you can calculate the overall loss potential per risk expressed as an annualized loss expectancy (ALE) using the previous values for the ARO and SLE</a:t>
            </a:r>
          </a:p>
          <a:p>
            <a:pPr marL="228600" lvl="1" indent="0" algn="ctr">
              <a:buNone/>
            </a:pPr>
            <a:r>
              <a:rPr lang="en-US" sz="2800" b="1" dirty="0" smtClean="0"/>
              <a:t>ALE = SLE </a:t>
            </a:r>
            <a:r>
              <a:rPr lang="en-US" sz="2800" b="1" dirty="0"/>
              <a:t>× </a:t>
            </a:r>
            <a:r>
              <a:rPr lang="en-US" sz="2800" b="1" dirty="0" smtClean="0"/>
              <a:t>ARO</a:t>
            </a:r>
          </a:p>
          <a:p>
            <a:endParaRPr lang="en-US" dirty="0"/>
          </a:p>
        </p:txBody>
      </p:sp>
      <p:sp>
        <p:nvSpPr>
          <p:cNvPr id="2" name="Title 1"/>
          <p:cNvSpPr>
            <a:spLocks noGrp="1"/>
          </p:cNvSpPr>
          <p:nvPr>
            <p:ph type="title"/>
          </p:nvPr>
        </p:nvSpPr>
        <p:spPr/>
        <p:txBody>
          <a:bodyPr/>
          <a:lstStyle/>
          <a:p>
            <a:r>
              <a:rPr lang="en-US" dirty="0" smtClean="0"/>
              <a:t>Asset </a:t>
            </a:r>
            <a:r>
              <a:rPr lang="en-US" dirty="0"/>
              <a:t>Valuation </a:t>
            </a:r>
            <a:r>
              <a:rPr lang="en-US" dirty="0"/>
              <a:t>(Continued)</a:t>
            </a:r>
            <a:endParaRPr lang="en-US" dirty="0"/>
          </a:p>
        </p:txBody>
      </p:sp>
    </p:spTree>
    <p:extLst>
      <p:ext uri="{BB962C8B-B14F-4D97-AF65-F5344CB8AC3E}">
        <p14:creationId xmlns:p14="http://schemas.microsoft.com/office/powerpoint/2010/main" val="2249695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5"/>
          <p:cNvSpPr>
            <a:spLocks noGrp="1" noChangeArrowheads="1"/>
          </p:cNvSpPr>
          <p:nvPr>
            <p:ph type="body" idx="1"/>
          </p:nvPr>
        </p:nvSpPr>
        <p:spPr>
          <a:xfrm>
            <a:off x="365125" y="1538818"/>
            <a:ext cx="8415338" cy="4738220"/>
          </a:xfrm>
        </p:spPr>
        <p:txBody>
          <a:bodyPr/>
          <a:lstStyle/>
          <a:p>
            <a:r>
              <a:rPr lang="en-US" sz="2600" dirty="0" smtClean="0"/>
              <a:t>The CBA determines whether the benefit from a control alternative is worth the associated cost of implementing and maintaining the control</a:t>
            </a:r>
          </a:p>
          <a:p>
            <a:r>
              <a:rPr lang="en-US" sz="2600" dirty="0" smtClean="0"/>
              <a:t>A CBA may be performed before implementing a control, or they can be performed after controls have been in place for a while</a:t>
            </a:r>
          </a:p>
          <a:p>
            <a:pPr marL="0" indent="0" algn="ctr">
              <a:buNone/>
            </a:pPr>
            <a:r>
              <a:rPr lang="en-US" sz="2600" b="1" dirty="0" smtClean="0"/>
              <a:t>CBA = ALE (precontrol) − ALE (postcontrol) </a:t>
            </a:r>
            <a:r>
              <a:rPr lang="en-US" sz="2600" b="1" dirty="0"/>
              <a:t>− </a:t>
            </a:r>
            <a:r>
              <a:rPr lang="en-US" sz="2600" b="1" dirty="0" smtClean="0"/>
              <a:t>ACS</a:t>
            </a:r>
          </a:p>
          <a:p>
            <a:pPr marL="228600" lvl="1" indent="0">
              <a:buNone/>
            </a:pPr>
            <a:r>
              <a:rPr lang="en-US" sz="2000" dirty="0" smtClean="0"/>
              <a:t>Where:</a:t>
            </a:r>
          </a:p>
          <a:p>
            <a:pPr marL="228600" lvl="1" indent="0">
              <a:buNone/>
              <a:tabLst>
                <a:tab pos="2057400" algn="l"/>
              </a:tabLst>
            </a:pPr>
            <a:r>
              <a:rPr lang="en-US" sz="2000" dirty="0" smtClean="0"/>
              <a:t>ALE (precontrol) 	= ALE of the risk before the implementation of the control</a:t>
            </a:r>
          </a:p>
          <a:p>
            <a:pPr marL="228600" lvl="1" indent="0">
              <a:buNone/>
              <a:tabLst>
                <a:tab pos="2057400" algn="l"/>
              </a:tabLst>
            </a:pPr>
            <a:r>
              <a:rPr lang="en-US" sz="2000" dirty="0" smtClean="0"/>
              <a:t>ALE (postcontrol)	= ALE examined after the control has been in place for a 		   period of time</a:t>
            </a:r>
          </a:p>
          <a:p>
            <a:pPr marL="228600" lvl="1" indent="0">
              <a:buNone/>
              <a:tabLst>
                <a:tab pos="2057400" algn="l"/>
              </a:tabLst>
            </a:pPr>
            <a:r>
              <a:rPr lang="en-US" sz="2000" dirty="0" smtClean="0"/>
              <a:t>ACS	= annualized cost of the safeguard</a:t>
            </a:r>
          </a:p>
        </p:txBody>
      </p:sp>
      <p:sp>
        <p:nvSpPr>
          <p:cNvPr id="32771" name="Rectangle 4"/>
          <p:cNvSpPr>
            <a:spLocks noGrp="1" noChangeArrowheads="1"/>
          </p:cNvSpPr>
          <p:nvPr>
            <p:ph type="title"/>
          </p:nvPr>
        </p:nvSpPr>
        <p:spPr/>
        <p:txBody>
          <a:bodyPr/>
          <a:lstStyle/>
          <a:p>
            <a:r>
              <a:rPr lang="en-US" dirty="0" smtClean="0"/>
              <a:t>Asset Valuation </a:t>
            </a:r>
            <a:r>
              <a:rPr lang="en-US" dirty="0"/>
              <a:t>(Continued)</a:t>
            </a:r>
            <a:endParaRPr lang="en-US" dirty="0" smtClean="0"/>
          </a:p>
        </p:txBody>
      </p:sp>
    </p:spTree>
    <p:extLst>
      <p:ext uri="{BB962C8B-B14F-4D97-AF65-F5344CB8AC3E}">
        <p14:creationId xmlns:p14="http://schemas.microsoft.com/office/powerpoint/2010/main" val="1379863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type="body" idx="1"/>
          </p:nvPr>
        </p:nvSpPr>
        <p:spPr>
          <a:xfrm>
            <a:off x="365125" y="1538818"/>
            <a:ext cx="8415338" cy="4810548"/>
          </a:xfrm>
        </p:spPr>
        <p:txBody>
          <a:bodyPr/>
          <a:lstStyle/>
          <a:p>
            <a:r>
              <a:rPr lang="en-US" dirty="0" smtClean="0"/>
              <a:t>Organizational feasibility analysis examines how well the proposed information security alternatives will contribute to efficiency, effectiveness, and overall operation of an organization</a:t>
            </a:r>
          </a:p>
          <a:p>
            <a:r>
              <a:rPr lang="en-US" dirty="0" smtClean="0"/>
              <a:t>Operational feasibility refers to user acceptance and support, management acceptance and support, and the system’s compatibility with the requirements of the organization’s stakeholders</a:t>
            </a:r>
          </a:p>
          <a:p>
            <a:r>
              <a:rPr lang="en-US" dirty="0" smtClean="0"/>
              <a:t>User engagement and support can be achieved by means of three simple actions: communicate, educate, and involve</a:t>
            </a:r>
          </a:p>
        </p:txBody>
      </p:sp>
      <p:sp>
        <p:nvSpPr>
          <p:cNvPr id="33795" name="Rectangle 2"/>
          <p:cNvSpPr>
            <a:spLocks noGrp="1" noChangeArrowheads="1"/>
          </p:cNvSpPr>
          <p:nvPr>
            <p:ph type="title"/>
          </p:nvPr>
        </p:nvSpPr>
        <p:spPr>
          <a:xfrm>
            <a:off x="762000" y="371249"/>
            <a:ext cx="8026400" cy="366254"/>
          </a:xfrm>
        </p:spPr>
        <p:txBody>
          <a:bodyPr/>
          <a:lstStyle/>
          <a:p>
            <a:r>
              <a:rPr lang="en-US" dirty="0" smtClean="0"/>
              <a:t>Other Methods of Establishing Feasibility</a:t>
            </a:r>
          </a:p>
        </p:txBody>
      </p:sp>
    </p:spTree>
    <p:extLst>
      <p:ext uri="{BB962C8B-B14F-4D97-AF65-F5344CB8AC3E}">
        <p14:creationId xmlns:p14="http://schemas.microsoft.com/office/powerpoint/2010/main" val="621869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a:xfrm>
            <a:off x="365125" y="1538818"/>
            <a:ext cx="8415338" cy="3991862"/>
          </a:xfrm>
        </p:spPr>
        <p:txBody>
          <a:bodyPr/>
          <a:lstStyle/>
          <a:p>
            <a:r>
              <a:rPr lang="en-US" dirty="0" smtClean="0"/>
              <a:t>Technical feasibility determines whether or not the organization has or can acquire the technology and expertise to implement, support, and manage the new safeguards</a:t>
            </a:r>
          </a:p>
          <a:p>
            <a:r>
              <a:rPr lang="en-US" dirty="0" smtClean="0"/>
              <a:t>Political feasibility defines what can and cannot occur based on the consensus and relationships between the communities of interest, especially given that the budget allocation decisions can be politically charged</a:t>
            </a:r>
          </a:p>
          <a:p>
            <a:endParaRPr lang="en-US" dirty="0" smtClean="0"/>
          </a:p>
        </p:txBody>
      </p:sp>
      <p:sp>
        <p:nvSpPr>
          <p:cNvPr id="34818" name="Title 1"/>
          <p:cNvSpPr>
            <a:spLocks noGrp="1"/>
          </p:cNvSpPr>
          <p:nvPr>
            <p:ph type="title"/>
          </p:nvPr>
        </p:nvSpPr>
        <p:spPr>
          <a:xfrm>
            <a:off x="762000" y="371249"/>
            <a:ext cx="8026400" cy="366254"/>
          </a:xfrm>
        </p:spPr>
        <p:txBody>
          <a:bodyPr/>
          <a:lstStyle/>
          <a:p>
            <a:r>
              <a:rPr lang="en-US" dirty="0" smtClean="0"/>
              <a:t>Other Methods of Establishing Feasibility </a:t>
            </a:r>
            <a:r>
              <a:rPr lang="en-US" dirty="0"/>
              <a:t>(Continued)</a:t>
            </a:r>
            <a:endParaRPr lang="en-US" dirty="0" smtClean="0"/>
          </a:p>
        </p:txBody>
      </p:sp>
    </p:spTree>
    <p:extLst>
      <p:ext uri="{BB962C8B-B14F-4D97-AF65-F5344CB8AC3E}">
        <p14:creationId xmlns:p14="http://schemas.microsoft.com/office/powerpoint/2010/main" val="305597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5"/>
          <p:cNvSpPr>
            <a:spLocks noGrp="1" noChangeArrowheads="1"/>
          </p:cNvSpPr>
          <p:nvPr>
            <p:ph type="body" idx="1"/>
          </p:nvPr>
        </p:nvSpPr>
        <p:spPr>
          <a:xfrm>
            <a:off x="365125" y="1538818"/>
            <a:ext cx="8415338" cy="4145750"/>
          </a:xfrm>
        </p:spPr>
        <p:txBody>
          <a:bodyPr/>
          <a:lstStyle/>
          <a:p>
            <a:r>
              <a:rPr lang="en-US" dirty="0" smtClean="0"/>
              <a:t>To remain competitive, organizations must design and create a secure environment in which business processes and procedures can function and evolve effectively</a:t>
            </a:r>
          </a:p>
          <a:p>
            <a:r>
              <a:rPr lang="en-US" dirty="0" smtClean="0"/>
              <a:t>This environment must maintain confidentiality and privacy and assure the integrity and availability of organizational data</a:t>
            </a:r>
          </a:p>
          <a:p>
            <a:r>
              <a:rPr lang="en-US" dirty="0" smtClean="0"/>
              <a:t>These objectives are met via the application of the principles of risk management</a:t>
            </a:r>
          </a:p>
          <a:p>
            <a:endParaRPr lang="en-US" dirty="0" smtClean="0"/>
          </a:p>
        </p:txBody>
      </p:sp>
      <p:sp>
        <p:nvSpPr>
          <p:cNvPr id="5123" name="Rectangle 4"/>
          <p:cNvSpPr>
            <a:spLocks noGrp="1" noChangeArrowheads="1"/>
          </p:cNvSpPr>
          <p:nvPr>
            <p:ph type="title"/>
          </p:nvPr>
        </p:nvSpPr>
        <p:spPr/>
        <p:txBody>
          <a:bodyPr/>
          <a:lstStyle/>
          <a:p>
            <a:r>
              <a:rPr lang="en-US" dirty="0" smtClean="0"/>
              <a:t>Introduction to Risk Treatment</a:t>
            </a:r>
          </a:p>
        </p:txBody>
      </p:sp>
    </p:spTree>
    <p:extLst>
      <p:ext uri="{BB962C8B-B14F-4D97-AF65-F5344CB8AC3E}">
        <p14:creationId xmlns:p14="http://schemas.microsoft.com/office/powerpoint/2010/main" val="3234290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p:cNvSpPr>
            <a:spLocks noGrp="1" noChangeArrowheads="1"/>
          </p:cNvSpPr>
          <p:nvPr>
            <p:ph type="body" idx="1"/>
          </p:nvPr>
        </p:nvSpPr>
        <p:spPr>
          <a:xfrm>
            <a:off x="365125" y="1538818"/>
            <a:ext cx="8415338" cy="2662267"/>
          </a:xfrm>
        </p:spPr>
        <p:txBody>
          <a:bodyPr/>
          <a:lstStyle/>
          <a:p>
            <a:r>
              <a:rPr lang="en-US" dirty="0" smtClean="0"/>
              <a:t>Benchmarking</a:t>
            </a:r>
          </a:p>
          <a:p>
            <a:r>
              <a:rPr lang="en-US" dirty="0" smtClean="0"/>
              <a:t>Due care and due diligence</a:t>
            </a:r>
          </a:p>
          <a:p>
            <a:r>
              <a:rPr lang="en-US" dirty="0" smtClean="0"/>
              <a:t>Best business practices</a:t>
            </a:r>
          </a:p>
          <a:p>
            <a:r>
              <a:rPr lang="en-US" dirty="0" smtClean="0"/>
              <a:t>Gold standard</a:t>
            </a:r>
          </a:p>
          <a:p>
            <a:r>
              <a:rPr lang="en-US" dirty="0" smtClean="0"/>
              <a:t>Government recommendations and best practices</a:t>
            </a:r>
          </a:p>
        </p:txBody>
      </p:sp>
      <p:sp>
        <p:nvSpPr>
          <p:cNvPr id="35843" name="Rectangle 2"/>
          <p:cNvSpPr>
            <a:spLocks noGrp="1" noChangeArrowheads="1"/>
          </p:cNvSpPr>
          <p:nvPr>
            <p:ph type="title"/>
          </p:nvPr>
        </p:nvSpPr>
        <p:spPr/>
        <p:txBody>
          <a:bodyPr/>
          <a:lstStyle/>
          <a:p>
            <a:r>
              <a:rPr lang="en-US" dirty="0" smtClean="0"/>
              <a:t>Alternatives to Feasibility Analysis</a:t>
            </a:r>
          </a:p>
        </p:txBody>
      </p:sp>
    </p:spTree>
    <p:extLst>
      <p:ext uri="{BB962C8B-B14F-4D97-AF65-F5344CB8AC3E}">
        <p14:creationId xmlns:p14="http://schemas.microsoft.com/office/powerpoint/2010/main" val="1998933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41600" y="2048844"/>
            <a:ext cx="6172200" cy="735714"/>
          </a:xfrm>
        </p:spPr>
        <p:txBody>
          <a:bodyPr/>
          <a:lstStyle/>
          <a:p>
            <a:r>
              <a:rPr lang="en-US" dirty="0" smtClean="0"/>
              <a:t>Recommended Alternative </a:t>
            </a:r>
            <a:br>
              <a:rPr lang="en-US" dirty="0" smtClean="0"/>
            </a:br>
            <a:r>
              <a:rPr lang="en-US" dirty="0" smtClean="0"/>
              <a:t>Risk Treatment Practices</a:t>
            </a:r>
            <a:endParaRPr lang="en-US" dirty="0"/>
          </a:p>
        </p:txBody>
      </p:sp>
      <p:sp>
        <p:nvSpPr>
          <p:cNvPr id="7" name="Text Placeholder 6"/>
          <p:cNvSpPr>
            <a:spLocks noGrp="1"/>
          </p:cNvSpPr>
          <p:nvPr>
            <p:ph type="body" idx="1"/>
          </p:nvPr>
        </p:nvSpPr>
        <p:spPr/>
        <p:txBody>
          <a:bodyPr/>
          <a:lstStyle/>
          <a:p>
            <a:r>
              <a:rPr lang="en-US" dirty="0" smtClean="0"/>
              <a:t>Chapter 07: Risk Management: Treating Risk</a:t>
            </a:r>
            <a:endParaRPr lang="en-US" dirty="0"/>
          </a:p>
        </p:txBody>
      </p:sp>
    </p:spTree>
    <p:extLst>
      <p:ext uri="{BB962C8B-B14F-4D97-AF65-F5344CB8AC3E}">
        <p14:creationId xmlns:p14="http://schemas.microsoft.com/office/powerpoint/2010/main" val="28822541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2"/>
          <p:cNvSpPr>
            <a:spLocks noGrp="1"/>
          </p:cNvSpPr>
          <p:nvPr>
            <p:ph idx="1"/>
          </p:nvPr>
        </p:nvSpPr>
        <p:spPr>
          <a:xfrm>
            <a:off x="365125" y="1538818"/>
            <a:ext cx="8415338" cy="3428631"/>
          </a:xfrm>
        </p:spPr>
        <p:txBody>
          <a:bodyPr/>
          <a:lstStyle/>
          <a:p>
            <a:r>
              <a:rPr lang="en-US" dirty="0" smtClean="0"/>
              <a:t>Between the difficult task of valuing information assets and the dynamic nature of the ALE calculations, it is no wonder that organizations typically look for a more straightforward method of implementing controls</a:t>
            </a:r>
          </a:p>
          <a:p>
            <a:r>
              <a:rPr lang="en-US" dirty="0" smtClean="0"/>
              <a:t>This preference has prompted an ongoing search for ways to design security architectures that go beyond the direct application of specific controls for specific information asset vulnerability</a:t>
            </a:r>
          </a:p>
        </p:txBody>
      </p:sp>
      <p:sp>
        <p:nvSpPr>
          <p:cNvPr id="36866" name="Title 1"/>
          <p:cNvSpPr>
            <a:spLocks noGrp="1"/>
          </p:cNvSpPr>
          <p:nvPr>
            <p:ph type="title"/>
          </p:nvPr>
        </p:nvSpPr>
        <p:spPr/>
        <p:txBody>
          <a:bodyPr/>
          <a:lstStyle/>
          <a:p>
            <a:r>
              <a:rPr lang="en-US" dirty="0" smtClean="0"/>
              <a:t>Recommended Alternative Risk Treatment Practices</a:t>
            </a:r>
          </a:p>
        </p:txBody>
      </p:sp>
    </p:spTree>
    <p:extLst>
      <p:ext uri="{BB962C8B-B14F-4D97-AF65-F5344CB8AC3E}">
        <p14:creationId xmlns:p14="http://schemas.microsoft.com/office/powerpoint/2010/main" val="14939433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type="body" idx="1"/>
          </p:nvPr>
        </p:nvSpPr>
        <p:spPr>
          <a:xfrm>
            <a:off x="365125" y="1538818"/>
            <a:ext cx="8415338" cy="4964436"/>
          </a:xfrm>
        </p:spPr>
        <p:txBody>
          <a:bodyPr/>
          <a:lstStyle/>
          <a:p>
            <a:r>
              <a:rPr lang="en-US" dirty="0"/>
              <a:t>Many of the approaches to asset valuation described previously attempt to use </a:t>
            </a:r>
            <a:r>
              <a:rPr lang="en-US" dirty="0" smtClean="0"/>
              <a:t>actual values </a:t>
            </a:r>
            <a:r>
              <a:rPr lang="en-US" dirty="0"/>
              <a:t>or estimates to create a quantitative </a:t>
            </a:r>
            <a:r>
              <a:rPr lang="en-US" dirty="0" smtClean="0"/>
              <a:t>assessment; in </a:t>
            </a:r>
            <a:r>
              <a:rPr lang="en-US" dirty="0"/>
              <a:t>some cases, an </a:t>
            </a:r>
            <a:r>
              <a:rPr lang="en-US" dirty="0" smtClean="0"/>
              <a:t>organization might </a:t>
            </a:r>
            <a:r>
              <a:rPr lang="en-US" dirty="0"/>
              <a:t>be unable to determine these </a:t>
            </a:r>
            <a:r>
              <a:rPr lang="en-US" dirty="0" smtClean="0"/>
              <a:t>values</a:t>
            </a:r>
          </a:p>
          <a:p>
            <a:r>
              <a:rPr lang="en-US" dirty="0"/>
              <a:t>Fortunately, risk assessment steps </a:t>
            </a:r>
            <a:r>
              <a:rPr lang="en-US" dirty="0" smtClean="0"/>
              <a:t>can be </a:t>
            </a:r>
            <a:r>
              <a:rPr lang="en-US" dirty="0"/>
              <a:t>executed using estimates based on a qualitative </a:t>
            </a:r>
            <a:r>
              <a:rPr lang="en-US" dirty="0" smtClean="0"/>
              <a:t>assessment</a:t>
            </a:r>
          </a:p>
          <a:p>
            <a:r>
              <a:rPr lang="en-US" dirty="0"/>
              <a:t>A more granular approach, the semi-qualitative or hybrid assessment, </a:t>
            </a:r>
            <a:r>
              <a:rPr lang="en-US" dirty="0" smtClean="0"/>
              <a:t>tries to </a:t>
            </a:r>
            <a:r>
              <a:rPr lang="en-US" dirty="0"/>
              <a:t>reduce some of the ambiguity of qualitative measures without resorting to </a:t>
            </a:r>
            <a:r>
              <a:rPr lang="en-US" dirty="0" smtClean="0"/>
              <a:t>the unsubstantiated </a:t>
            </a:r>
            <a:r>
              <a:rPr lang="en-US" dirty="0"/>
              <a:t>estimations used for quantitative measures</a:t>
            </a:r>
            <a:endParaRPr lang="en-US" dirty="0" smtClean="0"/>
          </a:p>
        </p:txBody>
      </p:sp>
      <p:sp>
        <p:nvSpPr>
          <p:cNvPr id="37891" name="Rectangle 2"/>
          <p:cNvSpPr>
            <a:spLocks noGrp="1" noChangeArrowheads="1"/>
          </p:cNvSpPr>
          <p:nvPr>
            <p:ph type="title"/>
          </p:nvPr>
        </p:nvSpPr>
        <p:spPr/>
        <p:txBody>
          <a:bodyPr/>
          <a:lstStyle/>
          <a:p>
            <a:r>
              <a:rPr lang="en-US" dirty="0" smtClean="0"/>
              <a:t>Qualitative and Hybrid Asset Valuation Measures</a:t>
            </a:r>
          </a:p>
        </p:txBody>
      </p:sp>
    </p:spTree>
    <p:extLst>
      <p:ext uri="{BB962C8B-B14F-4D97-AF65-F5344CB8AC3E}">
        <p14:creationId xmlns:p14="http://schemas.microsoft.com/office/powerpoint/2010/main" val="12371662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964436"/>
          </a:xfrm>
        </p:spPr>
        <p:txBody>
          <a:bodyPr/>
          <a:lstStyle/>
          <a:p>
            <a:r>
              <a:rPr lang="en-US" dirty="0" smtClean="0"/>
              <a:t>The Delphi technique, named for the oracle at Delphi, is a process whereby a group rates or ranks a set of information</a:t>
            </a:r>
          </a:p>
          <a:p>
            <a:r>
              <a:rPr lang="en-US" dirty="0" smtClean="0"/>
              <a:t>The individual responses are compiled and then returned to the group for another iteration</a:t>
            </a:r>
          </a:p>
          <a:p>
            <a:r>
              <a:rPr lang="en-US" dirty="0" smtClean="0"/>
              <a:t>This process continues until the entire group is satisfied with the result</a:t>
            </a:r>
          </a:p>
          <a:p>
            <a:r>
              <a:rPr lang="en-US" dirty="0" smtClean="0"/>
              <a:t>This technique can be applied to the development of scales, asset valuation, asset or threat ranking, or any scenario that can benefit from the input of more than one decision maker</a:t>
            </a:r>
            <a:endParaRPr lang="en-US" dirty="0"/>
          </a:p>
        </p:txBody>
      </p:sp>
      <p:sp>
        <p:nvSpPr>
          <p:cNvPr id="2" name="Title 1"/>
          <p:cNvSpPr>
            <a:spLocks noGrp="1"/>
          </p:cNvSpPr>
          <p:nvPr>
            <p:ph type="title"/>
          </p:nvPr>
        </p:nvSpPr>
        <p:spPr/>
        <p:txBody>
          <a:bodyPr/>
          <a:lstStyle/>
          <a:p>
            <a:r>
              <a:rPr lang="en-US" dirty="0" smtClean="0"/>
              <a:t>Delphi Technique</a:t>
            </a:r>
            <a:endParaRPr lang="en-US" dirty="0"/>
          </a:p>
        </p:txBody>
      </p:sp>
    </p:spTree>
    <p:extLst>
      <p:ext uri="{BB962C8B-B14F-4D97-AF65-F5344CB8AC3E}">
        <p14:creationId xmlns:p14="http://schemas.microsoft.com/office/powerpoint/2010/main" val="8589498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41600" y="2048844"/>
            <a:ext cx="6172200" cy="735714"/>
          </a:xfrm>
        </p:spPr>
        <p:txBody>
          <a:bodyPr/>
          <a:lstStyle/>
          <a:p>
            <a:r>
              <a:rPr lang="en-US" dirty="0" smtClean="0"/>
              <a:t>Alternative Risk Management</a:t>
            </a:r>
            <a:br>
              <a:rPr lang="en-US" dirty="0" smtClean="0"/>
            </a:br>
            <a:r>
              <a:rPr lang="en-US" dirty="0" smtClean="0"/>
              <a:t>Methodologies</a:t>
            </a:r>
            <a:endParaRPr lang="en-US" dirty="0"/>
          </a:p>
        </p:txBody>
      </p:sp>
      <p:sp>
        <p:nvSpPr>
          <p:cNvPr id="7" name="Text Placeholder 6"/>
          <p:cNvSpPr>
            <a:spLocks noGrp="1"/>
          </p:cNvSpPr>
          <p:nvPr>
            <p:ph type="body" idx="1"/>
          </p:nvPr>
        </p:nvSpPr>
        <p:spPr/>
        <p:txBody>
          <a:bodyPr/>
          <a:lstStyle/>
          <a:p>
            <a:r>
              <a:rPr lang="en-US" dirty="0" smtClean="0"/>
              <a:t>Chapter 07: Risk Management: Treating Risk</a:t>
            </a:r>
            <a:endParaRPr lang="en-US" dirty="0"/>
          </a:p>
        </p:txBody>
      </p:sp>
    </p:spTree>
    <p:extLst>
      <p:ext uri="{BB962C8B-B14F-4D97-AF65-F5344CB8AC3E}">
        <p14:creationId xmlns:p14="http://schemas.microsoft.com/office/powerpoint/2010/main" val="9194175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ChangeArrowheads="1"/>
          </p:cNvSpPr>
          <p:nvPr>
            <p:ph type="body" idx="1"/>
          </p:nvPr>
        </p:nvSpPr>
        <p:spPr/>
        <p:txBody>
          <a:bodyPr/>
          <a:lstStyle/>
          <a:p>
            <a:r>
              <a:rPr lang="en-US" dirty="0" smtClean="0"/>
              <a:t>The Operationally Critical Threat, Asset, and Vulnerability Evaluation (OCTAVE) Method defines the essential components of a comprehensive, systematic, context-driven, self-directed information security risk evaluation</a:t>
            </a:r>
          </a:p>
          <a:p>
            <a:r>
              <a:rPr lang="en-US" dirty="0" smtClean="0"/>
              <a:t>By following the OCTAVE Method, an organization can make information-protection decisions based on risks to the confidentiality, integrity, and availability of critical information technology assets</a:t>
            </a:r>
          </a:p>
          <a:p>
            <a:r>
              <a:rPr lang="en-US" dirty="0" smtClean="0"/>
              <a:t>The operational or business units and the IT department work together to address the information security needs of the organization</a:t>
            </a:r>
          </a:p>
        </p:txBody>
      </p:sp>
      <p:sp>
        <p:nvSpPr>
          <p:cNvPr id="38915" name="Rectangle 2"/>
          <p:cNvSpPr>
            <a:spLocks noGrp="1" noChangeArrowheads="1"/>
          </p:cNvSpPr>
          <p:nvPr>
            <p:ph type="title"/>
          </p:nvPr>
        </p:nvSpPr>
        <p:spPr/>
        <p:txBody>
          <a:bodyPr/>
          <a:lstStyle/>
          <a:p>
            <a:r>
              <a:rPr lang="en-US" dirty="0" smtClean="0"/>
              <a:t>The OCTAVE Methods</a:t>
            </a:r>
          </a:p>
        </p:txBody>
      </p:sp>
    </p:spTree>
    <p:extLst>
      <p:ext uri="{BB962C8B-B14F-4D97-AF65-F5344CB8AC3E}">
        <p14:creationId xmlns:p14="http://schemas.microsoft.com/office/powerpoint/2010/main" val="287407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hema shows OCTAVE overview with 3 phases. From prepare right arrow points to phase 1: built asset-based threat profiles. 1) I D senior management knowledge. 2) I D op area management knowledge. 3) I D staff knowledge. 4) Create threat profiles. From phase 1 a right arrow goes to phase 2: I D infrastructure vulnerabilities. 5) I D key components. 6) Evaluate selected components. From phase 2 a right arrow goes to phase 3: Develop security strategy and plan. 7) conduct risk analysis. 8) Develop protection strateg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1173" y="457199"/>
            <a:ext cx="7961655" cy="5916213"/>
          </a:xfrm>
          <a:prstGeom prst="rect">
            <a:avLst/>
          </a:prstGeom>
        </p:spPr>
      </p:pic>
    </p:spTree>
    <p:extLst>
      <p:ext uri="{BB962C8B-B14F-4D97-AF65-F5344CB8AC3E}">
        <p14:creationId xmlns:p14="http://schemas.microsoft.com/office/powerpoint/2010/main" val="14599643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There are three variations of the OCTAVE Method:</a:t>
            </a:r>
          </a:p>
          <a:p>
            <a:pPr lvl="1"/>
            <a:r>
              <a:rPr lang="en-US" dirty="0" smtClean="0"/>
              <a:t>The original OCTAVE method, which forms the basis for the OCTAVE body of knowledge, and which was designed for larger organizations (300 or more users)</a:t>
            </a:r>
          </a:p>
          <a:p>
            <a:pPr lvl="1"/>
            <a:r>
              <a:rPr lang="en-US" dirty="0" smtClean="0"/>
              <a:t>OCTAVE-S, for smaller organizations of about 100 users</a:t>
            </a:r>
          </a:p>
          <a:p>
            <a:pPr lvl="1"/>
            <a:r>
              <a:rPr lang="en-US" dirty="0" smtClean="0"/>
              <a:t>OCTAVE-Allegro, a streamlined approach for information security assessment and assurance</a:t>
            </a:r>
          </a:p>
        </p:txBody>
      </p:sp>
      <p:sp>
        <p:nvSpPr>
          <p:cNvPr id="39938" name="Title 1"/>
          <p:cNvSpPr>
            <a:spLocks noGrp="1"/>
          </p:cNvSpPr>
          <p:nvPr>
            <p:ph type="title"/>
          </p:nvPr>
        </p:nvSpPr>
        <p:spPr/>
        <p:txBody>
          <a:bodyPr/>
          <a:lstStyle/>
          <a:p>
            <a:r>
              <a:rPr lang="en-US" dirty="0" smtClean="0"/>
              <a:t>The OCTAVE Methods </a:t>
            </a:r>
            <a:r>
              <a:rPr lang="en-US" dirty="0"/>
              <a:t>(Continued)</a:t>
            </a:r>
            <a:endParaRPr lang="en-US" dirty="0" smtClean="0"/>
          </a:p>
        </p:txBody>
      </p:sp>
    </p:spTree>
    <p:extLst>
      <p:ext uri="{BB962C8B-B14F-4D97-AF65-F5344CB8AC3E}">
        <p14:creationId xmlns:p14="http://schemas.microsoft.com/office/powerpoint/2010/main" val="11894561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p:cNvSpPr>
            <a:spLocks noGrp="1" noChangeArrowheads="1"/>
          </p:cNvSpPr>
          <p:nvPr>
            <p:ph type="body" idx="1"/>
          </p:nvPr>
        </p:nvSpPr>
        <p:spPr>
          <a:xfrm>
            <a:off x="365125" y="1538818"/>
            <a:ext cx="8415338" cy="2683812"/>
          </a:xfrm>
        </p:spPr>
        <p:txBody>
          <a:bodyPr/>
          <a:lstStyle/>
          <a:p>
            <a:r>
              <a:rPr lang="en-US" dirty="0" smtClean="0"/>
              <a:t>Microsoft also promotes a risk management approach</a:t>
            </a:r>
          </a:p>
          <a:p>
            <a:r>
              <a:rPr lang="en-US" dirty="0" smtClean="0"/>
              <a:t>Four phases in the MS InfoSec risk management process:</a:t>
            </a:r>
          </a:p>
          <a:p>
            <a:pPr marL="685800" lvl="1" indent="-457200">
              <a:buFont typeface="+mj-lt"/>
              <a:buAutoNum type="arabicPeriod"/>
            </a:pPr>
            <a:r>
              <a:rPr lang="en-US" dirty="0" smtClean="0"/>
              <a:t>Assessing risk</a:t>
            </a:r>
          </a:p>
          <a:p>
            <a:pPr marL="685800" lvl="1" indent="-457200">
              <a:buFont typeface="+mj-lt"/>
              <a:buAutoNum type="arabicPeriod"/>
            </a:pPr>
            <a:r>
              <a:rPr lang="en-US" dirty="0" smtClean="0"/>
              <a:t>Conducting decision support</a:t>
            </a:r>
          </a:p>
          <a:p>
            <a:pPr marL="685800" lvl="1" indent="-457200">
              <a:buFont typeface="+mj-lt"/>
              <a:buAutoNum type="arabicPeriod"/>
            </a:pPr>
            <a:r>
              <a:rPr lang="en-US" dirty="0" smtClean="0"/>
              <a:t>Implementing controls</a:t>
            </a:r>
          </a:p>
          <a:p>
            <a:pPr marL="685800" lvl="1" indent="-457200">
              <a:buFont typeface="+mj-lt"/>
              <a:buAutoNum type="arabicPeriod"/>
            </a:pPr>
            <a:r>
              <a:rPr lang="en-US" dirty="0" smtClean="0"/>
              <a:t>Measuring program effectiveness</a:t>
            </a:r>
          </a:p>
        </p:txBody>
      </p:sp>
      <p:sp>
        <p:nvSpPr>
          <p:cNvPr id="40963" name="Rectangle 2"/>
          <p:cNvSpPr>
            <a:spLocks noGrp="1" noChangeArrowheads="1"/>
          </p:cNvSpPr>
          <p:nvPr>
            <p:ph type="title"/>
          </p:nvPr>
        </p:nvSpPr>
        <p:spPr/>
        <p:txBody>
          <a:bodyPr/>
          <a:lstStyle/>
          <a:p>
            <a:r>
              <a:rPr lang="en-US" dirty="0" smtClean="0"/>
              <a:t>Microsoft Risk Management Approach</a:t>
            </a:r>
          </a:p>
        </p:txBody>
      </p:sp>
    </p:spTree>
    <p:extLst>
      <p:ext uri="{BB962C8B-B14F-4D97-AF65-F5344CB8AC3E}">
        <p14:creationId xmlns:p14="http://schemas.microsoft.com/office/powerpoint/2010/main" val="217737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538818"/>
            <a:ext cx="8415338" cy="3019288"/>
          </a:xfrm>
        </p:spPr>
        <p:txBody>
          <a:bodyPr/>
          <a:lstStyle/>
          <a:p>
            <a:r>
              <a:rPr lang="en-US" dirty="0" smtClean="0"/>
              <a:t>After </a:t>
            </a:r>
            <a:r>
              <a:rPr lang="en-US" dirty="0"/>
              <a:t>the risk management (RM) process team </a:t>
            </a:r>
            <a:r>
              <a:rPr lang="en-US" dirty="0" smtClean="0"/>
              <a:t>has identified</a:t>
            </a:r>
            <a:r>
              <a:rPr lang="en-US" dirty="0"/>
              <a:t>, analyzed, and evaluated the level of risk currently inherent in </a:t>
            </a:r>
            <a:r>
              <a:rPr lang="en-US" dirty="0" smtClean="0"/>
              <a:t>its information </a:t>
            </a:r>
            <a:r>
              <a:rPr lang="en-US" dirty="0"/>
              <a:t>assets (risk assessment), it then must treat the risk that is </a:t>
            </a:r>
            <a:r>
              <a:rPr lang="en-US" dirty="0" smtClean="0"/>
              <a:t>deemed unacceptable </a:t>
            </a:r>
            <a:r>
              <a:rPr lang="en-US" dirty="0"/>
              <a:t>when it exceeds its risk </a:t>
            </a:r>
            <a:r>
              <a:rPr lang="en-US" dirty="0" smtClean="0"/>
              <a:t>appetite</a:t>
            </a:r>
          </a:p>
          <a:p>
            <a:r>
              <a:rPr lang="en-US" dirty="0"/>
              <a:t>Treating risk begins with an understanding of what risk treatment strategies </a:t>
            </a:r>
            <a:r>
              <a:rPr lang="en-US" dirty="0" smtClean="0"/>
              <a:t>are and </a:t>
            </a:r>
            <a:r>
              <a:rPr lang="en-US" dirty="0"/>
              <a:t>how to formulate </a:t>
            </a:r>
            <a:r>
              <a:rPr lang="en-US" dirty="0" smtClean="0"/>
              <a:t>them</a:t>
            </a:r>
            <a:endParaRPr lang="en-US" dirty="0"/>
          </a:p>
        </p:txBody>
      </p:sp>
      <p:sp>
        <p:nvSpPr>
          <p:cNvPr id="3" name="Title 2"/>
          <p:cNvSpPr>
            <a:spLocks noGrp="1"/>
          </p:cNvSpPr>
          <p:nvPr>
            <p:ph type="title"/>
          </p:nvPr>
        </p:nvSpPr>
        <p:spPr/>
        <p:txBody>
          <a:bodyPr/>
          <a:lstStyle/>
          <a:p>
            <a:r>
              <a:rPr lang="en-US" dirty="0" smtClean="0"/>
              <a:t>Introduction to Risk Treatment </a:t>
            </a:r>
            <a:r>
              <a:rPr lang="en-US" dirty="0"/>
              <a:t>(Continued)</a:t>
            </a:r>
            <a:endParaRPr lang="en-US" dirty="0"/>
          </a:p>
        </p:txBody>
      </p:sp>
    </p:spTree>
    <p:extLst>
      <p:ext uri="{BB962C8B-B14F-4D97-AF65-F5344CB8AC3E}">
        <p14:creationId xmlns:p14="http://schemas.microsoft.com/office/powerpoint/2010/main" val="2338356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s security risk management guide. The circle is divided into four quadrants. The first shows measuring program effectiveness which is used to develop security risk score card and measure control effectiveness. An arrow leads towards assessing risk which is used to gather plan data, gather risk data and prioritize risks. An arrow leads to conducting decision support which is used to define functional requirements, select possible control solutions, review solution, estimate risk reduction, estimate solution cost and select mitigation strategy. An arrow leads to implementing controls which seeks holistic approach and organizes by defense in depth. Implementing controls leads back to measuring program effectivenes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922283"/>
            <a:ext cx="8382000" cy="5013434"/>
          </a:xfrm>
          <a:prstGeom prst="rect">
            <a:avLst/>
          </a:prstGeom>
        </p:spPr>
      </p:pic>
    </p:spTree>
    <p:extLst>
      <p:ext uri="{BB962C8B-B14F-4D97-AF65-F5344CB8AC3E}">
        <p14:creationId xmlns:p14="http://schemas.microsoft.com/office/powerpoint/2010/main" val="4988865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Factor Analysis of Information Risk (FAIR) framework includes:</a:t>
            </a:r>
          </a:p>
          <a:p>
            <a:pPr lvl="1"/>
            <a:r>
              <a:rPr lang="en-US" dirty="0" smtClean="0"/>
              <a:t>A taxonomy for information risk</a:t>
            </a:r>
          </a:p>
          <a:p>
            <a:pPr lvl="1"/>
            <a:r>
              <a:rPr lang="en-US" dirty="0" smtClean="0"/>
              <a:t>Standard nomenclature for information risk terms</a:t>
            </a:r>
          </a:p>
          <a:p>
            <a:pPr lvl="1"/>
            <a:r>
              <a:rPr lang="en-US" dirty="0" smtClean="0"/>
              <a:t>A framework for establishing data collection criteria</a:t>
            </a:r>
          </a:p>
          <a:p>
            <a:pPr lvl="1"/>
            <a:r>
              <a:rPr lang="en-US" dirty="0" smtClean="0"/>
              <a:t>Measurement scales for risk factors</a:t>
            </a:r>
          </a:p>
          <a:p>
            <a:pPr lvl="1"/>
            <a:r>
              <a:rPr lang="en-US" dirty="0" smtClean="0"/>
              <a:t>A computational engine for calculating risk</a:t>
            </a:r>
          </a:p>
          <a:p>
            <a:pPr lvl="1"/>
            <a:r>
              <a:rPr lang="en-US" dirty="0" smtClean="0"/>
              <a:t>A modeling construct for analyzing complex risk scenarios</a:t>
            </a:r>
          </a:p>
        </p:txBody>
      </p:sp>
      <p:sp>
        <p:nvSpPr>
          <p:cNvPr id="49154" name="Title 1"/>
          <p:cNvSpPr>
            <a:spLocks noGrp="1"/>
          </p:cNvSpPr>
          <p:nvPr>
            <p:ph type="title"/>
          </p:nvPr>
        </p:nvSpPr>
        <p:spPr/>
        <p:txBody>
          <a:bodyPr/>
          <a:lstStyle/>
          <a:p>
            <a:r>
              <a:rPr lang="en-US" dirty="0" smtClean="0"/>
              <a:t>FAIR</a:t>
            </a:r>
          </a:p>
        </p:txBody>
      </p:sp>
    </p:spTree>
    <p:extLst>
      <p:ext uri="{BB962C8B-B14F-4D97-AF65-F5344CB8AC3E}">
        <p14:creationId xmlns:p14="http://schemas.microsoft.com/office/powerpoint/2010/main" val="16802101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151906"/>
          </a:xfrm>
        </p:spPr>
        <p:txBody>
          <a:bodyPr/>
          <a:lstStyle/>
          <a:p>
            <a:r>
              <a:rPr lang="en-US" dirty="0" smtClean="0"/>
              <a:t>Basic FAIR analysis is composed of ten steps in four stages:</a:t>
            </a:r>
          </a:p>
          <a:p>
            <a:pPr marL="228600" lvl="1" indent="0">
              <a:buNone/>
            </a:pPr>
            <a:r>
              <a:rPr lang="en-US" dirty="0" smtClean="0"/>
              <a:t>Stage 1—Identify scenario components:</a:t>
            </a:r>
          </a:p>
          <a:p>
            <a:pPr marL="457200" lvl="2" indent="0">
              <a:buNone/>
            </a:pPr>
            <a:r>
              <a:rPr lang="en-US" dirty="0" smtClean="0"/>
              <a:t>1. Identify the asset at risk</a:t>
            </a:r>
          </a:p>
          <a:p>
            <a:pPr marL="457200" lvl="2" indent="0">
              <a:buNone/>
            </a:pPr>
            <a:r>
              <a:rPr lang="en-US" dirty="0" smtClean="0"/>
              <a:t>2. Identify the threat community under consideration</a:t>
            </a:r>
          </a:p>
          <a:p>
            <a:pPr marL="228600" lvl="1" indent="0">
              <a:buNone/>
            </a:pPr>
            <a:r>
              <a:rPr lang="en-US" dirty="0" smtClean="0"/>
              <a:t>Stage </a:t>
            </a:r>
            <a:r>
              <a:rPr lang="en-US" dirty="0"/>
              <a:t>2—Evaluate </a:t>
            </a:r>
            <a:r>
              <a:rPr lang="en-US" dirty="0" smtClean="0"/>
              <a:t>Loss Event Frequency (LEF):</a:t>
            </a:r>
          </a:p>
          <a:p>
            <a:pPr marL="457200" lvl="2" indent="0">
              <a:buNone/>
            </a:pPr>
            <a:r>
              <a:rPr lang="en-US" dirty="0" smtClean="0"/>
              <a:t>3. Estimate the probable Threat Event Frequency (TEF)</a:t>
            </a:r>
          </a:p>
          <a:p>
            <a:pPr marL="457200" lvl="2" indent="0">
              <a:buNone/>
            </a:pPr>
            <a:r>
              <a:rPr lang="en-US" dirty="0" smtClean="0"/>
              <a:t>4. Estimate the Threat Capability (TCap)</a:t>
            </a:r>
          </a:p>
          <a:p>
            <a:pPr marL="457200" lvl="2" indent="0">
              <a:buNone/>
            </a:pPr>
            <a:r>
              <a:rPr lang="en-US" dirty="0" smtClean="0"/>
              <a:t>5. Estimate Control strength (CS)</a:t>
            </a:r>
          </a:p>
          <a:p>
            <a:pPr marL="457200" lvl="2" indent="0">
              <a:buNone/>
            </a:pPr>
            <a:r>
              <a:rPr lang="en-US" dirty="0" smtClean="0"/>
              <a:t>6. Derive Vulnerability (Vuln)</a:t>
            </a:r>
          </a:p>
          <a:p>
            <a:pPr marL="457200" lvl="2" indent="0">
              <a:buNone/>
            </a:pPr>
            <a:r>
              <a:rPr lang="en-US" dirty="0" smtClean="0"/>
              <a:t>7. Derive Loss Event Frequency (LEF)</a:t>
            </a:r>
          </a:p>
        </p:txBody>
      </p:sp>
      <p:sp>
        <p:nvSpPr>
          <p:cNvPr id="2" name="Title 1"/>
          <p:cNvSpPr>
            <a:spLocks noGrp="1"/>
          </p:cNvSpPr>
          <p:nvPr>
            <p:ph type="title"/>
          </p:nvPr>
        </p:nvSpPr>
        <p:spPr/>
        <p:txBody>
          <a:bodyPr/>
          <a:lstStyle/>
          <a:p>
            <a:r>
              <a:rPr lang="en-US" dirty="0" smtClean="0"/>
              <a:t>FAIR </a:t>
            </a:r>
            <a:r>
              <a:rPr lang="en-US" dirty="0"/>
              <a:t>(Continued)</a:t>
            </a:r>
            <a:endParaRPr lang="en-US" dirty="0"/>
          </a:p>
        </p:txBody>
      </p:sp>
    </p:spTree>
    <p:extLst>
      <p:ext uri="{BB962C8B-B14F-4D97-AF65-F5344CB8AC3E}">
        <p14:creationId xmlns:p14="http://schemas.microsoft.com/office/powerpoint/2010/main" val="24716289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3631763"/>
          </a:xfrm>
        </p:spPr>
        <p:txBody>
          <a:bodyPr/>
          <a:lstStyle/>
          <a:p>
            <a:pPr marL="228600" lvl="1" indent="0">
              <a:buNone/>
            </a:pPr>
            <a:r>
              <a:rPr lang="en-US" dirty="0" smtClean="0"/>
              <a:t>Stage </a:t>
            </a:r>
            <a:r>
              <a:rPr lang="en-US" dirty="0"/>
              <a:t>3—Evaluate </a:t>
            </a:r>
            <a:r>
              <a:rPr lang="en-US" dirty="0" smtClean="0"/>
              <a:t>Probable Loss Magnitude (PLM)</a:t>
            </a:r>
          </a:p>
          <a:p>
            <a:pPr marL="457200" lvl="2" indent="0">
              <a:buNone/>
            </a:pPr>
            <a:r>
              <a:rPr lang="en-US" dirty="0" smtClean="0"/>
              <a:t>8. Estimate worst-case loss</a:t>
            </a:r>
          </a:p>
          <a:p>
            <a:pPr marL="457200" lvl="2" indent="0">
              <a:buNone/>
            </a:pPr>
            <a:r>
              <a:rPr lang="en-US" dirty="0" smtClean="0"/>
              <a:t>9. Estimate probable loss</a:t>
            </a:r>
          </a:p>
          <a:p>
            <a:pPr marL="228600" lvl="1" indent="0">
              <a:buNone/>
            </a:pPr>
            <a:r>
              <a:rPr lang="en-US" dirty="0" smtClean="0"/>
              <a:t>Stage 4—Derive and articulate Risk</a:t>
            </a:r>
          </a:p>
          <a:p>
            <a:pPr marL="457200" lvl="2" indent="0">
              <a:buNone/>
            </a:pPr>
            <a:r>
              <a:rPr lang="en-US" dirty="0" smtClean="0"/>
              <a:t>10. Derive and articulate Risk</a:t>
            </a:r>
          </a:p>
          <a:p>
            <a:r>
              <a:rPr lang="en-US" dirty="0" smtClean="0"/>
              <a:t>Unlike other risk management frameworks, FAIR relies on the qualitative assessment of many risk components using scales with value ranges, for example very high to very low</a:t>
            </a:r>
          </a:p>
        </p:txBody>
      </p:sp>
      <p:sp>
        <p:nvSpPr>
          <p:cNvPr id="51202" name="Title 1"/>
          <p:cNvSpPr>
            <a:spLocks noGrp="1"/>
          </p:cNvSpPr>
          <p:nvPr>
            <p:ph type="title"/>
          </p:nvPr>
        </p:nvSpPr>
        <p:spPr/>
        <p:txBody>
          <a:bodyPr/>
          <a:lstStyle/>
          <a:p>
            <a:r>
              <a:rPr lang="en-US" dirty="0" smtClean="0"/>
              <a:t>FAIR </a:t>
            </a:r>
            <a:r>
              <a:rPr lang="en-US" dirty="0"/>
              <a:t>(Continued)</a:t>
            </a:r>
            <a:endParaRPr lang="en-US" dirty="0" smtClean="0"/>
          </a:p>
        </p:txBody>
      </p:sp>
    </p:spTree>
    <p:extLst>
      <p:ext uri="{BB962C8B-B14F-4D97-AF65-F5344CB8AC3E}">
        <p14:creationId xmlns:p14="http://schemas.microsoft.com/office/powerpoint/2010/main" val="21810100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hart shows the factor analysis of information risk (Fair). Risk is divided into two: 1) Loss event frequency and 2) probable loss magnitude. Loss event frequency further divides into Threat event frequency and vulnerability. Threat event frequency divides into: Contact and Action. Vulnerability divides into: Control strength and Threat capability. Probable loss magnitude divides into: Primary loss factors and secondary loss factors. Primary loss factors divide into: Asset loss factors and Threat loss factors. Secondary loss factors divide into: Organizational loss factors and External loss factors.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991" y="1828799"/>
            <a:ext cx="8587409" cy="3237875"/>
          </a:xfrm>
          <a:prstGeom prst="rect">
            <a:avLst/>
          </a:prstGeom>
        </p:spPr>
      </p:pic>
    </p:spTree>
    <p:extLst>
      <p:ext uri="{BB962C8B-B14F-4D97-AF65-F5344CB8AC3E}">
        <p14:creationId xmlns:p14="http://schemas.microsoft.com/office/powerpoint/2010/main" val="20191297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902881"/>
          </a:xfrm>
        </p:spPr>
        <p:txBody>
          <a:bodyPr/>
          <a:lstStyle/>
          <a:p>
            <a:r>
              <a:rPr lang="en-US" dirty="0" smtClean="0"/>
              <a:t>The ISO 27000 series includes a standard for the performance of Risk Management, ISO 27005 (http://www.27000.org/iso-27005.htm) </a:t>
            </a:r>
          </a:p>
          <a:p>
            <a:r>
              <a:rPr lang="en-US" dirty="0" smtClean="0"/>
              <a:t>The 27005 document includes a five-stage risk management methodology:</a:t>
            </a:r>
          </a:p>
          <a:p>
            <a:pPr marL="685800" lvl="1" indent="-457200">
              <a:buFont typeface="+mj-lt"/>
              <a:buAutoNum type="arabicPeriod"/>
            </a:pPr>
            <a:r>
              <a:rPr lang="en-US" dirty="0" smtClean="0"/>
              <a:t>Risk Assessment</a:t>
            </a:r>
          </a:p>
          <a:p>
            <a:pPr marL="685800" lvl="1" indent="-457200">
              <a:buFont typeface="+mj-lt"/>
              <a:buAutoNum type="arabicPeriod"/>
            </a:pPr>
            <a:r>
              <a:rPr lang="en-US" dirty="0" smtClean="0"/>
              <a:t>Risk Treatment</a:t>
            </a:r>
          </a:p>
          <a:p>
            <a:pPr marL="685800" lvl="1" indent="-457200">
              <a:buFont typeface="+mj-lt"/>
              <a:buAutoNum type="arabicPeriod"/>
            </a:pPr>
            <a:r>
              <a:rPr lang="en-US" dirty="0" smtClean="0"/>
              <a:t>Risk Acceptance</a:t>
            </a:r>
          </a:p>
          <a:p>
            <a:pPr marL="685800" lvl="1" indent="-457200">
              <a:buFont typeface="+mj-lt"/>
              <a:buAutoNum type="arabicPeriod"/>
            </a:pPr>
            <a:r>
              <a:rPr lang="en-US" dirty="0" smtClean="0"/>
              <a:t>Risk Communication</a:t>
            </a:r>
          </a:p>
          <a:p>
            <a:pPr marL="685800" lvl="1" indent="-457200">
              <a:buFont typeface="+mj-lt"/>
              <a:buAutoNum type="arabicPeriod"/>
            </a:pPr>
            <a:r>
              <a:rPr lang="en-US" dirty="0" smtClean="0"/>
              <a:t>Risk Monitoring and Review</a:t>
            </a:r>
          </a:p>
          <a:p>
            <a:endParaRPr lang="en-US" dirty="0"/>
          </a:p>
        </p:txBody>
      </p:sp>
      <p:sp>
        <p:nvSpPr>
          <p:cNvPr id="53250" name="Title 1"/>
          <p:cNvSpPr>
            <a:spLocks noGrp="1"/>
          </p:cNvSpPr>
          <p:nvPr>
            <p:ph type="title"/>
          </p:nvPr>
        </p:nvSpPr>
        <p:spPr>
          <a:xfrm>
            <a:off x="762000" y="371249"/>
            <a:ext cx="8026400" cy="366254"/>
          </a:xfrm>
        </p:spPr>
        <p:txBody>
          <a:bodyPr/>
          <a:lstStyle/>
          <a:p>
            <a:r>
              <a:rPr lang="en-US" dirty="0" smtClean="0"/>
              <a:t>ISO Standards for InfoSec Risk Management</a:t>
            </a:r>
          </a:p>
        </p:txBody>
      </p:sp>
    </p:spTree>
    <p:extLst>
      <p:ext uri="{BB962C8B-B14F-4D97-AF65-F5344CB8AC3E}">
        <p14:creationId xmlns:p14="http://schemas.microsoft.com/office/powerpoint/2010/main" val="21047598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flow diagram shows I S O 270005 information security risk management process. It displays risk communication that is linked to context establishment and risk treatment by a double arrow. The context establishment leads to risk assessment, risk analysis which includes: risk identification, risk estimation, and risk evaluation. Risk communication links with risk assessment. Risk evaluation leads to risk treatment., if Yes, at Risk decision point 1 assessment then proceed to risk treatment, If No, then return to context establishment. From risk treatment a double reaction arrow points to the process monitoring and review on the right.  from risk treatment, Risk decision-point 2 treatment. if Yes, then Risk acceptance, end of subsequent iterations. If No, then return context establishment or risk treatment. Process monitoring and review links to context establishment and risk communica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8400" y="319863"/>
            <a:ext cx="4267200" cy="6003851"/>
          </a:xfrm>
          <a:prstGeom prst="rect">
            <a:avLst/>
          </a:prstGeom>
        </p:spPr>
      </p:pic>
    </p:spTree>
    <p:extLst>
      <p:ext uri="{BB962C8B-B14F-4D97-AF65-F5344CB8AC3E}">
        <p14:creationId xmlns:p14="http://schemas.microsoft.com/office/powerpoint/2010/main" val="19783647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538818"/>
            <a:ext cx="8415338" cy="4167295"/>
          </a:xfrm>
        </p:spPr>
        <p:txBody>
          <a:bodyPr/>
          <a:lstStyle/>
          <a:p>
            <a:r>
              <a:rPr lang="en-US" sz="2400" dirty="0"/>
              <a:t>The ISO has another standard that addresses risk management: ISO 31000, which </a:t>
            </a:r>
            <a:r>
              <a:rPr lang="en-US" sz="2400" dirty="0" smtClean="0"/>
              <a:t>was used </a:t>
            </a:r>
            <a:r>
              <a:rPr lang="en-US" sz="2400" dirty="0"/>
              <a:t>in the formalization of the risk management methodology presented elsewhere </a:t>
            </a:r>
            <a:r>
              <a:rPr lang="en-US" sz="2400" dirty="0" smtClean="0"/>
              <a:t>in this text</a:t>
            </a:r>
          </a:p>
          <a:p>
            <a:r>
              <a:rPr lang="en-US" sz="2400" dirty="0"/>
              <a:t>While more generic than the standard for information security risk </a:t>
            </a:r>
            <a:r>
              <a:rPr lang="en-US" sz="2400" dirty="0" smtClean="0"/>
              <a:t>management, ISO </a:t>
            </a:r>
            <a:r>
              <a:rPr lang="en-US" sz="2400" dirty="0"/>
              <a:t>31000 nonetheless provides a structured methodology for evaluating </a:t>
            </a:r>
            <a:r>
              <a:rPr lang="en-US" sz="2400" dirty="0" smtClean="0"/>
              <a:t>threats to </a:t>
            </a:r>
            <a:r>
              <a:rPr lang="en-US" sz="2400" dirty="0"/>
              <a:t>economic performance in an </a:t>
            </a:r>
            <a:r>
              <a:rPr lang="en-US" sz="2400" dirty="0" smtClean="0"/>
              <a:t>organization</a:t>
            </a:r>
          </a:p>
          <a:p>
            <a:r>
              <a:rPr lang="en-US" sz="2400" dirty="0"/>
              <a:t>There is a good deal of overlap between the two standards, as the heart of any </a:t>
            </a:r>
            <a:r>
              <a:rPr lang="en-US" sz="2400" dirty="0" smtClean="0"/>
              <a:t>good risk </a:t>
            </a:r>
            <a:r>
              <a:rPr lang="en-US" sz="2400" dirty="0"/>
              <a:t>management program involves the same basic steps, much like the heart of </a:t>
            </a:r>
            <a:r>
              <a:rPr lang="en-US" sz="2400" dirty="0" smtClean="0"/>
              <a:t>any good </a:t>
            </a:r>
            <a:r>
              <a:rPr lang="en-US" sz="2400" dirty="0"/>
              <a:t>systems development life cycle involves the same basic </a:t>
            </a:r>
            <a:r>
              <a:rPr lang="en-US" sz="2400" dirty="0" smtClean="0"/>
              <a:t>steps</a:t>
            </a:r>
            <a:endParaRPr lang="en-US" sz="2400" dirty="0"/>
          </a:p>
        </p:txBody>
      </p:sp>
      <p:sp>
        <p:nvSpPr>
          <p:cNvPr id="3" name="Title 2"/>
          <p:cNvSpPr>
            <a:spLocks noGrp="1"/>
          </p:cNvSpPr>
          <p:nvPr>
            <p:ph type="title"/>
          </p:nvPr>
        </p:nvSpPr>
        <p:spPr/>
        <p:txBody>
          <a:bodyPr/>
          <a:lstStyle/>
          <a:p>
            <a:r>
              <a:rPr lang="en-US" dirty="0" smtClean="0"/>
              <a:t>ISO 31000</a:t>
            </a:r>
            <a:endParaRPr lang="en-US" dirty="0"/>
          </a:p>
        </p:txBody>
      </p:sp>
    </p:spTree>
    <p:extLst>
      <p:ext uri="{BB962C8B-B14F-4D97-AF65-F5344CB8AC3E}">
        <p14:creationId xmlns:p14="http://schemas.microsoft.com/office/powerpoint/2010/main" val="3838881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shows I S O 31000 risk management framework and process. It displays two flow charts. Image 1 shows the framework (clause 4). The principles (clause) an arrow leads to mandate and commitment (4.2) which leads to design of framework for managing risks (4.3), which leads to implementing risk management (4.4), which leads to monitoring and review of the framework (4.5), which leads to continual improvement of the framework (4.6) and finally leads back to the design of framework for managing. The second image shows the process (clause A double arrow connects implementing risk management (4.4) from framework to communication and consultant (5.2) in process. Double arrows from communication consultant (5.2) and monitoring and review (5.6) connect with establishing the context (5.3), risk assessment (5.4) which includes: risk identification (5.4.2), risk analysis (5.4.3), and risk evaluation (5.4.4). They also connect to risk treatment (5.5). Monitoring and review (5.6) return to establishing the context (5.3).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00" y="751817"/>
            <a:ext cx="8305800" cy="5403943"/>
          </a:xfrm>
          <a:prstGeom prst="rect">
            <a:avLst/>
          </a:prstGeom>
        </p:spPr>
      </p:pic>
    </p:spTree>
    <p:extLst>
      <p:ext uri="{BB962C8B-B14F-4D97-AF65-F5344CB8AC3E}">
        <p14:creationId xmlns:p14="http://schemas.microsoft.com/office/powerpoint/2010/main" val="8372519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3428631"/>
          </a:xfrm>
        </p:spPr>
        <p:txBody>
          <a:bodyPr/>
          <a:lstStyle/>
          <a:p>
            <a:r>
              <a:rPr lang="en-US" dirty="0" smtClean="0"/>
              <a:t>National Institute for Standards and Technology (NIST) has modified its fundamental approach to systems management and certification/accreditation to one that follows the industry standard of effective risk management</a:t>
            </a:r>
          </a:p>
          <a:p>
            <a:r>
              <a:rPr lang="en-US" dirty="0" smtClean="0"/>
              <a:t>As discussed in “Special Publication 800-39: Managing Information Security Risk: Organization, Mission, and Information System View”</a:t>
            </a:r>
            <a:endParaRPr lang="en-US" dirty="0"/>
          </a:p>
        </p:txBody>
      </p:sp>
      <p:sp>
        <p:nvSpPr>
          <p:cNvPr id="2" name="Title 1"/>
          <p:cNvSpPr>
            <a:spLocks noGrp="1"/>
          </p:cNvSpPr>
          <p:nvPr>
            <p:ph type="title"/>
          </p:nvPr>
        </p:nvSpPr>
        <p:spPr/>
        <p:txBody>
          <a:bodyPr/>
          <a:lstStyle/>
          <a:p>
            <a:r>
              <a:rPr lang="en-US" dirty="0" smtClean="0"/>
              <a:t>NIST Risk Management Framework</a:t>
            </a:r>
            <a:endParaRPr lang="en-US" dirty="0"/>
          </a:p>
        </p:txBody>
      </p:sp>
    </p:spTree>
    <p:extLst>
      <p:ext uri="{BB962C8B-B14F-4D97-AF65-F5344CB8AC3E}">
        <p14:creationId xmlns:p14="http://schemas.microsoft.com/office/powerpoint/2010/main" val="126269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flow diagram displays the risk management process: risk treatment. A double headed arrow links frame work and process communication which is on the left. The process monitoring and review is on the right. From Process preparation a double headed arrow connects risk assessment which includes: risk identification, risk analysis, risk evaluation and risk treatment in the middle. From process monitoring and review an arrow connects to process preparation and from risk treatment a bent arrow connects to  process monitoring and review."/>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401249"/>
            <a:ext cx="7162800" cy="5929346"/>
          </a:xfrm>
          <a:prstGeom prst="rect">
            <a:avLst/>
          </a:prstGeom>
        </p:spPr>
      </p:pic>
    </p:spTree>
    <p:extLst>
      <p:ext uri="{BB962C8B-B14F-4D97-AF65-F5344CB8AC3E}">
        <p14:creationId xmlns:p14="http://schemas.microsoft.com/office/powerpoint/2010/main" val="25108538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5176802"/>
          </a:xfrm>
        </p:spPr>
        <p:txBody>
          <a:bodyPr/>
          <a:lstStyle/>
          <a:p>
            <a:r>
              <a:rPr lang="en-US" sz="2400" dirty="0" smtClean="0"/>
              <a:t>The first component of risk management addresses how organizations frame risk or establish a risk context—that is, describing the environment in which risk-based decisions are made</a:t>
            </a:r>
          </a:p>
          <a:p>
            <a:r>
              <a:rPr lang="en-US" sz="2400" dirty="0"/>
              <a:t>The second component of risk management addresses how organizations assess risk within the context of the organizational risk frame</a:t>
            </a:r>
          </a:p>
          <a:p>
            <a:r>
              <a:rPr lang="en-US" sz="2400" dirty="0" smtClean="0"/>
              <a:t>The </a:t>
            </a:r>
            <a:r>
              <a:rPr lang="en-US" sz="2400" dirty="0"/>
              <a:t>third component of risk management addresses how organizations respond to risk once that risk is determined based on the results of risk </a:t>
            </a:r>
            <a:r>
              <a:rPr lang="en-US" sz="2400" dirty="0" smtClean="0"/>
              <a:t>assessments</a:t>
            </a:r>
          </a:p>
          <a:p>
            <a:r>
              <a:rPr lang="en-US" sz="2400" dirty="0"/>
              <a:t>The fourth component of risk management addresses how organizations monitor risk over </a:t>
            </a:r>
            <a:r>
              <a:rPr lang="en-US" sz="2400" dirty="0" smtClean="0"/>
              <a:t>time</a:t>
            </a:r>
            <a:endParaRPr lang="en-US" sz="2400" dirty="0"/>
          </a:p>
          <a:p>
            <a:pPr marL="0" indent="0">
              <a:buNone/>
            </a:pPr>
            <a:endParaRPr lang="en-US" sz="2400" dirty="0" smtClean="0"/>
          </a:p>
        </p:txBody>
      </p:sp>
      <p:sp>
        <p:nvSpPr>
          <p:cNvPr id="2" name="Title 1"/>
          <p:cNvSpPr>
            <a:spLocks noGrp="1"/>
          </p:cNvSpPr>
          <p:nvPr>
            <p:ph type="title"/>
          </p:nvPr>
        </p:nvSpPr>
        <p:spPr/>
        <p:txBody>
          <a:bodyPr/>
          <a:lstStyle/>
          <a:p>
            <a:r>
              <a:rPr lang="en-US" dirty="0" smtClean="0"/>
              <a:t>NIST Risk Management Framework </a:t>
            </a:r>
            <a:r>
              <a:rPr lang="en-US" dirty="0"/>
              <a:t>(Continued)</a:t>
            </a:r>
            <a:endParaRPr lang="en-US" dirty="0"/>
          </a:p>
        </p:txBody>
      </p:sp>
    </p:spTree>
    <p:extLst>
      <p:ext uri="{BB962C8B-B14F-4D97-AF65-F5344CB8AC3E}">
        <p14:creationId xmlns:p14="http://schemas.microsoft.com/office/powerpoint/2010/main" val="13406120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N I S T risk management framework overview. Assess, Monitor and respond are connected via double arrows. Frame at the center is connected via double arrows to Assess, Monitor and respond. This corresponds to the information and communication flow.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0" y="437237"/>
            <a:ext cx="7239000" cy="5800355"/>
          </a:xfrm>
          <a:prstGeom prst="rect">
            <a:avLst/>
          </a:prstGeom>
        </p:spPr>
      </p:pic>
    </p:spTree>
    <p:extLst>
      <p:ext uri="{BB962C8B-B14F-4D97-AF65-F5344CB8AC3E}">
        <p14:creationId xmlns:p14="http://schemas.microsoft.com/office/powerpoint/2010/main" val="24771410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yramid shows a tiered risk management approach. A pyramid divided into three tiers Tier 1- organization (Governance), Tier 2-Mission or business process, (Information and information ﬂows). Tier 3- information system (environment of operation). On the right side a double arrow shows strategic risk at the top and tactical risk at the bottom of the pyramid. To the left of the pyramid few steps are displayed. 1) Multitier organization-wide risk management. 2) Implemented by risk executive (function). 3) Tightly coupled to enterprise architecture and information security architecture. 4) Systems development life cycle focus. 5) Disciplined and structure focus. 6) Flexible and agile implementa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0582" y="1066799"/>
            <a:ext cx="8362837" cy="4650311"/>
          </a:xfrm>
          <a:prstGeom prst="rect">
            <a:avLst/>
          </a:prstGeom>
        </p:spPr>
      </p:pic>
    </p:spTree>
    <p:extLst>
      <p:ext uri="{BB962C8B-B14F-4D97-AF65-F5344CB8AC3E}">
        <p14:creationId xmlns:p14="http://schemas.microsoft.com/office/powerpoint/2010/main" val="27085813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 image shows a flow diagram of N I S T R M F process. Architecture description on the left: Mission or Business Processes F E A reference models, Segment and Solution Architectures, Information System Boundaries and the Organizational Inputs on the right: Laws, Directives, Policy Guidance, Strategic Goals and Objectives, Information Security Requirements, Priorities and Resource Availability constitute the risk management strategy. Step 1: CATEGORIZE Information Systems F I P S 1 9 9 slash SP 800-60. Step 2: SELECT Security Controls F I P S 200 slash SP 800-53. Step 3: IMPLEMENT Security Controls S P 800 Series. Step 4: ASSESS Security Controls SP 800-53 A. Step 5: AUTHORIZE Information Systems SP 800-37. Step 6: MONITOR Security Controls S P 800-53 A. The cycle is repeated. In the middle of the cycle is the RISK MANAGEMENT FRAMEWORK Security Life Cycle (N I S T S P 800-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286061"/>
            <a:ext cx="5486400" cy="6115987"/>
          </a:xfrm>
          <a:prstGeom prst="rect">
            <a:avLst/>
          </a:prstGeom>
        </p:spPr>
      </p:pic>
    </p:spTree>
    <p:extLst>
      <p:ext uri="{BB962C8B-B14F-4D97-AF65-F5344CB8AC3E}">
        <p14:creationId xmlns:p14="http://schemas.microsoft.com/office/powerpoint/2010/main" val="11941657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538818"/>
            <a:ext cx="8415338" cy="1535805"/>
          </a:xfrm>
        </p:spPr>
        <p:txBody>
          <a:bodyPr/>
          <a:lstStyle/>
          <a:p>
            <a:r>
              <a:rPr lang="en-US" dirty="0" smtClean="0"/>
              <a:t>Mitre</a:t>
            </a:r>
          </a:p>
          <a:p>
            <a:r>
              <a:rPr lang="en-US" dirty="0" smtClean="0"/>
              <a:t>European Network and Information Security Agency</a:t>
            </a:r>
          </a:p>
          <a:p>
            <a:r>
              <a:rPr lang="en-US" dirty="0" smtClean="0"/>
              <a:t>New Zealand’s IsecT</a:t>
            </a:r>
            <a:endParaRPr lang="en-US" dirty="0"/>
          </a:p>
        </p:txBody>
      </p:sp>
      <p:sp>
        <p:nvSpPr>
          <p:cNvPr id="3" name="Title 2"/>
          <p:cNvSpPr>
            <a:spLocks noGrp="1"/>
          </p:cNvSpPr>
          <p:nvPr>
            <p:ph type="title"/>
          </p:nvPr>
        </p:nvSpPr>
        <p:spPr/>
        <p:txBody>
          <a:bodyPr/>
          <a:lstStyle/>
          <a:p>
            <a:r>
              <a:rPr lang="en-US" dirty="0" smtClean="0"/>
              <a:t>Other Methods</a:t>
            </a:r>
            <a:endParaRPr lang="en-US" dirty="0"/>
          </a:p>
        </p:txBody>
      </p:sp>
    </p:spTree>
    <p:extLst>
      <p:ext uri="{BB962C8B-B14F-4D97-AF65-F5344CB8AC3E}">
        <p14:creationId xmlns:p14="http://schemas.microsoft.com/office/powerpoint/2010/main" val="42333008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538818"/>
            <a:ext cx="8415338" cy="4321183"/>
          </a:xfrm>
        </p:spPr>
        <p:txBody>
          <a:bodyPr/>
          <a:lstStyle/>
          <a:p>
            <a:r>
              <a:rPr lang="en-US" sz="2400" dirty="0" smtClean="0"/>
              <a:t>Most organizations already have a set of RM practices in place</a:t>
            </a:r>
          </a:p>
          <a:p>
            <a:r>
              <a:rPr lang="en-US" sz="2400" dirty="0" smtClean="0"/>
              <a:t>If not, a recommended approach is to begin by studying the models presented here and by identifying what each offers to the envisioned process</a:t>
            </a:r>
          </a:p>
          <a:p>
            <a:r>
              <a:rPr lang="en-US" sz="2400" dirty="0"/>
              <a:t>Other organizations may hire a consulting firm to provide or even develop </a:t>
            </a:r>
            <a:r>
              <a:rPr lang="en-US" sz="2400" dirty="0" smtClean="0"/>
              <a:t>a proprietary model</a:t>
            </a:r>
          </a:p>
          <a:p>
            <a:r>
              <a:rPr lang="en-US" sz="2400" dirty="0"/>
              <a:t>When faced with the daunting task of building a risk management program </a:t>
            </a:r>
            <a:r>
              <a:rPr lang="en-US" sz="2400" dirty="0" smtClean="0"/>
              <a:t>from scratch</a:t>
            </a:r>
            <a:r>
              <a:rPr lang="en-US" sz="2400" dirty="0"/>
              <a:t>, it may be best to talk with other security professionals, perhaps </a:t>
            </a:r>
            <a:r>
              <a:rPr lang="en-US" sz="2400" dirty="0" smtClean="0"/>
              <a:t>through professional </a:t>
            </a:r>
            <a:r>
              <a:rPr lang="en-US" sz="2400" dirty="0"/>
              <a:t>security organization meetings like ISSA, to find out how others in </a:t>
            </a:r>
            <a:r>
              <a:rPr lang="en-US" sz="2400" dirty="0" smtClean="0"/>
              <a:t>the field </a:t>
            </a:r>
            <a:r>
              <a:rPr lang="en-US" sz="2400" dirty="0"/>
              <a:t>have approached this </a:t>
            </a:r>
            <a:r>
              <a:rPr lang="en-US" sz="2400" dirty="0" smtClean="0"/>
              <a:t>problem</a:t>
            </a:r>
            <a:endParaRPr lang="en-US" sz="2400" dirty="0"/>
          </a:p>
        </p:txBody>
      </p:sp>
      <p:sp>
        <p:nvSpPr>
          <p:cNvPr id="3" name="Title 2"/>
          <p:cNvSpPr>
            <a:spLocks noGrp="1"/>
          </p:cNvSpPr>
          <p:nvPr>
            <p:ph type="title"/>
          </p:nvPr>
        </p:nvSpPr>
        <p:spPr/>
        <p:txBody>
          <a:bodyPr/>
          <a:lstStyle/>
          <a:p>
            <a:r>
              <a:rPr lang="en-US" dirty="0" smtClean="0"/>
              <a:t>Selecting the Best Risk Management Model</a:t>
            </a:r>
            <a:endParaRPr lang="en-US" dirty="0"/>
          </a:p>
        </p:txBody>
      </p:sp>
    </p:spTree>
    <p:extLst>
      <p:ext uri="{BB962C8B-B14F-4D97-AF65-F5344CB8AC3E}">
        <p14:creationId xmlns:p14="http://schemas.microsoft.com/office/powerpoint/2010/main" val="16589674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219200"/>
            <a:ext cx="8415338" cy="4167295"/>
          </a:xfrm>
        </p:spPr>
        <p:txBody>
          <a:bodyPr/>
          <a:lstStyle/>
          <a:p>
            <a:r>
              <a:rPr lang="en-US" sz="2400" dirty="0"/>
              <a:t>Once vulnerabilities are identified and ranked, a strategy to treat uncontrolled risks </a:t>
            </a:r>
            <a:r>
              <a:rPr lang="en-US" sz="2400" dirty="0" smtClean="0"/>
              <a:t>must be </a:t>
            </a:r>
            <a:r>
              <a:rPr lang="en-US" sz="2400" dirty="0"/>
              <a:t>chosen. Five treatment strategies are defense, transference, mitigation, acceptance, </a:t>
            </a:r>
            <a:r>
              <a:rPr lang="en-US" sz="2400" dirty="0" smtClean="0"/>
              <a:t>and termination</a:t>
            </a:r>
            <a:endParaRPr lang="en-US" sz="2400" dirty="0"/>
          </a:p>
          <a:p>
            <a:r>
              <a:rPr lang="en-US" sz="2400" dirty="0" smtClean="0"/>
              <a:t>Economic </a:t>
            </a:r>
            <a:r>
              <a:rPr lang="en-US" sz="2400" dirty="0"/>
              <a:t>feasibility studies determine and compare costs and benefits from </a:t>
            </a:r>
            <a:r>
              <a:rPr lang="en-US" sz="2400" dirty="0" smtClean="0"/>
              <a:t>potential treatments </a:t>
            </a:r>
            <a:r>
              <a:rPr lang="en-US" sz="2400" dirty="0"/>
              <a:t>(often called a cost–benefit analysis). Other forms of feasibility analysis </a:t>
            </a:r>
            <a:r>
              <a:rPr lang="en-US" sz="2400" dirty="0" smtClean="0"/>
              <a:t>include analyses </a:t>
            </a:r>
            <a:r>
              <a:rPr lang="en-US" sz="2400" dirty="0"/>
              <a:t>based on organizational, operational, technical, and political </a:t>
            </a:r>
            <a:r>
              <a:rPr lang="en-US" sz="2400" dirty="0" smtClean="0"/>
              <a:t>factors</a:t>
            </a:r>
            <a:endParaRPr lang="en-US" sz="2400" dirty="0"/>
          </a:p>
          <a:p>
            <a:r>
              <a:rPr lang="en-US" sz="2400" dirty="0" smtClean="0"/>
              <a:t>An </a:t>
            </a:r>
            <a:r>
              <a:rPr lang="en-US" sz="2400" dirty="0"/>
              <a:t>organization must be able to place a dollar value on each collection of information and </a:t>
            </a:r>
            <a:r>
              <a:rPr lang="en-US" sz="2400" dirty="0" smtClean="0"/>
              <a:t>the information </a:t>
            </a:r>
            <a:r>
              <a:rPr lang="en-US" sz="2400" dirty="0"/>
              <a:t>assets it owns. There are several methods an organization can use to </a:t>
            </a:r>
            <a:r>
              <a:rPr lang="en-US" sz="2400" dirty="0" smtClean="0"/>
              <a:t>calculate these values</a:t>
            </a:r>
            <a:endParaRPr lang="en-US" sz="2400" dirty="0"/>
          </a:p>
        </p:txBody>
      </p:sp>
      <p:sp>
        <p:nvSpPr>
          <p:cNvPr id="3" name="Title 2"/>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1661778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219200"/>
            <a:ext cx="8415338" cy="5219891"/>
          </a:xfrm>
        </p:spPr>
        <p:txBody>
          <a:bodyPr/>
          <a:lstStyle/>
          <a:p>
            <a:r>
              <a:rPr lang="en-US" sz="2400" dirty="0" smtClean="0"/>
              <a:t>Single </a:t>
            </a:r>
            <a:r>
              <a:rPr lang="en-US" sz="2400" dirty="0"/>
              <a:t>loss expectancy (SLE) is calculated from the value of the asset and the </a:t>
            </a:r>
            <a:r>
              <a:rPr lang="en-US" sz="2400" dirty="0" smtClean="0"/>
              <a:t>expected percentage </a:t>
            </a:r>
            <a:r>
              <a:rPr lang="en-US" sz="2400" dirty="0"/>
              <a:t>of loss that would occur from a single successful attack. Annualized </a:t>
            </a:r>
            <a:r>
              <a:rPr lang="en-US" sz="2400" dirty="0" smtClean="0"/>
              <a:t>loss expectancy </a:t>
            </a:r>
            <a:r>
              <a:rPr lang="en-US" sz="2400" dirty="0"/>
              <a:t>(ALE) represents the potential loss per </a:t>
            </a:r>
            <a:r>
              <a:rPr lang="en-US" sz="2400" dirty="0" smtClean="0"/>
              <a:t>year</a:t>
            </a:r>
          </a:p>
          <a:p>
            <a:r>
              <a:rPr lang="en-US" sz="2400" dirty="0" smtClean="0"/>
              <a:t>Cost–benefit </a:t>
            </a:r>
            <a:r>
              <a:rPr lang="en-US" sz="2400" dirty="0"/>
              <a:t>analysis (CBA) determines whether a control alternative is worth its </a:t>
            </a:r>
            <a:r>
              <a:rPr lang="en-US" sz="2400" dirty="0" smtClean="0"/>
              <a:t>associated cost</a:t>
            </a:r>
            <a:r>
              <a:rPr lang="en-US" sz="2400" dirty="0"/>
              <a:t>. CBA calculations are based on costs before and after controls are implemented </a:t>
            </a:r>
            <a:r>
              <a:rPr lang="en-US" sz="2400" dirty="0" smtClean="0"/>
              <a:t>and the </a:t>
            </a:r>
            <a:r>
              <a:rPr lang="en-US" sz="2400" dirty="0"/>
              <a:t>cost of the controls. Other feasibility analysis approaches can also be </a:t>
            </a:r>
            <a:r>
              <a:rPr lang="en-US" sz="2400" dirty="0" smtClean="0"/>
              <a:t>used</a:t>
            </a:r>
            <a:endParaRPr lang="en-US" sz="2400" dirty="0"/>
          </a:p>
          <a:p>
            <a:r>
              <a:rPr lang="en-US" sz="2400" dirty="0" smtClean="0"/>
              <a:t>Organizations </a:t>
            </a:r>
            <a:r>
              <a:rPr lang="en-US" sz="2400" dirty="0"/>
              <a:t>may choose alternatives to feasibility studies to justify applying </a:t>
            </a:r>
            <a:r>
              <a:rPr lang="en-US" sz="2400" dirty="0" smtClean="0"/>
              <a:t>InfoSec controls</a:t>
            </a:r>
            <a:r>
              <a:rPr lang="en-US" sz="2400" dirty="0"/>
              <a:t>, </a:t>
            </a:r>
            <a:r>
              <a:rPr lang="en-US" sz="2400" dirty="0" smtClean="0"/>
              <a:t>including </a:t>
            </a:r>
            <a:r>
              <a:rPr lang="en-US" sz="2400" dirty="0"/>
              <a:t>benchmarking with either metrics-based measures or </a:t>
            </a:r>
            <a:r>
              <a:rPr lang="en-US" sz="2400" dirty="0" smtClean="0"/>
              <a:t>process-based measures</a:t>
            </a:r>
            <a:r>
              <a:rPr lang="en-US" sz="2400" dirty="0"/>
              <a:t>; due care and/or due diligence; best security practices up to and including the </a:t>
            </a:r>
            <a:r>
              <a:rPr lang="en-US" sz="2400" dirty="0" smtClean="0"/>
              <a:t>near mythic gold </a:t>
            </a:r>
            <a:r>
              <a:rPr lang="en-US" sz="2400" dirty="0"/>
              <a:t>standard; and/or </a:t>
            </a:r>
            <a:r>
              <a:rPr lang="en-US" sz="2400" dirty="0" smtClean="0"/>
              <a:t>baselining</a:t>
            </a:r>
            <a:endParaRPr lang="en-US" sz="2400" dirty="0"/>
          </a:p>
        </p:txBody>
      </p:sp>
      <p:sp>
        <p:nvSpPr>
          <p:cNvPr id="3" name="Title 2"/>
          <p:cNvSpPr>
            <a:spLocks noGrp="1"/>
          </p:cNvSpPr>
          <p:nvPr>
            <p:ph type="title"/>
          </p:nvPr>
        </p:nvSpPr>
        <p:spPr/>
        <p:txBody>
          <a:bodyPr/>
          <a:lstStyle/>
          <a:p>
            <a:r>
              <a:rPr lang="en-US" dirty="0" smtClean="0"/>
              <a:t>Summary </a:t>
            </a:r>
            <a:r>
              <a:rPr lang="en-US" dirty="0"/>
              <a:t>(Continued)</a:t>
            </a:r>
            <a:endParaRPr lang="en-US" dirty="0"/>
          </a:p>
        </p:txBody>
      </p:sp>
    </p:spTree>
    <p:extLst>
      <p:ext uri="{BB962C8B-B14F-4D97-AF65-F5344CB8AC3E}">
        <p14:creationId xmlns:p14="http://schemas.microsoft.com/office/powerpoint/2010/main" val="34928068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219200"/>
            <a:ext cx="8415338" cy="4321183"/>
          </a:xfrm>
        </p:spPr>
        <p:txBody>
          <a:bodyPr/>
          <a:lstStyle/>
          <a:p>
            <a:r>
              <a:rPr lang="en-US" sz="2400" dirty="0" smtClean="0"/>
              <a:t>Risk </a:t>
            </a:r>
            <a:r>
              <a:rPr lang="en-US" sz="2400" dirty="0"/>
              <a:t>appetite defines the quantity and nature of risk that organizations are willing to accept </a:t>
            </a:r>
            <a:r>
              <a:rPr lang="en-US" sz="2400" dirty="0" smtClean="0"/>
              <a:t>as they </a:t>
            </a:r>
            <a:r>
              <a:rPr lang="en-US" sz="2400" dirty="0"/>
              <a:t>evaluate the trade-offs between perfect security and unlimited accessibility. Residual </a:t>
            </a:r>
            <a:r>
              <a:rPr lang="en-US" sz="2400" dirty="0" smtClean="0"/>
              <a:t>risk is </a:t>
            </a:r>
            <a:r>
              <a:rPr lang="en-US" sz="2400" dirty="0"/>
              <a:t>the amount of risk unaccounted for after the application of </a:t>
            </a:r>
            <a:r>
              <a:rPr lang="en-US" sz="2400" dirty="0" smtClean="0"/>
              <a:t>controls</a:t>
            </a:r>
            <a:endParaRPr lang="en-US" sz="2400" dirty="0"/>
          </a:p>
          <a:p>
            <a:r>
              <a:rPr lang="en-US" sz="2400" dirty="0" smtClean="0"/>
              <a:t>It </a:t>
            </a:r>
            <a:r>
              <a:rPr lang="en-US" sz="2400" dirty="0"/>
              <a:t>is possible to repeat risk analysis using estimates based on a qualitative assessment. </a:t>
            </a:r>
            <a:r>
              <a:rPr lang="en-US" sz="2400" dirty="0" smtClean="0"/>
              <a:t>The Delphi </a:t>
            </a:r>
            <a:r>
              <a:rPr lang="en-US" sz="2400" dirty="0"/>
              <a:t>technique can be used to obtain group consensus on risk assessment </a:t>
            </a:r>
            <a:r>
              <a:rPr lang="en-US" sz="2400" dirty="0" smtClean="0"/>
              <a:t>values</a:t>
            </a:r>
            <a:endParaRPr lang="en-US" sz="2400" dirty="0"/>
          </a:p>
          <a:p>
            <a:r>
              <a:rPr lang="en-US" sz="2400" dirty="0" smtClean="0"/>
              <a:t>Once </a:t>
            </a:r>
            <a:r>
              <a:rPr lang="en-US" sz="2400" dirty="0"/>
              <a:t>a control strategy has been implemented, the effectiveness of controls should </a:t>
            </a:r>
            <a:r>
              <a:rPr lang="en-US" sz="2400" dirty="0" smtClean="0"/>
              <a:t>be monitored </a:t>
            </a:r>
            <a:r>
              <a:rPr lang="en-US" sz="2400" dirty="0"/>
              <a:t>and </a:t>
            </a:r>
            <a:r>
              <a:rPr lang="en-US" sz="2400" dirty="0" smtClean="0"/>
              <a:t>measured</a:t>
            </a:r>
          </a:p>
          <a:p>
            <a:endParaRPr lang="en-US" sz="2400" dirty="0"/>
          </a:p>
        </p:txBody>
      </p:sp>
      <p:sp>
        <p:nvSpPr>
          <p:cNvPr id="3" name="Title 2"/>
          <p:cNvSpPr>
            <a:spLocks noGrp="1"/>
          </p:cNvSpPr>
          <p:nvPr>
            <p:ph type="title"/>
          </p:nvPr>
        </p:nvSpPr>
        <p:spPr/>
        <p:txBody>
          <a:bodyPr/>
          <a:lstStyle/>
          <a:p>
            <a:r>
              <a:rPr lang="en-US" dirty="0" smtClean="0"/>
              <a:t>Summary </a:t>
            </a:r>
            <a:r>
              <a:rPr lang="en-US" dirty="0"/>
              <a:t>(Continued)</a:t>
            </a:r>
            <a:endParaRPr lang="en-US" dirty="0"/>
          </a:p>
        </p:txBody>
      </p:sp>
    </p:spTree>
    <p:extLst>
      <p:ext uri="{BB962C8B-B14F-4D97-AF65-F5344CB8AC3E}">
        <p14:creationId xmlns:p14="http://schemas.microsoft.com/office/powerpoint/2010/main" val="4179398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type="body" idx="1"/>
          </p:nvPr>
        </p:nvSpPr>
        <p:spPr>
          <a:xfrm>
            <a:off x="365125" y="1538818"/>
            <a:ext cx="8415338" cy="3776418"/>
          </a:xfrm>
        </p:spPr>
        <p:txBody>
          <a:bodyPr/>
          <a:lstStyle/>
          <a:p>
            <a:r>
              <a:rPr lang="en-US" dirty="0"/>
              <a:t>Once </a:t>
            </a:r>
            <a:r>
              <a:rPr lang="en-US" dirty="0" smtClean="0"/>
              <a:t>the project </a:t>
            </a:r>
            <a:r>
              <a:rPr lang="en-US" dirty="0"/>
              <a:t>team for InfoSec development has identified the information assets </a:t>
            </a:r>
            <a:r>
              <a:rPr lang="en-US" dirty="0" smtClean="0"/>
              <a:t>with unacceptable </a:t>
            </a:r>
            <a:r>
              <a:rPr lang="en-US" dirty="0"/>
              <a:t>levels of </a:t>
            </a:r>
            <a:r>
              <a:rPr lang="en-US" dirty="0" smtClean="0"/>
              <a:t>risk, the </a:t>
            </a:r>
            <a:r>
              <a:rPr lang="en-US" dirty="0"/>
              <a:t>team must choose one of five </a:t>
            </a:r>
            <a:r>
              <a:rPr lang="en-US" dirty="0" smtClean="0"/>
              <a:t>basic strategies </a:t>
            </a:r>
            <a:r>
              <a:rPr lang="en-US" dirty="0"/>
              <a:t>to treat the risks for those </a:t>
            </a:r>
            <a:r>
              <a:rPr lang="en-US" dirty="0" smtClean="0"/>
              <a:t>assets:</a:t>
            </a:r>
          </a:p>
          <a:p>
            <a:pPr lvl="1"/>
            <a:r>
              <a:rPr lang="en-US" dirty="0" smtClean="0"/>
              <a:t>Defense</a:t>
            </a:r>
          </a:p>
          <a:p>
            <a:pPr lvl="1"/>
            <a:r>
              <a:rPr lang="en-US" dirty="0" smtClean="0"/>
              <a:t>Transference</a:t>
            </a:r>
          </a:p>
          <a:p>
            <a:pPr lvl="1"/>
            <a:r>
              <a:rPr lang="en-US" dirty="0" smtClean="0"/>
              <a:t>Mitigation</a:t>
            </a:r>
          </a:p>
          <a:p>
            <a:pPr lvl="1"/>
            <a:r>
              <a:rPr lang="en-US" dirty="0" smtClean="0"/>
              <a:t>Acceptance</a:t>
            </a:r>
          </a:p>
          <a:p>
            <a:pPr lvl="1"/>
            <a:r>
              <a:rPr lang="en-US" dirty="0" smtClean="0"/>
              <a:t>Termination</a:t>
            </a:r>
          </a:p>
        </p:txBody>
      </p:sp>
      <p:sp>
        <p:nvSpPr>
          <p:cNvPr id="6147" name="Rectangle 2"/>
          <p:cNvSpPr>
            <a:spLocks noGrp="1" noChangeArrowheads="1"/>
          </p:cNvSpPr>
          <p:nvPr>
            <p:ph type="title"/>
          </p:nvPr>
        </p:nvSpPr>
        <p:spPr/>
        <p:txBody>
          <a:bodyPr/>
          <a:lstStyle/>
          <a:p>
            <a:r>
              <a:rPr lang="en-US" dirty="0" smtClean="0"/>
              <a:t>Risk Treatment Strategies</a:t>
            </a:r>
          </a:p>
        </p:txBody>
      </p:sp>
    </p:spTree>
    <p:extLst>
      <p:ext uri="{BB962C8B-B14F-4D97-AF65-F5344CB8AC3E}">
        <p14:creationId xmlns:p14="http://schemas.microsoft.com/office/powerpoint/2010/main" val="578143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idx="1"/>
          </p:nvPr>
        </p:nvSpPr>
        <p:spPr>
          <a:xfrm>
            <a:off x="365125" y="1538818"/>
            <a:ext cx="8415338" cy="5019836"/>
          </a:xfrm>
        </p:spPr>
        <p:txBody>
          <a:bodyPr/>
          <a:lstStyle/>
          <a:p>
            <a:r>
              <a:rPr lang="en-US" dirty="0" smtClean="0"/>
              <a:t>The defense risk treatment strategy attempts to prevent the exploitation of the vulnerability</a:t>
            </a:r>
          </a:p>
          <a:p>
            <a:r>
              <a:rPr lang="en-US" dirty="0" smtClean="0"/>
              <a:t>This is the preferred approach and is accomplished by means of countering threats, removing vulnerabilities in assets, limiting access to assets, and adding protective safeguards</a:t>
            </a:r>
          </a:p>
          <a:p>
            <a:r>
              <a:rPr lang="en-US" dirty="0" smtClean="0"/>
              <a:t>This approach is sometimes referred to as “avoidance”</a:t>
            </a:r>
          </a:p>
          <a:p>
            <a:r>
              <a:rPr lang="en-US" dirty="0" smtClean="0"/>
              <a:t>Three common methods of risk defense:</a:t>
            </a:r>
          </a:p>
          <a:p>
            <a:pPr lvl="1"/>
            <a:r>
              <a:rPr lang="en-US" dirty="0" smtClean="0"/>
              <a:t>Application of policy</a:t>
            </a:r>
          </a:p>
          <a:p>
            <a:pPr lvl="1"/>
            <a:r>
              <a:rPr lang="en-US" dirty="0" smtClean="0"/>
              <a:t>Application of SETA programs</a:t>
            </a:r>
          </a:p>
          <a:p>
            <a:pPr lvl="1"/>
            <a:r>
              <a:rPr lang="en-US" dirty="0" smtClean="0"/>
              <a:t>Implementation of technology</a:t>
            </a:r>
          </a:p>
        </p:txBody>
      </p:sp>
      <p:sp>
        <p:nvSpPr>
          <p:cNvPr id="7171" name="Rectangle 2"/>
          <p:cNvSpPr>
            <a:spLocks noGrp="1" noChangeArrowheads="1"/>
          </p:cNvSpPr>
          <p:nvPr>
            <p:ph type="title"/>
          </p:nvPr>
        </p:nvSpPr>
        <p:spPr/>
        <p:txBody>
          <a:bodyPr/>
          <a:lstStyle/>
          <a:p>
            <a:r>
              <a:rPr lang="en-US" dirty="0" smtClean="0"/>
              <a:t>Defense</a:t>
            </a:r>
          </a:p>
        </p:txBody>
      </p:sp>
    </p:spTree>
    <p:extLst>
      <p:ext uri="{BB962C8B-B14F-4D97-AF65-F5344CB8AC3E}">
        <p14:creationId xmlns:p14="http://schemas.microsoft.com/office/powerpoint/2010/main" val="2165869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body" idx="1"/>
          </p:nvPr>
        </p:nvSpPr>
        <p:spPr>
          <a:xfrm>
            <a:off x="365125" y="1538818"/>
            <a:ext cx="8415338" cy="4810548"/>
          </a:xfrm>
        </p:spPr>
        <p:txBody>
          <a:bodyPr/>
          <a:lstStyle/>
          <a:p>
            <a:r>
              <a:rPr lang="en-US" dirty="0" smtClean="0"/>
              <a:t>The transference risk treatment strategy attempts to shift risk to another entity</a:t>
            </a:r>
          </a:p>
          <a:p>
            <a:r>
              <a:rPr lang="en-US" dirty="0" smtClean="0"/>
              <a:t>This goal may be accomplished by rethinking how services are offered, revising deployment models, outsourcing to other organizations, purchasing insurance, or implementing service contracts with providers</a:t>
            </a:r>
          </a:p>
          <a:p>
            <a:r>
              <a:rPr lang="en-US" dirty="0" smtClean="0"/>
              <a:t>When an organization does not have adequate security management and administration experience, it should consider hiring individuals or firms that provide expertise in those areas (outsourcing)</a:t>
            </a:r>
          </a:p>
        </p:txBody>
      </p:sp>
      <p:sp>
        <p:nvSpPr>
          <p:cNvPr id="8195" name="Rectangle 2"/>
          <p:cNvSpPr>
            <a:spLocks noGrp="1" noChangeArrowheads="1"/>
          </p:cNvSpPr>
          <p:nvPr>
            <p:ph type="title"/>
          </p:nvPr>
        </p:nvSpPr>
        <p:spPr/>
        <p:txBody>
          <a:bodyPr/>
          <a:lstStyle/>
          <a:p>
            <a:r>
              <a:rPr lang="en-US" dirty="0" smtClean="0"/>
              <a:t>Transference</a:t>
            </a:r>
          </a:p>
        </p:txBody>
      </p:sp>
    </p:spTree>
    <p:extLst>
      <p:ext uri="{BB962C8B-B14F-4D97-AF65-F5344CB8AC3E}">
        <p14:creationId xmlns:p14="http://schemas.microsoft.com/office/powerpoint/2010/main" val="901387052"/>
      </p:ext>
    </p:extLst>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7714</TotalTime>
  <Words>3592</Words>
  <Application>Microsoft Office PowerPoint</Application>
  <PresentationFormat>On-screen Show (4:3)</PresentationFormat>
  <Paragraphs>300</Paragraphs>
  <Slides>68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Calibri Light</vt:lpstr>
      <vt:lpstr>Times New Roman</vt:lpstr>
      <vt:lpstr>Office Theme</vt:lpstr>
      <vt:lpstr>PowerPoint Presentation</vt:lpstr>
      <vt:lpstr>Learning Objectives</vt:lpstr>
      <vt:lpstr>Introduction to Risk Treatment</vt:lpstr>
      <vt:lpstr>Introduction to Risk Treatment</vt:lpstr>
      <vt:lpstr>Introduction to Risk Treatment (Continued)</vt:lpstr>
      <vt:lpstr>PowerPoint Presentation</vt:lpstr>
      <vt:lpstr>Risk Treatment Strategies</vt:lpstr>
      <vt:lpstr>Defense</vt:lpstr>
      <vt:lpstr>Transference</vt:lpstr>
      <vt:lpstr>Service Level Agreement</vt:lpstr>
      <vt:lpstr>Mitigation</vt:lpstr>
      <vt:lpstr>PowerPoint Presentation</vt:lpstr>
      <vt:lpstr>Acceptance</vt:lpstr>
      <vt:lpstr>Acceptance (Continued)</vt:lpstr>
      <vt:lpstr>Termination</vt:lpstr>
      <vt:lpstr>Managing Risk</vt:lpstr>
      <vt:lpstr>Managing Risk</vt:lpstr>
      <vt:lpstr>Managing Risk (Continued)</vt:lpstr>
      <vt:lpstr>PowerPoint Presentation</vt:lpstr>
      <vt:lpstr>Managing Risk (Continued)</vt:lpstr>
      <vt:lpstr>PowerPoint Presentation</vt:lpstr>
      <vt:lpstr>Managing Risk (Continued)</vt:lpstr>
      <vt:lpstr>Risk Management</vt:lpstr>
      <vt:lpstr>PowerPoint Presentation</vt:lpstr>
      <vt:lpstr>PowerPoint Presentation</vt:lpstr>
      <vt:lpstr>PowerPoint Presentation</vt:lpstr>
      <vt:lpstr>Feasibility and Cost–Benefit Analysis</vt:lpstr>
      <vt:lpstr>Feasibility and Cost–Benefit Analysis (Continued)</vt:lpstr>
      <vt:lpstr>Cost</vt:lpstr>
      <vt:lpstr>Benefit</vt:lpstr>
      <vt:lpstr>Asset Valuation</vt:lpstr>
      <vt:lpstr>Asset Valuation (Continued)</vt:lpstr>
      <vt:lpstr>Asset Valuation (Continued)</vt:lpstr>
      <vt:lpstr>Asset Valuation (Continued)</vt:lpstr>
      <vt:lpstr>Asset Valuation (Continued)</vt:lpstr>
      <vt:lpstr>Asset Valuation (Continued)</vt:lpstr>
      <vt:lpstr>Asset Valuation (Continued)</vt:lpstr>
      <vt:lpstr>Other Methods of Establishing Feasibility</vt:lpstr>
      <vt:lpstr>Other Methods of Establishing Feasibility (Continued)</vt:lpstr>
      <vt:lpstr>Alternatives to Feasibility Analysis</vt:lpstr>
      <vt:lpstr>Recommended Alternative  Risk Treatment Practices</vt:lpstr>
      <vt:lpstr>Recommended Alternative Risk Treatment Practices</vt:lpstr>
      <vt:lpstr>Qualitative and Hybrid Asset Valuation Measures</vt:lpstr>
      <vt:lpstr>Delphi Technique</vt:lpstr>
      <vt:lpstr>Alternative Risk Management Methodologies</vt:lpstr>
      <vt:lpstr>The OCTAVE Methods</vt:lpstr>
      <vt:lpstr>PowerPoint Presentation</vt:lpstr>
      <vt:lpstr>The OCTAVE Methods (Continued)</vt:lpstr>
      <vt:lpstr>Microsoft Risk Management Approach</vt:lpstr>
      <vt:lpstr>PowerPoint Presentation</vt:lpstr>
      <vt:lpstr>FAIR</vt:lpstr>
      <vt:lpstr>FAIR (Continued)</vt:lpstr>
      <vt:lpstr>FAIR (Continued)</vt:lpstr>
      <vt:lpstr>PowerPoint Presentation</vt:lpstr>
      <vt:lpstr>ISO Standards for InfoSec Risk Management</vt:lpstr>
      <vt:lpstr>PowerPoint Presentation</vt:lpstr>
      <vt:lpstr>ISO 31000</vt:lpstr>
      <vt:lpstr>PowerPoint Presentation</vt:lpstr>
      <vt:lpstr>NIST Risk Management Framework</vt:lpstr>
      <vt:lpstr>NIST Risk Management Framework (Continued)</vt:lpstr>
      <vt:lpstr>PowerPoint Presentation</vt:lpstr>
      <vt:lpstr>PowerPoint Presentation</vt:lpstr>
      <vt:lpstr>PowerPoint Presentation</vt:lpstr>
      <vt:lpstr>Other Methods</vt:lpstr>
      <vt:lpstr>Selecting the Best Risk Management Model</vt:lpstr>
      <vt:lpstr>Summary</vt:lpstr>
      <vt:lpstr>Summary (Continued)</vt:lpstr>
      <vt:lpstr>Summary (Continued)</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Author</dc:creator>
  <cp:lastModifiedBy>lw-dlf</cp:lastModifiedBy>
  <cp:revision>338</cp:revision>
  <cp:lastPrinted>2010-11-12T17:54:40Z</cp:lastPrinted>
  <dcterms:created xsi:type="dcterms:W3CDTF">2007-02-15T20:50:52Z</dcterms:created>
  <dcterms:modified xsi:type="dcterms:W3CDTF">2018-04-03T06:45:51Z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