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4"/>
  </p:notesMasterIdLst>
  <p:handoutMasterIdLst>
    <p:handoutMasterId r:id="rId65"/>
  </p:handoutMasterIdLst>
  <p:sldIdLst>
    <p:sldId id="329" r:id="rId2"/>
    <p:sldId id="340" r:id="rId3"/>
    <p:sldId id="341" r:id="rId4"/>
    <p:sldId id="342" r:id="rId5"/>
    <p:sldId id="343" r:id="rId6"/>
    <p:sldId id="344" r:id="rId7"/>
    <p:sldId id="401" r:id="rId8"/>
    <p:sldId id="403" r:id="rId9"/>
    <p:sldId id="404" r:id="rId10"/>
    <p:sldId id="405" r:id="rId11"/>
    <p:sldId id="406" r:id="rId12"/>
    <p:sldId id="419" r:id="rId13"/>
    <p:sldId id="407" r:id="rId14"/>
    <p:sldId id="420" r:id="rId15"/>
    <p:sldId id="408" r:id="rId16"/>
    <p:sldId id="409" r:id="rId17"/>
    <p:sldId id="410" r:id="rId18"/>
    <p:sldId id="411" r:id="rId19"/>
    <p:sldId id="412" r:id="rId20"/>
    <p:sldId id="413" r:id="rId21"/>
    <p:sldId id="414" r:id="rId22"/>
    <p:sldId id="415" r:id="rId23"/>
    <p:sldId id="416" r:id="rId24"/>
    <p:sldId id="417" r:id="rId25"/>
    <p:sldId id="421" r:id="rId26"/>
    <p:sldId id="422" r:id="rId27"/>
    <p:sldId id="423" r:id="rId28"/>
    <p:sldId id="424" r:id="rId29"/>
    <p:sldId id="425" r:id="rId30"/>
    <p:sldId id="427" r:id="rId31"/>
    <p:sldId id="428" r:id="rId32"/>
    <p:sldId id="345" r:id="rId33"/>
    <p:sldId id="346" r:id="rId34"/>
    <p:sldId id="347" r:id="rId35"/>
    <p:sldId id="348" r:id="rId36"/>
    <p:sldId id="349" r:id="rId37"/>
    <p:sldId id="350" r:id="rId38"/>
    <p:sldId id="353" r:id="rId39"/>
    <p:sldId id="354" r:id="rId40"/>
    <p:sldId id="355" r:id="rId41"/>
    <p:sldId id="356" r:id="rId42"/>
    <p:sldId id="357" r:id="rId43"/>
    <p:sldId id="358" r:id="rId44"/>
    <p:sldId id="359" r:id="rId45"/>
    <p:sldId id="360" r:id="rId46"/>
    <p:sldId id="361" r:id="rId47"/>
    <p:sldId id="362" r:id="rId48"/>
    <p:sldId id="371" r:id="rId49"/>
    <p:sldId id="372" r:id="rId50"/>
    <p:sldId id="373" r:id="rId51"/>
    <p:sldId id="374" r:id="rId52"/>
    <p:sldId id="375" r:id="rId53"/>
    <p:sldId id="376" r:id="rId54"/>
    <p:sldId id="377" r:id="rId55"/>
    <p:sldId id="378" r:id="rId56"/>
    <p:sldId id="429" r:id="rId57"/>
    <p:sldId id="380" r:id="rId58"/>
    <p:sldId id="381" r:id="rId59"/>
    <p:sldId id="398" r:id="rId60"/>
    <p:sldId id="430" r:id="rId61"/>
    <p:sldId id="431" r:id="rId62"/>
    <p:sldId id="432" r:id="rId6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7" autoAdjust="0"/>
    <p:restoredTop sz="99857" autoAdjust="0"/>
  </p:normalViewPr>
  <p:slideViewPr>
    <p:cSldViewPr>
      <p:cViewPr varScale="1">
        <p:scale>
          <a:sx n="108" d="100"/>
          <a:sy n="108" d="100"/>
        </p:scale>
        <p:origin x="41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4/3/2018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4/3/2018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Calibri" panose="020F0502020204030204" pitchFamily="34" charset="0"/>
              </a:defRPr>
            </a:lvl1pPr>
            <a:lvl2pPr marL="785813" indent="-303213" defTabSz="966788">
              <a:spcBef>
                <a:spcPct val="30000"/>
              </a:spcBef>
              <a:defRPr sz="1200">
                <a:solidFill>
                  <a:schemeClr val="tx1"/>
                </a:solidFill>
                <a:latin typeface="Calibri" panose="020F0502020204030204" pitchFamily="34" charset="0"/>
              </a:defRPr>
            </a:lvl2pPr>
            <a:lvl3pPr marL="1208088" indent="-241300" defTabSz="966788">
              <a:spcBef>
                <a:spcPct val="30000"/>
              </a:spcBef>
              <a:defRPr sz="1200">
                <a:solidFill>
                  <a:schemeClr val="tx1"/>
                </a:solidFill>
                <a:latin typeface="Calibri" panose="020F0502020204030204" pitchFamily="34" charset="0"/>
              </a:defRPr>
            </a:lvl3pPr>
            <a:lvl4pPr marL="1692275" indent="-242888" defTabSz="966788">
              <a:spcBef>
                <a:spcPct val="30000"/>
              </a:spcBef>
              <a:defRPr sz="1200">
                <a:solidFill>
                  <a:schemeClr val="tx1"/>
                </a:solidFill>
                <a:latin typeface="Calibri" panose="020F0502020204030204" pitchFamily="34" charset="0"/>
              </a:defRPr>
            </a:lvl4pPr>
            <a:lvl5pPr marL="2174875" indent="-241300" defTabSz="966788">
              <a:spcBef>
                <a:spcPct val="30000"/>
              </a:spcBef>
              <a:defRPr sz="1200">
                <a:solidFill>
                  <a:schemeClr val="tx1"/>
                </a:solidFill>
                <a:latin typeface="Calibri" panose="020F0502020204030204" pitchFamily="34" charset="0"/>
              </a:defRPr>
            </a:lvl5pPr>
            <a:lvl6pPr marL="2632075" indent="-241300" defTabSz="966788" eaLnBrk="0" fontAlgn="base" hangingPunct="0">
              <a:spcBef>
                <a:spcPct val="30000"/>
              </a:spcBef>
              <a:spcAft>
                <a:spcPct val="0"/>
              </a:spcAft>
              <a:defRPr sz="1200">
                <a:solidFill>
                  <a:schemeClr val="tx1"/>
                </a:solidFill>
                <a:latin typeface="Calibri" panose="020F0502020204030204" pitchFamily="34" charset="0"/>
              </a:defRPr>
            </a:lvl6pPr>
            <a:lvl7pPr marL="3089275" indent="-241300" defTabSz="966788" eaLnBrk="0" fontAlgn="base" hangingPunct="0">
              <a:spcBef>
                <a:spcPct val="30000"/>
              </a:spcBef>
              <a:spcAft>
                <a:spcPct val="0"/>
              </a:spcAft>
              <a:defRPr sz="1200">
                <a:solidFill>
                  <a:schemeClr val="tx1"/>
                </a:solidFill>
                <a:latin typeface="Calibri" panose="020F0502020204030204" pitchFamily="34" charset="0"/>
              </a:defRPr>
            </a:lvl7pPr>
            <a:lvl8pPr marL="3546475" indent="-241300" defTabSz="966788" eaLnBrk="0" fontAlgn="base" hangingPunct="0">
              <a:spcBef>
                <a:spcPct val="30000"/>
              </a:spcBef>
              <a:spcAft>
                <a:spcPct val="0"/>
              </a:spcAft>
              <a:defRPr sz="1200">
                <a:solidFill>
                  <a:schemeClr val="tx1"/>
                </a:solidFill>
                <a:latin typeface="Calibri" panose="020F0502020204030204" pitchFamily="34" charset="0"/>
              </a:defRPr>
            </a:lvl8pPr>
            <a:lvl9pPr marL="4003675" indent="-2413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B7C4A7-6213-4EDB-95C9-5399744D69C6}" type="slidenum">
              <a:rPr lang="en-US" altLang="en-US" sz="1300">
                <a:latin typeface="Arial" panose="020B0604020202020204" pitchFamily="34" charset="0"/>
              </a:rPr>
              <a:pPr>
                <a:spcBef>
                  <a:spcPct val="0"/>
                </a:spcBef>
              </a:pPr>
              <a:t>1</a:t>
            </a:fld>
            <a:endParaRPr lang="en-US" altLang="en-US" sz="1300" dirty="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s-EC" altLang="en-US" dirty="0" smtClean="0"/>
          </a:p>
        </p:txBody>
      </p:sp>
    </p:spTree>
    <p:extLst>
      <p:ext uri="{BB962C8B-B14F-4D97-AF65-F5344CB8AC3E}">
        <p14:creationId xmlns:p14="http://schemas.microsoft.com/office/powerpoint/2010/main" val="5931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F206A55-32D4-4D00-8490-F78C17D81E58}" type="slidenum">
              <a:rPr lang="en-US" altLang="en-US" sz="1200" smtClean="0"/>
              <a:pPr eaLnBrk="1" hangingPunct="1"/>
              <a:t>18</a:t>
            </a:fld>
            <a:endParaRPr lang="en-US" altLang="en-US" sz="1200" dirty="0" smtClean="0"/>
          </a:p>
        </p:txBody>
      </p:sp>
    </p:spTree>
    <p:extLst>
      <p:ext uri="{BB962C8B-B14F-4D97-AF65-F5344CB8AC3E}">
        <p14:creationId xmlns:p14="http://schemas.microsoft.com/office/powerpoint/2010/main" val="132329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8B06A07-9FC2-4371-8240-1E8C5D905B7F}" type="slidenum">
              <a:rPr lang="en-US" altLang="en-US" sz="1200" smtClean="0"/>
              <a:pPr eaLnBrk="1" hangingPunct="1"/>
              <a:t>19</a:t>
            </a:fld>
            <a:endParaRPr lang="en-US" altLang="en-US" sz="1200" dirty="0" smtClean="0"/>
          </a:p>
        </p:txBody>
      </p:sp>
    </p:spTree>
    <p:extLst>
      <p:ext uri="{BB962C8B-B14F-4D97-AF65-F5344CB8AC3E}">
        <p14:creationId xmlns:p14="http://schemas.microsoft.com/office/powerpoint/2010/main" val="2142668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AE6B250-C6F9-4E4A-9C2D-3B59C0E54828}" type="slidenum">
              <a:rPr lang="en-US" altLang="en-US" sz="1200" smtClean="0"/>
              <a:pPr eaLnBrk="1" hangingPunct="1"/>
              <a:t>20</a:t>
            </a:fld>
            <a:endParaRPr lang="en-US" altLang="en-US" sz="1200" dirty="0" smtClean="0"/>
          </a:p>
        </p:txBody>
      </p:sp>
    </p:spTree>
    <p:extLst>
      <p:ext uri="{BB962C8B-B14F-4D97-AF65-F5344CB8AC3E}">
        <p14:creationId xmlns:p14="http://schemas.microsoft.com/office/powerpoint/2010/main" val="86373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B68EEDC-727E-4D6C-A77F-98F0E681AC6E}" type="slidenum">
              <a:rPr lang="en-US" altLang="en-US" sz="1200" smtClean="0"/>
              <a:pPr eaLnBrk="1" hangingPunct="1"/>
              <a:t>21</a:t>
            </a:fld>
            <a:endParaRPr lang="en-US" altLang="en-US" sz="1200" dirty="0" smtClean="0"/>
          </a:p>
        </p:txBody>
      </p:sp>
    </p:spTree>
    <p:extLst>
      <p:ext uri="{BB962C8B-B14F-4D97-AF65-F5344CB8AC3E}">
        <p14:creationId xmlns:p14="http://schemas.microsoft.com/office/powerpoint/2010/main" val="281440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B68EEDC-727E-4D6C-A77F-98F0E681AC6E}" type="slidenum">
              <a:rPr lang="en-US" altLang="en-US" sz="1200" smtClean="0"/>
              <a:pPr eaLnBrk="1" hangingPunct="1"/>
              <a:t>22</a:t>
            </a:fld>
            <a:endParaRPr lang="en-US" altLang="en-US" sz="1200" dirty="0" smtClean="0"/>
          </a:p>
        </p:txBody>
      </p:sp>
    </p:spTree>
    <p:extLst>
      <p:ext uri="{BB962C8B-B14F-4D97-AF65-F5344CB8AC3E}">
        <p14:creationId xmlns:p14="http://schemas.microsoft.com/office/powerpoint/2010/main" val="85090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7C02F28-C9C0-4144-AAA8-09B0FA349923}" type="slidenum">
              <a:rPr lang="en-US" sz="1200" smtClean="0"/>
              <a:pPr eaLnBrk="1" hangingPunct="1"/>
              <a:t>23</a:t>
            </a:fld>
            <a:endParaRPr lang="en-US" sz="1200" dirty="0" smtClean="0"/>
          </a:p>
        </p:txBody>
      </p:sp>
    </p:spTree>
    <p:extLst>
      <p:ext uri="{BB962C8B-B14F-4D97-AF65-F5344CB8AC3E}">
        <p14:creationId xmlns:p14="http://schemas.microsoft.com/office/powerpoint/2010/main" val="424994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6D49CC4-AAD9-46FC-9A32-9E853C199805}" type="slidenum">
              <a:rPr lang="en-US" sz="1200" smtClean="0"/>
              <a:pPr eaLnBrk="1" hangingPunct="1"/>
              <a:t>24</a:t>
            </a:fld>
            <a:endParaRPr lang="en-US" sz="1200" dirty="0" smtClean="0"/>
          </a:p>
        </p:txBody>
      </p:sp>
    </p:spTree>
    <p:extLst>
      <p:ext uri="{BB962C8B-B14F-4D97-AF65-F5344CB8AC3E}">
        <p14:creationId xmlns:p14="http://schemas.microsoft.com/office/powerpoint/2010/main" val="1140670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C0ACEB9-EEDB-417F-A6EF-802D3A07695F}" type="slidenum">
              <a:rPr lang="en-US" sz="1200" smtClean="0"/>
              <a:pPr eaLnBrk="1" hangingPunct="1"/>
              <a:t>26</a:t>
            </a:fld>
            <a:endParaRPr lang="en-US" sz="1200" dirty="0" smtClean="0"/>
          </a:p>
        </p:txBody>
      </p:sp>
    </p:spTree>
    <p:extLst>
      <p:ext uri="{BB962C8B-B14F-4D97-AF65-F5344CB8AC3E}">
        <p14:creationId xmlns:p14="http://schemas.microsoft.com/office/powerpoint/2010/main" val="348470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4CAB24B-8366-412D-AB0E-C072C6289BC5}" type="slidenum">
              <a:rPr lang="en-US" sz="1200" smtClean="0"/>
              <a:pPr eaLnBrk="1" hangingPunct="1"/>
              <a:t>27</a:t>
            </a:fld>
            <a:endParaRPr lang="en-US" sz="1200" dirty="0" smtClean="0"/>
          </a:p>
        </p:txBody>
      </p:sp>
    </p:spTree>
    <p:extLst>
      <p:ext uri="{BB962C8B-B14F-4D97-AF65-F5344CB8AC3E}">
        <p14:creationId xmlns:p14="http://schemas.microsoft.com/office/powerpoint/2010/main" val="644879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FE76DB9-0CE0-4AE8-87BA-5B0BA6EBCAA9}" type="slidenum">
              <a:rPr lang="en-US" sz="1200" smtClean="0"/>
              <a:pPr eaLnBrk="1" hangingPunct="1"/>
              <a:t>28</a:t>
            </a:fld>
            <a:endParaRPr lang="en-US" sz="1200" dirty="0" smtClean="0"/>
          </a:p>
        </p:txBody>
      </p:sp>
    </p:spTree>
    <p:extLst>
      <p:ext uri="{BB962C8B-B14F-4D97-AF65-F5344CB8AC3E}">
        <p14:creationId xmlns:p14="http://schemas.microsoft.com/office/powerpoint/2010/main" val="211732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095B48C-AC24-4562-B741-90819D321C67}" type="slidenum">
              <a:rPr lang="en-US" sz="1200" smtClean="0"/>
              <a:pPr eaLnBrk="1" hangingPunct="1"/>
              <a:t>2</a:t>
            </a:fld>
            <a:endParaRPr lang="en-US" sz="1200"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89649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88E7D50-5A73-4A3E-8105-B27EB8E2743D}" type="slidenum">
              <a:rPr lang="en-US" sz="1200" smtClean="0"/>
              <a:pPr eaLnBrk="1" hangingPunct="1"/>
              <a:t>29</a:t>
            </a:fld>
            <a:endParaRPr lang="en-US" sz="1200" dirty="0" smtClean="0"/>
          </a:p>
        </p:txBody>
      </p:sp>
    </p:spTree>
    <p:extLst>
      <p:ext uri="{BB962C8B-B14F-4D97-AF65-F5344CB8AC3E}">
        <p14:creationId xmlns:p14="http://schemas.microsoft.com/office/powerpoint/2010/main" val="4185196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25481C6-8F3E-41C4-B2BB-D852DAAE7A1C}" type="slidenum">
              <a:rPr lang="en-US" sz="1200" smtClean="0"/>
              <a:pPr eaLnBrk="1" hangingPunct="1"/>
              <a:t>33</a:t>
            </a:fld>
            <a:endParaRPr lang="en-US" sz="1200" dirty="0" smtClean="0"/>
          </a:p>
        </p:txBody>
      </p:sp>
    </p:spTree>
    <p:extLst>
      <p:ext uri="{BB962C8B-B14F-4D97-AF65-F5344CB8AC3E}">
        <p14:creationId xmlns:p14="http://schemas.microsoft.com/office/powerpoint/2010/main" val="47346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22DE56C-B8CF-43E2-A00C-346520B419D6}" type="slidenum">
              <a:rPr lang="en-US" sz="1200" smtClean="0"/>
              <a:pPr eaLnBrk="1" hangingPunct="1"/>
              <a:t>35</a:t>
            </a:fld>
            <a:endParaRPr lang="en-US" sz="1200" dirty="0" smtClean="0"/>
          </a:p>
        </p:txBody>
      </p:sp>
    </p:spTree>
    <p:extLst>
      <p:ext uri="{BB962C8B-B14F-4D97-AF65-F5344CB8AC3E}">
        <p14:creationId xmlns:p14="http://schemas.microsoft.com/office/powerpoint/2010/main" val="2890795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E1FD92C-E94D-4148-BE61-0D6ADFB94CF9}" type="slidenum">
              <a:rPr lang="en-US" sz="1200" smtClean="0"/>
              <a:pPr eaLnBrk="1" hangingPunct="1"/>
              <a:t>36</a:t>
            </a:fld>
            <a:endParaRPr lang="en-US" sz="1200" dirty="0" smtClean="0"/>
          </a:p>
        </p:txBody>
      </p:sp>
    </p:spTree>
    <p:extLst>
      <p:ext uri="{BB962C8B-B14F-4D97-AF65-F5344CB8AC3E}">
        <p14:creationId xmlns:p14="http://schemas.microsoft.com/office/powerpoint/2010/main" val="2874085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AD092CA-A6C7-4C36-8239-17A7ED5F2F1F}" type="slidenum">
              <a:rPr lang="en-US" sz="1200" smtClean="0"/>
              <a:pPr eaLnBrk="1" hangingPunct="1"/>
              <a:t>38</a:t>
            </a:fld>
            <a:endParaRPr lang="en-US" sz="1200" dirty="0" smtClean="0"/>
          </a:p>
        </p:txBody>
      </p:sp>
    </p:spTree>
    <p:extLst>
      <p:ext uri="{BB962C8B-B14F-4D97-AF65-F5344CB8AC3E}">
        <p14:creationId xmlns:p14="http://schemas.microsoft.com/office/powerpoint/2010/main" val="2478010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5DD8D3F-95EE-436F-88CE-D67E80FF5860}" type="slidenum">
              <a:rPr lang="en-US" sz="1200" smtClean="0"/>
              <a:pPr eaLnBrk="1" hangingPunct="1"/>
              <a:t>39</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2244741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0841CE4-DCDE-43C6-84C2-4C54618D8074}" type="slidenum">
              <a:rPr lang="en-US" sz="1200" smtClean="0"/>
              <a:pPr eaLnBrk="1" hangingPunct="1"/>
              <a:t>40</a:t>
            </a:fld>
            <a:endParaRPr lang="en-US" sz="1200" dirty="0" smtClean="0"/>
          </a:p>
        </p:txBody>
      </p:sp>
    </p:spTree>
    <p:extLst>
      <p:ext uri="{BB962C8B-B14F-4D97-AF65-F5344CB8AC3E}">
        <p14:creationId xmlns:p14="http://schemas.microsoft.com/office/powerpoint/2010/main" val="58380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554D975-2D03-4EA3-B3BB-B9F8ED8B5166}" type="slidenum">
              <a:rPr lang="en-US" sz="1200" smtClean="0"/>
              <a:pPr eaLnBrk="1" hangingPunct="1"/>
              <a:t>41</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78001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554D975-2D03-4EA3-B3BB-B9F8ED8B5166}" type="slidenum">
              <a:rPr lang="en-US" sz="1200" smtClean="0"/>
              <a:pPr eaLnBrk="1" hangingPunct="1"/>
              <a:t>42</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93702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6BB300C-3DA9-4895-B810-AAB98A520726}" type="slidenum">
              <a:rPr lang="en-US" sz="1200" smtClean="0"/>
              <a:pPr eaLnBrk="1" hangingPunct="1"/>
              <a:t>43</a:t>
            </a:fld>
            <a:endParaRPr lang="en-US" sz="1200" dirty="0" smtClean="0"/>
          </a:p>
        </p:txBody>
      </p:sp>
    </p:spTree>
    <p:extLst>
      <p:ext uri="{BB962C8B-B14F-4D97-AF65-F5344CB8AC3E}">
        <p14:creationId xmlns:p14="http://schemas.microsoft.com/office/powerpoint/2010/main" val="8178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93E764C-12EC-4913-9151-DF13D7C22E77}" type="slidenum">
              <a:rPr lang="en-US" sz="1200" smtClean="0"/>
              <a:pPr eaLnBrk="1" hangingPunct="1"/>
              <a:t>5</a:t>
            </a:fld>
            <a:endParaRPr 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80470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4312609-CCE5-46ED-9971-04EDA046B3D8}" type="slidenum">
              <a:rPr lang="en-US" sz="1200" smtClean="0"/>
              <a:pPr eaLnBrk="1" hangingPunct="1"/>
              <a:t>44</a:t>
            </a:fld>
            <a:endParaRPr lang="en-US" sz="1200" dirty="0" smtClean="0"/>
          </a:p>
        </p:txBody>
      </p:sp>
    </p:spTree>
    <p:extLst>
      <p:ext uri="{BB962C8B-B14F-4D97-AF65-F5344CB8AC3E}">
        <p14:creationId xmlns:p14="http://schemas.microsoft.com/office/powerpoint/2010/main" val="496216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3948105-BCD6-4072-8858-6096CD39313A}" type="slidenum">
              <a:rPr lang="en-US" sz="1200" smtClean="0"/>
              <a:pPr eaLnBrk="1" hangingPunct="1"/>
              <a:t>45</a:t>
            </a:fld>
            <a:endParaRPr lang="en-US" sz="1200" dirty="0" smtClean="0"/>
          </a:p>
        </p:txBody>
      </p:sp>
    </p:spTree>
    <p:extLst>
      <p:ext uri="{BB962C8B-B14F-4D97-AF65-F5344CB8AC3E}">
        <p14:creationId xmlns:p14="http://schemas.microsoft.com/office/powerpoint/2010/main" val="2832070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D863CB-C9F1-45DE-BF20-CD28791D9CA8}" type="slidenum">
              <a:rPr lang="en-US" sz="1200" smtClean="0"/>
              <a:pPr eaLnBrk="1" hangingPunct="1"/>
              <a:t>46</a:t>
            </a:fld>
            <a:endParaRPr lang="en-US" sz="1200" dirty="0" smtClean="0"/>
          </a:p>
        </p:txBody>
      </p:sp>
    </p:spTree>
    <p:extLst>
      <p:ext uri="{BB962C8B-B14F-4D97-AF65-F5344CB8AC3E}">
        <p14:creationId xmlns:p14="http://schemas.microsoft.com/office/powerpoint/2010/main" val="2925882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731EF33-9A89-46AB-96F9-7FAB1E8AF59E}" type="slidenum">
              <a:rPr lang="en-US" sz="1200" smtClean="0"/>
              <a:pPr eaLnBrk="1" hangingPunct="1"/>
              <a:t>47</a:t>
            </a:fld>
            <a:endParaRPr lang="en-US" sz="1200" dirty="0" smtClean="0"/>
          </a:p>
        </p:txBody>
      </p:sp>
    </p:spTree>
    <p:extLst>
      <p:ext uri="{BB962C8B-B14F-4D97-AF65-F5344CB8AC3E}">
        <p14:creationId xmlns:p14="http://schemas.microsoft.com/office/powerpoint/2010/main" val="2067096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D7E634-A8F4-46CC-A16A-A21E0DAE1205}" type="slidenum">
              <a:rPr lang="en-US" sz="1200" smtClean="0"/>
              <a:pPr eaLnBrk="1" hangingPunct="1"/>
              <a:t>49</a:t>
            </a:fld>
            <a:endParaRPr lang="en-US" sz="1200" dirty="0" smtClean="0"/>
          </a:p>
        </p:txBody>
      </p:sp>
    </p:spTree>
    <p:extLst>
      <p:ext uri="{BB962C8B-B14F-4D97-AF65-F5344CB8AC3E}">
        <p14:creationId xmlns:p14="http://schemas.microsoft.com/office/powerpoint/2010/main" val="2425028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ABBBEB8-FC8A-46C1-A979-4B8B49DC020D}" type="slidenum">
              <a:rPr lang="en-US" sz="1200" smtClean="0"/>
              <a:pPr eaLnBrk="1" hangingPunct="1"/>
              <a:t>50</a:t>
            </a:fld>
            <a:endParaRPr lang="en-US" sz="1200" dirty="0" smtClean="0"/>
          </a:p>
        </p:txBody>
      </p:sp>
    </p:spTree>
    <p:extLst>
      <p:ext uri="{BB962C8B-B14F-4D97-AF65-F5344CB8AC3E}">
        <p14:creationId xmlns:p14="http://schemas.microsoft.com/office/powerpoint/2010/main" val="4083453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E96717B-21CF-47C2-8EA0-2324F84B8F18}" type="slidenum">
              <a:rPr lang="en-US" sz="1200" smtClean="0"/>
              <a:pPr eaLnBrk="1" hangingPunct="1"/>
              <a:t>51</a:t>
            </a:fld>
            <a:endParaRPr lang="en-US" sz="1200" dirty="0" smtClean="0"/>
          </a:p>
        </p:txBody>
      </p:sp>
    </p:spTree>
    <p:extLst>
      <p:ext uri="{BB962C8B-B14F-4D97-AF65-F5344CB8AC3E}">
        <p14:creationId xmlns:p14="http://schemas.microsoft.com/office/powerpoint/2010/main" val="2300343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0B5E9FD-1905-4BD0-822E-2664DE580354}" type="slidenum">
              <a:rPr lang="en-US" sz="1200" smtClean="0"/>
              <a:pPr eaLnBrk="1" hangingPunct="1"/>
              <a:t>52</a:t>
            </a:fld>
            <a:endParaRPr lang="en-US" sz="1200" dirty="0" smtClean="0"/>
          </a:p>
        </p:txBody>
      </p:sp>
    </p:spTree>
    <p:extLst>
      <p:ext uri="{BB962C8B-B14F-4D97-AF65-F5344CB8AC3E}">
        <p14:creationId xmlns:p14="http://schemas.microsoft.com/office/powerpoint/2010/main" val="3166647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65D60CC-B8A4-4223-AAB1-7C5700138C86}" type="slidenum">
              <a:rPr lang="en-US" sz="1200" smtClean="0"/>
              <a:pPr eaLnBrk="1" hangingPunct="1"/>
              <a:t>53</a:t>
            </a:fld>
            <a:endParaRPr lang="en-US" sz="1200" dirty="0" smtClean="0"/>
          </a:p>
        </p:txBody>
      </p:sp>
    </p:spTree>
    <p:extLst>
      <p:ext uri="{BB962C8B-B14F-4D97-AF65-F5344CB8AC3E}">
        <p14:creationId xmlns:p14="http://schemas.microsoft.com/office/powerpoint/2010/main" val="3464650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BF3ED74-6195-4B63-88BA-8113F44CBCF2}" type="slidenum">
              <a:rPr lang="en-US" sz="1200" smtClean="0"/>
              <a:pPr eaLnBrk="1" hangingPunct="1"/>
              <a:t>54</a:t>
            </a:fld>
            <a:endParaRPr lang="en-US" sz="1200" dirty="0" smtClean="0"/>
          </a:p>
        </p:txBody>
      </p:sp>
    </p:spTree>
    <p:extLst>
      <p:ext uri="{BB962C8B-B14F-4D97-AF65-F5344CB8AC3E}">
        <p14:creationId xmlns:p14="http://schemas.microsoft.com/office/powerpoint/2010/main" val="11241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93E764C-12EC-4913-9151-DF13D7C22E77}" type="slidenum">
              <a:rPr lang="en-US" sz="1200" smtClean="0"/>
              <a:pPr eaLnBrk="1" hangingPunct="1"/>
              <a:t>6</a:t>
            </a:fld>
            <a:endParaRPr 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61135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D20F5AE-DAE8-48C4-8921-D399CC7CA9D8}" type="slidenum">
              <a:rPr lang="en-US" sz="1200" smtClean="0"/>
              <a:pPr eaLnBrk="1" hangingPunct="1"/>
              <a:t>55</a:t>
            </a:fld>
            <a:endParaRPr lang="en-US" sz="1200" dirty="0" smtClean="0"/>
          </a:p>
        </p:txBody>
      </p:sp>
    </p:spTree>
    <p:extLst>
      <p:ext uri="{BB962C8B-B14F-4D97-AF65-F5344CB8AC3E}">
        <p14:creationId xmlns:p14="http://schemas.microsoft.com/office/powerpoint/2010/main" val="14394396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10C9F66-90F5-43FD-B2EE-96BEFD4A4316}" type="slidenum">
              <a:rPr lang="en-US" sz="1200" smtClean="0"/>
              <a:pPr eaLnBrk="1" hangingPunct="1"/>
              <a:t>57</a:t>
            </a:fld>
            <a:endParaRPr lang="en-US" sz="1200" dirty="0" smtClean="0"/>
          </a:p>
        </p:txBody>
      </p:sp>
    </p:spTree>
    <p:extLst>
      <p:ext uri="{BB962C8B-B14F-4D97-AF65-F5344CB8AC3E}">
        <p14:creationId xmlns:p14="http://schemas.microsoft.com/office/powerpoint/2010/main" val="1367270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8FDE9BC-7071-4866-A017-C4102D6A5301}" type="slidenum">
              <a:rPr lang="en-US" sz="1200" smtClean="0"/>
              <a:pPr eaLnBrk="1" hangingPunct="1"/>
              <a:t>58</a:t>
            </a:fld>
            <a:endParaRPr lang="en-US" sz="1200" dirty="0" smtClean="0"/>
          </a:p>
        </p:txBody>
      </p:sp>
    </p:spTree>
    <p:extLst>
      <p:ext uri="{BB962C8B-B14F-4D97-AF65-F5344CB8AC3E}">
        <p14:creationId xmlns:p14="http://schemas.microsoft.com/office/powerpoint/2010/main" val="1336646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94E3ECA-E2D3-41E3-98D0-EE2A499237E4}" type="slidenum">
              <a:rPr lang="en-US" sz="1200" smtClean="0"/>
              <a:pPr eaLnBrk="1" hangingPunct="1"/>
              <a:t>59</a:t>
            </a:fld>
            <a:endParaRPr lang="en-US" sz="1200" dirty="0" smtClean="0"/>
          </a:p>
        </p:txBody>
      </p:sp>
    </p:spTree>
    <p:extLst>
      <p:ext uri="{BB962C8B-B14F-4D97-AF65-F5344CB8AC3E}">
        <p14:creationId xmlns:p14="http://schemas.microsoft.com/office/powerpoint/2010/main" val="1491154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94E3ECA-E2D3-41E3-98D0-EE2A499237E4}" type="slidenum">
              <a:rPr lang="en-US" sz="1200" smtClean="0"/>
              <a:pPr eaLnBrk="1" hangingPunct="1"/>
              <a:t>60</a:t>
            </a:fld>
            <a:endParaRPr lang="en-US" sz="1200" dirty="0" smtClean="0"/>
          </a:p>
        </p:txBody>
      </p:sp>
    </p:spTree>
    <p:extLst>
      <p:ext uri="{BB962C8B-B14F-4D97-AF65-F5344CB8AC3E}">
        <p14:creationId xmlns:p14="http://schemas.microsoft.com/office/powerpoint/2010/main" val="3638156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94E3ECA-E2D3-41E3-98D0-EE2A499237E4}" type="slidenum">
              <a:rPr lang="en-US" sz="1200" smtClean="0"/>
              <a:pPr eaLnBrk="1" hangingPunct="1"/>
              <a:t>61</a:t>
            </a:fld>
            <a:endParaRPr lang="en-US" sz="1200" dirty="0" smtClean="0"/>
          </a:p>
        </p:txBody>
      </p:sp>
    </p:spTree>
    <p:extLst>
      <p:ext uri="{BB962C8B-B14F-4D97-AF65-F5344CB8AC3E}">
        <p14:creationId xmlns:p14="http://schemas.microsoft.com/office/powerpoint/2010/main" val="3605647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94E3ECA-E2D3-41E3-98D0-EE2A499237E4}" type="slidenum">
              <a:rPr lang="en-US" sz="1200" smtClean="0"/>
              <a:pPr eaLnBrk="1" hangingPunct="1"/>
              <a:t>62</a:t>
            </a:fld>
            <a:endParaRPr lang="en-US" sz="1200" dirty="0" smtClean="0"/>
          </a:p>
        </p:txBody>
      </p:sp>
    </p:spTree>
    <p:extLst>
      <p:ext uri="{BB962C8B-B14F-4D97-AF65-F5344CB8AC3E}">
        <p14:creationId xmlns:p14="http://schemas.microsoft.com/office/powerpoint/2010/main" val="163588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5D92EA4-036E-41F2-BEC2-77218F3B2D49}" type="slidenum">
              <a:rPr lang="en-US" sz="1200" smtClean="0"/>
              <a:pPr eaLnBrk="1" hangingPunct="1"/>
              <a:t>8</a:t>
            </a:fld>
            <a:endParaRPr lang="en-US" sz="1200" dirty="0" smtClean="0"/>
          </a:p>
        </p:txBody>
      </p:sp>
    </p:spTree>
    <p:extLst>
      <p:ext uri="{BB962C8B-B14F-4D97-AF65-F5344CB8AC3E}">
        <p14:creationId xmlns:p14="http://schemas.microsoft.com/office/powerpoint/2010/main" val="293947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651A5EB-31DE-4AEB-B7BE-75A9A0E0707F}" type="slidenum">
              <a:rPr lang="en-US" altLang="en-US" sz="1200" smtClean="0"/>
              <a:pPr eaLnBrk="1" hangingPunct="1"/>
              <a:t>9</a:t>
            </a:fld>
            <a:endParaRPr lang="en-US" altLang="en-US" sz="1200" dirty="0" smtClean="0"/>
          </a:p>
        </p:txBody>
      </p:sp>
    </p:spTree>
    <p:extLst>
      <p:ext uri="{BB962C8B-B14F-4D97-AF65-F5344CB8AC3E}">
        <p14:creationId xmlns:p14="http://schemas.microsoft.com/office/powerpoint/2010/main" val="426757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DA45160-ACC3-4BAF-8B3F-3466FF14AEF6}" type="slidenum">
              <a:rPr lang="en-US" altLang="en-US" sz="1200" smtClean="0"/>
              <a:pPr eaLnBrk="1" hangingPunct="1"/>
              <a:t>11</a:t>
            </a:fld>
            <a:endParaRPr lang="en-US" altLang="en-US" sz="1200" dirty="0" smtClean="0"/>
          </a:p>
        </p:txBody>
      </p:sp>
    </p:spTree>
    <p:extLst>
      <p:ext uri="{BB962C8B-B14F-4D97-AF65-F5344CB8AC3E}">
        <p14:creationId xmlns:p14="http://schemas.microsoft.com/office/powerpoint/2010/main" val="97111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4F2070B-A748-44CF-A8B9-A0E82369C390}" type="slidenum">
              <a:rPr lang="en-US" sz="1200" smtClean="0"/>
              <a:pPr eaLnBrk="1" hangingPunct="1"/>
              <a:t>13</a:t>
            </a:fld>
            <a:endParaRPr lang="en-US" sz="1200"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8441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242D947-3A5F-4152-90AB-6CBBD9E34656}" type="slidenum">
              <a:rPr lang="en-US" altLang="en-US" sz="1200" smtClean="0"/>
              <a:pPr eaLnBrk="1" hangingPunct="1"/>
              <a:t>17</a:t>
            </a:fld>
            <a:endParaRPr lang="en-US" altLang="en-US" sz="1200" dirty="0" smtClean="0"/>
          </a:p>
        </p:txBody>
      </p:sp>
    </p:spTree>
    <p:extLst>
      <p:ext uri="{BB962C8B-B14F-4D97-AF65-F5344CB8AC3E}">
        <p14:creationId xmlns:p14="http://schemas.microsoft.com/office/powerpoint/2010/main" val="29396573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42202"/>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5ACD77-6CE1-4D68-A32D-ED77FA246E4D}" type="slidenum">
              <a:rPr lang="en-US" smtClean="0"/>
              <a:t>‹#›</a:t>
            </a:fld>
            <a:endParaRPr lang="en-US" dirty="0"/>
          </a:p>
        </p:txBody>
      </p:sp>
    </p:spTree>
    <p:extLst>
      <p:ext uri="{BB962C8B-B14F-4D97-AF65-F5344CB8AC3E}">
        <p14:creationId xmlns:p14="http://schemas.microsoft.com/office/powerpoint/2010/main" val="358431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 id="2147483816" r:id="rId62"/>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655320"/>
            <a:ext cx="8077200" cy="4678680"/>
          </a:xfrm>
          <a:prstGeom prst="rect">
            <a:avLst/>
          </a:prstGeom>
        </p:spPr>
      </p:pic>
    </p:spTree>
    <p:extLst>
      <p:ext uri="{BB962C8B-B14F-4D97-AF65-F5344CB8AC3E}">
        <p14:creationId xmlns:p14="http://schemas.microsoft.com/office/powerpoint/2010/main" val="333151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247317"/>
          </a:xfrm>
        </p:spPr>
        <p:txBody>
          <a:bodyPr/>
          <a:lstStyle/>
          <a:p>
            <a:r>
              <a:rPr lang="en-US" dirty="0"/>
              <a:t>Where ISO/IEC 27002 is focused on a broad overview </a:t>
            </a:r>
            <a:r>
              <a:rPr lang="en-US" dirty="0" smtClean="0"/>
              <a:t>of the </a:t>
            </a:r>
            <a:r>
              <a:rPr lang="en-US" dirty="0"/>
              <a:t>various areas of security, providing information on 127 controls over 10 areas, </a:t>
            </a:r>
            <a:r>
              <a:rPr lang="en-US" dirty="0" smtClean="0"/>
              <a:t>ISO/IEC </a:t>
            </a:r>
            <a:r>
              <a:rPr lang="en-US" dirty="0"/>
              <a:t>27001 provides information on how to implement ISO/IEC 27002 and how to </a:t>
            </a:r>
            <a:r>
              <a:rPr lang="en-US" dirty="0" smtClean="0"/>
              <a:t>set up </a:t>
            </a:r>
            <a:r>
              <a:rPr lang="en-US" dirty="0"/>
              <a:t>an information security management system (ISMS</a:t>
            </a:r>
            <a:r>
              <a:rPr lang="en-US" dirty="0" smtClean="0"/>
              <a:t>)</a:t>
            </a:r>
          </a:p>
          <a:p>
            <a:r>
              <a:rPr lang="en-US" dirty="0"/>
              <a:t>One way to determine how closely an organization is complying with ISO 27002 </a:t>
            </a:r>
            <a:r>
              <a:rPr lang="en-US" dirty="0" smtClean="0"/>
              <a:t>is to </a:t>
            </a:r>
            <a:r>
              <a:rPr lang="en-US" dirty="0"/>
              <a:t>use the SANS SCORE (Security Consensus Operational Readiness Evaluation) </a:t>
            </a:r>
            <a:r>
              <a:rPr lang="en-US" dirty="0" smtClean="0"/>
              <a:t>Audit Checklist</a:t>
            </a:r>
            <a:r>
              <a:rPr lang="en-US" dirty="0"/>
              <a:t>, which is based on </a:t>
            </a:r>
            <a:r>
              <a:rPr lang="en-US" dirty="0" smtClean="0"/>
              <a:t>17799:2005</a:t>
            </a:r>
            <a:endParaRPr lang="en-US" dirty="0"/>
          </a:p>
        </p:txBody>
      </p:sp>
      <p:sp>
        <p:nvSpPr>
          <p:cNvPr id="2" name="Title 1"/>
          <p:cNvSpPr>
            <a:spLocks noGrp="1"/>
          </p:cNvSpPr>
          <p:nvPr>
            <p:ph type="title"/>
          </p:nvPr>
        </p:nvSpPr>
        <p:spPr/>
        <p:txBody>
          <a:bodyPr/>
          <a:lstStyle/>
          <a:p>
            <a:r>
              <a:rPr lang="en-US" dirty="0" smtClean="0"/>
              <a:t>The ISO 27000 </a:t>
            </a:r>
            <a:r>
              <a:rPr lang="en-US" dirty="0"/>
              <a:t>Series </a:t>
            </a:r>
            <a:r>
              <a:rPr lang="en-US" dirty="0"/>
              <a:t>(Continued)</a:t>
            </a:r>
            <a:endParaRPr lang="en-US" dirty="0"/>
          </a:p>
        </p:txBody>
      </p:sp>
    </p:spTree>
    <p:extLst>
      <p:ext uri="{BB962C8B-B14F-4D97-AF65-F5344CB8AC3E}">
        <p14:creationId xmlns:p14="http://schemas.microsoft.com/office/powerpoint/2010/main" val="348457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I S O slash I E C 27001:2013 major process steps. Communication with interested parties and records of communication is connected to the steps. The deliverables connect to monitoring and measurements and records of the results. The steps are: Obtain management support, Establish the project (optional), Identify requirements Define scope, management, intention responsibilities, Implement support procedures, Design the process of risk assessment and treatment, Perform risk assessment and treatment, Develop a security profile of the company, Accept residual risks &amp; develop a plan for control implementation, Implement all required controls Perform training and awareness programs,  Operate the ISMS, Conduct internal audit, Management review Stage 1 certification audit(Doc review), Stage 2 certification audit (Main audit). The deliverables are: Project plan (optional) Budget: Human Resources plan, List of interested parties, legal regulatory and contractual requirements, Information security policy and scope document information security objectives, Procedures for document control, internal audit, corrective action (optional) Risk assessment methodology, risk acceptance criteria, Risk assessment table, risk treatment table, risk assessment and treatment report, Statement of applicability Risk treatment plan; acceptance of residual risks, Records of implementation Training records, Various records required by I S M S documentation, Internal audit report; corrective actions, Management review minutes Stage 1 audit report; corrective actions, Stage 2 audit report; corrective actions. Stage 1 and 2 are Mandatory for organizations undergoing certificatio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5500" y="397313"/>
            <a:ext cx="4953000" cy="5971504"/>
          </a:xfrm>
          <a:prstGeom prst="rect">
            <a:avLst/>
          </a:prstGeom>
        </p:spPr>
      </p:pic>
    </p:spTree>
    <p:extLst>
      <p:ext uri="{BB962C8B-B14F-4D97-AF65-F5344CB8AC3E}">
        <p14:creationId xmlns:p14="http://schemas.microsoft.com/office/powerpoint/2010/main" val="2937249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ISO 27000 Series current and planned</a:t>
            </a:r>
            <a:endParaRPr lang="en-US" dirty="0"/>
          </a:p>
        </p:txBody>
      </p:sp>
      <p:sp>
        <p:nvSpPr>
          <p:cNvPr id="8" name="Content Placeholder 7"/>
          <p:cNvSpPr>
            <a:spLocks noGrp="1"/>
          </p:cNvSpPr>
          <p:nvPr>
            <p:ph sz="half" idx="2"/>
          </p:nvPr>
        </p:nvSpPr>
        <p:spPr>
          <a:xfrm>
            <a:off x="304800" y="990600"/>
            <a:ext cx="4257676" cy="5669244"/>
          </a:xfrm>
        </p:spPr>
        <p:txBody>
          <a:bodyPr/>
          <a:lstStyle/>
          <a:p>
            <a:r>
              <a:rPr lang="en-US" sz="1600" dirty="0" smtClean="0"/>
              <a:t>27000:2016 </a:t>
            </a:r>
            <a:r>
              <a:rPr lang="en-US" sz="1600" dirty="0"/>
              <a:t>Series Overview and Terminology </a:t>
            </a:r>
          </a:p>
          <a:p>
            <a:r>
              <a:rPr lang="en-US" sz="1600" dirty="0"/>
              <a:t>27001:2013 </a:t>
            </a:r>
            <a:r>
              <a:rPr lang="en-US" sz="1600" dirty="0" smtClean="0"/>
              <a:t>InfoSec Mgmt </a:t>
            </a:r>
            <a:r>
              <a:rPr lang="en-US" sz="1600" dirty="0"/>
              <a:t>System Specification</a:t>
            </a:r>
          </a:p>
          <a:p>
            <a:r>
              <a:rPr lang="en-US" sz="1600" dirty="0"/>
              <a:t>27002:2013 Code of Practice for </a:t>
            </a:r>
            <a:r>
              <a:rPr lang="en-US" sz="1600" dirty="0" smtClean="0"/>
              <a:t>InfoSec Mgmt</a:t>
            </a:r>
            <a:endParaRPr lang="en-US" sz="1600" dirty="0"/>
          </a:p>
          <a:p>
            <a:r>
              <a:rPr lang="en-US" sz="1600" dirty="0"/>
              <a:t>27003:2017 </a:t>
            </a:r>
            <a:r>
              <a:rPr lang="en-US" sz="1600" dirty="0" smtClean="0"/>
              <a:t>InfoSec Mgmt </a:t>
            </a:r>
            <a:r>
              <a:rPr lang="en-US" sz="1600" dirty="0"/>
              <a:t>Systems Implementation Guidance</a:t>
            </a:r>
          </a:p>
          <a:p>
            <a:r>
              <a:rPr lang="en-US" sz="1600" dirty="0"/>
              <a:t>27004:2016 </a:t>
            </a:r>
            <a:r>
              <a:rPr lang="en-US" sz="1600" dirty="0" smtClean="0"/>
              <a:t>InfoSec </a:t>
            </a:r>
            <a:r>
              <a:rPr lang="en-US" sz="1600" dirty="0"/>
              <a:t>Measurements </a:t>
            </a:r>
          </a:p>
          <a:p>
            <a:r>
              <a:rPr lang="en-US" sz="1600" dirty="0"/>
              <a:t>27005:2011 ISMS Risk Management </a:t>
            </a:r>
          </a:p>
          <a:p>
            <a:r>
              <a:rPr lang="en-US" sz="1600" dirty="0"/>
              <a:t>27006:2015 Requirements for Bodies Providing Audit and Certification of an ISMS</a:t>
            </a:r>
          </a:p>
          <a:p>
            <a:r>
              <a:rPr lang="en-US" sz="1600" dirty="0"/>
              <a:t>27007:2011 Guidelines for ISMS Auditing </a:t>
            </a:r>
          </a:p>
          <a:p>
            <a:r>
              <a:rPr lang="en-US" sz="1600" dirty="0"/>
              <a:t>27008:2011 Guidelines for </a:t>
            </a:r>
            <a:r>
              <a:rPr lang="en-US" sz="1600" dirty="0" smtClean="0"/>
              <a:t>InfoSec </a:t>
            </a:r>
            <a:r>
              <a:rPr lang="en-US" sz="1600" dirty="0"/>
              <a:t>Auditing</a:t>
            </a:r>
          </a:p>
          <a:p>
            <a:r>
              <a:rPr lang="en-US" sz="1600" dirty="0"/>
              <a:t>27010:2015 Guidelines for Inter-sector and Inter-organizational Communications</a:t>
            </a:r>
          </a:p>
          <a:p>
            <a:r>
              <a:rPr lang="en-US" sz="1600" dirty="0"/>
              <a:t>27011:2016 Guidelines for Telecomm </a:t>
            </a:r>
            <a:r>
              <a:rPr lang="en-US" sz="1600" dirty="0" smtClean="0"/>
              <a:t>orgs</a:t>
            </a:r>
            <a:endParaRPr lang="en-US" sz="1600" dirty="0"/>
          </a:p>
          <a:p>
            <a:r>
              <a:rPr lang="en-US" sz="1600" dirty="0"/>
              <a:t>27013:2015 Guideline on the Integrated Implementation of ISO/IEC 20000-1 and ISO/IEC </a:t>
            </a:r>
            <a:r>
              <a:rPr lang="en-US" sz="1600" dirty="0" smtClean="0"/>
              <a:t>27001</a:t>
            </a:r>
            <a:endParaRPr lang="en-US" sz="1600" dirty="0"/>
          </a:p>
        </p:txBody>
      </p:sp>
      <p:sp>
        <p:nvSpPr>
          <p:cNvPr id="10" name="Content Placeholder 9"/>
          <p:cNvSpPr>
            <a:spLocks noGrp="1"/>
          </p:cNvSpPr>
          <p:nvPr>
            <p:ph sz="quarter" idx="4"/>
          </p:nvPr>
        </p:nvSpPr>
        <p:spPr>
          <a:xfrm>
            <a:off x="4710113" y="990600"/>
            <a:ext cx="4281487" cy="5829288"/>
          </a:xfrm>
        </p:spPr>
        <p:txBody>
          <a:bodyPr/>
          <a:lstStyle/>
          <a:p>
            <a:r>
              <a:rPr lang="en-US" sz="1600" dirty="0" smtClean="0"/>
              <a:t>27014:2013 InfoSec </a:t>
            </a:r>
            <a:r>
              <a:rPr lang="en-US" sz="1600" dirty="0"/>
              <a:t>Governance Framework</a:t>
            </a:r>
          </a:p>
          <a:p>
            <a:r>
              <a:rPr lang="en-US" sz="1600" dirty="0"/>
              <a:t>27015:2012 </a:t>
            </a:r>
            <a:r>
              <a:rPr lang="en-US" sz="1600" dirty="0" smtClean="0"/>
              <a:t>InfoSec Mgmt </a:t>
            </a:r>
            <a:r>
              <a:rPr lang="en-US" sz="1600" dirty="0"/>
              <a:t>Guidelines for Financial Services </a:t>
            </a:r>
          </a:p>
          <a:p>
            <a:r>
              <a:rPr lang="en-US" sz="1600" dirty="0"/>
              <a:t>27016: 2014 </a:t>
            </a:r>
            <a:r>
              <a:rPr lang="en-US" sz="1600" dirty="0" smtClean="0"/>
              <a:t>InfoSec </a:t>
            </a:r>
            <a:r>
              <a:rPr lang="en-US" sz="1600" dirty="0"/>
              <a:t>and Organizational Economics</a:t>
            </a:r>
          </a:p>
          <a:p>
            <a:r>
              <a:rPr lang="en-US" sz="1600" dirty="0"/>
              <a:t>27017:2015 Code of practice for </a:t>
            </a:r>
            <a:r>
              <a:rPr lang="en-US" sz="1600" dirty="0" smtClean="0"/>
              <a:t>InfoSec </a:t>
            </a:r>
            <a:r>
              <a:rPr lang="en-US" sz="1600" dirty="0"/>
              <a:t>controls for cloud computing services based on ISO/IEC 27002</a:t>
            </a:r>
          </a:p>
          <a:p>
            <a:r>
              <a:rPr lang="en-US" sz="1600" dirty="0"/>
              <a:t>27018:2014 Code of practice for PII protection in public clouds acting as PII processors</a:t>
            </a:r>
          </a:p>
          <a:p>
            <a:r>
              <a:rPr lang="en-US" sz="1600" dirty="0"/>
              <a:t>27019:2013 </a:t>
            </a:r>
            <a:r>
              <a:rPr lang="en-US" sz="1600" dirty="0" smtClean="0"/>
              <a:t>InfoSec </a:t>
            </a:r>
            <a:r>
              <a:rPr lang="en-US" sz="1600" dirty="0"/>
              <a:t>m</a:t>
            </a:r>
            <a:r>
              <a:rPr lang="en-US" sz="1600" dirty="0" smtClean="0"/>
              <a:t>gmt guidelines </a:t>
            </a:r>
            <a:r>
              <a:rPr lang="en-US" sz="1600" dirty="0"/>
              <a:t>for process control systems specific to the energy industry</a:t>
            </a:r>
          </a:p>
          <a:p>
            <a:r>
              <a:rPr lang="en-US" sz="1600" dirty="0"/>
              <a:t>27023:2015 Mapping the revised editions of ISO/IEC 27001 and 27002</a:t>
            </a:r>
          </a:p>
          <a:p>
            <a:r>
              <a:rPr lang="en-US" sz="1600" dirty="0"/>
              <a:t>27031:2012 Guidelines for information and communication technology readiness for business continuity</a:t>
            </a:r>
          </a:p>
          <a:p>
            <a:r>
              <a:rPr lang="en-US" sz="1600" dirty="0"/>
              <a:t>27032:2012 Guidelines for cybersecurity </a:t>
            </a:r>
          </a:p>
          <a:p>
            <a:endParaRPr lang="en-US" sz="1600" dirty="0"/>
          </a:p>
        </p:txBody>
      </p:sp>
    </p:spTree>
    <p:extLst>
      <p:ext uri="{BB962C8B-B14F-4D97-AF65-F5344CB8AC3E}">
        <p14:creationId xmlns:p14="http://schemas.microsoft.com/office/powerpoint/2010/main" val="67033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body" idx="1"/>
          </p:nvPr>
        </p:nvSpPr>
        <p:spPr>
          <a:xfrm>
            <a:off x="365125" y="1538818"/>
            <a:ext cx="8415338" cy="3757952"/>
          </a:xfrm>
        </p:spPr>
        <p:txBody>
          <a:bodyPr/>
          <a:lstStyle/>
          <a:p>
            <a:r>
              <a:rPr lang="en-US" dirty="0" smtClean="0"/>
              <a:t>NIST documents have two notable advantages:</a:t>
            </a:r>
          </a:p>
          <a:p>
            <a:pPr lvl="1"/>
            <a:r>
              <a:rPr lang="en-US" dirty="0" smtClean="0"/>
              <a:t>they are publicly available at no charge</a:t>
            </a:r>
          </a:p>
          <a:p>
            <a:pPr lvl="1"/>
            <a:r>
              <a:rPr lang="en-US" dirty="0" smtClean="0"/>
              <a:t>they have been available for some time; thus they have been broadly reviewed (and updated) by government and industry professionals</a:t>
            </a:r>
          </a:p>
          <a:p>
            <a:r>
              <a:rPr lang="en-US" dirty="0"/>
              <a:t>You can use the NIST SP (Special </a:t>
            </a:r>
            <a:r>
              <a:rPr lang="en-US" dirty="0" smtClean="0"/>
              <a:t>Publication) documents </a:t>
            </a:r>
            <a:r>
              <a:rPr lang="en-US" dirty="0"/>
              <a:t>listed earlier, along with the discussion provided in this book, to </a:t>
            </a:r>
            <a:r>
              <a:rPr lang="en-US" dirty="0" smtClean="0"/>
              <a:t>help design </a:t>
            </a:r>
            <a:r>
              <a:rPr lang="en-US" dirty="0"/>
              <a:t>a custom security framework for your organization’s InfoSec program</a:t>
            </a:r>
            <a:endParaRPr lang="en-US" dirty="0" smtClean="0"/>
          </a:p>
        </p:txBody>
      </p:sp>
      <p:sp>
        <p:nvSpPr>
          <p:cNvPr id="48131" name="Rectangle 4"/>
          <p:cNvSpPr>
            <a:spLocks noGrp="1" noChangeArrowheads="1"/>
          </p:cNvSpPr>
          <p:nvPr>
            <p:ph type="title"/>
          </p:nvPr>
        </p:nvSpPr>
        <p:spPr/>
        <p:txBody>
          <a:bodyPr/>
          <a:lstStyle/>
          <a:p>
            <a:r>
              <a:rPr lang="en-US" dirty="0" smtClean="0"/>
              <a:t>NIST Security Models</a:t>
            </a:r>
          </a:p>
        </p:txBody>
      </p:sp>
    </p:spTree>
    <p:extLst>
      <p:ext uri="{BB962C8B-B14F-4D97-AF65-F5344CB8AC3E}">
        <p14:creationId xmlns:p14="http://schemas.microsoft.com/office/powerpoint/2010/main" val="426918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NIST SPs</a:t>
            </a:r>
            <a:endParaRPr lang="en-US" dirty="0"/>
          </a:p>
        </p:txBody>
      </p:sp>
      <p:sp>
        <p:nvSpPr>
          <p:cNvPr id="5" name="Content Placeholder 4"/>
          <p:cNvSpPr>
            <a:spLocks noGrp="1"/>
          </p:cNvSpPr>
          <p:nvPr>
            <p:ph sz="half" idx="2"/>
          </p:nvPr>
        </p:nvSpPr>
        <p:spPr>
          <a:xfrm>
            <a:off x="457200" y="914400"/>
            <a:ext cx="4040188" cy="5601533"/>
          </a:xfrm>
        </p:spPr>
        <p:txBody>
          <a:bodyPr/>
          <a:lstStyle/>
          <a:p>
            <a:r>
              <a:rPr lang="en-US" sz="2000" dirty="0"/>
              <a:t>SP 800-12, Rev. 1: Computer Security Handbook </a:t>
            </a:r>
          </a:p>
          <a:p>
            <a:r>
              <a:rPr lang="en-US" sz="2000" dirty="0"/>
              <a:t>SP 800-14: Generally Accepted Security Principles </a:t>
            </a:r>
            <a:r>
              <a:rPr lang="en-US" sz="2000" dirty="0" smtClean="0"/>
              <a:t>and </a:t>
            </a:r>
            <a:r>
              <a:rPr lang="en-US" sz="2000" dirty="0"/>
              <a:t>Practices</a:t>
            </a:r>
          </a:p>
          <a:p>
            <a:r>
              <a:rPr lang="en-US" sz="2000" dirty="0"/>
              <a:t>SP 800-18, Rev. 1: Guide for Developing Security Plans for Federal IS </a:t>
            </a:r>
          </a:p>
          <a:p>
            <a:r>
              <a:rPr lang="en-US" sz="2000" dirty="0"/>
              <a:t>SP 800-30, Rev. 1: Guide for Conducting Risk Assessments</a:t>
            </a:r>
          </a:p>
          <a:p>
            <a:r>
              <a:rPr lang="en-US" sz="2000" dirty="0"/>
              <a:t>SP 800-34, Rev. 1: Contingency Planning Guide for Federal IS</a:t>
            </a:r>
          </a:p>
          <a:p>
            <a:pPr marL="171450" lvl="1">
              <a:spcBef>
                <a:spcPts val="1200"/>
              </a:spcBef>
              <a:buClr>
                <a:schemeClr val="accent2"/>
              </a:buClr>
            </a:pPr>
            <a:r>
              <a:rPr lang="en-US" sz="2000" dirty="0"/>
              <a:t>SP 800-37, Rev. 1: Guide for Applying the Risk Management Framework to Federal </a:t>
            </a:r>
            <a:r>
              <a:rPr lang="en-US" sz="2000" dirty="0" smtClean="0"/>
              <a:t>IS</a:t>
            </a:r>
          </a:p>
          <a:p>
            <a:pPr marL="171450" lvl="1">
              <a:spcBef>
                <a:spcPts val="1200"/>
              </a:spcBef>
              <a:buClr>
                <a:schemeClr val="accent2"/>
              </a:buClr>
            </a:pPr>
            <a:r>
              <a:rPr lang="en-US" dirty="0" smtClean="0"/>
              <a:t>SP </a:t>
            </a:r>
            <a:r>
              <a:rPr lang="en-US" dirty="0"/>
              <a:t>800-39: Managing InfoSec Risk: Organization, Mission, and IS View </a:t>
            </a:r>
            <a:endParaRPr lang="en-US" sz="2000" dirty="0"/>
          </a:p>
        </p:txBody>
      </p:sp>
      <p:sp>
        <p:nvSpPr>
          <p:cNvPr id="7" name="Content Placeholder 6"/>
          <p:cNvSpPr>
            <a:spLocks noGrp="1"/>
          </p:cNvSpPr>
          <p:nvPr>
            <p:ph sz="quarter" idx="4"/>
          </p:nvPr>
        </p:nvSpPr>
        <p:spPr>
          <a:xfrm>
            <a:off x="4645025" y="914400"/>
            <a:ext cx="4041775" cy="5447645"/>
          </a:xfrm>
        </p:spPr>
        <p:txBody>
          <a:bodyPr/>
          <a:lstStyle/>
          <a:p>
            <a:pPr marL="171450" lvl="1">
              <a:spcBef>
                <a:spcPts val="1200"/>
              </a:spcBef>
              <a:buClr>
                <a:schemeClr val="accent2"/>
              </a:buClr>
            </a:pPr>
            <a:r>
              <a:rPr lang="en-US" dirty="0" smtClean="0"/>
              <a:t>SP </a:t>
            </a:r>
            <a:r>
              <a:rPr lang="en-US" dirty="0"/>
              <a:t>800-53, Rev. </a:t>
            </a:r>
            <a:r>
              <a:rPr lang="en-US" dirty="0" smtClean="0"/>
              <a:t>4: </a:t>
            </a:r>
            <a:r>
              <a:rPr lang="en-US" dirty="0"/>
              <a:t>Security and Privacy Controls for Federal IS and Orgs</a:t>
            </a:r>
          </a:p>
          <a:p>
            <a:pPr marL="171450" lvl="1">
              <a:spcBef>
                <a:spcPts val="1200"/>
              </a:spcBef>
              <a:buClr>
                <a:schemeClr val="accent2"/>
              </a:buClr>
            </a:pPr>
            <a:r>
              <a:rPr lang="en-US" dirty="0"/>
              <a:t>SP 800-53A, Rev. </a:t>
            </a:r>
            <a:r>
              <a:rPr lang="en-US" dirty="0" smtClean="0"/>
              <a:t>4: </a:t>
            </a:r>
            <a:r>
              <a:rPr lang="en-US" dirty="0"/>
              <a:t>Assessing Security and Privacy Controls in Federal Information Systems and Organizations: Building Effective Assessment Plans</a:t>
            </a:r>
          </a:p>
          <a:p>
            <a:r>
              <a:rPr lang="en-US" sz="2000" dirty="0"/>
              <a:t>SP 800-55. Rev. 1: Performance Measurement Guide for </a:t>
            </a:r>
            <a:r>
              <a:rPr lang="en-US" sz="2000" dirty="0" smtClean="0"/>
              <a:t>InfoSec</a:t>
            </a:r>
          </a:p>
          <a:p>
            <a:r>
              <a:rPr lang="en-US" sz="2000" dirty="0" smtClean="0"/>
              <a:t>SP 800-61, Rev. 2: Computer Security Incident Handling Guide</a:t>
            </a:r>
            <a:endParaRPr lang="en-US" sz="2000" dirty="0"/>
          </a:p>
          <a:p>
            <a:r>
              <a:rPr lang="en-US" sz="2000" dirty="0"/>
              <a:t>SP 800-100: Information Security Handbook: A Guide for Managers</a:t>
            </a:r>
          </a:p>
          <a:p>
            <a:r>
              <a:rPr lang="en-US" sz="2000" dirty="0"/>
              <a:t>SP 800-184: Guide for Cybersecurity Event Recovery</a:t>
            </a:r>
          </a:p>
        </p:txBody>
      </p:sp>
    </p:spTree>
    <p:extLst>
      <p:ext uri="{BB962C8B-B14F-4D97-AF65-F5344CB8AC3E}">
        <p14:creationId xmlns:p14="http://schemas.microsoft.com/office/powerpoint/2010/main" val="51685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identifies the security control assessment process overview of N I S T. Approved system security plan, ORGANIZATION PREPARATION includes: Implement the security controls in the information system. Notify key organizational officials of impending assessment. Establish and open communications channels among stakeholders. Identify and allocate necessary assessment resources; assemble assessment team. Establish key milestones to effectively manage the assessment. Assemble artifacts for assessment. Approved system security plan, ASSESSOR PREPARATION:  Establish appropriate organizational points of contact. Understand organization’s mission, functions, and business processes. Understand information system structure (system architecture). Understand security controls under assessment and relevant N I S T standards and guidelines. Develop security assessment plan. Obtain artifacts for assessment. ASSESSMENT- Implement security assessment plan. Execute assessment procedures to achieve assessment objectives. Maintain impartiality and report objectively. Produce assessment findings.  Recommend specific remediation actions (corrective actions or improvements in control implementation or in operation). Produce initial (draft) and final security assessment reports. Assessment procedure development: Assessment objectives. Selected assessment methods and objects. Assigned depth and coverage attributes. Procedures tailored with organization and system specific information. Assessment cases for specific assessor actions. Schedule and milestones. ORGANIZATION APPROVAL: Ensure assessment plan is appropriately tailored. Involve senior leadership. Balance schedule, performance, cost. These are the Initial draft report and Final report with organizational annotations. S P 800-53 A and Artifacts lead to Security assessment plan which leads to ORGANIZATION APPROVAL leading to Assessment which in turn leads to Security assessment report and Organization oversight leading to Plan of action and milestones and System security plan. Post assessment process, ORGANIZATION OVERSIGHT: Review assessor findings and assess risk of weaknesses and deficiencies. Consult with organizational officials regarding security control effectiveness. Initiate remediation actions. Develop or update plan of action and milestones. Update system security plan (including risk assessm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1820" y="228600"/>
            <a:ext cx="4360361" cy="6172200"/>
          </a:xfrm>
          <a:prstGeom prst="rect">
            <a:avLst/>
          </a:prstGeom>
        </p:spPr>
      </p:pic>
    </p:spTree>
    <p:extLst>
      <p:ext uri="{BB962C8B-B14F-4D97-AF65-F5344CB8AC3E}">
        <p14:creationId xmlns:p14="http://schemas.microsoft.com/office/powerpoint/2010/main" val="177548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table has 3 columns and 18 rows. The column headings are as follows from left to right: Identifier, Family, Class. The row entries are as follows. Row 1. Identifier, A C. Family, Access Control. Class, Technical. Row 2. Identifier, A T. Family, Awareness and Training. Class, Operational. Row 3. Identifier, A U. Family, Audit and Accountability. Class Technical. Row 4. Identifier, C A. Family, Security Assessment and Authorization. Class, Management. Row 5. Identifier, C M. Family, Configuration Management. Class, Operational. Row 6. Identifier, C P. Family, Contingency Planning. Class, Operational. Row 7. Identifier, I A. Family, Identification and Authentication. Class, Technical. Row 8. Identifier, I R. Family, Incident Response. Class, Operational. Row 9. Identifier, M A. Family, Maintenance. Class, Operational. Row 10. Identifier, M P. Family, Media Protection. Class, Operational. Row 11. Identifier, P E. Family, Physical and Environmental Security. Class, Operational. Row 12. Identifier, P L. Family, Planning. Class, Management. Row 13. Identifier, P S. Family, Personnel Security. Class, Operational. Row 14. Identifier, R A. Family, Risk Assessment. Class, Management. Row 15. Identifier, S A. Family, System and Services Acquisition. Class, Management. Row 16. Identifier, S C. Family, System and Communication Protection. Class, Technical. Row 17, Identifier, S I. Family, System and Information Integrity. Class, Operational. Row 18. Identifier, P M. Family, Program Management. Class, Manage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00" y="414471"/>
            <a:ext cx="7391400" cy="5848187"/>
          </a:xfrm>
          <a:prstGeom prst="rect">
            <a:avLst/>
          </a:prstGeom>
        </p:spPr>
      </p:pic>
    </p:spTree>
    <p:extLst>
      <p:ext uri="{BB962C8B-B14F-4D97-AF65-F5344CB8AC3E}">
        <p14:creationId xmlns:p14="http://schemas.microsoft.com/office/powerpoint/2010/main" val="272269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65125" y="1538818"/>
            <a:ext cx="8415338" cy="3019288"/>
          </a:xfrm>
        </p:spPr>
        <p:txBody>
          <a:bodyPr/>
          <a:lstStyle/>
          <a:p>
            <a:r>
              <a:rPr lang="en-US" dirty="0" smtClean="0"/>
              <a:t>Control Objectives for Information and Related Technology (COBIT) also provides advice about the implementation of sound controls and control objectives for InfoSec</a:t>
            </a:r>
          </a:p>
          <a:p>
            <a:r>
              <a:rPr lang="en-US" dirty="0" smtClean="0"/>
              <a:t>COBIT was created by the Information Systems Audit and Control Association (ISACA) and the IT Governance Institute (ITGI) in 1992</a:t>
            </a:r>
          </a:p>
        </p:txBody>
      </p:sp>
      <p:sp>
        <p:nvSpPr>
          <p:cNvPr id="60418" name="Rectangle 2"/>
          <p:cNvSpPr>
            <a:spLocks noGrp="1" noChangeArrowheads="1"/>
          </p:cNvSpPr>
          <p:nvPr>
            <p:ph type="title"/>
          </p:nvPr>
        </p:nvSpPr>
        <p:spPr>
          <a:xfrm>
            <a:off x="762000" y="188122"/>
            <a:ext cx="8026400" cy="732508"/>
          </a:xfrm>
        </p:spPr>
        <p:txBody>
          <a:bodyPr/>
          <a:lstStyle/>
          <a:p>
            <a:r>
              <a:rPr lang="en-US" dirty="0" smtClean="0"/>
              <a:t>Control Objectives for Information and Related Technology (COBIT)</a:t>
            </a:r>
          </a:p>
        </p:txBody>
      </p:sp>
    </p:spTree>
    <p:extLst>
      <p:ext uri="{BB962C8B-B14F-4D97-AF65-F5344CB8AC3E}">
        <p14:creationId xmlns:p14="http://schemas.microsoft.com/office/powerpoint/2010/main" val="104818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body" idx="1"/>
          </p:nvPr>
        </p:nvSpPr>
        <p:spPr>
          <a:xfrm>
            <a:off x="365125" y="1538818"/>
            <a:ext cx="8415338" cy="2957733"/>
          </a:xfrm>
        </p:spPr>
        <p:txBody>
          <a:bodyPr/>
          <a:lstStyle/>
          <a:p>
            <a:r>
              <a:rPr lang="en-US" dirty="0" smtClean="0"/>
              <a:t>COBIT 5 provides five principles focused on the governance and management of IT in an organization:</a:t>
            </a:r>
          </a:p>
          <a:p>
            <a:pPr lvl="1"/>
            <a:r>
              <a:rPr lang="en-US" dirty="0" smtClean="0"/>
              <a:t>Principle 1: Meeting Stakeholder Needs</a:t>
            </a:r>
          </a:p>
          <a:p>
            <a:pPr lvl="1"/>
            <a:r>
              <a:rPr lang="en-US" dirty="0" smtClean="0"/>
              <a:t>Principle 2: Covering the Enterprise End-to- End</a:t>
            </a:r>
          </a:p>
          <a:p>
            <a:pPr lvl="1"/>
            <a:r>
              <a:rPr lang="en-US" dirty="0" smtClean="0"/>
              <a:t>Principle 3: Applying a Single, Integrated Framework</a:t>
            </a:r>
          </a:p>
          <a:p>
            <a:pPr lvl="1"/>
            <a:r>
              <a:rPr lang="en-US" dirty="0" smtClean="0"/>
              <a:t>Principle 4: Enabling a Holistic Approach</a:t>
            </a:r>
          </a:p>
          <a:p>
            <a:pPr lvl="1"/>
            <a:r>
              <a:rPr lang="en-US" dirty="0" smtClean="0"/>
              <a:t>Principle 5: Separating Governance from Management</a:t>
            </a:r>
          </a:p>
        </p:txBody>
      </p:sp>
      <p:sp>
        <p:nvSpPr>
          <p:cNvPr id="61443" name="Rectangle 2"/>
          <p:cNvSpPr>
            <a:spLocks noGrp="1" noChangeArrowheads="1"/>
          </p:cNvSpPr>
          <p:nvPr>
            <p:ph type="title"/>
          </p:nvPr>
        </p:nvSpPr>
        <p:spPr>
          <a:xfrm>
            <a:off x="762000" y="188122"/>
            <a:ext cx="8026400" cy="732508"/>
          </a:xfrm>
        </p:spPr>
        <p:txBody>
          <a:bodyPr/>
          <a:lstStyle/>
          <a:p>
            <a:r>
              <a:rPr lang="en-US" dirty="0" smtClean="0"/>
              <a:t>Control Objectives for Information and Related Technology (COBIT) </a:t>
            </a:r>
            <a:r>
              <a:rPr lang="en-US" dirty="0"/>
              <a:t>(Continued)</a:t>
            </a:r>
            <a:endParaRPr lang="en-US" dirty="0" smtClean="0"/>
          </a:p>
        </p:txBody>
      </p:sp>
    </p:spTree>
    <p:extLst>
      <p:ext uri="{BB962C8B-B14F-4D97-AF65-F5344CB8AC3E}">
        <p14:creationId xmlns:p14="http://schemas.microsoft.com/office/powerpoint/2010/main" val="175297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type="body" idx="1"/>
          </p:nvPr>
        </p:nvSpPr>
        <p:spPr>
          <a:xfrm>
            <a:off x="365124" y="1143000"/>
            <a:ext cx="8550275" cy="5256824"/>
          </a:xfrm>
        </p:spPr>
        <p:txBody>
          <a:bodyPr/>
          <a:lstStyle/>
          <a:p>
            <a:r>
              <a:rPr lang="en-US" sz="2400" dirty="0" smtClean="0"/>
              <a:t>The COBIT 5 framework also incorporates a series of “enablers” to support the principles:</a:t>
            </a:r>
          </a:p>
          <a:p>
            <a:pPr lvl="1"/>
            <a:r>
              <a:rPr lang="en-US" sz="2000" dirty="0" smtClean="0"/>
              <a:t>Principles, policies, and frameworks are the vehicle to translate the desired behavior into practical guidance for day-to-day management</a:t>
            </a:r>
          </a:p>
          <a:p>
            <a:pPr lvl="1"/>
            <a:r>
              <a:rPr lang="en-US" sz="2000" dirty="0" smtClean="0"/>
              <a:t>Processes describe an organized set of practices and activities to achieve certain objectives and produce a set of outputs in support of achieving overall IT-related goals</a:t>
            </a:r>
          </a:p>
          <a:p>
            <a:pPr lvl="1"/>
            <a:r>
              <a:rPr lang="en-US" sz="2000" dirty="0" smtClean="0"/>
              <a:t>Organizational structures are the key decision-making entities in an enterprise</a:t>
            </a:r>
          </a:p>
          <a:p>
            <a:pPr lvl="1"/>
            <a:r>
              <a:rPr lang="en-US" sz="2000" dirty="0" smtClean="0"/>
              <a:t>Culture, ethics, and behavior of individuals and of the enterprise are very often underestimated as a success factor in governance and management activities</a:t>
            </a:r>
          </a:p>
          <a:p>
            <a:pPr lvl="1"/>
            <a:r>
              <a:rPr lang="en-US" sz="2000" dirty="0" smtClean="0"/>
              <a:t>Information is required for keeping the organization running and well governed, but at the operational level, information is very often the key product of the enterprise itself</a:t>
            </a:r>
          </a:p>
          <a:p>
            <a:pPr lvl="1"/>
            <a:r>
              <a:rPr lang="en-US" sz="2000" dirty="0" smtClean="0"/>
              <a:t>Services, infrastructure, and applications include the infrastructure, technology, and applications that provide the enterprise with information technology processing and services</a:t>
            </a:r>
          </a:p>
        </p:txBody>
      </p:sp>
      <p:sp>
        <p:nvSpPr>
          <p:cNvPr id="62467" name="Rectangle 2"/>
          <p:cNvSpPr>
            <a:spLocks noGrp="1" noChangeArrowheads="1"/>
          </p:cNvSpPr>
          <p:nvPr>
            <p:ph type="title"/>
          </p:nvPr>
        </p:nvSpPr>
        <p:spPr>
          <a:xfrm>
            <a:off x="762000" y="188122"/>
            <a:ext cx="8026400" cy="732508"/>
          </a:xfrm>
        </p:spPr>
        <p:txBody>
          <a:bodyPr/>
          <a:lstStyle/>
          <a:p>
            <a:r>
              <a:rPr lang="en-US" dirty="0" smtClean="0"/>
              <a:t>Control Objectives for Information and related Technology (COBIT) </a:t>
            </a:r>
            <a:r>
              <a:rPr lang="en-US" dirty="0"/>
              <a:t>(Continued)</a:t>
            </a:r>
            <a:endParaRPr lang="en-US" dirty="0" smtClean="0"/>
          </a:p>
        </p:txBody>
      </p:sp>
    </p:spTree>
    <p:extLst>
      <p:ext uri="{BB962C8B-B14F-4D97-AF65-F5344CB8AC3E}">
        <p14:creationId xmlns:p14="http://schemas.microsoft.com/office/powerpoint/2010/main" val="3829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5"/>
          <p:cNvSpPr>
            <a:spLocks noGrp="1" noChangeArrowheads="1"/>
          </p:cNvSpPr>
          <p:nvPr>
            <p:ph type="body" idx="1"/>
          </p:nvPr>
        </p:nvSpPr>
        <p:spPr>
          <a:xfrm>
            <a:off x="365125" y="1538818"/>
            <a:ext cx="8415338" cy="3874907"/>
          </a:xfrm>
        </p:spPr>
        <p:txBody>
          <a:bodyPr/>
          <a:lstStyle/>
          <a:p>
            <a:r>
              <a:rPr lang="en-US" dirty="0" smtClean="0"/>
              <a:t>Upon completion of this material, you should be able to:</a:t>
            </a:r>
          </a:p>
          <a:p>
            <a:pPr lvl="1"/>
            <a:r>
              <a:rPr lang="en-US" dirty="0"/>
              <a:t>Describe the dominant InfoSec management models, </a:t>
            </a:r>
            <a:r>
              <a:rPr lang="en-US" dirty="0" smtClean="0"/>
              <a:t>including national </a:t>
            </a:r>
            <a:r>
              <a:rPr lang="en-US" dirty="0"/>
              <a:t>and international standards-based models</a:t>
            </a:r>
          </a:p>
          <a:p>
            <a:pPr lvl="1"/>
            <a:r>
              <a:rPr lang="en-US" dirty="0"/>
              <a:t>Explain why access control is an essential element of </a:t>
            </a:r>
            <a:r>
              <a:rPr lang="en-US" dirty="0" smtClean="0"/>
              <a:t>InfoSec management</a:t>
            </a:r>
            <a:endParaRPr lang="en-US" dirty="0"/>
          </a:p>
          <a:p>
            <a:pPr lvl="1"/>
            <a:r>
              <a:rPr lang="en-US" dirty="0"/>
              <a:t>Recommend an InfoSec management model and explain how it can </a:t>
            </a:r>
            <a:r>
              <a:rPr lang="en-US" dirty="0" smtClean="0"/>
              <a:t>be customized </a:t>
            </a:r>
            <a:r>
              <a:rPr lang="en-US" dirty="0"/>
              <a:t>to meet the needs of a particular organization</a:t>
            </a:r>
          </a:p>
          <a:p>
            <a:pPr lvl="1"/>
            <a:r>
              <a:rPr lang="en-US" dirty="0"/>
              <a:t>Describe the fundamental elements of key InfoSec </a:t>
            </a:r>
            <a:r>
              <a:rPr lang="en-US" dirty="0" smtClean="0"/>
              <a:t>management practices</a:t>
            </a:r>
          </a:p>
        </p:txBody>
      </p:sp>
      <p:sp>
        <p:nvSpPr>
          <p:cNvPr id="4099" name="Rectangle 1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1517926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idx="1"/>
          </p:nvPr>
        </p:nvSpPr>
        <p:spPr>
          <a:xfrm>
            <a:off x="365125" y="1538818"/>
            <a:ext cx="8415338" cy="3582519"/>
          </a:xfrm>
        </p:spPr>
        <p:txBody>
          <a:bodyPr/>
          <a:lstStyle/>
          <a:p>
            <a:r>
              <a:rPr lang="en-US" dirty="0" smtClean="0"/>
              <a:t>COSO of the Treadway Commission is a U.S. private-sector initiative formed in 1985</a:t>
            </a:r>
          </a:p>
          <a:p>
            <a:r>
              <a:rPr lang="en-US" dirty="0" smtClean="0"/>
              <a:t>Its major objective is to identify the factors that cause fraudulent financial reporting and to make recommendations to reduce its incidence</a:t>
            </a:r>
          </a:p>
          <a:p>
            <a:r>
              <a:rPr lang="en-US" dirty="0" smtClean="0"/>
              <a:t>COSO has established a common definition of internal controls, standards, and criteria, and helps organizations comply with critical regulations like Sarbanes-Oxley</a:t>
            </a:r>
          </a:p>
        </p:txBody>
      </p:sp>
      <p:sp>
        <p:nvSpPr>
          <p:cNvPr id="65539" name="Rectangle 2"/>
          <p:cNvSpPr>
            <a:spLocks noGrp="1" noChangeArrowheads="1"/>
          </p:cNvSpPr>
          <p:nvPr>
            <p:ph type="title"/>
          </p:nvPr>
        </p:nvSpPr>
        <p:spPr/>
        <p:txBody>
          <a:bodyPr/>
          <a:lstStyle/>
          <a:p>
            <a:r>
              <a:rPr lang="en-US" dirty="0" smtClean="0"/>
              <a:t>Committee of Sponsoring Organizations (COSO)</a:t>
            </a:r>
          </a:p>
        </p:txBody>
      </p:sp>
    </p:spTree>
    <p:extLst>
      <p:ext uri="{BB962C8B-B14F-4D97-AF65-F5344CB8AC3E}">
        <p14:creationId xmlns:p14="http://schemas.microsoft.com/office/powerpoint/2010/main" val="27861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body" idx="1"/>
          </p:nvPr>
        </p:nvSpPr>
        <p:spPr>
          <a:xfrm>
            <a:off x="365125" y="1538818"/>
            <a:ext cx="8415338" cy="2920800"/>
          </a:xfrm>
        </p:spPr>
        <p:txBody>
          <a:bodyPr/>
          <a:lstStyle/>
          <a:p>
            <a:r>
              <a:rPr lang="en-US" dirty="0" smtClean="0"/>
              <a:t>Internal control is a process, effected by an entity’s board of directors, management, and other personnel, designed to provide reasonable assurance regarding the achievement of objectives in the following categories:</a:t>
            </a:r>
          </a:p>
          <a:p>
            <a:pPr lvl="1"/>
            <a:r>
              <a:rPr lang="en-US" dirty="0" smtClean="0"/>
              <a:t>Effectiveness and efficiency of operations</a:t>
            </a:r>
          </a:p>
          <a:p>
            <a:pPr lvl="1"/>
            <a:r>
              <a:rPr lang="en-US" dirty="0" smtClean="0"/>
              <a:t>Reliability of financial reporting</a:t>
            </a:r>
          </a:p>
          <a:p>
            <a:pPr lvl="1"/>
            <a:r>
              <a:rPr lang="en-US" dirty="0" smtClean="0"/>
              <a:t>Compliance with applicable laws and regulations</a:t>
            </a:r>
          </a:p>
        </p:txBody>
      </p:sp>
      <p:sp>
        <p:nvSpPr>
          <p:cNvPr id="66563" name="Rectangle 2"/>
          <p:cNvSpPr>
            <a:spLocks noGrp="1" noChangeArrowheads="1"/>
          </p:cNvSpPr>
          <p:nvPr>
            <p:ph type="title"/>
          </p:nvPr>
        </p:nvSpPr>
        <p:spPr>
          <a:xfrm>
            <a:off x="762000" y="188122"/>
            <a:ext cx="8026400" cy="732508"/>
          </a:xfrm>
        </p:spPr>
        <p:txBody>
          <a:bodyPr/>
          <a:lstStyle/>
          <a:p>
            <a:r>
              <a:rPr lang="en-US" dirty="0" smtClean="0"/>
              <a:t>Committee of Sponsoring Organizations (COSO) </a:t>
            </a:r>
            <a:r>
              <a:rPr lang="en-US" dirty="0"/>
              <a:t>(Continued)</a:t>
            </a:r>
            <a:endParaRPr lang="en-US" dirty="0" smtClean="0"/>
          </a:p>
        </p:txBody>
      </p:sp>
    </p:spTree>
    <p:extLst>
      <p:ext uri="{BB962C8B-B14F-4D97-AF65-F5344CB8AC3E}">
        <p14:creationId xmlns:p14="http://schemas.microsoft.com/office/powerpoint/2010/main" val="74992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body" idx="1"/>
          </p:nvPr>
        </p:nvSpPr>
        <p:spPr>
          <a:xfrm>
            <a:off x="365125" y="1538818"/>
            <a:ext cx="8415338" cy="2957733"/>
          </a:xfrm>
        </p:spPr>
        <p:txBody>
          <a:bodyPr/>
          <a:lstStyle/>
          <a:p>
            <a:r>
              <a:rPr lang="en-US" dirty="0" smtClean="0"/>
              <a:t>COSO’s framework is built on five interrelated components:</a:t>
            </a:r>
          </a:p>
          <a:p>
            <a:pPr lvl="1"/>
            <a:r>
              <a:rPr lang="en-US" dirty="0" smtClean="0"/>
              <a:t>Control environment</a:t>
            </a:r>
          </a:p>
          <a:p>
            <a:pPr lvl="1"/>
            <a:r>
              <a:rPr lang="en-US" dirty="0" smtClean="0"/>
              <a:t>Risk assessment</a:t>
            </a:r>
          </a:p>
          <a:p>
            <a:pPr lvl="1"/>
            <a:r>
              <a:rPr lang="en-US" dirty="0" smtClean="0"/>
              <a:t>Control activities</a:t>
            </a:r>
          </a:p>
          <a:p>
            <a:pPr lvl="1"/>
            <a:r>
              <a:rPr lang="en-US" dirty="0" smtClean="0"/>
              <a:t>Information and communication</a:t>
            </a:r>
          </a:p>
          <a:p>
            <a:pPr lvl="1"/>
            <a:r>
              <a:rPr lang="en-US" dirty="0" smtClean="0"/>
              <a:t>Monitoring</a:t>
            </a:r>
          </a:p>
        </p:txBody>
      </p:sp>
      <p:sp>
        <p:nvSpPr>
          <p:cNvPr id="66563" name="Rectangle 2"/>
          <p:cNvSpPr>
            <a:spLocks noGrp="1" noChangeArrowheads="1"/>
          </p:cNvSpPr>
          <p:nvPr>
            <p:ph type="title"/>
          </p:nvPr>
        </p:nvSpPr>
        <p:spPr/>
        <p:txBody>
          <a:bodyPr/>
          <a:lstStyle/>
          <a:p>
            <a:r>
              <a:rPr lang="en-US" dirty="0" smtClean="0"/>
              <a:t>COSO Framework</a:t>
            </a:r>
          </a:p>
        </p:txBody>
      </p:sp>
    </p:spTree>
    <p:extLst>
      <p:ext uri="{BB962C8B-B14F-4D97-AF65-F5344CB8AC3E}">
        <p14:creationId xmlns:p14="http://schemas.microsoft.com/office/powerpoint/2010/main" val="69334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idx="1"/>
          </p:nvPr>
        </p:nvSpPr>
        <p:spPr>
          <a:xfrm>
            <a:off x="365125" y="1538818"/>
            <a:ext cx="8415338" cy="3991862"/>
          </a:xfrm>
        </p:spPr>
        <p:txBody>
          <a:bodyPr/>
          <a:lstStyle/>
          <a:p>
            <a:r>
              <a:rPr lang="en-US" dirty="0" smtClean="0"/>
              <a:t>The Information Technology Infrastructure Library (ITIL) is a collection of methods and practices useful for managing the development and operation of information technology infrastructures</a:t>
            </a:r>
          </a:p>
          <a:p>
            <a:r>
              <a:rPr lang="en-US" dirty="0" smtClean="0"/>
              <a:t>The ITIL has been produced as a series of books, each of which covers an IT management topic</a:t>
            </a:r>
          </a:p>
          <a:p>
            <a:r>
              <a:rPr lang="en-US" dirty="0" smtClean="0"/>
              <a:t>Since it includes a detailed description of a many significant IT-related practices, it can be tailored to many IT organizations</a:t>
            </a:r>
          </a:p>
        </p:txBody>
      </p:sp>
      <p:sp>
        <p:nvSpPr>
          <p:cNvPr id="67586" name="Title 1"/>
          <p:cNvSpPr>
            <a:spLocks noGrp="1"/>
          </p:cNvSpPr>
          <p:nvPr>
            <p:ph type="title"/>
          </p:nvPr>
        </p:nvSpPr>
        <p:spPr/>
        <p:txBody>
          <a:bodyPr/>
          <a:lstStyle/>
          <a:p>
            <a:r>
              <a:rPr lang="en-US" dirty="0" smtClean="0"/>
              <a:t>Information Technology Infrastructure Library (ITIL)</a:t>
            </a:r>
          </a:p>
        </p:txBody>
      </p:sp>
    </p:spTree>
    <p:extLst>
      <p:ext uri="{BB962C8B-B14F-4D97-AF65-F5344CB8AC3E}">
        <p14:creationId xmlns:p14="http://schemas.microsoft.com/office/powerpoint/2010/main" val="251929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idx="1"/>
          </p:nvPr>
        </p:nvSpPr>
        <p:spPr>
          <a:xfrm>
            <a:off x="365125" y="1371600"/>
            <a:ext cx="8415338" cy="5158335"/>
          </a:xfrm>
        </p:spPr>
        <p:txBody>
          <a:bodyPr/>
          <a:lstStyle/>
          <a:p>
            <a:r>
              <a:rPr lang="en-US" dirty="0" smtClean="0"/>
              <a:t>The Information Security Governance Framework is a managerial model that provides guidance in the development and implementation of an organizational information security governance structure</a:t>
            </a:r>
          </a:p>
          <a:p>
            <a:r>
              <a:rPr lang="en-US" dirty="0" smtClean="0"/>
              <a:t>The core of the Information Security Governance Framework includes recommendations for the responsibilities of members of an organization including:</a:t>
            </a:r>
          </a:p>
          <a:p>
            <a:pPr lvl="1"/>
            <a:r>
              <a:rPr lang="en-US" dirty="0"/>
              <a:t>Board of </a:t>
            </a:r>
            <a:r>
              <a:rPr lang="en-US" dirty="0" smtClean="0"/>
              <a:t>directors/trustees</a:t>
            </a:r>
          </a:p>
          <a:p>
            <a:pPr lvl="1"/>
            <a:r>
              <a:rPr lang="en-US" dirty="0" smtClean="0"/>
              <a:t>Senior executives</a:t>
            </a:r>
          </a:p>
          <a:p>
            <a:pPr lvl="1"/>
            <a:r>
              <a:rPr lang="en-US" dirty="0" smtClean="0"/>
              <a:t>Executive </a:t>
            </a:r>
            <a:r>
              <a:rPr lang="en-US" dirty="0"/>
              <a:t>team members who report to a senior </a:t>
            </a:r>
            <a:r>
              <a:rPr lang="en-US" dirty="0" smtClean="0"/>
              <a:t>executive</a:t>
            </a:r>
          </a:p>
          <a:p>
            <a:pPr lvl="1"/>
            <a:r>
              <a:rPr lang="en-US" dirty="0" smtClean="0"/>
              <a:t>Senior managers</a:t>
            </a:r>
          </a:p>
          <a:p>
            <a:pPr lvl="1"/>
            <a:r>
              <a:rPr lang="en-US" dirty="0" smtClean="0"/>
              <a:t>All </a:t>
            </a:r>
            <a:r>
              <a:rPr lang="en-US" dirty="0"/>
              <a:t>employees and </a:t>
            </a:r>
            <a:r>
              <a:rPr lang="en-US" dirty="0" smtClean="0"/>
              <a:t>users</a:t>
            </a:r>
          </a:p>
        </p:txBody>
      </p:sp>
      <p:sp>
        <p:nvSpPr>
          <p:cNvPr id="68610" name="Title 1"/>
          <p:cNvSpPr>
            <a:spLocks noGrp="1"/>
          </p:cNvSpPr>
          <p:nvPr>
            <p:ph type="title"/>
          </p:nvPr>
        </p:nvSpPr>
        <p:spPr/>
        <p:txBody>
          <a:bodyPr/>
          <a:lstStyle/>
          <a:p>
            <a:r>
              <a:rPr lang="en-US" dirty="0" smtClean="0"/>
              <a:t>Information Security Governance Framework</a:t>
            </a:r>
          </a:p>
        </p:txBody>
      </p:sp>
    </p:spTree>
    <p:extLst>
      <p:ext uri="{BB962C8B-B14F-4D97-AF65-F5344CB8AC3E}">
        <p14:creationId xmlns:p14="http://schemas.microsoft.com/office/powerpoint/2010/main" val="16455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Security Architecture Models</a:t>
            </a:r>
            <a:endParaRPr lang="en-US" dirty="0"/>
          </a:p>
        </p:txBody>
      </p:sp>
      <p:sp>
        <p:nvSpPr>
          <p:cNvPr id="2" name="Text Placeholder 1"/>
          <p:cNvSpPr>
            <a:spLocks noGrp="1"/>
          </p:cNvSpPr>
          <p:nvPr>
            <p:ph type="body" idx="1"/>
          </p:nvPr>
        </p:nvSpPr>
        <p:spPr/>
        <p:txBody>
          <a:bodyPr/>
          <a:lstStyle/>
          <a:p>
            <a:r>
              <a:rPr lang="en-US" dirty="0" smtClean="0"/>
              <a:t>Chapter 08: Security Management Models</a:t>
            </a:r>
            <a:endParaRPr lang="en-US" dirty="0"/>
          </a:p>
        </p:txBody>
      </p:sp>
    </p:spTree>
    <p:extLst>
      <p:ext uri="{BB962C8B-B14F-4D97-AF65-F5344CB8AC3E}">
        <p14:creationId xmlns:p14="http://schemas.microsoft.com/office/powerpoint/2010/main" val="10426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365125" y="1538818"/>
            <a:ext cx="8415338" cy="3991862"/>
          </a:xfrm>
        </p:spPr>
        <p:txBody>
          <a:bodyPr/>
          <a:lstStyle/>
          <a:p>
            <a:r>
              <a:rPr lang="en-US" dirty="0" smtClean="0"/>
              <a:t>Security architecture models illustrate information security implementations and can help organizations to quickly make improvements through adaptation</a:t>
            </a:r>
          </a:p>
          <a:p>
            <a:r>
              <a:rPr lang="en-US" dirty="0" smtClean="0"/>
              <a:t>Some models are implemented into computer hardware and software, some are implemented as policies and practices, and some are implemented in both</a:t>
            </a:r>
          </a:p>
          <a:p>
            <a:r>
              <a:rPr lang="en-US" dirty="0" smtClean="0"/>
              <a:t>Some models focus on the confidentiality of information, while other focus on the integrity of the information as it is being processed</a:t>
            </a:r>
          </a:p>
        </p:txBody>
      </p:sp>
      <p:sp>
        <p:nvSpPr>
          <p:cNvPr id="20482" name="Title 1"/>
          <p:cNvSpPr>
            <a:spLocks noGrp="1"/>
          </p:cNvSpPr>
          <p:nvPr>
            <p:ph type="title"/>
          </p:nvPr>
        </p:nvSpPr>
        <p:spPr/>
        <p:txBody>
          <a:bodyPr/>
          <a:lstStyle/>
          <a:p>
            <a:r>
              <a:rPr lang="en-US" dirty="0" smtClean="0"/>
              <a:t>Security Architecture Models</a:t>
            </a:r>
          </a:p>
        </p:txBody>
      </p:sp>
    </p:spTree>
    <p:extLst>
      <p:ext uri="{BB962C8B-B14F-4D97-AF65-F5344CB8AC3E}">
        <p14:creationId xmlns:p14="http://schemas.microsoft.com/office/powerpoint/2010/main" val="2999306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365125" y="1538818"/>
            <a:ext cx="8415338" cy="4145750"/>
          </a:xfrm>
        </p:spPr>
        <p:txBody>
          <a:bodyPr/>
          <a:lstStyle/>
          <a:p>
            <a:r>
              <a:rPr lang="en-US" dirty="0" smtClean="0"/>
              <a:t>The Trusted Computer System Evaluation Criteria (TCSEC) is an older DoD standard that defines the criteria for assessing the access controls in a computer system</a:t>
            </a:r>
          </a:p>
          <a:p>
            <a:r>
              <a:rPr lang="en-US" dirty="0" smtClean="0"/>
              <a:t>This standard is part of a larger series of standards collectively referred to as the Rainbow Series, due to the color-coding used to uniquely identify each document</a:t>
            </a:r>
          </a:p>
          <a:p>
            <a:r>
              <a:rPr lang="en-US" dirty="0" smtClean="0"/>
              <a:t>TCSEC is also known as the “Orange Book” and is considered the cornerstone of the series </a:t>
            </a:r>
          </a:p>
          <a:p>
            <a:r>
              <a:rPr lang="en-US" dirty="0" smtClean="0"/>
              <a:t>TCSEC was replaced by the “Common Criteria” in 2005</a:t>
            </a:r>
          </a:p>
        </p:txBody>
      </p:sp>
      <p:sp>
        <p:nvSpPr>
          <p:cNvPr id="21506" name="Title 1"/>
          <p:cNvSpPr>
            <a:spLocks noGrp="1"/>
          </p:cNvSpPr>
          <p:nvPr>
            <p:ph type="title"/>
          </p:nvPr>
        </p:nvSpPr>
        <p:spPr/>
        <p:txBody>
          <a:bodyPr/>
          <a:lstStyle/>
          <a:p>
            <a:r>
              <a:rPr lang="en-US" dirty="0" smtClean="0"/>
              <a:t>TCSEC and the Trusted Computing Base</a:t>
            </a:r>
          </a:p>
        </p:txBody>
      </p:sp>
    </p:spTree>
    <p:extLst>
      <p:ext uri="{BB962C8B-B14F-4D97-AF65-F5344CB8AC3E}">
        <p14:creationId xmlns:p14="http://schemas.microsoft.com/office/powerpoint/2010/main" val="477355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dirty="0" smtClean="0"/>
              <a:t>TCSEC defines a trusted computing base (TCB) as the combination of all hardware, firmware, and software responsible for enforcing the security policy</a:t>
            </a:r>
          </a:p>
          <a:p>
            <a:r>
              <a:rPr lang="en-US" dirty="0" smtClean="0"/>
              <a:t>In this context, security policy refers to the rules of configuration for a system, rather than a managerial guidance document</a:t>
            </a:r>
          </a:p>
          <a:p>
            <a:r>
              <a:rPr lang="en-US" dirty="0" smtClean="0"/>
              <a:t>The TCB is made up of the hardware and software that has been implemented to provide security for a particular information system</a:t>
            </a:r>
          </a:p>
        </p:txBody>
      </p:sp>
      <p:sp>
        <p:nvSpPr>
          <p:cNvPr id="22530" name="Title 1"/>
          <p:cNvSpPr>
            <a:spLocks noGrp="1"/>
          </p:cNvSpPr>
          <p:nvPr>
            <p:ph type="title"/>
          </p:nvPr>
        </p:nvSpPr>
        <p:spPr/>
        <p:txBody>
          <a:bodyPr/>
          <a:lstStyle/>
          <a:p>
            <a:r>
              <a:rPr lang="en-US" dirty="0" smtClean="0"/>
              <a:t>Trusted Computing Base</a:t>
            </a:r>
          </a:p>
        </p:txBody>
      </p:sp>
    </p:spTree>
    <p:extLst>
      <p:ext uri="{BB962C8B-B14F-4D97-AF65-F5344CB8AC3E}">
        <p14:creationId xmlns:p14="http://schemas.microsoft.com/office/powerpoint/2010/main" val="4049381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65125" y="1538818"/>
            <a:ext cx="8415338" cy="3991862"/>
          </a:xfrm>
        </p:spPr>
        <p:txBody>
          <a:bodyPr/>
          <a:lstStyle/>
          <a:p>
            <a:r>
              <a:rPr lang="en-US" dirty="0" smtClean="0"/>
              <a:t>Within the TCB is a conceptual object known as the reference monitor to mediate access to objects by subjects</a:t>
            </a:r>
          </a:p>
          <a:p>
            <a:r>
              <a:rPr lang="en-US" dirty="0" smtClean="0"/>
              <a:t>Systems administrators must be able to audit or periodically review the reference monitor to ensure it is functioning effectively, without unauthorized modification</a:t>
            </a:r>
          </a:p>
          <a:p>
            <a:r>
              <a:rPr lang="en-US" dirty="0"/>
              <a:t>One of the biggest challenges in TCB is the existence of covert channels</a:t>
            </a:r>
            <a:endParaRPr lang="en-US" dirty="0" smtClean="0"/>
          </a:p>
        </p:txBody>
      </p:sp>
      <p:sp>
        <p:nvSpPr>
          <p:cNvPr id="23554" name="Title 1"/>
          <p:cNvSpPr>
            <a:spLocks noGrp="1"/>
          </p:cNvSpPr>
          <p:nvPr>
            <p:ph type="title"/>
          </p:nvPr>
        </p:nvSpPr>
        <p:spPr/>
        <p:txBody>
          <a:bodyPr/>
          <a:lstStyle/>
          <a:p>
            <a:r>
              <a:rPr lang="en-US" dirty="0" smtClean="0"/>
              <a:t>Trusted Computing Base Reference Monitor</a:t>
            </a:r>
          </a:p>
        </p:txBody>
      </p:sp>
    </p:spTree>
    <p:extLst>
      <p:ext uri="{BB962C8B-B14F-4D97-AF65-F5344CB8AC3E}">
        <p14:creationId xmlns:p14="http://schemas.microsoft.com/office/powerpoint/2010/main" val="2034177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50447"/>
            <a:ext cx="6172200" cy="732508"/>
          </a:xfrm>
        </p:spPr>
        <p:txBody>
          <a:bodyPr/>
          <a:lstStyle/>
          <a:p>
            <a:r>
              <a:rPr lang="en-US" dirty="0" smtClean="0"/>
              <a:t>Introduction to Blueprints, Frameworks, and Security Management Models</a:t>
            </a:r>
            <a:endParaRPr lang="en-US" dirty="0"/>
          </a:p>
        </p:txBody>
      </p:sp>
      <p:sp>
        <p:nvSpPr>
          <p:cNvPr id="2" name="Text Placeholder 1"/>
          <p:cNvSpPr>
            <a:spLocks noGrp="1"/>
          </p:cNvSpPr>
          <p:nvPr>
            <p:ph type="body" idx="1"/>
          </p:nvPr>
        </p:nvSpPr>
        <p:spPr/>
        <p:txBody>
          <a:bodyPr/>
          <a:lstStyle/>
          <a:p>
            <a:r>
              <a:rPr lang="en-US" dirty="0" smtClean="0"/>
              <a:t>Chapter 08: Security Management Models</a:t>
            </a:r>
            <a:endParaRPr lang="en-US" dirty="0"/>
          </a:p>
        </p:txBody>
      </p:sp>
    </p:spTree>
    <p:extLst>
      <p:ext uri="{BB962C8B-B14F-4D97-AF65-F5344CB8AC3E}">
        <p14:creationId xmlns:p14="http://schemas.microsoft.com/office/powerpoint/2010/main" val="3085835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582519"/>
          </a:xfrm>
        </p:spPr>
        <p:txBody>
          <a:bodyPr/>
          <a:lstStyle/>
          <a:p>
            <a:r>
              <a:rPr lang="en-US" dirty="0" smtClean="0"/>
              <a:t>The international standard Information Technology System Evaluation Criteria (ITSEC) is very similar to TCSEC</a:t>
            </a:r>
          </a:p>
          <a:p>
            <a:r>
              <a:rPr lang="en-US" dirty="0" smtClean="0"/>
              <a:t>Under ITSEC, Targets of Evaluation (ToE) are compared to detailed security function specifications, resulting in an assessment of systems functionality and comprehensive penetration testing</a:t>
            </a:r>
          </a:p>
          <a:p>
            <a:r>
              <a:rPr lang="en-US" dirty="0" smtClean="0"/>
              <a:t>Like TCSEC, ITSEC was, for the most part, functionally replaced by the Common Criteria</a:t>
            </a:r>
            <a:endParaRPr lang="en-US" dirty="0"/>
          </a:p>
        </p:txBody>
      </p:sp>
      <p:sp>
        <p:nvSpPr>
          <p:cNvPr id="2" name="Title 1"/>
          <p:cNvSpPr>
            <a:spLocks noGrp="1"/>
          </p:cNvSpPr>
          <p:nvPr>
            <p:ph type="title"/>
          </p:nvPr>
        </p:nvSpPr>
        <p:spPr/>
        <p:txBody>
          <a:bodyPr/>
          <a:lstStyle/>
          <a:p>
            <a:r>
              <a:rPr lang="en-US" dirty="0" smtClean="0"/>
              <a:t>Information Technology System Evaluation Criteria</a:t>
            </a:r>
            <a:endParaRPr lang="en-US" dirty="0"/>
          </a:p>
        </p:txBody>
      </p:sp>
    </p:spTree>
    <p:extLst>
      <p:ext uri="{BB962C8B-B14F-4D97-AF65-F5344CB8AC3E}">
        <p14:creationId xmlns:p14="http://schemas.microsoft.com/office/powerpoint/2010/main" val="275017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810548"/>
          </a:xfrm>
        </p:spPr>
        <p:txBody>
          <a:bodyPr/>
          <a:lstStyle/>
          <a:p>
            <a:r>
              <a:rPr lang="en-US" dirty="0" smtClean="0"/>
              <a:t>The Common Criteria for Information Technology Security Evaluation (“Common Criteria” or “CC”) is an international standard (ISO/IEC 15408) for computer security certification</a:t>
            </a:r>
          </a:p>
          <a:p>
            <a:r>
              <a:rPr lang="en-US" dirty="0" smtClean="0"/>
              <a:t>It is widely considered the successor to both TCSEC and ITSEC in that it reconciles some of the differences between the various other standards</a:t>
            </a:r>
          </a:p>
          <a:p>
            <a:r>
              <a:rPr lang="en-US" dirty="0" smtClean="0"/>
              <a:t>The CC process assures that the specification, implementation, and evaluation of computer security products are performed in a rigorous and standard manner</a:t>
            </a:r>
            <a:endParaRPr lang="en-US" dirty="0"/>
          </a:p>
        </p:txBody>
      </p:sp>
      <p:sp>
        <p:nvSpPr>
          <p:cNvPr id="2" name="Title 1"/>
          <p:cNvSpPr>
            <a:spLocks noGrp="1"/>
          </p:cNvSpPr>
          <p:nvPr>
            <p:ph type="title"/>
          </p:nvPr>
        </p:nvSpPr>
        <p:spPr/>
        <p:txBody>
          <a:bodyPr/>
          <a:lstStyle/>
          <a:p>
            <a:r>
              <a:rPr lang="en-US" dirty="0" smtClean="0"/>
              <a:t>The Common Criteria</a:t>
            </a:r>
            <a:endParaRPr lang="en-US" dirty="0"/>
          </a:p>
        </p:txBody>
      </p:sp>
    </p:spTree>
    <p:extLst>
      <p:ext uri="{BB962C8B-B14F-4D97-AF65-F5344CB8AC3E}">
        <p14:creationId xmlns:p14="http://schemas.microsoft.com/office/powerpoint/2010/main" val="571898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 Control Models</a:t>
            </a:r>
            <a:endParaRPr lang="en-US" dirty="0"/>
          </a:p>
        </p:txBody>
      </p:sp>
      <p:sp>
        <p:nvSpPr>
          <p:cNvPr id="2" name="Text Placeholder 1"/>
          <p:cNvSpPr>
            <a:spLocks noGrp="1"/>
          </p:cNvSpPr>
          <p:nvPr>
            <p:ph type="body" idx="1"/>
          </p:nvPr>
        </p:nvSpPr>
        <p:spPr/>
        <p:txBody>
          <a:bodyPr/>
          <a:lstStyle/>
          <a:p>
            <a:r>
              <a:rPr lang="en-US" dirty="0" smtClean="0"/>
              <a:t>Chapter 08: Security Management Models</a:t>
            </a:r>
            <a:endParaRPr lang="en-US" dirty="0"/>
          </a:p>
        </p:txBody>
      </p:sp>
    </p:spTree>
    <p:extLst>
      <p:ext uri="{BB962C8B-B14F-4D97-AF65-F5344CB8AC3E}">
        <p14:creationId xmlns:p14="http://schemas.microsoft.com/office/powerpoint/2010/main" val="189809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r>
              <a:rPr lang="en-US" dirty="0" smtClean="0"/>
              <a:t>Access controls regulate the admission of users into trusted areas of the organization—both the logical access to the information systems, or the physical access to the organization’s facilities</a:t>
            </a:r>
          </a:p>
          <a:p>
            <a:r>
              <a:rPr lang="en-US" dirty="0" smtClean="0"/>
              <a:t>Access control is maintained by means of a collection of policies, programs to carry out those policies, and technologies that enforce policies</a:t>
            </a:r>
          </a:p>
        </p:txBody>
      </p:sp>
      <p:sp>
        <p:nvSpPr>
          <p:cNvPr id="6146" name="Title 1"/>
          <p:cNvSpPr>
            <a:spLocks noGrp="1"/>
          </p:cNvSpPr>
          <p:nvPr>
            <p:ph type="title"/>
          </p:nvPr>
        </p:nvSpPr>
        <p:spPr/>
        <p:txBody>
          <a:bodyPr/>
          <a:lstStyle/>
          <a:p>
            <a:r>
              <a:rPr lang="en-US" dirty="0" smtClean="0"/>
              <a:t>Access Control Models</a:t>
            </a:r>
          </a:p>
        </p:txBody>
      </p:sp>
    </p:spTree>
    <p:extLst>
      <p:ext uri="{BB962C8B-B14F-4D97-AF65-F5344CB8AC3E}">
        <p14:creationId xmlns:p14="http://schemas.microsoft.com/office/powerpoint/2010/main" val="3313427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933384"/>
          </a:xfrm>
        </p:spPr>
        <p:txBody>
          <a:bodyPr/>
          <a:lstStyle/>
          <a:p>
            <a:r>
              <a:rPr lang="en-US" dirty="0" smtClean="0"/>
              <a:t>The general application of access control comprises four processes: </a:t>
            </a:r>
          </a:p>
          <a:p>
            <a:pPr lvl="1"/>
            <a:r>
              <a:rPr lang="en-US" dirty="0" smtClean="0"/>
              <a:t>Obtaining the identity of the entity requesting access to a logical or physical area (identification)</a:t>
            </a:r>
          </a:p>
          <a:p>
            <a:pPr lvl="1"/>
            <a:r>
              <a:rPr lang="en-US" dirty="0" smtClean="0"/>
              <a:t>Confirming the identity of the entity seeking access to a logical or physical area (authentication)</a:t>
            </a:r>
          </a:p>
          <a:p>
            <a:pPr lvl="1"/>
            <a:r>
              <a:rPr lang="en-US" dirty="0" smtClean="0"/>
              <a:t>Determining which actions an authenticated entity can perform in that physical or logical area (authorization)</a:t>
            </a:r>
          </a:p>
          <a:p>
            <a:pPr lvl="1"/>
            <a:r>
              <a:rPr lang="en-US" dirty="0" smtClean="0"/>
              <a:t>Documenting the activities of the authorized individual and systems (accountability)</a:t>
            </a:r>
            <a:endParaRPr lang="en-US" dirty="0"/>
          </a:p>
        </p:txBody>
      </p:sp>
      <p:sp>
        <p:nvSpPr>
          <p:cNvPr id="2" name="Title 1"/>
          <p:cNvSpPr>
            <a:spLocks noGrp="1"/>
          </p:cNvSpPr>
          <p:nvPr>
            <p:ph type="title"/>
          </p:nvPr>
        </p:nvSpPr>
        <p:spPr/>
        <p:txBody>
          <a:bodyPr/>
          <a:lstStyle/>
          <a:p>
            <a:r>
              <a:rPr lang="en-US" dirty="0" smtClean="0"/>
              <a:t>Access Control </a:t>
            </a:r>
            <a:r>
              <a:rPr lang="en-US" dirty="0"/>
              <a:t>Models </a:t>
            </a:r>
            <a:r>
              <a:rPr lang="en-US" dirty="0"/>
              <a:t>(Continued)</a:t>
            </a:r>
            <a:endParaRPr lang="en-US" dirty="0"/>
          </a:p>
        </p:txBody>
      </p:sp>
    </p:spTree>
    <p:extLst>
      <p:ext uri="{BB962C8B-B14F-4D97-AF65-F5344CB8AC3E}">
        <p14:creationId xmlns:p14="http://schemas.microsoft.com/office/powerpoint/2010/main" val="2157600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148828"/>
          </a:xfrm>
        </p:spPr>
        <p:txBody>
          <a:bodyPr/>
          <a:lstStyle/>
          <a:p>
            <a:r>
              <a:rPr lang="en-US" dirty="0" smtClean="0"/>
              <a:t>Access control is built on several key principles:</a:t>
            </a:r>
          </a:p>
          <a:p>
            <a:pPr lvl="1"/>
            <a:r>
              <a:rPr lang="en-US" dirty="0" smtClean="0"/>
              <a:t>Least privilege: The principle by which members of the organization can access the minimum amount of information for the minimum amount of time necessary to perform their required duties</a:t>
            </a:r>
          </a:p>
          <a:p>
            <a:pPr lvl="1"/>
            <a:r>
              <a:rPr lang="en-US" dirty="0" smtClean="0"/>
              <a:t>Need to know: Limits a user’s access to the specific information required to perform the currently assigned task, and not merely to the category of data required for a general work function</a:t>
            </a:r>
          </a:p>
          <a:p>
            <a:pPr lvl="1"/>
            <a:r>
              <a:rPr lang="en-US" dirty="0" smtClean="0"/>
              <a:t>Separation of duties: A control requiring that significant tasks be split up in such a way that more than one individual is responsible for their completion</a:t>
            </a:r>
          </a:p>
        </p:txBody>
      </p:sp>
      <p:sp>
        <p:nvSpPr>
          <p:cNvPr id="7170" name="Title 1"/>
          <p:cNvSpPr>
            <a:spLocks noGrp="1"/>
          </p:cNvSpPr>
          <p:nvPr>
            <p:ph type="title"/>
          </p:nvPr>
        </p:nvSpPr>
        <p:spPr/>
        <p:txBody>
          <a:bodyPr/>
          <a:lstStyle/>
          <a:p>
            <a:r>
              <a:rPr lang="en-US" dirty="0" smtClean="0"/>
              <a:t>Access Control</a:t>
            </a:r>
          </a:p>
        </p:txBody>
      </p:sp>
    </p:spTree>
    <p:extLst>
      <p:ext uri="{BB962C8B-B14F-4D97-AF65-F5344CB8AC3E}">
        <p14:creationId xmlns:p14="http://schemas.microsoft.com/office/powerpoint/2010/main" val="96782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65125" y="1538818"/>
            <a:ext cx="8415338" cy="4782848"/>
          </a:xfrm>
        </p:spPr>
        <p:txBody>
          <a:bodyPr/>
          <a:lstStyle/>
          <a:p>
            <a:r>
              <a:rPr lang="en-US" sz="2400" dirty="0" smtClean="0"/>
              <a:t>Directive—Employs administrative controls such as policy and training designed to proscribe certain user behavior in the organization</a:t>
            </a:r>
          </a:p>
          <a:p>
            <a:r>
              <a:rPr lang="en-US" sz="2400" dirty="0" smtClean="0"/>
              <a:t>Deterrent—Discourages or deters an incipient incident</a:t>
            </a:r>
          </a:p>
          <a:p>
            <a:r>
              <a:rPr lang="en-US" sz="2400" dirty="0" smtClean="0"/>
              <a:t>Preventative—Helps an organization avoid an incident</a:t>
            </a:r>
          </a:p>
          <a:p>
            <a:r>
              <a:rPr lang="en-US" sz="2400" dirty="0" smtClean="0"/>
              <a:t>Detective—Detects or identifies an incident or a threat when it occurs</a:t>
            </a:r>
          </a:p>
          <a:p>
            <a:r>
              <a:rPr lang="en-US" sz="2400" dirty="0" smtClean="0"/>
              <a:t>Corrective—Remedies a circumstance or mitigates damage done during an incident</a:t>
            </a:r>
          </a:p>
          <a:p>
            <a:r>
              <a:rPr lang="en-US" sz="2400" dirty="0" smtClean="0"/>
              <a:t>Recovery—Restores operating conditions back to normal</a:t>
            </a:r>
          </a:p>
          <a:p>
            <a:r>
              <a:rPr lang="en-US" sz="2400" dirty="0" smtClean="0"/>
              <a:t>Compensating—Resolves shortcomings</a:t>
            </a:r>
          </a:p>
        </p:txBody>
      </p:sp>
      <p:sp>
        <p:nvSpPr>
          <p:cNvPr id="8194" name="Title 1"/>
          <p:cNvSpPr>
            <a:spLocks noGrp="1"/>
          </p:cNvSpPr>
          <p:nvPr>
            <p:ph type="title"/>
          </p:nvPr>
        </p:nvSpPr>
        <p:spPr/>
        <p:txBody>
          <a:bodyPr/>
          <a:lstStyle/>
          <a:p>
            <a:r>
              <a:rPr lang="en-US" dirty="0" smtClean="0"/>
              <a:t>Categories of Access Controls</a:t>
            </a:r>
          </a:p>
        </p:txBody>
      </p:sp>
    </p:spTree>
    <p:extLst>
      <p:ext uri="{BB962C8B-B14F-4D97-AF65-F5344CB8AC3E}">
        <p14:creationId xmlns:p14="http://schemas.microsoft.com/office/powerpoint/2010/main" val="3799104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table provides Categories of Access Controls. The table has 7 columns and 3 rows. The column headings are as follows from left to right: Deterrent, Preventative, Detective, Corrective, Recovery, Compensation. The row entries are as follows. Row 1, Management. Deterrent, Policies. Preventative, Registration Procedures. Detective, Periodic violation report reviews. Corrective, Employee or account termination. Recovery, Disaster recovery plan. Compensation, Separation of duties, job rotation. Row 2, Operational. Deterrent, Warning signs. Preventative, Gates, fences, and guards. Detective, Sentries, C C T V. Corrective, Fire suppression systems. Recovery, Disaster recovery procedures. Compensation, Defense in depth. Row 3, Technical. Deterrent, Warning banners. Preventative, Login systems, Kerberos. Detective, Log monitors and I D P S. Corrective, Forensics procedures. Recovery, Data backups. Compensation, Key logging and keystroke monitori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329" y="1447800"/>
            <a:ext cx="8635342" cy="3810000"/>
          </a:xfrm>
          <a:prstGeom prst="rect">
            <a:avLst/>
          </a:prstGeom>
        </p:spPr>
      </p:pic>
    </p:spTree>
    <p:extLst>
      <p:ext uri="{BB962C8B-B14F-4D97-AF65-F5344CB8AC3E}">
        <p14:creationId xmlns:p14="http://schemas.microsoft.com/office/powerpoint/2010/main" val="2587989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dirty="0" smtClean="0"/>
              <a:t>A Mandatory Access Control (MAC) is required and is structured and coordinated within a data classification scheme that rates each collection of information as well as each user</a:t>
            </a:r>
          </a:p>
          <a:p>
            <a:r>
              <a:rPr lang="en-US" dirty="0" smtClean="0"/>
              <a:t>These ratings are often referred to as sensitivity levels or classification levels</a:t>
            </a:r>
          </a:p>
          <a:p>
            <a:r>
              <a:rPr lang="en-US" dirty="0" smtClean="0"/>
              <a:t>When MACs are implemented, users and data owners have limited control over access to information resources</a:t>
            </a:r>
          </a:p>
        </p:txBody>
      </p:sp>
      <p:sp>
        <p:nvSpPr>
          <p:cNvPr id="11266" name="Title 1"/>
          <p:cNvSpPr>
            <a:spLocks noGrp="1"/>
          </p:cNvSpPr>
          <p:nvPr>
            <p:ph type="title"/>
          </p:nvPr>
        </p:nvSpPr>
        <p:spPr/>
        <p:txBody>
          <a:bodyPr/>
          <a:lstStyle/>
          <a:p>
            <a:r>
              <a:rPr lang="en-US" dirty="0" smtClean="0"/>
              <a:t>Mandatory Access Controls (MACs)</a:t>
            </a:r>
          </a:p>
        </p:txBody>
      </p:sp>
    </p:spTree>
    <p:extLst>
      <p:ext uri="{BB962C8B-B14F-4D97-AF65-F5344CB8AC3E}">
        <p14:creationId xmlns:p14="http://schemas.microsoft.com/office/powerpoint/2010/main" val="1974598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type="body" idx="1"/>
          </p:nvPr>
        </p:nvSpPr>
        <p:spPr>
          <a:xfrm>
            <a:off x="365125" y="1143000"/>
            <a:ext cx="8415338" cy="4687437"/>
          </a:xfrm>
        </p:spPr>
        <p:txBody>
          <a:bodyPr/>
          <a:lstStyle/>
          <a:p>
            <a:r>
              <a:rPr lang="en-US" sz="2400" dirty="0" smtClean="0"/>
              <a:t>Data owners must classify the information assets for which they are responsible and review the classifications periodically</a:t>
            </a:r>
          </a:p>
          <a:p>
            <a:r>
              <a:rPr lang="en-US" sz="2400" dirty="0" smtClean="0"/>
              <a:t>The U.S. government uses a three-level classification scheme for information deemed to be National Security Information (NSI), as defined in Executive Order 13526: </a:t>
            </a:r>
          </a:p>
          <a:p>
            <a:pPr lvl="1"/>
            <a:r>
              <a:rPr lang="en-US" sz="2000" dirty="0" smtClean="0"/>
              <a:t>Top Secret</a:t>
            </a:r>
          </a:p>
          <a:p>
            <a:pPr lvl="1"/>
            <a:r>
              <a:rPr lang="en-US" sz="2000" dirty="0" smtClean="0"/>
              <a:t>Secret</a:t>
            </a:r>
          </a:p>
          <a:p>
            <a:pPr lvl="1"/>
            <a:r>
              <a:rPr lang="en-US" sz="2000" dirty="0" smtClean="0"/>
              <a:t>Confidential</a:t>
            </a:r>
          </a:p>
          <a:p>
            <a:r>
              <a:rPr lang="en-US" dirty="0" smtClean="0"/>
              <a:t>Simple scheme for other organizations:</a:t>
            </a:r>
          </a:p>
          <a:p>
            <a:pPr lvl="1"/>
            <a:r>
              <a:rPr lang="en-US" sz="2000" dirty="0" smtClean="0"/>
              <a:t>Public</a:t>
            </a:r>
          </a:p>
          <a:p>
            <a:pPr lvl="1"/>
            <a:r>
              <a:rPr lang="en-US" sz="2000" dirty="0" smtClean="0"/>
              <a:t>For official (or internal) use only</a:t>
            </a:r>
          </a:p>
          <a:p>
            <a:pPr lvl="1"/>
            <a:r>
              <a:rPr lang="en-US" sz="2000" dirty="0" smtClean="0"/>
              <a:t>Confidential (or Sensitive)</a:t>
            </a:r>
            <a:endParaRPr lang="en-US" sz="2000" dirty="0"/>
          </a:p>
        </p:txBody>
      </p:sp>
      <p:sp>
        <p:nvSpPr>
          <p:cNvPr id="12290" name="Rectangle 6"/>
          <p:cNvSpPr>
            <a:spLocks noGrp="1" noChangeArrowheads="1"/>
          </p:cNvSpPr>
          <p:nvPr>
            <p:ph type="title"/>
          </p:nvPr>
        </p:nvSpPr>
        <p:spPr/>
        <p:txBody>
          <a:bodyPr/>
          <a:lstStyle/>
          <a:p>
            <a:r>
              <a:rPr lang="en-US" dirty="0" smtClean="0"/>
              <a:t>Data Classification Model </a:t>
            </a:r>
          </a:p>
        </p:txBody>
      </p:sp>
    </p:spTree>
    <p:extLst>
      <p:ext uri="{BB962C8B-B14F-4D97-AF65-F5344CB8AC3E}">
        <p14:creationId xmlns:p14="http://schemas.microsoft.com/office/powerpoint/2010/main" val="1181257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991862"/>
          </a:xfrm>
        </p:spPr>
        <p:txBody>
          <a:bodyPr/>
          <a:lstStyle/>
          <a:p>
            <a:r>
              <a:rPr lang="en-US" dirty="0" smtClean="0"/>
              <a:t>InfoSec models are standards that are used for reference or comparison and often serve as the stepping-off point for emulation and adoption</a:t>
            </a:r>
          </a:p>
          <a:p>
            <a:r>
              <a:rPr lang="en-US" dirty="0" smtClean="0"/>
              <a:t>One way to select a methodology is to adapt or adopt an existing security management model or set of practices</a:t>
            </a:r>
          </a:p>
          <a:p>
            <a:r>
              <a:rPr lang="en-US" dirty="0" smtClean="0"/>
              <a:t>Because each InfoSec environment is unique, you may need to modify or adapt portions of several frameworks; what works well for one organization may not precisely fit another</a:t>
            </a:r>
            <a:endParaRPr lang="en-US" dirty="0"/>
          </a:p>
        </p:txBody>
      </p:sp>
      <p:sp>
        <p:nvSpPr>
          <p:cNvPr id="2" name="Title 1"/>
          <p:cNvSpPr>
            <a:spLocks noGrp="1"/>
          </p:cNvSpPr>
          <p:nvPr>
            <p:ph type="title"/>
          </p:nvPr>
        </p:nvSpPr>
        <p:spPr>
          <a:xfrm>
            <a:off x="762000" y="186519"/>
            <a:ext cx="8026400" cy="735714"/>
          </a:xfrm>
        </p:spPr>
        <p:txBody>
          <a:bodyPr/>
          <a:lstStyle/>
          <a:p>
            <a:r>
              <a:rPr lang="en-US" dirty="0" smtClean="0"/>
              <a:t>Introduction to Blueprints</a:t>
            </a:r>
            <a:r>
              <a:rPr lang="en-US" dirty="0"/>
              <a:t>, </a:t>
            </a:r>
            <a:r>
              <a:rPr lang="en-US" dirty="0" smtClean="0"/>
              <a:t>Frameworks, </a:t>
            </a:r>
            <a:r>
              <a:rPr lang="en-US" dirty="0"/>
              <a:t>and Security Models</a:t>
            </a:r>
          </a:p>
        </p:txBody>
      </p:sp>
    </p:spTree>
    <p:extLst>
      <p:ext uri="{BB962C8B-B14F-4D97-AF65-F5344CB8AC3E}">
        <p14:creationId xmlns:p14="http://schemas.microsoft.com/office/powerpoint/2010/main" val="4100611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9"/>
          <p:cNvSpPr>
            <a:spLocks noGrp="1" noChangeArrowheads="1"/>
          </p:cNvSpPr>
          <p:nvPr>
            <p:ph type="body" idx="1"/>
          </p:nvPr>
        </p:nvSpPr>
        <p:spPr>
          <a:xfrm>
            <a:off x="365125" y="1538818"/>
            <a:ext cx="8415338" cy="4518160"/>
          </a:xfrm>
        </p:spPr>
        <p:txBody>
          <a:bodyPr/>
          <a:lstStyle/>
          <a:p>
            <a:r>
              <a:rPr lang="en-US" sz="2400" dirty="0"/>
              <a:t>Another component of a data classification scheme is the personnel </a:t>
            </a:r>
            <a:r>
              <a:rPr lang="en-US" sz="2400" dirty="0" smtClean="0"/>
              <a:t>security clearance </a:t>
            </a:r>
            <a:r>
              <a:rPr lang="en-US" sz="2400" dirty="0"/>
              <a:t>structure, in which each user of an information asset is assigned </a:t>
            </a:r>
            <a:r>
              <a:rPr lang="en-US" sz="2400" dirty="0" smtClean="0"/>
              <a:t>an authorization </a:t>
            </a:r>
            <a:r>
              <a:rPr lang="en-US" sz="2400" dirty="0"/>
              <a:t>level that identifies the level of information classification he or </a:t>
            </a:r>
            <a:r>
              <a:rPr lang="en-US" sz="2400" dirty="0" smtClean="0"/>
              <a:t>she can access</a:t>
            </a:r>
          </a:p>
          <a:p>
            <a:r>
              <a:rPr lang="en-US" sz="2400" dirty="0" smtClean="0"/>
              <a:t>Most organizations have developed roles and corresponding security clearances so individuals are assigned into authorization levels correlating with the classifications of the information assets </a:t>
            </a:r>
          </a:p>
          <a:p>
            <a:r>
              <a:rPr lang="en-US" sz="2400" dirty="0"/>
              <a:t>Beyond a simple reliance on the security clearance is the incorporation of </a:t>
            </a:r>
            <a:r>
              <a:rPr lang="en-US" sz="2400" dirty="0" smtClean="0"/>
              <a:t>the need-to-know </a:t>
            </a:r>
            <a:r>
              <a:rPr lang="en-US" sz="2400" dirty="0"/>
              <a:t>principle, based on the requirement that people are not </a:t>
            </a:r>
            <a:r>
              <a:rPr lang="en-US" sz="2400" dirty="0" smtClean="0"/>
              <a:t>allowed to </a:t>
            </a:r>
            <a:r>
              <a:rPr lang="en-US" sz="2400" dirty="0"/>
              <a:t>view data simply because it falls within their level of clearance; they must </a:t>
            </a:r>
            <a:r>
              <a:rPr lang="en-US" sz="2400" dirty="0" smtClean="0"/>
              <a:t>also have </a:t>
            </a:r>
            <a:r>
              <a:rPr lang="en-US" sz="2400" dirty="0"/>
              <a:t>a business-related need-to-know</a:t>
            </a:r>
            <a:endParaRPr lang="en-US" sz="2400" dirty="0" smtClean="0"/>
          </a:p>
        </p:txBody>
      </p:sp>
      <p:sp>
        <p:nvSpPr>
          <p:cNvPr id="13316" name="Rectangle 8"/>
          <p:cNvSpPr>
            <a:spLocks noGrp="1" noChangeArrowheads="1"/>
          </p:cNvSpPr>
          <p:nvPr>
            <p:ph type="title"/>
          </p:nvPr>
        </p:nvSpPr>
        <p:spPr/>
        <p:txBody>
          <a:bodyPr/>
          <a:lstStyle/>
          <a:p>
            <a:r>
              <a:rPr lang="en-US" dirty="0" smtClean="0"/>
              <a:t>Security Clearances</a:t>
            </a:r>
          </a:p>
        </p:txBody>
      </p:sp>
    </p:spTree>
    <p:extLst>
      <p:ext uri="{BB962C8B-B14F-4D97-AF65-F5344CB8AC3E}">
        <p14:creationId xmlns:p14="http://schemas.microsoft.com/office/powerpoint/2010/main" val="3031267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7"/>
          <p:cNvSpPr>
            <a:spLocks noGrp="1" noChangeArrowheads="1"/>
          </p:cNvSpPr>
          <p:nvPr>
            <p:ph type="body" idx="1"/>
          </p:nvPr>
        </p:nvSpPr>
        <p:spPr>
          <a:xfrm>
            <a:off x="365125" y="1538818"/>
            <a:ext cx="8415338" cy="4810548"/>
          </a:xfrm>
        </p:spPr>
        <p:txBody>
          <a:bodyPr/>
          <a:lstStyle/>
          <a:p>
            <a:r>
              <a:rPr lang="en-US" dirty="0" smtClean="0"/>
              <a:t>Managing an information asset includes all aspects of its life cycle—from specification to design, acquisition, implementation, use, storage, distribution, backup, recovery, retirement, and destruction</a:t>
            </a:r>
          </a:p>
          <a:p>
            <a:r>
              <a:rPr lang="en-US" dirty="0" smtClean="0"/>
              <a:t>An information asset that has a classification designation other than unclassified or public must be clearly marked as </a:t>
            </a:r>
            <a:r>
              <a:rPr lang="en-US" dirty="0"/>
              <a:t>such—with </a:t>
            </a:r>
            <a:r>
              <a:rPr lang="en-US" dirty="0" smtClean="0"/>
              <a:t>a cover page and headers and footers</a:t>
            </a:r>
          </a:p>
          <a:p>
            <a:r>
              <a:rPr lang="en-US" dirty="0" smtClean="0"/>
              <a:t>To maintain the confidentiality of classified documents, managers can implement a clean desk </a:t>
            </a:r>
            <a:r>
              <a:rPr lang="en-US" dirty="0"/>
              <a:t>policy—requiring </a:t>
            </a:r>
            <a:r>
              <a:rPr lang="en-US" dirty="0" smtClean="0"/>
              <a:t>employees to secure all information in an appropriate storage container at the end of each business day</a:t>
            </a:r>
          </a:p>
        </p:txBody>
      </p:sp>
      <p:sp>
        <p:nvSpPr>
          <p:cNvPr id="14340" name="Rectangle 6"/>
          <p:cNvSpPr>
            <a:spLocks noGrp="1" noChangeArrowheads="1"/>
          </p:cNvSpPr>
          <p:nvPr>
            <p:ph type="title"/>
          </p:nvPr>
        </p:nvSpPr>
        <p:spPr/>
        <p:txBody>
          <a:bodyPr/>
          <a:lstStyle/>
          <a:p>
            <a:r>
              <a:rPr lang="en-US" dirty="0" smtClean="0"/>
              <a:t>Managing Classified Information Assets</a:t>
            </a:r>
          </a:p>
        </p:txBody>
      </p:sp>
    </p:spTree>
    <p:extLst>
      <p:ext uri="{BB962C8B-B14F-4D97-AF65-F5344CB8AC3E}">
        <p14:creationId xmlns:p14="http://schemas.microsoft.com/office/powerpoint/2010/main" val="20991877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7"/>
          <p:cNvSpPr>
            <a:spLocks noGrp="1" noChangeArrowheads="1"/>
          </p:cNvSpPr>
          <p:nvPr>
            <p:ph type="body" idx="1"/>
          </p:nvPr>
        </p:nvSpPr>
        <p:spPr>
          <a:xfrm>
            <a:off x="365125" y="1538818"/>
            <a:ext cx="8415338" cy="3428631"/>
          </a:xfrm>
        </p:spPr>
        <p:txBody>
          <a:bodyPr/>
          <a:lstStyle/>
          <a:p>
            <a:r>
              <a:rPr lang="en-US" dirty="0" smtClean="0"/>
              <a:t>When copies of classified information are no longer valuable or too many copies exist, care should be taken to destroy them properly to discourage dumpster diving</a:t>
            </a:r>
          </a:p>
          <a:p>
            <a:r>
              <a:rPr lang="en-US" dirty="0" smtClean="0"/>
              <a:t>While bins stored on private property can be protected from trespassers, in 1998, in </a:t>
            </a:r>
            <a:r>
              <a:rPr lang="en-US" i="1" dirty="0" smtClean="0"/>
              <a:t>California v. Greenwood</a:t>
            </a:r>
            <a:r>
              <a:rPr lang="en-US" dirty="0" smtClean="0"/>
              <a:t>, the Supreme Court ruled that there is no expectation of privacy for items thrown away in trash or refuse containers</a:t>
            </a:r>
          </a:p>
        </p:txBody>
      </p:sp>
      <p:sp>
        <p:nvSpPr>
          <p:cNvPr id="14340" name="Rectangle 6"/>
          <p:cNvSpPr>
            <a:spLocks noGrp="1" noChangeArrowheads="1"/>
          </p:cNvSpPr>
          <p:nvPr>
            <p:ph type="title"/>
          </p:nvPr>
        </p:nvSpPr>
        <p:spPr>
          <a:xfrm>
            <a:off x="762000" y="371249"/>
            <a:ext cx="8026400" cy="366254"/>
          </a:xfrm>
        </p:spPr>
        <p:txBody>
          <a:bodyPr/>
          <a:lstStyle/>
          <a:p>
            <a:r>
              <a:rPr lang="en-US" dirty="0" smtClean="0"/>
              <a:t>Managing Classified Information Assets </a:t>
            </a:r>
            <a:r>
              <a:rPr lang="en-US" dirty="0"/>
              <a:t>(Continued)</a:t>
            </a:r>
            <a:endParaRPr lang="en-US" dirty="0" smtClean="0"/>
          </a:p>
        </p:txBody>
      </p:sp>
    </p:spTree>
    <p:extLst>
      <p:ext uri="{BB962C8B-B14F-4D97-AF65-F5344CB8AC3E}">
        <p14:creationId xmlns:p14="http://schemas.microsoft.com/office/powerpoint/2010/main" val="1079731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ur U.S. government data classification cover sheets are identified. The first one is mentioned as Top secret, the second one is mentioned as secret, the third one as confidential, and the fourth one as for official use on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0300" y="260027"/>
            <a:ext cx="4343400" cy="6021047"/>
          </a:xfrm>
          <a:prstGeom prst="rect">
            <a:avLst/>
          </a:prstGeom>
        </p:spPr>
      </p:pic>
    </p:spTree>
    <p:extLst>
      <p:ext uri="{BB962C8B-B14F-4D97-AF65-F5344CB8AC3E}">
        <p14:creationId xmlns:p14="http://schemas.microsoft.com/office/powerpoint/2010/main" val="3267069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65125" y="1538818"/>
            <a:ext cx="8415338" cy="3991862"/>
          </a:xfrm>
        </p:spPr>
        <p:txBody>
          <a:bodyPr/>
          <a:lstStyle/>
          <a:p>
            <a:r>
              <a:rPr lang="en-US" dirty="0"/>
              <a:t>Lattice-based access control, a variation on </a:t>
            </a:r>
            <a:r>
              <a:rPr lang="en-US" dirty="0" smtClean="0"/>
              <a:t>the MAC form </a:t>
            </a:r>
            <a:r>
              <a:rPr lang="en-US" dirty="0"/>
              <a:t>of access control, </a:t>
            </a:r>
            <a:r>
              <a:rPr lang="en-US" dirty="0" smtClean="0"/>
              <a:t>assigns users </a:t>
            </a:r>
            <a:r>
              <a:rPr lang="en-US" dirty="0"/>
              <a:t>a matrix of authorizations for particular areas of </a:t>
            </a:r>
            <a:r>
              <a:rPr lang="en-US" dirty="0" smtClean="0"/>
              <a:t>access</a:t>
            </a:r>
          </a:p>
          <a:p>
            <a:r>
              <a:rPr lang="en-US" dirty="0" smtClean="0"/>
              <a:t>The level of authorization may vary depending on the classification authorizations that individuals possess for each group of information assets or resources</a:t>
            </a:r>
          </a:p>
          <a:p>
            <a:r>
              <a:rPr lang="en-US" dirty="0" smtClean="0"/>
              <a:t>The lattice structure contains subjects and objects, and the boundaries associated with each subject/object pair are clearly demarcated</a:t>
            </a:r>
          </a:p>
        </p:txBody>
      </p:sp>
      <p:sp>
        <p:nvSpPr>
          <p:cNvPr id="16386" name="Title 1"/>
          <p:cNvSpPr>
            <a:spLocks noGrp="1"/>
          </p:cNvSpPr>
          <p:nvPr>
            <p:ph type="title"/>
          </p:nvPr>
        </p:nvSpPr>
        <p:spPr/>
        <p:txBody>
          <a:bodyPr/>
          <a:lstStyle/>
          <a:p>
            <a:r>
              <a:rPr lang="en-US" dirty="0" smtClean="0"/>
              <a:t>Lattice-Based Access Controls</a:t>
            </a:r>
          </a:p>
        </p:txBody>
      </p:sp>
    </p:spTree>
    <p:extLst>
      <p:ext uri="{BB962C8B-B14F-4D97-AF65-F5344CB8AC3E}">
        <p14:creationId xmlns:p14="http://schemas.microsoft.com/office/powerpoint/2010/main" val="30191221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dirty="0" smtClean="0"/>
              <a:t>Nondiscretionary controls are determined by a central authority in the organization and can be based on roles—called role-based access controls or RBAC—or on a specified set of tasks—called task-based controls</a:t>
            </a:r>
          </a:p>
          <a:p>
            <a:r>
              <a:rPr lang="en-US" dirty="0" smtClean="0"/>
              <a:t>Role-based controls are tied to the role that a particular user performs in an organization, whereas task-based controls are tied to a particular assignment or responsibility</a:t>
            </a:r>
          </a:p>
        </p:txBody>
      </p:sp>
      <p:sp>
        <p:nvSpPr>
          <p:cNvPr id="17410" name="Title 1"/>
          <p:cNvSpPr>
            <a:spLocks noGrp="1"/>
          </p:cNvSpPr>
          <p:nvPr>
            <p:ph type="title"/>
          </p:nvPr>
        </p:nvSpPr>
        <p:spPr/>
        <p:txBody>
          <a:bodyPr/>
          <a:lstStyle/>
          <a:p>
            <a:r>
              <a:rPr lang="en-US" dirty="0" smtClean="0"/>
              <a:t>Nondiscretionary Controls</a:t>
            </a:r>
          </a:p>
        </p:txBody>
      </p:sp>
    </p:spTree>
    <p:extLst>
      <p:ext uri="{BB962C8B-B14F-4D97-AF65-F5344CB8AC3E}">
        <p14:creationId xmlns:p14="http://schemas.microsoft.com/office/powerpoint/2010/main" val="21119021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365125" y="1538818"/>
            <a:ext cx="8415338" cy="3173176"/>
          </a:xfrm>
        </p:spPr>
        <p:txBody>
          <a:bodyPr/>
          <a:lstStyle/>
          <a:p>
            <a:r>
              <a:rPr lang="en-US" dirty="0" smtClean="0"/>
              <a:t>Discretionary Access Controls (DACs) are implemented at the discretion or option of the data user</a:t>
            </a:r>
          </a:p>
          <a:p>
            <a:r>
              <a:rPr lang="en-US" dirty="0" smtClean="0"/>
              <a:t>Most personal computer operating systems are designed based on the DAC model</a:t>
            </a:r>
          </a:p>
          <a:p>
            <a:r>
              <a:rPr lang="en-US" dirty="0" smtClean="0"/>
              <a:t>One discretionary model is rule-based access controls where access is granted based on a set of rules specified by the central authority</a:t>
            </a:r>
          </a:p>
        </p:txBody>
      </p:sp>
      <p:sp>
        <p:nvSpPr>
          <p:cNvPr id="18434" name="Title 1"/>
          <p:cNvSpPr>
            <a:spLocks noGrp="1"/>
          </p:cNvSpPr>
          <p:nvPr>
            <p:ph type="title"/>
          </p:nvPr>
        </p:nvSpPr>
        <p:spPr/>
        <p:txBody>
          <a:bodyPr/>
          <a:lstStyle/>
          <a:p>
            <a:r>
              <a:rPr lang="en-US" dirty="0" smtClean="0"/>
              <a:t>Discretionary Access Controls (DACs)</a:t>
            </a:r>
          </a:p>
        </p:txBody>
      </p:sp>
    </p:spTree>
    <p:extLst>
      <p:ext uri="{BB962C8B-B14F-4D97-AF65-F5344CB8AC3E}">
        <p14:creationId xmlns:p14="http://schemas.microsoft.com/office/powerpoint/2010/main" val="2484046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365125" y="1538818"/>
            <a:ext cx="8415338" cy="4401205"/>
          </a:xfrm>
        </p:spPr>
        <p:txBody>
          <a:bodyPr/>
          <a:lstStyle/>
          <a:p>
            <a:r>
              <a:rPr lang="en-US" dirty="0" smtClean="0"/>
              <a:t>Content-dependent access controls—As the name suggests, access to a specific set of information may be dependent on its content (e.g., Marketing information for the Marketing Department)</a:t>
            </a:r>
          </a:p>
          <a:p>
            <a:r>
              <a:rPr lang="en-US" dirty="0" smtClean="0"/>
              <a:t>Constrained user interfaces—Some systems are designed specifically to restrict what information an individual user can access (e.g., ATMs)</a:t>
            </a:r>
          </a:p>
          <a:p>
            <a:r>
              <a:rPr lang="en-US" dirty="0" smtClean="0"/>
              <a:t>Temporal (time-based) isolation—In some cases, access to information is limited by a time-of-day constraint (e.g., time-release safes)</a:t>
            </a:r>
          </a:p>
        </p:txBody>
      </p:sp>
      <p:sp>
        <p:nvSpPr>
          <p:cNvPr id="19458" name="Title 1"/>
          <p:cNvSpPr>
            <a:spLocks noGrp="1"/>
          </p:cNvSpPr>
          <p:nvPr>
            <p:ph type="title"/>
          </p:nvPr>
        </p:nvSpPr>
        <p:spPr/>
        <p:txBody>
          <a:bodyPr/>
          <a:lstStyle/>
          <a:p>
            <a:r>
              <a:rPr lang="en-US" dirty="0" smtClean="0"/>
              <a:t>Other Forms of Access Control</a:t>
            </a:r>
          </a:p>
        </p:txBody>
      </p:sp>
    </p:spTree>
    <p:extLst>
      <p:ext uri="{BB962C8B-B14F-4D97-AF65-F5344CB8AC3E}">
        <p14:creationId xmlns:p14="http://schemas.microsoft.com/office/powerpoint/2010/main" val="804054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Academic Access Control Models</a:t>
            </a:r>
            <a:endParaRPr lang="en-US" dirty="0"/>
          </a:p>
        </p:txBody>
      </p:sp>
      <p:sp>
        <p:nvSpPr>
          <p:cNvPr id="7" name="Text Placeholder 6"/>
          <p:cNvSpPr>
            <a:spLocks noGrp="1"/>
          </p:cNvSpPr>
          <p:nvPr>
            <p:ph type="body" idx="1"/>
          </p:nvPr>
        </p:nvSpPr>
        <p:spPr/>
        <p:txBody>
          <a:bodyPr/>
          <a:lstStyle/>
          <a:p>
            <a:r>
              <a:rPr lang="en-US" dirty="0" smtClean="0"/>
              <a:t>Chapter 08: Security Management Models</a:t>
            </a:r>
            <a:endParaRPr lang="en-US" dirty="0"/>
          </a:p>
        </p:txBody>
      </p:sp>
    </p:spTree>
    <p:extLst>
      <p:ext uri="{BB962C8B-B14F-4D97-AF65-F5344CB8AC3E}">
        <p14:creationId xmlns:p14="http://schemas.microsoft.com/office/powerpoint/2010/main" val="944536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365125" y="1538818"/>
            <a:ext cx="8415338" cy="4247317"/>
          </a:xfrm>
        </p:spPr>
        <p:txBody>
          <a:bodyPr/>
          <a:lstStyle/>
          <a:p>
            <a:r>
              <a:rPr lang="en-US" dirty="0" smtClean="0"/>
              <a:t>The Bell-LaPadula (BLP) confidentiality model is a state machine reference model that helps ensure the confidentiality of an information system by means of mandatory access controls (MACs), data classification, and security clearances</a:t>
            </a:r>
          </a:p>
          <a:p>
            <a:r>
              <a:rPr lang="en-US" dirty="0" smtClean="0"/>
              <a:t>A state machine model is one in which the design follows a conceptual approach in which the state of the content of the system being modeled is always in a known secure condition, in other words, this kind of model is provably secure</a:t>
            </a:r>
          </a:p>
        </p:txBody>
      </p:sp>
      <p:sp>
        <p:nvSpPr>
          <p:cNvPr id="25602" name="Title 1"/>
          <p:cNvSpPr>
            <a:spLocks noGrp="1"/>
          </p:cNvSpPr>
          <p:nvPr>
            <p:ph type="title"/>
          </p:nvPr>
        </p:nvSpPr>
        <p:spPr/>
        <p:txBody>
          <a:bodyPr/>
          <a:lstStyle/>
          <a:p>
            <a:r>
              <a:rPr lang="en-US" dirty="0" smtClean="0"/>
              <a:t>Bell-LaPadula Confidentiality Model</a:t>
            </a:r>
          </a:p>
        </p:txBody>
      </p:sp>
    </p:spTree>
    <p:extLst>
      <p:ext uri="{BB962C8B-B14F-4D97-AF65-F5344CB8AC3E}">
        <p14:creationId xmlns:p14="http://schemas.microsoft.com/office/powerpoint/2010/main" val="415073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a:xfrm>
            <a:off x="365125" y="1538818"/>
            <a:ext cx="8415338" cy="4672048"/>
          </a:xfrm>
        </p:spPr>
        <p:txBody>
          <a:bodyPr/>
          <a:lstStyle/>
          <a:p>
            <a:r>
              <a:rPr lang="en-US" sz="2400" dirty="0" smtClean="0"/>
              <a:t>The communities of interest accountable for the security of an organization’s information assets must design a working security plan and then implement a management model to execute and maintain that plan</a:t>
            </a:r>
          </a:p>
          <a:p>
            <a:r>
              <a:rPr lang="en-US" sz="2400" dirty="0" smtClean="0"/>
              <a:t>This may begin with the creation or validation of a security framework, followed by an InfoSec blueprint that describes existing controls and identifies other necessary security controls</a:t>
            </a:r>
          </a:p>
          <a:p>
            <a:r>
              <a:rPr lang="en-US" sz="2400" dirty="0" smtClean="0"/>
              <a:t>A framework or security model is the outline of the more thorough and organization-specific blueprint</a:t>
            </a:r>
          </a:p>
          <a:p>
            <a:r>
              <a:rPr lang="en-US" sz="2400" dirty="0" smtClean="0"/>
              <a:t>These documents form the basis for the design, selection, and initial and ongoing implementation of all subsequent security controls, including policy, SETA, and technologies</a:t>
            </a:r>
          </a:p>
        </p:txBody>
      </p:sp>
      <p:sp>
        <p:nvSpPr>
          <p:cNvPr id="5123" name="Rectangle 4"/>
          <p:cNvSpPr>
            <a:spLocks noGrp="1" noChangeArrowheads="1"/>
          </p:cNvSpPr>
          <p:nvPr>
            <p:ph type="title"/>
          </p:nvPr>
        </p:nvSpPr>
        <p:spPr>
          <a:xfrm>
            <a:off x="762000" y="186519"/>
            <a:ext cx="8026400" cy="735714"/>
          </a:xfrm>
        </p:spPr>
        <p:txBody>
          <a:bodyPr/>
          <a:lstStyle/>
          <a:p>
            <a:r>
              <a:rPr lang="en-US" dirty="0" smtClean="0"/>
              <a:t>Introduction to Blueprints, Frameworks, and Security </a:t>
            </a:r>
            <a:r>
              <a:rPr lang="en-US" dirty="0"/>
              <a:t>Models </a:t>
            </a:r>
            <a:r>
              <a:rPr lang="en-US" dirty="0"/>
              <a:t>(Continued)</a:t>
            </a:r>
            <a:endParaRPr lang="en-US" dirty="0" smtClean="0"/>
          </a:p>
        </p:txBody>
      </p:sp>
    </p:spTree>
    <p:extLst>
      <p:ext uri="{BB962C8B-B14F-4D97-AF65-F5344CB8AC3E}">
        <p14:creationId xmlns:p14="http://schemas.microsoft.com/office/powerpoint/2010/main" val="2941457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r>
              <a:rPr lang="en-US" dirty="0" smtClean="0"/>
              <a:t>A system that serves as a reference monitor compares the level of classification of the data with the clearance of the entity requesting access; it allows access only if the clearance is equal to or higher than the classification</a:t>
            </a:r>
          </a:p>
          <a:p>
            <a:r>
              <a:rPr lang="en-US" dirty="0" smtClean="0"/>
              <a:t>BLP security rules prevent information from being moved from a level of higher security level to a level of lower security</a:t>
            </a:r>
          </a:p>
        </p:txBody>
      </p:sp>
      <p:sp>
        <p:nvSpPr>
          <p:cNvPr id="26626" name="Title 1"/>
          <p:cNvSpPr>
            <a:spLocks noGrp="1"/>
          </p:cNvSpPr>
          <p:nvPr>
            <p:ph type="title"/>
          </p:nvPr>
        </p:nvSpPr>
        <p:spPr/>
        <p:txBody>
          <a:bodyPr/>
          <a:lstStyle/>
          <a:p>
            <a:r>
              <a:rPr lang="en-US" dirty="0" smtClean="0"/>
              <a:t>Bell-LaPadula Confidentiality Model </a:t>
            </a:r>
            <a:r>
              <a:rPr lang="en-US" dirty="0"/>
              <a:t>(Continued)</a:t>
            </a:r>
            <a:endParaRPr lang="en-US" dirty="0" smtClean="0"/>
          </a:p>
        </p:txBody>
      </p:sp>
    </p:spTree>
    <p:extLst>
      <p:ext uri="{BB962C8B-B14F-4D97-AF65-F5344CB8AC3E}">
        <p14:creationId xmlns:p14="http://schemas.microsoft.com/office/powerpoint/2010/main" val="3700070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lstStyle/>
          <a:p>
            <a:r>
              <a:rPr lang="en-US" dirty="0" smtClean="0"/>
              <a:t>Access modes can be one of two types: simple security and the * (star) property</a:t>
            </a:r>
          </a:p>
          <a:p>
            <a:pPr lvl="1"/>
            <a:r>
              <a:rPr lang="en-US" dirty="0" smtClean="0"/>
              <a:t>Simple security (also called the read property) prohibits a subject of lower clearance from reading an object of higher classification, but allows a subject with a higher clearance level to read an object at a lower level (read down)</a:t>
            </a:r>
          </a:p>
          <a:p>
            <a:pPr lvl="1"/>
            <a:r>
              <a:rPr lang="en-US" dirty="0" smtClean="0"/>
              <a:t>The * property (the write property) prohibits a high-level subject from sending messages to a lower-level object</a:t>
            </a:r>
          </a:p>
          <a:p>
            <a:pPr lvl="1"/>
            <a:r>
              <a:rPr lang="en-US" dirty="0" smtClean="0"/>
              <a:t>In short, the principle is “no read up, no write down” </a:t>
            </a:r>
          </a:p>
        </p:txBody>
      </p:sp>
      <p:sp>
        <p:nvSpPr>
          <p:cNvPr id="27650" name="Title 1"/>
          <p:cNvSpPr>
            <a:spLocks noGrp="1"/>
          </p:cNvSpPr>
          <p:nvPr>
            <p:ph type="title"/>
          </p:nvPr>
        </p:nvSpPr>
        <p:spPr/>
        <p:txBody>
          <a:bodyPr/>
          <a:lstStyle/>
          <a:p>
            <a:r>
              <a:rPr lang="en-US" dirty="0"/>
              <a:t>Bell-LaPadula Confidentiality </a:t>
            </a:r>
            <a:r>
              <a:rPr lang="en-US" dirty="0" smtClean="0"/>
              <a:t>Model </a:t>
            </a:r>
            <a:r>
              <a:rPr lang="en-US" dirty="0"/>
              <a:t>(Continued)</a:t>
            </a:r>
            <a:endParaRPr lang="en-US" dirty="0" smtClean="0"/>
          </a:p>
        </p:txBody>
      </p:sp>
    </p:spTree>
    <p:extLst>
      <p:ext uri="{BB962C8B-B14F-4D97-AF65-F5344CB8AC3E}">
        <p14:creationId xmlns:p14="http://schemas.microsoft.com/office/powerpoint/2010/main" val="378869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65125" y="1538818"/>
            <a:ext cx="8415338" cy="3951851"/>
          </a:xfrm>
        </p:spPr>
        <p:txBody>
          <a:bodyPr/>
          <a:lstStyle/>
          <a:p>
            <a:r>
              <a:rPr lang="en-US" dirty="0" smtClean="0"/>
              <a:t>The Biba integrity model is similar to BLP</a:t>
            </a:r>
          </a:p>
          <a:p>
            <a:r>
              <a:rPr lang="en-US" dirty="0" smtClean="0"/>
              <a:t>The intent is to provide access controls to ensure that objects or subjects cannot have less integrity as a result of read/write operations</a:t>
            </a:r>
          </a:p>
          <a:p>
            <a:r>
              <a:rPr lang="en-US" dirty="0" smtClean="0"/>
              <a:t>The Biba model ensures that no information from a subject can be passed on to an object in a higher security level</a:t>
            </a:r>
          </a:p>
          <a:p>
            <a:pPr lvl="1"/>
            <a:r>
              <a:rPr lang="en-US" dirty="0" smtClean="0"/>
              <a:t>This prevents contaminating data of higher integrity with data of lower integrity</a:t>
            </a:r>
          </a:p>
        </p:txBody>
      </p:sp>
      <p:sp>
        <p:nvSpPr>
          <p:cNvPr id="28674" name="Title 1"/>
          <p:cNvSpPr>
            <a:spLocks noGrp="1"/>
          </p:cNvSpPr>
          <p:nvPr>
            <p:ph type="title"/>
          </p:nvPr>
        </p:nvSpPr>
        <p:spPr/>
        <p:txBody>
          <a:bodyPr/>
          <a:lstStyle/>
          <a:p>
            <a:r>
              <a:rPr lang="en-US" dirty="0" smtClean="0"/>
              <a:t>Biba Integrity Model</a:t>
            </a:r>
          </a:p>
        </p:txBody>
      </p:sp>
    </p:spTree>
    <p:extLst>
      <p:ext uri="{BB962C8B-B14F-4D97-AF65-F5344CB8AC3E}">
        <p14:creationId xmlns:p14="http://schemas.microsoft.com/office/powerpoint/2010/main" val="36262654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365125" y="1538818"/>
            <a:ext cx="8415338" cy="4050340"/>
          </a:xfrm>
        </p:spPr>
        <p:txBody>
          <a:bodyPr/>
          <a:lstStyle/>
          <a:p>
            <a:r>
              <a:rPr lang="en-US" dirty="0" smtClean="0"/>
              <a:t>The Biba Model assigns integrity levels to subjects and objects using two properties: the simple integrity (read) property or the integrity * property (write)</a:t>
            </a:r>
          </a:p>
          <a:p>
            <a:pPr lvl="1"/>
            <a:r>
              <a:rPr lang="en-US" dirty="0" smtClean="0"/>
              <a:t>The simple integrity property permits a subject to have read access to an object only if the security level of the subject is either lower or equal to the level of the object</a:t>
            </a:r>
          </a:p>
          <a:p>
            <a:pPr lvl="1"/>
            <a:r>
              <a:rPr lang="en-US" dirty="0" smtClean="0"/>
              <a:t>The integrity * property permits a subject to have write access to an object only if the security level of the subject is equal to or higher than that of the object</a:t>
            </a:r>
          </a:p>
          <a:p>
            <a:r>
              <a:rPr lang="en-US" dirty="0" smtClean="0"/>
              <a:t>In short “no write up, no read down”</a:t>
            </a:r>
          </a:p>
        </p:txBody>
      </p:sp>
      <p:sp>
        <p:nvSpPr>
          <p:cNvPr id="29698" name="Title 1"/>
          <p:cNvSpPr>
            <a:spLocks noGrp="1"/>
          </p:cNvSpPr>
          <p:nvPr>
            <p:ph type="title"/>
          </p:nvPr>
        </p:nvSpPr>
        <p:spPr/>
        <p:txBody>
          <a:bodyPr/>
          <a:lstStyle/>
          <a:p>
            <a:r>
              <a:rPr lang="en-US" dirty="0" smtClean="0"/>
              <a:t>Biba Integrity Model </a:t>
            </a:r>
            <a:r>
              <a:rPr lang="en-US" dirty="0"/>
              <a:t>(Continued)</a:t>
            </a:r>
            <a:endParaRPr lang="en-US" dirty="0" smtClean="0"/>
          </a:p>
        </p:txBody>
      </p:sp>
    </p:spTree>
    <p:extLst>
      <p:ext uri="{BB962C8B-B14F-4D97-AF65-F5344CB8AC3E}">
        <p14:creationId xmlns:p14="http://schemas.microsoft.com/office/powerpoint/2010/main" val="4141833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65125" y="1538818"/>
            <a:ext cx="8415338" cy="3484031"/>
          </a:xfrm>
        </p:spPr>
        <p:txBody>
          <a:bodyPr/>
          <a:lstStyle/>
          <a:p>
            <a:r>
              <a:rPr lang="en-US" dirty="0" smtClean="0"/>
              <a:t>The Clark-Wilson integrity model, which is built upon principles of change control rather than integrity levels, was designed for the commercial environment</a:t>
            </a:r>
          </a:p>
          <a:p>
            <a:r>
              <a:rPr lang="en-US" dirty="0" smtClean="0"/>
              <a:t>The change control principles upon which it operates are:</a:t>
            </a:r>
          </a:p>
          <a:p>
            <a:pPr lvl="1"/>
            <a:r>
              <a:rPr lang="en-US" dirty="0" smtClean="0"/>
              <a:t>No changes by unauthorized subjects</a:t>
            </a:r>
          </a:p>
          <a:p>
            <a:pPr lvl="1"/>
            <a:r>
              <a:rPr lang="en-US" dirty="0" smtClean="0"/>
              <a:t>No unauthorized changes by authorized subjects </a:t>
            </a:r>
          </a:p>
          <a:p>
            <a:pPr lvl="1"/>
            <a:r>
              <a:rPr lang="en-US" dirty="0" smtClean="0"/>
              <a:t>The maintenance of internal and external consistency</a:t>
            </a:r>
          </a:p>
        </p:txBody>
      </p:sp>
      <p:sp>
        <p:nvSpPr>
          <p:cNvPr id="30722" name="Title 1"/>
          <p:cNvSpPr>
            <a:spLocks noGrp="1"/>
          </p:cNvSpPr>
          <p:nvPr>
            <p:ph type="title"/>
          </p:nvPr>
        </p:nvSpPr>
        <p:spPr/>
        <p:txBody>
          <a:bodyPr/>
          <a:lstStyle/>
          <a:p>
            <a:r>
              <a:rPr lang="en-US" dirty="0" smtClean="0"/>
              <a:t>Clark-Wilson Integrity Model</a:t>
            </a:r>
          </a:p>
        </p:txBody>
      </p:sp>
    </p:spTree>
    <p:extLst>
      <p:ext uri="{BB962C8B-B14F-4D97-AF65-F5344CB8AC3E}">
        <p14:creationId xmlns:p14="http://schemas.microsoft.com/office/powerpoint/2010/main" val="3270398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65125" y="1538818"/>
            <a:ext cx="8415338" cy="5019836"/>
          </a:xfrm>
        </p:spPr>
        <p:txBody>
          <a:bodyPr/>
          <a:lstStyle/>
          <a:p>
            <a:r>
              <a:rPr lang="en-US" dirty="0" smtClean="0"/>
              <a:t>These controls are part of the CWI model: </a:t>
            </a:r>
          </a:p>
          <a:p>
            <a:pPr lvl="1"/>
            <a:r>
              <a:rPr lang="en-US" dirty="0" smtClean="0"/>
              <a:t>Subject authentication and identification </a:t>
            </a:r>
          </a:p>
          <a:p>
            <a:pPr lvl="1"/>
            <a:r>
              <a:rPr lang="en-US" dirty="0" smtClean="0"/>
              <a:t>Access to objects by means of well-formed transactions </a:t>
            </a:r>
          </a:p>
          <a:p>
            <a:pPr lvl="1"/>
            <a:r>
              <a:rPr lang="en-US" dirty="0" smtClean="0"/>
              <a:t>Execution by subjects on a restricted set of programs </a:t>
            </a:r>
          </a:p>
          <a:p>
            <a:r>
              <a:rPr lang="en-US" dirty="0" smtClean="0"/>
              <a:t>The elements of the Clark-Wilson model are: </a:t>
            </a:r>
          </a:p>
          <a:p>
            <a:pPr lvl="1"/>
            <a:r>
              <a:rPr lang="en-US" dirty="0" smtClean="0"/>
              <a:t>Constrained data item (CDI)—Data item with protected integrity</a:t>
            </a:r>
          </a:p>
          <a:p>
            <a:pPr lvl="1"/>
            <a:r>
              <a:rPr lang="en-US" dirty="0" smtClean="0"/>
              <a:t>Unconstrained data item—Data not controlled by Clark-Wilson; nonvalidated input or any output</a:t>
            </a:r>
          </a:p>
          <a:p>
            <a:pPr lvl="1"/>
            <a:r>
              <a:rPr lang="en-US" dirty="0" smtClean="0"/>
              <a:t>Integrity verification procedure (IVP)—Procedure that scans data and confirms its integrity</a:t>
            </a:r>
          </a:p>
          <a:p>
            <a:pPr lvl="1"/>
            <a:r>
              <a:rPr lang="en-US" dirty="0" smtClean="0"/>
              <a:t>Transformation procedure (TP)—Procedure that only allows changes to a constrained data item</a:t>
            </a:r>
          </a:p>
        </p:txBody>
      </p:sp>
      <p:sp>
        <p:nvSpPr>
          <p:cNvPr id="32770" name="Title 1"/>
          <p:cNvSpPr>
            <a:spLocks noGrp="1"/>
          </p:cNvSpPr>
          <p:nvPr>
            <p:ph type="title"/>
          </p:nvPr>
        </p:nvSpPr>
        <p:spPr/>
        <p:txBody>
          <a:bodyPr/>
          <a:lstStyle/>
          <a:p>
            <a:r>
              <a:rPr lang="en-US" dirty="0" smtClean="0"/>
              <a:t>Clark-Wilson Integrity Model </a:t>
            </a:r>
            <a:r>
              <a:rPr lang="en-US" dirty="0"/>
              <a:t>(Continued) </a:t>
            </a:r>
            <a:endParaRPr lang="en-US" dirty="0" smtClean="0"/>
          </a:p>
        </p:txBody>
      </p:sp>
    </p:spTree>
    <p:extLst>
      <p:ext uri="{BB962C8B-B14F-4D97-AF65-F5344CB8AC3E}">
        <p14:creationId xmlns:p14="http://schemas.microsoft.com/office/powerpoint/2010/main" val="1865027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570482"/>
          </a:xfrm>
        </p:spPr>
        <p:txBody>
          <a:bodyPr/>
          <a:lstStyle/>
          <a:p>
            <a:r>
              <a:rPr lang="en-US" sz="2400" dirty="0"/>
              <a:t>The </a:t>
            </a:r>
            <a:r>
              <a:rPr lang="en-US" sz="2400" i="1" dirty="0"/>
              <a:t>Graham-Denning access control model </a:t>
            </a:r>
            <a:r>
              <a:rPr lang="en-US" sz="2400" dirty="0"/>
              <a:t>has three parts: a set of objects, a set </a:t>
            </a:r>
            <a:r>
              <a:rPr lang="en-US" sz="2400" dirty="0" smtClean="0"/>
              <a:t>of subjects</a:t>
            </a:r>
            <a:r>
              <a:rPr lang="en-US" sz="2400" dirty="0"/>
              <a:t>, and a set of </a:t>
            </a:r>
            <a:r>
              <a:rPr lang="en-US" sz="2400" dirty="0" smtClean="0"/>
              <a:t>rights; </a:t>
            </a:r>
            <a:r>
              <a:rPr lang="en-US" sz="2400" dirty="0"/>
              <a:t>subjects are composed of two things: a process </a:t>
            </a:r>
            <a:r>
              <a:rPr lang="en-US" sz="2400" dirty="0" smtClean="0"/>
              <a:t>and a domain</a:t>
            </a:r>
          </a:p>
          <a:p>
            <a:r>
              <a:rPr lang="en-US" sz="2400" dirty="0" smtClean="0"/>
              <a:t>The eight primitive protection rights are:</a:t>
            </a:r>
          </a:p>
          <a:p>
            <a:pPr marL="742950" lvl="1" indent="-514350">
              <a:buFont typeface="+mj-lt"/>
              <a:buAutoNum type="arabicPeriod"/>
            </a:pPr>
            <a:r>
              <a:rPr lang="en-US" sz="2000" dirty="0" smtClean="0"/>
              <a:t>Create </a:t>
            </a:r>
            <a:r>
              <a:rPr lang="en-US" sz="2000" dirty="0"/>
              <a:t>object</a:t>
            </a:r>
          </a:p>
          <a:p>
            <a:pPr marL="742950" lvl="1" indent="-514350">
              <a:buFont typeface="+mj-lt"/>
              <a:buAutoNum type="arabicPeriod"/>
            </a:pPr>
            <a:r>
              <a:rPr lang="en-US" sz="2000" dirty="0" smtClean="0"/>
              <a:t>Create </a:t>
            </a:r>
            <a:r>
              <a:rPr lang="en-US" sz="2000" dirty="0"/>
              <a:t>subject</a:t>
            </a:r>
          </a:p>
          <a:p>
            <a:pPr marL="742950" lvl="1" indent="-514350">
              <a:buFont typeface="+mj-lt"/>
              <a:buAutoNum type="arabicPeriod"/>
            </a:pPr>
            <a:r>
              <a:rPr lang="en-US" sz="2000" dirty="0" smtClean="0"/>
              <a:t>Delete </a:t>
            </a:r>
            <a:r>
              <a:rPr lang="en-US" sz="2000" dirty="0"/>
              <a:t>object</a:t>
            </a:r>
          </a:p>
          <a:p>
            <a:pPr marL="742950" lvl="1" indent="-514350">
              <a:buFont typeface="+mj-lt"/>
              <a:buAutoNum type="arabicPeriod"/>
            </a:pPr>
            <a:r>
              <a:rPr lang="en-US" sz="2000" dirty="0" smtClean="0"/>
              <a:t>Delete </a:t>
            </a:r>
            <a:r>
              <a:rPr lang="en-US" sz="2000" dirty="0"/>
              <a:t>subject</a:t>
            </a:r>
          </a:p>
          <a:p>
            <a:pPr marL="742950" lvl="1" indent="-514350">
              <a:buFont typeface="+mj-lt"/>
              <a:buAutoNum type="arabicPeriod"/>
            </a:pPr>
            <a:r>
              <a:rPr lang="en-US" sz="2000" dirty="0" smtClean="0"/>
              <a:t>Read </a:t>
            </a:r>
            <a:r>
              <a:rPr lang="en-US" sz="2000" dirty="0"/>
              <a:t>access right</a:t>
            </a:r>
          </a:p>
          <a:p>
            <a:pPr marL="742950" lvl="1" indent="-514350">
              <a:buFont typeface="+mj-lt"/>
              <a:buAutoNum type="arabicPeriod"/>
            </a:pPr>
            <a:r>
              <a:rPr lang="en-US" sz="2000" dirty="0" smtClean="0"/>
              <a:t>Grant </a:t>
            </a:r>
            <a:r>
              <a:rPr lang="en-US" sz="2000" dirty="0"/>
              <a:t>access right</a:t>
            </a:r>
          </a:p>
          <a:p>
            <a:pPr marL="742950" lvl="1" indent="-514350">
              <a:buFont typeface="+mj-lt"/>
              <a:buAutoNum type="arabicPeriod"/>
            </a:pPr>
            <a:r>
              <a:rPr lang="en-US" sz="2000" dirty="0" smtClean="0"/>
              <a:t>Delete </a:t>
            </a:r>
            <a:r>
              <a:rPr lang="en-US" sz="2000" dirty="0"/>
              <a:t>access right</a:t>
            </a:r>
          </a:p>
          <a:p>
            <a:pPr marL="742950" lvl="1" indent="-514350">
              <a:buFont typeface="+mj-lt"/>
              <a:buAutoNum type="arabicPeriod"/>
            </a:pPr>
            <a:r>
              <a:rPr lang="en-US" sz="2000" dirty="0" smtClean="0"/>
              <a:t>Transfer </a:t>
            </a:r>
            <a:r>
              <a:rPr lang="en-US" sz="2000" dirty="0"/>
              <a:t>access right</a:t>
            </a:r>
            <a:endParaRPr lang="en-US" sz="2000" dirty="0" smtClean="0"/>
          </a:p>
        </p:txBody>
      </p:sp>
      <p:sp>
        <p:nvSpPr>
          <p:cNvPr id="3" name="Title 2"/>
          <p:cNvSpPr>
            <a:spLocks noGrp="1"/>
          </p:cNvSpPr>
          <p:nvPr>
            <p:ph type="title"/>
          </p:nvPr>
        </p:nvSpPr>
        <p:spPr/>
        <p:txBody>
          <a:bodyPr/>
          <a:lstStyle/>
          <a:p>
            <a:r>
              <a:rPr lang="en-US" dirty="0"/>
              <a:t>Graham-Denning Access Control Model</a:t>
            </a:r>
          </a:p>
        </p:txBody>
      </p:sp>
    </p:spTree>
    <p:extLst>
      <p:ext uri="{BB962C8B-B14F-4D97-AF65-F5344CB8AC3E}">
        <p14:creationId xmlns:p14="http://schemas.microsoft.com/office/powerpoint/2010/main" val="1789721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365125" y="1538818"/>
            <a:ext cx="8415338" cy="3582519"/>
          </a:xfrm>
        </p:spPr>
        <p:txBody>
          <a:bodyPr/>
          <a:lstStyle/>
          <a:p>
            <a:r>
              <a:rPr lang="en-US" dirty="0" smtClean="0"/>
              <a:t>The Harrison-Ruzzo-Ullman (HRU) model defines a method to allow changes to access rights and the addition and removal of subjects and objects, a process that the Bell-LaPadula model does not </a:t>
            </a:r>
          </a:p>
          <a:p>
            <a:r>
              <a:rPr lang="en-US" dirty="0" smtClean="0"/>
              <a:t>Since systems change over time, their protective states need to change</a:t>
            </a:r>
          </a:p>
          <a:p>
            <a:r>
              <a:rPr lang="en-US" dirty="0" smtClean="0"/>
              <a:t>HRU is built on an access control matrix and includes a set of generic rights and a specific set of commands</a:t>
            </a:r>
          </a:p>
        </p:txBody>
      </p:sp>
      <p:sp>
        <p:nvSpPr>
          <p:cNvPr id="34818" name="Title 1"/>
          <p:cNvSpPr>
            <a:spLocks noGrp="1"/>
          </p:cNvSpPr>
          <p:nvPr>
            <p:ph type="title"/>
          </p:nvPr>
        </p:nvSpPr>
        <p:spPr/>
        <p:txBody>
          <a:bodyPr/>
          <a:lstStyle/>
          <a:p>
            <a:r>
              <a:rPr lang="en-US" dirty="0" smtClean="0"/>
              <a:t> Harrison-Ruzzo-Ullman (HRU) model</a:t>
            </a:r>
          </a:p>
        </p:txBody>
      </p:sp>
    </p:spTree>
    <p:extLst>
      <p:ext uri="{BB962C8B-B14F-4D97-AF65-F5344CB8AC3E}">
        <p14:creationId xmlns:p14="http://schemas.microsoft.com/office/powerpoint/2010/main" val="20402813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65125" y="1538818"/>
            <a:ext cx="8415338" cy="2609945"/>
          </a:xfrm>
        </p:spPr>
        <p:txBody>
          <a:bodyPr/>
          <a:lstStyle/>
          <a:p>
            <a:r>
              <a:rPr lang="en-US" dirty="0" smtClean="0"/>
              <a:t>The Brewer-Nash model—commonly known as a Chinese </a:t>
            </a:r>
            <a:r>
              <a:rPr lang="en-US" dirty="0"/>
              <a:t>Wall—is </a:t>
            </a:r>
            <a:r>
              <a:rPr lang="en-US" dirty="0" smtClean="0"/>
              <a:t>designed to prevent a conflict of interest between two parties</a:t>
            </a:r>
          </a:p>
          <a:p>
            <a:r>
              <a:rPr lang="en-US" dirty="0" smtClean="0"/>
              <a:t>The Brewer-Nash model requires users to select one of two conflicting sets of data, after which they cannot access the conflicting data</a:t>
            </a:r>
          </a:p>
        </p:txBody>
      </p:sp>
      <p:sp>
        <p:nvSpPr>
          <p:cNvPr id="35842" name="Title 1"/>
          <p:cNvSpPr>
            <a:spLocks noGrp="1"/>
          </p:cNvSpPr>
          <p:nvPr>
            <p:ph type="title"/>
          </p:nvPr>
        </p:nvSpPr>
        <p:spPr/>
        <p:txBody>
          <a:bodyPr/>
          <a:lstStyle/>
          <a:p>
            <a:r>
              <a:rPr lang="en-US" dirty="0" smtClean="0"/>
              <a:t> Brewer-Nash (Chinese Wall)</a:t>
            </a:r>
          </a:p>
        </p:txBody>
      </p:sp>
    </p:spTree>
    <p:extLst>
      <p:ext uri="{BB962C8B-B14F-4D97-AF65-F5344CB8AC3E}">
        <p14:creationId xmlns:p14="http://schemas.microsoft.com/office/powerpoint/2010/main" val="39877019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9"/>
          <p:cNvSpPr>
            <a:spLocks noGrp="1" noChangeArrowheads="1"/>
          </p:cNvSpPr>
          <p:nvPr>
            <p:ph type="body" idx="1"/>
          </p:nvPr>
        </p:nvSpPr>
        <p:spPr>
          <a:xfrm>
            <a:off x="365125" y="1538818"/>
            <a:ext cx="8415338" cy="4518160"/>
          </a:xfrm>
        </p:spPr>
        <p:txBody>
          <a:bodyPr/>
          <a:lstStyle/>
          <a:p>
            <a:r>
              <a:rPr lang="en-US" sz="2400" dirty="0"/>
              <a:t>A framework is the outline of a more thorough blueprint used in the creation </a:t>
            </a:r>
            <a:r>
              <a:rPr lang="en-US" sz="2400" dirty="0" smtClean="0"/>
              <a:t>of the </a:t>
            </a:r>
            <a:r>
              <a:rPr lang="en-US" sz="2400" dirty="0"/>
              <a:t>InfoSec environment. A security model is a generic blueprint offered by </a:t>
            </a:r>
            <a:r>
              <a:rPr lang="en-US" sz="2400" dirty="0" smtClean="0"/>
              <a:t>a service organization</a:t>
            </a:r>
            <a:endParaRPr lang="en-US" sz="2400" dirty="0"/>
          </a:p>
          <a:p>
            <a:r>
              <a:rPr lang="en-US" sz="2400" dirty="0" smtClean="0"/>
              <a:t>One </a:t>
            </a:r>
            <a:r>
              <a:rPr lang="en-US" sz="2400" dirty="0"/>
              <a:t>of the most widely referenced security models is “ISO/IEC 27001: </a:t>
            </a:r>
            <a:r>
              <a:rPr lang="en-US" sz="2400" dirty="0" smtClean="0"/>
              <a:t>2005 Information </a:t>
            </a:r>
            <a:r>
              <a:rPr lang="en-US" sz="2400" dirty="0"/>
              <a:t>Technology—Code of Practice for InfoSec Management,” which </a:t>
            </a:r>
            <a:r>
              <a:rPr lang="en-US" sz="2400" dirty="0" smtClean="0"/>
              <a:t>is designed </a:t>
            </a:r>
            <a:r>
              <a:rPr lang="en-US" sz="2400" dirty="0"/>
              <a:t>to give recommendations for InfoSec </a:t>
            </a:r>
            <a:r>
              <a:rPr lang="en-US" sz="2400" dirty="0" smtClean="0"/>
              <a:t>management. </a:t>
            </a:r>
            <a:r>
              <a:rPr lang="en-US" sz="2400" dirty="0"/>
              <a:t>Other </a:t>
            </a:r>
            <a:r>
              <a:rPr lang="en-US" sz="2400" dirty="0" smtClean="0"/>
              <a:t>approaches to </a:t>
            </a:r>
            <a:r>
              <a:rPr lang="en-US" sz="2400" dirty="0"/>
              <a:t>structuring InfoSec management are found in the many documents </a:t>
            </a:r>
            <a:r>
              <a:rPr lang="en-US" sz="2400" dirty="0" smtClean="0"/>
              <a:t>available from </a:t>
            </a:r>
            <a:r>
              <a:rPr lang="en-US" sz="2400" dirty="0"/>
              <a:t>NIST’s Computer Security Resource </a:t>
            </a:r>
            <a:r>
              <a:rPr lang="en-US" sz="2400" dirty="0" smtClean="0"/>
              <a:t>Center</a:t>
            </a:r>
            <a:endParaRPr lang="en-US" sz="2400" dirty="0"/>
          </a:p>
          <a:p>
            <a:r>
              <a:rPr lang="en-US" sz="2400" dirty="0" smtClean="0"/>
              <a:t>Control </a:t>
            </a:r>
            <a:r>
              <a:rPr lang="en-US" sz="2400" dirty="0"/>
              <a:t>Objectives for Information and Related Technology (COBIT) </a:t>
            </a:r>
            <a:r>
              <a:rPr lang="en-US" sz="2400" dirty="0" smtClean="0"/>
              <a:t>provides advice </a:t>
            </a:r>
            <a:r>
              <a:rPr lang="en-US" sz="2400" dirty="0"/>
              <a:t>about the implementation of sound controls and control objectives </a:t>
            </a:r>
            <a:r>
              <a:rPr lang="en-US" sz="2400" dirty="0" smtClean="0"/>
              <a:t>for InfoSec</a:t>
            </a:r>
          </a:p>
        </p:txBody>
      </p:sp>
      <p:sp>
        <p:nvSpPr>
          <p:cNvPr id="70659" name="Rectangle 8"/>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197366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p:txBody>
          <a:bodyPr/>
          <a:lstStyle/>
          <a:p>
            <a:r>
              <a:rPr lang="en-US" dirty="0" smtClean="0"/>
              <a:t>To generate a usable security blueprint, most organizations draw on established security frameworks, models, and practices</a:t>
            </a:r>
          </a:p>
          <a:p>
            <a:r>
              <a:rPr lang="en-US" dirty="0" smtClean="0"/>
              <a:t>Another way to create a blueprint is to look at the paths taken by other organizations</a:t>
            </a:r>
          </a:p>
          <a:p>
            <a:r>
              <a:rPr lang="en-US" dirty="0" smtClean="0"/>
              <a:t>In this kind of benchmarking, you follow the recommended practices or industry standards</a:t>
            </a:r>
          </a:p>
        </p:txBody>
      </p:sp>
      <p:sp>
        <p:nvSpPr>
          <p:cNvPr id="5123" name="Rectangle 4"/>
          <p:cNvSpPr>
            <a:spLocks noGrp="1" noChangeArrowheads="1"/>
          </p:cNvSpPr>
          <p:nvPr>
            <p:ph type="title"/>
          </p:nvPr>
        </p:nvSpPr>
        <p:spPr>
          <a:xfrm>
            <a:off x="762000" y="188122"/>
            <a:ext cx="8026400" cy="732508"/>
          </a:xfrm>
        </p:spPr>
        <p:txBody>
          <a:bodyPr/>
          <a:lstStyle/>
          <a:p>
            <a:r>
              <a:rPr lang="en-US" dirty="0" smtClean="0"/>
              <a:t>Introduction to Blueprints, Frameworks, and Security </a:t>
            </a:r>
            <a:r>
              <a:rPr lang="en-US" dirty="0"/>
              <a:t>Models </a:t>
            </a:r>
            <a:r>
              <a:rPr lang="en-US" dirty="0"/>
              <a:t>(Continued)</a:t>
            </a:r>
            <a:endParaRPr lang="en-US" dirty="0" smtClean="0"/>
          </a:p>
        </p:txBody>
      </p:sp>
    </p:spTree>
    <p:extLst>
      <p:ext uri="{BB962C8B-B14F-4D97-AF65-F5344CB8AC3E}">
        <p14:creationId xmlns:p14="http://schemas.microsoft.com/office/powerpoint/2010/main" val="2597360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9"/>
          <p:cNvSpPr>
            <a:spLocks noGrp="1" noChangeArrowheads="1"/>
          </p:cNvSpPr>
          <p:nvPr>
            <p:ph type="body" idx="1"/>
          </p:nvPr>
        </p:nvSpPr>
        <p:spPr>
          <a:xfrm>
            <a:off x="365124" y="1371600"/>
            <a:ext cx="8550275" cy="4810548"/>
          </a:xfrm>
        </p:spPr>
        <p:txBody>
          <a:bodyPr/>
          <a:lstStyle/>
          <a:p>
            <a:r>
              <a:rPr lang="en-US" sz="2200" dirty="0" smtClean="0"/>
              <a:t>The </a:t>
            </a:r>
            <a:r>
              <a:rPr lang="en-US" sz="2200" dirty="0"/>
              <a:t>Committee of Sponsoring Organizations (COSO) of the </a:t>
            </a:r>
            <a:r>
              <a:rPr lang="en-US" sz="2200" dirty="0" smtClean="0"/>
              <a:t>Treadway Commission </a:t>
            </a:r>
            <a:r>
              <a:rPr lang="en-US" sz="2200" dirty="0"/>
              <a:t>has established a common definition of internal controls</a:t>
            </a:r>
            <a:r>
              <a:rPr lang="en-US" sz="2200" dirty="0" smtClean="0"/>
              <a:t>, standards</a:t>
            </a:r>
            <a:r>
              <a:rPr lang="en-US" sz="2200" dirty="0"/>
              <a:t>, and criteria against which companies and organizations can </a:t>
            </a:r>
            <a:r>
              <a:rPr lang="en-US" sz="2200" dirty="0" smtClean="0"/>
              <a:t>assess their </a:t>
            </a:r>
            <a:r>
              <a:rPr lang="en-US" sz="2200" dirty="0"/>
              <a:t>control systems. The Information Technology Infrastructure Library (ITIL) </a:t>
            </a:r>
            <a:r>
              <a:rPr lang="en-US" sz="2200" dirty="0" smtClean="0"/>
              <a:t>is a </a:t>
            </a:r>
            <a:r>
              <a:rPr lang="en-US" sz="2200" dirty="0"/>
              <a:t>collection of methods and practices useful for managing the development </a:t>
            </a:r>
            <a:r>
              <a:rPr lang="en-US" sz="2200" dirty="0" smtClean="0"/>
              <a:t>and operation </a:t>
            </a:r>
            <a:r>
              <a:rPr lang="en-US" sz="2200" dirty="0"/>
              <a:t>of information technology </a:t>
            </a:r>
            <a:r>
              <a:rPr lang="en-US" sz="2200" dirty="0" smtClean="0"/>
              <a:t>infrastructures</a:t>
            </a:r>
          </a:p>
          <a:p>
            <a:r>
              <a:rPr lang="en-US" sz="2200" dirty="0"/>
              <a:t>The Information Security Governance Framework is a managerial </a:t>
            </a:r>
            <a:r>
              <a:rPr lang="en-US" sz="2200" dirty="0" smtClean="0"/>
              <a:t>model provided </a:t>
            </a:r>
            <a:r>
              <a:rPr lang="en-US" sz="2200" dirty="0"/>
              <a:t>by an industry working group that provides guidance in </a:t>
            </a:r>
            <a:r>
              <a:rPr lang="en-US" sz="2200" dirty="0" smtClean="0"/>
              <a:t>the development </a:t>
            </a:r>
            <a:r>
              <a:rPr lang="en-US" sz="2200" dirty="0"/>
              <a:t>and implementation of an organizational InfoSec </a:t>
            </a:r>
            <a:r>
              <a:rPr lang="en-US" sz="2200" dirty="0" smtClean="0"/>
              <a:t>governance structure</a:t>
            </a:r>
            <a:endParaRPr lang="en-US" sz="2200" dirty="0"/>
          </a:p>
          <a:p>
            <a:r>
              <a:rPr lang="en-US" sz="2200" dirty="0" smtClean="0"/>
              <a:t>Security </a:t>
            </a:r>
            <a:r>
              <a:rPr lang="en-US" sz="2200" dirty="0"/>
              <a:t>architecture models illustrate InfoSec implementations and can </a:t>
            </a:r>
            <a:r>
              <a:rPr lang="en-US" sz="2200" dirty="0" smtClean="0"/>
              <a:t>help organizations </a:t>
            </a:r>
            <a:r>
              <a:rPr lang="en-US" sz="2200" dirty="0"/>
              <a:t>make quick improvements through adaptation. The most </a:t>
            </a:r>
            <a:r>
              <a:rPr lang="en-US" sz="2200" dirty="0" smtClean="0"/>
              <a:t>common model </a:t>
            </a:r>
            <a:r>
              <a:rPr lang="en-US" sz="2200" dirty="0"/>
              <a:t>is the Trusted Computer System Evaluation Criteria (TCSEC</a:t>
            </a:r>
            <a:r>
              <a:rPr lang="en-US" sz="2200" dirty="0" smtClean="0"/>
              <a:t>)</a:t>
            </a:r>
          </a:p>
        </p:txBody>
      </p:sp>
      <p:sp>
        <p:nvSpPr>
          <p:cNvPr id="70659" name="Rectangle 8"/>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598626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9"/>
          <p:cNvSpPr>
            <a:spLocks noGrp="1" noChangeArrowheads="1"/>
          </p:cNvSpPr>
          <p:nvPr>
            <p:ph type="body" idx="1"/>
          </p:nvPr>
        </p:nvSpPr>
        <p:spPr>
          <a:xfrm>
            <a:off x="365125" y="1538818"/>
            <a:ext cx="8415338" cy="4672048"/>
          </a:xfrm>
        </p:spPr>
        <p:txBody>
          <a:bodyPr/>
          <a:lstStyle/>
          <a:p>
            <a:r>
              <a:rPr lang="en-US" sz="2400" dirty="0" smtClean="0"/>
              <a:t>Access </a:t>
            </a:r>
            <a:r>
              <a:rPr lang="en-US" sz="2400" dirty="0"/>
              <a:t>controls regulate the admission of users into trusted areas of </a:t>
            </a:r>
            <a:r>
              <a:rPr lang="en-US" sz="2400" dirty="0" smtClean="0"/>
              <a:t>the organization</a:t>
            </a:r>
            <a:r>
              <a:rPr lang="en-US" sz="2400" dirty="0"/>
              <a:t>. Access control comprises four elements: </a:t>
            </a:r>
            <a:r>
              <a:rPr lang="en-US" sz="2400" dirty="0" smtClean="0"/>
              <a:t>identification, authentication</a:t>
            </a:r>
            <a:r>
              <a:rPr lang="en-US" sz="2400" dirty="0"/>
              <a:t>, authorization, and </a:t>
            </a:r>
            <a:r>
              <a:rPr lang="en-US" sz="2400" dirty="0" smtClean="0"/>
              <a:t>accountability</a:t>
            </a:r>
            <a:endParaRPr lang="en-US" sz="2400" dirty="0"/>
          </a:p>
          <a:p>
            <a:r>
              <a:rPr lang="en-US" sz="2400" dirty="0" smtClean="0"/>
              <a:t>Access </a:t>
            </a:r>
            <a:r>
              <a:rPr lang="en-US" sz="2400" dirty="0"/>
              <a:t>control is built on the principles of least privilege, need-to-know, </a:t>
            </a:r>
            <a:r>
              <a:rPr lang="en-US" sz="2400" dirty="0" smtClean="0"/>
              <a:t>and separation </a:t>
            </a:r>
            <a:r>
              <a:rPr lang="en-US" sz="2400" dirty="0"/>
              <a:t>of </a:t>
            </a:r>
            <a:r>
              <a:rPr lang="en-US" sz="2400" dirty="0" smtClean="0"/>
              <a:t>duties</a:t>
            </a:r>
            <a:endParaRPr lang="en-US" sz="2400" dirty="0"/>
          </a:p>
          <a:p>
            <a:r>
              <a:rPr lang="en-US" sz="2400" dirty="0" smtClean="0"/>
              <a:t>Approaches </a:t>
            </a:r>
            <a:r>
              <a:rPr lang="en-US" sz="2400" dirty="0"/>
              <a:t>to access control include directive, deterrent, preventative, </a:t>
            </a:r>
            <a:r>
              <a:rPr lang="en-US" sz="2400" dirty="0" smtClean="0"/>
              <a:t>detective, corrective</a:t>
            </a:r>
            <a:r>
              <a:rPr lang="en-US" sz="2400" dirty="0"/>
              <a:t>, recovery, and compensating. Access controls may be classified </a:t>
            </a:r>
            <a:r>
              <a:rPr lang="en-US" sz="2400" dirty="0" smtClean="0"/>
              <a:t>as management</a:t>
            </a:r>
            <a:r>
              <a:rPr lang="en-US" sz="2400" dirty="0"/>
              <a:t>, operational (or administrative), or </a:t>
            </a:r>
            <a:r>
              <a:rPr lang="en-US" sz="2400" dirty="0" smtClean="0"/>
              <a:t>technical</a:t>
            </a:r>
            <a:endParaRPr lang="en-US" sz="2400" dirty="0"/>
          </a:p>
          <a:p>
            <a:r>
              <a:rPr lang="en-US" sz="2400" dirty="0" smtClean="0"/>
              <a:t>Mandatory </a:t>
            </a:r>
            <a:r>
              <a:rPr lang="en-US" sz="2400" dirty="0"/>
              <a:t>access controls (MACs) are controls required by the system </a:t>
            </a:r>
            <a:r>
              <a:rPr lang="en-US" sz="2400" dirty="0" smtClean="0"/>
              <a:t>that operate </a:t>
            </a:r>
            <a:r>
              <a:rPr lang="en-US" sz="2400" dirty="0"/>
              <a:t>within a data classification and personnel clearance </a:t>
            </a:r>
            <a:r>
              <a:rPr lang="en-US" sz="2400" dirty="0" smtClean="0"/>
              <a:t>scheme</a:t>
            </a:r>
          </a:p>
        </p:txBody>
      </p:sp>
      <p:sp>
        <p:nvSpPr>
          <p:cNvPr id="70659" name="Rectangle 8"/>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1229315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9"/>
          <p:cNvSpPr>
            <a:spLocks noGrp="1" noChangeArrowheads="1"/>
          </p:cNvSpPr>
          <p:nvPr>
            <p:ph type="body" idx="1"/>
          </p:nvPr>
        </p:nvSpPr>
        <p:spPr>
          <a:xfrm>
            <a:off x="365125" y="1538818"/>
            <a:ext cx="8415338" cy="3816429"/>
          </a:xfrm>
        </p:spPr>
        <p:txBody>
          <a:bodyPr/>
          <a:lstStyle/>
          <a:p>
            <a:r>
              <a:rPr lang="en-US" sz="2400" dirty="0" smtClean="0"/>
              <a:t>Nondiscretionary </a:t>
            </a:r>
            <a:r>
              <a:rPr lang="en-US" sz="2400" dirty="0"/>
              <a:t>controls are determined by a central authority in </a:t>
            </a:r>
            <a:r>
              <a:rPr lang="en-US" sz="2400" dirty="0" smtClean="0"/>
              <a:t>the organization </a:t>
            </a:r>
            <a:r>
              <a:rPr lang="en-US" sz="2400" dirty="0"/>
              <a:t>and can be based on roles or on a specified set of </a:t>
            </a:r>
            <a:r>
              <a:rPr lang="en-US" sz="2400" dirty="0" smtClean="0"/>
              <a:t>tasks</a:t>
            </a:r>
            <a:endParaRPr lang="en-US" sz="2400" dirty="0"/>
          </a:p>
          <a:p>
            <a:r>
              <a:rPr lang="en-US" sz="2400" dirty="0" smtClean="0"/>
              <a:t>Discretionary </a:t>
            </a:r>
            <a:r>
              <a:rPr lang="en-US" sz="2400" dirty="0"/>
              <a:t>access controls (DACs) are implemented at the discretion or </a:t>
            </a:r>
            <a:r>
              <a:rPr lang="en-US" sz="2400" dirty="0" smtClean="0"/>
              <a:t>option of </a:t>
            </a:r>
            <a:r>
              <a:rPr lang="en-US" sz="2400" dirty="0"/>
              <a:t>the data </a:t>
            </a:r>
            <a:r>
              <a:rPr lang="en-US" sz="2400" dirty="0" smtClean="0"/>
              <a:t>user</a:t>
            </a:r>
            <a:endParaRPr lang="en-US" sz="2400" dirty="0"/>
          </a:p>
          <a:p>
            <a:r>
              <a:rPr lang="en-US" sz="2400" dirty="0" smtClean="0"/>
              <a:t>Common </a:t>
            </a:r>
            <a:r>
              <a:rPr lang="en-US" sz="2400" dirty="0"/>
              <a:t>academic access control models include the Bell-LaPadula (</a:t>
            </a:r>
            <a:r>
              <a:rPr lang="en-US" sz="2400" dirty="0" smtClean="0"/>
              <a:t>BLP) confidentiality </a:t>
            </a:r>
            <a:r>
              <a:rPr lang="en-US" sz="2400" dirty="0"/>
              <a:t>model, the Biba integrity model, the Clark-Wilson </a:t>
            </a:r>
            <a:r>
              <a:rPr lang="en-US" sz="2400" dirty="0" smtClean="0"/>
              <a:t>integrity model</a:t>
            </a:r>
            <a:r>
              <a:rPr lang="en-US" sz="2400" dirty="0"/>
              <a:t>, the Graham-Denning access control model, the </a:t>
            </a:r>
            <a:r>
              <a:rPr lang="en-US" sz="2400" dirty="0" smtClean="0"/>
              <a:t>Harrison-Ruzzo-Ullman (HRU</a:t>
            </a:r>
            <a:r>
              <a:rPr lang="en-US" sz="2400" dirty="0"/>
              <a:t>) model for access rights, and the Brewer-Nash </a:t>
            </a:r>
            <a:r>
              <a:rPr lang="en-US" sz="2400" dirty="0" smtClean="0"/>
              <a:t>model</a:t>
            </a:r>
          </a:p>
        </p:txBody>
      </p:sp>
      <p:sp>
        <p:nvSpPr>
          <p:cNvPr id="70659" name="Rectangle 8"/>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401908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145750"/>
          </a:xfrm>
        </p:spPr>
        <p:txBody>
          <a:bodyPr/>
          <a:lstStyle/>
          <a:p>
            <a:r>
              <a:rPr lang="en-US" dirty="0"/>
              <a:t>Benchmarking is the comparison of two related </a:t>
            </a:r>
            <a:r>
              <a:rPr lang="en-US" dirty="0" smtClean="0"/>
              <a:t>measurements</a:t>
            </a:r>
          </a:p>
          <a:p>
            <a:r>
              <a:rPr lang="en-US" dirty="0" smtClean="0"/>
              <a:t>Benchmarking describes </a:t>
            </a:r>
            <a:r>
              <a:rPr lang="en-US" dirty="0"/>
              <a:t>both internal and external </a:t>
            </a:r>
            <a:r>
              <a:rPr lang="en-US" dirty="0" smtClean="0"/>
              <a:t>comparisons </a:t>
            </a:r>
          </a:p>
          <a:p>
            <a:r>
              <a:rPr lang="en-US" dirty="0" smtClean="0"/>
              <a:t>Internal </a:t>
            </a:r>
            <a:r>
              <a:rPr lang="en-US" dirty="0"/>
              <a:t>benchmarking, </a:t>
            </a:r>
            <a:r>
              <a:rPr lang="en-US" dirty="0" smtClean="0"/>
              <a:t>known as </a:t>
            </a:r>
            <a:r>
              <a:rPr lang="en-US" dirty="0"/>
              <a:t>baselining, involves comparing organizational performance at some defined </a:t>
            </a:r>
            <a:r>
              <a:rPr lang="en-US" dirty="0" smtClean="0"/>
              <a:t>state against </a:t>
            </a:r>
            <a:r>
              <a:rPr lang="en-US" dirty="0"/>
              <a:t>current or expected </a:t>
            </a:r>
            <a:r>
              <a:rPr lang="en-US" dirty="0" smtClean="0"/>
              <a:t>performance </a:t>
            </a:r>
          </a:p>
          <a:p>
            <a:r>
              <a:rPr lang="en-US" dirty="0" smtClean="0"/>
              <a:t>External </a:t>
            </a:r>
            <a:r>
              <a:rPr lang="en-US" dirty="0"/>
              <a:t>benchmarking involves </a:t>
            </a:r>
            <a:r>
              <a:rPr lang="en-US" dirty="0" smtClean="0"/>
              <a:t>comparing one’s </a:t>
            </a:r>
            <a:r>
              <a:rPr lang="en-US" dirty="0"/>
              <a:t>organizational results against other similar </a:t>
            </a:r>
            <a:r>
              <a:rPr lang="en-US" dirty="0" smtClean="0"/>
              <a:t>organizations</a:t>
            </a:r>
            <a:endParaRPr lang="en-US" dirty="0"/>
          </a:p>
        </p:txBody>
      </p:sp>
      <p:sp>
        <p:nvSpPr>
          <p:cNvPr id="3" name="Title 2"/>
          <p:cNvSpPr>
            <a:spLocks noGrp="1"/>
          </p:cNvSpPr>
          <p:nvPr>
            <p:ph type="title"/>
          </p:nvPr>
        </p:nvSpPr>
        <p:spPr>
          <a:xfrm>
            <a:off x="762000" y="186519"/>
            <a:ext cx="8026400" cy="735714"/>
          </a:xfrm>
        </p:spPr>
        <p:txBody>
          <a:bodyPr/>
          <a:lstStyle/>
          <a:p>
            <a:r>
              <a:rPr lang="en-US" dirty="0"/>
              <a:t>Introduction </a:t>
            </a:r>
            <a:r>
              <a:rPr lang="en-US" dirty="0" smtClean="0"/>
              <a:t>to Blueprints</a:t>
            </a:r>
            <a:r>
              <a:rPr lang="en-US" dirty="0"/>
              <a:t>, </a:t>
            </a:r>
            <a:r>
              <a:rPr lang="en-US" dirty="0" smtClean="0"/>
              <a:t>Frameworks, </a:t>
            </a:r>
            <a:r>
              <a:rPr lang="en-US" dirty="0"/>
              <a:t>and Security Models </a:t>
            </a:r>
            <a:r>
              <a:rPr lang="en-US" dirty="0"/>
              <a:t>(Continued)</a:t>
            </a:r>
            <a:endParaRPr lang="en-US" dirty="0"/>
          </a:p>
        </p:txBody>
      </p:sp>
    </p:spTree>
    <p:extLst>
      <p:ext uri="{BB962C8B-B14F-4D97-AF65-F5344CB8AC3E}">
        <p14:creationId xmlns:p14="http://schemas.microsoft.com/office/powerpoint/2010/main" val="112587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Management Models</a:t>
            </a:r>
            <a:endParaRPr lang="en-US" dirty="0"/>
          </a:p>
        </p:txBody>
      </p:sp>
      <p:sp>
        <p:nvSpPr>
          <p:cNvPr id="3" name="Text Placeholder 2"/>
          <p:cNvSpPr>
            <a:spLocks noGrp="1"/>
          </p:cNvSpPr>
          <p:nvPr>
            <p:ph type="body" idx="1"/>
          </p:nvPr>
        </p:nvSpPr>
        <p:spPr/>
        <p:txBody>
          <a:bodyPr/>
          <a:lstStyle/>
          <a:p>
            <a:r>
              <a:rPr lang="en-US" dirty="0" smtClean="0"/>
              <a:t>Chapter 08: Security Management Models</a:t>
            </a:r>
            <a:endParaRPr lang="en-US" dirty="0"/>
          </a:p>
        </p:txBody>
      </p:sp>
    </p:spTree>
    <p:extLst>
      <p:ext uri="{BB962C8B-B14F-4D97-AF65-F5344CB8AC3E}">
        <p14:creationId xmlns:p14="http://schemas.microsoft.com/office/powerpoint/2010/main" val="1260525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365125" y="1538818"/>
            <a:ext cx="8415338" cy="4518160"/>
          </a:xfrm>
        </p:spPr>
        <p:txBody>
          <a:bodyPr/>
          <a:lstStyle/>
          <a:p>
            <a:r>
              <a:rPr lang="en-US" sz="2400" dirty="0" smtClean="0"/>
              <a:t>One of the most widely referenced and often discussed security models is Information Technology—Code of Practice for Information Security Management, which was originally published as British Standard BS 7799, later published as ISO/IEC 17799, and then as ISO/IEC 27002</a:t>
            </a:r>
          </a:p>
          <a:p>
            <a:r>
              <a:rPr lang="en-US" sz="2400" dirty="0" smtClean="0"/>
              <a:t>The original purpose of ISO/IEC 27002 was to offer guidance for the management of InfoSec to individuals responsible for their organization’s security programs</a:t>
            </a:r>
          </a:p>
          <a:p>
            <a:r>
              <a:rPr lang="en-US" sz="2400" dirty="0" smtClean="0"/>
              <a:t>According to 27000.org, the standard was “intended to provide a common basis for developing organizational security standards and effective security management practice and to provide confidence in inter-organizational dealings”</a:t>
            </a:r>
          </a:p>
        </p:txBody>
      </p:sp>
      <p:sp>
        <p:nvSpPr>
          <p:cNvPr id="37891" name="Rectangle 2"/>
          <p:cNvSpPr>
            <a:spLocks noGrp="1" noChangeArrowheads="1"/>
          </p:cNvSpPr>
          <p:nvPr>
            <p:ph type="title"/>
          </p:nvPr>
        </p:nvSpPr>
        <p:spPr/>
        <p:txBody>
          <a:bodyPr/>
          <a:lstStyle/>
          <a:p>
            <a:r>
              <a:rPr lang="en-US" dirty="0" smtClean="0"/>
              <a:t>The ISO 27000 Series </a:t>
            </a:r>
          </a:p>
        </p:txBody>
      </p:sp>
    </p:spTree>
    <p:extLst>
      <p:ext uri="{BB962C8B-B14F-4D97-AF65-F5344CB8AC3E}">
        <p14:creationId xmlns:p14="http://schemas.microsoft.com/office/powerpoint/2010/main" val="3890216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7805</TotalTime>
  <Words>4276</Words>
  <Application>Microsoft Office PowerPoint</Application>
  <PresentationFormat>On-screen Show (4:3)</PresentationFormat>
  <Paragraphs>333</Paragraphs>
  <Slides>62</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Times New Roman</vt:lpstr>
      <vt:lpstr>Office Theme</vt:lpstr>
      <vt:lpstr>PowerPoint Presentation</vt:lpstr>
      <vt:lpstr>Learning Objectives</vt:lpstr>
      <vt:lpstr>Introduction to Blueprints, Frameworks, and Security Management Models</vt:lpstr>
      <vt:lpstr>Introduction to Blueprints, Frameworks, and Security Models</vt:lpstr>
      <vt:lpstr>Introduction to Blueprints, Frameworks, and Security Models (Continued)</vt:lpstr>
      <vt:lpstr>Introduction to Blueprints, Frameworks, and Security Models (Continued)</vt:lpstr>
      <vt:lpstr>Introduction to Blueprints, Frameworks, and Security Models (Continued)</vt:lpstr>
      <vt:lpstr>Security Management Models</vt:lpstr>
      <vt:lpstr>The ISO 27000 Series </vt:lpstr>
      <vt:lpstr>The ISO 27000 Series (Continued)</vt:lpstr>
      <vt:lpstr>PowerPoint Presentation</vt:lpstr>
      <vt:lpstr>ISO 27000 Series current and planned</vt:lpstr>
      <vt:lpstr>NIST Security Models</vt:lpstr>
      <vt:lpstr>Key NIST SPs</vt:lpstr>
      <vt:lpstr>PowerPoint Presentation</vt:lpstr>
      <vt:lpstr>PowerPoint Presentation</vt:lpstr>
      <vt:lpstr>Control Objectives for Information and Related Technology (COBIT)</vt:lpstr>
      <vt:lpstr>Control Objectives for Information and Related Technology (COBIT) (Continued)</vt:lpstr>
      <vt:lpstr>Control Objectives for Information and related Technology (COBIT) (Continued)</vt:lpstr>
      <vt:lpstr>Committee of Sponsoring Organizations (COSO)</vt:lpstr>
      <vt:lpstr>Committee of Sponsoring Organizations (COSO) (Continued)</vt:lpstr>
      <vt:lpstr>COSO Framework</vt:lpstr>
      <vt:lpstr>Information Technology Infrastructure Library (ITIL)</vt:lpstr>
      <vt:lpstr>Information Security Governance Framework</vt:lpstr>
      <vt:lpstr>Security Architecture Models</vt:lpstr>
      <vt:lpstr>Security Architecture Models</vt:lpstr>
      <vt:lpstr>TCSEC and the Trusted Computing Base</vt:lpstr>
      <vt:lpstr>Trusted Computing Base</vt:lpstr>
      <vt:lpstr>Trusted Computing Base Reference Monitor</vt:lpstr>
      <vt:lpstr>Information Technology System Evaluation Criteria</vt:lpstr>
      <vt:lpstr>The Common Criteria</vt:lpstr>
      <vt:lpstr>Access Control Models</vt:lpstr>
      <vt:lpstr>Access Control Models</vt:lpstr>
      <vt:lpstr>Access Control Models (Continued)</vt:lpstr>
      <vt:lpstr>Access Control</vt:lpstr>
      <vt:lpstr>Categories of Access Controls</vt:lpstr>
      <vt:lpstr>PowerPoint Presentation</vt:lpstr>
      <vt:lpstr>Mandatory Access Controls (MACs)</vt:lpstr>
      <vt:lpstr>Data Classification Model </vt:lpstr>
      <vt:lpstr>Security Clearances</vt:lpstr>
      <vt:lpstr>Managing Classified Information Assets</vt:lpstr>
      <vt:lpstr>Managing Classified Information Assets (Continued)</vt:lpstr>
      <vt:lpstr>PowerPoint Presentation</vt:lpstr>
      <vt:lpstr>Lattice-Based Access Controls</vt:lpstr>
      <vt:lpstr>Nondiscretionary Controls</vt:lpstr>
      <vt:lpstr>Discretionary Access Controls (DACs)</vt:lpstr>
      <vt:lpstr>Other Forms of Access Control</vt:lpstr>
      <vt:lpstr>Academic Access Control Models</vt:lpstr>
      <vt:lpstr>Bell-LaPadula Confidentiality Model</vt:lpstr>
      <vt:lpstr>Bell-LaPadula Confidentiality Model (Continued)</vt:lpstr>
      <vt:lpstr>Bell-LaPadula Confidentiality Model (Continued)</vt:lpstr>
      <vt:lpstr>Biba Integrity Model</vt:lpstr>
      <vt:lpstr>Biba Integrity Model (Continued)</vt:lpstr>
      <vt:lpstr>Clark-Wilson Integrity Model</vt:lpstr>
      <vt:lpstr>Clark-Wilson Integrity Model (Continued) </vt:lpstr>
      <vt:lpstr>Graham-Denning Access Control Model</vt:lpstr>
      <vt:lpstr> Harrison-Ruzzo-Ullman (HRU) model</vt:lpstr>
      <vt:lpstr> Brewer-Nash (Chinese Wall)</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lw-dlf</cp:lastModifiedBy>
  <cp:revision>363</cp:revision>
  <cp:lastPrinted>2010-11-12T17:54:40Z</cp:lastPrinted>
  <dcterms:created xsi:type="dcterms:W3CDTF">2007-02-15T20:50:52Z</dcterms:created>
  <dcterms:modified xsi:type="dcterms:W3CDTF">2018-04-03T06:52:04Z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