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8"/>
  </p:notesMasterIdLst>
  <p:handoutMasterIdLst>
    <p:handoutMasterId r:id="rId79"/>
  </p:handoutMasterIdLst>
  <p:sldIdLst>
    <p:sldId id="329" r:id="rId2"/>
    <p:sldId id="331" r:id="rId3"/>
    <p:sldId id="332" r:id="rId4"/>
    <p:sldId id="333" r:id="rId5"/>
    <p:sldId id="458" r:id="rId6"/>
    <p:sldId id="457" r:id="rId7"/>
    <p:sldId id="461" r:id="rId8"/>
    <p:sldId id="462" r:id="rId9"/>
    <p:sldId id="463" r:id="rId10"/>
    <p:sldId id="487" r:id="rId11"/>
    <p:sldId id="488" r:id="rId12"/>
    <p:sldId id="464" r:id="rId13"/>
    <p:sldId id="468" r:id="rId14"/>
    <p:sldId id="469" r:id="rId15"/>
    <p:sldId id="470" r:id="rId16"/>
    <p:sldId id="471" r:id="rId17"/>
    <p:sldId id="472" r:id="rId18"/>
    <p:sldId id="473" r:id="rId19"/>
    <p:sldId id="474" r:id="rId20"/>
    <p:sldId id="475" r:id="rId21"/>
    <p:sldId id="476" r:id="rId22"/>
    <p:sldId id="478" r:id="rId23"/>
    <p:sldId id="479" r:id="rId24"/>
    <p:sldId id="480" r:id="rId25"/>
    <p:sldId id="481" r:id="rId26"/>
    <p:sldId id="482" r:id="rId27"/>
    <p:sldId id="484" r:id="rId28"/>
    <p:sldId id="485"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15" r:id="rId47"/>
    <p:sldId id="508" r:id="rId48"/>
    <p:sldId id="510" r:id="rId49"/>
    <p:sldId id="511" r:id="rId50"/>
    <p:sldId id="512" r:id="rId51"/>
    <p:sldId id="513" r:id="rId52"/>
    <p:sldId id="514" r:id="rId53"/>
    <p:sldId id="428"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516" r:id="rId69"/>
    <p:sldId id="517" r:id="rId70"/>
    <p:sldId id="518" r:id="rId71"/>
    <p:sldId id="519" r:id="rId72"/>
    <p:sldId id="384" r:id="rId73"/>
    <p:sldId id="520" r:id="rId74"/>
    <p:sldId id="521" r:id="rId75"/>
    <p:sldId id="522" r:id="rId76"/>
    <p:sldId id="523" r:id="rId77"/>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9886" autoAdjust="0"/>
  </p:normalViewPr>
  <p:slideViewPr>
    <p:cSldViewPr>
      <p:cViewPr varScale="1">
        <p:scale>
          <a:sx n="108" d="100"/>
          <a:sy n="108" d="100"/>
        </p:scale>
        <p:origin x="66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4/3/2018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4/3/2018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Calibri" panose="020F0502020204030204" pitchFamily="34" charset="0"/>
              </a:defRPr>
            </a:lvl1pPr>
            <a:lvl2pPr marL="785813" indent="-303213" defTabSz="966788">
              <a:spcBef>
                <a:spcPct val="30000"/>
              </a:spcBef>
              <a:defRPr sz="1200">
                <a:solidFill>
                  <a:schemeClr val="tx1"/>
                </a:solidFill>
                <a:latin typeface="Calibri" panose="020F0502020204030204" pitchFamily="34" charset="0"/>
              </a:defRPr>
            </a:lvl2pPr>
            <a:lvl3pPr marL="1208088" indent="-241300" defTabSz="966788">
              <a:spcBef>
                <a:spcPct val="30000"/>
              </a:spcBef>
              <a:defRPr sz="1200">
                <a:solidFill>
                  <a:schemeClr val="tx1"/>
                </a:solidFill>
                <a:latin typeface="Calibri" panose="020F0502020204030204" pitchFamily="34" charset="0"/>
              </a:defRPr>
            </a:lvl3pPr>
            <a:lvl4pPr marL="1692275" indent="-242888" defTabSz="966788">
              <a:spcBef>
                <a:spcPct val="30000"/>
              </a:spcBef>
              <a:defRPr sz="1200">
                <a:solidFill>
                  <a:schemeClr val="tx1"/>
                </a:solidFill>
                <a:latin typeface="Calibri" panose="020F0502020204030204" pitchFamily="34" charset="0"/>
              </a:defRPr>
            </a:lvl4pPr>
            <a:lvl5pPr marL="2174875" indent="-241300" defTabSz="966788">
              <a:spcBef>
                <a:spcPct val="30000"/>
              </a:spcBef>
              <a:defRPr sz="1200">
                <a:solidFill>
                  <a:schemeClr val="tx1"/>
                </a:solidFill>
                <a:latin typeface="Calibri" panose="020F0502020204030204" pitchFamily="34" charset="0"/>
              </a:defRPr>
            </a:lvl5pPr>
            <a:lvl6pPr marL="2632075" indent="-241300" defTabSz="966788" eaLnBrk="0" fontAlgn="base" hangingPunct="0">
              <a:spcBef>
                <a:spcPct val="30000"/>
              </a:spcBef>
              <a:spcAft>
                <a:spcPct val="0"/>
              </a:spcAft>
              <a:defRPr sz="1200">
                <a:solidFill>
                  <a:schemeClr val="tx1"/>
                </a:solidFill>
                <a:latin typeface="Calibri" panose="020F0502020204030204" pitchFamily="34" charset="0"/>
              </a:defRPr>
            </a:lvl6pPr>
            <a:lvl7pPr marL="3089275" indent="-241300" defTabSz="966788" eaLnBrk="0" fontAlgn="base" hangingPunct="0">
              <a:spcBef>
                <a:spcPct val="30000"/>
              </a:spcBef>
              <a:spcAft>
                <a:spcPct val="0"/>
              </a:spcAft>
              <a:defRPr sz="1200">
                <a:solidFill>
                  <a:schemeClr val="tx1"/>
                </a:solidFill>
                <a:latin typeface="Calibri" panose="020F0502020204030204" pitchFamily="34" charset="0"/>
              </a:defRPr>
            </a:lvl7pPr>
            <a:lvl8pPr marL="3546475" indent="-241300" defTabSz="966788" eaLnBrk="0" fontAlgn="base" hangingPunct="0">
              <a:spcBef>
                <a:spcPct val="30000"/>
              </a:spcBef>
              <a:spcAft>
                <a:spcPct val="0"/>
              </a:spcAft>
              <a:defRPr sz="1200">
                <a:solidFill>
                  <a:schemeClr val="tx1"/>
                </a:solidFill>
                <a:latin typeface="Calibri" panose="020F0502020204030204" pitchFamily="34" charset="0"/>
              </a:defRPr>
            </a:lvl8pPr>
            <a:lvl9pPr marL="4003675" indent="-2413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B7C4A7-6213-4EDB-95C9-5399744D69C6}" type="slidenum">
              <a:rPr lang="en-US" altLang="en-US" sz="1300">
                <a:latin typeface="Arial" panose="020B0604020202020204" pitchFamily="34" charset="0"/>
              </a:rPr>
              <a:pPr>
                <a:spcBef>
                  <a:spcPct val="0"/>
                </a:spcBef>
              </a:pPr>
              <a:t>1</a:t>
            </a:fld>
            <a:endParaRPr lang="en-US" altLang="en-US" sz="1300" dirty="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s-EC" altLang="en-US" dirty="0" smtClean="0"/>
          </a:p>
        </p:txBody>
      </p:sp>
    </p:spTree>
    <p:extLst>
      <p:ext uri="{BB962C8B-B14F-4D97-AF65-F5344CB8AC3E}">
        <p14:creationId xmlns:p14="http://schemas.microsoft.com/office/powerpoint/2010/main" val="5931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F1AC16C-05C1-484D-9749-668BC464B635}" type="slidenum">
              <a:rPr lang="en-US" sz="1200" smtClean="0"/>
              <a:pPr eaLnBrk="1" hangingPunct="1"/>
              <a:t>13</a:t>
            </a:fld>
            <a:endParaRPr lang="en-US" sz="1200"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7471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0ECE66A-77E3-4ADC-B83C-658524CE5207}" type="slidenum">
              <a:rPr lang="en-US" sz="1200" smtClean="0"/>
              <a:pPr eaLnBrk="1" hangingPunct="1"/>
              <a:t>14</a:t>
            </a:fld>
            <a:endParaRPr lang="en-US" sz="1200"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eaLnBrk="1" hangingPunct="1"/>
            <a:r>
              <a:rPr lang="en-US" b="1" dirty="0" smtClean="0"/>
              <a:t> Termination Issues</a:t>
            </a:r>
          </a:p>
          <a:p>
            <a:pPr eaLnBrk="1" hangingPunct="1"/>
            <a:r>
              <a:rPr lang="en-US" dirty="0" smtClean="0"/>
              <a:t>When an employee leaves an organization, the following tasks must be performed:</a:t>
            </a:r>
          </a:p>
          <a:p>
            <a:pPr eaLnBrk="1" hangingPunct="1"/>
            <a:r>
              <a:rPr lang="en-US" dirty="0" smtClean="0"/>
              <a:t>The former employee’s access to the organization’s systems must be disabled.</a:t>
            </a:r>
          </a:p>
          <a:p>
            <a:pPr eaLnBrk="1" hangingPunct="1"/>
            <a:r>
              <a:rPr lang="en-US" dirty="0" smtClean="0"/>
              <a:t>The former employee must return all removable media. </a:t>
            </a:r>
          </a:p>
          <a:p>
            <a:pPr eaLnBrk="1" hangingPunct="1"/>
            <a:r>
              <a:rPr lang="en-US" dirty="0" smtClean="0"/>
              <a:t>The former employee’s hard drives must be secured.</a:t>
            </a:r>
          </a:p>
          <a:p>
            <a:pPr eaLnBrk="1" hangingPunct="1"/>
            <a:r>
              <a:rPr lang="en-US" dirty="0" smtClean="0"/>
              <a:t>File cabinet locks must be changed.</a:t>
            </a:r>
          </a:p>
          <a:p>
            <a:pPr eaLnBrk="1" hangingPunct="1"/>
            <a:r>
              <a:rPr lang="en-US" dirty="0" smtClean="0"/>
              <a:t>Office door locks must be changed.</a:t>
            </a:r>
          </a:p>
          <a:p>
            <a:pPr eaLnBrk="1" hangingPunct="1"/>
            <a:r>
              <a:rPr lang="en-US" dirty="0" smtClean="0"/>
              <a:t>The former employee’s keycard access must be revoked.</a:t>
            </a:r>
          </a:p>
          <a:p>
            <a:pPr eaLnBrk="1" hangingPunct="1"/>
            <a:r>
              <a:rPr lang="en-US" dirty="0" smtClean="0"/>
              <a:t>The former employee’s personal effects must be removed from the premises.</a:t>
            </a:r>
          </a:p>
          <a:p>
            <a:pPr eaLnBrk="1" hangingPunct="1"/>
            <a:r>
              <a:rPr lang="en-US" dirty="0" smtClean="0"/>
              <a:t>The former employee should be escorted from the premises, once keys, keycards, and other business property have been turned over.</a:t>
            </a:r>
          </a:p>
          <a:p>
            <a:pPr eaLnBrk="1" hangingPunct="1"/>
            <a:r>
              <a:rPr lang="en-US" dirty="0" smtClean="0"/>
              <a:t>In addition to performing these tasks, many organizations conduct an exit interview to remind the employee of any contractual obligations, such as nondisclosure agreements, and to obtain feedback on the employee’s tenure in the organization. </a:t>
            </a:r>
          </a:p>
          <a:p>
            <a:pPr eaLnBrk="1" hangingPunct="1"/>
            <a:r>
              <a:rPr lang="en-US" dirty="0" smtClean="0"/>
              <a:t>Two methods for handling handle employee outprocessing, depending on the employee’s reasons for leaving, are as follows:</a:t>
            </a:r>
          </a:p>
          <a:p>
            <a:pPr eaLnBrk="1" hangingPunct="1"/>
            <a:endParaRPr lang="en-US" dirty="0" smtClean="0"/>
          </a:p>
        </p:txBody>
      </p:sp>
    </p:spTree>
    <p:extLst>
      <p:ext uri="{BB962C8B-B14F-4D97-AF65-F5344CB8AC3E}">
        <p14:creationId xmlns:p14="http://schemas.microsoft.com/office/powerpoint/2010/main" val="320121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5D4AB9-AC0E-4CE1-A7C7-BD362C1EB628}" type="slidenum">
              <a:rPr lang="en-US" sz="1200" smtClean="0"/>
              <a:pPr eaLnBrk="1" hangingPunct="1"/>
              <a:t>15</a:t>
            </a:fld>
            <a:endParaRPr lang="en-US" sz="1200" dirty="0" smtClean="0"/>
          </a:p>
        </p:txBody>
      </p:sp>
    </p:spTree>
    <p:extLst>
      <p:ext uri="{BB962C8B-B14F-4D97-AF65-F5344CB8AC3E}">
        <p14:creationId xmlns:p14="http://schemas.microsoft.com/office/powerpoint/2010/main" val="185566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274B4AE-BABC-4ACB-9790-A12F0CCF6BBB}" type="slidenum">
              <a:rPr lang="en-US" sz="1200" smtClean="0"/>
              <a:pPr eaLnBrk="1" hangingPunct="1"/>
              <a:t>16</a:t>
            </a:fld>
            <a:endParaRPr lang="en-US" sz="1200"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0976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E79A243-0697-4DDC-B20A-C273EBF57D2C}" type="slidenum">
              <a:rPr lang="en-US" sz="1200" smtClean="0"/>
              <a:pPr eaLnBrk="1" hangingPunct="1"/>
              <a:t>17</a:t>
            </a:fld>
            <a:endParaRPr lang="en-US" sz="1200"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06691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200892A-16AC-4094-BA49-E2D9F13DD826}" type="slidenum">
              <a:rPr lang="en-US" sz="1200" smtClean="0"/>
              <a:pPr eaLnBrk="1" hangingPunct="1"/>
              <a:t>18</a:t>
            </a:fld>
            <a:endParaRPr lang="en-US" sz="1200"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8952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DF4D621-F4B9-4969-B82E-9DD9BA52912B}" type="slidenum">
              <a:rPr lang="en-US" sz="1200" smtClean="0"/>
              <a:pPr eaLnBrk="1" hangingPunct="1"/>
              <a:t>19</a:t>
            </a:fld>
            <a:endParaRPr lang="en-US" sz="1200"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7908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E9595F-5597-4706-9275-D7BC0DA7569F}" type="slidenum">
              <a:rPr lang="en-US" sz="1200" smtClean="0"/>
              <a:pPr eaLnBrk="1" hangingPunct="1"/>
              <a:t>20</a:t>
            </a:fld>
            <a:endParaRPr lang="en-US" sz="1200" dirty="0" smtClean="0"/>
          </a:p>
        </p:txBody>
      </p:sp>
    </p:spTree>
    <p:extLst>
      <p:ext uri="{BB962C8B-B14F-4D97-AF65-F5344CB8AC3E}">
        <p14:creationId xmlns:p14="http://schemas.microsoft.com/office/powerpoint/2010/main" val="91453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CFA7679-A2DC-49F5-862F-306F4EE4764F}" type="slidenum">
              <a:rPr lang="en-US" sz="1200" smtClean="0"/>
              <a:pPr eaLnBrk="1" hangingPunct="1"/>
              <a:t>21</a:t>
            </a:fld>
            <a:endParaRPr lang="en-US" sz="1200"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2714311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AC14B48-023F-4C12-B0A0-028AFD772C32}" type="slidenum">
              <a:rPr lang="en-US" sz="1200" smtClean="0"/>
              <a:pPr eaLnBrk="1" hangingPunct="1"/>
              <a:t>22</a:t>
            </a:fld>
            <a:endParaRPr lang="en-US" sz="1200" dirty="0" smtClean="0"/>
          </a:p>
        </p:txBody>
      </p:sp>
    </p:spTree>
    <p:extLst>
      <p:ext uri="{BB962C8B-B14F-4D97-AF65-F5344CB8AC3E}">
        <p14:creationId xmlns:p14="http://schemas.microsoft.com/office/powerpoint/2010/main" val="296803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C0B860A-7025-4E3C-8F82-683BAC9C1D31}" type="slidenum">
              <a:rPr lang="en-US" sz="1200" smtClean="0"/>
              <a:pPr eaLnBrk="1" hangingPunct="1"/>
              <a:t>2</a:t>
            </a:fld>
            <a:endParaRPr lang="en-US" sz="1200"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3032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F266C8D-74E5-474E-8F88-8EF38ED48973}" type="slidenum">
              <a:rPr lang="en-US" sz="1200" smtClean="0"/>
              <a:pPr eaLnBrk="1" hangingPunct="1"/>
              <a:t>23</a:t>
            </a:fld>
            <a:endParaRPr lang="en-US" sz="1200" dirty="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70176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6171549-7D08-4BF5-9845-7E8FC63CA6EB}" type="slidenum">
              <a:rPr lang="en-US" sz="1200" smtClean="0"/>
              <a:pPr eaLnBrk="1" hangingPunct="1"/>
              <a:t>24</a:t>
            </a:fld>
            <a:endParaRPr lang="en-US" sz="1200"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50446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01F02F1-D68A-48CE-B5A9-D79DD31E2B69}" type="slidenum">
              <a:rPr lang="en-US" sz="1200" smtClean="0"/>
              <a:pPr eaLnBrk="1" hangingPunct="1"/>
              <a:t>25</a:t>
            </a:fld>
            <a:endParaRPr lang="en-US" sz="1200"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11418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B4561BD-B1AF-4EF8-8563-4A1062046080}" type="slidenum">
              <a:rPr lang="en-US" sz="1200" smtClean="0"/>
              <a:pPr eaLnBrk="1" hangingPunct="1"/>
              <a:t>26</a:t>
            </a:fld>
            <a:endParaRPr lang="en-US" sz="1200"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72713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EB6B05E-1C71-4645-B76D-0138B299952A}" type="slidenum">
              <a:rPr lang="en-US" sz="1200" smtClean="0"/>
              <a:pPr eaLnBrk="1" hangingPunct="1"/>
              <a:t>27</a:t>
            </a:fld>
            <a:endParaRPr lang="en-US" sz="1200"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23127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A45E93-E306-48DB-BDAF-F028ED408928}" type="slidenum">
              <a:rPr lang="en-US" sz="1200" smtClean="0"/>
              <a:pPr eaLnBrk="1" hangingPunct="1"/>
              <a:t>28</a:t>
            </a:fld>
            <a:endParaRPr lang="en-US" sz="1200"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528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F97080D-2EED-438D-8264-AE6195C8EDAA}" type="slidenum">
              <a:rPr lang="en-US" altLang="en-US" sz="1200" smtClean="0"/>
              <a:pPr eaLnBrk="1" hangingPunct="1"/>
              <a:t>30</a:t>
            </a:fld>
            <a:endParaRPr lang="en-US" altLang="en-US" sz="1200" dirty="0" smtClean="0"/>
          </a:p>
        </p:txBody>
      </p:sp>
    </p:spTree>
    <p:extLst>
      <p:ext uri="{BB962C8B-B14F-4D97-AF65-F5344CB8AC3E}">
        <p14:creationId xmlns:p14="http://schemas.microsoft.com/office/powerpoint/2010/main" val="380443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D1B1715-0D52-454A-A285-2076F14564CD}" type="slidenum">
              <a:rPr lang="en-US" sz="1200" smtClean="0"/>
              <a:pPr eaLnBrk="1" hangingPunct="1"/>
              <a:t>31</a:t>
            </a:fld>
            <a:endParaRPr lang="en-US" sz="1200" dirty="0" smtClean="0"/>
          </a:p>
        </p:txBody>
      </p:sp>
    </p:spTree>
    <p:extLst>
      <p:ext uri="{BB962C8B-B14F-4D97-AF65-F5344CB8AC3E}">
        <p14:creationId xmlns:p14="http://schemas.microsoft.com/office/powerpoint/2010/main" val="2148192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D61A2F0-AF0A-4505-98C4-A76D29AA07B4}" type="slidenum">
              <a:rPr lang="en-US" sz="1200" smtClean="0"/>
              <a:pPr eaLnBrk="1" hangingPunct="1"/>
              <a:t>32</a:t>
            </a:fld>
            <a:endParaRPr lang="en-US" sz="1200" dirty="0" smtClean="0"/>
          </a:p>
        </p:txBody>
      </p:sp>
    </p:spTree>
    <p:extLst>
      <p:ext uri="{BB962C8B-B14F-4D97-AF65-F5344CB8AC3E}">
        <p14:creationId xmlns:p14="http://schemas.microsoft.com/office/powerpoint/2010/main" val="969672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7E4BCFF-9A90-4584-99EC-C387A42D0DA6}" type="slidenum">
              <a:rPr lang="en-US" sz="1200" smtClean="0"/>
              <a:pPr eaLnBrk="1" hangingPunct="1"/>
              <a:t>33</a:t>
            </a:fld>
            <a:endParaRPr lang="en-US" sz="1200" dirty="0" smtClean="0"/>
          </a:p>
        </p:txBody>
      </p:sp>
    </p:spTree>
    <p:extLst>
      <p:ext uri="{BB962C8B-B14F-4D97-AF65-F5344CB8AC3E}">
        <p14:creationId xmlns:p14="http://schemas.microsoft.com/office/powerpoint/2010/main" val="375988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3B4D3C9-4CE4-4BA6-9D99-64B7F83C8182}" type="slidenum">
              <a:rPr lang="en-US" sz="1200" smtClean="0"/>
              <a:pPr eaLnBrk="1" hangingPunct="1"/>
              <a:t>4</a:t>
            </a:fld>
            <a:endParaRPr 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459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2A74A44-27D8-460D-B537-7B1FCC7CA714}" type="slidenum">
              <a:rPr lang="en-US" sz="1200" smtClean="0"/>
              <a:pPr eaLnBrk="1" hangingPunct="1"/>
              <a:t>34</a:t>
            </a:fld>
            <a:endParaRPr lang="en-US" sz="1200" dirty="0" smtClean="0"/>
          </a:p>
        </p:txBody>
      </p:sp>
    </p:spTree>
    <p:extLst>
      <p:ext uri="{BB962C8B-B14F-4D97-AF65-F5344CB8AC3E}">
        <p14:creationId xmlns:p14="http://schemas.microsoft.com/office/powerpoint/2010/main" val="1608849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C7ABF3-8D03-456D-A81D-7666A9499556}" type="slidenum">
              <a:rPr lang="en-US" sz="1200" smtClean="0"/>
              <a:pPr eaLnBrk="1" hangingPunct="1"/>
              <a:t>35</a:t>
            </a:fld>
            <a:endParaRPr lang="en-US" sz="1200" dirty="0" smtClean="0"/>
          </a:p>
        </p:txBody>
      </p:sp>
    </p:spTree>
    <p:extLst>
      <p:ext uri="{BB962C8B-B14F-4D97-AF65-F5344CB8AC3E}">
        <p14:creationId xmlns:p14="http://schemas.microsoft.com/office/powerpoint/2010/main" val="2987905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85BECB3-D383-48E5-B887-9EC9478EA567}" type="slidenum">
              <a:rPr lang="en-US" altLang="en-US" sz="1200" smtClean="0"/>
              <a:pPr eaLnBrk="1" hangingPunct="1"/>
              <a:t>36</a:t>
            </a:fld>
            <a:endParaRPr lang="en-US" altLang="en-US" sz="1200" dirty="0" smtClean="0"/>
          </a:p>
        </p:txBody>
      </p:sp>
    </p:spTree>
    <p:extLst>
      <p:ext uri="{BB962C8B-B14F-4D97-AF65-F5344CB8AC3E}">
        <p14:creationId xmlns:p14="http://schemas.microsoft.com/office/powerpoint/2010/main" val="571575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A0034F3-1391-41A4-B3F1-5D205592AF8A}" type="slidenum">
              <a:rPr lang="en-US" sz="1200" smtClean="0"/>
              <a:pPr eaLnBrk="1" hangingPunct="1"/>
              <a:t>37</a:t>
            </a:fld>
            <a:endParaRPr lang="en-US" sz="1200" dirty="0" smtClean="0"/>
          </a:p>
        </p:txBody>
      </p:sp>
    </p:spTree>
    <p:extLst>
      <p:ext uri="{BB962C8B-B14F-4D97-AF65-F5344CB8AC3E}">
        <p14:creationId xmlns:p14="http://schemas.microsoft.com/office/powerpoint/2010/main" val="1450594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61A72F8-70AD-433F-A7C9-226F9BD1F76A}" type="slidenum">
              <a:rPr lang="en-US" sz="1200" smtClean="0"/>
              <a:pPr eaLnBrk="1" hangingPunct="1"/>
              <a:t>38</a:t>
            </a:fld>
            <a:endParaRPr lang="en-US" sz="1200" dirty="0" smtClean="0"/>
          </a:p>
        </p:txBody>
      </p:sp>
    </p:spTree>
    <p:extLst>
      <p:ext uri="{BB962C8B-B14F-4D97-AF65-F5344CB8AC3E}">
        <p14:creationId xmlns:p14="http://schemas.microsoft.com/office/powerpoint/2010/main" val="397163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801F7BE-E1AF-44C7-8DEF-95AAD60F8CE4}" type="slidenum">
              <a:rPr lang="en-US" sz="1200" smtClean="0"/>
              <a:pPr eaLnBrk="1" hangingPunct="1"/>
              <a:t>39</a:t>
            </a:fld>
            <a:endParaRPr lang="en-US" sz="1200" dirty="0" smtClean="0"/>
          </a:p>
        </p:txBody>
      </p:sp>
    </p:spTree>
    <p:extLst>
      <p:ext uri="{BB962C8B-B14F-4D97-AF65-F5344CB8AC3E}">
        <p14:creationId xmlns:p14="http://schemas.microsoft.com/office/powerpoint/2010/main" val="3270243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57F2F9D-711F-46F4-A16B-04BF3C7B1891}" type="slidenum">
              <a:rPr lang="en-US" sz="1200" smtClean="0"/>
              <a:pPr eaLnBrk="1" hangingPunct="1"/>
              <a:t>40</a:t>
            </a:fld>
            <a:endParaRPr lang="en-US" sz="1200" dirty="0" smtClean="0"/>
          </a:p>
        </p:txBody>
      </p:sp>
    </p:spTree>
    <p:extLst>
      <p:ext uri="{BB962C8B-B14F-4D97-AF65-F5344CB8AC3E}">
        <p14:creationId xmlns:p14="http://schemas.microsoft.com/office/powerpoint/2010/main" val="936188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0362FDC-2F39-42A1-951B-049408BD107C}" type="slidenum">
              <a:rPr lang="en-US" sz="1200" smtClean="0"/>
              <a:pPr eaLnBrk="1" hangingPunct="1"/>
              <a:t>41</a:t>
            </a:fld>
            <a:endParaRPr lang="en-US" sz="1200" dirty="0" smtClean="0"/>
          </a:p>
        </p:txBody>
      </p:sp>
    </p:spTree>
    <p:extLst>
      <p:ext uri="{BB962C8B-B14F-4D97-AF65-F5344CB8AC3E}">
        <p14:creationId xmlns:p14="http://schemas.microsoft.com/office/powerpoint/2010/main" val="2667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E4B546A-E631-461B-A384-497560D08C7A}" type="slidenum">
              <a:rPr lang="en-US" sz="1200" smtClean="0"/>
              <a:pPr eaLnBrk="1" hangingPunct="1"/>
              <a:t>42</a:t>
            </a:fld>
            <a:endParaRPr lang="en-US" sz="1200" dirty="0" smtClean="0"/>
          </a:p>
        </p:txBody>
      </p:sp>
    </p:spTree>
    <p:extLst>
      <p:ext uri="{BB962C8B-B14F-4D97-AF65-F5344CB8AC3E}">
        <p14:creationId xmlns:p14="http://schemas.microsoft.com/office/powerpoint/2010/main" val="2246338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061E7B9-7810-40B3-83DC-675B2453D0E6}" type="slidenum">
              <a:rPr lang="en-US" sz="1200" smtClean="0"/>
              <a:pPr eaLnBrk="1" hangingPunct="1"/>
              <a:t>43</a:t>
            </a:fld>
            <a:endParaRPr lang="en-US" sz="1200" dirty="0" smtClean="0"/>
          </a:p>
        </p:txBody>
      </p:sp>
    </p:spTree>
    <p:extLst>
      <p:ext uri="{BB962C8B-B14F-4D97-AF65-F5344CB8AC3E}">
        <p14:creationId xmlns:p14="http://schemas.microsoft.com/office/powerpoint/2010/main" val="166029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3B4D3C9-4CE4-4BA6-9D99-64B7F83C8182}" type="slidenum">
              <a:rPr lang="en-US" sz="1200" smtClean="0"/>
              <a:pPr eaLnBrk="1" hangingPunct="1"/>
              <a:t>5</a:t>
            </a:fld>
            <a:endParaRPr 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67854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720F938-5301-4434-BE81-37F1261FE449}" type="slidenum">
              <a:rPr lang="en-US" sz="1200" smtClean="0"/>
              <a:pPr eaLnBrk="1" hangingPunct="1"/>
              <a:t>44</a:t>
            </a:fld>
            <a:endParaRPr lang="en-US" sz="1200" dirty="0" smtClean="0"/>
          </a:p>
        </p:txBody>
      </p:sp>
    </p:spTree>
    <p:extLst>
      <p:ext uri="{BB962C8B-B14F-4D97-AF65-F5344CB8AC3E}">
        <p14:creationId xmlns:p14="http://schemas.microsoft.com/office/powerpoint/2010/main" val="6229505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0F97D51-F532-4D01-A612-2CD2895E0898}" type="slidenum">
              <a:rPr lang="en-US" sz="1200" smtClean="0"/>
              <a:pPr eaLnBrk="1" hangingPunct="1"/>
              <a:t>45</a:t>
            </a:fld>
            <a:endParaRPr lang="en-US" sz="1200" dirty="0" smtClean="0"/>
          </a:p>
        </p:txBody>
      </p:sp>
    </p:spTree>
    <p:extLst>
      <p:ext uri="{BB962C8B-B14F-4D97-AF65-F5344CB8AC3E}">
        <p14:creationId xmlns:p14="http://schemas.microsoft.com/office/powerpoint/2010/main" val="2931032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79D048F-3A88-4824-9DA5-A0410F7A536B}" type="slidenum">
              <a:rPr lang="en-US" sz="1200" smtClean="0"/>
              <a:pPr eaLnBrk="1" hangingPunct="1"/>
              <a:t>47</a:t>
            </a:fld>
            <a:endParaRPr lang="en-US" sz="1200" dirty="0" smtClean="0"/>
          </a:p>
        </p:txBody>
      </p:sp>
    </p:spTree>
    <p:extLst>
      <p:ext uri="{BB962C8B-B14F-4D97-AF65-F5344CB8AC3E}">
        <p14:creationId xmlns:p14="http://schemas.microsoft.com/office/powerpoint/2010/main" val="1914842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3BEC32B-7442-4AD9-A8F0-120E32824093}" type="slidenum">
              <a:rPr lang="en-US" sz="1200" smtClean="0"/>
              <a:pPr eaLnBrk="1" hangingPunct="1"/>
              <a:t>48</a:t>
            </a:fld>
            <a:endParaRPr lang="en-US" sz="1200" dirty="0" smtClean="0"/>
          </a:p>
        </p:txBody>
      </p:sp>
    </p:spTree>
    <p:extLst>
      <p:ext uri="{BB962C8B-B14F-4D97-AF65-F5344CB8AC3E}">
        <p14:creationId xmlns:p14="http://schemas.microsoft.com/office/powerpoint/2010/main" val="4013214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0A8FB3-B89D-4505-9D1A-E6237A507178}" type="slidenum">
              <a:rPr lang="en-US" sz="1200" smtClean="0"/>
              <a:pPr eaLnBrk="1" hangingPunct="1"/>
              <a:t>50</a:t>
            </a:fld>
            <a:endParaRPr lang="en-US" sz="1200" dirty="0" smtClean="0"/>
          </a:p>
        </p:txBody>
      </p:sp>
    </p:spTree>
    <p:extLst>
      <p:ext uri="{BB962C8B-B14F-4D97-AF65-F5344CB8AC3E}">
        <p14:creationId xmlns:p14="http://schemas.microsoft.com/office/powerpoint/2010/main" val="821623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1681241-1B00-44C6-8FE0-2B08EBADC716}" type="slidenum">
              <a:rPr lang="en-US" sz="1200" smtClean="0"/>
              <a:pPr eaLnBrk="1" hangingPunct="1"/>
              <a:t>51</a:t>
            </a:fld>
            <a:endParaRPr lang="en-US" sz="1200" dirty="0" smtClean="0"/>
          </a:p>
        </p:txBody>
      </p:sp>
    </p:spTree>
    <p:extLst>
      <p:ext uri="{BB962C8B-B14F-4D97-AF65-F5344CB8AC3E}">
        <p14:creationId xmlns:p14="http://schemas.microsoft.com/office/powerpoint/2010/main" val="949565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B977E23-7DAC-44C0-9F46-87E2B719C55A}" type="slidenum">
              <a:rPr lang="en-US" sz="1200" smtClean="0"/>
              <a:pPr eaLnBrk="1" hangingPunct="1"/>
              <a:t>54</a:t>
            </a:fld>
            <a:endParaRPr lang="en-US" sz="1200" dirty="0" smtClean="0"/>
          </a:p>
        </p:txBody>
      </p:sp>
    </p:spTree>
    <p:extLst>
      <p:ext uri="{BB962C8B-B14F-4D97-AF65-F5344CB8AC3E}">
        <p14:creationId xmlns:p14="http://schemas.microsoft.com/office/powerpoint/2010/main" val="3939175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7CCAB3A-0FF2-4218-8EF3-A165423CA802}" type="slidenum">
              <a:rPr lang="en-US" sz="1200" smtClean="0"/>
              <a:pPr eaLnBrk="1" hangingPunct="1"/>
              <a:t>55</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6031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155834F-1BB1-484D-A190-16BCFD3F7424}" type="slidenum">
              <a:rPr lang="en-US" sz="1200" smtClean="0"/>
              <a:pPr eaLnBrk="1" hangingPunct="1"/>
              <a:t>56</a:t>
            </a:fld>
            <a:endParaRPr 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71812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BBB9996-7B58-473C-A121-6E29818CBC4A}" type="slidenum">
              <a:rPr lang="en-US" sz="1200" smtClean="0"/>
              <a:pPr eaLnBrk="1" hangingPunct="1"/>
              <a:t>57</a:t>
            </a:fld>
            <a:endParaRPr lang="en-US" sz="1200"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5346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07BF4AF-65D5-4692-8B00-7E8C98BB96A8}" type="slidenum">
              <a:rPr lang="en-US" sz="1200" smtClean="0"/>
              <a:pPr eaLnBrk="1" hangingPunct="1"/>
              <a:t>7</a:t>
            </a:fld>
            <a:endParaRPr lang="en-US" sz="1200"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40705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C034EE8-56E0-4CDD-BFCE-8A56EA292F1B}" type="slidenum">
              <a:rPr lang="en-US" sz="1200" smtClean="0"/>
              <a:pPr eaLnBrk="1" hangingPunct="1"/>
              <a:t>58</a:t>
            </a:fld>
            <a:endParaRPr 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16838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6F7BB3B-1287-46D0-B558-E5EAD3D1B551}" type="slidenum">
              <a:rPr lang="en-US" sz="1200" smtClean="0"/>
              <a:pPr eaLnBrk="1" hangingPunct="1"/>
              <a:t>59</a:t>
            </a:fld>
            <a:endParaRPr lang="en-US" sz="1200" dirty="0" smtClean="0"/>
          </a:p>
        </p:txBody>
      </p:sp>
    </p:spTree>
    <p:extLst>
      <p:ext uri="{BB962C8B-B14F-4D97-AF65-F5344CB8AC3E}">
        <p14:creationId xmlns:p14="http://schemas.microsoft.com/office/powerpoint/2010/main" val="3483586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8DD8D46-73D3-4D94-B67D-C8FFBAF2BB70}" type="slidenum">
              <a:rPr lang="en-US" sz="1200" smtClean="0"/>
              <a:pPr eaLnBrk="1" hangingPunct="1"/>
              <a:t>60</a:t>
            </a:fld>
            <a:endParaRPr 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92367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8DD8D46-73D3-4D94-B67D-C8FFBAF2BB70}" type="slidenum">
              <a:rPr lang="en-US" sz="1200" smtClean="0"/>
              <a:pPr eaLnBrk="1" hangingPunct="1"/>
              <a:t>61</a:t>
            </a:fld>
            <a:endParaRPr 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901013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BFE3793-07A6-43BE-AB10-206524646806}" type="slidenum">
              <a:rPr lang="en-US" sz="1200" smtClean="0"/>
              <a:pPr eaLnBrk="1" hangingPunct="1"/>
              <a:t>62</a:t>
            </a:fld>
            <a:endParaRPr 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900" dirty="0" smtClean="0"/>
          </a:p>
        </p:txBody>
      </p:sp>
    </p:spTree>
    <p:extLst>
      <p:ext uri="{BB962C8B-B14F-4D97-AF65-F5344CB8AC3E}">
        <p14:creationId xmlns:p14="http://schemas.microsoft.com/office/powerpoint/2010/main" val="32676710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093E0FE-35A2-4D44-9F1E-1B7E0D1DC330}" type="slidenum">
              <a:rPr lang="en-US" sz="1200" smtClean="0"/>
              <a:pPr eaLnBrk="1" hangingPunct="1"/>
              <a:t>63</a:t>
            </a:fld>
            <a:endParaRPr lang="en-US" sz="1200"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900" dirty="0" smtClean="0"/>
          </a:p>
        </p:txBody>
      </p:sp>
    </p:spTree>
    <p:extLst>
      <p:ext uri="{BB962C8B-B14F-4D97-AF65-F5344CB8AC3E}">
        <p14:creationId xmlns:p14="http://schemas.microsoft.com/office/powerpoint/2010/main" val="1732360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0D959FF-52EF-4238-B02E-DFDDBF7B7EC7}" type="slidenum">
              <a:rPr lang="en-US" sz="1200" smtClean="0"/>
              <a:pPr eaLnBrk="1" hangingPunct="1"/>
              <a:t>64</a:t>
            </a:fld>
            <a:endParaRPr lang="en-US" sz="1200" dirty="0" smtClean="0"/>
          </a:p>
        </p:txBody>
      </p:sp>
    </p:spTree>
    <p:extLst>
      <p:ext uri="{BB962C8B-B14F-4D97-AF65-F5344CB8AC3E}">
        <p14:creationId xmlns:p14="http://schemas.microsoft.com/office/powerpoint/2010/main" val="4003935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2A7814D-6F3F-4AD8-9B27-4D90D88179D5}" type="slidenum">
              <a:rPr lang="en-US" sz="1200" smtClean="0"/>
              <a:pPr eaLnBrk="1" hangingPunct="1"/>
              <a:t>65</a:t>
            </a:fld>
            <a:endParaRPr lang="en-US" sz="1200" dirty="0" smtClean="0"/>
          </a:p>
        </p:txBody>
      </p:sp>
    </p:spTree>
    <p:extLst>
      <p:ext uri="{BB962C8B-B14F-4D97-AF65-F5344CB8AC3E}">
        <p14:creationId xmlns:p14="http://schemas.microsoft.com/office/powerpoint/2010/main" val="1291403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71</a:t>
            </a:fld>
            <a:endParaRPr lang="en-US" sz="1200" dirty="0" smtClean="0"/>
          </a:p>
        </p:txBody>
      </p:sp>
    </p:spTree>
    <p:extLst>
      <p:ext uri="{BB962C8B-B14F-4D97-AF65-F5344CB8AC3E}">
        <p14:creationId xmlns:p14="http://schemas.microsoft.com/office/powerpoint/2010/main" val="38821461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72</a:t>
            </a:fld>
            <a:endParaRPr lang="en-US" sz="1200" dirty="0" smtClean="0"/>
          </a:p>
        </p:txBody>
      </p:sp>
    </p:spTree>
    <p:extLst>
      <p:ext uri="{BB962C8B-B14F-4D97-AF65-F5344CB8AC3E}">
        <p14:creationId xmlns:p14="http://schemas.microsoft.com/office/powerpoint/2010/main" val="315476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3CD6A3C-F6FE-4076-A8BA-A03305377782}" type="slidenum">
              <a:rPr lang="en-US" sz="1200" smtClean="0"/>
              <a:pPr eaLnBrk="1" hangingPunct="1"/>
              <a:t>9</a:t>
            </a:fld>
            <a:endParaRPr lang="en-US" sz="1200"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286106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73</a:t>
            </a:fld>
            <a:endParaRPr lang="en-US" sz="1200" dirty="0" smtClean="0"/>
          </a:p>
        </p:txBody>
      </p:sp>
    </p:spTree>
    <p:extLst>
      <p:ext uri="{BB962C8B-B14F-4D97-AF65-F5344CB8AC3E}">
        <p14:creationId xmlns:p14="http://schemas.microsoft.com/office/powerpoint/2010/main" val="1178409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74</a:t>
            </a:fld>
            <a:endParaRPr lang="en-US" sz="1200" dirty="0" smtClean="0"/>
          </a:p>
        </p:txBody>
      </p:sp>
    </p:spTree>
    <p:extLst>
      <p:ext uri="{BB962C8B-B14F-4D97-AF65-F5344CB8AC3E}">
        <p14:creationId xmlns:p14="http://schemas.microsoft.com/office/powerpoint/2010/main" val="33569863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75</a:t>
            </a:fld>
            <a:endParaRPr lang="en-US" sz="1200" dirty="0" smtClean="0"/>
          </a:p>
        </p:txBody>
      </p:sp>
    </p:spTree>
    <p:extLst>
      <p:ext uri="{BB962C8B-B14F-4D97-AF65-F5344CB8AC3E}">
        <p14:creationId xmlns:p14="http://schemas.microsoft.com/office/powerpoint/2010/main" val="33952229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EE26318-C6E7-47D3-8795-156F51072BEF}" type="slidenum">
              <a:rPr lang="en-US" sz="1200" smtClean="0"/>
              <a:pPr eaLnBrk="1" hangingPunct="1"/>
              <a:t>76</a:t>
            </a:fld>
            <a:endParaRPr lang="en-US" sz="1200" dirty="0" smtClean="0"/>
          </a:p>
        </p:txBody>
      </p:sp>
    </p:spTree>
    <p:extLst>
      <p:ext uri="{BB962C8B-B14F-4D97-AF65-F5344CB8AC3E}">
        <p14:creationId xmlns:p14="http://schemas.microsoft.com/office/powerpoint/2010/main" val="301890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3CD6A3C-F6FE-4076-A8BA-A03305377782}" type="slidenum">
              <a:rPr lang="en-US" sz="1200" smtClean="0"/>
              <a:pPr eaLnBrk="1" hangingPunct="1"/>
              <a:t>10</a:t>
            </a:fld>
            <a:endParaRPr lang="en-US" sz="1200"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4778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D8A0A43-EFA2-484F-8BAE-BFA5970F8EDE}" type="slidenum">
              <a:rPr lang="en-US" sz="1200" smtClean="0"/>
              <a:pPr eaLnBrk="1" hangingPunct="1"/>
              <a:t>11</a:t>
            </a:fld>
            <a:endParaRPr lang="en-US" sz="1200" dirty="0" smtClean="0"/>
          </a:p>
        </p:txBody>
      </p:sp>
    </p:spTree>
    <p:extLst>
      <p:ext uri="{BB962C8B-B14F-4D97-AF65-F5344CB8AC3E}">
        <p14:creationId xmlns:p14="http://schemas.microsoft.com/office/powerpoint/2010/main" val="226145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D8A0A43-EFA2-484F-8BAE-BFA5970F8EDE}" type="slidenum">
              <a:rPr lang="en-US" sz="1200" smtClean="0"/>
              <a:pPr eaLnBrk="1" hangingPunct="1"/>
              <a:t>12</a:t>
            </a:fld>
            <a:endParaRPr lang="en-US" sz="1200" dirty="0" smtClean="0"/>
          </a:p>
        </p:txBody>
      </p:sp>
    </p:spTree>
    <p:extLst>
      <p:ext uri="{BB962C8B-B14F-4D97-AF65-F5344CB8AC3E}">
        <p14:creationId xmlns:p14="http://schemas.microsoft.com/office/powerpoint/2010/main" val="33651813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42202"/>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655320"/>
            <a:ext cx="8148320" cy="4678679"/>
          </a:xfrm>
          <a:prstGeom prst="roundRect">
            <a:avLst>
              <a:gd name="adj" fmla="val 8320"/>
            </a:avLst>
          </a:prstGeom>
        </p:spPr>
      </p:pic>
    </p:spTree>
    <p:extLst>
      <p:ext uri="{BB962C8B-B14F-4D97-AF65-F5344CB8AC3E}">
        <p14:creationId xmlns:p14="http://schemas.microsoft.com/office/powerpoint/2010/main" val="333151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type="body" idx="1"/>
          </p:nvPr>
        </p:nvSpPr>
        <p:spPr>
          <a:xfrm>
            <a:off x="365125" y="1538818"/>
            <a:ext cx="8415338" cy="3428631"/>
          </a:xfrm>
        </p:spPr>
        <p:txBody>
          <a:bodyPr/>
          <a:lstStyle/>
          <a:p>
            <a:r>
              <a:rPr lang="en-US" dirty="0" smtClean="0"/>
              <a:t>In general, information security should advise human resources to limit the information provided to the candidates on the access rights of the position</a:t>
            </a:r>
          </a:p>
          <a:p>
            <a:r>
              <a:rPr lang="en-US" dirty="0" smtClean="0"/>
              <a:t>When an interview includes a site visit, the tour should avoid secure and restricted sites, because the visitor could observe enough information about the operations or information security functions to represent a potential threat to the organization</a:t>
            </a:r>
          </a:p>
        </p:txBody>
      </p:sp>
      <p:sp>
        <p:nvSpPr>
          <p:cNvPr id="36867" name="Rectangle 4"/>
          <p:cNvSpPr>
            <a:spLocks noGrp="1" noChangeArrowheads="1"/>
          </p:cNvSpPr>
          <p:nvPr>
            <p:ph type="title"/>
          </p:nvPr>
        </p:nvSpPr>
        <p:spPr/>
        <p:txBody>
          <a:bodyPr/>
          <a:lstStyle/>
          <a:p>
            <a:r>
              <a:rPr lang="en-US" dirty="0" smtClean="0"/>
              <a:t>Interviews</a:t>
            </a:r>
          </a:p>
        </p:txBody>
      </p:sp>
    </p:spTree>
    <p:extLst>
      <p:ext uri="{BB962C8B-B14F-4D97-AF65-F5344CB8AC3E}">
        <p14:creationId xmlns:p14="http://schemas.microsoft.com/office/powerpoint/2010/main" val="2853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365125" y="1219200"/>
            <a:ext cx="8415338" cy="2354491"/>
          </a:xfrm>
        </p:spPr>
        <p:txBody>
          <a:bodyPr/>
          <a:lstStyle/>
          <a:p>
            <a:r>
              <a:rPr lang="en-US" dirty="0" smtClean="0"/>
              <a:t>A background check should be conducted before the organization extends an offer to any candidate, regardless of job level</a:t>
            </a:r>
          </a:p>
          <a:p>
            <a:r>
              <a:rPr lang="en-US" dirty="0" smtClean="0"/>
              <a:t>Common types include:</a:t>
            </a:r>
          </a:p>
          <a:p>
            <a:endParaRPr lang="en-US" dirty="0" smtClean="0"/>
          </a:p>
        </p:txBody>
      </p:sp>
      <p:sp>
        <p:nvSpPr>
          <p:cNvPr id="37891" name="Rectangle 2"/>
          <p:cNvSpPr>
            <a:spLocks noGrp="1" noChangeArrowheads="1"/>
          </p:cNvSpPr>
          <p:nvPr>
            <p:ph type="title"/>
          </p:nvPr>
        </p:nvSpPr>
        <p:spPr/>
        <p:txBody>
          <a:bodyPr/>
          <a:lstStyle/>
          <a:p>
            <a:r>
              <a:rPr lang="en-US" dirty="0" smtClean="0"/>
              <a:t>Background Checks</a:t>
            </a:r>
          </a:p>
        </p:txBody>
      </p:sp>
      <p:sp>
        <p:nvSpPr>
          <p:cNvPr id="5" name="Rectangle 3"/>
          <p:cNvSpPr txBox="1">
            <a:spLocks noChangeArrowheads="1"/>
          </p:cNvSpPr>
          <p:nvPr/>
        </p:nvSpPr>
        <p:spPr>
          <a:xfrm>
            <a:off x="381000" y="3076712"/>
            <a:ext cx="4038600" cy="3327065"/>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r>
              <a:rPr lang="en-US" dirty="0" smtClean="0"/>
              <a:t>Identity</a:t>
            </a:r>
          </a:p>
          <a:p>
            <a:pPr lvl="1" fontAlgn="auto">
              <a:spcAft>
                <a:spcPts val="0"/>
              </a:spcAft>
            </a:pPr>
            <a:r>
              <a:rPr lang="en-US" dirty="0" smtClean="0"/>
              <a:t>Education and credential</a:t>
            </a:r>
          </a:p>
          <a:p>
            <a:pPr lvl="1" fontAlgn="auto">
              <a:spcAft>
                <a:spcPts val="0"/>
              </a:spcAft>
            </a:pPr>
            <a:r>
              <a:rPr lang="en-US" dirty="0" smtClean="0"/>
              <a:t>Previous employment verification</a:t>
            </a:r>
          </a:p>
          <a:p>
            <a:pPr lvl="1" fontAlgn="auto">
              <a:spcAft>
                <a:spcPts val="0"/>
              </a:spcAft>
            </a:pPr>
            <a:r>
              <a:rPr lang="en-US" dirty="0" smtClean="0"/>
              <a:t>References</a:t>
            </a:r>
          </a:p>
          <a:p>
            <a:pPr lvl="1" fontAlgn="auto">
              <a:spcAft>
                <a:spcPts val="0"/>
              </a:spcAft>
            </a:pPr>
            <a:r>
              <a:rPr lang="en-US" dirty="0" smtClean="0"/>
              <a:t>Worker’s compensation history</a:t>
            </a:r>
          </a:p>
          <a:p>
            <a:pPr fontAlgn="auto">
              <a:spcAft>
                <a:spcPts val="0"/>
              </a:spcAft>
            </a:pPr>
            <a:endParaRPr lang="en-US" dirty="0" smtClean="0"/>
          </a:p>
        </p:txBody>
      </p:sp>
      <p:sp>
        <p:nvSpPr>
          <p:cNvPr id="6" name="Rectangle 3"/>
          <p:cNvSpPr txBox="1">
            <a:spLocks noChangeArrowheads="1"/>
          </p:cNvSpPr>
          <p:nvPr/>
        </p:nvSpPr>
        <p:spPr>
          <a:xfrm>
            <a:off x="4724400" y="3073735"/>
            <a:ext cx="4038600" cy="3053144"/>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r>
              <a:rPr lang="en-US" dirty="0" smtClean="0"/>
              <a:t>Motor vehicle records</a:t>
            </a:r>
          </a:p>
          <a:p>
            <a:pPr lvl="1" fontAlgn="auto">
              <a:spcAft>
                <a:spcPts val="0"/>
              </a:spcAft>
            </a:pPr>
            <a:r>
              <a:rPr lang="en-US" dirty="0" smtClean="0"/>
              <a:t>Drug history</a:t>
            </a:r>
          </a:p>
          <a:p>
            <a:pPr lvl="1" fontAlgn="auto">
              <a:spcAft>
                <a:spcPts val="0"/>
              </a:spcAft>
            </a:pPr>
            <a:r>
              <a:rPr lang="en-US" dirty="0" smtClean="0"/>
              <a:t>Medical history</a:t>
            </a:r>
          </a:p>
          <a:p>
            <a:pPr lvl="1" fontAlgn="auto">
              <a:spcAft>
                <a:spcPts val="0"/>
              </a:spcAft>
            </a:pPr>
            <a:r>
              <a:rPr lang="en-US" dirty="0" smtClean="0"/>
              <a:t>Credit history</a:t>
            </a:r>
          </a:p>
          <a:p>
            <a:pPr lvl="1" fontAlgn="auto">
              <a:spcAft>
                <a:spcPts val="0"/>
              </a:spcAft>
            </a:pPr>
            <a:r>
              <a:rPr lang="en-US" dirty="0" smtClean="0"/>
              <a:t>Civil court history</a:t>
            </a:r>
          </a:p>
          <a:p>
            <a:pPr lvl="1" fontAlgn="auto">
              <a:spcAft>
                <a:spcPts val="0"/>
              </a:spcAft>
            </a:pPr>
            <a:r>
              <a:rPr lang="en-US" dirty="0" smtClean="0"/>
              <a:t>Criminal court history</a:t>
            </a:r>
          </a:p>
          <a:p>
            <a:pPr fontAlgn="auto">
              <a:spcAft>
                <a:spcPts val="0"/>
              </a:spcAft>
            </a:pPr>
            <a:endParaRPr lang="en-US" dirty="0" smtClean="0"/>
          </a:p>
        </p:txBody>
      </p:sp>
    </p:spTree>
    <p:extLst>
      <p:ext uri="{BB962C8B-B14F-4D97-AF65-F5344CB8AC3E}">
        <p14:creationId xmlns:p14="http://schemas.microsoft.com/office/powerpoint/2010/main" val="43451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365125" y="1538818"/>
            <a:ext cx="8415338" cy="4262705"/>
          </a:xfrm>
        </p:spPr>
        <p:txBody>
          <a:bodyPr/>
          <a:lstStyle/>
          <a:p>
            <a:r>
              <a:rPr lang="en-US" sz="2600" dirty="0" smtClean="0"/>
              <a:t>Once a candidate has accepted a job offer, the employment contract becomes an important security instrument</a:t>
            </a:r>
          </a:p>
          <a:p>
            <a:r>
              <a:rPr lang="en-US" sz="2600" dirty="0" smtClean="0"/>
              <a:t>Job candidates can be offered “employment contingent upon agreement,” whereby they are not offered a position unless they agree to the binding organizational policies</a:t>
            </a:r>
          </a:p>
          <a:p>
            <a:r>
              <a:rPr lang="en-US" sz="2600" dirty="0" smtClean="0"/>
              <a:t>New </a:t>
            </a:r>
            <a:r>
              <a:rPr lang="en-US" sz="2600" dirty="0"/>
              <a:t>employees should receive, as part of their orientation, an extensive information security </a:t>
            </a:r>
            <a:r>
              <a:rPr lang="en-US" sz="2600" dirty="0" smtClean="0"/>
              <a:t>briefing</a:t>
            </a:r>
          </a:p>
          <a:p>
            <a:r>
              <a:rPr lang="en-US" sz="2600" dirty="0" smtClean="0"/>
              <a:t>Organizations </a:t>
            </a:r>
            <a:r>
              <a:rPr lang="en-US" sz="2600" dirty="0"/>
              <a:t>should conduct periodic security awareness and training activities to keep security at the forefront of employees’ minds and minimize employee </a:t>
            </a:r>
            <a:r>
              <a:rPr lang="en-US" sz="2600" dirty="0" smtClean="0"/>
              <a:t>mistakes</a:t>
            </a:r>
          </a:p>
        </p:txBody>
      </p:sp>
      <p:sp>
        <p:nvSpPr>
          <p:cNvPr id="37891" name="Rectangle 2"/>
          <p:cNvSpPr>
            <a:spLocks noGrp="1" noChangeArrowheads="1"/>
          </p:cNvSpPr>
          <p:nvPr>
            <p:ph type="title"/>
          </p:nvPr>
        </p:nvSpPr>
        <p:spPr/>
        <p:txBody>
          <a:bodyPr/>
          <a:lstStyle/>
          <a:p>
            <a:r>
              <a:rPr lang="en-US" dirty="0" smtClean="0"/>
              <a:t>Contracts and Employment</a:t>
            </a:r>
          </a:p>
        </p:txBody>
      </p:sp>
    </p:spTree>
    <p:extLst>
      <p:ext uri="{BB962C8B-B14F-4D97-AF65-F5344CB8AC3E}">
        <p14:creationId xmlns:p14="http://schemas.microsoft.com/office/powerpoint/2010/main" val="237944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body" idx="1"/>
          </p:nvPr>
        </p:nvSpPr>
        <p:spPr/>
        <p:txBody>
          <a:bodyPr/>
          <a:lstStyle/>
          <a:p>
            <a:r>
              <a:rPr lang="en-US" dirty="0" smtClean="0"/>
              <a:t>To heighten information security awareness and change workplace behavior, organizations should incorporate information security components into employee performance evaluations</a:t>
            </a:r>
          </a:p>
          <a:p>
            <a:r>
              <a:rPr lang="en-US" dirty="0" smtClean="0"/>
              <a:t>Employees pay close attention to job performance evaluations, and including information security tasks in them will motivate employees to take more care when performing these tasks </a:t>
            </a:r>
          </a:p>
        </p:txBody>
      </p:sp>
      <p:sp>
        <p:nvSpPr>
          <p:cNvPr id="41987" name="Rectangle 4"/>
          <p:cNvSpPr>
            <a:spLocks noGrp="1" noChangeArrowheads="1"/>
          </p:cNvSpPr>
          <p:nvPr>
            <p:ph type="title"/>
          </p:nvPr>
        </p:nvSpPr>
        <p:spPr/>
        <p:txBody>
          <a:bodyPr/>
          <a:lstStyle/>
          <a:p>
            <a:r>
              <a:rPr lang="en-US" dirty="0"/>
              <a:t>Security Expectations in the Performance Evaluation</a:t>
            </a:r>
            <a:endParaRPr lang="en-US" dirty="0" smtClean="0"/>
          </a:p>
        </p:txBody>
      </p:sp>
    </p:spTree>
    <p:extLst>
      <p:ext uri="{BB962C8B-B14F-4D97-AF65-F5344CB8AC3E}">
        <p14:creationId xmlns:p14="http://schemas.microsoft.com/office/powerpoint/2010/main" val="247461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5"/>
          <p:cNvSpPr>
            <a:spLocks noGrp="1" noChangeArrowheads="1"/>
          </p:cNvSpPr>
          <p:nvPr>
            <p:ph type="body" idx="1"/>
          </p:nvPr>
        </p:nvSpPr>
        <p:spPr>
          <a:xfrm>
            <a:off x="365125" y="1295400"/>
            <a:ext cx="8415338" cy="5235279"/>
          </a:xfrm>
        </p:spPr>
        <p:txBody>
          <a:bodyPr/>
          <a:lstStyle/>
          <a:p>
            <a:r>
              <a:rPr lang="en-US" sz="2600" dirty="0" smtClean="0"/>
              <a:t>When an employee leaves an organization, the following tasks must be performed:</a:t>
            </a:r>
          </a:p>
          <a:p>
            <a:pPr lvl="1"/>
            <a:r>
              <a:rPr lang="en-US" sz="2200" dirty="0" smtClean="0"/>
              <a:t>The former employee’s access to the organization’s systems must be disabled</a:t>
            </a:r>
          </a:p>
          <a:p>
            <a:pPr lvl="1"/>
            <a:r>
              <a:rPr lang="en-US" sz="2200" dirty="0" smtClean="0"/>
              <a:t>The former employee must return all removable media, technology, and data</a:t>
            </a:r>
          </a:p>
          <a:p>
            <a:pPr lvl="1"/>
            <a:r>
              <a:rPr lang="en-US" sz="2200" dirty="0" smtClean="0"/>
              <a:t>The former employee’s hard drives must be secured</a:t>
            </a:r>
          </a:p>
          <a:p>
            <a:pPr lvl="1"/>
            <a:r>
              <a:rPr lang="en-US" sz="2200" dirty="0" smtClean="0"/>
              <a:t>File cabinet locks must be changed</a:t>
            </a:r>
          </a:p>
          <a:p>
            <a:pPr lvl="1"/>
            <a:r>
              <a:rPr lang="en-US" sz="2200" dirty="0" smtClean="0"/>
              <a:t>Office door locks must be changed</a:t>
            </a:r>
          </a:p>
          <a:p>
            <a:pPr lvl="1"/>
            <a:r>
              <a:rPr lang="en-US" sz="2200" dirty="0" smtClean="0"/>
              <a:t>The former employee’s keycard access must be revoked</a:t>
            </a:r>
          </a:p>
          <a:p>
            <a:pPr lvl="1"/>
            <a:r>
              <a:rPr lang="en-US" sz="2200" dirty="0" smtClean="0"/>
              <a:t>The former employee’s personal effects must be removed from the premises</a:t>
            </a:r>
          </a:p>
          <a:p>
            <a:pPr lvl="1"/>
            <a:r>
              <a:rPr lang="en-US" sz="2200" dirty="0" smtClean="0"/>
              <a:t>The former employee should be escorted from the premises, once keys, keycards, and other business property have been turned over</a:t>
            </a:r>
          </a:p>
        </p:txBody>
      </p:sp>
      <p:sp>
        <p:nvSpPr>
          <p:cNvPr id="43011" name="Rectangle 4"/>
          <p:cNvSpPr>
            <a:spLocks noGrp="1" noChangeArrowheads="1"/>
          </p:cNvSpPr>
          <p:nvPr>
            <p:ph type="title"/>
          </p:nvPr>
        </p:nvSpPr>
        <p:spPr/>
        <p:txBody>
          <a:bodyPr/>
          <a:lstStyle/>
          <a:p>
            <a:r>
              <a:rPr lang="en-US" dirty="0" smtClean="0"/>
              <a:t> Termination Issues</a:t>
            </a:r>
          </a:p>
        </p:txBody>
      </p:sp>
    </p:spTree>
    <p:extLst>
      <p:ext uri="{BB962C8B-B14F-4D97-AF65-F5344CB8AC3E}">
        <p14:creationId xmlns:p14="http://schemas.microsoft.com/office/powerpoint/2010/main" val="144437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dirty="0" smtClean="0"/>
              <a:t>In addition to performing these tasks, many organizations conduct an exit interview to remind the employee of any contractual obligations, such as nondisclosure agreements, and to obtain feedback on the employee’s tenure in the organization</a:t>
            </a:r>
          </a:p>
          <a:p>
            <a:r>
              <a:rPr lang="en-US" dirty="0" smtClean="0"/>
              <a:t>Two methods for handling employee outprocessing, depending on the employee’s reasons for leaving, are hostile and friendly departures </a:t>
            </a:r>
          </a:p>
          <a:p>
            <a:pPr lvl="1"/>
            <a:endParaRPr lang="en-US" dirty="0" smtClean="0"/>
          </a:p>
          <a:p>
            <a:endParaRPr lang="en-US" dirty="0" smtClean="0"/>
          </a:p>
          <a:p>
            <a:endParaRPr lang="en-US" dirty="0" smtClean="0"/>
          </a:p>
        </p:txBody>
      </p:sp>
      <p:sp>
        <p:nvSpPr>
          <p:cNvPr id="44034" name="Title 1"/>
          <p:cNvSpPr>
            <a:spLocks noGrp="1"/>
          </p:cNvSpPr>
          <p:nvPr>
            <p:ph type="title"/>
          </p:nvPr>
        </p:nvSpPr>
        <p:spPr/>
        <p:txBody>
          <a:bodyPr/>
          <a:lstStyle/>
          <a:p>
            <a:r>
              <a:rPr lang="en-US" dirty="0" smtClean="0"/>
              <a:t>Termination Issues </a:t>
            </a:r>
            <a:r>
              <a:rPr lang="en-US" dirty="0"/>
              <a:t>(Continued)</a:t>
            </a:r>
            <a:endParaRPr lang="en-US" dirty="0" smtClean="0"/>
          </a:p>
        </p:txBody>
      </p:sp>
    </p:spTree>
    <p:extLst>
      <p:ext uri="{BB962C8B-B14F-4D97-AF65-F5344CB8AC3E}">
        <p14:creationId xmlns:p14="http://schemas.microsoft.com/office/powerpoint/2010/main" val="224167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5"/>
          <p:cNvSpPr>
            <a:spLocks noGrp="1" noChangeArrowheads="1"/>
          </p:cNvSpPr>
          <p:nvPr>
            <p:ph type="body" idx="1"/>
          </p:nvPr>
        </p:nvSpPr>
        <p:spPr>
          <a:xfrm>
            <a:off x="365125" y="1538818"/>
            <a:ext cx="8415338" cy="4148828"/>
          </a:xfrm>
        </p:spPr>
        <p:txBody>
          <a:bodyPr/>
          <a:lstStyle/>
          <a:p>
            <a:r>
              <a:rPr lang="en-US" dirty="0" smtClean="0"/>
              <a:t>Hostile departure</a:t>
            </a:r>
          </a:p>
          <a:p>
            <a:pPr lvl="1"/>
            <a:r>
              <a:rPr lang="en-US" dirty="0" smtClean="0"/>
              <a:t>Security cuts off all logical and keycard access, before the employee is terminated</a:t>
            </a:r>
          </a:p>
          <a:p>
            <a:pPr lvl="1"/>
            <a:r>
              <a:rPr lang="en-US" dirty="0" smtClean="0"/>
              <a:t>The employee reports for work, is escorted into the supervisor’s office and then escorted to his or her office, cubicle, or personal area to collect personal effects under supervision, or informed their personal property will be sent to them</a:t>
            </a:r>
          </a:p>
          <a:p>
            <a:pPr lvl="1"/>
            <a:r>
              <a:rPr lang="en-US" dirty="0" smtClean="0"/>
              <a:t>The employee is asked to surrender all keys, keycards, and other organizational identification and access devices, PDAs, pagers, cell phones, and all remaining company property, and is then escorted from the building</a:t>
            </a:r>
          </a:p>
        </p:txBody>
      </p:sp>
      <p:sp>
        <p:nvSpPr>
          <p:cNvPr id="45059" name="Rectangle 4"/>
          <p:cNvSpPr>
            <a:spLocks noGrp="1" noChangeArrowheads="1"/>
          </p:cNvSpPr>
          <p:nvPr>
            <p:ph type="title"/>
          </p:nvPr>
        </p:nvSpPr>
        <p:spPr/>
        <p:txBody>
          <a:bodyPr/>
          <a:lstStyle/>
          <a:p>
            <a:r>
              <a:rPr lang="en-US" dirty="0"/>
              <a:t>Termination Issues (Continued)</a:t>
            </a:r>
            <a:endParaRPr lang="en-US" dirty="0" smtClean="0"/>
          </a:p>
        </p:txBody>
      </p:sp>
    </p:spTree>
    <p:extLst>
      <p:ext uri="{BB962C8B-B14F-4D97-AF65-F5344CB8AC3E}">
        <p14:creationId xmlns:p14="http://schemas.microsoft.com/office/powerpoint/2010/main" val="363883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Grp="1" noChangeArrowheads="1"/>
          </p:cNvSpPr>
          <p:nvPr>
            <p:ph type="body" idx="1"/>
          </p:nvPr>
        </p:nvSpPr>
        <p:spPr>
          <a:xfrm>
            <a:off x="365125" y="1538818"/>
            <a:ext cx="8415338" cy="4225772"/>
          </a:xfrm>
        </p:spPr>
        <p:txBody>
          <a:bodyPr/>
          <a:lstStyle/>
          <a:p>
            <a:r>
              <a:rPr lang="en-US" dirty="0" smtClean="0"/>
              <a:t>Friendly departure</a:t>
            </a:r>
          </a:p>
          <a:p>
            <a:pPr lvl="1"/>
            <a:r>
              <a:rPr lang="en-US" dirty="0" smtClean="0"/>
              <a:t>The employee may have tendered notice well in advance of the actual departure date, which can make it much more difficult for security to maintain positive control over the employee’s access and information usage </a:t>
            </a:r>
          </a:p>
          <a:p>
            <a:pPr lvl="1"/>
            <a:r>
              <a:rPr lang="en-US" dirty="0" smtClean="0"/>
              <a:t>Employee accounts are usually allowed to continue, with a new expiration date</a:t>
            </a:r>
          </a:p>
          <a:p>
            <a:pPr lvl="1"/>
            <a:r>
              <a:rPr lang="en-US" dirty="0" smtClean="0"/>
              <a:t>The employee can come and go at will and usually collects any belongings and leaves without escort </a:t>
            </a:r>
          </a:p>
          <a:p>
            <a:pPr lvl="1"/>
            <a:r>
              <a:rPr lang="en-US" dirty="0" smtClean="0"/>
              <a:t>The employee is asked to drop off all organizational property before departing</a:t>
            </a:r>
          </a:p>
        </p:txBody>
      </p:sp>
      <p:sp>
        <p:nvSpPr>
          <p:cNvPr id="46083" name="Rectangle 4"/>
          <p:cNvSpPr>
            <a:spLocks noGrp="1" noChangeArrowheads="1"/>
          </p:cNvSpPr>
          <p:nvPr>
            <p:ph type="title"/>
          </p:nvPr>
        </p:nvSpPr>
        <p:spPr/>
        <p:txBody>
          <a:bodyPr/>
          <a:lstStyle/>
          <a:p>
            <a:r>
              <a:rPr lang="en-US" dirty="0"/>
              <a:t>Termination Issues (Continued)</a:t>
            </a:r>
            <a:endParaRPr lang="en-US" dirty="0" smtClean="0"/>
          </a:p>
        </p:txBody>
      </p:sp>
    </p:spTree>
    <p:extLst>
      <p:ext uri="{BB962C8B-B14F-4D97-AF65-F5344CB8AC3E}">
        <p14:creationId xmlns:p14="http://schemas.microsoft.com/office/powerpoint/2010/main" val="422445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body" idx="1"/>
          </p:nvPr>
        </p:nvSpPr>
        <p:spPr>
          <a:xfrm>
            <a:off x="365125" y="1538818"/>
            <a:ext cx="8415338" cy="4869025"/>
          </a:xfrm>
        </p:spPr>
        <p:txBody>
          <a:bodyPr/>
          <a:lstStyle/>
          <a:p>
            <a:r>
              <a:rPr lang="en-US" sz="2600" dirty="0" smtClean="0"/>
              <a:t>In either circumstance, the offices and information used by departing employees must be inventoried, their files stored or destroyed, and all property returned to organizational stores </a:t>
            </a:r>
          </a:p>
          <a:p>
            <a:r>
              <a:rPr lang="en-US" sz="2600" dirty="0" smtClean="0"/>
              <a:t>It is possible that departing employees have collected and taken home information or assets that could be valuable in their future jobs </a:t>
            </a:r>
          </a:p>
          <a:p>
            <a:r>
              <a:rPr lang="en-US" sz="2600" dirty="0" smtClean="0"/>
              <a:t>Only by scrutinizing system logs during the transition period and after the employee has departed, and sorting out authorized actions from system misuse or information theft, can the organization determine whether a breach of policy or a loss of information has occurred</a:t>
            </a:r>
          </a:p>
        </p:txBody>
      </p:sp>
      <p:sp>
        <p:nvSpPr>
          <p:cNvPr id="47107" name="Rectangle 4"/>
          <p:cNvSpPr>
            <a:spLocks noGrp="1" noChangeArrowheads="1"/>
          </p:cNvSpPr>
          <p:nvPr>
            <p:ph type="title"/>
          </p:nvPr>
        </p:nvSpPr>
        <p:spPr/>
        <p:txBody>
          <a:bodyPr/>
          <a:lstStyle/>
          <a:p>
            <a:r>
              <a:rPr lang="en-US" dirty="0" smtClean="0"/>
              <a:t>Termination </a:t>
            </a:r>
            <a:r>
              <a:rPr lang="en-US" dirty="0"/>
              <a:t>Issues (Continued)</a:t>
            </a:r>
            <a:endParaRPr lang="en-US" dirty="0" smtClean="0"/>
          </a:p>
        </p:txBody>
      </p:sp>
    </p:spTree>
    <p:extLst>
      <p:ext uri="{BB962C8B-B14F-4D97-AF65-F5344CB8AC3E}">
        <p14:creationId xmlns:p14="http://schemas.microsoft.com/office/powerpoint/2010/main" val="34122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body" idx="1"/>
          </p:nvPr>
        </p:nvSpPr>
        <p:spPr/>
        <p:txBody>
          <a:bodyPr/>
          <a:lstStyle/>
          <a:p>
            <a:r>
              <a:rPr lang="en-US" dirty="0" smtClean="0"/>
              <a:t>There are various ways of monitoring and controlling employees to minimize their opportunities to misuse information </a:t>
            </a:r>
          </a:p>
          <a:p>
            <a:r>
              <a:rPr lang="en-US" dirty="0" smtClean="0"/>
              <a:t>Separation of duties is used to make it difficult for an individual to violate information security and breach the confidentiality, integrity, or availability of information</a:t>
            </a:r>
          </a:p>
          <a:p>
            <a:r>
              <a:rPr lang="en-US" dirty="0" smtClean="0"/>
              <a:t>Two-man control requires that two individuals review and approve each other’s work before the task is considered complete</a:t>
            </a:r>
          </a:p>
        </p:txBody>
      </p:sp>
      <p:sp>
        <p:nvSpPr>
          <p:cNvPr id="48131" name="Rectangle 4"/>
          <p:cNvSpPr>
            <a:spLocks noGrp="1" noChangeArrowheads="1"/>
          </p:cNvSpPr>
          <p:nvPr>
            <p:ph type="title"/>
          </p:nvPr>
        </p:nvSpPr>
        <p:spPr/>
        <p:txBody>
          <a:bodyPr/>
          <a:lstStyle/>
          <a:p>
            <a:r>
              <a:rPr lang="en-US" dirty="0" smtClean="0"/>
              <a:t>Personnel Security Practices</a:t>
            </a:r>
          </a:p>
        </p:txBody>
      </p:sp>
    </p:spTree>
    <p:extLst>
      <p:ext uri="{BB962C8B-B14F-4D97-AF65-F5344CB8AC3E}">
        <p14:creationId xmlns:p14="http://schemas.microsoft.com/office/powerpoint/2010/main" val="238354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5"/>
          <p:cNvSpPr>
            <a:spLocks noGrp="1" noChangeArrowheads="1"/>
          </p:cNvSpPr>
          <p:nvPr>
            <p:ph type="body" idx="1"/>
          </p:nvPr>
        </p:nvSpPr>
        <p:spPr>
          <a:xfrm>
            <a:off x="365124" y="1447800"/>
            <a:ext cx="8474075" cy="5081391"/>
          </a:xfrm>
        </p:spPr>
        <p:txBody>
          <a:bodyPr/>
          <a:lstStyle/>
          <a:p>
            <a:r>
              <a:rPr lang="en-US" dirty="0" smtClean="0"/>
              <a:t>Upon completion of this chapter, you should be able to:</a:t>
            </a:r>
          </a:p>
          <a:p>
            <a:pPr lvl="1"/>
            <a:r>
              <a:rPr lang="en-US" dirty="0" smtClean="0"/>
              <a:t>List the elements of key information security management practices</a:t>
            </a:r>
          </a:p>
          <a:p>
            <a:pPr lvl="1"/>
            <a:r>
              <a:rPr lang="en-US" dirty="0" smtClean="0"/>
              <a:t>Discuss and implement information security constraints on general hiring processes</a:t>
            </a:r>
          </a:p>
          <a:p>
            <a:pPr lvl="1"/>
            <a:r>
              <a:rPr lang="en-US" dirty="0" smtClean="0"/>
              <a:t>Explain the role of information security in employee terminations</a:t>
            </a:r>
          </a:p>
          <a:p>
            <a:pPr lvl="1"/>
            <a:r>
              <a:rPr lang="en-US" dirty="0" smtClean="0"/>
              <a:t>Describe the security practices used to regulate employee behavior and prevent misuse of information</a:t>
            </a:r>
          </a:p>
          <a:p>
            <a:pPr lvl="1"/>
            <a:r>
              <a:rPr lang="en-US" dirty="0" smtClean="0"/>
              <a:t>Describe the key components of, and suitable strategies for the implementation of, a security performance measurement program</a:t>
            </a:r>
          </a:p>
          <a:p>
            <a:pPr lvl="1"/>
            <a:r>
              <a:rPr lang="en-US" dirty="0" smtClean="0"/>
              <a:t>Discuss the various types of benchmarking and their use in security planning</a:t>
            </a:r>
            <a:endParaRPr lang="en-US" dirty="0"/>
          </a:p>
        </p:txBody>
      </p:sp>
      <p:sp>
        <p:nvSpPr>
          <p:cNvPr id="4099" name="Rectangle 1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233704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ur pictures identify personnel security controls. The first two show a two-way relationship identifying Two-person control Team members reviewing each other’s work. The second two show separation of duties -Work is divided up. Each team member performs only his or her portion of the task sequence."/>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71623" y="838200"/>
            <a:ext cx="8600754" cy="5256213"/>
          </a:xfrm>
        </p:spPr>
      </p:pic>
    </p:spTree>
    <p:extLst>
      <p:ext uri="{BB962C8B-B14F-4D97-AF65-F5344CB8AC3E}">
        <p14:creationId xmlns:p14="http://schemas.microsoft.com/office/powerpoint/2010/main" val="1370159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9"/>
          <p:cNvSpPr>
            <a:spLocks noGrp="1" noChangeArrowheads="1"/>
          </p:cNvSpPr>
          <p:nvPr>
            <p:ph type="body" idx="1"/>
          </p:nvPr>
        </p:nvSpPr>
        <p:spPr>
          <a:xfrm>
            <a:off x="365125" y="1538818"/>
            <a:ext cx="8415338" cy="4555093"/>
          </a:xfrm>
        </p:spPr>
        <p:txBody>
          <a:bodyPr/>
          <a:lstStyle/>
          <a:p>
            <a:r>
              <a:rPr lang="en-US" dirty="0" smtClean="0"/>
              <a:t>Job rotation requires that every employee be able to perform the work of at least one other employee</a:t>
            </a:r>
          </a:p>
          <a:p>
            <a:r>
              <a:rPr lang="en-US" dirty="0" smtClean="0"/>
              <a:t>If that approach is not feasible, an alternative is task rotation, in which all critical tasks can be performed by multiple individuals</a:t>
            </a:r>
          </a:p>
          <a:p>
            <a:r>
              <a:rPr lang="en-US" dirty="0"/>
              <a:t>For similar reasons, each employee should be required to take a mandatory vacation, of at least one week per year</a:t>
            </a:r>
          </a:p>
          <a:p>
            <a:r>
              <a:rPr lang="en-US" dirty="0"/>
              <a:t>This policy gives the organization a chance to perform a detailed review of everyone’s work </a:t>
            </a:r>
          </a:p>
        </p:txBody>
      </p:sp>
      <p:sp>
        <p:nvSpPr>
          <p:cNvPr id="50179" name="Rectangle 8"/>
          <p:cNvSpPr>
            <a:spLocks noGrp="1" noChangeArrowheads="1"/>
          </p:cNvSpPr>
          <p:nvPr>
            <p:ph type="title"/>
          </p:nvPr>
        </p:nvSpPr>
        <p:spPr/>
        <p:txBody>
          <a:bodyPr/>
          <a:lstStyle/>
          <a:p>
            <a:r>
              <a:rPr lang="en-US" dirty="0" smtClean="0"/>
              <a:t>Personnel Security </a:t>
            </a:r>
            <a:r>
              <a:rPr lang="en-US" dirty="0"/>
              <a:t>Practices (Continued)</a:t>
            </a:r>
            <a:endParaRPr lang="en-US" dirty="0" smtClean="0"/>
          </a:p>
        </p:txBody>
      </p:sp>
    </p:spTree>
    <p:extLst>
      <p:ext uri="{BB962C8B-B14F-4D97-AF65-F5344CB8AC3E}">
        <p14:creationId xmlns:p14="http://schemas.microsoft.com/office/powerpoint/2010/main" val="3762938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type="body" idx="1"/>
          </p:nvPr>
        </p:nvSpPr>
        <p:spPr/>
        <p:txBody>
          <a:bodyPr/>
          <a:lstStyle/>
          <a:p>
            <a:r>
              <a:rPr lang="en-US" dirty="0" smtClean="0"/>
              <a:t>Finally, another important way to minimize opportunities for employee misuse information is to limit access to information </a:t>
            </a:r>
          </a:p>
          <a:p>
            <a:r>
              <a:rPr lang="en-US" dirty="0" smtClean="0"/>
              <a:t>That is, employees should be able to access only the information they need, and only for the period required to perform their tasks </a:t>
            </a:r>
          </a:p>
          <a:p>
            <a:r>
              <a:rPr lang="en-US" dirty="0" smtClean="0"/>
              <a:t>This idea is referred to as the principle of least privilege</a:t>
            </a:r>
          </a:p>
        </p:txBody>
      </p:sp>
      <p:sp>
        <p:nvSpPr>
          <p:cNvPr id="52227" name="Rectangle 4"/>
          <p:cNvSpPr>
            <a:spLocks noGrp="1" noChangeArrowheads="1"/>
          </p:cNvSpPr>
          <p:nvPr>
            <p:ph type="title"/>
          </p:nvPr>
        </p:nvSpPr>
        <p:spPr/>
        <p:txBody>
          <a:bodyPr/>
          <a:lstStyle/>
          <a:p>
            <a:r>
              <a:rPr lang="en-US" dirty="0" smtClean="0"/>
              <a:t>Personnel Security </a:t>
            </a:r>
            <a:r>
              <a:rPr lang="en-US" dirty="0"/>
              <a:t>Practices (Continued)</a:t>
            </a:r>
            <a:endParaRPr lang="en-US" dirty="0" smtClean="0"/>
          </a:p>
        </p:txBody>
      </p:sp>
    </p:spTree>
    <p:extLst>
      <p:ext uri="{BB962C8B-B14F-4D97-AF65-F5344CB8AC3E}">
        <p14:creationId xmlns:p14="http://schemas.microsoft.com/office/powerpoint/2010/main" val="334019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5"/>
          <p:cNvSpPr>
            <a:spLocks noGrp="1" noChangeArrowheads="1"/>
          </p:cNvSpPr>
          <p:nvPr>
            <p:ph type="body" idx="1"/>
          </p:nvPr>
        </p:nvSpPr>
        <p:spPr/>
        <p:txBody>
          <a:bodyPr/>
          <a:lstStyle/>
          <a:p>
            <a:r>
              <a:rPr lang="en-US" dirty="0" smtClean="0"/>
              <a:t>Organizations are required by law to protect sensitive or personal employee information, including personally identifying facts such as employee addresses, phone numbers, Social Security numbers, medical conditions, and even names and addresses of family members </a:t>
            </a:r>
          </a:p>
          <a:p>
            <a:r>
              <a:rPr lang="en-US" dirty="0" smtClean="0"/>
              <a:t>This responsibility also extends to customers, patients, and anyone with whom the organization has business relationships </a:t>
            </a:r>
          </a:p>
          <a:p>
            <a:r>
              <a:rPr lang="en-US" dirty="0" smtClean="0"/>
              <a:t>While personnel data is, in principle, no different than other data that information security is expected to protect, certainly more regulations cover its protection </a:t>
            </a:r>
          </a:p>
        </p:txBody>
      </p:sp>
      <p:sp>
        <p:nvSpPr>
          <p:cNvPr id="54275" name="Rectangle 4"/>
          <p:cNvSpPr>
            <a:spLocks noGrp="1" noChangeArrowheads="1"/>
          </p:cNvSpPr>
          <p:nvPr>
            <p:ph type="title"/>
          </p:nvPr>
        </p:nvSpPr>
        <p:spPr/>
        <p:txBody>
          <a:bodyPr/>
          <a:lstStyle/>
          <a:p>
            <a:r>
              <a:rPr lang="en-US" dirty="0" smtClean="0"/>
              <a:t>Security of Personnel and Personal Data</a:t>
            </a:r>
          </a:p>
        </p:txBody>
      </p:sp>
    </p:spTree>
    <p:extLst>
      <p:ext uri="{BB962C8B-B14F-4D97-AF65-F5344CB8AC3E}">
        <p14:creationId xmlns:p14="http://schemas.microsoft.com/office/powerpoint/2010/main" val="169894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5"/>
          <p:cNvSpPr>
            <a:spLocks noGrp="1" noChangeArrowheads="1"/>
          </p:cNvSpPr>
          <p:nvPr>
            <p:ph type="body" idx="1"/>
          </p:nvPr>
        </p:nvSpPr>
        <p:spPr/>
        <p:txBody>
          <a:bodyPr/>
          <a:lstStyle/>
          <a:p>
            <a:r>
              <a:rPr lang="en-US" dirty="0" smtClean="0"/>
              <a:t>Many individuals who are not regular employees often have access to sensitive organizational information </a:t>
            </a:r>
          </a:p>
          <a:p>
            <a:r>
              <a:rPr lang="en-US" dirty="0" smtClean="0"/>
              <a:t>Relationships with individuals in this category should be carefully managed to prevent threats to information assets from materializing </a:t>
            </a:r>
          </a:p>
        </p:txBody>
      </p:sp>
      <p:sp>
        <p:nvSpPr>
          <p:cNvPr id="55299" name="Rectangle 4"/>
          <p:cNvSpPr>
            <a:spLocks noGrp="1" noChangeArrowheads="1"/>
          </p:cNvSpPr>
          <p:nvPr>
            <p:ph type="title"/>
          </p:nvPr>
        </p:nvSpPr>
        <p:spPr>
          <a:xfrm>
            <a:off x="762000" y="188122"/>
            <a:ext cx="8026400" cy="732508"/>
          </a:xfrm>
        </p:spPr>
        <p:txBody>
          <a:bodyPr/>
          <a:lstStyle/>
          <a:p>
            <a:r>
              <a:rPr lang="en-US" dirty="0" smtClean="0"/>
              <a:t>Security Considerations for Temporary Employees, Consultants, and Other Workers</a:t>
            </a:r>
          </a:p>
        </p:txBody>
      </p:sp>
    </p:spTree>
    <p:extLst>
      <p:ext uri="{BB962C8B-B14F-4D97-AF65-F5344CB8AC3E}">
        <p14:creationId xmlns:p14="http://schemas.microsoft.com/office/powerpoint/2010/main" val="60558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5"/>
          <p:cNvSpPr>
            <a:spLocks noGrp="1" noChangeArrowheads="1"/>
          </p:cNvSpPr>
          <p:nvPr>
            <p:ph type="body" idx="1"/>
          </p:nvPr>
        </p:nvSpPr>
        <p:spPr/>
        <p:txBody>
          <a:bodyPr/>
          <a:lstStyle/>
          <a:p>
            <a:r>
              <a:rPr lang="en-US" dirty="0" smtClean="0"/>
              <a:t>Because temporary workers are not employed by the organization for which they’re working, they may not be subject to the contractual obligations or general policies that govern other employees </a:t>
            </a:r>
          </a:p>
          <a:p>
            <a:r>
              <a:rPr lang="en-US" dirty="0" smtClean="0"/>
              <a:t>Unless specified in its contract with the organization, the temp agency may not be liable for losses caused by its workers</a:t>
            </a:r>
          </a:p>
          <a:p>
            <a:r>
              <a:rPr lang="en-US" dirty="0" smtClean="0"/>
              <a:t>From a security standpoint, access to information for these individuals should be limited to what is necessary to perform their duties </a:t>
            </a:r>
          </a:p>
        </p:txBody>
      </p:sp>
      <p:sp>
        <p:nvSpPr>
          <p:cNvPr id="56323" name="Rectangle 4"/>
          <p:cNvSpPr>
            <a:spLocks noGrp="1" noChangeArrowheads="1"/>
          </p:cNvSpPr>
          <p:nvPr>
            <p:ph type="title"/>
          </p:nvPr>
        </p:nvSpPr>
        <p:spPr/>
        <p:txBody>
          <a:bodyPr/>
          <a:lstStyle/>
          <a:p>
            <a:r>
              <a:rPr lang="en-US" dirty="0" smtClean="0"/>
              <a:t>Temporary Workers</a:t>
            </a:r>
          </a:p>
        </p:txBody>
      </p:sp>
    </p:spTree>
    <p:extLst>
      <p:ext uri="{BB962C8B-B14F-4D97-AF65-F5344CB8AC3E}">
        <p14:creationId xmlns:p14="http://schemas.microsoft.com/office/powerpoint/2010/main" val="21969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5"/>
          <p:cNvSpPr>
            <a:spLocks noGrp="1" noChangeArrowheads="1"/>
          </p:cNvSpPr>
          <p:nvPr>
            <p:ph type="body" idx="1"/>
          </p:nvPr>
        </p:nvSpPr>
        <p:spPr>
          <a:xfrm>
            <a:off x="365125" y="1538818"/>
            <a:ext cx="8415338" cy="4656659"/>
          </a:xfrm>
        </p:spPr>
        <p:txBody>
          <a:bodyPr/>
          <a:lstStyle/>
          <a:p>
            <a:r>
              <a:rPr lang="en-US" dirty="0" smtClean="0"/>
              <a:t>While professional contractors may require access to virtually all areas of the organization to do their jobs, service contractors usually need access only to specific facilities, and they should not be allowed to wander freely in and out of buildings</a:t>
            </a:r>
          </a:p>
          <a:p>
            <a:r>
              <a:rPr lang="en-US" dirty="0" smtClean="0"/>
              <a:t>Any </a:t>
            </a:r>
            <a:r>
              <a:rPr lang="en-US" dirty="0"/>
              <a:t>service agreements or contracts should </a:t>
            </a:r>
            <a:r>
              <a:rPr lang="en-US" dirty="0" smtClean="0"/>
              <a:t>contain the </a:t>
            </a:r>
            <a:r>
              <a:rPr lang="en-US" dirty="0"/>
              <a:t>following stipulations: The facility requires 24–48 hours’ notice of a </a:t>
            </a:r>
            <a:r>
              <a:rPr lang="en-US" dirty="0" smtClean="0"/>
              <a:t>maintenance visit</a:t>
            </a:r>
            <a:r>
              <a:rPr lang="en-US" dirty="0"/>
              <a:t>; the facility requires all on-site personnel to undergo background checks; and </a:t>
            </a:r>
            <a:r>
              <a:rPr lang="en-US" dirty="0" smtClean="0"/>
              <a:t>the facility </a:t>
            </a:r>
            <a:r>
              <a:rPr lang="en-US" dirty="0"/>
              <a:t>requires advance notice for cancellation or rescheduling of a maintenance visit</a:t>
            </a:r>
            <a:r>
              <a:rPr lang="en-US" dirty="0" smtClean="0"/>
              <a:t> </a:t>
            </a:r>
          </a:p>
        </p:txBody>
      </p:sp>
      <p:sp>
        <p:nvSpPr>
          <p:cNvPr id="57347" name="Rectangle 4"/>
          <p:cNvSpPr>
            <a:spLocks noGrp="1" noChangeArrowheads="1"/>
          </p:cNvSpPr>
          <p:nvPr>
            <p:ph type="title"/>
          </p:nvPr>
        </p:nvSpPr>
        <p:spPr/>
        <p:txBody>
          <a:bodyPr/>
          <a:lstStyle/>
          <a:p>
            <a:r>
              <a:rPr lang="en-US" dirty="0" smtClean="0"/>
              <a:t>Contract Employees </a:t>
            </a:r>
          </a:p>
        </p:txBody>
      </p:sp>
    </p:spTree>
    <p:extLst>
      <p:ext uri="{BB962C8B-B14F-4D97-AF65-F5344CB8AC3E}">
        <p14:creationId xmlns:p14="http://schemas.microsoft.com/office/powerpoint/2010/main" val="245174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5"/>
          <p:cNvSpPr>
            <a:spLocks noGrp="1" noChangeArrowheads="1"/>
          </p:cNvSpPr>
          <p:nvPr>
            <p:ph type="body" idx="1"/>
          </p:nvPr>
        </p:nvSpPr>
        <p:spPr>
          <a:xfrm>
            <a:off x="365125" y="1538818"/>
            <a:ext cx="8415338" cy="4964436"/>
          </a:xfrm>
        </p:spPr>
        <p:txBody>
          <a:bodyPr/>
          <a:lstStyle/>
          <a:p>
            <a:r>
              <a:rPr lang="en-US" dirty="0" smtClean="0"/>
              <a:t>Consultants have their own security requirements and contractual obligations</a:t>
            </a:r>
          </a:p>
          <a:p>
            <a:r>
              <a:rPr lang="en-US" dirty="0" smtClean="0"/>
              <a:t>They should be handled like contract employees, with special requirements, such as information or facility access requirements, being integrated into the contract before they are given free access to the facility</a:t>
            </a:r>
          </a:p>
          <a:p>
            <a:r>
              <a:rPr lang="en-US" dirty="0" smtClean="0"/>
              <a:t>Just because you pay security consultants, it doesn’t mean that protecting your information is their number one priority</a:t>
            </a:r>
          </a:p>
          <a:p>
            <a:r>
              <a:rPr lang="en-US" dirty="0" smtClean="0"/>
              <a:t>Always remember to apply the principle of least privilege when working with consultants</a:t>
            </a:r>
          </a:p>
        </p:txBody>
      </p:sp>
      <p:sp>
        <p:nvSpPr>
          <p:cNvPr id="59395" name="Rectangle 4"/>
          <p:cNvSpPr>
            <a:spLocks noGrp="1" noChangeArrowheads="1"/>
          </p:cNvSpPr>
          <p:nvPr>
            <p:ph type="title"/>
          </p:nvPr>
        </p:nvSpPr>
        <p:spPr/>
        <p:txBody>
          <a:bodyPr/>
          <a:lstStyle/>
          <a:p>
            <a:r>
              <a:rPr lang="en-US" dirty="0" smtClean="0"/>
              <a:t>Consultants</a:t>
            </a:r>
          </a:p>
        </p:txBody>
      </p:sp>
    </p:spTree>
    <p:extLst>
      <p:ext uri="{BB962C8B-B14F-4D97-AF65-F5344CB8AC3E}">
        <p14:creationId xmlns:p14="http://schemas.microsoft.com/office/powerpoint/2010/main" val="275267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5"/>
          <p:cNvSpPr>
            <a:spLocks noGrp="1" noChangeArrowheads="1"/>
          </p:cNvSpPr>
          <p:nvPr>
            <p:ph type="body" idx="1"/>
          </p:nvPr>
        </p:nvSpPr>
        <p:spPr/>
        <p:txBody>
          <a:bodyPr/>
          <a:lstStyle/>
          <a:p>
            <a:r>
              <a:rPr lang="en-US" dirty="0" smtClean="0"/>
              <a:t>Businesses sometimes engage in strategic alliances with other organizations to exchange information, integrate systems, or enjoy some other mutual advantage</a:t>
            </a:r>
          </a:p>
          <a:p>
            <a:r>
              <a:rPr lang="en-US" dirty="0" smtClean="0"/>
              <a:t>A prior business agreement must specify the levels of exposure that both organizations are willing to tolerate</a:t>
            </a:r>
          </a:p>
          <a:p>
            <a:r>
              <a:rPr lang="en-US" dirty="0" smtClean="0"/>
              <a:t>In particular, security and technology consultants must be prescreened, escorted, and subjected to nondisclosure agreements to protect the organization from intentional or accidental breaches of confidentiality </a:t>
            </a:r>
          </a:p>
          <a:p>
            <a:endParaRPr lang="en-US" dirty="0" smtClean="0"/>
          </a:p>
        </p:txBody>
      </p:sp>
      <p:sp>
        <p:nvSpPr>
          <p:cNvPr id="60419" name="Rectangle 4"/>
          <p:cNvSpPr>
            <a:spLocks noGrp="1" noChangeArrowheads="1"/>
          </p:cNvSpPr>
          <p:nvPr>
            <p:ph type="title"/>
          </p:nvPr>
        </p:nvSpPr>
        <p:spPr/>
        <p:txBody>
          <a:bodyPr/>
          <a:lstStyle/>
          <a:p>
            <a:r>
              <a:rPr lang="en-US" dirty="0" smtClean="0"/>
              <a:t>Business Partners</a:t>
            </a:r>
          </a:p>
        </p:txBody>
      </p:sp>
    </p:spTree>
    <p:extLst>
      <p:ext uri="{BB962C8B-B14F-4D97-AF65-F5344CB8AC3E}">
        <p14:creationId xmlns:p14="http://schemas.microsoft.com/office/powerpoint/2010/main" val="270598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50447"/>
            <a:ext cx="6172200" cy="732508"/>
          </a:xfrm>
        </p:spPr>
        <p:txBody>
          <a:bodyPr/>
          <a:lstStyle/>
          <a:p>
            <a:r>
              <a:rPr lang="en-US" dirty="0" smtClean="0"/>
              <a:t>Information Security Performance Measurement</a:t>
            </a:r>
            <a:endParaRPr lang="en-US" dirty="0"/>
          </a:p>
        </p:txBody>
      </p:sp>
      <p:sp>
        <p:nvSpPr>
          <p:cNvPr id="2" name="Text Placeholder 1"/>
          <p:cNvSpPr>
            <a:spLocks noGrp="1"/>
          </p:cNvSpPr>
          <p:nvPr>
            <p:ph type="body" idx="1"/>
          </p:nvPr>
        </p:nvSpPr>
        <p:spPr/>
        <p:txBody>
          <a:bodyPr/>
          <a:lstStyle/>
          <a:p>
            <a:r>
              <a:rPr lang="en-US" dirty="0" smtClean="0"/>
              <a:t>Chapter 09: Security Management Practices </a:t>
            </a:r>
            <a:endParaRPr lang="en-US" dirty="0"/>
          </a:p>
        </p:txBody>
      </p:sp>
    </p:spTree>
    <p:extLst>
      <p:ext uri="{BB962C8B-B14F-4D97-AF65-F5344CB8AC3E}">
        <p14:creationId xmlns:p14="http://schemas.microsoft.com/office/powerpoint/2010/main" val="78482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 to Security Practices</a:t>
            </a:r>
            <a:endParaRPr lang="en-US" dirty="0"/>
          </a:p>
        </p:txBody>
      </p:sp>
      <p:sp>
        <p:nvSpPr>
          <p:cNvPr id="7" name="Text Placeholder 6"/>
          <p:cNvSpPr>
            <a:spLocks noGrp="1"/>
          </p:cNvSpPr>
          <p:nvPr>
            <p:ph type="body" idx="1"/>
          </p:nvPr>
        </p:nvSpPr>
        <p:spPr/>
        <p:txBody>
          <a:bodyPr/>
          <a:lstStyle/>
          <a:p>
            <a:r>
              <a:rPr lang="en-US" dirty="0" smtClean="0"/>
              <a:t>Chapter 09: Security Management Practices </a:t>
            </a:r>
            <a:endParaRPr lang="en-US" dirty="0"/>
          </a:p>
        </p:txBody>
      </p:sp>
    </p:spTree>
    <p:extLst>
      <p:ext uri="{BB962C8B-B14F-4D97-AF65-F5344CB8AC3E}">
        <p14:creationId xmlns:p14="http://schemas.microsoft.com/office/powerpoint/2010/main" val="567950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r>
              <a:rPr lang="en-US" dirty="0" smtClean="0"/>
              <a:t>While CISOs sometimes claim that the costs and benefits and performance of InfoSec are almost impossible to measure, in fact they are measurable</a:t>
            </a:r>
          </a:p>
          <a:p>
            <a:r>
              <a:rPr lang="en-US" dirty="0" smtClean="0"/>
              <a:t>Doing so requires the design and ongoing use of an InfoSec performance management program based on effective performance metrics</a:t>
            </a:r>
          </a:p>
        </p:txBody>
      </p:sp>
      <p:sp>
        <p:nvSpPr>
          <p:cNvPr id="18434" name="Rectangle 2"/>
          <p:cNvSpPr>
            <a:spLocks noGrp="1" noChangeArrowheads="1"/>
          </p:cNvSpPr>
          <p:nvPr>
            <p:ph type="title"/>
          </p:nvPr>
        </p:nvSpPr>
        <p:spPr/>
        <p:txBody>
          <a:bodyPr/>
          <a:lstStyle/>
          <a:p>
            <a:r>
              <a:rPr lang="en-US" dirty="0" smtClean="0"/>
              <a:t>Performance Measures in InfoSec Management</a:t>
            </a:r>
          </a:p>
        </p:txBody>
      </p:sp>
    </p:spTree>
    <p:extLst>
      <p:ext uri="{BB962C8B-B14F-4D97-AF65-F5344CB8AC3E}">
        <p14:creationId xmlns:p14="http://schemas.microsoft.com/office/powerpoint/2010/main" val="154476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365125" y="1538818"/>
            <a:ext cx="8415338" cy="4247317"/>
          </a:xfrm>
        </p:spPr>
        <p:txBody>
          <a:bodyPr/>
          <a:lstStyle/>
          <a:p>
            <a:r>
              <a:rPr lang="en-US" dirty="0" smtClean="0"/>
              <a:t>InfoSec performance management is the process of designing, implementing, and managing the use of the collected data elements (called measures or metrics) to determine the effectiveness of the overall security program</a:t>
            </a:r>
          </a:p>
          <a:p>
            <a:r>
              <a:rPr lang="en-US" dirty="0" smtClean="0"/>
              <a:t>Performance measurements (or measures) are data points or computed trends that may indicate the effectiveness of security countermeasures or controls—technical and managerial—as implemented in the organization </a:t>
            </a:r>
          </a:p>
        </p:txBody>
      </p:sp>
      <p:sp>
        <p:nvSpPr>
          <p:cNvPr id="19458" name="Title 1"/>
          <p:cNvSpPr>
            <a:spLocks noGrp="1"/>
          </p:cNvSpPr>
          <p:nvPr>
            <p:ph type="title"/>
          </p:nvPr>
        </p:nvSpPr>
        <p:spPr/>
        <p:txBody>
          <a:bodyPr/>
          <a:lstStyle/>
          <a:p>
            <a:r>
              <a:rPr lang="en-US" dirty="0" smtClean="0"/>
              <a:t>InfoSec Performance Management</a:t>
            </a:r>
          </a:p>
        </p:txBody>
      </p:sp>
    </p:spTree>
    <p:extLst>
      <p:ext uri="{BB962C8B-B14F-4D97-AF65-F5344CB8AC3E}">
        <p14:creationId xmlns:p14="http://schemas.microsoft.com/office/powerpoint/2010/main" val="1711876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447098"/>
          </a:xfrm>
        </p:spPr>
        <p:txBody>
          <a:bodyPr/>
          <a:lstStyle/>
          <a:p>
            <a:r>
              <a:rPr lang="en-US" dirty="0" smtClean="0"/>
              <a:t> Organizations use three types of measurements:</a:t>
            </a:r>
          </a:p>
          <a:p>
            <a:pPr lvl="1"/>
            <a:r>
              <a:rPr lang="en-US" dirty="0"/>
              <a:t>Those that determine the effectiveness of the execution of InfoSec policy, </a:t>
            </a:r>
            <a:r>
              <a:rPr lang="en-US" dirty="0" smtClean="0"/>
              <a:t>most commonly </a:t>
            </a:r>
            <a:r>
              <a:rPr lang="en-US" dirty="0"/>
              <a:t>issue-specific security </a:t>
            </a:r>
            <a:r>
              <a:rPr lang="en-US" dirty="0" smtClean="0"/>
              <a:t>policies</a:t>
            </a:r>
            <a:endParaRPr lang="en-US" dirty="0"/>
          </a:p>
          <a:p>
            <a:pPr lvl="1"/>
            <a:r>
              <a:rPr lang="en-US" dirty="0" smtClean="0"/>
              <a:t>Those </a:t>
            </a:r>
            <a:r>
              <a:rPr lang="en-US" dirty="0"/>
              <a:t>that determine the effectiveness and/or efficiency of the delivery </a:t>
            </a:r>
            <a:r>
              <a:rPr lang="en-US" dirty="0" smtClean="0"/>
              <a:t>of InfoSec </a:t>
            </a:r>
            <a:r>
              <a:rPr lang="en-US" dirty="0"/>
              <a:t>services, whether they be managerial services, such as security </a:t>
            </a:r>
            <a:r>
              <a:rPr lang="en-US" dirty="0" smtClean="0"/>
              <a:t>training, or </a:t>
            </a:r>
            <a:r>
              <a:rPr lang="en-US" dirty="0"/>
              <a:t>technical services, such as the installation of anti-virus </a:t>
            </a:r>
            <a:r>
              <a:rPr lang="en-US" dirty="0" smtClean="0"/>
              <a:t>software</a:t>
            </a:r>
            <a:endParaRPr lang="en-US" dirty="0"/>
          </a:p>
          <a:p>
            <a:pPr lvl="1"/>
            <a:r>
              <a:rPr lang="en-US" dirty="0" smtClean="0"/>
              <a:t>Those </a:t>
            </a:r>
            <a:r>
              <a:rPr lang="en-US" dirty="0"/>
              <a:t>that assess the impact of an incident or other security event on </a:t>
            </a:r>
            <a:r>
              <a:rPr lang="en-US" dirty="0" smtClean="0"/>
              <a:t>the organization </a:t>
            </a:r>
            <a:r>
              <a:rPr lang="en-US" dirty="0"/>
              <a:t>or its mission</a:t>
            </a:r>
            <a:endParaRPr lang="en-US" dirty="0" smtClean="0"/>
          </a:p>
        </p:txBody>
      </p:sp>
      <p:sp>
        <p:nvSpPr>
          <p:cNvPr id="20482" name="Title 1"/>
          <p:cNvSpPr>
            <a:spLocks noGrp="1"/>
          </p:cNvSpPr>
          <p:nvPr>
            <p:ph type="title"/>
          </p:nvPr>
        </p:nvSpPr>
        <p:spPr/>
        <p:txBody>
          <a:bodyPr/>
          <a:lstStyle/>
          <a:p>
            <a:r>
              <a:rPr lang="en-US" dirty="0" smtClean="0"/>
              <a:t>InfoSec Performance Management</a:t>
            </a:r>
          </a:p>
        </p:txBody>
      </p:sp>
    </p:spTree>
    <p:extLst>
      <p:ext uri="{BB962C8B-B14F-4D97-AF65-F5344CB8AC3E}">
        <p14:creationId xmlns:p14="http://schemas.microsoft.com/office/powerpoint/2010/main" val="788023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smtClean="0"/>
              <a:t>According to NIST SP 800-55 R1—Performance Measurement Guide for Information Security, the following factors must be considered during development and implementation of an information security performance management program:</a:t>
            </a:r>
          </a:p>
          <a:p>
            <a:pPr lvl="1"/>
            <a:r>
              <a:rPr lang="en-US" dirty="0" smtClean="0"/>
              <a:t>Measurements must yield quantifiable information (percentages, averages, and numbers)</a:t>
            </a:r>
          </a:p>
          <a:p>
            <a:pPr lvl="1"/>
            <a:r>
              <a:rPr lang="en-US" dirty="0" smtClean="0"/>
              <a:t>Data that supports the measurements needs to be readily obtainable</a:t>
            </a:r>
          </a:p>
          <a:p>
            <a:pPr lvl="1"/>
            <a:r>
              <a:rPr lang="en-US" dirty="0" smtClean="0"/>
              <a:t>Only repeatable information security processes should be considered for measurement</a:t>
            </a:r>
          </a:p>
          <a:p>
            <a:pPr lvl="1"/>
            <a:r>
              <a:rPr lang="en-US" dirty="0" smtClean="0"/>
              <a:t>Measurements must be useful for tracking performance and directing resources</a:t>
            </a:r>
            <a:endParaRPr lang="en-US" dirty="0"/>
          </a:p>
        </p:txBody>
      </p:sp>
      <p:sp>
        <p:nvSpPr>
          <p:cNvPr id="21506" name="Title 1"/>
          <p:cNvSpPr>
            <a:spLocks noGrp="1"/>
          </p:cNvSpPr>
          <p:nvPr>
            <p:ph type="title"/>
          </p:nvPr>
        </p:nvSpPr>
        <p:spPr/>
        <p:txBody>
          <a:bodyPr/>
          <a:lstStyle/>
          <a:p>
            <a:r>
              <a:rPr lang="en-US" dirty="0" smtClean="0"/>
              <a:t>InfoSec Performance </a:t>
            </a:r>
            <a:r>
              <a:rPr lang="en-US" dirty="0"/>
              <a:t>Management (Continued)</a:t>
            </a:r>
            <a:endParaRPr lang="en-US" dirty="0" smtClean="0"/>
          </a:p>
        </p:txBody>
      </p:sp>
    </p:spTree>
    <p:extLst>
      <p:ext uri="{BB962C8B-B14F-4D97-AF65-F5344CB8AC3E}">
        <p14:creationId xmlns:p14="http://schemas.microsoft.com/office/powerpoint/2010/main" val="2326310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Also according to SP 800-55 R.1, four factors are critical to the success of an information security performance program:</a:t>
            </a:r>
          </a:p>
          <a:p>
            <a:pPr lvl="1"/>
            <a:r>
              <a:rPr lang="en-US" dirty="0" smtClean="0"/>
              <a:t>Strong upper level management support</a:t>
            </a:r>
          </a:p>
          <a:p>
            <a:pPr lvl="1"/>
            <a:r>
              <a:rPr lang="en-US" dirty="0" smtClean="0"/>
              <a:t>Practical InfoSec policies and procedures</a:t>
            </a:r>
          </a:p>
          <a:p>
            <a:pPr lvl="1"/>
            <a:r>
              <a:rPr lang="en-US" dirty="0" smtClean="0"/>
              <a:t>Quantifiable performance measurements</a:t>
            </a:r>
          </a:p>
          <a:p>
            <a:pPr lvl="1"/>
            <a:r>
              <a:rPr lang="en-US" dirty="0" smtClean="0"/>
              <a:t>Results-oriented measurement analysis</a:t>
            </a:r>
            <a:endParaRPr lang="en-US" dirty="0"/>
          </a:p>
        </p:txBody>
      </p:sp>
      <p:sp>
        <p:nvSpPr>
          <p:cNvPr id="22530" name="Title 1"/>
          <p:cNvSpPr>
            <a:spLocks noGrp="1"/>
          </p:cNvSpPr>
          <p:nvPr>
            <p:ph type="title"/>
          </p:nvPr>
        </p:nvSpPr>
        <p:spPr/>
        <p:txBody>
          <a:bodyPr/>
          <a:lstStyle/>
          <a:p>
            <a:r>
              <a:rPr lang="en-US" dirty="0" smtClean="0"/>
              <a:t>InfoSec Performance </a:t>
            </a:r>
            <a:r>
              <a:rPr lang="en-US" dirty="0"/>
              <a:t>Management (Continued)</a:t>
            </a:r>
            <a:endParaRPr lang="en-US" dirty="0" smtClean="0"/>
          </a:p>
        </p:txBody>
      </p:sp>
    </p:spTree>
    <p:extLst>
      <p:ext uri="{BB962C8B-B14F-4D97-AF65-F5344CB8AC3E}">
        <p14:creationId xmlns:p14="http://schemas.microsoft.com/office/powerpoint/2010/main" val="240095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dirty="0" smtClean="0"/>
              <a:t>When an organization applies statistical and quantitative approaches of mathematical analysis to the process of measuring the activities and outcomes of the InfoSec program, it is using InfoSec metrics</a:t>
            </a:r>
          </a:p>
          <a:p>
            <a:r>
              <a:rPr lang="en-US" dirty="0" smtClean="0"/>
              <a:t>In some organizations, the terms metrics and measures are interchangeable. In others, the term “metrics” is used for more granular, detailed measurements, while the term “measurements” is used for aggregate, higher-level results </a:t>
            </a:r>
          </a:p>
        </p:txBody>
      </p:sp>
      <p:sp>
        <p:nvSpPr>
          <p:cNvPr id="23554" name="Title 1"/>
          <p:cNvSpPr>
            <a:spLocks noGrp="1"/>
          </p:cNvSpPr>
          <p:nvPr>
            <p:ph type="title"/>
          </p:nvPr>
        </p:nvSpPr>
        <p:spPr/>
        <p:txBody>
          <a:bodyPr/>
          <a:lstStyle/>
          <a:p>
            <a:r>
              <a:rPr lang="en-US" dirty="0" smtClean="0"/>
              <a:t>InfoSec Performance </a:t>
            </a:r>
            <a:r>
              <a:rPr lang="en-US" dirty="0"/>
              <a:t>Management (Continued)</a:t>
            </a:r>
            <a:endParaRPr lang="en-US" dirty="0" smtClean="0"/>
          </a:p>
        </p:txBody>
      </p:sp>
    </p:spTree>
    <p:extLst>
      <p:ext uri="{BB962C8B-B14F-4D97-AF65-F5344CB8AC3E}">
        <p14:creationId xmlns:p14="http://schemas.microsoft.com/office/powerpoint/2010/main" val="4287129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r>
              <a:rPr lang="en-US" dirty="0" smtClean="0"/>
              <a:t>Before beginning the process of designing, collecting, and using measures, the CISO should be prepared to answer the following questions:</a:t>
            </a:r>
          </a:p>
          <a:p>
            <a:pPr lvl="1"/>
            <a:r>
              <a:rPr lang="en-US" dirty="0" smtClean="0"/>
              <a:t>Why should these measurements be collected?</a:t>
            </a:r>
          </a:p>
          <a:p>
            <a:pPr lvl="1"/>
            <a:r>
              <a:rPr lang="en-US" dirty="0" smtClean="0"/>
              <a:t>What specific measurements will be collected?</a:t>
            </a:r>
          </a:p>
          <a:p>
            <a:pPr lvl="1"/>
            <a:r>
              <a:rPr lang="en-US" dirty="0" smtClean="0"/>
              <a:t>How will these measurements be collected?</a:t>
            </a:r>
          </a:p>
          <a:p>
            <a:pPr lvl="1"/>
            <a:r>
              <a:rPr lang="en-US" dirty="0" smtClean="0"/>
              <a:t>When will these measurements be collected?</a:t>
            </a:r>
          </a:p>
          <a:p>
            <a:pPr lvl="1"/>
            <a:r>
              <a:rPr lang="en-US" dirty="0" smtClean="0"/>
              <a:t>Who will collect these measurements?</a:t>
            </a:r>
          </a:p>
          <a:p>
            <a:pPr lvl="1"/>
            <a:r>
              <a:rPr lang="en-US" dirty="0" smtClean="0"/>
              <a:t>Where (at what point in the function’s process) will these measurements be collected?</a:t>
            </a:r>
          </a:p>
        </p:txBody>
      </p:sp>
      <p:sp>
        <p:nvSpPr>
          <p:cNvPr id="24578" name="Rectangle 2"/>
          <p:cNvSpPr>
            <a:spLocks noGrp="1" noChangeArrowheads="1"/>
          </p:cNvSpPr>
          <p:nvPr>
            <p:ph type="title"/>
          </p:nvPr>
        </p:nvSpPr>
        <p:spPr/>
        <p:txBody>
          <a:bodyPr/>
          <a:lstStyle/>
          <a:p>
            <a:r>
              <a:rPr lang="en-US" dirty="0" smtClean="0"/>
              <a:t>InfoSec Performance </a:t>
            </a:r>
            <a:r>
              <a:rPr lang="en-US" dirty="0"/>
              <a:t>Management (Continued)</a:t>
            </a:r>
            <a:endParaRPr lang="en-US" dirty="0" smtClean="0"/>
          </a:p>
        </p:txBody>
      </p:sp>
    </p:spTree>
    <p:extLst>
      <p:ext uri="{BB962C8B-B14F-4D97-AF65-F5344CB8AC3E}">
        <p14:creationId xmlns:p14="http://schemas.microsoft.com/office/powerpoint/2010/main" val="7050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dirty="0" smtClean="0"/>
              <a:t>Even with strong management support, an information security measures program as part of a security performance management program must be able to demonstrate value to the organization</a:t>
            </a:r>
          </a:p>
          <a:p>
            <a:r>
              <a:rPr lang="en-US" dirty="0" smtClean="0"/>
              <a:t>One of the most popular among the many references that support the development of a process improvement and performance measures is the Capability Maturity Model Integrated (CMMI) from the CMMI Institute at Carnegie Mellon</a:t>
            </a:r>
          </a:p>
        </p:txBody>
      </p:sp>
      <p:sp>
        <p:nvSpPr>
          <p:cNvPr id="25602" name="Title 1"/>
          <p:cNvSpPr>
            <a:spLocks noGrp="1"/>
          </p:cNvSpPr>
          <p:nvPr>
            <p:ph type="title"/>
          </p:nvPr>
        </p:nvSpPr>
        <p:spPr/>
        <p:txBody>
          <a:bodyPr/>
          <a:lstStyle/>
          <a:p>
            <a:r>
              <a:rPr lang="en-US" dirty="0" smtClean="0"/>
              <a:t>Building the Performance Measurement Program</a:t>
            </a:r>
          </a:p>
        </p:txBody>
      </p:sp>
    </p:spTree>
    <p:extLst>
      <p:ext uri="{BB962C8B-B14F-4D97-AF65-F5344CB8AC3E}">
        <p14:creationId xmlns:p14="http://schemas.microsoft.com/office/powerpoint/2010/main" val="985519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2785378"/>
          </a:xfrm>
        </p:spPr>
        <p:txBody>
          <a:bodyPr/>
          <a:lstStyle/>
          <a:p>
            <a:r>
              <a:rPr lang="en-US" dirty="0" smtClean="0"/>
              <a:t>Another popular approach is that of NIST SP 800-55 R1: Performance Measurement for Information Security. This process is divided into two major activities:</a:t>
            </a:r>
          </a:p>
          <a:p>
            <a:pPr marL="685800" lvl="1" indent="-457200">
              <a:buFont typeface="+mj-lt"/>
              <a:buAutoNum type="arabicPeriod"/>
            </a:pPr>
            <a:r>
              <a:rPr lang="en-US" dirty="0" smtClean="0"/>
              <a:t>Identification and definition of the current InfoSec program</a:t>
            </a:r>
          </a:p>
          <a:p>
            <a:pPr marL="685800" lvl="1" indent="-457200">
              <a:buFont typeface="+mj-lt"/>
              <a:buAutoNum type="arabicPeriod"/>
            </a:pPr>
            <a:r>
              <a:rPr lang="en-US" dirty="0" smtClean="0"/>
              <a:t>Development and selection of specific measures to gauge the implementation, effectiveness, efficiency, and impact of the security controls</a:t>
            </a:r>
          </a:p>
        </p:txBody>
      </p:sp>
      <p:sp>
        <p:nvSpPr>
          <p:cNvPr id="26626" name="Title 1"/>
          <p:cNvSpPr>
            <a:spLocks noGrp="1"/>
          </p:cNvSpPr>
          <p:nvPr>
            <p:ph type="title"/>
          </p:nvPr>
        </p:nvSpPr>
        <p:spPr>
          <a:xfrm>
            <a:off x="762000" y="188122"/>
            <a:ext cx="8026400" cy="732508"/>
          </a:xfrm>
        </p:spPr>
        <p:txBody>
          <a:bodyPr/>
          <a:lstStyle/>
          <a:p>
            <a:r>
              <a:rPr lang="en-US" dirty="0" smtClean="0"/>
              <a:t>Building the Performance </a:t>
            </a:r>
            <a:r>
              <a:rPr lang="en-US" dirty="0"/>
              <a:t>Measurement Program (Continued)</a:t>
            </a:r>
            <a:endParaRPr lang="en-US" dirty="0" smtClean="0"/>
          </a:p>
        </p:txBody>
      </p:sp>
    </p:spTree>
    <p:extLst>
      <p:ext uri="{BB962C8B-B14F-4D97-AF65-F5344CB8AC3E}">
        <p14:creationId xmlns:p14="http://schemas.microsoft.com/office/powerpoint/2010/main" val="4267759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flowchart identifies that Information security measures development. At the first position are the Stakeholders&#10;and Interests, at the second are the Goals and Objectives, at the third are the Information Security Policies, Guidelines and procedures, at the fourth are Information Systems Security Program Implementation, at the fifth it is the level of implementation (continuous implementation), at the sixth it is the program results (policy update), at the seventh it is the business or mission impact (Goal or Objective Redefinition). Business Impact: Business value gained or lost and acceptable loss estimate. Effectiveness or Efficiency: Timeliness of security service delivery and operational results experienced by security program implementation. Process Implementation: Implementation level of established security standards, policies, and procedures.&#10;"/>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94725" y="609600"/>
            <a:ext cx="8554551" cy="5580063"/>
          </a:xfrm>
        </p:spPr>
      </p:pic>
    </p:spTree>
    <p:extLst>
      <p:ext uri="{BB962C8B-B14F-4D97-AF65-F5344CB8AC3E}">
        <p14:creationId xmlns:p14="http://schemas.microsoft.com/office/powerpoint/2010/main" val="2263756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a:xfrm>
            <a:off x="365125" y="1538818"/>
            <a:ext cx="8415338" cy="2609945"/>
          </a:xfrm>
        </p:spPr>
        <p:txBody>
          <a:bodyPr/>
          <a:lstStyle/>
          <a:p>
            <a:r>
              <a:rPr lang="en-US" dirty="0" smtClean="0"/>
              <a:t>Organizations strive to deliver the most value with a given level of investment—this is known as the “value proposition”</a:t>
            </a:r>
          </a:p>
          <a:p>
            <a:r>
              <a:rPr lang="en-US" dirty="0" smtClean="0"/>
              <a:t>The development and use of sound and repeatable information security (InfoSec) management practices brings organizations closer to meeting this objective</a:t>
            </a:r>
          </a:p>
        </p:txBody>
      </p:sp>
      <p:sp>
        <p:nvSpPr>
          <p:cNvPr id="5123" name="Rectangle 4"/>
          <p:cNvSpPr>
            <a:spLocks noGrp="1" noChangeArrowheads="1"/>
          </p:cNvSpPr>
          <p:nvPr>
            <p:ph type="title"/>
          </p:nvPr>
        </p:nvSpPr>
        <p:spPr/>
        <p:txBody>
          <a:bodyPr/>
          <a:lstStyle/>
          <a:p>
            <a:r>
              <a:rPr lang="en-US" dirty="0" smtClean="0"/>
              <a:t>Introduction to Security Practices</a:t>
            </a:r>
          </a:p>
        </p:txBody>
      </p:sp>
    </p:spTree>
    <p:extLst>
      <p:ext uri="{BB962C8B-B14F-4D97-AF65-F5344CB8AC3E}">
        <p14:creationId xmlns:p14="http://schemas.microsoft.com/office/powerpoint/2010/main" val="229639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65125" y="1538818"/>
            <a:ext cx="8415338" cy="4401205"/>
          </a:xfrm>
        </p:spPr>
        <p:txBody>
          <a:bodyPr/>
          <a:lstStyle/>
          <a:p>
            <a:r>
              <a:rPr lang="en-US" dirty="0" smtClean="0"/>
              <a:t>One of the critical tasks in the measurement process is to assess and quantify what will be measured</a:t>
            </a:r>
          </a:p>
          <a:p>
            <a:r>
              <a:rPr lang="en-US" dirty="0" smtClean="0"/>
              <a:t>While InfoSec planning and organizing activities may only require time estimates, you must obtain more detailed measurements when assessing the effort spent to complete production tasks and the time spent completing project tasks</a:t>
            </a:r>
          </a:p>
          <a:p>
            <a:r>
              <a:rPr lang="en-US" dirty="0"/>
              <a:t>Measurements collected from production statistics depend greatly on the number of systems and the number of users of those </a:t>
            </a:r>
            <a:r>
              <a:rPr lang="en-US" dirty="0" smtClean="0"/>
              <a:t>systems</a:t>
            </a:r>
            <a:endParaRPr lang="en-US" dirty="0"/>
          </a:p>
        </p:txBody>
      </p:sp>
      <p:sp>
        <p:nvSpPr>
          <p:cNvPr id="28674" name="Title 1"/>
          <p:cNvSpPr>
            <a:spLocks noGrp="1"/>
          </p:cNvSpPr>
          <p:nvPr>
            <p:ph type="title"/>
          </p:nvPr>
        </p:nvSpPr>
        <p:spPr/>
        <p:txBody>
          <a:bodyPr/>
          <a:lstStyle/>
          <a:p>
            <a:r>
              <a:rPr lang="en-US" dirty="0" smtClean="0"/>
              <a:t>Specifying InfoSec Measurements</a:t>
            </a:r>
          </a:p>
        </p:txBody>
      </p:sp>
    </p:spTree>
    <p:extLst>
      <p:ext uri="{BB962C8B-B14F-4D97-AF65-F5344CB8AC3E}">
        <p14:creationId xmlns:p14="http://schemas.microsoft.com/office/powerpoint/2010/main" val="462707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Some thought must go into the processes used for data collection and record keeping</a:t>
            </a:r>
          </a:p>
          <a:p>
            <a:r>
              <a:rPr lang="en-US" dirty="0" smtClean="0"/>
              <a:t>Once the question of what to measure is answered, the how, when, where, and who questions of metrics collection must be addressed</a:t>
            </a:r>
          </a:p>
          <a:p>
            <a:r>
              <a:rPr lang="en-US" dirty="0" smtClean="0"/>
              <a:t>Designing the collection process requires thoughtful consideration of the intent of the metric along with a thorough knowledge of how production services are delivered</a:t>
            </a:r>
          </a:p>
        </p:txBody>
      </p:sp>
      <p:sp>
        <p:nvSpPr>
          <p:cNvPr id="29698" name="Title 1"/>
          <p:cNvSpPr>
            <a:spLocks noGrp="1"/>
          </p:cNvSpPr>
          <p:nvPr>
            <p:ph type="title"/>
          </p:nvPr>
        </p:nvSpPr>
        <p:spPr/>
        <p:txBody>
          <a:bodyPr/>
          <a:lstStyle/>
          <a:p>
            <a:r>
              <a:rPr lang="en-US" dirty="0" smtClean="0"/>
              <a:t>Collecting InfoSec Measurements</a:t>
            </a:r>
          </a:p>
        </p:txBody>
      </p:sp>
    </p:spTree>
    <p:extLst>
      <p:ext uri="{BB962C8B-B14F-4D97-AF65-F5344CB8AC3E}">
        <p14:creationId xmlns:p14="http://schemas.microsoft.com/office/powerpoint/2010/main" val="3055474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One of the priorities in building an information security measurement program is determining whether these measures will be macro-focus or micro-focus, or some combination thereof</a:t>
            </a:r>
          </a:p>
          <a:p>
            <a:pPr lvl="1"/>
            <a:r>
              <a:rPr lang="en-US" dirty="0" smtClean="0"/>
              <a:t>Macro-focus measurements examine the performance of the overall security program</a:t>
            </a:r>
          </a:p>
          <a:p>
            <a:pPr lvl="1"/>
            <a:r>
              <a:rPr lang="en-US" dirty="0" smtClean="0"/>
              <a:t>Micro-focus measurements examine the performance of an individual controller or group of controls within the information security program</a:t>
            </a:r>
          </a:p>
          <a:p>
            <a:r>
              <a:rPr lang="en-US" dirty="0" smtClean="0"/>
              <a:t>What is important is that the measurements are specifically tied to individual InfoSec goals and objectives</a:t>
            </a:r>
          </a:p>
        </p:txBody>
      </p:sp>
      <p:sp>
        <p:nvSpPr>
          <p:cNvPr id="30722" name="Title 1"/>
          <p:cNvSpPr>
            <a:spLocks noGrp="1"/>
          </p:cNvSpPr>
          <p:nvPr>
            <p:ph type="title"/>
          </p:nvPr>
        </p:nvSpPr>
        <p:spPr/>
        <p:txBody>
          <a:bodyPr/>
          <a:lstStyle/>
          <a:p>
            <a:r>
              <a:rPr lang="en-US" dirty="0" smtClean="0"/>
              <a:t>Measurements Development Approach</a:t>
            </a:r>
          </a:p>
        </p:txBody>
      </p:sp>
    </p:spTree>
    <p:extLst>
      <p:ext uri="{BB962C8B-B14F-4D97-AF65-F5344CB8AC3E}">
        <p14:creationId xmlns:p14="http://schemas.microsoft.com/office/powerpoint/2010/main" val="37253505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365125" y="1538818"/>
            <a:ext cx="8415338" cy="4401205"/>
          </a:xfrm>
        </p:spPr>
        <p:txBody>
          <a:bodyPr/>
          <a:lstStyle/>
          <a:p>
            <a:r>
              <a:rPr lang="en-US" dirty="0" smtClean="0"/>
              <a:t>Because organizations seem to manage what they measure, it is important to ensure that individual metrics are prioritized in the same manner as the processes they measure</a:t>
            </a:r>
          </a:p>
          <a:p>
            <a:r>
              <a:rPr lang="en-US" dirty="0" smtClean="0"/>
              <a:t>This can be achieved with a simple low-, medium-, or high-priority ranking system, or a weighted scale approach</a:t>
            </a:r>
          </a:p>
          <a:p>
            <a:r>
              <a:rPr lang="en-US" dirty="0" smtClean="0"/>
              <a:t>While there are literally hundreds of measurements that could be used, only those associated with appropriate-level priority activities should be incorporated</a:t>
            </a:r>
          </a:p>
        </p:txBody>
      </p:sp>
      <p:sp>
        <p:nvSpPr>
          <p:cNvPr id="31746" name="Title 1"/>
          <p:cNvSpPr>
            <a:spLocks noGrp="1"/>
          </p:cNvSpPr>
          <p:nvPr>
            <p:ph type="title"/>
          </p:nvPr>
        </p:nvSpPr>
        <p:spPr/>
        <p:txBody>
          <a:bodyPr/>
          <a:lstStyle/>
          <a:p>
            <a:r>
              <a:rPr lang="en-US" dirty="0" smtClean="0"/>
              <a:t>Measurement Prioritization and Selection</a:t>
            </a:r>
          </a:p>
        </p:txBody>
      </p:sp>
    </p:spTree>
    <p:extLst>
      <p:ext uri="{BB962C8B-B14F-4D97-AF65-F5344CB8AC3E}">
        <p14:creationId xmlns:p14="http://schemas.microsoft.com/office/powerpoint/2010/main" val="2230374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65125" y="1371600"/>
            <a:ext cx="8415338" cy="5373779"/>
          </a:xfrm>
        </p:spPr>
        <p:txBody>
          <a:bodyPr/>
          <a:lstStyle/>
          <a:p>
            <a:r>
              <a:rPr lang="en-US" dirty="0" smtClean="0"/>
              <a:t>Performance targets make it possible to define success in the security program; many InfoSec performance measurements targets are represented by a 100% target goal</a:t>
            </a:r>
          </a:p>
          <a:p>
            <a:r>
              <a:rPr lang="en-US" dirty="0" smtClean="0"/>
              <a:t>Other types of performance measures, such as those used to determine relative effectiveness or efficiency or impact of information security on the organization’s goals, tend to be more subjective and require solid native and subjective reasoning</a:t>
            </a:r>
          </a:p>
          <a:p>
            <a:r>
              <a:rPr lang="en-US" dirty="0" smtClean="0"/>
              <a:t>One of the fundamental challenges in InfoSec performance measurement is defining effective security; in other words when is InfoSec effective?</a:t>
            </a:r>
          </a:p>
        </p:txBody>
      </p:sp>
      <p:sp>
        <p:nvSpPr>
          <p:cNvPr id="32770" name="Title 1"/>
          <p:cNvSpPr>
            <a:spLocks noGrp="1"/>
          </p:cNvSpPr>
          <p:nvPr>
            <p:ph type="title"/>
          </p:nvPr>
        </p:nvSpPr>
        <p:spPr/>
        <p:txBody>
          <a:bodyPr/>
          <a:lstStyle/>
          <a:p>
            <a:r>
              <a:rPr lang="en-US" dirty="0" smtClean="0"/>
              <a:t>Establishing Performance Targets</a:t>
            </a:r>
          </a:p>
        </p:txBody>
      </p:sp>
    </p:spTree>
    <p:extLst>
      <p:ext uri="{BB962C8B-B14F-4D97-AF65-F5344CB8AC3E}">
        <p14:creationId xmlns:p14="http://schemas.microsoft.com/office/powerpoint/2010/main" val="2667966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table provides Performance Measurements Template and Instructions. The table has 2 columns and 11 rows. The column headings are as follows from left to right: Field, Data. The row entries are as follows. Row 1. Field, Measurement I D. Data, the unique identifier used to measure tracking and sorting. The unique identifier can be from an organization-specific naming convention or can directly reference another source. It should be meaningful to the source and or use of the measurement. Row 2. Field, Goal. Data, Statement of strategic goal and or Info Sec goal. For system-level security control measures, the goal would guide security control implementation for that information system. For program level measures, both strategic goals and InfoSec goals can be included. For example, InfoSec goals can be derived from enterprise-level goals in support of the organization’s mission. These goals are usually articulated in strategic and performance plans. When possible, include both the enterprise-level goal and the specific Info Sec goal extracted from agency documentation, or identify an Info Sec program goal that would contribute to the selected strategic goal. Row 3. Field, Measurement. Data, Statement of measurement. Identify precisely the numeric element to be measured. Start with one of percentage, number, frequency, average, or a similar term. If applicable, list the N I S T S P 800 53 security controls being measured. Any related security controls providing supporting data should be identified. If the measures are applicable to a specific F I P S 199 impact level high, moderate, or low, provide that means of evaluation. Row 4. Field, Measurement Type. Data, Statement of whether the measure is implementation, effectiveness or efficiency, or impact. Row 5. Field, Formula. Data, Calculation to be performed that results in a numeric expression of a measure. The information gathered through listing implementation evidence serves as an input into the formula for calculating the measure. Row 6. Field, Target. Data, Threshold for a satisfactory rating for the measure, such as milestone completion or a statistical measure. Target can be expressed in percentages, time, dollars, or other appropriate units of measure. Target may be tied to a required completion time frame. Select final and interim target to enable tracking of progress toward stated goal. Row 7. Field, Implementation Evidence. Data, Use of implementation evidence to compute the measure, validate that the activity is performed, and identify probable causes of unsatisfactory results for a specific measure. One, for manual data collection, identify questions and data elements that would provide data inputs necessary to calculate measure’s formula, qualify measure for acceptance, and validate provided information. Two, for each question or query, list status security control number from N I S T S P 800 53 that provides information, if applicable. Three, if measure is applicable to a specific F I P S 199 impact level, questions should state impact level. Four, for automated data collection, identify data elements that would be required for formula, qualify measure for acceptance, and validate information provided. Row 8. Field, Frequency. Data, Indication of how often the data is collected and analyzed, and how often the data is reported. State the frequency of data collection based on a rate of change in a particular security control that is being evaluated. State the frequency of data reporting based on external reporting requirements and internal customer preferences. Row 9. Field, Responsible Parties. Data, Indication of the following key stakeholders: Information owner: Identify organizational component, an individual who owns required pieces of information. Information collector: Identify the organizational component and individual responsible for collecting the data. If possible, the information collector should be a different person from the information owner or even a representative of a different organizational unit, to avoid the possibility of conflict of interest and ensure separation of duties. Smaller organizations will need to determine whether it is feasible to separate these two responsibilities. Information customer: Identify the organizational component and individual who will receive the data. Row 10. Field, Data Source. Data, Location of the data to be used in calculating the measure. Include databases, tracking tools, organizations, or specific roles within organizations that can provide required information. Row 11. Field, Reporting Format. Data, Indication of how the measure will be reported, such as pie charts, line charts, bar graphs, or other format. State the type of format or provide a sample. "/>
          <p:cNvPicPr>
            <a:picLocks noChangeAspect="1"/>
          </p:cNvPicPr>
          <p:nvPr/>
        </p:nvPicPr>
        <p:blipFill>
          <a:blip r:embed="rId3"/>
          <a:stretch>
            <a:fillRect/>
          </a:stretch>
        </p:blipFill>
        <p:spPr>
          <a:xfrm>
            <a:off x="4798504" y="838200"/>
            <a:ext cx="4273666" cy="5151566"/>
          </a:xfrm>
          <a:prstGeom prst="rect">
            <a:avLst/>
          </a:prstGeom>
        </p:spPr>
      </p:pic>
      <p:pic>
        <p:nvPicPr>
          <p:cNvPr id="4" name="Content Placeholder 3" descr="The table provides Performance Measurements Template and Instructions. The table has 2 columns and 11 rows. The column headings are as follows from left to right: Field, Data. The row entries are as follows. Row 1. Field, Measurement I D. Data, the unique identifier used to measure tracking and sorting. The unique identifier can be from an organization-specific naming convention or can directly reference another source. It should be meaningful to the source and or use of the measurement. Row 2. Field, Goal. Data, Statement of strategic goal and or Info Sec goal. For system-level security control measures, the goal would guide security control implementation for that information system. For program level measures, both strategic goals and InfoSec goals can be included. For example, InfoSec goals can be derived from enterprise-level goals in support of the organization’s mission. These goals are usually articulated in strategic and performance plans. When possible, include both the enterprise-level goal and the specific Info Sec goal extracted from agency documentation, or identify an Info Sec program goal that would contribute to the selected strategic goal. Row 3. Field, Measurement. Data, Statement of measurement. Identify precisely the numeric element to be measured. Start with one of percentage, number, frequency, average, or a similar term. If applicable, list the N I S T S P 800 53 security controls being measured. Any related security controls providing supporting data should be identified. If the measures are applicable to a specific F I P S 199 impact level high, moderate, or low, provide that means of evaluation. Row 4. Field, Measurement Type. Data, Statement of whether the measure is implementation, effectiveness or efficiency, or impact. Row 5. Field, Formula. Data, Calculation to be performed that results in a numeric expression of a measure. The information gathered through listing implementation evidence serves as an input into the formula for calculating the measure. Row 6. Field, Target. Data, Threshold for a satisfactory rating for the measure, such as milestone completion or a statistical measure. Target can be expressed in percentages, time, dollars, or other appropriate units of measure. Target may be tied to a required completion time frame. Select final and interim target to enable tracking of progress toward stated goal. Row 7. Field, Implementation Evidence. Data, Use of implementation evidence to compute the measure, validate that the activity is performed, and identify probable causes of unsatisfactory results for a specific measure. One, for manual data collection, identify questions and data elements that would provide data inputs necessary to calculate measure’s formula, qualify measure for acceptance, and validate provided information. Two, for each question or query, list status security control number from N I S T S P 800 53 that provides information, if applicable. Three, if measure is applicable to a specific F I P S 199 impact level, questions should state impact level. Four, for automated data collection, identify data elements that would be required for formula, qualify measure for acceptance, and validate information provided. Row 8. Field, Frequency. Data, Indication of how often the data is collected and analyzed, and how often the data is reported. State the frequency of data collection based on a rate of change in a particular security control that is being evaluated. State the frequency of data reporting based on external reporting requirements and internal customer preferences. Row 9. Field, Responsible Parties. Data, Indication of the following key stakeholders: Information owner: Identify organizational component, an individual who owns required pieces of information. Information collector: Identify the organizational component and individual responsible for collecting the data. If possible, the information collector should be a different person from the information owner or even a representative of a different organizational unit, to avoid the possibility of conflict of interest and ensure separation of duties. Smaller organizations will need to determine whether it is feasible to separate these two responsibilities. Information customer: Identify the organizational component and individual who will receive the data. Row 10. Field, Data Source. Data, Location of the data to be used in calculating the measure. Include databases, tracking tools, organizations, or specific roles within organizations that can provide required information. Row 11. Field, Reporting Format. Data, Indication of how the measure will be reported, such as pie charts, line charts, bar graphs, or other format. State the type of format or provide a sample. "/>
          <p:cNvPicPr>
            <a:picLocks noGrp="1" noChangeAspect="1"/>
          </p:cNvPicPr>
          <p:nvPr>
            <p:ph idx="4294967295"/>
          </p:nvPr>
        </p:nvPicPr>
        <p:blipFill>
          <a:blip r:embed="rId4" cstate="print">
            <a:extLst>
              <a:ext uri="{28A0092B-C50C-407E-A947-70E740481C1C}">
                <a14:useLocalDpi xmlns:a14="http://schemas.microsoft.com/office/drawing/2010/main" val="0"/>
              </a:ext>
            </a:extLst>
          </a:blip>
          <a:stretch>
            <a:fillRect/>
          </a:stretch>
        </p:blipFill>
        <p:spPr>
          <a:xfrm>
            <a:off x="180466" y="856521"/>
            <a:ext cx="4618038" cy="5114925"/>
          </a:xfrm>
        </p:spPr>
      </p:pic>
    </p:spTree>
    <p:extLst>
      <p:ext uri="{BB962C8B-B14F-4D97-AF65-F5344CB8AC3E}">
        <p14:creationId xmlns:p14="http://schemas.microsoft.com/office/powerpoint/2010/main" val="788724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table provides an Example of Performance Measurement. The table has 2 columns and 11 rows. The column headings are as follows from left to right: Field, Example Data. The row entries are as follows. Row 1. Field Measurement I D. Example data: Security training coverage. Row 2. Field, Goal. Example data, Strategic goal: Ensure a high-quality workforce supported by modern and secure infrastructure and operational capabilities. Info Sec goal: Ensure that organization personnel are adequately trained to carry out their assigned InfoSec related duties and responsibilities. Row 3. Field, Measurement. Example Data, the percentage of InfoSec personnel who have received security training. Row 4. Field, Measure type. Example data, Implementation. Row 5. Field, Formula. Example Data, Number of InfoSec personnel who have completed security training within the past year divided by the total number of InfoSec personnel, then multiplied by 100. Row 6. Field, Target. Example Data, 100 percent. Row 7. Field, Implementation evidence. Example Data, 1. Are significant security responsibilities defined with qualifications criteria and documented in policy? Yes or No. 2. Are records kept regarding which employees have significant security responsibilities? Yes or No. 3. How many employees in your department have significant security responsibilities? 4. Are training records maintained? Yes or No. 5. How many of those with significant security responsibilities have received the required training? 6. If all personnel have not received training, document all reasons that apply: a. Insufficient funding b. Insufficient time c. Courses unavailable d. Employee not registered e. Other, specify. Row 8. Field, Frequency. Example data, collected as training is delivered; Reported annually. Row 9. Field, Responsible parties. Example Data, Information owner: training division; Information collector: training division; Information customer C I O. Row 10. Field, Data source. Example data. Training and awareness tracking records. Row 11. Field. Reporting format. Example Data. Pie chart illustrating the percentage of security personnel who have received training versus those who have not received training. If performance is below target, pie chart illustrating causes of performance falling short of targe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07410"/>
            <a:ext cx="5108448" cy="5930698"/>
          </a:xfrm>
          <a:prstGeom prst="rect">
            <a:avLst/>
          </a:prstGeom>
        </p:spPr>
      </p:pic>
    </p:spTree>
    <p:extLst>
      <p:ext uri="{BB962C8B-B14F-4D97-AF65-F5344CB8AC3E}">
        <p14:creationId xmlns:p14="http://schemas.microsoft.com/office/powerpoint/2010/main" val="5685623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table provides Examples of Possible Security Performance Measurements. The table has 1 column and 19 rows. The row entries are as follows. Row 1. Percentage of the organization’s information systems budget devoted to InfoSec. Row 2. Percentage of high vulnerabilities mitigated within organizationally defined time periods after discovery. Row 3. Percentage space of remote access points used to gain unauthorized access. Row 4. Percentage of information systems personnel who have received security training. Row 5. Average frequency of audit records review and analysis for inappropriate activity. Row 6. Percentage of new systems that have completed operational risk assessment prior to their implementation. Row 7. Percentage of approved and implemented configuration changes identified in the latest automated baseline configuration. Row 8. Percentage of information systems that have conducted annual contingency plan testing. Row 9. Percentage of users with access to shared accounts. Row 10. Percentage of incidents reported within required time frame per applicable incident category. Row 11. Percentage of system components that undergo maintenance in accordance with formal maintenance schedules. Row 12. Percentage of media that passes sanitization procedures testing. Row 13. Percentage of physical security incidents allowing unauthorized entry into facilities containing information assets. Row 14. Percentage of employees who are authorized access to information systems only after they sign an acknowledgment that they have read and understood the appropriate policies. Row 15. Percentage of individuals screened before being granted access to organizational information and information systems. Row 16. Percentage of vulnerabilities remediated within organizationally specified time frames. Row 17. Percentage of system and service acquisition contracts that include recognized security requirements and or specifications. Row 18. Percentage of mobile computers and devices that perform all cryptographic operations using organizationally specified cryptographic modules operating in approved modes of operation. Row 19. Percentage of operating system vulnerabilities for which patches have been applied or that have been otherwise mitigated. "/>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1714500" y="355998"/>
            <a:ext cx="5715000" cy="5982890"/>
          </a:xfrm>
        </p:spPr>
      </p:pic>
    </p:spTree>
    <p:extLst>
      <p:ext uri="{BB962C8B-B14F-4D97-AF65-F5344CB8AC3E}">
        <p14:creationId xmlns:p14="http://schemas.microsoft.com/office/powerpoint/2010/main" val="2609877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r>
              <a:rPr lang="en-US" dirty="0" smtClean="0"/>
              <a:t>Once developed, information security performance measurements must be implemented and integrated into ongoing information security management operations </a:t>
            </a:r>
          </a:p>
          <a:p>
            <a:r>
              <a:rPr lang="en-US" dirty="0" smtClean="0"/>
              <a:t>For the most part, it is insufficient to simply collect these measures once</a:t>
            </a:r>
          </a:p>
          <a:p>
            <a:r>
              <a:rPr lang="en-US" dirty="0" smtClean="0"/>
              <a:t>Performance measurement is an ongoing, continuous improvement operation</a:t>
            </a:r>
          </a:p>
        </p:txBody>
      </p:sp>
      <p:sp>
        <p:nvSpPr>
          <p:cNvPr id="38914" name="Title 1"/>
          <p:cNvSpPr>
            <a:spLocks noGrp="1"/>
          </p:cNvSpPr>
          <p:nvPr>
            <p:ph type="title"/>
          </p:nvPr>
        </p:nvSpPr>
        <p:spPr/>
        <p:txBody>
          <a:bodyPr/>
          <a:lstStyle/>
          <a:p>
            <a:r>
              <a:rPr lang="en-US" dirty="0" smtClean="0"/>
              <a:t>InfoSec Performance Measurement Implementation</a:t>
            </a:r>
          </a:p>
        </p:txBody>
      </p:sp>
    </p:spTree>
    <p:extLst>
      <p:ext uri="{BB962C8B-B14F-4D97-AF65-F5344CB8AC3E}">
        <p14:creationId xmlns:p14="http://schemas.microsoft.com/office/powerpoint/2010/main" val="2859341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570482"/>
          </a:xfrm>
        </p:spPr>
        <p:txBody>
          <a:bodyPr/>
          <a:lstStyle/>
          <a:p>
            <a:pPr marL="457200" indent="-457200">
              <a:buNone/>
            </a:pPr>
            <a:r>
              <a:rPr lang="en-US" sz="2000" dirty="0" smtClean="0"/>
              <a:t>Phase 1—Prepare for data collection; identify, define, develop, and select InfoSec measures</a:t>
            </a:r>
          </a:p>
          <a:p>
            <a:pPr marL="457200" indent="-457200">
              <a:buNone/>
            </a:pPr>
            <a:r>
              <a:rPr lang="en-US" sz="2000" dirty="0" smtClean="0"/>
              <a:t>Phase 2—Collect data and analyze results; collect, aggregate, and consolidate metric data collection and compare measurements with targets (gap analysis)</a:t>
            </a:r>
          </a:p>
          <a:p>
            <a:pPr marL="457200" indent="-457200">
              <a:buNone/>
            </a:pPr>
            <a:r>
              <a:rPr lang="en-US" sz="2000" dirty="0" smtClean="0"/>
              <a:t>Phase 3—Identify corrective actions; develop a plan to serve as the roadmap for closing the gap identified in Phase 2</a:t>
            </a:r>
          </a:p>
          <a:p>
            <a:pPr marL="457200" indent="-457200">
              <a:buNone/>
            </a:pPr>
            <a:r>
              <a:rPr lang="en-US" sz="2000" dirty="0" smtClean="0"/>
              <a:t>Phase 4—Develop the business case</a:t>
            </a:r>
          </a:p>
          <a:p>
            <a:pPr marL="457200" indent="-457200">
              <a:buNone/>
            </a:pPr>
            <a:r>
              <a:rPr lang="en-US" sz="2000" dirty="0" smtClean="0"/>
              <a:t>Phase 5—Obtain resources; address the budgeting cycle for acquiring resources needed to implement remediation actions identified in Phase 3</a:t>
            </a:r>
          </a:p>
          <a:p>
            <a:pPr marL="457200" indent="-457200">
              <a:buNone/>
            </a:pPr>
            <a:r>
              <a:rPr lang="en-US" sz="2000" dirty="0" smtClean="0"/>
              <a:t>Phase 6—Apply corrective actions; close the gap by implementing the recommended corrective actions in the security program or in the security controls</a:t>
            </a:r>
            <a:endParaRPr lang="en-US" sz="2000" dirty="0"/>
          </a:p>
        </p:txBody>
      </p:sp>
      <p:sp>
        <p:nvSpPr>
          <p:cNvPr id="2" name="Title 1"/>
          <p:cNvSpPr>
            <a:spLocks noGrp="1"/>
          </p:cNvSpPr>
          <p:nvPr>
            <p:ph type="title"/>
          </p:nvPr>
        </p:nvSpPr>
        <p:spPr/>
        <p:txBody>
          <a:bodyPr/>
          <a:lstStyle/>
          <a:p>
            <a:r>
              <a:rPr lang="en-US" dirty="0" smtClean="0"/>
              <a:t>NIST InfoSec Performance Measurement Implementation</a:t>
            </a:r>
            <a:endParaRPr lang="en-US" dirty="0"/>
          </a:p>
        </p:txBody>
      </p:sp>
    </p:spTree>
    <p:extLst>
      <p:ext uri="{BB962C8B-B14F-4D97-AF65-F5344CB8AC3E}">
        <p14:creationId xmlns:p14="http://schemas.microsoft.com/office/powerpoint/2010/main" val="17592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p:txBody>
          <a:bodyPr/>
          <a:lstStyle/>
          <a:p>
            <a:r>
              <a:rPr lang="en-US" dirty="0" smtClean="0"/>
              <a:t>One of the challenges seldom considered in organizations is the need for a close working relationship between InfoSec, the HR department, and every department or division that is engaged in personnel management—specifically, hiring, evaluating, and terminating employees</a:t>
            </a:r>
          </a:p>
          <a:p>
            <a:r>
              <a:rPr lang="en-US" dirty="0" smtClean="0"/>
              <a:t>Executives and supervisory groups want assurance that organizations are working toward the value proposition and measuring the quality of management practices, either by comparing their programs to those of other organizations or by measuring compliance according to established standards</a:t>
            </a:r>
          </a:p>
        </p:txBody>
      </p:sp>
      <p:sp>
        <p:nvSpPr>
          <p:cNvPr id="5123" name="Rectangle 4"/>
          <p:cNvSpPr>
            <a:spLocks noGrp="1" noChangeArrowheads="1"/>
          </p:cNvSpPr>
          <p:nvPr>
            <p:ph type="title"/>
          </p:nvPr>
        </p:nvSpPr>
        <p:spPr/>
        <p:txBody>
          <a:bodyPr/>
          <a:lstStyle/>
          <a:p>
            <a:r>
              <a:rPr lang="en-US" dirty="0" smtClean="0"/>
              <a:t>Introduction to Security Practices </a:t>
            </a:r>
            <a:r>
              <a:rPr lang="en-US" dirty="0"/>
              <a:t>(Continued)</a:t>
            </a:r>
            <a:endParaRPr lang="en-US" dirty="0" smtClean="0"/>
          </a:p>
        </p:txBody>
      </p:sp>
    </p:spTree>
    <p:extLst>
      <p:ext uri="{BB962C8B-B14F-4D97-AF65-F5344CB8AC3E}">
        <p14:creationId xmlns:p14="http://schemas.microsoft.com/office/powerpoint/2010/main" val="1297570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flowchart shows the steps involved in implementing the information security measurement program. The steps are: 1. Prepare for Data Collection 2. Collect Data and Analyze Results 3. Identify corrective actions (Actions needed)4. Develop Business Case 5. Obtain Resources 6. Apply Corrective Actions."/>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04800" y="2057400"/>
            <a:ext cx="8641904" cy="3222625"/>
          </a:xfrm>
        </p:spPr>
      </p:pic>
    </p:spTree>
    <p:extLst>
      <p:ext uri="{BB962C8B-B14F-4D97-AF65-F5344CB8AC3E}">
        <p14:creationId xmlns:p14="http://schemas.microsoft.com/office/powerpoint/2010/main" val="133942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lstStyle/>
          <a:p>
            <a:r>
              <a:rPr lang="en-US" dirty="0" smtClean="0"/>
              <a:t>In most cases, simply listing the measurements collected does not adequately convey their meaning</a:t>
            </a:r>
          </a:p>
          <a:p>
            <a:r>
              <a:rPr lang="en-US" dirty="0" smtClean="0"/>
              <a:t>In addition, you must make decisions about how to present correlated metrics</a:t>
            </a:r>
          </a:p>
          <a:p>
            <a:r>
              <a:rPr lang="en-US" dirty="0" smtClean="0"/>
              <a:t>The CISO must also consider to whom the results of the performance measures program should be disseminated, and how they should be delivered</a:t>
            </a:r>
          </a:p>
        </p:txBody>
      </p:sp>
      <p:sp>
        <p:nvSpPr>
          <p:cNvPr id="40962" name="Title 1"/>
          <p:cNvSpPr>
            <a:spLocks noGrp="1"/>
          </p:cNvSpPr>
          <p:nvPr>
            <p:ph type="title"/>
          </p:nvPr>
        </p:nvSpPr>
        <p:spPr/>
        <p:txBody>
          <a:bodyPr/>
          <a:lstStyle/>
          <a:p>
            <a:r>
              <a:rPr lang="en-US" dirty="0" smtClean="0"/>
              <a:t>Reporting InfoSec Performance Measurements</a:t>
            </a:r>
          </a:p>
        </p:txBody>
      </p:sp>
    </p:spTree>
    <p:extLst>
      <p:ext uri="{BB962C8B-B14F-4D97-AF65-F5344CB8AC3E}">
        <p14:creationId xmlns:p14="http://schemas.microsoft.com/office/powerpoint/2010/main" val="484864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ecurity dashboard shows six line graphs. These graphs show performance measurements either as critical, moderate or nominal. "/>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52500" y="457200"/>
            <a:ext cx="7239000" cy="5868654"/>
          </a:xfrm>
        </p:spPr>
      </p:pic>
    </p:spTree>
    <p:extLst>
      <p:ext uri="{BB962C8B-B14F-4D97-AF65-F5344CB8AC3E}">
        <p14:creationId xmlns:p14="http://schemas.microsoft.com/office/powerpoint/2010/main" val="309793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Benchmarking</a:t>
            </a:r>
            <a:endParaRPr lang="en-US" dirty="0"/>
          </a:p>
        </p:txBody>
      </p:sp>
      <p:sp>
        <p:nvSpPr>
          <p:cNvPr id="7" name="Text Placeholder 6"/>
          <p:cNvSpPr>
            <a:spLocks noGrp="1"/>
          </p:cNvSpPr>
          <p:nvPr>
            <p:ph type="body" idx="1"/>
          </p:nvPr>
        </p:nvSpPr>
        <p:spPr/>
        <p:txBody>
          <a:bodyPr/>
          <a:lstStyle/>
          <a:p>
            <a:r>
              <a:rPr lang="en-US" dirty="0" smtClean="0"/>
              <a:t>Chapter 09: Security Management Practices</a:t>
            </a:r>
            <a:endParaRPr lang="en-US" dirty="0"/>
          </a:p>
        </p:txBody>
      </p:sp>
    </p:spTree>
    <p:extLst>
      <p:ext uri="{BB962C8B-B14F-4D97-AF65-F5344CB8AC3E}">
        <p14:creationId xmlns:p14="http://schemas.microsoft.com/office/powerpoint/2010/main" val="3619382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365125" y="1538818"/>
            <a:ext cx="8415338" cy="5235279"/>
          </a:xfrm>
        </p:spPr>
        <p:txBody>
          <a:bodyPr/>
          <a:lstStyle/>
          <a:p>
            <a:r>
              <a:rPr lang="en-US" sz="2400" dirty="0" smtClean="0"/>
              <a:t>Organizations usually generate a security blueprint by drawing from established security models and frameworks </a:t>
            </a:r>
          </a:p>
          <a:p>
            <a:r>
              <a:rPr lang="en-US" sz="2400" dirty="0" smtClean="0"/>
              <a:t>Another way to create such a blueprint is to look at the paths taken by organizations similar to the one whose plan you are developing</a:t>
            </a:r>
          </a:p>
          <a:p>
            <a:r>
              <a:rPr lang="en-US" sz="2400" dirty="0" smtClean="0"/>
              <a:t>Using this method, which is called benchmarking (or external benchmarking), you compare your organization’s efforts to those of other organizations you feel are similar in size, structure, or industry</a:t>
            </a:r>
          </a:p>
          <a:p>
            <a:r>
              <a:rPr lang="en-US" sz="2400" dirty="0" smtClean="0"/>
              <a:t>Benchmarking can help to determine which controls should be considered, but it cannot determine how those controls should be implemented in your organization</a:t>
            </a:r>
          </a:p>
          <a:p>
            <a:endParaRPr lang="en-US" sz="2400" dirty="0" smtClean="0"/>
          </a:p>
        </p:txBody>
      </p:sp>
      <p:sp>
        <p:nvSpPr>
          <p:cNvPr id="6146" name="Title 1"/>
          <p:cNvSpPr>
            <a:spLocks noGrp="1"/>
          </p:cNvSpPr>
          <p:nvPr>
            <p:ph type="title"/>
          </p:nvPr>
        </p:nvSpPr>
        <p:spPr/>
        <p:txBody>
          <a:bodyPr/>
          <a:lstStyle/>
          <a:p>
            <a:r>
              <a:rPr lang="en-US" dirty="0" smtClean="0"/>
              <a:t>Benchmarking</a:t>
            </a:r>
          </a:p>
        </p:txBody>
      </p:sp>
    </p:spTree>
    <p:extLst>
      <p:ext uri="{BB962C8B-B14F-4D97-AF65-F5344CB8AC3E}">
        <p14:creationId xmlns:p14="http://schemas.microsoft.com/office/powerpoint/2010/main" val="33999259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type="body" idx="1"/>
          </p:nvPr>
        </p:nvSpPr>
        <p:spPr>
          <a:xfrm>
            <a:off x="365125" y="1538818"/>
            <a:ext cx="8415338" cy="4847481"/>
          </a:xfrm>
        </p:spPr>
        <p:txBody>
          <a:bodyPr/>
          <a:lstStyle/>
          <a:p>
            <a:r>
              <a:rPr lang="en-US" dirty="0" smtClean="0"/>
              <a:t>Benchmarking can also be used as an internal tool to compare current performance against past performance and to look for trends of improvement or areas that need additional work</a:t>
            </a:r>
          </a:p>
          <a:p>
            <a:r>
              <a:rPr lang="en-US" dirty="0" smtClean="0"/>
              <a:t>In information security, two categories of benchmarks are used</a:t>
            </a:r>
          </a:p>
          <a:p>
            <a:pPr lvl="1"/>
            <a:r>
              <a:rPr lang="en-US" dirty="0" smtClean="0"/>
              <a:t>Standards of due care and due diligence</a:t>
            </a:r>
          </a:p>
          <a:p>
            <a:pPr lvl="1"/>
            <a:r>
              <a:rPr lang="en-US" dirty="0" smtClean="0"/>
              <a:t>Recommended practices or best security practices</a:t>
            </a:r>
          </a:p>
          <a:p>
            <a:r>
              <a:rPr lang="en-US" dirty="0" smtClean="0"/>
              <a:t>Best practices include a subcategory of practices—called the gold standard—that are generally regarded as “the best of the best” </a:t>
            </a:r>
          </a:p>
        </p:txBody>
      </p:sp>
      <p:sp>
        <p:nvSpPr>
          <p:cNvPr id="7171" name="Rectangle 4"/>
          <p:cNvSpPr>
            <a:spLocks noGrp="1" noChangeArrowheads="1"/>
          </p:cNvSpPr>
          <p:nvPr>
            <p:ph type="title"/>
          </p:nvPr>
        </p:nvSpPr>
        <p:spPr/>
        <p:txBody>
          <a:bodyPr/>
          <a:lstStyle/>
          <a:p>
            <a:r>
              <a:rPr lang="en-US" dirty="0"/>
              <a:t>Benchmarking (Continued)</a:t>
            </a:r>
            <a:endParaRPr lang="en-US" dirty="0" smtClean="0"/>
          </a:p>
        </p:txBody>
      </p:sp>
    </p:spTree>
    <p:extLst>
      <p:ext uri="{BB962C8B-B14F-4D97-AF65-F5344CB8AC3E}">
        <p14:creationId xmlns:p14="http://schemas.microsoft.com/office/powerpoint/2010/main" val="254990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body" idx="1"/>
          </p:nvPr>
        </p:nvSpPr>
        <p:spPr>
          <a:xfrm>
            <a:off x="365125" y="1538818"/>
            <a:ext cx="8415338" cy="4518160"/>
          </a:xfrm>
        </p:spPr>
        <p:txBody>
          <a:bodyPr/>
          <a:lstStyle/>
          <a:p>
            <a:r>
              <a:rPr lang="en-US" sz="2400" dirty="0" smtClean="0"/>
              <a:t>For legal reasons, certain organizations may be compelled to adopt a stipulated minimum level of security, as to establish a future legal defense they may need to verify that they have done what any prudent organization would do in similar circumstances; this is known as a standard of due care</a:t>
            </a:r>
          </a:p>
          <a:p>
            <a:r>
              <a:rPr lang="en-US" sz="2400" dirty="0" smtClean="0"/>
              <a:t>Due diligence requires that an organization ensure that the implemented standards continue to provide the required level of protection</a:t>
            </a:r>
          </a:p>
          <a:p>
            <a:r>
              <a:rPr lang="en-US" sz="2400" dirty="0" smtClean="0"/>
              <a:t>Organizations must make sure that they have met a reasonable level of security in all areas and that they have adequately protected all information assets before making efforts to improve individual areas to meet the highest standards</a:t>
            </a:r>
          </a:p>
        </p:txBody>
      </p:sp>
      <p:sp>
        <p:nvSpPr>
          <p:cNvPr id="8195" name="Rectangle 4"/>
          <p:cNvSpPr>
            <a:spLocks noGrp="1" noChangeArrowheads="1"/>
          </p:cNvSpPr>
          <p:nvPr>
            <p:ph type="title"/>
          </p:nvPr>
        </p:nvSpPr>
        <p:spPr/>
        <p:txBody>
          <a:bodyPr/>
          <a:lstStyle/>
          <a:p>
            <a:r>
              <a:rPr lang="en-US" dirty="0" smtClean="0"/>
              <a:t>Standards of Due Care/Due Diligence</a:t>
            </a:r>
          </a:p>
        </p:txBody>
      </p:sp>
    </p:spTree>
    <p:extLst>
      <p:ext uri="{BB962C8B-B14F-4D97-AF65-F5344CB8AC3E}">
        <p14:creationId xmlns:p14="http://schemas.microsoft.com/office/powerpoint/2010/main" val="3420650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Grp="1" noChangeArrowheads="1"/>
          </p:cNvSpPr>
          <p:nvPr>
            <p:ph type="body" idx="1"/>
          </p:nvPr>
        </p:nvSpPr>
        <p:spPr>
          <a:xfrm>
            <a:off x="365125" y="1295400"/>
            <a:ext cx="8415338" cy="4642202"/>
          </a:xfrm>
        </p:spPr>
        <p:txBody>
          <a:bodyPr/>
          <a:lstStyle/>
          <a:p>
            <a:r>
              <a:rPr lang="en-US" dirty="0" smtClean="0"/>
              <a:t>Security efforts that seek to provide a superior level of performance in the protection of information are called recommended practices, whereas security efforts that are considered among the best in the industry are termed best security practices (BSPs), although the terms are used interchangeably</a:t>
            </a:r>
          </a:p>
          <a:p>
            <a:r>
              <a:rPr lang="en-US" dirty="0" smtClean="0"/>
              <a:t>BSPs balance the need for information access with the need for adequate protection while demonstrating fiscal responsibility</a:t>
            </a:r>
          </a:p>
          <a:p>
            <a:r>
              <a:rPr lang="en-US" dirty="0" smtClean="0"/>
              <a:t>Companies with best practices may not be the best in every area; they may only have established a high quality or successful security effort in one area</a:t>
            </a:r>
          </a:p>
        </p:txBody>
      </p:sp>
      <p:sp>
        <p:nvSpPr>
          <p:cNvPr id="9219" name="Rectangle 4"/>
          <p:cNvSpPr>
            <a:spLocks noGrp="1" noChangeArrowheads="1"/>
          </p:cNvSpPr>
          <p:nvPr>
            <p:ph type="title"/>
          </p:nvPr>
        </p:nvSpPr>
        <p:spPr/>
        <p:txBody>
          <a:bodyPr/>
          <a:lstStyle/>
          <a:p>
            <a:r>
              <a:rPr lang="en-US" dirty="0" smtClean="0"/>
              <a:t>Recommended Security Practices</a:t>
            </a:r>
          </a:p>
        </p:txBody>
      </p:sp>
    </p:spTree>
    <p:extLst>
      <p:ext uri="{BB962C8B-B14F-4D97-AF65-F5344CB8AC3E}">
        <p14:creationId xmlns:p14="http://schemas.microsoft.com/office/powerpoint/2010/main" val="1933643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body" idx="1"/>
          </p:nvPr>
        </p:nvSpPr>
        <p:spPr/>
        <p:txBody>
          <a:bodyPr/>
          <a:lstStyle/>
          <a:p>
            <a:r>
              <a:rPr lang="en-US" dirty="0" smtClean="0"/>
              <a:t>Industries that are regulated by laws and standards and are subject to government or industry oversight are required to meet the regulatory or industry guidelines in their security practices</a:t>
            </a:r>
          </a:p>
          <a:p>
            <a:r>
              <a:rPr lang="en-US" dirty="0" smtClean="0"/>
              <a:t>For other organizations, government and industry guidelines can serve as excellent sources of information about what is required to control InfoSec risks</a:t>
            </a:r>
          </a:p>
        </p:txBody>
      </p:sp>
      <p:sp>
        <p:nvSpPr>
          <p:cNvPr id="11267" name="Rectangle 4"/>
          <p:cNvSpPr>
            <a:spLocks noGrp="1" noChangeArrowheads="1"/>
          </p:cNvSpPr>
          <p:nvPr>
            <p:ph type="title"/>
          </p:nvPr>
        </p:nvSpPr>
        <p:spPr/>
        <p:txBody>
          <a:bodyPr/>
          <a:lstStyle/>
          <a:p>
            <a:r>
              <a:rPr lang="en-US" dirty="0" smtClean="0"/>
              <a:t>Selecting Recommended Practices</a:t>
            </a:r>
          </a:p>
        </p:txBody>
      </p:sp>
    </p:spTree>
    <p:extLst>
      <p:ext uri="{BB962C8B-B14F-4D97-AF65-F5344CB8AC3E}">
        <p14:creationId xmlns:p14="http://schemas.microsoft.com/office/powerpoint/2010/main" val="2020041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65125" y="1538818"/>
            <a:ext cx="8415338" cy="4438138"/>
          </a:xfrm>
        </p:spPr>
        <p:txBody>
          <a:bodyPr/>
          <a:lstStyle/>
          <a:p>
            <a:r>
              <a:rPr lang="en-US" dirty="0" smtClean="0"/>
              <a:t>When choosing from among recommended practices for your organization, consider the following:</a:t>
            </a:r>
          </a:p>
          <a:p>
            <a:pPr lvl="1"/>
            <a:r>
              <a:rPr lang="en-US" dirty="0" smtClean="0"/>
              <a:t>Does your organization resemble the identified target organization of the recommended practice?</a:t>
            </a:r>
          </a:p>
          <a:p>
            <a:pPr lvl="1"/>
            <a:r>
              <a:rPr lang="en-US" dirty="0" smtClean="0"/>
              <a:t>Are you in a similar industry as the target?</a:t>
            </a:r>
          </a:p>
          <a:p>
            <a:pPr lvl="1"/>
            <a:r>
              <a:rPr lang="en-US" dirty="0" smtClean="0"/>
              <a:t>Do you face similar challenges as the target?</a:t>
            </a:r>
          </a:p>
          <a:p>
            <a:pPr lvl="1"/>
            <a:r>
              <a:rPr lang="en-US" dirty="0" smtClean="0"/>
              <a:t>Is your organizational structure similar to the target? </a:t>
            </a:r>
          </a:p>
          <a:p>
            <a:pPr lvl="1"/>
            <a:r>
              <a:rPr lang="en-US" dirty="0"/>
              <a:t>Can your organization expend resources at the level required by the </a:t>
            </a:r>
            <a:r>
              <a:rPr lang="en-US" dirty="0" smtClean="0"/>
              <a:t>recommended practice</a:t>
            </a:r>
            <a:r>
              <a:rPr lang="en-US" dirty="0"/>
              <a:t>? </a:t>
            </a:r>
            <a:endParaRPr lang="en-US" dirty="0" smtClean="0"/>
          </a:p>
          <a:p>
            <a:pPr lvl="1"/>
            <a:r>
              <a:rPr lang="en-US" dirty="0"/>
              <a:t>Is your threat environment similar to the one assumed by the </a:t>
            </a:r>
            <a:r>
              <a:rPr lang="en-US" dirty="0" smtClean="0"/>
              <a:t>recommended practice?  </a:t>
            </a:r>
          </a:p>
        </p:txBody>
      </p:sp>
      <p:sp>
        <p:nvSpPr>
          <p:cNvPr id="12290" name="Title 1"/>
          <p:cNvSpPr>
            <a:spLocks noGrp="1"/>
          </p:cNvSpPr>
          <p:nvPr>
            <p:ph type="title"/>
          </p:nvPr>
        </p:nvSpPr>
        <p:spPr/>
        <p:txBody>
          <a:bodyPr/>
          <a:lstStyle/>
          <a:p>
            <a:r>
              <a:rPr lang="en-US" dirty="0" smtClean="0"/>
              <a:t>Selecting Recommended </a:t>
            </a:r>
            <a:r>
              <a:rPr lang="en-US" dirty="0"/>
              <a:t>Practices (Continued)</a:t>
            </a:r>
            <a:endParaRPr lang="en-US" dirty="0" smtClean="0"/>
          </a:p>
        </p:txBody>
      </p:sp>
    </p:spTree>
    <p:extLst>
      <p:ext uri="{BB962C8B-B14F-4D97-AF65-F5344CB8AC3E}">
        <p14:creationId xmlns:p14="http://schemas.microsoft.com/office/powerpoint/2010/main" val="3637330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Security Employment Practices</a:t>
            </a:r>
            <a:endParaRPr lang="en-US" dirty="0"/>
          </a:p>
        </p:txBody>
      </p:sp>
      <p:sp>
        <p:nvSpPr>
          <p:cNvPr id="7" name="Text Placeholder 6"/>
          <p:cNvSpPr>
            <a:spLocks noGrp="1"/>
          </p:cNvSpPr>
          <p:nvPr>
            <p:ph type="body" idx="1"/>
          </p:nvPr>
        </p:nvSpPr>
        <p:spPr/>
        <p:txBody>
          <a:bodyPr/>
          <a:lstStyle/>
          <a:p>
            <a:r>
              <a:rPr lang="en-US" dirty="0" smtClean="0"/>
              <a:t>Chapter 09: Security Management Practices </a:t>
            </a:r>
            <a:endParaRPr lang="en-US" dirty="0"/>
          </a:p>
        </p:txBody>
      </p:sp>
    </p:spTree>
    <p:extLst>
      <p:ext uri="{BB962C8B-B14F-4D97-AF65-F5344CB8AC3E}">
        <p14:creationId xmlns:p14="http://schemas.microsoft.com/office/powerpoint/2010/main" val="1889810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body" idx="1"/>
          </p:nvPr>
        </p:nvSpPr>
        <p:spPr>
          <a:xfrm>
            <a:off x="365125" y="1538818"/>
            <a:ext cx="8415338" cy="3991862"/>
          </a:xfrm>
        </p:spPr>
        <p:txBody>
          <a:bodyPr/>
          <a:lstStyle/>
          <a:p>
            <a:r>
              <a:rPr lang="en-US" dirty="0" smtClean="0"/>
              <a:t>The biggest barrier to benchmarking in information security is that many organizations don’t share results; a successful attack is often perceived as an organizational failure, and is kept secret, if possible</a:t>
            </a:r>
          </a:p>
          <a:p>
            <a:r>
              <a:rPr lang="en-US" dirty="0" smtClean="0"/>
              <a:t>An increasing number of security administrators are joining professional associations and societies like ISSA and ISACA, and sharing their stories and lessons learned</a:t>
            </a:r>
          </a:p>
          <a:p>
            <a:r>
              <a:rPr lang="en-US" dirty="0" smtClean="0"/>
              <a:t>An alternative to this direct dialogue is the publication of lessons learned in security journals</a:t>
            </a:r>
          </a:p>
        </p:txBody>
      </p:sp>
      <p:sp>
        <p:nvSpPr>
          <p:cNvPr id="13315" name="Rectangle 4"/>
          <p:cNvSpPr>
            <a:spLocks noGrp="1" noChangeArrowheads="1"/>
          </p:cNvSpPr>
          <p:nvPr>
            <p:ph type="title"/>
          </p:nvPr>
        </p:nvSpPr>
        <p:spPr/>
        <p:txBody>
          <a:bodyPr/>
          <a:lstStyle/>
          <a:p>
            <a:r>
              <a:rPr lang="en-US" dirty="0" smtClean="0"/>
              <a:t>Limitations to Benchmarking and </a:t>
            </a:r>
            <a:br>
              <a:rPr lang="en-US" dirty="0" smtClean="0"/>
            </a:br>
            <a:r>
              <a:rPr lang="en-US" dirty="0" smtClean="0"/>
              <a:t>Recommended Practices</a:t>
            </a:r>
          </a:p>
        </p:txBody>
      </p:sp>
    </p:spTree>
    <p:extLst>
      <p:ext uri="{BB962C8B-B14F-4D97-AF65-F5344CB8AC3E}">
        <p14:creationId xmlns:p14="http://schemas.microsoft.com/office/powerpoint/2010/main" val="1076569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body" idx="1"/>
          </p:nvPr>
        </p:nvSpPr>
        <p:spPr/>
        <p:txBody>
          <a:bodyPr/>
          <a:lstStyle/>
          <a:p>
            <a:r>
              <a:rPr lang="en-US" sz="2600" dirty="0" smtClean="0"/>
              <a:t>Another barrier to benchmarking is that no two organizations are identical</a:t>
            </a:r>
          </a:p>
          <a:p>
            <a:r>
              <a:rPr lang="en-US" sz="2600" dirty="0" smtClean="0"/>
              <a:t>Organizations that offer products or services in the same market may differ dramatically in size, composition, management philosophy, organizational culture, technological infrastructure, and planned expenditures for security</a:t>
            </a:r>
          </a:p>
          <a:p>
            <a:r>
              <a:rPr lang="en-US" sz="2600" dirty="0" smtClean="0"/>
              <a:t>A third problem with benchmarking is that recommended practices are a moving target</a:t>
            </a:r>
          </a:p>
          <a:p>
            <a:r>
              <a:rPr lang="en-US" sz="2600" dirty="0" smtClean="0"/>
              <a:t>Knowing what happened a few years ago, which is typical in benchmarking, does not necessarily tell you what to do next</a:t>
            </a:r>
          </a:p>
        </p:txBody>
      </p:sp>
      <p:sp>
        <p:nvSpPr>
          <p:cNvPr id="13315" name="Rectangle 4"/>
          <p:cNvSpPr>
            <a:spLocks noGrp="1" noChangeArrowheads="1"/>
          </p:cNvSpPr>
          <p:nvPr>
            <p:ph type="title"/>
          </p:nvPr>
        </p:nvSpPr>
        <p:spPr>
          <a:xfrm>
            <a:off x="762000" y="188122"/>
            <a:ext cx="8026400" cy="732508"/>
          </a:xfrm>
        </p:spPr>
        <p:txBody>
          <a:bodyPr/>
          <a:lstStyle/>
          <a:p>
            <a:r>
              <a:rPr lang="en-US" dirty="0" smtClean="0"/>
              <a:t>Limitations to Benchmarking and </a:t>
            </a:r>
            <a:br>
              <a:rPr lang="en-US" dirty="0" smtClean="0"/>
            </a:br>
            <a:r>
              <a:rPr lang="en-US" dirty="0" smtClean="0"/>
              <a:t>Recommended </a:t>
            </a:r>
            <a:r>
              <a:rPr lang="en-US" dirty="0"/>
              <a:t>Practices (Continued)</a:t>
            </a:r>
            <a:endParaRPr lang="en-US" dirty="0" smtClean="0"/>
          </a:p>
        </p:txBody>
      </p:sp>
    </p:spTree>
    <p:extLst>
      <p:ext uri="{BB962C8B-B14F-4D97-AF65-F5344CB8AC3E}">
        <p14:creationId xmlns:p14="http://schemas.microsoft.com/office/powerpoint/2010/main" val="42414863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body" idx="1"/>
          </p:nvPr>
        </p:nvSpPr>
        <p:spPr>
          <a:xfrm>
            <a:off x="365125" y="1538818"/>
            <a:ext cx="8415338" cy="3428631"/>
          </a:xfrm>
        </p:spPr>
        <p:txBody>
          <a:bodyPr/>
          <a:lstStyle/>
          <a:p>
            <a:r>
              <a:rPr lang="en-US" dirty="0" smtClean="0"/>
              <a:t>A specific subset of benchmarking is baselining, also known as internal benchmarking, in which the organization conducts an initial assessment of current performance (known as a baseline)</a:t>
            </a:r>
          </a:p>
          <a:p>
            <a:r>
              <a:rPr lang="en-US" dirty="0" smtClean="0"/>
              <a:t>In InfoSec, baseline measurements of security activities and events are used to provide a basis for comparison of the organization’s current security performance against future performance</a:t>
            </a:r>
          </a:p>
        </p:txBody>
      </p:sp>
      <p:sp>
        <p:nvSpPr>
          <p:cNvPr id="14339" name="Rectangle 4"/>
          <p:cNvSpPr>
            <a:spLocks noGrp="1" noChangeArrowheads="1"/>
          </p:cNvSpPr>
          <p:nvPr>
            <p:ph type="title"/>
          </p:nvPr>
        </p:nvSpPr>
        <p:spPr/>
        <p:txBody>
          <a:bodyPr/>
          <a:lstStyle/>
          <a:p>
            <a:r>
              <a:rPr lang="en-US" dirty="0" smtClean="0"/>
              <a:t>Baselining</a:t>
            </a:r>
          </a:p>
        </p:txBody>
      </p:sp>
    </p:spTree>
    <p:extLst>
      <p:ext uri="{BB962C8B-B14F-4D97-AF65-F5344CB8AC3E}">
        <p14:creationId xmlns:p14="http://schemas.microsoft.com/office/powerpoint/2010/main" val="2453079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365125" y="1538818"/>
            <a:ext cx="8415338" cy="3444020"/>
          </a:xfrm>
        </p:spPr>
        <p:txBody>
          <a:bodyPr/>
          <a:lstStyle/>
          <a:p>
            <a:r>
              <a:rPr lang="en-US" dirty="0" smtClean="0"/>
              <a:t>The Gartner group offers 12 questions as a self-assessment for recommended security practices:</a:t>
            </a:r>
          </a:p>
          <a:p>
            <a:r>
              <a:rPr lang="en-US" dirty="0" smtClean="0"/>
              <a:t>People:</a:t>
            </a:r>
          </a:p>
          <a:p>
            <a:pPr lvl="1"/>
            <a:r>
              <a:rPr lang="en-US" dirty="0" smtClean="0"/>
              <a:t>Do you perform background checks on all employees with access to sensitive data, areas, or access points?</a:t>
            </a:r>
          </a:p>
          <a:p>
            <a:pPr lvl="1"/>
            <a:r>
              <a:rPr lang="en-US" dirty="0" smtClean="0"/>
              <a:t>Would the average employee recognize a security issue?</a:t>
            </a:r>
          </a:p>
          <a:p>
            <a:pPr lvl="1"/>
            <a:r>
              <a:rPr lang="en-US" dirty="0" smtClean="0"/>
              <a:t>Would they choose to report it?</a:t>
            </a:r>
          </a:p>
          <a:p>
            <a:pPr lvl="1"/>
            <a:r>
              <a:rPr lang="en-US" dirty="0" smtClean="0"/>
              <a:t>Would they know how to report it to the right people?</a:t>
            </a:r>
          </a:p>
        </p:txBody>
      </p:sp>
      <p:sp>
        <p:nvSpPr>
          <p:cNvPr id="15363" name="Rectangle 2"/>
          <p:cNvSpPr>
            <a:spLocks noGrp="1" noChangeArrowheads="1"/>
          </p:cNvSpPr>
          <p:nvPr>
            <p:ph type="title"/>
          </p:nvPr>
        </p:nvSpPr>
        <p:spPr/>
        <p:txBody>
          <a:bodyPr/>
          <a:lstStyle/>
          <a:p>
            <a:r>
              <a:rPr lang="en-US" dirty="0" smtClean="0"/>
              <a:t>Support for Benchmarks and Baselines</a:t>
            </a:r>
          </a:p>
        </p:txBody>
      </p:sp>
    </p:spTree>
    <p:extLst>
      <p:ext uri="{BB962C8B-B14F-4D97-AF65-F5344CB8AC3E}">
        <p14:creationId xmlns:p14="http://schemas.microsoft.com/office/powerpoint/2010/main" val="2432417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r>
              <a:rPr lang="en-US" dirty="0" smtClean="0"/>
              <a:t>Processes:</a:t>
            </a:r>
          </a:p>
          <a:p>
            <a:pPr lvl="1"/>
            <a:r>
              <a:rPr lang="en-US" dirty="0" smtClean="0"/>
              <a:t>Are enterprise security policies updated on at least an annual basis, employees educated on changes, and consistently enforced?</a:t>
            </a:r>
          </a:p>
          <a:p>
            <a:pPr lvl="1"/>
            <a:r>
              <a:rPr lang="en-US" dirty="0" smtClean="0"/>
              <a:t>Does your enterprise follow a patch/update management and evaluation process to prioritize and mediate new security vulnerabilities?</a:t>
            </a:r>
          </a:p>
          <a:p>
            <a:pPr lvl="1"/>
            <a:r>
              <a:rPr lang="en-US" dirty="0" smtClean="0"/>
              <a:t>Are the user accounts of former employees immediately removed on termination?</a:t>
            </a:r>
          </a:p>
          <a:p>
            <a:pPr lvl="1"/>
            <a:r>
              <a:rPr lang="en-US" dirty="0" smtClean="0"/>
              <a:t>Are security group representatives involved in all stages of the project life cycle for new projects?</a:t>
            </a:r>
          </a:p>
        </p:txBody>
      </p:sp>
      <p:sp>
        <p:nvSpPr>
          <p:cNvPr id="16386" name="Title 1"/>
          <p:cNvSpPr>
            <a:spLocks noGrp="1"/>
          </p:cNvSpPr>
          <p:nvPr>
            <p:ph type="title"/>
          </p:nvPr>
        </p:nvSpPr>
        <p:spPr/>
        <p:txBody>
          <a:bodyPr/>
          <a:lstStyle/>
          <a:p>
            <a:r>
              <a:rPr lang="en-US" dirty="0" smtClean="0"/>
              <a:t>Support for Benchmarks and </a:t>
            </a:r>
            <a:r>
              <a:rPr lang="en-US" dirty="0"/>
              <a:t>Baselines (Continued)</a:t>
            </a:r>
            <a:endParaRPr lang="en-US" dirty="0" smtClean="0"/>
          </a:p>
        </p:txBody>
      </p:sp>
    </p:spTree>
    <p:extLst>
      <p:ext uri="{BB962C8B-B14F-4D97-AF65-F5344CB8AC3E}">
        <p14:creationId xmlns:p14="http://schemas.microsoft.com/office/powerpoint/2010/main" val="880979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dirty="0" smtClean="0"/>
              <a:t>Technology:</a:t>
            </a:r>
          </a:p>
          <a:p>
            <a:pPr lvl="1"/>
            <a:r>
              <a:rPr lang="en-US" dirty="0" smtClean="0"/>
              <a:t>Is every possible route to the Internet protected by a properly configured firewall?</a:t>
            </a:r>
          </a:p>
          <a:p>
            <a:pPr lvl="1"/>
            <a:r>
              <a:rPr lang="en-US" dirty="0" smtClean="0"/>
              <a:t>Is sensitive data on laptops and remote systems encrypted?</a:t>
            </a:r>
          </a:p>
          <a:p>
            <a:pPr lvl="1"/>
            <a:r>
              <a:rPr lang="en-US" dirty="0" smtClean="0"/>
              <a:t>Are your information assets and the systems they use regularly assessed for security exposures using a vulnerability analysis methodology?</a:t>
            </a:r>
          </a:p>
          <a:p>
            <a:pPr lvl="1"/>
            <a:r>
              <a:rPr lang="en-US" dirty="0" smtClean="0"/>
              <a:t>Are systems and networks regularly reviewed for malicious software and telltales from prior attacks?</a:t>
            </a:r>
          </a:p>
        </p:txBody>
      </p:sp>
      <p:sp>
        <p:nvSpPr>
          <p:cNvPr id="17410" name="Title 1"/>
          <p:cNvSpPr>
            <a:spLocks noGrp="1"/>
          </p:cNvSpPr>
          <p:nvPr>
            <p:ph type="title"/>
          </p:nvPr>
        </p:nvSpPr>
        <p:spPr/>
        <p:txBody>
          <a:bodyPr/>
          <a:lstStyle/>
          <a:p>
            <a:r>
              <a:rPr lang="en-US" dirty="0" smtClean="0"/>
              <a:t>Support for Benchmarks and </a:t>
            </a:r>
            <a:r>
              <a:rPr lang="en-US" dirty="0"/>
              <a:t>Baselines (Continued)</a:t>
            </a:r>
            <a:endParaRPr lang="en-US" dirty="0" smtClean="0"/>
          </a:p>
        </p:txBody>
      </p:sp>
    </p:spTree>
    <p:extLst>
      <p:ext uri="{BB962C8B-B14F-4D97-AF65-F5344CB8AC3E}">
        <p14:creationId xmlns:p14="http://schemas.microsoft.com/office/powerpoint/2010/main" val="15381130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299639"/>
          </a:xfrm>
        </p:spPr>
        <p:txBody>
          <a:bodyPr/>
          <a:lstStyle/>
          <a:p>
            <a:pPr marL="0" indent="0">
              <a:buNone/>
            </a:pPr>
            <a:r>
              <a:rPr lang="en-US" dirty="0" smtClean="0"/>
              <a:t>Area 1: Build and maintain a secure network and systems</a:t>
            </a:r>
          </a:p>
          <a:p>
            <a:pPr marL="228600" lvl="1" indent="0">
              <a:buNone/>
            </a:pPr>
            <a:r>
              <a:rPr lang="en-US" dirty="0" smtClean="0"/>
              <a:t>1. Install and maintain a firewall configuration to protect cardholder data</a:t>
            </a:r>
          </a:p>
          <a:p>
            <a:pPr marL="228600" lvl="1" indent="0">
              <a:buNone/>
            </a:pPr>
            <a:r>
              <a:rPr lang="en-US" dirty="0" smtClean="0"/>
              <a:t>2. Do not use vendor-supplied defaults for system passwords and other security parameters</a:t>
            </a:r>
          </a:p>
          <a:p>
            <a:pPr marL="0" indent="0">
              <a:buNone/>
            </a:pPr>
            <a:endParaRPr lang="en-US" dirty="0" smtClean="0"/>
          </a:p>
          <a:p>
            <a:pPr marL="0" indent="0">
              <a:buNone/>
            </a:pPr>
            <a:r>
              <a:rPr lang="en-US" dirty="0" smtClean="0"/>
              <a:t>Area 2: Protect cardholder data</a:t>
            </a:r>
          </a:p>
          <a:p>
            <a:pPr marL="228600" lvl="1" indent="0">
              <a:buNone/>
            </a:pPr>
            <a:r>
              <a:rPr lang="en-US" dirty="0" smtClean="0"/>
              <a:t>3. Protect stored cardholder data</a:t>
            </a:r>
          </a:p>
          <a:p>
            <a:pPr marL="228600" lvl="1" indent="0">
              <a:buNone/>
            </a:pPr>
            <a:r>
              <a:rPr lang="en-US" dirty="0" smtClean="0"/>
              <a:t>4. Encrypt transmission of cardholder data across open, public networks</a:t>
            </a:r>
          </a:p>
        </p:txBody>
      </p:sp>
      <p:sp>
        <p:nvSpPr>
          <p:cNvPr id="2" name="Title 1"/>
          <p:cNvSpPr>
            <a:spLocks noGrp="1"/>
          </p:cNvSpPr>
          <p:nvPr>
            <p:ph type="title"/>
          </p:nvPr>
        </p:nvSpPr>
        <p:spPr/>
        <p:txBody>
          <a:bodyPr/>
          <a:lstStyle/>
          <a:p>
            <a:r>
              <a:rPr lang="en-US" dirty="0" smtClean="0"/>
              <a:t>PCI/DSS Recommended Practices</a:t>
            </a:r>
            <a:endParaRPr lang="en-US" dirty="0"/>
          </a:p>
        </p:txBody>
      </p:sp>
    </p:spTree>
    <p:extLst>
      <p:ext uri="{BB962C8B-B14F-4D97-AF65-F5344CB8AC3E}">
        <p14:creationId xmlns:p14="http://schemas.microsoft.com/office/powerpoint/2010/main" val="23644525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025717"/>
          </a:xfrm>
        </p:spPr>
        <p:txBody>
          <a:bodyPr/>
          <a:lstStyle/>
          <a:p>
            <a:pPr marL="0" indent="0">
              <a:buNone/>
            </a:pPr>
            <a:r>
              <a:rPr lang="en-US" dirty="0"/>
              <a:t>Area 3: Maintain a vulnerability management program</a:t>
            </a:r>
          </a:p>
          <a:p>
            <a:pPr marL="228600" lvl="1" indent="0">
              <a:buNone/>
            </a:pPr>
            <a:r>
              <a:rPr lang="en-US" dirty="0"/>
              <a:t>5. Protect all systems against malware and regularly update antivirus software or programs</a:t>
            </a:r>
          </a:p>
          <a:p>
            <a:pPr marL="228600" lvl="1" indent="0">
              <a:buNone/>
            </a:pPr>
            <a:r>
              <a:rPr lang="en-US" dirty="0"/>
              <a:t>6. Develop and maintain secure systems and applications</a:t>
            </a:r>
          </a:p>
          <a:p>
            <a:pPr marL="0" indent="0">
              <a:buNone/>
            </a:pPr>
            <a:endParaRPr lang="en-US" dirty="0" smtClean="0"/>
          </a:p>
          <a:p>
            <a:pPr marL="0" indent="0">
              <a:buNone/>
            </a:pPr>
            <a:r>
              <a:rPr lang="en-US" dirty="0" smtClean="0"/>
              <a:t>Area 4: Implement strong access control measures</a:t>
            </a:r>
          </a:p>
          <a:p>
            <a:pPr marL="228600" lvl="1" indent="0">
              <a:buNone/>
            </a:pPr>
            <a:r>
              <a:rPr lang="en-US" dirty="0" smtClean="0"/>
              <a:t>7. Restrict access to cardholder data by a business’s need to know</a:t>
            </a:r>
          </a:p>
          <a:p>
            <a:pPr marL="228600" lvl="1" indent="0">
              <a:buNone/>
            </a:pPr>
            <a:r>
              <a:rPr lang="en-US" dirty="0" smtClean="0"/>
              <a:t>8. Identify and authenticate access to system components</a:t>
            </a:r>
          </a:p>
          <a:p>
            <a:pPr marL="228600" lvl="1" indent="0">
              <a:buNone/>
            </a:pPr>
            <a:r>
              <a:rPr lang="en-US" dirty="0" smtClean="0"/>
              <a:t>9. Restrict physical access to cardholder data</a:t>
            </a:r>
          </a:p>
        </p:txBody>
      </p:sp>
      <p:sp>
        <p:nvSpPr>
          <p:cNvPr id="2" name="Title 1"/>
          <p:cNvSpPr>
            <a:spLocks noGrp="1"/>
          </p:cNvSpPr>
          <p:nvPr>
            <p:ph type="title"/>
          </p:nvPr>
        </p:nvSpPr>
        <p:spPr/>
        <p:txBody>
          <a:bodyPr/>
          <a:lstStyle/>
          <a:p>
            <a:r>
              <a:rPr lang="en-US" dirty="0" smtClean="0"/>
              <a:t>PCI/DSS Recommended Practices </a:t>
            </a:r>
            <a:r>
              <a:rPr lang="en-US" dirty="0"/>
              <a:t>(Continued)</a:t>
            </a:r>
          </a:p>
        </p:txBody>
      </p:sp>
    </p:spTree>
    <p:extLst>
      <p:ext uri="{BB962C8B-B14F-4D97-AF65-F5344CB8AC3E}">
        <p14:creationId xmlns:p14="http://schemas.microsoft.com/office/powerpoint/2010/main" val="40865686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520964"/>
          </a:xfrm>
        </p:spPr>
        <p:txBody>
          <a:bodyPr/>
          <a:lstStyle/>
          <a:p>
            <a:pPr marL="0" indent="0">
              <a:buNone/>
            </a:pPr>
            <a:r>
              <a:rPr lang="en-US" dirty="0" smtClean="0"/>
              <a:t>Area 5: Regularly monitor and test networks</a:t>
            </a:r>
          </a:p>
          <a:p>
            <a:pPr marL="228600" lvl="1" indent="0">
              <a:buNone/>
            </a:pPr>
            <a:r>
              <a:rPr lang="en-US" dirty="0" smtClean="0"/>
              <a:t>10. Track and monitor all access to network resources and cardholder data</a:t>
            </a:r>
          </a:p>
          <a:p>
            <a:pPr marL="228600" lvl="1" indent="0">
              <a:buNone/>
            </a:pPr>
            <a:r>
              <a:rPr lang="en-US" dirty="0" smtClean="0"/>
              <a:t>11. Regularly test security systems and processes</a:t>
            </a:r>
          </a:p>
          <a:p>
            <a:pPr marL="0" indent="0">
              <a:buNone/>
            </a:pPr>
            <a:endParaRPr lang="en-US" dirty="0" smtClean="0"/>
          </a:p>
          <a:p>
            <a:pPr marL="0" indent="0">
              <a:buNone/>
            </a:pPr>
            <a:r>
              <a:rPr lang="en-US" dirty="0" smtClean="0"/>
              <a:t>Area 6: Maintain an information security policy</a:t>
            </a:r>
          </a:p>
          <a:p>
            <a:pPr marL="228600" lvl="1" indent="0">
              <a:buNone/>
            </a:pPr>
            <a:r>
              <a:rPr lang="en-US" dirty="0" smtClean="0"/>
              <a:t>12. Maintain a policy that addresses information security for all personnel</a:t>
            </a:r>
            <a:endParaRPr lang="en-US" dirty="0"/>
          </a:p>
        </p:txBody>
      </p:sp>
      <p:sp>
        <p:nvSpPr>
          <p:cNvPr id="2" name="Title 1"/>
          <p:cNvSpPr>
            <a:spLocks noGrp="1"/>
          </p:cNvSpPr>
          <p:nvPr>
            <p:ph type="title"/>
          </p:nvPr>
        </p:nvSpPr>
        <p:spPr/>
        <p:txBody>
          <a:bodyPr/>
          <a:lstStyle/>
          <a:p>
            <a:r>
              <a:rPr lang="en-US" dirty="0"/>
              <a:t>PCI/DSS Recommended </a:t>
            </a:r>
            <a:r>
              <a:rPr lang="en-US" dirty="0" smtClean="0"/>
              <a:t>Practices </a:t>
            </a:r>
            <a:r>
              <a:rPr lang="en-US" dirty="0"/>
              <a:t>(Continued)</a:t>
            </a:r>
          </a:p>
        </p:txBody>
      </p:sp>
    </p:spTree>
    <p:extLst>
      <p:ext uri="{BB962C8B-B14F-4D97-AF65-F5344CB8AC3E}">
        <p14:creationId xmlns:p14="http://schemas.microsoft.com/office/powerpoint/2010/main" val="227243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3428631"/>
          </a:xfrm>
        </p:spPr>
        <p:txBody>
          <a:bodyPr/>
          <a:lstStyle/>
          <a:p>
            <a:r>
              <a:rPr lang="en-US" dirty="0"/>
              <a:t>Organizations that do not do business with the federal government and would not </a:t>
            </a:r>
            <a:r>
              <a:rPr lang="en-US" dirty="0" smtClean="0"/>
              <a:t>be concerned </a:t>
            </a:r>
            <a:r>
              <a:rPr lang="en-US" dirty="0"/>
              <a:t>with NIST certification and accreditation (C&amp;A) procedures may still </a:t>
            </a:r>
            <a:r>
              <a:rPr lang="en-US" dirty="0" smtClean="0"/>
              <a:t>desire to </a:t>
            </a:r>
            <a:r>
              <a:rPr lang="en-US" dirty="0"/>
              <a:t>seek a recognized level of certification of their security management </a:t>
            </a:r>
            <a:r>
              <a:rPr lang="en-US" dirty="0" smtClean="0"/>
              <a:t>systems</a:t>
            </a:r>
            <a:endParaRPr lang="en-US" dirty="0"/>
          </a:p>
          <a:p>
            <a:r>
              <a:rPr lang="en-US" dirty="0"/>
              <a:t>While ISO does </a:t>
            </a:r>
            <a:r>
              <a:rPr lang="en-US" dirty="0" smtClean="0"/>
              <a:t>not directly </a:t>
            </a:r>
            <a:r>
              <a:rPr lang="en-US" dirty="0"/>
              <a:t>conduct certification assessments or issue certificates, it does </a:t>
            </a:r>
            <a:r>
              <a:rPr lang="en-US" dirty="0" smtClean="0"/>
              <a:t>authorize third </a:t>
            </a:r>
            <a:r>
              <a:rPr lang="en-US" dirty="0"/>
              <a:t>parties to perform these tasks</a:t>
            </a:r>
          </a:p>
        </p:txBody>
      </p:sp>
      <p:sp>
        <p:nvSpPr>
          <p:cNvPr id="3" name="Title 2"/>
          <p:cNvSpPr>
            <a:spLocks noGrp="1"/>
          </p:cNvSpPr>
          <p:nvPr>
            <p:ph type="title"/>
          </p:nvPr>
        </p:nvSpPr>
        <p:spPr/>
        <p:txBody>
          <a:bodyPr/>
          <a:lstStyle/>
          <a:p>
            <a:r>
              <a:rPr lang="en-US" dirty="0" smtClean="0"/>
              <a:t>ISO Certification</a:t>
            </a:r>
            <a:endParaRPr lang="en-US" dirty="0"/>
          </a:p>
        </p:txBody>
      </p:sp>
    </p:spTree>
    <p:extLst>
      <p:ext uri="{BB962C8B-B14F-4D97-AF65-F5344CB8AC3E}">
        <p14:creationId xmlns:p14="http://schemas.microsoft.com/office/powerpoint/2010/main" val="140041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body" idx="1"/>
          </p:nvPr>
        </p:nvSpPr>
        <p:spPr>
          <a:xfrm>
            <a:off x="365125" y="1538818"/>
            <a:ext cx="8415338" cy="2609945"/>
          </a:xfrm>
        </p:spPr>
        <p:txBody>
          <a:bodyPr/>
          <a:lstStyle/>
          <a:p>
            <a:r>
              <a:rPr lang="en-US" dirty="0" smtClean="0"/>
              <a:t>From an information security perspective, the hiring of employees is laden with potential security pitfalls</a:t>
            </a:r>
          </a:p>
          <a:p>
            <a:r>
              <a:rPr lang="en-US" dirty="0" smtClean="0"/>
              <a:t>The CISO, in cooperation with the CIO and relevant information security managers, should establish a dialogue with HR personnel so that InfoSec considerations become part of the hiring process</a:t>
            </a:r>
          </a:p>
        </p:txBody>
      </p:sp>
      <p:sp>
        <p:nvSpPr>
          <p:cNvPr id="35843" name="Rectangle 4"/>
          <p:cNvSpPr>
            <a:spLocks noGrp="1" noChangeArrowheads="1"/>
          </p:cNvSpPr>
          <p:nvPr>
            <p:ph type="title"/>
          </p:nvPr>
        </p:nvSpPr>
        <p:spPr/>
        <p:txBody>
          <a:bodyPr/>
          <a:lstStyle/>
          <a:p>
            <a:r>
              <a:rPr lang="en-US" dirty="0" smtClean="0"/>
              <a:t>Hiring </a:t>
            </a:r>
          </a:p>
        </p:txBody>
      </p:sp>
    </p:spTree>
    <p:extLst>
      <p:ext uri="{BB962C8B-B14F-4D97-AF65-F5344CB8AC3E}">
        <p14:creationId xmlns:p14="http://schemas.microsoft.com/office/powerpoint/2010/main" val="1652152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2917722"/>
          </a:xfrm>
        </p:spPr>
        <p:txBody>
          <a:bodyPr/>
          <a:lstStyle/>
          <a:p>
            <a:r>
              <a:rPr lang="en-US" dirty="0"/>
              <a:t>The ISO certification process takes approximately six to eight weeks and </a:t>
            </a:r>
            <a:r>
              <a:rPr lang="en-US" dirty="0" smtClean="0"/>
              <a:t>involves three </a:t>
            </a:r>
            <a:r>
              <a:rPr lang="en-US" dirty="0"/>
              <a:t>steps:</a:t>
            </a:r>
          </a:p>
          <a:p>
            <a:pPr marL="0" indent="0">
              <a:buNone/>
            </a:pPr>
            <a:r>
              <a:rPr lang="en-US" dirty="0"/>
              <a:t>1. </a:t>
            </a:r>
            <a:r>
              <a:rPr lang="en-US" i="1" dirty="0"/>
              <a:t>Initial </a:t>
            </a:r>
            <a:r>
              <a:rPr lang="en-US" i="1" dirty="0" smtClean="0"/>
              <a:t>assessment of the candidate organization</a:t>
            </a:r>
          </a:p>
          <a:p>
            <a:pPr marL="0" indent="0">
              <a:buNone/>
            </a:pPr>
            <a:r>
              <a:rPr lang="en-US" dirty="0" smtClean="0"/>
              <a:t>2</a:t>
            </a:r>
            <a:r>
              <a:rPr lang="en-US" dirty="0"/>
              <a:t>. </a:t>
            </a:r>
            <a:r>
              <a:rPr lang="en-US" i="1" dirty="0"/>
              <a:t>Writing of </a:t>
            </a:r>
            <a:r>
              <a:rPr lang="en-US" i="1" dirty="0" smtClean="0"/>
              <a:t>a certification manual by the candidate organization</a:t>
            </a:r>
          </a:p>
          <a:p>
            <a:pPr marL="0" indent="0">
              <a:buNone/>
            </a:pPr>
            <a:r>
              <a:rPr lang="en-US" dirty="0" smtClean="0"/>
              <a:t>3</a:t>
            </a:r>
            <a:r>
              <a:rPr lang="en-US" dirty="0"/>
              <a:t>. </a:t>
            </a:r>
            <a:r>
              <a:rPr lang="en-US" i="1" dirty="0"/>
              <a:t>Presentation of </a:t>
            </a:r>
            <a:r>
              <a:rPr lang="en-US" i="1" dirty="0" smtClean="0"/>
              <a:t>certification</a:t>
            </a:r>
          </a:p>
        </p:txBody>
      </p:sp>
      <p:sp>
        <p:nvSpPr>
          <p:cNvPr id="3" name="Title 2"/>
          <p:cNvSpPr>
            <a:spLocks noGrp="1"/>
          </p:cNvSpPr>
          <p:nvPr>
            <p:ph type="title"/>
          </p:nvPr>
        </p:nvSpPr>
        <p:spPr/>
        <p:txBody>
          <a:bodyPr/>
          <a:lstStyle/>
          <a:p>
            <a:r>
              <a:rPr lang="en-US" dirty="0" smtClean="0"/>
              <a:t>ISO </a:t>
            </a:r>
            <a:r>
              <a:rPr lang="en-US" dirty="0"/>
              <a:t>Certification (Continued)</a:t>
            </a:r>
          </a:p>
        </p:txBody>
      </p:sp>
    </p:spTree>
    <p:extLst>
      <p:ext uri="{BB962C8B-B14F-4D97-AF65-F5344CB8AC3E}">
        <p14:creationId xmlns:p14="http://schemas.microsoft.com/office/powerpoint/2010/main" val="3964543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3816429"/>
          </a:xfrm>
        </p:spPr>
        <p:txBody>
          <a:bodyPr/>
          <a:lstStyle/>
          <a:p>
            <a:r>
              <a:rPr lang="en-US" sz="2400" dirty="0" smtClean="0"/>
              <a:t>Management </a:t>
            </a:r>
            <a:r>
              <a:rPr lang="en-US" sz="2400" dirty="0"/>
              <a:t>should integrate InfoSec concepts and practices into the </a:t>
            </a:r>
            <a:r>
              <a:rPr lang="en-US" sz="2400" dirty="0" smtClean="0"/>
              <a:t>organization’s employment activities, in accordance with the value proposition</a:t>
            </a:r>
            <a:endParaRPr lang="en-US" sz="2400" dirty="0"/>
          </a:p>
          <a:p>
            <a:r>
              <a:rPr lang="en-US" sz="2400" dirty="0" smtClean="0"/>
              <a:t>The CISO should work with the CIO and HR to integrate InfoSec concerns into the hiring process. During </a:t>
            </a:r>
            <a:r>
              <a:rPr lang="en-US" sz="2400" dirty="0"/>
              <a:t>the hiring process, applying </a:t>
            </a:r>
            <a:r>
              <a:rPr lang="en-US" sz="2400" dirty="0" smtClean="0"/>
              <a:t>regulated and constrained </a:t>
            </a:r>
            <a:r>
              <a:rPr lang="en-US" sz="2400" dirty="0"/>
              <a:t>job descriptions </a:t>
            </a:r>
            <a:r>
              <a:rPr lang="en-US" sz="2400" dirty="0" smtClean="0"/>
              <a:t>can increase </a:t>
            </a:r>
            <a:r>
              <a:rPr lang="en-US" sz="2400" dirty="0"/>
              <a:t>the degree of professionalism in the InfoSec field and improve the consistency </a:t>
            </a:r>
            <a:r>
              <a:rPr lang="en-US" sz="2400" dirty="0" smtClean="0"/>
              <a:t>of roles </a:t>
            </a:r>
            <a:r>
              <a:rPr lang="en-US" sz="2400" dirty="0"/>
              <a:t>and responsibilities among </a:t>
            </a:r>
            <a:r>
              <a:rPr lang="en-US" sz="2400" dirty="0" smtClean="0"/>
              <a:t>organizations</a:t>
            </a:r>
            <a:endParaRPr lang="en-US" sz="2400" dirty="0"/>
          </a:p>
          <a:p>
            <a:r>
              <a:rPr lang="en-US" sz="2400" dirty="0" smtClean="0"/>
              <a:t>When </a:t>
            </a:r>
            <a:r>
              <a:rPr lang="en-US" sz="2400" dirty="0"/>
              <a:t>an interview includes a site visit, the tour should avoid secure and restricted </a:t>
            </a:r>
            <a:r>
              <a:rPr lang="en-US" sz="2400" dirty="0" smtClean="0"/>
              <a:t>sites</a:t>
            </a:r>
            <a:endParaRPr lang="en-US" sz="2400" dirty="0"/>
          </a:p>
        </p:txBody>
      </p:sp>
      <p:sp>
        <p:nvSpPr>
          <p:cNvPr id="53251" name="Rectangle 8"/>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3413670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4518160"/>
          </a:xfrm>
        </p:spPr>
        <p:txBody>
          <a:bodyPr/>
          <a:lstStyle/>
          <a:p>
            <a:r>
              <a:rPr lang="en-US" sz="2400" dirty="0" smtClean="0"/>
              <a:t>A </a:t>
            </a:r>
            <a:r>
              <a:rPr lang="en-US" sz="2400" dirty="0"/>
              <a:t>background check should be conducted before the organization extends an offer to </a:t>
            </a:r>
            <a:r>
              <a:rPr lang="en-US" sz="2400" dirty="0" smtClean="0"/>
              <a:t>any candidate</a:t>
            </a:r>
            <a:r>
              <a:rPr lang="en-US" sz="2400" dirty="0"/>
              <a:t>, regardless of job level, to uncover past criminal behavior or other </a:t>
            </a:r>
            <a:r>
              <a:rPr lang="en-US" sz="2400" dirty="0" smtClean="0"/>
              <a:t>information. Background </a:t>
            </a:r>
            <a:r>
              <a:rPr lang="en-US" sz="2400" dirty="0"/>
              <a:t>checks differ in their levels of detail and </a:t>
            </a:r>
            <a:r>
              <a:rPr lang="en-US" sz="2400" dirty="0" smtClean="0"/>
              <a:t>depth</a:t>
            </a:r>
            <a:endParaRPr lang="en-US" sz="2400" dirty="0"/>
          </a:p>
          <a:p>
            <a:r>
              <a:rPr lang="en-US" sz="2400" dirty="0" smtClean="0"/>
              <a:t>Once </a:t>
            </a:r>
            <a:r>
              <a:rPr lang="en-US" sz="2400" dirty="0"/>
              <a:t>a candidate has accepted a job offer, the employment contract becomes an </a:t>
            </a:r>
            <a:r>
              <a:rPr lang="en-US" sz="2400" dirty="0" smtClean="0"/>
              <a:t>important security </a:t>
            </a:r>
            <a:r>
              <a:rPr lang="en-US" sz="2400" dirty="0"/>
              <a:t>instrument. Many of the policies discussed in Chapter 4 require an employee to </a:t>
            </a:r>
            <a:r>
              <a:rPr lang="en-US" sz="2400" dirty="0" smtClean="0"/>
              <a:t>agree in writing</a:t>
            </a:r>
            <a:endParaRPr lang="en-US" sz="2400" dirty="0"/>
          </a:p>
          <a:p>
            <a:r>
              <a:rPr lang="en-US" sz="2400" dirty="0" smtClean="0"/>
              <a:t>As </a:t>
            </a:r>
            <a:r>
              <a:rPr lang="en-US" sz="2400" dirty="0"/>
              <a:t>part of their orientation, new employees should receive an extensive InfoSec briefing </a:t>
            </a:r>
            <a:r>
              <a:rPr lang="en-US" sz="2400" dirty="0" smtClean="0"/>
              <a:t>that should </a:t>
            </a:r>
            <a:r>
              <a:rPr lang="en-US" sz="2400" dirty="0"/>
              <a:t>cover policies, security procedures, access levels, and training on the secure use </a:t>
            </a:r>
            <a:r>
              <a:rPr lang="en-US" sz="2400" dirty="0" smtClean="0"/>
              <a:t>of information systems</a:t>
            </a:r>
            <a:endParaRPr lang="en-US" sz="2400" dirty="0"/>
          </a:p>
        </p:txBody>
      </p:sp>
      <p:sp>
        <p:nvSpPr>
          <p:cNvPr id="53251" name="Rectangle 8"/>
          <p:cNvSpPr>
            <a:spLocks noGrp="1" noChangeArrowheads="1"/>
          </p:cNvSpPr>
          <p:nvPr>
            <p:ph type="title"/>
          </p:nvPr>
        </p:nvSpPr>
        <p:spPr/>
        <p:txBody>
          <a:bodyPr/>
          <a:lstStyle/>
          <a:p>
            <a:r>
              <a:rPr lang="en-US" dirty="0"/>
              <a:t>Summary (Continued)</a:t>
            </a:r>
            <a:endParaRPr lang="en-US" dirty="0" smtClean="0"/>
          </a:p>
        </p:txBody>
      </p:sp>
    </p:spTree>
    <p:extLst>
      <p:ext uri="{BB962C8B-B14F-4D97-AF65-F5344CB8AC3E}">
        <p14:creationId xmlns:p14="http://schemas.microsoft.com/office/powerpoint/2010/main" val="450883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5022914"/>
          </a:xfrm>
        </p:spPr>
        <p:txBody>
          <a:bodyPr/>
          <a:lstStyle/>
          <a:p>
            <a:r>
              <a:rPr lang="en-US" sz="2400" dirty="0" smtClean="0"/>
              <a:t>When </a:t>
            </a:r>
            <a:r>
              <a:rPr lang="en-US" sz="2400" dirty="0"/>
              <a:t>an employee leaves an organization, a number of security-related concerns </a:t>
            </a:r>
            <a:r>
              <a:rPr lang="en-US" sz="2400" dirty="0" smtClean="0"/>
              <a:t>arise, including </a:t>
            </a:r>
            <a:r>
              <a:rPr lang="en-US" sz="2400" dirty="0"/>
              <a:t>the continuity of protection for all information to which the employee had </a:t>
            </a:r>
            <a:r>
              <a:rPr lang="en-US" sz="2400" dirty="0" smtClean="0"/>
              <a:t>access</a:t>
            </a:r>
            <a:endParaRPr lang="en-US" sz="2400" dirty="0"/>
          </a:p>
          <a:p>
            <a:r>
              <a:rPr lang="en-US" sz="2400" dirty="0" smtClean="0"/>
              <a:t>Separation </a:t>
            </a:r>
            <a:r>
              <a:rPr lang="en-US" sz="2400" dirty="0"/>
              <a:t>of duties, two-person control, job and task rotation, mandatory vacations, </a:t>
            </a:r>
            <a:r>
              <a:rPr lang="en-US" sz="2400" dirty="0" smtClean="0"/>
              <a:t>and least </a:t>
            </a:r>
            <a:r>
              <a:rPr lang="en-US" sz="2400" dirty="0"/>
              <a:t>privilege are among the practices and methods recommended to minimize employees</a:t>
            </a:r>
            <a:r>
              <a:rPr lang="en-US" sz="2400" dirty="0" smtClean="0"/>
              <a:t>’ opportunities </a:t>
            </a:r>
            <a:r>
              <a:rPr lang="en-US" sz="2400" dirty="0"/>
              <a:t>to misuse </a:t>
            </a:r>
            <a:r>
              <a:rPr lang="en-US" sz="2400" dirty="0" smtClean="0"/>
              <a:t>information</a:t>
            </a:r>
            <a:endParaRPr lang="en-US" sz="2400" dirty="0"/>
          </a:p>
          <a:p>
            <a:r>
              <a:rPr lang="en-US" sz="2400" dirty="0" smtClean="0"/>
              <a:t>Government-mandated </a:t>
            </a:r>
            <a:r>
              <a:rPr lang="en-US" sz="2400" dirty="0"/>
              <a:t>requirements for the privacy and security of personnel and </a:t>
            </a:r>
            <a:r>
              <a:rPr lang="en-US" sz="2400" dirty="0" smtClean="0"/>
              <a:t>personal data </a:t>
            </a:r>
            <a:r>
              <a:rPr lang="en-US" sz="2400" dirty="0"/>
              <a:t>must be met by the organization’s </a:t>
            </a:r>
            <a:r>
              <a:rPr lang="en-US" sz="2400" dirty="0" smtClean="0"/>
              <a:t>hiring program</a:t>
            </a:r>
            <a:endParaRPr lang="en-US" sz="2400" dirty="0"/>
          </a:p>
          <a:p>
            <a:r>
              <a:rPr lang="en-US" sz="2400" dirty="0" smtClean="0"/>
              <a:t>Organizations </a:t>
            </a:r>
            <a:r>
              <a:rPr lang="en-US" sz="2400" dirty="0"/>
              <a:t>often need the special services of temporary employees, contractors, </a:t>
            </a:r>
            <a:r>
              <a:rPr lang="en-US" sz="2400" dirty="0" smtClean="0"/>
              <a:t>and consultants</a:t>
            </a:r>
            <a:r>
              <a:rPr lang="en-US" sz="2400" dirty="0"/>
              <a:t>. These relationships must be carefully managed to prevent InfoSec </a:t>
            </a:r>
            <a:r>
              <a:rPr lang="en-US" sz="2400" dirty="0" smtClean="0"/>
              <a:t>breaches</a:t>
            </a:r>
          </a:p>
        </p:txBody>
      </p:sp>
      <p:sp>
        <p:nvSpPr>
          <p:cNvPr id="53251" name="Rectangle 8"/>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16422597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4518160"/>
          </a:xfrm>
        </p:spPr>
        <p:txBody>
          <a:bodyPr/>
          <a:lstStyle/>
          <a:p>
            <a:r>
              <a:rPr lang="en-US" sz="2400" dirty="0" smtClean="0"/>
              <a:t>InfoSec </a:t>
            </a:r>
            <a:r>
              <a:rPr lang="en-US" sz="2400" dirty="0"/>
              <a:t>performance management is the process of designing, implementing, and </a:t>
            </a:r>
            <a:r>
              <a:rPr lang="en-US" sz="2400" dirty="0" smtClean="0"/>
              <a:t>managing the </a:t>
            </a:r>
            <a:r>
              <a:rPr lang="en-US" sz="2400" dirty="0"/>
              <a:t>use of the collected data elements called measurements to determine the effectiveness </a:t>
            </a:r>
            <a:r>
              <a:rPr lang="en-US" sz="2400" dirty="0" smtClean="0"/>
              <a:t>of the </a:t>
            </a:r>
            <a:r>
              <a:rPr lang="en-US" sz="2400" dirty="0"/>
              <a:t>overall security </a:t>
            </a:r>
            <a:r>
              <a:rPr lang="en-US" sz="2400" dirty="0" smtClean="0"/>
              <a:t>program</a:t>
            </a:r>
            <a:endParaRPr lang="en-US" sz="2400" dirty="0"/>
          </a:p>
          <a:p>
            <a:r>
              <a:rPr lang="en-US" sz="2400" dirty="0" smtClean="0"/>
              <a:t>There </a:t>
            </a:r>
            <a:r>
              <a:rPr lang="en-US" sz="2400" dirty="0"/>
              <a:t>are three types of InfoSec performance measurements: those that determine </a:t>
            </a:r>
            <a:r>
              <a:rPr lang="en-US" sz="2400" dirty="0" smtClean="0"/>
              <a:t>the effectiveness </a:t>
            </a:r>
            <a:r>
              <a:rPr lang="en-US" sz="2400" dirty="0"/>
              <a:t>of the execution of InfoSec policy, those that determine the effectiveness </a:t>
            </a:r>
            <a:r>
              <a:rPr lang="en-US" sz="2400" dirty="0" smtClean="0"/>
              <a:t>and/or efficiency </a:t>
            </a:r>
            <a:r>
              <a:rPr lang="en-US" sz="2400" dirty="0"/>
              <a:t>of the delivery of InfoSec services, and those that assess the impact of an incident </a:t>
            </a:r>
            <a:r>
              <a:rPr lang="en-US" sz="2400" dirty="0" smtClean="0"/>
              <a:t>or other </a:t>
            </a:r>
            <a:r>
              <a:rPr lang="en-US" sz="2400" dirty="0"/>
              <a:t>security event on the organization or its </a:t>
            </a:r>
            <a:r>
              <a:rPr lang="en-US" sz="2400" dirty="0" smtClean="0"/>
              <a:t>mission</a:t>
            </a:r>
            <a:endParaRPr lang="en-US" sz="2400" dirty="0"/>
          </a:p>
          <a:p>
            <a:r>
              <a:rPr lang="en-US" sz="2400" dirty="0" smtClean="0"/>
              <a:t>One </a:t>
            </a:r>
            <a:r>
              <a:rPr lang="en-US" sz="2400" dirty="0"/>
              <a:t>of the critical tasks in the measurement process is to assess and quantify what will </a:t>
            </a:r>
            <a:r>
              <a:rPr lang="en-US" sz="2400" dirty="0" smtClean="0"/>
              <a:t>be measured </a:t>
            </a:r>
            <a:r>
              <a:rPr lang="en-US" sz="2400" dirty="0"/>
              <a:t>and how it is </a:t>
            </a:r>
            <a:r>
              <a:rPr lang="en-US" sz="2400" dirty="0" smtClean="0"/>
              <a:t>measured</a:t>
            </a:r>
            <a:endParaRPr lang="en-US" sz="2400" dirty="0"/>
          </a:p>
        </p:txBody>
      </p:sp>
      <p:sp>
        <p:nvSpPr>
          <p:cNvPr id="53251" name="Rectangle 8"/>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33456617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4869025"/>
          </a:xfrm>
        </p:spPr>
        <p:txBody>
          <a:bodyPr/>
          <a:lstStyle/>
          <a:p>
            <a:r>
              <a:rPr lang="en-US" sz="2400" dirty="0" smtClean="0"/>
              <a:t>Benchmarking </a:t>
            </a:r>
            <a:r>
              <a:rPr lang="en-US" sz="2400" dirty="0"/>
              <a:t>is a process of following the recommended or existing practices of a </a:t>
            </a:r>
            <a:r>
              <a:rPr lang="en-US" sz="2400" dirty="0" smtClean="0"/>
              <a:t>similar organization </a:t>
            </a:r>
            <a:r>
              <a:rPr lang="en-US" sz="2400" dirty="0"/>
              <a:t>or industry-developed standards. Two categories of benchmarks are </a:t>
            </a:r>
            <a:r>
              <a:rPr lang="en-US" sz="2400" dirty="0" smtClean="0"/>
              <a:t>used: standards </a:t>
            </a:r>
            <a:r>
              <a:rPr lang="en-US" sz="2400" dirty="0"/>
              <a:t>of due care/due diligence and recommended </a:t>
            </a:r>
            <a:r>
              <a:rPr lang="en-US" sz="2400" dirty="0" smtClean="0"/>
              <a:t>practices</a:t>
            </a:r>
          </a:p>
          <a:p>
            <a:r>
              <a:rPr lang="en-US" sz="2400" dirty="0" smtClean="0"/>
              <a:t>Organizations </a:t>
            </a:r>
            <a:r>
              <a:rPr lang="en-US" sz="2400" dirty="0"/>
              <a:t>may be compelled to adopt a stipulated minimum level of security (that </a:t>
            </a:r>
            <a:r>
              <a:rPr lang="en-US" sz="2400" dirty="0" smtClean="0"/>
              <a:t>which any </a:t>
            </a:r>
            <a:r>
              <a:rPr lang="en-US" sz="2400" dirty="0"/>
              <a:t>prudent organization would do), which is known as a standard of due care. </a:t>
            </a:r>
            <a:r>
              <a:rPr lang="en-US" sz="2400" dirty="0" smtClean="0"/>
              <a:t>Implementing controls </a:t>
            </a:r>
            <a:r>
              <a:rPr lang="en-US" sz="2400" dirty="0"/>
              <a:t>at this minimum standard is deemed due </a:t>
            </a:r>
            <a:r>
              <a:rPr lang="en-US" sz="2400" dirty="0" smtClean="0"/>
              <a:t>diligence</a:t>
            </a:r>
            <a:endParaRPr lang="en-US" sz="2400" dirty="0"/>
          </a:p>
          <a:p>
            <a:r>
              <a:rPr lang="en-US" sz="2400" dirty="0" smtClean="0"/>
              <a:t>Security </a:t>
            </a:r>
            <a:r>
              <a:rPr lang="en-US" sz="2400" dirty="0"/>
              <a:t>efforts that seek to provide a superior level of performance in the protection </a:t>
            </a:r>
            <a:r>
              <a:rPr lang="en-US" sz="2400" dirty="0" smtClean="0"/>
              <a:t>of information </a:t>
            </a:r>
            <a:r>
              <a:rPr lang="en-US" sz="2400" dirty="0"/>
              <a:t>are called recommended business practices or best practices. Security efforts </a:t>
            </a:r>
            <a:r>
              <a:rPr lang="en-US" sz="2400" dirty="0" smtClean="0"/>
              <a:t>that are </a:t>
            </a:r>
            <a:r>
              <a:rPr lang="en-US" sz="2400" dirty="0"/>
              <a:t>among the best in the industry are termed best security </a:t>
            </a:r>
            <a:r>
              <a:rPr lang="en-US" sz="2400" dirty="0" smtClean="0"/>
              <a:t>practices</a:t>
            </a:r>
            <a:endParaRPr lang="en-US" sz="2400" dirty="0"/>
          </a:p>
        </p:txBody>
      </p:sp>
      <p:sp>
        <p:nvSpPr>
          <p:cNvPr id="53251" name="Rectangle 8"/>
          <p:cNvSpPr>
            <a:spLocks noGrp="1" noChangeArrowheads="1"/>
          </p:cNvSpPr>
          <p:nvPr>
            <p:ph type="title"/>
          </p:nvPr>
        </p:nvSpPr>
        <p:spPr/>
        <p:txBody>
          <a:bodyPr/>
          <a:lstStyle/>
          <a:p>
            <a:r>
              <a:rPr lang="en-US" dirty="0"/>
              <a:t>Summary (Continued)</a:t>
            </a:r>
            <a:endParaRPr lang="en-US" dirty="0" smtClean="0"/>
          </a:p>
        </p:txBody>
      </p:sp>
    </p:spTree>
    <p:extLst>
      <p:ext uri="{BB962C8B-B14F-4D97-AF65-F5344CB8AC3E}">
        <p14:creationId xmlns:p14="http://schemas.microsoft.com/office/powerpoint/2010/main" val="25387958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9"/>
          <p:cNvSpPr>
            <a:spLocks noGrp="1" noChangeArrowheads="1"/>
          </p:cNvSpPr>
          <p:nvPr>
            <p:ph type="body" idx="1"/>
          </p:nvPr>
        </p:nvSpPr>
        <p:spPr>
          <a:xfrm>
            <a:off x="365125" y="1538818"/>
            <a:ext cx="8415338" cy="3662541"/>
          </a:xfrm>
        </p:spPr>
        <p:txBody>
          <a:bodyPr/>
          <a:lstStyle/>
          <a:p>
            <a:r>
              <a:rPr lang="en-US" sz="2400" dirty="0" smtClean="0"/>
              <a:t>A </a:t>
            </a:r>
            <a:r>
              <a:rPr lang="en-US" sz="2400" dirty="0"/>
              <a:t>practice related to benchmarking is baselining—a level of performance against </a:t>
            </a:r>
            <a:r>
              <a:rPr lang="en-US" sz="2400" dirty="0" smtClean="0"/>
              <a:t>which changes </a:t>
            </a:r>
            <a:r>
              <a:rPr lang="en-US" sz="2400" dirty="0"/>
              <a:t>can be usefully compared. Baselining can provide the foundation for </a:t>
            </a:r>
            <a:r>
              <a:rPr lang="en-US" sz="2400" dirty="0" smtClean="0"/>
              <a:t>internal benchmarking</a:t>
            </a:r>
            <a:endParaRPr lang="en-US" sz="2400" dirty="0"/>
          </a:p>
          <a:p>
            <a:r>
              <a:rPr lang="en-US" sz="2400" dirty="0" smtClean="0"/>
              <a:t>ISO </a:t>
            </a:r>
            <a:r>
              <a:rPr lang="en-US" sz="2400" dirty="0"/>
              <a:t>27000 certification is a form of </a:t>
            </a:r>
            <a:r>
              <a:rPr lang="en-US" sz="2400" dirty="0" smtClean="0"/>
              <a:t>external recognition </a:t>
            </a:r>
            <a:r>
              <a:rPr lang="en-US" sz="2400" dirty="0"/>
              <a:t>that is useful for the following types </a:t>
            </a:r>
            <a:r>
              <a:rPr lang="en-US" sz="2400" dirty="0" smtClean="0"/>
              <a:t>of organizations</a:t>
            </a:r>
            <a:r>
              <a:rPr lang="en-US" sz="2400" dirty="0"/>
              <a:t>: those that do not do business with the federal government, those that </a:t>
            </a:r>
            <a:r>
              <a:rPr lang="en-US" sz="2400" dirty="0" smtClean="0"/>
              <a:t>do business </a:t>
            </a:r>
            <a:r>
              <a:rPr lang="en-US" sz="2400" dirty="0"/>
              <a:t>internationally, and those just seeking to influence potential customers with </a:t>
            </a:r>
            <a:r>
              <a:rPr lang="en-US" sz="2400" dirty="0" smtClean="0"/>
              <a:t>their level </a:t>
            </a:r>
            <a:r>
              <a:rPr lang="en-US" sz="2400" dirty="0"/>
              <a:t>of security. ISO 27000 certification allows an organization to demonstrate an </a:t>
            </a:r>
            <a:r>
              <a:rPr lang="en-US" sz="2400" dirty="0" smtClean="0"/>
              <a:t>externally reviewed </a:t>
            </a:r>
            <a:r>
              <a:rPr lang="en-US" sz="2400" dirty="0"/>
              <a:t>competence in information security management </a:t>
            </a:r>
            <a:r>
              <a:rPr lang="en-US" sz="2400" dirty="0" smtClean="0"/>
              <a:t>practices</a:t>
            </a:r>
            <a:endParaRPr lang="en-US" sz="2400" dirty="0"/>
          </a:p>
        </p:txBody>
      </p:sp>
      <p:sp>
        <p:nvSpPr>
          <p:cNvPr id="53251" name="Rectangle 8"/>
          <p:cNvSpPr>
            <a:spLocks noGrp="1" noChangeArrowheads="1"/>
          </p:cNvSpPr>
          <p:nvPr>
            <p:ph type="title"/>
          </p:nvPr>
        </p:nvSpPr>
        <p:spPr/>
        <p:txBody>
          <a:bodyPr/>
          <a:lstStyle/>
          <a:p>
            <a:r>
              <a:rPr lang="en-US" dirty="0"/>
              <a:t>Summary (Continued)</a:t>
            </a:r>
            <a:endParaRPr lang="en-US" dirty="0" smtClean="0"/>
          </a:p>
        </p:txBody>
      </p:sp>
    </p:spTree>
    <p:extLst>
      <p:ext uri="{BB962C8B-B14F-4D97-AF65-F5344CB8AC3E}">
        <p14:creationId xmlns:p14="http://schemas.microsoft.com/office/powerpoint/2010/main" val="2741398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actical examples display parameters of concern while hiring an employee.  It comprises of background check (criminal history search request), certifications, policies, covenants and agreements (non-disclosure agreement), and employment contract. The figure also shows an image wherein four people are shaking hands happily talking to each other after the completion of all the above-mentioned steps of employment."/>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04800" y="467020"/>
            <a:ext cx="8534400" cy="5616280"/>
          </a:xfrm>
        </p:spPr>
      </p:pic>
    </p:spTree>
    <p:extLst>
      <p:ext uri="{BB962C8B-B14F-4D97-AF65-F5344CB8AC3E}">
        <p14:creationId xmlns:p14="http://schemas.microsoft.com/office/powerpoint/2010/main" val="382023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type="body" idx="1"/>
          </p:nvPr>
        </p:nvSpPr>
        <p:spPr>
          <a:xfrm>
            <a:off x="365125" y="1538818"/>
            <a:ext cx="8415338" cy="3837974"/>
          </a:xfrm>
        </p:spPr>
        <p:txBody>
          <a:bodyPr/>
          <a:lstStyle/>
          <a:p>
            <a:r>
              <a:rPr lang="en-US" dirty="0" smtClean="0"/>
              <a:t>Integrating </a:t>
            </a:r>
            <a:r>
              <a:rPr lang="en-US" dirty="0"/>
              <a:t>InfoSec into the hiring process begins with reviewing and updating </a:t>
            </a:r>
            <a:r>
              <a:rPr lang="en-US" dirty="0" smtClean="0"/>
              <a:t>job descriptions </a:t>
            </a:r>
            <a:r>
              <a:rPr lang="en-US" dirty="0"/>
              <a:t>to include InfoSec responsibilities and screen for unwanted </a:t>
            </a:r>
            <a:r>
              <a:rPr lang="en-US" dirty="0" smtClean="0"/>
              <a:t>disclosures</a:t>
            </a:r>
          </a:p>
          <a:p>
            <a:r>
              <a:rPr lang="en-US" dirty="0"/>
              <a:t>Organizations that provide complete job descriptions when advertising open </a:t>
            </a:r>
            <a:r>
              <a:rPr lang="en-US" dirty="0" smtClean="0"/>
              <a:t>positions should </a:t>
            </a:r>
            <a:r>
              <a:rPr lang="en-US" dirty="0"/>
              <a:t>omit the elements of the job description that describe access privileges </a:t>
            </a:r>
            <a:r>
              <a:rPr lang="en-US" dirty="0" smtClean="0"/>
              <a:t>or the </a:t>
            </a:r>
            <a:r>
              <a:rPr lang="en-US" dirty="0"/>
              <a:t>type and sensitivity of information to which the position would have </a:t>
            </a:r>
            <a:r>
              <a:rPr lang="en-US" dirty="0" smtClean="0"/>
              <a:t>access</a:t>
            </a:r>
          </a:p>
        </p:txBody>
      </p:sp>
      <p:sp>
        <p:nvSpPr>
          <p:cNvPr id="36867" name="Rectangle 4"/>
          <p:cNvSpPr>
            <a:spLocks noGrp="1" noChangeArrowheads="1"/>
          </p:cNvSpPr>
          <p:nvPr>
            <p:ph type="title"/>
          </p:nvPr>
        </p:nvSpPr>
        <p:spPr/>
        <p:txBody>
          <a:bodyPr/>
          <a:lstStyle/>
          <a:p>
            <a:r>
              <a:rPr lang="en-US" dirty="0" smtClean="0"/>
              <a:t>Job Descriptions</a:t>
            </a:r>
          </a:p>
        </p:txBody>
      </p:sp>
    </p:spTree>
    <p:extLst>
      <p:ext uri="{BB962C8B-B14F-4D97-AF65-F5344CB8AC3E}">
        <p14:creationId xmlns:p14="http://schemas.microsoft.com/office/powerpoint/2010/main" val="1739820230"/>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8120</TotalTime>
  <Words>4937</Words>
  <Application>Microsoft Office PowerPoint</Application>
  <PresentationFormat>On-screen Show (4:3)</PresentationFormat>
  <Paragraphs>387</Paragraphs>
  <Slides>76</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Times New Roman</vt:lpstr>
      <vt:lpstr>Office Theme</vt:lpstr>
      <vt:lpstr>PowerPoint Presentation</vt:lpstr>
      <vt:lpstr>Learning Objectives</vt:lpstr>
      <vt:lpstr>Introduction to Security Practices</vt:lpstr>
      <vt:lpstr>Introduction to Security Practices</vt:lpstr>
      <vt:lpstr>Introduction to Security Practices (Continued)</vt:lpstr>
      <vt:lpstr>Security Employment Practices</vt:lpstr>
      <vt:lpstr>Hiring </vt:lpstr>
      <vt:lpstr>PowerPoint Presentation</vt:lpstr>
      <vt:lpstr>Job Descriptions</vt:lpstr>
      <vt:lpstr>Interviews</vt:lpstr>
      <vt:lpstr>Background Checks</vt:lpstr>
      <vt:lpstr>Contracts and Employment</vt:lpstr>
      <vt:lpstr>Security Expectations in the Performance Evaluation</vt:lpstr>
      <vt:lpstr> Termination Issues</vt:lpstr>
      <vt:lpstr>Termination Issues (Continued)</vt:lpstr>
      <vt:lpstr>Termination Issues (Continued)</vt:lpstr>
      <vt:lpstr>Termination Issues (Continued)</vt:lpstr>
      <vt:lpstr>Termination Issues (Continued)</vt:lpstr>
      <vt:lpstr>Personnel Security Practices</vt:lpstr>
      <vt:lpstr>PowerPoint Presentation</vt:lpstr>
      <vt:lpstr>Personnel Security Practices (Continued)</vt:lpstr>
      <vt:lpstr>Personnel Security Practices (Continued)</vt:lpstr>
      <vt:lpstr>Security of Personnel and Personal Data</vt:lpstr>
      <vt:lpstr>Security Considerations for Temporary Employees, Consultants, and Other Workers</vt:lpstr>
      <vt:lpstr>Temporary Workers</vt:lpstr>
      <vt:lpstr>Contract Employees </vt:lpstr>
      <vt:lpstr>Consultants</vt:lpstr>
      <vt:lpstr>Business Partners</vt:lpstr>
      <vt:lpstr>Information Security Performance Measurement</vt:lpstr>
      <vt:lpstr>Performance Measures in InfoSec Management</vt:lpstr>
      <vt:lpstr>InfoSec Performance Management</vt:lpstr>
      <vt:lpstr>InfoSec Performance Management</vt:lpstr>
      <vt:lpstr>InfoSec Performance Management (Continued)</vt:lpstr>
      <vt:lpstr>InfoSec Performance Management (Continued)</vt:lpstr>
      <vt:lpstr>InfoSec Performance Management (Continued)</vt:lpstr>
      <vt:lpstr>InfoSec Performance Management (Continued)</vt:lpstr>
      <vt:lpstr>Building the Performance Measurement Program</vt:lpstr>
      <vt:lpstr>Building the Performance Measurement Program (Continued)</vt:lpstr>
      <vt:lpstr>PowerPoint Presentation</vt:lpstr>
      <vt:lpstr>Specifying InfoSec Measurements</vt:lpstr>
      <vt:lpstr>Collecting InfoSec Measurements</vt:lpstr>
      <vt:lpstr>Measurements Development Approach</vt:lpstr>
      <vt:lpstr>Measurement Prioritization and Selection</vt:lpstr>
      <vt:lpstr>Establishing Performance Targets</vt:lpstr>
      <vt:lpstr>PowerPoint Presentation</vt:lpstr>
      <vt:lpstr>PowerPoint Presentation</vt:lpstr>
      <vt:lpstr>PowerPoint Presentation</vt:lpstr>
      <vt:lpstr>InfoSec Performance Measurement Implementation</vt:lpstr>
      <vt:lpstr>NIST InfoSec Performance Measurement Implementation</vt:lpstr>
      <vt:lpstr>PowerPoint Presentation</vt:lpstr>
      <vt:lpstr>Reporting InfoSec Performance Measurements</vt:lpstr>
      <vt:lpstr>PowerPoint Presentation</vt:lpstr>
      <vt:lpstr>Benchmarking</vt:lpstr>
      <vt:lpstr>Benchmarking</vt:lpstr>
      <vt:lpstr>Benchmarking (Continued)</vt:lpstr>
      <vt:lpstr>Standards of Due Care/Due Diligence</vt:lpstr>
      <vt:lpstr>Recommended Security Practices</vt:lpstr>
      <vt:lpstr>Selecting Recommended Practices</vt:lpstr>
      <vt:lpstr>Selecting Recommended Practices (Continued)</vt:lpstr>
      <vt:lpstr>Limitations to Benchmarking and  Recommended Practices</vt:lpstr>
      <vt:lpstr>Limitations to Benchmarking and  Recommended Practices (Continued)</vt:lpstr>
      <vt:lpstr>Baselining</vt:lpstr>
      <vt:lpstr>Support for Benchmarks and Baselines</vt:lpstr>
      <vt:lpstr>Support for Benchmarks and Baselines (Continued)</vt:lpstr>
      <vt:lpstr>Support for Benchmarks and Baselines (Continued)</vt:lpstr>
      <vt:lpstr>PCI/DSS Recommended Practices</vt:lpstr>
      <vt:lpstr>PCI/DSS Recommended Practices (Continued)</vt:lpstr>
      <vt:lpstr>PCI/DSS Recommended Practices (Continued)</vt:lpstr>
      <vt:lpstr>ISO Certification</vt:lpstr>
      <vt:lpstr>ISO Certification (Continued)</vt:lpstr>
      <vt:lpstr>Summary</vt:lpstr>
      <vt:lpstr>Summary (Continued)</vt:lpstr>
      <vt:lpstr>Summary (Continued)</vt:lpstr>
      <vt:lpstr>Summary (Continued)</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lw-dlf</cp:lastModifiedBy>
  <cp:revision>368</cp:revision>
  <cp:lastPrinted>2010-11-12T17:54:40Z</cp:lastPrinted>
  <dcterms:created xsi:type="dcterms:W3CDTF">2007-02-15T20:50:52Z</dcterms:created>
  <dcterms:modified xsi:type="dcterms:W3CDTF">2018-04-03T07:02:46Z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