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0"/>
  </p:notesMasterIdLst>
  <p:sldIdLst>
    <p:sldId id="368" r:id="rId2"/>
    <p:sldId id="260" r:id="rId3"/>
    <p:sldId id="261" r:id="rId4"/>
    <p:sldId id="262" r:id="rId5"/>
    <p:sldId id="263" r:id="rId6"/>
    <p:sldId id="264" r:id="rId7"/>
    <p:sldId id="265" r:id="rId8"/>
    <p:sldId id="267" r:id="rId9"/>
    <p:sldId id="269" r:id="rId10"/>
    <p:sldId id="271" r:id="rId11"/>
    <p:sldId id="272" r:id="rId12"/>
    <p:sldId id="270" r:id="rId13"/>
    <p:sldId id="273" r:id="rId14"/>
    <p:sldId id="274" r:id="rId15"/>
    <p:sldId id="275" r:id="rId16"/>
    <p:sldId id="276"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369" r:id="rId31"/>
    <p:sldId id="291" r:id="rId32"/>
    <p:sldId id="292" r:id="rId33"/>
    <p:sldId id="293" r:id="rId34"/>
    <p:sldId id="370" r:id="rId35"/>
    <p:sldId id="297" r:id="rId36"/>
    <p:sldId id="298" r:id="rId37"/>
    <p:sldId id="299" r:id="rId38"/>
    <p:sldId id="300" r:id="rId39"/>
    <p:sldId id="301" r:id="rId40"/>
    <p:sldId id="302" r:id="rId41"/>
    <p:sldId id="303" r:id="rId42"/>
    <p:sldId id="304" r:id="rId43"/>
    <p:sldId id="306" r:id="rId44"/>
    <p:sldId id="308" r:id="rId45"/>
    <p:sldId id="309" r:id="rId46"/>
    <p:sldId id="371" r:id="rId47"/>
    <p:sldId id="372" r:id="rId48"/>
    <p:sldId id="310" r:id="rId49"/>
    <p:sldId id="311" r:id="rId50"/>
    <p:sldId id="313" r:id="rId51"/>
    <p:sldId id="314" r:id="rId52"/>
    <p:sldId id="315" r:id="rId53"/>
    <p:sldId id="317" r:id="rId54"/>
    <p:sldId id="318" r:id="rId55"/>
    <p:sldId id="319" r:id="rId56"/>
    <p:sldId id="320" r:id="rId57"/>
    <p:sldId id="321" r:id="rId58"/>
    <p:sldId id="322" r:id="rId59"/>
    <p:sldId id="323" r:id="rId60"/>
    <p:sldId id="324" r:id="rId61"/>
    <p:sldId id="325"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9" r:id="rId82"/>
    <p:sldId id="350" r:id="rId83"/>
    <p:sldId id="351" r:id="rId84"/>
    <p:sldId id="362" r:id="rId85"/>
    <p:sldId id="373" r:id="rId86"/>
    <p:sldId id="374" r:id="rId87"/>
    <p:sldId id="375" r:id="rId88"/>
    <p:sldId id="376"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ser" initials="laser"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89" d="100"/>
          <a:sy n="89" d="100"/>
        </p:scale>
        <p:origin x="96" y="5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F3C44-46FB-4CE0-95C3-902EF308D817}" type="datetimeFigureOut">
              <a:rPr lang="en-US" smtClean="0"/>
              <a:t>4/3/2018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E1D17-0D60-42A3-8EF3-68EFC703BBF2}" type="slidenum">
              <a:rPr lang="en-US" smtClean="0"/>
              <a:t>‹#›</a:t>
            </a:fld>
            <a:endParaRPr lang="en-US" dirty="0"/>
          </a:p>
        </p:txBody>
      </p:sp>
    </p:spTree>
    <p:extLst>
      <p:ext uri="{BB962C8B-B14F-4D97-AF65-F5344CB8AC3E}">
        <p14:creationId xmlns:p14="http://schemas.microsoft.com/office/powerpoint/2010/main" val="204129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C8DCA47-70CE-4808-BE95-5BD41BA39C1C}" type="slidenum">
              <a:rPr lang="en-US" sz="1200" smtClean="0"/>
              <a:pPr eaLnBrk="1" hangingPunct="1"/>
              <a:t>2</a:t>
            </a:fld>
            <a:endParaRPr lang="en-US" sz="1200" dirty="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016748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E361454-7FE8-44FF-A63C-3F31A5351159}" type="slidenum">
              <a:rPr lang="en-US" sz="1200" smtClean="0"/>
              <a:pPr eaLnBrk="1" hangingPunct="1"/>
              <a:t>14</a:t>
            </a:fld>
            <a:endParaRPr lang="en-US" sz="1200" dirty="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dirty="0" smtClean="0"/>
          </a:p>
        </p:txBody>
      </p:sp>
    </p:spTree>
    <p:extLst>
      <p:ext uri="{BB962C8B-B14F-4D97-AF65-F5344CB8AC3E}">
        <p14:creationId xmlns:p14="http://schemas.microsoft.com/office/powerpoint/2010/main" val="902128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1D884DA-92F5-40D9-A096-664427A6A18D}" type="slidenum">
              <a:rPr lang="en-US" sz="1200" smtClean="0"/>
              <a:pPr eaLnBrk="1" hangingPunct="1"/>
              <a:t>26</a:t>
            </a:fld>
            <a:endParaRPr lang="en-US" sz="1200"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dirty="0" smtClean="0"/>
          </a:p>
        </p:txBody>
      </p:sp>
    </p:spTree>
    <p:extLst>
      <p:ext uri="{BB962C8B-B14F-4D97-AF65-F5344CB8AC3E}">
        <p14:creationId xmlns:p14="http://schemas.microsoft.com/office/powerpoint/2010/main" val="1910893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141936BA-9424-4ADF-8DEF-C4EF0C29D251}" type="slidenum">
              <a:rPr lang="en-US" sz="1200" smtClean="0"/>
              <a:pPr eaLnBrk="1" hangingPunct="1"/>
              <a:t>32</a:t>
            </a:fld>
            <a:endParaRPr lang="en-US" sz="1200" dirty="0" smtClean="0"/>
          </a:p>
        </p:txBody>
      </p:sp>
    </p:spTree>
    <p:extLst>
      <p:ext uri="{BB962C8B-B14F-4D97-AF65-F5344CB8AC3E}">
        <p14:creationId xmlns:p14="http://schemas.microsoft.com/office/powerpoint/2010/main" val="2069463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C48CFDF-C4F9-447A-81AD-186236DAFB96}" type="slidenum">
              <a:rPr lang="en-US" sz="1200" smtClean="0"/>
              <a:pPr eaLnBrk="1" hangingPunct="1"/>
              <a:t>35</a:t>
            </a:fld>
            <a:endParaRPr lang="en-US" sz="1200" dirty="0" smtClean="0"/>
          </a:p>
        </p:txBody>
      </p:sp>
    </p:spTree>
    <p:extLst>
      <p:ext uri="{BB962C8B-B14F-4D97-AF65-F5344CB8AC3E}">
        <p14:creationId xmlns:p14="http://schemas.microsoft.com/office/powerpoint/2010/main" val="2447059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F71C533-DDD5-490E-BA98-63A6A5DF5F15}" type="slidenum">
              <a:rPr lang="en-US" sz="1200" smtClean="0"/>
              <a:pPr eaLnBrk="1" hangingPunct="1"/>
              <a:t>36</a:t>
            </a:fld>
            <a:endParaRPr lang="en-US" sz="1200" dirty="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002454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A995193-DE2D-4A6C-8AF0-3FAA8B5854E3}" type="slidenum">
              <a:rPr lang="en-US" sz="1200" smtClean="0"/>
              <a:pPr eaLnBrk="1" hangingPunct="1"/>
              <a:t>37</a:t>
            </a:fld>
            <a:endParaRPr lang="en-US" sz="1200" dirty="0" smtClean="0"/>
          </a:p>
        </p:txBody>
      </p:sp>
    </p:spTree>
    <p:extLst>
      <p:ext uri="{BB962C8B-B14F-4D97-AF65-F5344CB8AC3E}">
        <p14:creationId xmlns:p14="http://schemas.microsoft.com/office/powerpoint/2010/main" val="1677969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AB61C67-0746-4E43-83D1-BBD8CC13E1EC}" type="slidenum">
              <a:rPr lang="en-US" sz="1200" smtClean="0"/>
              <a:pPr eaLnBrk="1" hangingPunct="1"/>
              <a:t>41</a:t>
            </a:fld>
            <a:endParaRPr lang="en-US" sz="1200" dirty="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45502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A98955F-9F21-43EE-9CD8-3FC9B33DFF60}" type="slidenum">
              <a:rPr lang="en-US" sz="1200" smtClean="0"/>
              <a:pPr eaLnBrk="1" hangingPunct="1"/>
              <a:t>42</a:t>
            </a:fld>
            <a:endParaRPr lang="en-US" sz="1200" dirty="0"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280964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CE35C81-3617-4C15-B799-2BDBF8BA81E4}" type="slidenum">
              <a:rPr lang="en-US" sz="1200" smtClean="0"/>
              <a:pPr eaLnBrk="1" hangingPunct="1"/>
              <a:t>43</a:t>
            </a:fld>
            <a:endParaRPr lang="en-US" sz="1200" dirty="0" smtClean="0"/>
          </a:p>
        </p:txBody>
      </p:sp>
    </p:spTree>
    <p:extLst>
      <p:ext uri="{BB962C8B-B14F-4D97-AF65-F5344CB8AC3E}">
        <p14:creationId xmlns:p14="http://schemas.microsoft.com/office/powerpoint/2010/main" val="3066087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8F0D73B-EBAD-418F-B67D-C7312089EB01}" type="slidenum">
              <a:rPr lang="en-US" sz="1200" smtClean="0"/>
              <a:pPr eaLnBrk="1" hangingPunct="1"/>
              <a:t>44</a:t>
            </a:fld>
            <a:endParaRPr lang="en-US" sz="1200" dirty="0"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77332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D1DF9A8-61AD-4C15-8554-EB71FBA02514}" type="slidenum">
              <a:rPr lang="en-US" sz="1200" smtClean="0"/>
              <a:pPr eaLnBrk="1" hangingPunct="1"/>
              <a:t>4</a:t>
            </a:fld>
            <a:endParaRPr lang="en-US" sz="1200"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00747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40FD151-CA83-411E-A469-CB3CF7505497}" type="slidenum">
              <a:rPr lang="en-US" sz="1200" smtClean="0"/>
              <a:pPr eaLnBrk="1" hangingPunct="1"/>
              <a:t>45</a:t>
            </a:fld>
            <a:endParaRPr lang="en-US" sz="1200" dirty="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dirty="0" smtClean="0"/>
          </a:p>
        </p:txBody>
      </p:sp>
    </p:spTree>
    <p:extLst>
      <p:ext uri="{BB962C8B-B14F-4D97-AF65-F5344CB8AC3E}">
        <p14:creationId xmlns:p14="http://schemas.microsoft.com/office/powerpoint/2010/main" val="6193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13C7900-E404-4BF7-9C68-564E4DD78FF1}" type="slidenum">
              <a:rPr lang="en-US" sz="1200" smtClean="0"/>
              <a:pPr eaLnBrk="1" hangingPunct="1"/>
              <a:t>48</a:t>
            </a:fld>
            <a:endParaRPr lang="en-US" sz="1200" dirty="0"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764127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250EAB1-97F3-4B35-88FA-93AFD01B2D8E}" type="slidenum">
              <a:rPr lang="en-US" sz="1200" smtClean="0"/>
              <a:pPr eaLnBrk="1" hangingPunct="1"/>
              <a:t>49</a:t>
            </a:fld>
            <a:endParaRPr lang="en-US" sz="1200" dirty="0"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486630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E43B1CA-2B4E-4D15-B5C2-F2A56904467D}" type="slidenum">
              <a:rPr lang="en-US" sz="1200" smtClean="0"/>
              <a:pPr eaLnBrk="1" hangingPunct="1"/>
              <a:t>50</a:t>
            </a:fld>
            <a:endParaRPr lang="en-US" sz="1200" dirty="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48994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E9665F2-0AAE-4BE3-9728-4AA68A9B06DC}" type="slidenum">
              <a:rPr lang="en-US" sz="1200" smtClean="0"/>
              <a:pPr eaLnBrk="1" hangingPunct="1"/>
              <a:t>51</a:t>
            </a:fld>
            <a:endParaRPr lang="en-US" sz="1200" dirty="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000" dirty="0" smtClean="0"/>
          </a:p>
        </p:txBody>
      </p:sp>
    </p:spTree>
    <p:extLst>
      <p:ext uri="{BB962C8B-B14F-4D97-AF65-F5344CB8AC3E}">
        <p14:creationId xmlns:p14="http://schemas.microsoft.com/office/powerpoint/2010/main" val="2089446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B5E858B-FC21-421A-8ACD-7C8085CDC129}" type="slidenum">
              <a:rPr lang="en-US" sz="1200" smtClean="0"/>
              <a:pPr eaLnBrk="1" hangingPunct="1"/>
              <a:t>52</a:t>
            </a:fld>
            <a:endParaRPr lang="en-US" sz="1200" dirty="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208425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EB7866C-7760-4F0A-A624-19CA33E4B5F0}" type="slidenum">
              <a:rPr lang="en-US" sz="1200" smtClean="0"/>
              <a:pPr eaLnBrk="1" hangingPunct="1"/>
              <a:t>58</a:t>
            </a:fld>
            <a:endParaRPr lang="en-US" sz="1200" dirty="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166884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577032A-7AD6-49A0-8E6E-95C08131F705}" type="slidenum">
              <a:rPr lang="en-US" sz="1200" smtClean="0"/>
              <a:pPr eaLnBrk="1" hangingPunct="1"/>
              <a:t>63</a:t>
            </a:fld>
            <a:endParaRPr lang="en-US" sz="1200" dirty="0"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97553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1E4D3C06-7259-4A43-A582-2C2B9EFEAB03}" type="slidenum">
              <a:rPr lang="en-US" sz="1200" smtClean="0"/>
              <a:pPr eaLnBrk="1" hangingPunct="1"/>
              <a:t>65</a:t>
            </a:fld>
            <a:endParaRPr lang="en-US" sz="1200" dirty="0"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039773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2A5F02B-4FA8-4373-AA61-CBAAA5209168}" type="slidenum">
              <a:rPr lang="en-US" sz="1200" smtClean="0"/>
              <a:pPr eaLnBrk="1" hangingPunct="1"/>
              <a:t>68</a:t>
            </a:fld>
            <a:endParaRPr lang="en-US" sz="1200" dirty="0"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06422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2624444-A375-4553-9455-4CDD3E5949DB}" type="slidenum">
              <a:rPr lang="en-US" sz="1200" smtClean="0"/>
              <a:pPr eaLnBrk="1" hangingPunct="1"/>
              <a:t>5</a:t>
            </a:fld>
            <a:endParaRPr lang="en-US" sz="1200"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155822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1D40726-23D1-4882-8BC7-4C23F39207FA}" type="slidenum">
              <a:rPr lang="en-US" sz="1200" smtClean="0"/>
              <a:pPr eaLnBrk="1" hangingPunct="1"/>
              <a:t>71</a:t>
            </a:fld>
            <a:endParaRPr lang="en-US" sz="1200" dirty="0"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393561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2F41EF2-B11B-430E-9A6F-206730524197}" type="slidenum">
              <a:rPr lang="en-US" sz="1200" smtClean="0"/>
              <a:pPr eaLnBrk="1" hangingPunct="1"/>
              <a:t>72</a:t>
            </a:fld>
            <a:endParaRPr lang="en-US" sz="1200" dirty="0" smtClean="0"/>
          </a:p>
        </p:txBody>
      </p:sp>
    </p:spTree>
    <p:extLst>
      <p:ext uri="{BB962C8B-B14F-4D97-AF65-F5344CB8AC3E}">
        <p14:creationId xmlns:p14="http://schemas.microsoft.com/office/powerpoint/2010/main" val="3576806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F75B098-8F64-4C13-9955-BE72AD47BDA5}" type="slidenum">
              <a:rPr lang="en-US" sz="1200" smtClean="0"/>
              <a:pPr eaLnBrk="1" hangingPunct="1"/>
              <a:t>73</a:t>
            </a:fld>
            <a:endParaRPr lang="en-US" sz="1200" dirty="0" smtClean="0"/>
          </a:p>
        </p:txBody>
      </p:sp>
    </p:spTree>
    <p:extLst>
      <p:ext uri="{BB962C8B-B14F-4D97-AF65-F5344CB8AC3E}">
        <p14:creationId xmlns:p14="http://schemas.microsoft.com/office/powerpoint/2010/main" val="1428550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493059C-4FB2-4A66-94FC-8C3C4ED58447}" type="slidenum">
              <a:rPr lang="en-US" sz="1200" smtClean="0"/>
              <a:pPr eaLnBrk="1" hangingPunct="1"/>
              <a:t>74</a:t>
            </a:fld>
            <a:endParaRPr lang="en-US" sz="1200" dirty="0" smtClean="0"/>
          </a:p>
        </p:txBody>
      </p:sp>
    </p:spTree>
    <p:extLst>
      <p:ext uri="{BB962C8B-B14F-4D97-AF65-F5344CB8AC3E}">
        <p14:creationId xmlns:p14="http://schemas.microsoft.com/office/powerpoint/2010/main" val="206768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4D38253-DE11-40F5-B152-D56DC645B652}" type="slidenum">
              <a:rPr lang="en-US" sz="1200" smtClean="0"/>
              <a:pPr eaLnBrk="1" hangingPunct="1"/>
              <a:t>80</a:t>
            </a:fld>
            <a:endParaRPr lang="en-US" sz="1200" dirty="0"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785769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F17B4A0-0F06-4471-8CA9-B2A044F654C4}" type="slidenum">
              <a:rPr lang="en-US" sz="1200" smtClean="0"/>
              <a:pPr eaLnBrk="1" hangingPunct="1"/>
              <a:t>82</a:t>
            </a:fld>
            <a:endParaRPr lang="en-US" sz="1200" dirty="0"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500328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5D25CAE-98C4-49AC-860B-399801B24CCB}" type="slidenum">
              <a:rPr lang="en-US" sz="1200" smtClean="0"/>
              <a:pPr eaLnBrk="1" hangingPunct="1"/>
              <a:t>83</a:t>
            </a:fld>
            <a:endParaRPr lang="en-US" sz="1200" dirty="0"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9991507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A98689B-F1EC-409C-A29E-50C9E60CA005}" type="slidenum">
              <a:rPr lang="en-US" sz="1200" smtClean="0"/>
              <a:pPr eaLnBrk="1" hangingPunct="1"/>
              <a:t>84</a:t>
            </a:fld>
            <a:endParaRPr lang="en-US" sz="1200" dirty="0" smtClean="0"/>
          </a:p>
        </p:txBody>
      </p:sp>
    </p:spTree>
    <p:extLst>
      <p:ext uri="{BB962C8B-B14F-4D97-AF65-F5344CB8AC3E}">
        <p14:creationId xmlns:p14="http://schemas.microsoft.com/office/powerpoint/2010/main" val="3046094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A98689B-F1EC-409C-A29E-50C9E60CA005}" type="slidenum">
              <a:rPr lang="en-US" sz="1200" smtClean="0"/>
              <a:pPr eaLnBrk="1" hangingPunct="1"/>
              <a:t>85</a:t>
            </a:fld>
            <a:endParaRPr lang="en-US" sz="1200" dirty="0" smtClean="0"/>
          </a:p>
        </p:txBody>
      </p:sp>
    </p:spTree>
    <p:extLst>
      <p:ext uri="{BB962C8B-B14F-4D97-AF65-F5344CB8AC3E}">
        <p14:creationId xmlns:p14="http://schemas.microsoft.com/office/powerpoint/2010/main" val="35365563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A98689B-F1EC-409C-A29E-50C9E60CA005}" type="slidenum">
              <a:rPr lang="en-US" sz="1200" smtClean="0"/>
              <a:pPr eaLnBrk="1" hangingPunct="1"/>
              <a:t>86</a:t>
            </a:fld>
            <a:endParaRPr lang="en-US" sz="1200" dirty="0" smtClean="0"/>
          </a:p>
        </p:txBody>
      </p:sp>
    </p:spTree>
    <p:extLst>
      <p:ext uri="{BB962C8B-B14F-4D97-AF65-F5344CB8AC3E}">
        <p14:creationId xmlns:p14="http://schemas.microsoft.com/office/powerpoint/2010/main" val="2775725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8FB1B44-B09F-4BCB-A9B9-614B411F7795}" type="slidenum">
              <a:rPr lang="en-US" sz="1200" smtClean="0"/>
              <a:pPr eaLnBrk="1" hangingPunct="1"/>
              <a:t>6</a:t>
            </a:fld>
            <a:endParaRPr lang="en-US" sz="1200"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5906159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A98689B-F1EC-409C-A29E-50C9E60CA005}" type="slidenum">
              <a:rPr lang="en-US" sz="1200" smtClean="0"/>
              <a:pPr eaLnBrk="1" hangingPunct="1"/>
              <a:t>87</a:t>
            </a:fld>
            <a:endParaRPr lang="en-US" sz="1200" dirty="0" smtClean="0"/>
          </a:p>
        </p:txBody>
      </p:sp>
    </p:spTree>
    <p:extLst>
      <p:ext uri="{BB962C8B-B14F-4D97-AF65-F5344CB8AC3E}">
        <p14:creationId xmlns:p14="http://schemas.microsoft.com/office/powerpoint/2010/main" val="11422061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A98689B-F1EC-409C-A29E-50C9E60CA005}" type="slidenum">
              <a:rPr lang="en-US" sz="1200" smtClean="0"/>
              <a:pPr eaLnBrk="1" hangingPunct="1"/>
              <a:t>88</a:t>
            </a:fld>
            <a:endParaRPr lang="en-US" sz="1200" dirty="0" smtClean="0"/>
          </a:p>
        </p:txBody>
      </p:sp>
    </p:spTree>
    <p:extLst>
      <p:ext uri="{BB962C8B-B14F-4D97-AF65-F5344CB8AC3E}">
        <p14:creationId xmlns:p14="http://schemas.microsoft.com/office/powerpoint/2010/main" val="282757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1AADCD1-08F3-48FD-B80E-E511BB650032}" type="slidenum">
              <a:rPr lang="en-US" sz="1200" smtClean="0"/>
              <a:pPr eaLnBrk="1" hangingPunct="1"/>
              <a:t>8</a:t>
            </a:fld>
            <a:endParaRPr lang="en-US" sz="1200" dirty="0" smtClean="0"/>
          </a:p>
        </p:txBody>
      </p:sp>
    </p:spTree>
    <p:extLst>
      <p:ext uri="{BB962C8B-B14F-4D97-AF65-F5344CB8AC3E}">
        <p14:creationId xmlns:p14="http://schemas.microsoft.com/office/powerpoint/2010/main" val="2880830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B753F02-BF1C-4C97-9BED-B05F7ABC2364}" type="slidenum">
              <a:rPr lang="en-US" sz="1200" smtClean="0"/>
              <a:pPr eaLnBrk="1" hangingPunct="1"/>
              <a:t>9</a:t>
            </a:fld>
            <a:endParaRPr lang="en-US" sz="1200" dirty="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96531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140C0FF-412B-43AA-902B-DD939B2BA098}" type="slidenum">
              <a:rPr lang="en-US" sz="1200" smtClean="0"/>
              <a:pPr eaLnBrk="1" hangingPunct="1"/>
              <a:t>10</a:t>
            </a:fld>
            <a:endParaRPr lang="en-US" sz="1200" dirty="0" smtClean="0"/>
          </a:p>
        </p:txBody>
      </p:sp>
    </p:spTree>
    <p:extLst>
      <p:ext uri="{BB962C8B-B14F-4D97-AF65-F5344CB8AC3E}">
        <p14:creationId xmlns:p14="http://schemas.microsoft.com/office/powerpoint/2010/main" val="1426821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86A9D0B-4A51-40E5-BD55-0A21396B60F7}" type="slidenum">
              <a:rPr lang="en-US" sz="1200" smtClean="0"/>
              <a:pPr eaLnBrk="1" hangingPunct="1"/>
              <a:t>11</a:t>
            </a:fld>
            <a:endParaRPr lang="en-US" sz="1200" dirty="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471764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6F68058-47D4-4552-971F-DDB2496229D9}" type="slidenum">
              <a:rPr lang="en-US" sz="1200" smtClean="0"/>
              <a:pPr eaLnBrk="1" hangingPunct="1"/>
              <a:t>13</a:t>
            </a:fld>
            <a:endParaRPr lang="en-US" sz="1200" dirty="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1407936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6812283" y="4885106"/>
            <a:ext cx="2137712" cy="1926127"/>
            <a:chOff x="6812283" y="4885106"/>
            <a:chExt cx="2137712" cy="1926127"/>
          </a:xfrm>
        </p:grpSpPr>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grpSp>
      <p:pic>
        <p:nvPicPr>
          <p:cNvPr id="17" name="Picture 16" descr="Rules_Single_A.png"/>
          <p:cNvPicPr>
            <a:picLocks noChangeAspect="1"/>
          </p:cNvPicPr>
          <p:nvPr/>
        </p:nvPicPr>
        <p:blipFill rotWithShape="1">
          <a:blip r:embed="rId8" cstate="print">
            <a:extLst>
              <a:ext uri="{28A0092B-C50C-407E-A947-70E740481C1C}">
                <a14:useLocalDpi xmlns:a14="http://schemas.microsoft.com/office/drawing/2010/main" val="0"/>
              </a:ext>
            </a:extLst>
          </a:blip>
          <a:srcRect l="25529" t="2" r="-8081" b="-56075"/>
          <a:stretch/>
        </p:blipFill>
        <p:spPr>
          <a:xfrm>
            <a:off x="1627124" y="533400"/>
            <a:ext cx="6312249" cy="124892"/>
          </a:xfrm>
          <a:prstGeom prst="rect">
            <a:avLst/>
          </a:prstGeom>
        </p:spPr>
      </p:pic>
      <p:pic>
        <p:nvPicPr>
          <p:cNvPr id="19" name="Picture 18"/>
          <p:cNvPicPr>
            <a:picLocks noChangeAspect="1"/>
          </p:cNvPicPr>
          <p:nvPr/>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33819640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pic>
        <p:nvPicPr>
          <p:cNvPr id="4" name="Picture 3" descr="Audi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3" name="Picture 12" descr="Rules_Single_A.png"/>
          <p:cNvPicPr>
            <a:picLocks noChangeAspect="1"/>
          </p:cNvPicPr>
          <p:nvPr/>
        </p:nvPicPr>
        <p:blipFill rotWithShape="1">
          <a:blip r:embed="rId8"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8" name="Picture 17"/>
          <p:cNvPicPr>
            <a:picLocks noChangeAspect="1"/>
          </p:cNvPicPr>
          <p:nvPr/>
        </p:nvPicPr>
        <p:blipFill>
          <a:blip r:embed="rId9"/>
          <a:stretch>
            <a:fillRect/>
          </a:stretch>
        </p:blipFill>
        <p:spPr>
          <a:xfrm>
            <a:off x="118720" y="6363035"/>
            <a:ext cx="1400289" cy="430858"/>
          </a:xfrm>
          <a:prstGeom prst="rect">
            <a:avLst/>
          </a:prstGeom>
        </p:spPr>
      </p:pic>
      <p:sp>
        <p:nvSpPr>
          <p:cNvPr id="17" name="Footer Placeholder 2"/>
          <p:cNvSpPr txBox="1">
            <a:spLocks/>
          </p:cNvSpPr>
          <p:nvPr/>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Tree>
    <p:extLst>
      <p:ext uri="{BB962C8B-B14F-4D97-AF65-F5344CB8AC3E}">
        <p14:creationId xmlns:p14="http://schemas.microsoft.com/office/powerpoint/2010/main" val="235644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1661993"/>
          </a:xfrm>
        </p:spPr>
        <p:txBody>
          <a:bodyPr/>
          <a:lstStyle>
            <a:lvl1pPr marL="171450" indent="-171450">
              <a:lnSpc>
                <a:spcPct val="100000"/>
              </a:lnSpc>
              <a:spcBef>
                <a:spcPts val="0"/>
              </a:spcBef>
              <a:defRPr sz="2800"/>
            </a:lvl1pPr>
            <a:lvl2pPr>
              <a:lnSpc>
                <a:spcPct val="100000"/>
              </a:lnSpc>
              <a:spcBef>
                <a:spcPts val="0"/>
              </a:spcBef>
              <a:defRPr sz="2400"/>
            </a:lvl2pPr>
            <a:lvl3pPr>
              <a:lnSpc>
                <a:spcPct val="100000"/>
              </a:lnSpc>
              <a:spcBef>
                <a:spcPts val="0"/>
              </a:spcBef>
              <a:defRPr sz="2000"/>
            </a:lvl3pPr>
            <a:lvl4pPr>
              <a:lnSpc>
                <a:spcPct val="100000"/>
              </a:lnSpc>
              <a:spcBef>
                <a:spcPts val="0"/>
              </a:spcBef>
              <a:defRPr sz="1800"/>
            </a:lvl4pPr>
            <a:lvl5pPr>
              <a:lnSpc>
                <a:spcPct val="100000"/>
              </a:lnSpc>
              <a:spcBef>
                <a:spcPts val="0"/>
              </a:spcBef>
              <a:defRPr sz="18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762000" y="371249"/>
            <a:ext cx="8026400" cy="366254"/>
          </a:xfrm>
        </p:spPr>
        <p:txBody>
          <a:bodyPr/>
          <a:lstStyle>
            <a:lvl1pPr>
              <a:defRPr sz="2800"/>
            </a:lvl1pPr>
          </a:lstStyle>
          <a:p>
            <a:r>
              <a:rPr lang="en-US" smtClean="0"/>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9" name="Picture 8"/>
          <p:cNvPicPr>
            <a:picLocks noChangeAspect="1"/>
          </p:cNvPicPr>
          <p:nvPr/>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7947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smtClean="0"/>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1" name="Picture 10"/>
          <p:cNvPicPr>
            <a:picLocks noChangeAspect="1"/>
          </p:cNvPicPr>
          <p:nvPr/>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108561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8720" y="6363035"/>
            <a:ext cx="1400289" cy="430858"/>
          </a:xfrm>
          <a:prstGeom prst="rect">
            <a:avLst/>
          </a:prstGeom>
        </p:spPr>
      </p:pic>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spTree>
    <p:extLst>
      <p:ext uri="{BB962C8B-B14F-4D97-AF65-F5344CB8AC3E}">
        <p14:creationId xmlns:p14="http://schemas.microsoft.com/office/powerpoint/2010/main" val="7862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65125" y="1295400"/>
            <a:ext cx="3978275" cy="4885620"/>
          </a:xfrm>
        </p:spPr>
        <p:txBody>
          <a:bodyPr/>
          <a:lstStyle>
            <a:lvl1pPr marL="171450" indent="-171450">
              <a:defRPr sz="28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4800600" y="1295400"/>
            <a:ext cx="3962400" cy="4885620"/>
          </a:xfrm>
        </p:spPr>
        <p:txBody>
          <a:bodyPr/>
          <a:lstStyle>
            <a:lvl1pPr marL="171450" indent="-171450">
              <a:defRPr sz="28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559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457200"/>
            <a:ext cx="8415338" cy="5715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350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Footer Placeholder 2"/>
          <p:cNvSpPr txBox="1">
            <a:spLocks/>
          </p:cNvSpPr>
          <p:nvPr/>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
        <p:nvSpPr>
          <p:cNvPr id="3" name="Text Placeholder 2"/>
          <p:cNvSpPr>
            <a:spLocks noGrp="1"/>
          </p:cNvSpPr>
          <p:nvPr>
            <p:ph type="body" idx="1"/>
          </p:nvPr>
        </p:nvSpPr>
        <p:spPr>
          <a:xfrm>
            <a:off x="365125" y="1538818"/>
            <a:ext cx="8415338" cy="1661993"/>
          </a:xfrm>
          <a:prstGeom prst="rect">
            <a:avLst/>
          </a:prstGeom>
        </p:spPr>
        <p:txBody>
          <a:bodyPr vert="horz" wrap="square" lIns="0" tIns="0" rIns="0" bIns="0" rtlCol="0">
            <a:sp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45776"/>
            <a:ext cx="8415338" cy="366254"/>
          </a:xfrm>
          <a:prstGeom prst="rect">
            <a:avLst/>
          </a:prstGeom>
        </p:spPr>
        <p:txBody>
          <a:bodyPr vert="horz" wrap="square" lIns="0" tIns="0" rIns="0" bIns="0" rtlCol="0" anchor="ctr">
            <a:spAutoFit/>
          </a:bodyPr>
          <a:lstStyle/>
          <a:p>
            <a:r>
              <a:rPr lang="en-US" smtClean="0"/>
              <a:t>Click to edit Master title style</a:t>
            </a:r>
            <a:endParaRPr lang="en-US" dirty="0"/>
          </a:p>
        </p:txBody>
      </p:sp>
      <p:sp>
        <p:nvSpPr>
          <p:cNvPr id="5" name="TextBox 4"/>
          <p:cNvSpPr txBox="1"/>
          <p:nvPr/>
        </p:nvSpPr>
        <p:spPr>
          <a:xfrm>
            <a:off x="5257800" y="0"/>
            <a:ext cx="3653564" cy="246221"/>
          </a:xfrm>
          <a:prstGeom prst="rect">
            <a:avLst/>
          </a:prstGeom>
          <a:noFill/>
        </p:spPr>
        <p:txBody>
          <a:bodyPr wrap="none" rtlCol="0">
            <a:spAutoFit/>
          </a:bodyPr>
          <a:lstStyle/>
          <a:p>
            <a:r>
              <a:rPr lang="en-US" sz="1000" i="1" dirty="0" smtClean="0">
                <a:solidFill>
                  <a:schemeClr val="bg1">
                    <a:lumMod val="65000"/>
                  </a:schemeClr>
                </a:solidFill>
              </a:rPr>
              <a:t>Management of Information Security, 6</a:t>
            </a:r>
            <a:r>
              <a:rPr lang="en-US" sz="1000" i="1" baseline="30000" dirty="0" smtClean="0">
                <a:solidFill>
                  <a:schemeClr val="bg1">
                    <a:lumMod val="65000"/>
                  </a:schemeClr>
                </a:solidFill>
              </a:rPr>
              <a:t>th</a:t>
            </a:r>
            <a:r>
              <a:rPr lang="en-US" sz="1000" i="1" dirty="0" smtClean="0">
                <a:solidFill>
                  <a:schemeClr val="bg1">
                    <a:lumMod val="65000"/>
                  </a:schemeClr>
                </a:solidFill>
              </a:rPr>
              <a:t> ed. - Whitman &amp; Mattord</a:t>
            </a:r>
            <a:endParaRPr lang="en-US" sz="1000" i="1" dirty="0">
              <a:solidFill>
                <a:schemeClr val="bg1">
                  <a:lumMod val="65000"/>
                </a:schemeClr>
              </a:solidFill>
            </a:endParaRPr>
          </a:p>
        </p:txBody>
      </p:sp>
    </p:spTree>
    <p:extLst>
      <p:ext uri="{BB962C8B-B14F-4D97-AF65-F5344CB8AC3E}">
        <p14:creationId xmlns:p14="http://schemas.microsoft.com/office/powerpoint/2010/main" val="13367817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2" r:id="rId6"/>
    <p:sldLayoutId id="2147483681" r:id="rId7"/>
  </p:sldLayoutIdLst>
  <p:txStyles>
    <p:titleStyle>
      <a:lvl1pPr algn="l" defTabSz="914400" rtl="0" eaLnBrk="1" latinLnBrk="0" hangingPunct="1">
        <a:lnSpc>
          <a:spcPct val="85000"/>
        </a:lnSpc>
        <a:spcBef>
          <a:spcPct val="0"/>
        </a:spcBef>
        <a:buNone/>
        <a:defRPr sz="2800" b="1" kern="1200">
          <a:solidFill>
            <a:schemeClr val="accent2"/>
          </a:solidFill>
          <a:latin typeface="+mj-lt"/>
          <a:ea typeface="+mj-ea"/>
          <a:cs typeface="+mj-cs"/>
        </a:defRPr>
      </a:lvl1pPr>
    </p:titleStyle>
    <p:bodyStyle>
      <a:lvl1pPr marL="171450" indent="-171450" algn="l" defTabSz="914400" rtl="0" eaLnBrk="1" latinLnBrk="0" hangingPunct="1">
        <a:lnSpc>
          <a:spcPct val="100000"/>
        </a:lnSpc>
        <a:spcBef>
          <a:spcPts val="0"/>
        </a:spcBef>
        <a:buClr>
          <a:schemeClr val="accent2"/>
        </a:buClr>
        <a:buFont typeface="Arial" pitchFamily="34" charset="0"/>
        <a:buChar char="•"/>
        <a:defRPr sz="28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100000"/>
        </a:lnSpc>
        <a:spcBef>
          <a:spcPts val="0"/>
        </a:spcBef>
        <a:buClr>
          <a:schemeClr val="accent1"/>
        </a:buClr>
        <a:buFont typeface="Arial" pitchFamily="34" charset="0"/>
        <a:buChar char="•"/>
        <a:defRPr sz="24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100000"/>
        </a:lnSpc>
        <a:spcBef>
          <a:spcPts val="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100000"/>
        </a:lnSpc>
        <a:spcBef>
          <a:spcPts val="0"/>
        </a:spcBef>
        <a:buFont typeface="Arial" pitchFamily="34" charset="0"/>
        <a:buChar char="•"/>
        <a:defRPr sz="18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100000"/>
        </a:lnSpc>
        <a:spcBef>
          <a:spcPts val="0"/>
        </a:spcBef>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57200" y="762000"/>
            <a:ext cx="8199120" cy="4267200"/>
          </a:xfrm>
          <a:prstGeom prst="roundRect">
            <a:avLst>
              <a:gd name="adj" fmla="val 8425"/>
            </a:avLst>
          </a:prstGeom>
        </p:spPr>
      </p:pic>
    </p:spTree>
    <p:extLst>
      <p:ext uri="{BB962C8B-B14F-4D97-AF65-F5344CB8AC3E}">
        <p14:creationId xmlns:p14="http://schemas.microsoft.com/office/powerpoint/2010/main" val="2675411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owchart shows Contingency planning hierarchies. Contingency Planning initiates Business Impact Analysis which has three parts Incident Response Planning, Disaster Recovery Planning, and Business Continuity Planning. Disaster Recovery Planning initiates Crisis Management Planning. Disaster Recovery Planning,  Business Continuity Planning and Crisis Management Planning form Business Resumption Plann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588908"/>
            <a:ext cx="6858000" cy="5646026"/>
          </a:xfrm>
          <a:prstGeom prst="rect">
            <a:avLst/>
          </a:prstGeom>
        </p:spPr>
      </p:pic>
    </p:spTree>
    <p:extLst>
      <p:ext uri="{BB962C8B-B14F-4D97-AF65-F5344CB8AC3E}">
        <p14:creationId xmlns:p14="http://schemas.microsoft.com/office/powerpoint/2010/main" val="1655069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owchart identifies Contingency planning life cycle. The process is: Form the C P team, Develop the C P policy statement, Conduct the business impact analysis (B I A), Determine mission or business processes and recovery criticality, identify resource requirements, Identify recovery priorities for system resources, Form subordinate planning teams (I R slash D R slash B C). (Continuous improvement) Develop subordinate planning policies (I R slash D R slash B C). Integrate the business impact analysis (BIA). Identify preventive controls. Organize response teams (I R slash D R slash B C). Create response strategies (I R slash D R slash B C). Develop subordinate plans (I R slash D R slash B C). Ensure plan testing, training, and exercises. Ensure plan maintenance. Return to form the C P team. The plan can be reviewed or revised as needed.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517181"/>
            <a:ext cx="8382000" cy="5823638"/>
          </a:xfrm>
          <a:prstGeom prst="rect">
            <a:avLst/>
          </a:prstGeom>
        </p:spPr>
      </p:pic>
    </p:spTree>
    <p:extLst>
      <p:ext uri="{BB962C8B-B14F-4D97-AF65-F5344CB8AC3E}">
        <p14:creationId xmlns:p14="http://schemas.microsoft.com/office/powerpoint/2010/main" val="1836499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4801314"/>
          </a:xfrm>
        </p:spPr>
        <p:txBody>
          <a:bodyPr/>
          <a:lstStyle/>
          <a:p>
            <a:r>
              <a:rPr lang="en-US" sz="2600" dirty="0" smtClean="0"/>
              <a:t>The business impact analysis (BIA) is the first phase of the CP process and serves as an investigation and assessment of the impact that various adverse events can have on the organization</a:t>
            </a:r>
          </a:p>
          <a:p>
            <a:r>
              <a:rPr lang="en-US" sz="2600" dirty="0" smtClean="0"/>
              <a:t>One of the fundamental differences between a BIA and risk management is that risk management focuses on identifying the threats, vulnerabilities, and attacks to determine which controls can protect the information </a:t>
            </a:r>
          </a:p>
          <a:p>
            <a:r>
              <a:rPr lang="en-US" sz="2600" dirty="0" smtClean="0"/>
              <a:t>The BIA assumes that these controls have been bypassed, have failed, or have otherwise proved ineffective, that the attack succeeded, and that the adversity that was being defended against has been successful</a:t>
            </a:r>
            <a:endParaRPr lang="en-US" sz="2600" dirty="0"/>
          </a:p>
        </p:txBody>
      </p:sp>
      <p:sp>
        <p:nvSpPr>
          <p:cNvPr id="2" name="Title 1"/>
          <p:cNvSpPr>
            <a:spLocks noGrp="1"/>
          </p:cNvSpPr>
          <p:nvPr>
            <p:ph type="title"/>
          </p:nvPr>
        </p:nvSpPr>
        <p:spPr/>
        <p:txBody>
          <a:bodyPr/>
          <a:lstStyle/>
          <a:p>
            <a:r>
              <a:rPr lang="en-US" dirty="0" smtClean="0"/>
              <a:t>Components of CP</a:t>
            </a:r>
            <a:endParaRPr lang="en-US" dirty="0"/>
          </a:p>
        </p:txBody>
      </p:sp>
    </p:spTree>
    <p:extLst>
      <p:ext uri="{BB962C8B-B14F-4D97-AF65-F5344CB8AC3E}">
        <p14:creationId xmlns:p14="http://schemas.microsoft.com/office/powerpoint/2010/main" val="399027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idx="1"/>
          </p:nvPr>
        </p:nvSpPr>
        <p:spPr/>
        <p:txBody>
          <a:bodyPr/>
          <a:lstStyle/>
          <a:p>
            <a:r>
              <a:rPr lang="en-US" dirty="0" smtClean="0"/>
              <a:t>The BIA begins with the prioritized list of threats and vulnerabilities identified in the risk management process and enhances the list by adding the information needed to respond to the adversity</a:t>
            </a:r>
          </a:p>
          <a:p>
            <a:r>
              <a:rPr lang="en-US" dirty="0" smtClean="0"/>
              <a:t>When undertaking the BIA, the organization should consider:</a:t>
            </a:r>
          </a:p>
          <a:p>
            <a:pPr lvl="1"/>
            <a:r>
              <a:rPr lang="en-US" dirty="0" smtClean="0"/>
              <a:t>Scope</a:t>
            </a:r>
          </a:p>
          <a:p>
            <a:pPr lvl="1"/>
            <a:r>
              <a:rPr lang="en-US" dirty="0" smtClean="0"/>
              <a:t>Plan</a:t>
            </a:r>
          </a:p>
          <a:p>
            <a:pPr lvl="1"/>
            <a:r>
              <a:rPr lang="en-US" dirty="0" smtClean="0"/>
              <a:t>Balance</a:t>
            </a:r>
          </a:p>
          <a:p>
            <a:pPr lvl="1"/>
            <a:r>
              <a:rPr lang="en-US" dirty="0" smtClean="0"/>
              <a:t>Objective</a:t>
            </a:r>
          </a:p>
          <a:p>
            <a:pPr lvl="1"/>
            <a:r>
              <a:rPr lang="en-US" dirty="0" smtClean="0"/>
              <a:t>Follow-up</a:t>
            </a:r>
          </a:p>
          <a:p>
            <a:pPr lvl="1"/>
            <a:endParaRPr lang="en-US" dirty="0" smtClean="0"/>
          </a:p>
        </p:txBody>
      </p:sp>
      <p:sp>
        <p:nvSpPr>
          <p:cNvPr id="19459" name="Rectangle 2"/>
          <p:cNvSpPr>
            <a:spLocks noGrp="1" noChangeArrowheads="1"/>
          </p:cNvSpPr>
          <p:nvPr>
            <p:ph type="title"/>
          </p:nvPr>
        </p:nvSpPr>
        <p:spPr/>
        <p:txBody>
          <a:bodyPr/>
          <a:lstStyle/>
          <a:p>
            <a:r>
              <a:rPr lang="en-US" dirty="0" smtClean="0"/>
              <a:t>Business Impact Analysis (BIA)</a:t>
            </a:r>
          </a:p>
        </p:txBody>
      </p:sp>
    </p:spTree>
    <p:extLst>
      <p:ext uri="{BB962C8B-B14F-4D97-AF65-F5344CB8AC3E}">
        <p14:creationId xmlns:p14="http://schemas.microsoft.com/office/powerpoint/2010/main" val="3812592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body" idx="1"/>
          </p:nvPr>
        </p:nvSpPr>
        <p:spPr/>
        <p:txBody>
          <a:bodyPr/>
          <a:lstStyle/>
          <a:p>
            <a:r>
              <a:rPr lang="en-US" dirty="0" smtClean="0"/>
              <a:t>According to NIST SP 800-34, Rev. 1, the CPMT conducts the BIA in three stages: </a:t>
            </a:r>
          </a:p>
          <a:p>
            <a:pPr lvl="1"/>
            <a:r>
              <a:rPr lang="en-US" dirty="0" smtClean="0"/>
              <a:t>Determine mission/business processes and recovery criticality</a:t>
            </a:r>
          </a:p>
          <a:p>
            <a:pPr lvl="1"/>
            <a:r>
              <a:rPr lang="en-US" dirty="0" smtClean="0"/>
              <a:t>Identify resource requirements</a:t>
            </a:r>
          </a:p>
          <a:p>
            <a:pPr lvl="1"/>
            <a:r>
              <a:rPr lang="en-US" dirty="0" smtClean="0"/>
              <a:t>Identify recovery priorities for system resources</a:t>
            </a:r>
          </a:p>
        </p:txBody>
      </p:sp>
      <p:sp>
        <p:nvSpPr>
          <p:cNvPr id="20483" name="Rectangle 2"/>
          <p:cNvSpPr>
            <a:spLocks noGrp="1" noChangeArrowheads="1"/>
          </p:cNvSpPr>
          <p:nvPr>
            <p:ph type="title"/>
          </p:nvPr>
        </p:nvSpPr>
        <p:spPr/>
        <p:txBody>
          <a:bodyPr/>
          <a:lstStyle/>
          <a:p>
            <a:r>
              <a:rPr lang="en-US" dirty="0" smtClean="0"/>
              <a:t>Business Impact Analysis (BIA</a:t>
            </a:r>
            <a:r>
              <a:rPr lang="en-US" dirty="0"/>
              <a:t>) (Continued)</a:t>
            </a:r>
            <a:endParaRPr lang="en-US" dirty="0" smtClean="0"/>
          </a:p>
        </p:txBody>
      </p:sp>
    </p:spTree>
    <p:extLst>
      <p:ext uri="{BB962C8B-B14F-4D97-AF65-F5344CB8AC3E}">
        <p14:creationId xmlns:p14="http://schemas.microsoft.com/office/powerpoint/2010/main" val="4131008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first major BIA task is the analysis and prioritization of business processes within the organization, based on their relationship to the organization’s mission</a:t>
            </a:r>
          </a:p>
          <a:p>
            <a:r>
              <a:rPr lang="en-US" dirty="0" smtClean="0"/>
              <a:t>Each business department, unit, or division must be independently evaluated to determine how important its functions are to the organization as a whole</a:t>
            </a:r>
          </a:p>
          <a:p>
            <a:r>
              <a:rPr lang="en-US" dirty="0" smtClean="0"/>
              <a:t>A weighted analysis table (weighted factor analysis) can be useful in evaluating business functions</a:t>
            </a:r>
          </a:p>
          <a:p>
            <a:r>
              <a:rPr lang="en-US" dirty="0" smtClean="0"/>
              <a:t>The BIA questionnaire is useful in identifying and collecting information about business functions for analysis</a:t>
            </a:r>
          </a:p>
        </p:txBody>
      </p:sp>
      <p:sp>
        <p:nvSpPr>
          <p:cNvPr id="2" name="Title 1"/>
          <p:cNvSpPr>
            <a:spLocks noGrp="1"/>
          </p:cNvSpPr>
          <p:nvPr>
            <p:ph type="title"/>
          </p:nvPr>
        </p:nvSpPr>
        <p:spPr/>
        <p:txBody>
          <a:bodyPr/>
          <a:lstStyle/>
          <a:p>
            <a:r>
              <a:rPr lang="en-US" dirty="0"/>
              <a:t>Business Process and Recovery Criticality</a:t>
            </a:r>
          </a:p>
        </p:txBody>
      </p:sp>
    </p:spTree>
    <p:extLst>
      <p:ext uri="{BB962C8B-B14F-4D97-AF65-F5344CB8AC3E}">
        <p14:creationId xmlns:p14="http://schemas.microsoft.com/office/powerpoint/2010/main" val="1184983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4493538"/>
          </a:xfrm>
        </p:spPr>
        <p:txBody>
          <a:bodyPr/>
          <a:lstStyle/>
          <a:p>
            <a:r>
              <a:rPr lang="en-US" dirty="0" smtClean="0"/>
              <a:t>When organizations consider recovery criticality, key recovery measures are usually described in terms of how much of the asset they must recover within a specified time frame</a:t>
            </a:r>
          </a:p>
          <a:p>
            <a:r>
              <a:rPr lang="en-US" dirty="0" smtClean="0"/>
              <a:t>The terms most commonly used to describe this are:</a:t>
            </a:r>
          </a:p>
          <a:p>
            <a:pPr lvl="1"/>
            <a:r>
              <a:rPr lang="en-US" dirty="0" smtClean="0"/>
              <a:t>Recovery time objective (RTO)</a:t>
            </a:r>
          </a:p>
          <a:p>
            <a:pPr lvl="1"/>
            <a:r>
              <a:rPr lang="en-US" dirty="0" smtClean="0"/>
              <a:t>Recovery point objective (RPO)</a:t>
            </a:r>
          </a:p>
          <a:p>
            <a:pPr lvl="1"/>
            <a:r>
              <a:rPr lang="en-US" dirty="0" smtClean="0"/>
              <a:t>Maximum tolerable downtime (MTD)</a:t>
            </a:r>
          </a:p>
          <a:p>
            <a:pPr lvl="1"/>
            <a:r>
              <a:rPr lang="en-US" dirty="0" smtClean="0"/>
              <a:t>Work recovery time (WRT)</a:t>
            </a:r>
          </a:p>
          <a:p>
            <a:r>
              <a:rPr lang="en-US" dirty="0" smtClean="0"/>
              <a:t>Plotting cost balance points will show an optimal point between disruption and recovery costs</a:t>
            </a:r>
          </a:p>
        </p:txBody>
      </p:sp>
      <p:sp>
        <p:nvSpPr>
          <p:cNvPr id="2" name="Title 1"/>
          <p:cNvSpPr>
            <a:spLocks noGrp="1"/>
          </p:cNvSpPr>
          <p:nvPr>
            <p:ph type="title"/>
          </p:nvPr>
        </p:nvSpPr>
        <p:spPr>
          <a:xfrm>
            <a:off x="762000" y="371249"/>
            <a:ext cx="8026400" cy="366254"/>
          </a:xfrm>
        </p:spPr>
        <p:txBody>
          <a:bodyPr/>
          <a:lstStyle/>
          <a:p>
            <a:r>
              <a:rPr lang="en-US" dirty="0" smtClean="0"/>
              <a:t>Business Process and Recovery Criticality </a:t>
            </a:r>
            <a:r>
              <a:rPr lang="en-US" dirty="0"/>
              <a:t>(Continued)</a:t>
            </a:r>
          </a:p>
        </p:txBody>
      </p:sp>
    </p:spTree>
    <p:extLst>
      <p:ext uri="{BB962C8B-B14F-4D97-AF65-F5344CB8AC3E}">
        <p14:creationId xmlns:p14="http://schemas.microsoft.com/office/powerpoint/2010/main" val="358642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n illustration shows the difference between R T O versus R P O and it extends to Recovery point indicating how much lost data? When an incident or disaster strikes, systems and data recovered extending to Recovery time indicates How soon for restoration &amp; recovery? How far back leads to recovery point which is the Last backup or point where data is in usable and recoverable state? And How long to recover leads recovery tim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703904"/>
            <a:ext cx="7772400" cy="5450192"/>
          </a:xfrm>
          <a:prstGeom prst="rect">
            <a:avLst/>
          </a:prstGeom>
        </p:spPr>
      </p:pic>
    </p:spTree>
    <p:extLst>
      <p:ext uri="{BB962C8B-B14F-4D97-AF65-F5344CB8AC3E}">
        <p14:creationId xmlns:p14="http://schemas.microsoft.com/office/powerpoint/2010/main" val="361349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illustration shows the process of R T O, R P O, M T D, and W R T. During normal operations with last backup when an incident or disaster strikes there is data loss or systems down next there is physical or systems recovery then systems recover which leads to Data recovery which is performed by recovery operations then data is recovered. Next there is testing and validation after which recovery is complete or resume operations. This leads to normal operations. R P O is the normal operation, R T O, M T D, and W R T are the recovery operation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570031"/>
            <a:ext cx="8382000" cy="3717938"/>
          </a:xfrm>
          <a:prstGeom prst="rect">
            <a:avLst/>
          </a:prstGeom>
        </p:spPr>
      </p:pic>
    </p:spTree>
    <p:extLst>
      <p:ext uri="{BB962C8B-B14F-4D97-AF65-F5344CB8AC3E}">
        <p14:creationId xmlns:p14="http://schemas.microsoft.com/office/powerpoint/2010/main" val="4184929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ine graph shows cost balancing. Length of disruption time is marked at the x-axis, cost is marked at the y-axis. Cost to recover (system mirror), cost of disruption (business downtime), and cost to recover (tape backup) meet at a point which is the cost balance point. Cost to recover is a downward graph and cost of disruption is an upward grap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586066"/>
            <a:ext cx="7315200" cy="5685868"/>
          </a:xfrm>
          <a:prstGeom prst="rect">
            <a:avLst/>
          </a:prstGeom>
        </p:spPr>
      </p:pic>
    </p:spTree>
    <p:extLst>
      <p:ext uri="{BB962C8B-B14F-4D97-AF65-F5344CB8AC3E}">
        <p14:creationId xmlns:p14="http://schemas.microsoft.com/office/powerpoint/2010/main" val="123512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5"/>
          <p:cNvSpPr>
            <a:spLocks noGrp="1" noChangeArrowheads="1"/>
          </p:cNvSpPr>
          <p:nvPr>
            <p:ph type="body" idx="1"/>
          </p:nvPr>
        </p:nvSpPr>
        <p:spPr/>
        <p:txBody>
          <a:bodyPr/>
          <a:lstStyle/>
          <a:p>
            <a:r>
              <a:rPr lang="en-US" dirty="0" smtClean="0"/>
              <a:t>Upon completion of this material, you should be able to:</a:t>
            </a:r>
          </a:p>
          <a:p>
            <a:pPr lvl="1"/>
            <a:r>
              <a:rPr lang="en-US" dirty="0" smtClean="0"/>
              <a:t>Discuss the need for contingency planning</a:t>
            </a:r>
          </a:p>
          <a:p>
            <a:pPr lvl="1"/>
            <a:r>
              <a:rPr lang="en-US" dirty="0" smtClean="0"/>
              <a:t>Describe the major components of incident response, disaster recovery, and business continuity</a:t>
            </a:r>
          </a:p>
          <a:p>
            <a:pPr lvl="1"/>
            <a:r>
              <a:rPr lang="en-US" dirty="0" smtClean="0"/>
              <a:t>Define the components of crisis management and business resumption</a:t>
            </a:r>
          </a:p>
          <a:p>
            <a:pPr lvl="1"/>
            <a:r>
              <a:rPr lang="en-US" dirty="0" smtClean="0"/>
              <a:t>Discuss how the organization would prepare and execute a test of contingency plans</a:t>
            </a:r>
          </a:p>
        </p:txBody>
      </p:sp>
      <p:sp>
        <p:nvSpPr>
          <p:cNvPr id="4099" name="Rectangle 4"/>
          <p:cNvSpPr>
            <a:spLocks noGrp="1" noChangeArrowheads="1"/>
          </p:cNvSpPr>
          <p:nvPr>
            <p:ph type="title"/>
          </p:nvPr>
        </p:nvSpPr>
        <p:spPr/>
        <p:txBody>
          <a:bodyPr/>
          <a:lstStyle/>
          <a:p>
            <a:r>
              <a:rPr lang="en-US" dirty="0" smtClean="0"/>
              <a:t>Learning Objectives</a:t>
            </a:r>
          </a:p>
        </p:txBody>
      </p:sp>
    </p:spTree>
    <p:extLst>
      <p:ext uri="{BB962C8B-B14F-4D97-AF65-F5344CB8AC3E}">
        <p14:creationId xmlns:p14="http://schemas.microsoft.com/office/powerpoint/2010/main" val="2065410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As the CPMT conducts the BIA, it will be assessing priorities and relative values on mission/business processes</a:t>
            </a:r>
          </a:p>
          <a:p>
            <a:r>
              <a:rPr lang="en-US" dirty="0" smtClean="0"/>
              <a:t>To do so, it needs to understand the information assets used by those processes as the presence of high-value information assets may influence the valuation of a particular business process</a:t>
            </a:r>
          </a:p>
          <a:p>
            <a:r>
              <a:rPr lang="en-US" dirty="0" smtClean="0"/>
              <a:t>Normally, this task would be performed as part of the risk-assessment function within the risk management process</a:t>
            </a:r>
            <a:endParaRPr lang="en-US" dirty="0"/>
          </a:p>
        </p:txBody>
      </p:sp>
      <p:sp>
        <p:nvSpPr>
          <p:cNvPr id="2" name="Title 1"/>
          <p:cNvSpPr>
            <a:spLocks noGrp="1"/>
          </p:cNvSpPr>
          <p:nvPr>
            <p:ph type="title"/>
          </p:nvPr>
        </p:nvSpPr>
        <p:spPr/>
        <p:txBody>
          <a:bodyPr/>
          <a:lstStyle/>
          <a:p>
            <a:r>
              <a:rPr lang="en-US" dirty="0" smtClean="0"/>
              <a:t>Information Asset Prioritization</a:t>
            </a:r>
            <a:endParaRPr lang="en-US" dirty="0"/>
          </a:p>
        </p:txBody>
      </p:sp>
    </p:spTree>
    <p:extLst>
      <p:ext uri="{BB962C8B-B14F-4D97-AF65-F5344CB8AC3E}">
        <p14:creationId xmlns:p14="http://schemas.microsoft.com/office/powerpoint/2010/main" val="1294505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Once the organization has created a prioritized list of its mission/business processes, it needs to determine what resources would be required in order to recover those processes and the assets associated with them</a:t>
            </a:r>
          </a:p>
          <a:p>
            <a:r>
              <a:rPr lang="en-US" dirty="0" smtClean="0"/>
              <a:t>For each process (and information asset) identified in the previous BIA stage, the organization should identify and describe the relevant resources needed to provide or support that process</a:t>
            </a:r>
          </a:p>
          <a:p>
            <a:r>
              <a:rPr lang="en-US" dirty="0" smtClean="0"/>
              <a:t>A simplified method for organizing this information is to put it into a resource/component table</a:t>
            </a:r>
          </a:p>
        </p:txBody>
      </p:sp>
      <p:sp>
        <p:nvSpPr>
          <p:cNvPr id="2" name="Title 1"/>
          <p:cNvSpPr>
            <a:spLocks noGrp="1"/>
          </p:cNvSpPr>
          <p:nvPr>
            <p:ph type="title"/>
          </p:nvPr>
        </p:nvSpPr>
        <p:spPr/>
        <p:txBody>
          <a:bodyPr/>
          <a:lstStyle/>
          <a:p>
            <a:r>
              <a:rPr lang="en-US" dirty="0" smtClean="0"/>
              <a:t>Recovery Requirements</a:t>
            </a:r>
          </a:p>
        </p:txBody>
      </p:sp>
    </p:spTree>
    <p:extLst>
      <p:ext uri="{BB962C8B-B14F-4D97-AF65-F5344CB8AC3E}">
        <p14:creationId xmlns:p14="http://schemas.microsoft.com/office/powerpoint/2010/main" val="4242808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able of Example Resource or Components Table. The table has 4 columns and 4 rows. The column headings are as follows from left to right: Mission or Business Process, Required Resource Components, Additional Resource Details, Description and Estimated Costs. The row entries are as follows. Row 1. Mission or Business Process, Provide customer support in the form of a help desk. Required Resource Components, Trouble ticket and resolution application. Additional Resource Details, Application server with LINUX O S, Apache server, and S Q L database. Description and Estimated Costs. Each help desk technician requires access to the organization’s trouble ticket and resolution software application, hosted on a dedicated server. See current cost recovery statement for valuation. Row 2. Mission or Business Process Provide customer support in the form of help desk. Required Resource Components, Help desk network segment. 25 Cat 5 e network drops, gigabit network hub. Description and Estimated Costs, the help desk applications are networked and require a network segment to access. See current cost recovery statement for valuation. Row 3. Mission or Business Process, Provide customer support in the form of a help desk. Required Resource Components, Help desk access terminals. Additional Resource Details, 1 laptop or P C per technician, with Web browsing software. Description and Estimated Costs, the help desk applications require a Web interface on a laptop or P C to access. See current cost recovery statement for valuation. Row 4. Mission or Business Process, Provide customer billing. Required Resource Components, Customized accounts receivable application. Additional Resource Details, Application server with Linux O S, Apache server, and S Q L database. Description and Estimated Costs, Accounts Receivable requires access to its customized A R software and customer database to process customer billing. See current cost recovery statement for valua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57200"/>
            <a:ext cx="6705600" cy="5710410"/>
          </a:xfrm>
          <a:prstGeom prst="rect">
            <a:avLst/>
          </a:prstGeom>
        </p:spPr>
      </p:pic>
    </p:spTree>
    <p:extLst>
      <p:ext uri="{BB962C8B-B14F-4D97-AF65-F5344CB8AC3E}">
        <p14:creationId xmlns:p14="http://schemas.microsoft.com/office/powerpoint/2010/main" val="1422371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last stage of the BIA is prioritizing the resources associated with the mission/business processes, which provides a better understanding of what must be recovered first, even within the most critical processes </a:t>
            </a:r>
          </a:p>
          <a:p>
            <a:r>
              <a:rPr lang="en-US" dirty="0" smtClean="0"/>
              <a:t>With the information from previous steps in hand, the organization can create additional weighted tables of the resources needed to support the individual processes</a:t>
            </a:r>
          </a:p>
          <a:p>
            <a:r>
              <a:rPr lang="en-US" dirty="0" smtClean="0"/>
              <a:t>In addition to the weighted tables described earlier, a simple valuation and classification scale, such as Primary/Secondary/Tertiary, or Critical/Very Important/Important/Routine can be used to provide a quicker method of valuating the supporting resources</a:t>
            </a:r>
            <a:endParaRPr lang="en-US" dirty="0"/>
          </a:p>
        </p:txBody>
      </p:sp>
      <p:sp>
        <p:nvSpPr>
          <p:cNvPr id="2" name="Title 1"/>
          <p:cNvSpPr>
            <a:spLocks noGrp="1"/>
          </p:cNvSpPr>
          <p:nvPr>
            <p:ph type="title"/>
          </p:nvPr>
        </p:nvSpPr>
        <p:spPr/>
        <p:txBody>
          <a:bodyPr/>
          <a:lstStyle/>
          <a:p>
            <a:r>
              <a:rPr lang="en-US" dirty="0" smtClean="0"/>
              <a:t>System Resource Recovery Priorities</a:t>
            </a:r>
            <a:endParaRPr lang="en-US" dirty="0"/>
          </a:p>
        </p:txBody>
      </p:sp>
    </p:spTree>
    <p:extLst>
      <p:ext uri="{BB962C8B-B14F-4D97-AF65-F5344CB8AC3E}">
        <p14:creationId xmlns:p14="http://schemas.microsoft.com/office/powerpoint/2010/main" val="944687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4801314"/>
          </a:xfrm>
        </p:spPr>
        <p:txBody>
          <a:bodyPr/>
          <a:lstStyle/>
          <a:p>
            <a:r>
              <a:rPr lang="en-US" sz="2400" dirty="0" smtClean="0"/>
              <a:t>Prior to the development of each of the types of CP documents outlined in this chapter, the CP team should work to develop the policy environment that will enable the BIA process and should provide specific policy guidance toward authorizing the creation of each of the planning components (IR, DR, and BC)</a:t>
            </a:r>
          </a:p>
          <a:p>
            <a:r>
              <a:rPr lang="en-US" sz="2400" dirty="0" smtClean="0"/>
              <a:t>These policies provide guidance on the structure of the subordinate teams and the philosophy of the organization, and they assist in the structuring of the plan</a:t>
            </a:r>
          </a:p>
          <a:p>
            <a:r>
              <a:rPr lang="en-US" sz="2400" dirty="0" smtClean="0"/>
              <a:t>Just as the enterprise InfoSec policy defines the InfoSec roles and responsibilities for the entire enterprise, each of the CP documents is based on a specific policy that defines the related roles and responsibilities for that element of the overall CP environment within the organization</a:t>
            </a:r>
            <a:endParaRPr lang="en-US" sz="2400" dirty="0"/>
          </a:p>
        </p:txBody>
      </p:sp>
      <p:sp>
        <p:nvSpPr>
          <p:cNvPr id="2" name="Title 1"/>
          <p:cNvSpPr>
            <a:spLocks noGrp="1"/>
          </p:cNvSpPr>
          <p:nvPr>
            <p:ph type="title"/>
          </p:nvPr>
        </p:nvSpPr>
        <p:spPr/>
        <p:txBody>
          <a:bodyPr/>
          <a:lstStyle/>
          <a:p>
            <a:r>
              <a:rPr lang="en-US" dirty="0" smtClean="0"/>
              <a:t>Contingency Planning Policies</a:t>
            </a:r>
            <a:endParaRPr lang="en-US" dirty="0"/>
          </a:p>
        </p:txBody>
      </p:sp>
    </p:spTree>
    <p:extLst>
      <p:ext uri="{BB962C8B-B14F-4D97-AF65-F5344CB8AC3E}">
        <p14:creationId xmlns:p14="http://schemas.microsoft.com/office/powerpoint/2010/main" val="3808399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Incident Response</a:t>
            </a:r>
            <a:endParaRPr lang="en-US" dirty="0"/>
          </a:p>
        </p:txBody>
      </p:sp>
      <p:sp>
        <p:nvSpPr>
          <p:cNvPr id="7" name="Text Placeholder 6"/>
          <p:cNvSpPr>
            <a:spLocks noGrp="1"/>
          </p:cNvSpPr>
          <p:nvPr>
            <p:ph type="body" idx="1"/>
          </p:nvPr>
        </p:nvSpPr>
        <p:spPr/>
        <p:txBody>
          <a:bodyPr/>
          <a:lstStyle/>
          <a:p>
            <a:r>
              <a:rPr lang="en-US" dirty="0" smtClean="0"/>
              <a:t>Chapter 10 Planning for Contingencies</a:t>
            </a:r>
            <a:endParaRPr lang="en-US" dirty="0"/>
          </a:p>
        </p:txBody>
      </p:sp>
    </p:spTree>
    <p:extLst>
      <p:ext uri="{BB962C8B-B14F-4D97-AF65-F5344CB8AC3E}">
        <p14:creationId xmlns:p14="http://schemas.microsoft.com/office/powerpoint/2010/main" val="867724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5"/>
          <p:cNvSpPr>
            <a:spLocks noGrp="1" noChangeArrowheads="1"/>
          </p:cNvSpPr>
          <p:nvPr>
            <p:ph type="body" idx="1"/>
          </p:nvPr>
        </p:nvSpPr>
        <p:spPr/>
        <p:txBody>
          <a:bodyPr/>
          <a:lstStyle/>
          <a:p>
            <a:r>
              <a:rPr lang="en-US" dirty="0" smtClean="0"/>
              <a:t>Most organizations have experience detecting, reacting to, and recovering from attacks, employee errors, service outages, and small-scale natural disasters, and are thus performing incident response (IR)</a:t>
            </a:r>
          </a:p>
          <a:p>
            <a:r>
              <a:rPr lang="en-US" dirty="0" smtClean="0"/>
              <a:t>IR must be carefully planned and coordinated because organizations heavily depend on the quick and efficient containment and resolution of incidents</a:t>
            </a:r>
          </a:p>
          <a:p>
            <a:r>
              <a:rPr lang="en-US" dirty="0" smtClean="0"/>
              <a:t>Incident response planning (IRP), therefore, is the preparation for such an effort and is performed by the IRP team (IRPT)</a:t>
            </a:r>
          </a:p>
        </p:txBody>
      </p:sp>
      <p:sp>
        <p:nvSpPr>
          <p:cNvPr id="29699" name="Rectangle 4"/>
          <p:cNvSpPr>
            <a:spLocks noGrp="1" noChangeArrowheads="1"/>
          </p:cNvSpPr>
          <p:nvPr>
            <p:ph type="title"/>
          </p:nvPr>
        </p:nvSpPr>
        <p:spPr/>
        <p:txBody>
          <a:bodyPr/>
          <a:lstStyle/>
          <a:p>
            <a:r>
              <a:rPr lang="en-US" dirty="0" smtClean="0"/>
              <a:t>Incident Response Plan</a:t>
            </a:r>
          </a:p>
        </p:txBody>
      </p:sp>
    </p:spTree>
    <p:extLst>
      <p:ext uri="{BB962C8B-B14F-4D97-AF65-F5344CB8AC3E}">
        <p14:creationId xmlns:p14="http://schemas.microsoft.com/office/powerpoint/2010/main" val="1482912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When those events represent the potential for loss, they are referred to as adverse events or incident candidates</a:t>
            </a:r>
          </a:p>
          <a:p>
            <a:r>
              <a:rPr lang="en-US" dirty="0" smtClean="0"/>
              <a:t>When an adverse event begins to manifest as a real threat to information, it becomes an incident</a:t>
            </a:r>
          </a:p>
          <a:p>
            <a:r>
              <a:rPr lang="en-US" dirty="0" smtClean="0"/>
              <a:t>The incident response plan (IR plan) is usually activated when the organization detects an incident that affects it, regardless of how minor the effect is</a:t>
            </a:r>
            <a:endParaRPr lang="en-US" dirty="0"/>
          </a:p>
        </p:txBody>
      </p:sp>
      <p:sp>
        <p:nvSpPr>
          <p:cNvPr id="2" name="Title 1"/>
          <p:cNvSpPr>
            <a:spLocks noGrp="1"/>
          </p:cNvSpPr>
          <p:nvPr>
            <p:ph type="title"/>
          </p:nvPr>
        </p:nvSpPr>
        <p:spPr/>
        <p:txBody>
          <a:bodyPr/>
          <a:lstStyle/>
          <a:p>
            <a:r>
              <a:rPr lang="en-US" dirty="0" smtClean="0"/>
              <a:t>Incident Response</a:t>
            </a:r>
            <a:endParaRPr lang="en-US" dirty="0"/>
          </a:p>
        </p:txBody>
      </p:sp>
    </p:spTree>
    <p:extLst>
      <p:ext uri="{BB962C8B-B14F-4D97-AF65-F5344CB8AC3E}">
        <p14:creationId xmlns:p14="http://schemas.microsoft.com/office/powerpoint/2010/main" val="3821613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4801314"/>
          </a:xfrm>
        </p:spPr>
        <p:txBody>
          <a:bodyPr/>
          <a:lstStyle/>
          <a:p>
            <a:r>
              <a:rPr lang="en-US" sz="2600" dirty="0" smtClean="0"/>
              <a:t>An early task for the CPMT is to form the IRPT, which will begin work by developing policy to define the team’s operations, articulate the organization’s response to various types of incidents, and advise users how to contribute to the organization’s effective response, rather than contributing to the problem at hand</a:t>
            </a:r>
          </a:p>
          <a:p>
            <a:r>
              <a:rPr lang="en-US" sz="2600" dirty="0" smtClean="0"/>
              <a:t>The IRPT then forms the computer security incident response team (CSIRT)</a:t>
            </a:r>
          </a:p>
          <a:p>
            <a:r>
              <a:rPr lang="en-US" sz="2600" dirty="0" smtClean="0"/>
              <a:t>As part of an increased focus on cybersecurity infrastructure protection, NIST has developed a Framework for Improving Critical Infrastructure Cybersecurity, also referred to as the NIST Cybersecurity Framework (CSF)</a:t>
            </a:r>
            <a:endParaRPr lang="en-US" sz="2600" dirty="0"/>
          </a:p>
        </p:txBody>
      </p:sp>
      <p:sp>
        <p:nvSpPr>
          <p:cNvPr id="2" name="Title 1"/>
          <p:cNvSpPr>
            <a:spLocks noGrp="1"/>
          </p:cNvSpPr>
          <p:nvPr>
            <p:ph type="title"/>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3630174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flowchart identifies the N I S T incident response life cycle. The process from left to right is: preparation, detection and analysis, containment eradication and recovery then to post-incident activity which in turn leads to preparation agai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121145"/>
            <a:ext cx="7772400" cy="4615710"/>
          </a:xfrm>
          <a:prstGeom prst="rect">
            <a:avLst/>
          </a:prstGeom>
        </p:spPr>
      </p:pic>
    </p:spTree>
    <p:extLst>
      <p:ext uri="{BB962C8B-B14F-4D97-AF65-F5344CB8AC3E}">
        <p14:creationId xmlns:p14="http://schemas.microsoft.com/office/powerpoint/2010/main" val="356496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Introduction to Contingency Planning</a:t>
            </a:r>
            <a:endParaRPr lang="en-US" dirty="0"/>
          </a:p>
        </p:txBody>
      </p:sp>
      <p:sp>
        <p:nvSpPr>
          <p:cNvPr id="7" name="Text Placeholder 6"/>
          <p:cNvSpPr>
            <a:spLocks noGrp="1"/>
          </p:cNvSpPr>
          <p:nvPr>
            <p:ph type="body" idx="1"/>
          </p:nvPr>
        </p:nvSpPr>
        <p:spPr/>
        <p:txBody>
          <a:bodyPr/>
          <a:lstStyle/>
          <a:p>
            <a:r>
              <a:rPr lang="en-US" dirty="0" smtClean="0"/>
              <a:t>Chapter 10: Planning for Contingencies</a:t>
            </a:r>
            <a:endParaRPr lang="en-US" dirty="0"/>
          </a:p>
        </p:txBody>
      </p:sp>
    </p:spTree>
    <p:extLst>
      <p:ext uri="{BB962C8B-B14F-4D97-AF65-F5344CB8AC3E}">
        <p14:creationId xmlns:p14="http://schemas.microsoft.com/office/powerpoint/2010/main" val="160634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n illustration identifies the N I S T cybersecurity framework. At first it is (Identify) Identify, then (protect) protect, then (detect) detect cyber event, and (respond) respond to cyber event and remediate root cause. Recover has remediated root cause partly, tactical recovery phase and strategic recovery phase which forms a guide for cybersecurity event recovery.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803" y="1828800"/>
            <a:ext cx="8690394" cy="3200400"/>
          </a:xfrm>
          <a:prstGeom prst="rect">
            <a:avLst/>
          </a:prstGeom>
        </p:spPr>
      </p:pic>
    </p:spTree>
    <p:extLst>
      <p:ext uri="{BB962C8B-B14F-4D97-AF65-F5344CB8AC3E}">
        <p14:creationId xmlns:p14="http://schemas.microsoft.com/office/powerpoint/2010/main" val="1309347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NIST SP 800-61, Rev. 2: The Computer Security Incident Handling Guide identifies the following key components of a typical IR policy:</a:t>
            </a:r>
          </a:p>
          <a:p>
            <a:pPr lvl="1"/>
            <a:r>
              <a:rPr lang="en-US" dirty="0" smtClean="0"/>
              <a:t>Statement of management commitment</a:t>
            </a:r>
          </a:p>
          <a:p>
            <a:pPr lvl="1"/>
            <a:r>
              <a:rPr lang="en-US" dirty="0" smtClean="0"/>
              <a:t>Purpose and objectives of the policy</a:t>
            </a:r>
          </a:p>
          <a:p>
            <a:pPr lvl="1"/>
            <a:r>
              <a:rPr lang="en-US" dirty="0" smtClean="0"/>
              <a:t>Scope of the policy (to whom and what it applies and under what circumstances)</a:t>
            </a:r>
          </a:p>
          <a:p>
            <a:pPr lvl="1"/>
            <a:r>
              <a:rPr lang="en-US" dirty="0" smtClean="0"/>
              <a:t>Definition of InfoSec incidents and related terms</a:t>
            </a:r>
          </a:p>
          <a:p>
            <a:pPr lvl="1"/>
            <a:r>
              <a:rPr lang="en-US" dirty="0" smtClean="0"/>
              <a:t>Organizational structure and definition of roles, responsibilities, and levels of authority</a:t>
            </a:r>
          </a:p>
          <a:p>
            <a:pPr lvl="1"/>
            <a:r>
              <a:rPr lang="en-US" dirty="0" smtClean="0"/>
              <a:t>Prioritization or severity ratings of incidents</a:t>
            </a:r>
          </a:p>
          <a:p>
            <a:pPr lvl="1"/>
            <a:r>
              <a:rPr lang="en-US" dirty="0" smtClean="0"/>
              <a:t>Performance measures </a:t>
            </a:r>
          </a:p>
          <a:p>
            <a:pPr lvl="1"/>
            <a:r>
              <a:rPr lang="en-US" dirty="0" smtClean="0"/>
              <a:t>Reporting and contact forms</a:t>
            </a:r>
            <a:endParaRPr lang="en-US" dirty="0"/>
          </a:p>
        </p:txBody>
      </p:sp>
      <p:sp>
        <p:nvSpPr>
          <p:cNvPr id="2" name="Title 1"/>
          <p:cNvSpPr>
            <a:spLocks noGrp="1"/>
          </p:cNvSpPr>
          <p:nvPr>
            <p:ph type="title"/>
          </p:nvPr>
        </p:nvSpPr>
        <p:spPr/>
        <p:txBody>
          <a:bodyPr/>
          <a:lstStyle/>
          <a:p>
            <a:r>
              <a:rPr lang="en-US" dirty="0" smtClean="0"/>
              <a:t>Incident Response Policy</a:t>
            </a:r>
            <a:endParaRPr lang="en-US" dirty="0"/>
          </a:p>
        </p:txBody>
      </p:sp>
    </p:spTree>
    <p:extLst>
      <p:ext uri="{BB962C8B-B14F-4D97-AF65-F5344CB8AC3E}">
        <p14:creationId xmlns:p14="http://schemas.microsoft.com/office/powerpoint/2010/main" val="2897150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body" idx="1"/>
          </p:nvPr>
        </p:nvSpPr>
        <p:spPr/>
        <p:txBody>
          <a:bodyPr/>
          <a:lstStyle/>
          <a:p>
            <a:r>
              <a:rPr lang="en-US" dirty="0" smtClean="0"/>
              <a:t>When a threat becomes a valid adverse event, it is classified as an InfoSec incident if: </a:t>
            </a:r>
          </a:p>
          <a:p>
            <a:pPr lvl="1"/>
            <a:r>
              <a:rPr lang="en-US" dirty="0" smtClean="0"/>
              <a:t>It is directed against information assets</a:t>
            </a:r>
          </a:p>
          <a:p>
            <a:pPr lvl="1"/>
            <a:r>
              <a:rPr lang="en-US" dirty="0" smtClean="0"/>
              <a:t>It has a realistic chance of success</a:t>
            </a:r>
          </a:p>
          <a:p>
            <a:pPr lvl="1"/>
            <a:r>
              <a:rPr lang="en-US" dirty="0" smtClean="0"/>
              <a:t>It threatens the confidentiality, integrity, or availability of information resources and assets</a:t>
            </a:r>
          </a:p>
          <a:p>
            <a:r>
              <a:rPr lang="en-US" dirty="0" smtClean="0"/>
              <a:t>It is important to understand that IR is a reactive measure, not a preventative one, although most IR plans include preventative recommendations</a:t>
            </a:r>
          </a:p>
        </p:txBody>
      </p:sp>
      <p:sp>
        <p:nvSpPr>
          <p:cNvPr id="30723" name="Rectangle 2"/>
          <p:cNvSpPr>
            <a:spLocks noGrp="1" noChangeArrowheads="1"/>
          </p:cNvSpPr>
          <p:nvPr>
            <p:ph type="title"/>
          </p:nvPr>
        </p:nvSpPr>
        <p:spPr/>
        <p:txBody>
          <a:bodyPr/>
          <a:lstStyle/>
          <a:p>
            <a:r>
              <a:rPr lang="en-US" dirty="0" smtClean="0"/>
              <a:t>Incident Response Planning</a:t>
            </a:r>
          </a:p>
        </p:txBody>
      </p:sp>
    </p:spTree>
    <p:extLst>
      <p:ext uri="{BB962C8B-B14F-4D97-AF65-F5344CB8AC3E}">
        <p14:creationId xmlns:p14="http://schemas.microsoft.com/office/powerpoint/2010/main" val="8811891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5047536"/>
          </a:xfrm>
        </p:spPr>
        <p:txBody>
          <a:bodyPr/>
          <a:lstStyle/>
          <a:p>
            <a:r>
              <a:rPr lang="en-US" dirty="0" smtClean="0"/>
              <a:t>The responsibility for creating an organization’s IR plan usually falls to the CISO, or an IT manager with security responsibilities</a:t>
            </a:r>
          </a:p>
          <a:p>
            <a:r>
              <a:rPr lang="en-US" dirty="0" smtClean="0"/>
              <a:t>According to NIST SP 800-61, Rev. 2, the IR plan includes:</a:t>
            </a:r>
          </a:p>
          <a:p>
            <a:pPr lvl="1"/>
            <a:r>
              <a:rPr lang="en-US" dirty="0" smtClean="0"/>
              <a:t>Mission</a:t>
            </a:r>
          </a:p>
          <a:p>
            <a:pPr lvl="1"/>
            <a:r>
              <a:rPr lang="en-US" dirty="0" smtClean="0"/>
              <a:t>Strategies and goals</a:t>
            </a:r>
          </a:p>
          <a:p>
            <a:pPr lvl="1"/>
            <a:r>
              <a:rPr lang="en-US" dirty="0" smtClean="0"/>
              <a:t>Senior management approval</a:t>
            </a:r>
          </a:p>
          <a:p>
            <a:pPr lvl="1"/>
            <a:r>
              <a:rPr lang="en-US" dirty="0" smtClean="0"/>
              <a:t>Organizational approach to incident response</a:t>
            </a:r>
          </a:p>
          <a:p>
            <a:pPr lvl="1"/>
            <a:r>
              <a:rPr lang="en-US" dirty="0" smtClean="0"/>
              <a:t>How the incident response team will communicate</a:t>
            </a:r>
          </a:p>
          <a:p>
            <a:pPr lvl="1"/>
            <a:r>
              <a:rPr lang="en-US" dirty="0" smtClean="0"/>
              <a:t>Metrics for measuring incident response capability and effectiveness</a:t>
            </a:r>
          </a:p>
          <a:p>
            <a:pPr lvl="1"/>
            <a:r>
              <a:rPr lang="en-US" dirty="0" smtClean="0"/>
              <a:t>Roadmap for maturing incident response capability</a:t>
            </a:r>
          </a:p>
          <a:p>
            <a:pPr lvl="1"/>
            <a:r>
              <a:rPr lang="en-US" dirty="0" smtClean="0"/>
              <a:t>How the program fits into the overall organization</a:t>
            </a:r>
          </a:p>
        </p:txBody>
      </p:sp>
      <p:sp>
        <p:nvSpPr>
          <p:cNvPr id="2" name="Title 1"/>
          <p:cNvSpPr>
            <a:spLocks noGrp="1"/>
          </p:cNvSpPr>
          <p:nvPr>
            <p:ph type="title"/>
          </p:nvPr>
        </p:nvSpPr>
        <p:spPr/>
        <p:txBody>
          <a:bodyPr/>
          <a:lstStyle/>
          <a:p>
            <a:r>
              <a:rPr lang="en-US" dirty="0" smtClean="0"/>
              <a:t>IR Planning</a:t>
            </a:r>
            <a:endParaRPr lang="en-US" dirty="0"/>
          </a:p>
        </p:txBody>
      </p:sp>
    </p:spTree>
    <p:extLst>
      <p:ext uri="{BB962C8B-B14F-4D97-AF65-F5344CB8AC3E}">
        <p14:creationId xmlns:p14="http://schemas.microsoft.com/office/powerpoint/2010/main" val="3684782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3693319"/>
          </a:xfrm>
        </p:spPr>
        <p:txBody>
          <a:bodyPr/>
          <a:lstStyle/>
          <a:p>
            <a:r>
              <a:rPr lang="en-US" dirty="0" smtClean="0"/>
              <a:t>For every incident scenario, the CP team creates three sets of incident-handling procedures:</a:t>
            </a:r>
          </a:p>
          <a:p>
            <a:pPr lvl="1"/>
            <a:r>
              <a:rPr lang="en-US" dirty="0" smtClean="0"/>
              <a:t>During the incident</a:t>
            </a:r>
          </a:p>
          <a:p>
            <a:pPr lvl="1"/>
            <a:r>
              <a:rPr lang="en-US" dirty="0" smtClean="0"/>
              <a:t>After the incident</a:t>
            </a:r>
          </a:p>
          <a:p>
            <a:pPr lvl="1"/>
            <a:r>
              <a:rPr lang="en-US" dirty="0" smtClean="0"/>
              <a:t>Before the incident</a:t>
            </a:r>
          </a:p>
          <a:p>
            <a:r>
              <a:rPr lang="en-US" dirty="0" smtClean="0"/>
              <a:t>Once these sets of procedures are clearly documented, the IR portion of the IR plan is assembled and the critical information outlined in these planning sections is recorded</a:t>
            </a:r>
            <a:endParaRPr lang="en-US" dirty="0"/>
          </a:p>
        </p:txBody>
      </p:sp>
      <p:sp>
        <p:nvSpPr>
          <p:cNvPr id="2" name="Title 1"/>
          <p:cNvSpPr>
            <a:spLocks noGrp="1"/>
          </p:cNvSpPr>
          <p:nvPr>
            <p:ph type="title"/>
          </p:nvPr>
        </p:nvSpPr>
        <p:spPr/>
        <p:txBody>
          <a:bodyPr/>
          <a:lstStyle/>
          <a:p>
            <a:r>
              <a:rPr lang="en-US" dirty="0" smtClean="0"/>
              <a:t>IR Planning </a:t>
            </a:r>
            <a:r>
              <a:rPr lang="en-US" dirty="0"/>
              <a:t>(Continued)</a:t>
            </a:r>
          </a:p>
        </p:txBody>
      </p:sp>
    </p:spTree>
    <p:extLst>
      <p:ext uri="{BB962C8B-B14F-4D97-AF65-F5344CB8AC3E}">
        <p14:creationId xmlns:p14="http://schemas.microsoft.com/office/powerpoint/2010/main" val="3457766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ome pages from the I R plan identify the support for before an attack, after an attack, and during an attack. The users and the technology services are explained in detail in the pag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656895"/>
            <a:ext cx="7924800" cy="5544210"/>
          </a:xfrm>
          <a:prstGeom prst="rect">
            <a:avLst/>
          </a:prstGeom>
        </p:spPr>
      </p:pic>
    </p:spTree>
    <p:extLst>
      <p:ext uri="{BB962C8B-B14F-4D97-AF65-F5344CB8AC3E}">
        <p14:creationId xmlns:p14="http://schemas.microsoft.com/office/powerpoint/2010/main" val="21321370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5"/>
          <p:cNvSpPr>
            <a:spLocks noGrp="1" noChangeArrowheads="1"/>
          </p:cNvSpPr>
          <p:nvPr>
            <p:ph type="body" idx="1"/>
          </p:nvPr>
        </p:nvSpPr>
        <p:spPr>
          <a:xfrm>
            <a:off x="365125" y="1295400"/>
            <a:ext cx="8415338" cy="2585323"/>
          </a:xfrm>
        </p:spPr>
        <p:txBody>
          <a:bodyPr/>
          <a:lstStyle/>
          <a:p>
            <a:r>
              <a:rPr lang="en-US" dirty="0" smtClean="0"/>
              <a:t>Planning requires a detailed understanding of the information systems and the threats they face</a:t>
            </a:r>
          </a:p>
          <a:p>
            <a:r>
              <a:rPr lang="en-US" dirty="0" smtClean="0"/>
              <a:t>The IRPT seeks to develop predefined responses that will guide the CSIRT and users through the IR steps </a:t>
            </a:r>
          </a:p>
          <a:p>
            <a:r>
              <a:rPr lang="en-US" dirty="0" smtClean="0"/>
              <a:t>Predefining incident responses enables rapid reaction without confusion or wasted time and effort</a:t>
            </a:r>
          </a:p>
        </p:txBody>
      </p:sp>
      <p:sp>
        <p:nvSpPr>
          <p:cNvPr id="35843" name="Rectangle 4"/>
          <p:cNvSpPr>
            <a:spLocks noGrp="1" noChangeArrowheads="1"/>
          </p:cNvSpPr>
          <p:nvPr>
            <p:ph type="title"/>
          </p:nvPr>
        </p:nvSpPr>
        <p:spPr/>
        <p:txBody>
          <a:bodyPr/>
          <a:lstStyle/>
          <a:p>
            <a:r>
              <a:rPr lang="en-US" dirty="0" smtClean="0"/>
              <a:t>IR Planning </a:t>
            </a:r>
            <a:r>
              <a:rPr lang="en-US" dirty="0"/>
              <a:t>(Continued)</a:t>
            </a:r>
            <a:endParaRPr lang="en-US" dirty="0" smtClean="0"/>
          </a:p>
        </p:txBody>
      </p:sp>
    </p:spTree>
    <p:extLst>
      <p:ext uri="{BB962C8B-B14F-4D97-AF65-F5344CB8AC3E}">
        <p14:creationId xmlns:p14="http://schemas.microsoft.com/office/powerpoint/2010/main" val="41100903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1"/>
          </p:nvPr>
        </p:nvSpPr>
        <p:spPr>
          <a:xfrm>
            <a:off x="365125" y="1295400"/>
            <a:ext cx="8415338" cy="4801314"/>
          </a:xfrm>
        </p:spPr>
        <p:txBody>
          <a:bodyPr/>
          <a:lstStyle/>
          <a:p>
            <a:r>
              <a:rPr lang="en-US" sz="2400" dirty="0" smtClean="0"/>
              <a:t>The execution of the IR plan typically falls to the Computer Security Incident Response Team (CSIRT)</a:t>
            </a:r>
          </a:p>
          <a:p>
            <a:r>
              <a:rPr lang="en-US" sz="2400" dirty="0" smtClean="0"/>
              <a:t>The CSIRT is a separate group from the IRPT, although some overlap may occur and is composed of technical and managerial IT and InfoSec professionals prepared to diagnose and respond to an incident</a:t>
            </a:r>
          </a:p>
          <a:p>
            <a:r>
              <a:rPr lang="en-US" sz="2400" dirty="0" smtClean="0"/>
              <a:t>In some organizations, the CSIRT may simply be a loose or informal association of IT and InfoSec staffers who would be called up if an attack was detected on the organization’s information assets</a:t>
            </a:r>
          </a:p>
          <a:p>
            <a:r>
              <a:rPr lang="en-US" sz="2400" dirty="0" smtClean="0"/>
              <a:t>In other, more formal implementations, the CSIRT is a set of policies, procedures, technologies, people, and data put in place to prevent, detect, react to, and recover from an incident that could potentially damage the organization’s information</a:t>
            </a:r>
          </a:p>
        </p:txBody>
      </p:sp>
      <p:sp>
        <p:nvSpPr>
          <p:cNvPr id="36867" name="Rectangle 2"/>
          <p:cNvSpPr>
            <a:spLocks noGrp="1" noChangeArrowheads="1"/>
          </p:cNvSpPr>
          <p:nvPr>
            <p:ph type="title"/>
          </p:nvPr>
        </p:nvSpPr>
        <p:spPr/>
        <p:txBody>
          <a:bodyPr/>
          <a:lstStyle/>
          <a:p>
            <a:r>
              <a:rPr lang="en-US" dirty="0" smtClean="0"/>
              <a:t>IR Planning </a:t>
            </a:r>
            <a:r>
              <a:rPr lang="en-US" dirty="0"/>
              <a:t>(Continued)</a:t>
            </a:r>
            <a:endParaRPr lang="en-US" dirty="0" smtClean="0"/>
          </a:p>
        </p:txBody>
      </p:sp>
    </p:spTree>
    <p:extLst>
      <p:ext uri="{BB962C8B-B14F-4D97-AF65-F5344CB8AC3E}">
        <p14:creationId xmlns:p14="http://schemas.microsoft.com/office/powerpoint/2010/main" val="24291630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Incident response actions can be organized into three basic phases:</a:t>
            </a:r>
          </a:p>
          <a:p>
            <a:pPr lvl="1"/>
            <a:r>
              <a:rPr lang="en-US" dirty="0" smtClean="0"/>
              <a:t>Detection</a:t>
            </a:r>
          </a:p>
          <a:p>
            <a:pPr lvl="1"/>
            <a:r>
              <a:rPr lang="en-US" dirty="0" smtClean="0"/>
              <a:t>Reaction</a:t>
            </a:r>
          </a:p>
          <a:p>
            <a:pPr lvl="1"/>
            <a:r>
              <a:rPr lang="en-US" dirty="0" smtClean="0"/>
              <a:t>Recovery</a:t>
            </a:r>
            <a:endParaRPr lang="en-US" dirty="0"/>
          </a:p>
        </p:txBody>
      </p:sp>
      <p:sp>
        <p:nvSpPr>
          <p:cNvPr id="2" name="Title 1"/>
          <p:cNvSpPr>
            <a:spLocks noGrp="1"/>
          </p:cNvSpPr>
          <p:nvPr>
            <p:ph type="title"/>
          </p:nvPr>
        </p:nvSpPr>
        <p:spPr/>
        <p:txBody>
          <a:bodyPr/>
          <a:lstStyle/>
          <a:p>
            <a:r>
              <a:rPr lang="en-US" dirty="0" smtClean="0"/>
              <a:t>IR Actions</a:t>
            </a:r>
            <a:endParaRPr lang="en-US" dirty="0"/>
          </a:p>
        </p:txBody>
      </p:sp>
    </p:spTree>
    <p:extLst>
      <p:ext uri="{BB962C8B-B14F-4D97-AF65-F5344CB8AC3E}">
        <p14:creationId xmlns:p14="http://schemas.microsoft.com/office/powerpoint/2010/main" val="3596569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table provides Incident Handling Checklist from N I S T S P 800 61, Rev. 2. The table has 2 columns and 22 rows. The column headings are as follows from left to right: Action, Completed. The column Completed is blank. The row entries for action are as follows. Row 1. Detection and Analysis. Row 2. 1, Determine whether an incident has occurred. Row 3. 1.1, Analyze the precursors and indicators. Row 4. 1.2, Look for correlating information. Row 5. 1.3, Perform research example search engines, knowledge base. Row 6. 1.4, As soon as the handler believes an incident has occurred, begin documenting the investigation and gathering evidence. Row 7. 2, Prioritize handling the incident based on the relevant factors functional impact, information impact, recoverability effort, etc. Row 8. 3, Report the incident to the appropriate internal personnel and external organizations. Row 9. Containment, Eradication, and Recovery. Row 10. 4, Acquire, preserve, secure, and document evidence. Row 11. 5, Contain the incident. Row 12. 6, Eradicate the incident. Row 13. 6.1, Identify and mitigate all vulnerabilities that were exploited. Row 14. 6.2, Remove malware, inappropriate materials, and other components. Row 15. 6.3, If more affected hosts are discovered example new malware infections, repeat the Detection and Analysis steps 1.1, 1.2 to identify all other affected hosts, then contain 5 and eradicate 6 the incident for them. Row 16. 7, Recover from the incident. Row 17. 7.1, Return affected systems to an operationally ready state. Row 18. 7.2, Confirm that the affected systems are functioning normally. Row 19. 7.3, If necessary, implement additional monitoring to look for future related activity. Row 20. Post Incident Activity. Row 21. 8, Create a follow-up report. Row 22. 9, Hold a lessons learned meeting mandatory for major incidents, optional otherwis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423536"/>
            <a:ext cx="5029200" cy="6010928"/>
          </a:xfrm>
          <a:prstGeom prst="rect">
            <a:avLst/>
          </a:prstGeom>
        </p:spPr>
      </p:pic>
    </p:spTree>
    <p:extLst>
      <p:ext uri="{BB962C8B-B14F-4D97-AF65-F5344CB8AC3E}">
        <p14:creationId xmlns:p14="http://schemas.microsoft.com/office/powerpoint/2010/main" val="15140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Grp="1" noChangeArrowheads="1"/>
          </p:cNvSpPr>
          <p:nvPr>
            <p:ph type="body" idx="1"/>
          </p:nvPr>
        </p:nvSpPr>
        <p:spPr/>
        <p:txBody>
          <a:bodyPr/>
          <a:lstStyle/>
          <a:p>
            <a:r>
              <a:rPr lang="en-US" dirty="0" smtClean="0"/>
              <a:t>This chapter focuses on planning for unexpected adverse events, when the use of technology is disrupted and business operations can come to a standstill</a:t>
            </a:r>
          </a:p>
          <a:p>
            <a:r>
              <a:rPr lang="en-US" dirty="0" smtClean="0"/>
              <a:t>An organization’s ability to weather losses caused by an adverse event depends on proper planning and execution of such a plan, without which an adverse event can cause severe damage to an organization’s information resources and assets from which it may never recover </a:t>
            </a:r>
          </a:p>
          <a:p>
            <a:r>
              <a:rPr lang="en-US" dirty="0" smtClean="0"/>
              <a:t>According to the Hartford insurance company, over 40% of businesses that don't have a disaster plan go out of business after a major loss</a:t>
            </a:r>
          </a:p>
        </p:txBody>
      </p:sp>
      <p:sp>
        <p:nvSpPr>
          <p:cNvPr id="5123" name="Rectangle 4"/>
          <p:cNvSpPr>
            <a:spLocks noGrp="1" noChangeArrowheads="1"/>
          </p:cNvSpPr>
          <p:nvPr>
            <p:ph type="title"/>
          </p:nvPr>
        </p:nvSpPr>
        <p:spPr/>
        <p:txBody>
          <a:bodyPr/>
          <a:lstStyle/>
          <a:p>
            <a:r>
              <a:rPr lang="en-US" dirty="0" smtClean="0"/>
              <a:t>Introduction</a:t>
            </a:r>
          </a:p>
        </p:txBody>
      </p:sp>
    </p:spTree>
    <p:extLst>
      <p:ext uri="{BB962C8B-B14F-4D97-AF65-F5344CB8AC3E}">
        <p14:creationId xmlns:p14="http://schemas.microsoft.com/office/powerpoint/2010/main" val="26722581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4678204"/>
          </a:xfrm>
        </p:spPr>
        <p:txBody>
          <a:bodyPr/>
          <a:lstStyle/>
          <a:p>
            <a:r>
              <a:rPr lang="en-US" dirty="0" smtClean="0"/>
              <a:t>An organization has several options for protecting its information and getting operations up and running quickly after an incident:</a:t>
            </a:r>
          </a:p>
          <a:p>
            <a:pPr lvl="1"/>
            <a:r>
              <a:rPr lang="en-US" dirty="0" smtClean="0"/>
              <a:t>Traditional data backups</a:t>
            </a:r>
          </a:p>
          <a:p>
            <a:pPr lvl="1"/>
            <a:r>
              <a:rPr lang="en-US" dirty="0" smtClean="0"/>
              <a:t>Electronic vaulting</a:t>
            </a:r>
          </a:p>
          <a:p>
            <a:pPr lvl="1"/>
            <a:r>
              <a:rPr lang="en-US" dirty="0" smtClean="0"/>
              <a:t>Remote journaling</a:t>
            </a:r>
          </a:p>
          <a:p>
            <a:pPr lvl="1"/>
            <a:r>
              <a:rPr lang="en-US" dirty="0" smtClean="0"/>
              <a:t>Database shadowing</a:t>
            </a:r>
          </a:p>
          <a:p>
            <a:r>
              <a:rPr lang="en-US" dirty="0" smtClean="0"/>
              <a:t>Industry recommendations for data backups include:</a:t>
            </a:r>
          </a:p>
          <a:p>
            <a:pPr lvl="1"/>
            <a:r>
              <a:rPr lang="en-US" dirty="0" smtClean="0"/>
              <a:t>“3-2-1 rule”—three copies of important data on at least two different media, with at least one copy stored off-site, and daily on-site backups</a:t>
            </a:r>
          </a:p>
          <a:p>
            <a:pPr lvl="1"/>
            <a:r>
              <a:rPr lang="en-US" dirty="0" smtClean="0"/>
              <a:t>Weekly off-site backups</a:t>
            </a:r>
          </a:p>
        </p:txBody>
      </p:sp>
      <p:sp>
        <p:nvSpPr>
          <p:cNvPr id="2" name="Title 1"/>
          <p:cNvSpPr>
            <a:spLocks noGrp="1"/>
          </p:cNvSpPr>
          <p:nvPr>
            <p:ph type="title"/>
          </p:nvPr>
        </p:nvSpPr>
        <p:spPr/>
        <p:txBody>
          <a:bodyPr/>
          <a:lstStyle/>
          <a:p>
            <a:r>
              <a:rPr lang="en-US" dirty="0" smtClean="0"/>
              <a:t>Data Protection in Preparation for Incidents</a:t>
            </a:r>
            <a:endParaRPr lang="en-US" dirty="0"/>
          </a:p>
        </p:txBody>
      </p:sp>
    </p:spTree>
    <p:extLst>
      <p:ext uri="{BB962C8B-B14F-4D97-AF65-F5344CB8AC3E}">
        <p14:creationId xmlns:p14="http://schemas.microsoft.com/office/powerpoint/2010/main" val="2426768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5"/>
          <p:cNvSpPr>
            <a:spLocks noGrp="1" noChangeArrowheads="1"/>
          </p:cNvSpPr>
          <p:nvPr>
            <p:ph type="body" idx="1"/>
          </p:nvPr>
        </p:nvSpPr>
        <p:spPr/>
        <p:txBody>
          <a:bodyPr/>
          <a:lstStyle/>
          <a:p>
            <a:r>
              <a:rPr lang="en-US" dirty="0" smtClean="0"/>
              <a:t>The challenge is determining whether an event is the product of routine systems use or an actual incident</a:t>
            </a:r>
          </a:p>
          <a:p>
            <a:r>
              <a:rPr lang="en-US" dirty="0" smtClean="0"/>
              <a:t>Incident classification is the process of examining an adverse event or incident candidate and determining whether it constitutes an actual incident</a:t>
            </a:r>
          </a:p>
          <a:p>
            <a:r>
              <a:rPr lang="en-US" dirty="0" smtClean="0"/>
              <a:t>Initial reports from end users, intrusion detection systems, host- and network-based virus detection software, and systems administrators are all ways to track and detect incident candidates</a:t>
            </a:r>
          </a:p>
          <a:p>
            <a:r>
              <a:rPr lang="en-US" dirty="0" smtClean="0"/>
              <a:t>Once an actual incident is properly identified and classified, members of the IR team can effectively execute the corresponding procedures from the IR plan</a:t>
            </a:r>
          </a:p>
        </p:txBody>
      </p:sp>
      <p:sp>
        <p:nvSpPr>
          <p:cNvPr id="37891" name="Rectangle 4"/>
          <p:cNvSpPr>
            <a:spLocks noGrp="1" noChangeArrowheads="1"/>
          </p:cNvSpPr>
          <p:nvPr>
            <p:ph type="title"/>
          </p:nvPr>
        </p:nvSpPr>
        <p:spPr/>
        <p:txBody>
          <a:bodyPr/>
          <a:lstStyle/>
          <a:p>
            <a:r>
              <a:rPr lang="en-US" dirty="0" smtClean="0"/>
              <a:t>Detecting Incidents </a:t>
            </a:r>
          </a:p>
        </p:txBody>
      </p:sp>
    </p:spTree>
    <p:extLst>
      <p:ext uri="{BB962C8B-B14F-4D97-AF65-F5344CB8AC3E}">
        <p14:creationId xmlns:p14="http://schemas.microsoft.com/office/powerpoint/2010/main" val="6746485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5"/>
          <p:cNvSpPr>
            <a:spLocks noGrp="1" noChangeArrowheads="1"/>
          </p:cNvSpPr>
          <p:nvPr>
            <p:ph type="body" idx="1"/>
          </p:nvPr>
        </p:nvSpPr>
        <p:spPr/>
        <p:txBody>
          <a:bodyPr/>
          <a:lstStyle/>
          <a:p>
            <a:r>
              <a:rPr lang="en-US" dirty="0" smtClean="0"/>
              <a:t>Possible Indicators </a:t>
            </a:r>
          </a:p>
          <a:p>
            <a:pPr lvl="1"/>
            <a:r>
              <a:rPr lang="en-US" dirty="0" smtClean="0"/>
              <a:t>Presence of unfamiliar files</a:t>
            </a:r>
          </a:p>
          <a:p>
            <a:pPr lvl="1"/>
            <a:r>
              <a:rPr lang="en-US" dirty="0" smtClean="0"/>
              <a:t>Presence or execution of unknown programs or processes</a:t>
            </a:r>
          </a:p>
          <a:p>
            <a:pPr lvl="1"/>
            <a:r>
              <a:rPr lang="en-US" dirty="0" smtClean="0"/>
              <a:t>Unusual consumption of computing resources</a:t>
            </a:r>
          </a:p>
          <a:p>
            <a:pPr lvl="1"/>
            <a:r>
              <a:rPr lang="en-US" dirty="0" smtClean="0"/>
              <a:t>Unusual system crashes</a:t>
            </a:r>
          </a:p>
          <a:p>
            <a:r>
              <a:rPr lang="en-US" dirty="0" smtClean="0"/>
              <a:t>Probably Indicators </a:t>
            </a:r>
          </a:p>
          <a:p>
            <a:pPr lvl="1"/>
            <a:r>
              <a:rPr lang="en-US" dirty="0" smtClean="0"/>
              <a:t>Activities at unexpected times</a:t>
            </a:r>
          </a:p>
          <a:p>
            <a:pPr lvl="1"/>
            <a:r>
              <a:rPr lang="en-US" dirty="0" smtClean="0"/>
              <a:t>Presence of new accounts</a:t>
            </a:r>
          </a:p>
          <a:p>
            <a:pPr lvl="1"/>
            <a:r>
              <a:rPr lang="en-US" dirty="0" smtClean="0"/>
              <a:t>Reported attacks</a:t>
            </a:r>
          </a:p>
          <a:p>
            <a:pPr lvl="1"/>
            <a:r>
              <a:rPr lang="en-US" dirty="0" smtClean="0"/>
              <a:t>Notification from IDS</a:t>
            </a:r>
          </a:p>
        </p:txBody>
      </p:sp>
      <p:sp>
        <p:nvSpPr>
          <p:cNvPr id="38915" name="Rectangle 4"/>
          <p:cNvSpPr>
            <a:spLocks noGrp="1" noChangeArrowheads="1"/>
          </p:cNvSpPr>
          <p:nvPr>
            <p:ph type="title"/>
          </p:nvPr>
        </p:nvSpPr>
        <p:spPr/>
        <p:txBody>
          <a:bodyPr/>
          <a:lstStyle/>
          <a:p>
            <a:r>
              <a:rPr lang="en-US" dirty="0" smtClean="0"/>
              <a:t>Incident Indicators</a:t>
            </a:r>
          </a:p>
        </p:txBody>
      </p:sp>
    </p:spTree>
    <p:extLst>
      <p:ext uri="{BB962C8B-B14F-4D97-AF65-F5344CB8AC3E}">
        <p14:creationId xmlns:p14="http://schemas.microsoft.com/office/powerpoint/2010/main" val="1127351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5"/>
          <p:cNvSpPr>
            <a:spLocks noGrp="1" noChangeArrowheads="1"/>
          </p:cNvSpPr>
          <p:nvPr>
            <p:ph type="body" idx="1"/>
          </p:nvPr>
        </p:nvSpPr>
        <p:spPr/>
        <p:txBody>
          <a:bodyPr/>
          <a:lstStyle/>
          <a:p>
            <a:r>
              <a:rPr lang="en-US" dirty="0" smtClean="0"/>
              <a:t>Definite Indicators</a:t>
            </a:r>
          </a:p>
          <a:p>
            <a:pPr lvl="1"/>
            <a:r>
              <a:rPr lang="en-US" dirty="0" smtClean="0"/>
              <a:t>Use of dormant accounts</a:t>
            </a:r>
          </a:p>
          <a:p>
            <a:pPr lvl="1"/>
            <a:r>
              <a:rPr lang="en-US" dirty="0" smtClean="0"/>
              <a:t>Changes to logs</a:t>
            </a:r>
          </a:p>
          <a:p>
            <a:pPr lvl="1"/>
            <a:r>
              <a:rPr lang="en-US" dirty="0" smtClean="0"/>
              <a:t>Presence of hacker tools</a:t>
            </a:r>
          </a:p>
          <a:p>
            <a:pPr lvl="1"/>
            <a:r>
              <a:rPr lang="en-US" dirty="0" smtClean="0"/>
              <a:t>Notifications by partner or peer</a:t>
            </a:r>
          </a:p>
          <a:p>
            <a:pPr lvl="1"/>
            <a:r>
              <a:rPr lang="en-US" dirty="0" smtClean="0"/>
              <a:t>Notification by hacker</a:t>
            </a:r>
          </a:p>
          <a:p>
            <a:r>
              <a:rPr lang="en-US" dirty="0" smtClean="0"/>
              <a:t>Potential Incident Results</a:t>
            </a:r>
          </a:p>
          <a:p>
            <a:pPr lvl="1"/>
            <a:r>
              <a:rPr lang="en-US" dirty="0" smtClean="0"/>
              <a:t>Loss of availability</a:t>
            </a:r>
          </a:p>
          <a:p>
            <a:pPr lvl="1"/>
            <a:r>
              <a:rPr lang="en-US" dirty="0" smtClean="0"/>
              <a:t>Loss of integrity</a:t>
            </a:r>
          </a:p>
          <a:p>
            <a:pPr lvl="1"/>
            <a:r>
              <a:rPr lang="en-US" dirty="0" smtClean="0"/>
              <a:t>Loss of confidentiality</a:t>
            </a:r>
          </a:p>
          <a:p>
            <a:pPr lvl="1"/>
            <a:r>
              <a:rPr lang="en-US" dirty="0" smtClean="0"/>
              <a:t>Violation of policy</a:t>
            </a:r>
          </a:p>
          <a:p>
            <a:pPr lvl="1"/>
            <a:r>
              <a:rPr lang="en-US" dirty="0" smtClean="0"/>
              <a:t>Violation of law</a:t>
            </a:r>
          </a:p>
        </p:txBody>
      </p:sp>
      <p:sp>
        <p:nvSpPr>
          <p:cNvPr id="40963" name="Rectangle 4"/>
          <p:cNvSpPr>
            <a:spLocks noGrp="1" noChangeArrowheads="1"/>
          </p:cNvSpPr>
          <p:nvPr>
            <p:ph type="title"/>
          </p:nvPr>
        </p:nvSpPr>
        <p:spPr/>
        <p:txBody>
          <a:bodyPr/>
          <a:lstStyle/>
          <a:p>
            <a:r>
              <a:rPr lang="en-US" dirty="0" smtClean="0"/>
              <a:t>Incident Indicators </a:t>
            </a:r>
            <a:r>
              <a:rPr lang="en-US" dirty="0"/>
              <a:t>(Continued)</a:t>
            </a:r>
            <a:endParaRPr lang="en-US" dirty="0" smtClean="0"/>
          </a:p>
        </p:txBody>
      </p:sp>
    </p:spTree>
    <p:extLst>
      <p:ext uri="{BB962C8B-B14F-4D97-AF65-F5344CB8AC3E}">
        <p14:creationId xmlns:p14="http://schemas.microsoft.com/office/powerpoint/2010/main" val="8081874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5"/>
          <p:cNvSpPr>
            <a:spLocks noGrp="1" noChangeArrowheads="1"/>
          </p:cNvSpPr>
          <p:nvPr>
            <p:ph type="body" idx="1"/>
          </p:nvPr>
        </p:nvSpPr>
        <p:spPr/>
        <p:txBody>
          <a:bodyPr/>
          <a:lstStyle/>
          <a:p>
            <a:r>
              <a:rPr lang="en-US" dirty="0" smtClean="0"/>
              <a:t>Once an actual incident has been confirmed and properly classified, the IR plan moves from the detection phase to the reaction phase</a:t>
            </a:r>
          </a:p>
          <a:p>
            <a:r>
              <a:rPr lang="en-US" dirty="0" smtClean="0"/>
              <a:t>The steps in IR are designed to stop the incident, mitigate its effects, and provide information for the recovery from the incident</a:t>
            </a:r>
          </a:p>
          <a:p>
            <a:r>
              <a:rPr lang="en-US" dirty="0" smtClean="0"/>
              <a:t>In the incident response phase, a number of action steps taken by the CSIRT and others must occur quickly and may occur concurrently</a:t>
            </a:r>
          </a:p>
          <a:p>
            <a:endParaRPr lang="en-US" dirty="0" smtClean="0"/>
          </a:p>
        </p:txBody>
      </p:sp>
      <p:sp>
        <p:nvSpPr>
          <p:cNvPr id="44035" name="Rectangle 4"/>
          <p:cNvSpPr>
            <a:spLocks noGrp="1" noChangeArrowheads="1"/>
          </p:cNvSpPr>
          <p:nvPr>
            <p:ph type="title"/>
          </p:nvPr>
        </p:nvSpPr>
        <p:spPr/>
        <p:txBody>
          <a:bodyPr/>
          <a:lstStyle/>
          <a:p>
            <a:r>
              <a:rPr lang="en-US" dirty="0" smtClean="0"/>
              <a:t>Reacting to Incidents</a:t>
            </a:r>
          </a:p>
        </p:txBody>
      </p:sp>
    </p:spTree>
    <p:extLst>
      <p:ext uri="{BB962C8B-B14F-4D97-AF65-F5344CB8AC3E}">
        <p14:creationId xmlns:p14="http://schemas.microsoft.com/office/powerpoint/2010/main" val="32669307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5"/>
          <p:cNvSpPr>
            <a:spLocks noGrp="1" noChangeArrowheads="1"/>
          </p:cNvSpPr>
          <p:nvPr>
            <p:ph type="body" idx="1"/>
          </p:nvPr>
        </p:nvSpPr>
        <p:spPr>
          <a:xfrm>
            <a:off x="365125" y="1295400"/>
            <a:ext cx="8415338" cy="4308872"/>
          </a:xfrm>
        </p:spPr>
        <p:txBody>
          <a:bodyPr/>
          <a:lstStyle/>
          <a:p>
            <a:r>
              <a:rPr lang="en-US" dirty="0" smtClean="0"/>
              <a:t>As soon as an incident is declared, the right people must be immediately notified in the right order</a:t>
            </a:r>
          </a:p>
          <a:p>
            <a:r>
              <a:rPr lang="en-US" dirty="0" smtClean="0"/>
              <a:t>An alert roster is a document containing contact information on the individuals to be notified in the event of an actual incident either sequentially or hierarchically</a:t>
            </a:r>
          </a:p>
          <a:p>
            <a:r>
              <a:rPr lang="en-US" dirty="0" smtClean="0"/>
              <a:t>The alert message is a scripted description of the incident</a:t>
            </a:r>
          </a:p>
          <a:p>
            <a:r>
              <a:rPr lang="en-US" dirty="0" smtClean="0"/>
              <a:t>Other key personnel must also be notified of the incident only after the incident has been confirmed, but before media or other external sources learn of it</a:t>
            </a:r>
          </a:p>
        </p:txBody>
      </p:sp>
      <p:sp>
        <p:nvSpPr>
          <p:cNvPr id="45058" name="Rectangle 4"/>
          <p:cNvSpPr>
            <a:spLocks noGrp="1" noChangeArrowheads="1"/>
          </p:cNvSpPr>
          <p:nvPr>
            <p:ph type="title"/>
          </p:nvPr>
        </p:nvSpPr>
        <p:spPr/>
        <p:txBody>
          <a:bodyPr/>
          <a:lstStyle/>
          <a:p>
            <a:r>
              <a:rPr lang="en-US" dirty="0" smtClean="0"/>
              <a:t>Notification of Key Personnel</a:t>
            </a:r>
          </a:p>
        </p:txBody>
      </p:sp>
    </p:spTree>
    <p:extLst>
      <p:ext uri="{BB962C8B-B14F-4D97-AF65-F5344CB8AC3E}">
        <p14:creationId xmlns:p14="http://schemas.microsoft.com/office/powerpoint/2010/main" val="20863347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ebpage identifies the usage of Prepares Portal incident managemen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608135"/>
            <a:ext cx="7620000" cy="5641730"/>
          </a:xfrm>
          <a:prstGeom prst="rect">
            <a:avLst/>
          </a:prstGeom>
        </p:spPr>
      </p:pic>
    </p:spTree>
    <p:extLst>
      <p:ext uri="{BB962C8B-B14F-4D97-AF65-F5344CB8AC3E}">
        <p14:creationId xmlns:p14="http://schemas.microsoft.com/office/powerpoint/2010/main" val="1955997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online page identifies and Prepares incident notification. The note reads, Creating an incident notification message, auto-generates an alert message by e-mail, phone recording, or text message and then opens the incident management or tracking func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968964"/>
            <a:ext cx="8229600" cy="4920072"/>
          </a:xfrm>
          <a:prstGeom prst="rect">
            <a:avLst/>
          </a:prstGeom>
        </p:spPr>
      </p:pic>
    </p:spTree>
    <p:extLst>
      <p:ext uri="{BB962C8B-B14F-4D97-AF65-F5344CB8AC3E}">
        <p14:creationId xmlns:p14="http://schemas.microsoft.com/office/powerpoint/2010/main" val="6229492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5"/>
          <p:cNvSpPr>
            <a:spLocks noGrp="1" noChangeArrowheads="1"/>
          </p:cNvSpPr>
          <p:nvPr>
            <p:ph type="body" idx="1"/>
          </p:nvPr>
        </p:nvSpPr>
        <p:spPr>
          <a:xfrm>
            <a:off x="365125" y="1295400"/>
            <a:ext cx="8415338" cy="4308872"/>
          </a:xfrm>
        </p:spPr>
        <p:txBody>
          <a:bodyPr/>
          <a:lstStyle/>
          <a:p>
            <a:r>
              <a:rPr lang="en-US" dirty="0" smtClean="0"/>
              <a:t>As soon as an incident has been confirmed and the notification process is underway, the team should begin to document it</a:t>
            </a:r>
          </a:p>
          <a:p>
            <a:r>
              <a:rPr lang="en-US" dirty="0" smtClean="0"/>
              <a:t>The documentation should record the who, what, when, where, why, and how of each action taken while the incident is occurring</a:t>
            </a:r>
          </a:p>
          <a:p>
            <a:r>
              <a:rPr lang="en-US" dirty="0" smtClean="0"/>
              <a:t>It serves as a case study after the fact to determine if the right actions were taken and if they were effective</a:t>
            </a:r>
          </a:p>
          <a:p>
            <a:r>
              <a:rPr lang="en-US" dirty="0" smtClean="0"/>
              <a:t>It can also prove the organization did everything possible to deter the spread of the incident</a:t>
            </a:r>
          </a:p>
        </p:txBody>
      </p:sp>
      <p:sp>
        <p:nvSpPr>
          <p:cNvPr id="46083" name="Rectangle 4"/>
          <p:cNvSpPr>
            <a:spLocks noGrp="1" noChangeArrowheads="1"/>
          </p:cNvSpPr>
          <p:nvPr>
            <p:ph type="title"/>
          </p:nvPr>
        </p:nvSpPr>
        <p:spPr/>
        <p:txBody>
          <a:bodyPr/>
          <a:lstStyle/>
          <a:p>
            <a:r>
              <a:rPr lang="en-US" dirty="0" smtClean="0"/>
              <a:t>Documenting an Incident</a:t>
            </a:r>
          </a:p>
        </p:txBody>
      </p:sp>
    </p:spTree>
    <p:extLst>
      <p:ext uri="{BB962C8B-B14F-4D97-AF65-F5344CB8AC3E}">
        <p14:creationId xmlns:p14="http://schemas.microsoft.com/office/powerpoint/2010/main" val="2118891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7"/>
          <p:cNvSpPr>
            <a:spLocks noGrp="1" noChangeArrowheads="1"/>
          </p:cNvSpPr>
          <p:nvPr>
            <p:ph type="body" idx="1"/>
          </p:nvPr>
        </p:nvSpPr>
        <p:spPr>
          <a:xfrm>
            <a:off x="365125" y="1295400"/>
            <a:ext cx="8415338" cy="4678204"/>
          </a:xfrm>
        </p:spPr>
        <p:txBody>
          <a:bodyPr/>
          <a:lstStyle/>
          <a:p>
            <a:r>
              <a:rPr lang="en-US" dirty="0" smtClean="0"/>
              <a:t>The essential task of IR is to stop the incident and contain its scope or impact</a:t>
            </a:r>
          </a:p>
          <a:p>
            <a:r>
              <a:rPr lang="en-US" dirty="0" smtClean="0"/>
              <a:t>Incident containment strategies focus on two tasks: </a:t>
            </a:r>
          </a:p>
          <a:p>
            <a:pPr lvl="1"/>
            <a:r>
              <a:rPr lang="en-US" dirty="0" smtClean="0"/>
              <a:t>Stopping the incident</a:t>
            </a:r>
          </a:p>
          <a:p>
            <a:pPr lvl="1"/>
            <a:r>
              <a:rPr lang="en-US" dirty="0" smtClean="0"/>
              <a:t>Recovering control of the affected systems</a:t>
            </a:r>
          </a:p>
          <a:p>
            <a:r>
              <a:rPr lang="en-US" dirty="0" smtClean="0"/>
              <a:t>Typical containment strategies include:</a:t>
            </a:r>
          </a:p>
          <a:p>
            <a:pPr lvl="1"/>
            <a:r>
              <a:rPr lang="en-US" dirty="0" smtClean="0"/>
              <a:t>Disabling compromised user accounts</a:t>
            </a:r>
          </a:p>
          <a:p>
            <a:pPr lvl="1"/>
            <a:r>
              <a:rPr lang="en-US" dirty="0" smtClean="0"/>
              <a:t>Reconfiguring a firewall to block the problem traffic</a:t>
            </a:r>
          </a:p>
          <a:p>
            <a:pPr lvl="1"/>
            <a:r>
              <a:rPr lang="en-US" dirty="0" smtClean="0"/>
              <a:t>Temporarily disabling the compromised process or service</a:t>
            </a:r>
          </a:p>
          <a:p>
            <a:pPr lvl="1"/>
            <a:r>
              <a:rPr lang="en-US" dirty="0" smtClean="0"/>
              <a:t>Taking down the conduit application or server</a:t>
            </a:r>
          </a:p>
          <a:p>
            <a:pPr lvl="1"/>
            <a:r>
              <a:rPr lang="en-US" dirty="0" smtClean="0"/>
              <a:t>Disconnecting the affected network or network segment</a:t>
            </a:r>
          </a:p>
          <a:p>
            <a:pPr lvl="1"/>
            <a:r>
              <a:rPr lang="en-US" dirty="0" smtClean="0"/>
              <a:t>Stopping all computers and network devices</a:t>
            </a:r>
          </a:p>
        </p:txBody>
      </p:sp>
      <p:sp>
        <p:nvSpPr>
          <p:cNvPr id="47107" name="Rectangle 6"/>
          <p:cNvSpPr>
            <a:spLocks noGrp="1" noChangeArrowheads="1"/>
          </p:cNvSpPr>
          <p:nvPr>
            <p:ph type="title"/>
          </p:nvPr>
        </p:nvSpPr>
        <p:spPr/>
        <p:txBody>
          <a:bodyPr/>
          <a:lstStyle/>
          <a:p>
            <a:r>
              <a:rPr lang="en-US" dirty="0" smtClean="0"/>
              <a:t>Incident Containment Strategies </a:t>
            </a:r>
          </a:p>
        </p:txBody>
      </p:sp>
    </p:spTree>
    <p:extLst>
      <p:ext uri="{BB962C8B-B14F-4D97-AF65-F5344CB8AC3E}">
        <p14:creationId xmlns:p14="http://schemas.microsoft.com/office/powerpoint/2010/main" val="93762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5"/>
          <p:cNvSpPr>
            <a:spLocks noGrp="1" noChangeArrowheads="1"/>
          </p:cNvSpPr>
          <p:nvPr>
            <p:ph type="body" idx="1"/>
          </p:nvPr>
        </p:nvSpPr>
        <p:spPr/>
        <p:txBody>
          <a:bodyPr/>
          <a:lstStyle/>
          <a:p>
            <a:r>
              <a:rPr lang="en-US" dirty="0" smtClean="0"/>
              <a:t>The overall planning for unexpected adverse events is called contingency planning (CP)</a:t>
            </a:r>
          </a:p>
          <a:p>
            <a:r>
              <a:rPr lang="en-US" dirty="0" smtClean="0"/>
              <a:t>It is how communities of interest position their organizational units to prepare for, detect, react to, and recover from events that threaten the security of information resources and assets</a:t>
            </a:r>
          </a:p>
          <a:p>
            <a:r>
              <a:rPr lang="en-US" dirty="0" smtClean="0"/>
              <a:t>The main goal of CP is to restore normal modes of operation with minimum cost and disruption to normal business activities after an unexpected adverse event</a:t>
            </a:r>
          </a:p>
        </p:txBody>
      </p:sp>
      <p:sp>
        <p:nvSpPr>
          <p:cNvPr id="6147" name="Rectangle 4"/>
          <p:cNvSpPr>
            <a:spLocks noGrp="1" noChangeArrowheads="1"/>
          </p:cNvSpPr>
          <p:nvPr>
            <p:ph type="title"/>
          </p:nvPr>
        </p:nvSpPr>
        <p:spPr/>
        <p:txBody>
          <a:bodyPr/>
          <a:lstStyle/>
          <a:p>
            <a:r>
              <a:rPr lang="en-US" dirty="0" smtClean="0"/>
              <a:t>Fundamentals of Contingency Planning</a:t>
            </a:r>
          </a:p>
        </p:txBody>
      </p:sp>
    </p:spTree>
    <p:extLst>
      <p:ext uri="{BB962C8B-B14F-4D97-AF65-F5344CB8AC3E}">
        <p14:creationId xmlns:p14="http://schemas.microsoft.com/office/powerpoint/2010/main" val="11164853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5"/>
          <p:cNvSpPr>
            <a:spLocks noGrp="1" noChangeArrowheads="1"/>
          </p:cNvSpPr>
          <p:nvPr>
            <p:ph type="body" idx="1"/>
          </p:nvPr>
        </p:nvSpPr>
        <p:spPr/>
        <p:txBody>
          <a:bodyPr/>
          <a:lstStyle/>
          <a:p>
            <a:r>
              <a:rPr lang="en-US" dirty="0" smtClean="0"/>
              <a:t>An incident may increase in scope or severity to the point that the IRP cannot adequately contain the incident</a:t>
            </a:r>
          </a:p>
          <a:p>
            <a:r>
              <a:rPr lang="en-US" dirty="0" smtClean="0"/>
              <a:t>Each organization will have to determine, during the business impact analysis, the point at which the incident becomes a disaster</a:t>
            </a:r>
          </a:p>
          <a:p>
            <a:r>
              <a:rPr lang="en-US" dirty="0" smtClean="0"/>
              <a:t>The organization must also document when to involve outside responders</a:t>
            </a:r>
          </a:p>
        </p:txBody>
      </p:sp>
      <p:sp>
        <p:nvSpPr>
          <p:cNvPr id="49155" name="Rectangle 4"/>
          <p:cNvSpPr>
            <a:spLocks noGrp="1" noChangeArrowheads="1"/>
          </p:cNvSpPr>
          <p:nvPr>
            <p:ph type="title"/>
          </p:nvPr>
        </p:nvSpPr>
        <p:spPr/>
        <p:txBody>
          <a:bodyPr/>
          <a:lstStyle/>
          <a:p>
            <a:r>
              <a:rPr lang="en-US" dirty="0" smtClean="0"/>
              <a:t>Incident Escalation </a:t>
            </a:r>
          </a:p>
        </p:txBody>
      </p:sp>
    </p:spTree>
    <p:extLst>
      <p:ext uri="{BB962C8B-B14F-4D97-AF65-F5344CB8AC3E}">
        <p14:creationId xmlns:p14="http://schemas.microsoft.com/office/powerpoint/2010/main" val="33251951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5"/>
          <p:cNvSpPr>
            <a:spLocks noGrp="1" noChangeArrowheads="1"/>
          </p:cNvSpPr>
          <p:nvPr>
            <p:ph type="body" idx="1"/>
          </p:nvPr>
        </p:nvSpPr>
        <p:spPr>
          <a:xfrm>
            <a:off x="365125" y="1295400"/>
            <a:ext cx="8415338" cy="4985980"/>
          </a:xfrm>
        </p:spPr>
        <p:txBody>
          <a:bodyPr/>
          <a:lstStyle/>
          <a:p>
            <a:r>
              <a:rPr lang="en-US" sz="2400" dirty="0" smtClean="0"/>
              <a:t>Once the incident has been contained, and system control regained, incident recovery can begin</a:t>
            </a:r>
          </a:p>
          <a:p>
            <a:r>
              <a:rPr lang="en-US" sz="2400" dirty="0" smtClean="0"/>
              <a:t>As in the incident reaction phase, the first task is to inform the appropriate human resources</a:t>
            </a:r>
          </a:p>
          <a:p>
            <a:r>
              <a:rPr lang="en-US" sz="2400" dirty="0" smtClean="0"/>
              <a:t>Almost simultaneously, the CSIRT must assess the full extent of the damage so as to determine what must be done to restore the systems</a:t>
            </a:r>
          </a:p>
          <a:p>
            <a:r>
              <a:rPr lang="en-US" sz="2400" dirty="0" smtClean="0"/>
              <a:t>The immediate determination of the scope of the breach of confidentiality, integrity, and availability of information and information assets is called incident damage assessment</a:t>
            </a:r>
          </a:p>
          <a:p>
            <a:r>
              <a:rPr lang="en-US" sz="2400" dirty="0" smtClean="0"/>
              <a:t>Those who document the damage must be trained to collect and preserve evidence, in case the incident is part of a crime or results in a civil action</a:t>
            </a:r>
          </a:p>
        </p:txBody>
      </p:sp>
      <p:sp>
        <p:nvSpPr>
          <p:cNvPr id="50179" name="Rectangle 4"/>
          <p:cNvSpPr>
            <a:spLocks noGrp="1" noChangeArrowheads="1"/>
          </p:cNvSpPr>
          <p:nvPr>
            <p:ph type="title"/>
          </p:nvPr>
        </p:nvSpPr>
        <p:spPr/>
        <p:txBody>
          <a:bodyPr/>
          <a:lstStyle/>
          <a:p>
            <a:r>
              <a:rPr lang="en-US" dirty="0" smtClean="0"/>
              <a:t>Recovering from Incidents </a:t>
            </a:r>
          </a:p>
        </p:txBody>
      </p:sp>
    </p:spTree>
    <p:extLst>
      <p:ext uri="{BB962C8B-B14F-4D97-AF65-F5344CB8AC3E}">
        <p14:creationId xmlns:p14="http://schemas.microsoft.com/office/powerpoint/2010/main" val="39281845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type="body" idx="1"/>
          </p:nvPr>
        </p:nvSpPr>
        <p:spPr>
          <a:xfrm>
            <a:off x="365125" y="1295400"/>
            <a:ext cx="8415338" cy="4124206"/>
          </a:xfrm>
        </p:spPr>
        <p:txBody>
          <a:bodyPr/>
          <a:lstStyle/>
          <a:p>
            <a:r>
              <a:rPr lang="en-US" dirty="0" smtClean="0"/>
              <a:t>The incident recovery process:</a:t>
            </a:r>
          </a:p>
          <a:p>
            <a:pPr lvl="1"/>
            <a:r>
              <a:rPr lang="en-US" dirty="0" smtClean="0"/>
              <a:t>Identify the vulnerabilities that allowed the incident to occur and spread and resolve them</a:t>
            </a:r>
          </a:p>
          <a:p>
            <a:pPr lvl="1"/>
            <a:r>
              <a:rPr lang="en-US" dirty="0" smtClean="0"/>
              <a:t>Address the safeguards that failed to stop or limit the incident, or were missing from the system in the first place and install, replace, or upgrade them</a:t>
            </a:r>
          </a:p>
          <a:p>
            <a:pPr lvl="1"/>
            <a:r>
              <a:rPr lang="en-US" dirty="0" smtClean="0"/>
              <a:t>Evaluate monitoring capabilities (if present)</a:t>
            </a:r>
          </a:p>
          <a:p>
            <a:pPr lvl="1"/>
            <a:r>
              <a:rPr lang="en-US" dirty="0" smtClean="0"/>
              <a:t>Restore the data from backups as needed</a:t>
            </a:r>
          </a:p>
          <a:p>
            <a:pPr lvl="1"/>
            <a:r>
              <a:rPr lang="en-US" dirty="0" smtClean="0"/>
              <a:t>Restore the services and processes in use </a:t>
            </a:r>
          </a:p>
          <a:p>
            <a:pPr lvl="1"/>
            <a:r>
              <a:rPr lang="en-US" dirty="0" smtClean="0"/>
              <a:t>Continuously monitor the system</a:t>
            </a:r>
          </a:p>
          <a:p>
            <a:pPr lvl="1"/>
            <a:r>
              <a:rPr lang="en-US" dirty="0" smtClean="0"/>
              <a:t>Restore the confidence of the communities of interest</a:t>
            </a:r>
            <a:endParaRPr lang="en-US" dirty="0"/>
          </a:p>
        </p:txBody>
      </p:sp>
      <p:sp>
        <p:nvSpPr>
          <p:cNvPr id="51203" name="Rectangle 2"/>
          <p:cNvSpPr>
            <a:spLocks noGrp="1" noChangeArrowheads="1"/>
          </p:cNvSpPr>
          <p:nvPr>
            <p:ph type="title"/>
          </p:nvPr>
        </p:nvSpPr>
        <p:spPr/>
        <p:txBody>
          <a:bodyPr/>
          <a:lstStyle/>
          <a:p>
            <a:r>
              <a:rPr lang="en-US" dirty="0" smtClean="0"/>
              <a:t>Recovering from Incidents </a:t>
            </a:r>
            <a:r>
              <a:rPr lang="en-US" dirty="0"/>
              <a:t>(Continued) </a:t>
            </a:r>
            <a:endParaRPr lang="en-US" dirty="0" smtClean="0"/>
          </a:p>
        </p:txBody>
      </p:sp>
    </p:spTree>
    <p:extLst>
      <p:ext uri="{BB962C8B-B14F-4D97-AF65-F5344CB8AC3E}">
        <p14:creationId xmlns:p14="http://schemas.microsoft.com/office/powerpoint/2010/main" val="5930411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5232202"/>
          </a:xfrm>
        </p:spPr>
        <p:txBody>
          <a:bodyPr/>
          <a:lstStyle/>
          <a:p>
            <a:r>
              <a:rPr lang="en-US" dirty="0" smtClean="0"/>
              <a:t>According to McAfee, CSIRTS commonly fail to:</a:t>
            </a:r>
          </a:p>
          <a:p>
            <a:pPr lvl="1"/>
            <a:r>
              <a:rPr lang="en-US" dirty="0" smtClean="0"/>
              <a:t>Appoint a clear chain of command with a specified individual in charge</a:t>
            </a:r>
          </a:p>
          <a:p>
            <a:pPr lvl="1"/>
            <a:r>
              <a:rPr lang="en-US" dirty="0" smtClean="0"/>
              <a:t>Establish a central operations center</a:t>
            </a:r>
          </a:p>
          <a:p>
            <a:pPr lvl="1"/>
            <a:r>
              <a:rPr lang="en-US" dirty="0" smtClean="0"/>
              <a:t>“Know their enemy” </a:t>
            </a:r>
          </a:p>
          <a:p>
            <a:pPr lvl="1"/>
            <a:r>
              <a:rPr lang="en-US" dirty="0" smtClean="0"/>
              <a:t>Develop a comprehensive IR plan with containment strategies</a:t>
            </a:r>
          </a:p>
          <a:p>
            <a:pPr lvl="1"/>
            <a:r>
              <a:rPr lang="en-US" dirty="0" smtClean="0"/>
              <a:t>Record IR activities at all phases</a:t>
            </a:r>
          </a:p>
          <a:p>
            <a:pPr lvl="1"/>
            <a:r>
              <a:rPr lang="en-US" dirty="0" smtClean="0"/>
              <a:t>Document the events as they occur in a timeline</a:t>
            </a:r>
          </a:p>
          <a:p>
            <a:pPr lvl="1"/>
            <a:r>
              <a:rPr lang="en-US" dirty="0" smtClean="0"/>
              <a:t>Distinguish incident containment from incident remediation (as part of reaction)</a:t>
            </a:r>
          </a:p>
          <a:p>
            <a:pPr lvl="1"/>
            <a:r>
              <a:rPr lang="en-US" dirty="0" smtClean="0"/>
              <a:t>Secure and monitor networks and network devices</a:t>
            </a:r>
          </a:p>
          <a:p>
            <a:pPr lvl="1"/>
            <a:r>
              <a:rPr lang="en-US" dirty="0" smtClean="0"/>
              <a:t>Establish and manage system and network logging</a:t>
            </a:r>
          </a:p>
          <a:p>
            <a:pPr lvl="1"/>
            <a:r>
              <a:rPr lang="en-US" dirty="0" smtClean="0"/>
              <a:t>Establish and support effective anti-virus and antimalware solutions</a:t>
            </a:r>
            <a:endParaRPr lang="en-US" dirty="0"/>
          </a:p>
        </p:txBody>
      </p:sp>
      <p:sp>
        <p:nvSpPr>
          <p:cNvPr id="2" name="Title 1"/>
          <p:cNvSpPr>
            <a:spLocks noGrp="1"/>
          </p:cNvSpPr>
          <p:nvPr>
            <p:ph type="title"/>
          </p:nvPr>
        </p:nvSpPr>
        <p:spPr/>
        <p:txBody>
          <a:bodyPr/>
          <a:lstStyle/>
          <a:p>
            <a:r>
              <a:rPr lang="en-US" dirty="0" smtClean="0"/>
              <a:t>Common Mistakes CSIRTs make</a:t>
            </a:r>
            <a:endParaRPr lang="en-US" dirty="0"/>
          </a:p>
        </p:txBody>
      </p:sp>
    </p:spTree>
    <p:extLst>
      <p:ext uri="{BB962C8B-B14F-4D97-AF65-F5344CB8AC3E}">
        <p14:creationId xmlns:p14="http://schemas.microsoft.com/office/powerpoint/2010/main" val="2878303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4739759"/>
          </a:xfrm>
        </p:spPr>
        <p:txBody>
          <a:bodyPr/>
          <a:lstStyle/>
          <a:p>
            <a:r>
              <a:rPr lang="en-US" sz="2200" dirty="0" smtClean="0"/>
              <a:t>Acquire tools and resources that may be of value during incident handling</a:t>
            </a:r>
          </a:p>
          <a:p>
            <a:r>
              <a:rPr lang="en-US" sz="2200" dirty="0" smtClean="0"/>
              <a:t>Prevent incidents from occurring by ensuring that networks, systems, and applications are sufficiently secure</a:t>
            </a:r>
          </a:p>
          <a:p>
            <a:r>
              <a:rPr lang="en-US" sz="2200" dirty="0" smtClean="0"/>
              <a:t>Identify precursors and indicators through alerts generated by several types of security software</a:t>
            </a:r>
          </a:p>
          <a:p>
            <a:r>
              <a:rPr lang="en-US" sz="2200" dirty="0" smtClean="0"/>
              <a:t>Establish mechanisms for outside parties to report incidents</a:t>
            </a:r>
          </a:p>
          <a:p>
            <a:r>
              <a:rPr lang="en-US" sz="2200" dirty="0" smtClean="0"/>
              <a:t>Require a baseline level of logging and auditing on all systems, and a higher baseline level on all critical systems</a:t>
            </a:r>
          </a:p>
          <a:p>
            <a:r>
              <a:rPr lang="en-US" sz="2200" dirty="0" smtClean="0"/>
              <a:t>Profile networks and systems</a:t>
            </a:r>
          </a:p>
          <a:p>
            <a:r>
              <a:rPr lang="en-US" sz="2200" dirty="0" smtClean="0"/>
              <a:t>Understand the normal behaviors of networks, systems, and applications</a:t>
            </a:r>
          </a:p>
          <a:p>
            <a:r>
              <a:rPr lang="en-US" sz="2200" dirty="0" smtClean="0"/>
              <a:t>Create a log retention policy</a:t>
            </a:r>
          </a:p>
          <a:p>
            <a:r>
              <a:rPr lang="en-US" sz="2200" dirty="0" smtClean="0"/>
              <a:t>Perform event correlation</a:t>
            </a:r>
          </a:p>
          <a:p>
            <a:r>
              <a:rPr lang="en-US" sz="2200" dirty="0" smtClean="0"/>
              <a:t>Keep all host clocks synchronized</a:t>
            </a:r>
            <a:endParaRPr lang="en-US" sz="2200" dirty="0"/>
          </a:p>
        </p:txBody>
      </p:sp>
      <p:sp>
        <p:nvSpPr>
          <p:cNvPr id="2" name="Title 1"/>
          <p:cNvSpPr>
            <a:spLocks noGrp="1"/>
          </p:cNvSpPr>
          <p:nvPr>
            <p:ph type="title"/>
          </p:nvPr>
        </p:nvSpPr>
        <p:spPr/>
        <p:txBody>
          <a:bodyPr/>
          <a:lstStyle/>
          <a:p>
            <a:r>
              <a:rPr lang="en-US" dirty="0" smtClean="0"/>
              <a:t>NIST Recommendations for Incident Handling</a:t>
            </a:r>
            <a:endParaRPr lang="en-US" dirty="0"/>
          </a:p>
        </p:txBody>
      </p:sp>
    </p:spTree>
    <p:extLst>
      <p:ext uri="{BB962C8B-B14F-4D97-AF65-F5344CB8AC3E}">
        <p14:creationId xmlns:p14="http://schemas.microsoft.com/office/powerpoint/2010/main" val="6786193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5232202"/>
          </a:xfrm>
        </p:spPr>
        <p:txBody>
          <a:bodyPr/>
          <a:lstStyle/>
          <a:p>
            <a:r>
              <a:rPr lang="en-US" sz="2400" dirty="0" smtClean="0"/>
              <a:t>Maintain and use a knowledge base of information</a:t>
            </a:r>
          </a:p>
          <a:p>
            <a:r>
              <a:rPr lang="en-US" sz="2400" dirty="0" smtClean="0"/>
              <a:t>Start recording all information as soon as the team suspects that an incident has occurred</a:t>
            </a:r>
          </a:p>
          <a:p>
            <a:r>
              <a:rPr lang="en-US" sz="2400" dirty="0" smtClean="0"/>
              <a:t>Safeguard incident data</a:t>
            </a:r>
          </a:p>
          <a:p>
            <a:r>
              <a:rPr lang="en-US" sz="2400" dirty="0" smtClean="0"/>
              <a:t>Prioritize handling of the incidents based on the relevant factors</a:t>
            </a:r>
          </a:p>
          <a:p>
            <a:r>
              <a:rPr lang="en-US" sz="2400" dirty="0" smtClean="0"/>
              <a:t>Include provisions for incident reporting in the organization’s incident response policy</a:t>
            </a:r>
          </a:p>
          <a:p>
            <a:r>
              <a:rPr lang="en-US" sz="2400" dirty="0" smtClean="0"/>
              <a:t>Establish strategies and procedures for containing incidents</a:t>
            </a:r>
          </a:p>
          <a:p>
            <a:r>
              <a:rPr lang="en-US" sz="2400" dirty="0" smtClean="0"/>
              <a:t>Follow established procedures for evidence gathering and handling</a:t>
            </a:r>
          </a:p>
          <a:p>
            <a:r>
              <a:rPr lang="en-US" sz="2400" dirty="0" smtClean="0"/>
              <a:t>Capture volatile data from systems as evidence</a:t>
            </a:r>
          </a:p>
          <a:p>
            <a:r>
              <a:rPr lang="en-US" sz="2400" dirty="0" smtClean="0"/>
              <a:t>Obtain system snapshots through full forensic disk images, not file system backups</a:t>
            </a:r>
          </a:p>
          <a:p>
            <a:r>
              <a:rPr lang="en-US" sz="2400" dirty="0" smtClean="0"/>
              <a:t>Hold lessons-learned meetings after major incidents</a:t>
            </a:r>
            <a:endParaRPr lang="en-US" sz="2400" dirty="0"/>
          </a:p>
        </p:txBody>
      </p:sp>
      <p:sp>
        <p:nvSpPr>
          <p:cNvPr id="2" name="Title 1"/>
          <p:cNvSpPr>
            <a:spLocks noGrp="1"/>
          </p:cNvSpPr>
          <p:nvPr>
            <p:ph type="title"/>
          </p:nvPr>
        </p:nvSpPr>
        <p:spPr>
          <a:xfrm>
            <a:off x="762000" y="188122"/>
            <a:ext cx="8026400" cy="732508"/>
          </a:xfrm>
        </p:spPr>
        <p:txBody>
          <a:bodyPr/>
          <a:lstStyle/>
          <a:p>
            <a:r>
              <a:rPr lang="en-US" dirty="0" smtClean="0"/>
              <a:t>NIST Recommendations for Incident Handling </a:t>
            </a:r>
            <a:r>
              <a:rPr lang="en-US" dirty="0"/>
              <a:t>(Continued)</a:t>
            </a:r>
          </a:p>
        </p:txBody>
      </p:sp>
    </p:spTree>
    <p:extLst>
      <p:ext uri="{BB962C8B-B14F-4D97-AF65-F5344CB8AC3E}">
        <p14:creationId xmlns:p14="http://schemas.microsoft.com/office/powerpoint/2010/main" val="4105407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4555093"/>
          </a:xfrm>
        </p:spPr>
        <p:txBody>
          <a:bodyPr/>
          <a:lstStyle/>
          <a:p>
            <a:r>
              <a:rPr lang="en-US" dirty="0" smtClean="0"/>
              <a:t>Eventually the organization will encounter incidents and disasters that stem from an intentional attack on its information assets by an individual or a group, as opposed to one from an unintentional source</a:t>
            </a:r>
          </a:p>
          <a:p>
            <a:r>
              <a:rPr lang="en-US" dirty="0" smtClean="0"/>
              <a:t>At that point, the organization must choose one of two philosophies that will affect its approach to IR and DR as well as subsequent involvement of digital forensics and law enforcement</a:t>
            </a:r>
          </a:p>
          <a:p>
            <a:pPr lvl="1"/>
            <a:r>
              <a:rPr lang="en-US" dirty="0" smtClean="0"/>
              <a:t>Protect and forget, also known as “patch and proceed” </a:t>
            </a:r>
          </a:p>
          <a:p>
            <a:pPr lvl="1"/>
            <a:r>
              <a:rPr lang="en-US" dirty="0" smtClean="0"/>
              <a:t>Apprehend and prosecute, also known as “pursue and prosecute”</a:t>
            </a:r>
          </a:p>
        </p:txBody>
      </p:sp>
      <p:sp>
        <p:nvSpPr>
          <p:cNvPr id="2" name="Title 1"/>
          <p:cNvSpPr>
            <a:spLocks noGrp="1"/>
          </p:cNvSpPr>
          <p:nvPr>
            <p:ph type="title"/>
          </p:nvPr>
        </p:nvSpPr>
        <p:spPr>
          <a:xfrm>
            <a:off x="762000" y="188122"/>
            <a:ext cx="8026400" cy="732508"/>
          </a:xfrm>
        </p:spPr>
        <p:txBody>
          <a:bodyPr/>
          <a:lstStyle/>
          <a:p>
            <a:r>
              <a:rPr lang="en-US" dirty="0" smtClean="0"/>
              <a:t>Organizational Philosophy on Incident and Disaster Handling</a:t>
            </a:r>
            <a:endParaRPr lang="en-US" dirty="0"/>
          </a:p>
        </p:txBody>
      </p:sp>
    </p:spTree>
    <p:extLst>
      <p:ext uri="{BB962C8B-B14F-4D97-AF65-F5344CB8AC3E}">
        <p14:creationId xmlns:p14="http://schemas.microsoft.com/office/powerpoint/2010/main" val="33616708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Disaster Recovery</a:t>
            </a:r>
            <a:endParaRPr lang="en-US" dirty="0"/>
          </a:p>
        </p:txBody>
      </p:sp>
      <p:sp>
        <p:nvSpPr>
          <p:cNvPr id="7" name="Text Placeholder 6"/>
          <p:cNvSpPr>
            <a:spLocks noGrp="1"/>
          </p:cNvSpPr>
          <p:nvPr>
            <p:ph type="body" idx="1"/>
          </p:nvPr>
        </p:nvSpPr>
        <p:spPr/>
        <p:txBody>
          <a:bodyPr/>
          <a:lstStyle/>
          <a:p>
            <a:r>
              <a:rPr lang="en-US" dirty="0" smtClean="0"/>
              <a:t>Chapter 10: Planning for Contingencies</a:t>
            </a:r>
            <a:endParaRPr lang="en-US" dirty="0"/>
          </a:p>
        </p:txBody>
      </p:sp>
    </p:spTree>
    <p:extLst>
      <p:ext uri="{BB962C8B-B14F-4D97-AF65-F5344CB8AC3E}">
        <p14:creationId xmlns:p14="http://schemas.microsoft.com/office/powerpoint/2010/main" val="2720353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5"/>
          <p:cNvSpPr>
            <a:spLocks noGrp="1" noChangeArrowheads="1"/>
          </p:cNvSpPr>
          <p:nvPr>
            <p:ph type="body" idx="1"/>
          </p:nvPr>
        </p:nvSpPr>
        <p:spPr>
          <a:xfrm>
            <a:off x="365125" y="1295400"/>
            <a:ext cx="8415338" cy="4493538"/>
          </a:xfrm>
        </p:spPr>
        <p:txBody>
          <a:bodyPr/>
          <a:lstStyle/>
          <a:p>
            <a:r>
              <a:rPr lang="en-US" dirty="0" smtClean="0"/>
              <a:t>Disaster recovery planning (DRP) entails preparation for and recovery from a disaster, whether natural or man-made</a:t>
            </a:r>
          </a:p>
          <a:p>
            <a:r>
              <a:rPr lang="en-US" dirty="0" smtClean="0"/>
              <a:t>In general, an incident is a disaster when: </a:t>
            </a:r>
          </a:p>
          <a:p>
            <a:pPr lvl="1"/>
            <a:r>
              <a:rPr lang="en-US" dirty="0" smtClean="0"/>
              <a:t>the organization is unable to contain or control the impact of an incident, or </a:t>
            </a:r>
          </a:p>
          <a:p>
            <a:pPr lvl="1"/>
            <a:r>
              <a:rPr lang="en-US" dirty="0" smtClean="0"/>
              <a:t>the level of damage or destruction from an incident is so severe the organization is unable to quickly recover </a:t>
            </a:r>
          </a:p>
          <a:p>
            <a:r>
              <a:rPr lang="en-US" dirty="0" smtClean="0"/>
              <a:t>The key role of a DR plan is defining how to reestablish operations at the location where the organization is usually located (primary site)</a:t>
            </a:r>
          </a:p>
        </p:txBody>
      </p:sp>
      <p:sp>
        <p:nvSpPr>
          <p:cNvPr id="56323" name="Rectangle 4"/>
          <p:cNvSpPr>
            <a:spLocks noGrp="1" noChangeArrowheads="1"/>
          </p:cNvSpPr>
          <p:nvPr>
            <p:ph type="title"/>
          </p:nvPr>
        </p:nvSpPr>
        <p:spPr/>
        <p:txBody>
          <a:bodyPr/>
          <a:lstStyle/>
          <a:p>
            <a:r>
              <a:rPr lang="en-US" dirty="0" smtClean="0"/>
              <a:t>Disaster Recovery</a:t>
            </a:r>
          </a:p>
        </p:txBody>
      </p:sp>
    </p:spTree>
    <p:extLst>
      <p:ext uri="{BB962C8B-B14F-4D97-AF65-F5344CB8AC3E}">
        <p14:creationId xmlns:p14="http://schemas.microsoft.com/office/powerpoint/2010/main" val="1017000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5232202"/>
          </a:xfrm>
        </p:spPr>
        <p:txBody>
          <a:bodyPr/>
          <a:lstStyle/>
          <a:p>
            <a:r>
              <a:rPr lang="en-US" sz="2600" dirty="0" smtClean="0"/>
              <a:t>As you learned earlier, the CP team creates the DR planning team (DRPT)</a:t>
            </a:r>
          </a:p>
          <a:p>
            <a:r>
              <a:rPr lang="en-US" sz="2600" dirty="0" smtClean="0"/>
              <a:t>The DRPT in turn organizes and prepares the DR response teams (DRRTs) to actually implement the DR plan in the event of a disaster</a:t>
            </a:r>
          </a:p>
          <a:p>
            <a:r>
              <a:rPr lang="en-US" sz="2600" dirty="0" smtClean="0"/>
              <a:t>These teams may have multiple responsibilities in the recovery of the primary site and the reestablishment of operations:</a:t>
            </a:r>
          </a:p>
          <a:p>
            <a:pPr lvl="1"/>
            <a:r>
              <a:rPr lang="en-US" sz="2200" dirty="0" smtClean="0"/>
              <a:t>Recover information assets that are salvageable from the primary facility after the disaster</a:t>
            </a:r>
          </a:p>
          <a:p>
            <a:pPr lvl="1"/>
            <a:r>
              <a:rPr lang="en-US" sz="2200" dirty="0" smtClean="0"/>
              <a:t>Purchase or otherwise acquire replacement information assets from appropriate sources</a:t>
            </a:r>
          </a:p>
          <a:p>
            <a:pPr lvl="1"/>
            <a:r>
              <a:rPr lang="en-US" sz="2200" dirty="0" smtClean="0"/>
              <a:t>Reestablish functional information assets at the primary site if possible or at a new primary site, if necessary</a:t>
            </a:r>
            <a:endParaRPr lang="en-US" sz="2200" dirty="0"/>
          </a:p>
        </p:txBody>
      </p:sp>
      <p:sp>
        <p:nvSpPr>
          <p:cNvPr id="2" name="Title 1"/>
          <p:cNvSpPr>
            <a:spLocks noGrp="1"/>
          </p:cNvSpPr>
          <p:nvPr>
            <p:ph type="title"/>
          </p:nvPr>
        </p:nvSpPr>
        <p:spPr/>
        <p:txBody>
          <a:bodyPr/>
          <a:lstStyle/>
          <a:p>
            <a:r>
              <a:rPr lang="en-US" dirty="0" smtClean="0"/>
              <a:t>Disaster Recovery </a:t>
            </a:r>
            <a:r>
              <a:rPr lang="en-US" dirty="0"/>
              <a:t>(Continued)</a:t>
            </a:r>
          </a:p>
        </p:txBody>
      </p:sp>
    </p:spTree>
    <p:extLst>
      <p:ext uri="{BB962C8B-B14F-4D97-AF65-F5344CB8AC3E}">
        <p14:creationId xmlns:p14="http://schemas.microsoft.com/office/powerpoint/2010/main" val="191290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5"/>
          <p:cNvSpPr>
            <a:spLocks noGrp="1" noChangeArrowheads="1"/>
          </p:cNvSpPr>
          <p:nvPr>
            <p:ph type="body" idx="1"/>
          </p:nvPr>
        </p:nvSpPr>
        <p:spPr/>
        <p:txBody>
          <a:bodyPr/>
          <a:lstStyle/>
          <a:p>
            <a:r>
              <a:rPr lang="en-US" dirty="0" smtClean="0"/>
              <a:t>CP consists of four major components:</a:t>
            </a:r>
          </a:p>
          <a:p>
            <a:pPr lvl="1"/>
            <a:r>
              <a:rPr lang="en-US" dirty="0" smtClean="0"/>
              <a:t>Business impact analysis (BIA)</a:t>
            </a:r>
          </a:p>
          <a:p>
            <a:pPr lvl="1"/>
            <a:r>
              <a:rPr lang="en-US" dirty="0" smtClean="0"/>
              <a:t>Incident response plan (IR plan)</a:t>
            </a:r>
          </a:p>
          <a:p>
            <a:pPr lvl="1"/>
            <a:r>
              <a:rPr lang="en-US" dirty="0" smtClean="0"/>
              <a:t>Disaster recovery plan (DR plan)</a:t>
            </a:r>
          </a:p>
          <a:p>
            <a:pPr lvl="1"/>
            <a:r>
              <a:rPr lang="en-US" dirty="0" smtClean="0"/>
              <a:t>Business continuity plan (BC plan)</a:t>
            </a:r>
          </a:p>
          <a:p>
            <a:r>
              <a:rPr lang="en-US" dirty="0" smtClean="0"/>
              <a:t>Depending on the organization’s size and business philosophy, IT and InfoSec managers can either </a:t>
            </a:r>
          </a:p>
          <a:p>
            <a:pPr lvl="1"/>
            <a:r>
              <a:rPr lang="en-US" dirty="0" smtClean="0"/>
              <a:t>create and develop these four CP components as one unified plan or </a:t>
            </a:r>
          </a:p>
          <a:p>
            <a:pPr lvl="1"/>
            <a:r>
              <a:rPr lang="en-US" dirty="0" smtClean="0"/>
              <a:t>create the four separately in conjunction with a set of interlocking procedures that enable continuity</a:t>
            </a:r>
          </a:p>
        </p:txBody>
      </p:sp>
      <p:sp>
        <p:nvSpPr>
          <p:cNvPr id="8195" name="Rectangle 4"/>
          <p:cNvSpPr>
            <a:spLocks noGrp="1" noChangeArrowheads="1"/>
          </p:cNvSpPr>
          <p:nvPr>
            <p:ph type="title"/>
          </p:nvPr>
        </p:nvSpPr>
        <p:spPr/>
        <p:txBody>
          <a:bodyPr/>
          <a:lstStyle/>
          <a:p>
            <a:r>
              <a:rPr lang="en-US" dirty="0" smtClean="0"/>
              <a:t>Fundamentals of Contingency </a:t>
            </a:r>
            <a:r>
              <a:rPr lang="en-US" dirty="0"/>
              <a:t>Planning (Continued)</a:t>
            </a:r>
            <a:endParaRPr lang="en-US" dirty="0" smtClean="0"/>
          </a:p>
        </p:txBody>
      </p:sp>
    </p:spTree>
    <p:extLst>
      <p:ext uri="{BB962C8B-B14F-4D97-AF65-F5344CB8AC3E}">
        <p14:creationId xmlns:p14="http://schemas.microsoft.com/office/powerpoint/2010/main" val="35271590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17525" y="1905000"/>
            <a:ext cx="8415338" cy="1661993"/>
          </a:xfrm>
        </p:spPr>
        <p:txBody>
          <a:bodyPr/>
          <a:lstStyle/>
          <a:p>
            <a:r>
              <a:rPr lang="en-US" dirty="0" smtClean="0"/>
              <a:t>DR Management</a:t>
            </a:r>
          </a:p>
          <a:p>
            <a:r>
              <a:rPr lang="en-US" dirty="0" smtClean="0"/>
              <a:t>Communications</a:t>
            </a:r>
          </a:p>
          <a:p>
            <a:r>
              <a:rPr lang="en-US" dirty="0" smtClean="0"/>
              <a:t>Computer Recovery </a:t>
            </a:r>
            <a:br>
              <a:rPr lang="en-US" dirty="0" smtClean="0"/>
            </a:br>
            <a:r>
              <a:rPr lang="en-US" dirty="0" smtClean="0"/>
              <a:t>(Hardware) Team</a:t>
            </a:r>
          </a:p>
          <a:p>
            <a:r>
              <a:rPr lang="en-US" dirty="0" smtClean="0"/>
              <a:t>Systems Recovery (OS)</a:t>
            </a:r>
          </a:p>
          <a:p>
            <a:r>
              <a:rPr lang="en-US" dirty="0" smtClean="0"/>
              <a:t>Network Recovery Team</a:t>
            </a:r>
          </a:p>
          <a:p>
            <a:r>
              <a:rPr lang="en-US" dirty="0" smtClean="0"/>
              <a:t>Storage Recovery</a:t>
            </a:r>
          </a:p>
          <a:p>
            <a:r>
              <a:rPr lang="en-US" dirty="0" smtClean="0"/>
              <a:t>Applications Recovery</a:t>
            </a:r>
          </a:p>
          <a:p>
            <a:endParaRPr lang="en-US" dirty="0" smtClean="0"/>
          </a:p>
        </p:txBody>
      </p:sp>
      <p:sp>
        <p:nvSpPr>
          <p:cNvPr id="2" name="Title 1"/>
          <p:cNvSpPr>
            <a:spLocks noGrp="1"/>
          </p:cNvSpPr>
          <p:nvPr>
            <p:ph type="title"/>
          </p:nvPr>
        </p:nvSpPr>
        <p:spPr/>
        <p:txBody>
          <a:bodyPr/>
          <a:lstStyle/>
          <a:p>
            <a:r>
              <a:rPr lang="en-US" dirty="0" smtClean="0"/>
              <a:t>Disaster Recovery Response Teams</a:t>
            </a:r>
            <a:endParaRPr lang="en-US" dirty="0"/>
          </a:p>
        </p:txBody>
      </p:sp>
      <p:sp>
        <p:nvSpPr>
          <p:cNvPr id="7" name="Content Placeholder 6"/>
          <p:cNvSpPr>
            <a:spLocks noGrp="1"/>
          </p:cNvSpPr>
          <p:nvPr>
            <p:ph sz="half" idx="4294967295"/>
          </p:nvPr>
        </p:nvSpPr>
        <p:spPr>
          <a:xfrm>
            <a:off x="4724400" y="1905000"/>
            <a:ext cx="4038600" cy="4525963"/>
          </a:xfrm>
        </p:spPr>
        <p:txBody>
          <a:bodyPr>
            <a:normAutofit/>
          </a:bodyPr>
          <a:lstStyle/>
          <a:p>
            <a:r>
              <a:rPr lang="en-US" dirty="0" smtClean="0"/>
              <a:t>Data Management</a:t>
            </a:r>
          </a:p>
          <a:p>
            <a:r>
              <a:rPr lang="en-US" dirty="0" smtClean="0"/>
              <a:t>Vendor Contact</a:t>
            </a:r>
          </a:p>
          <a:p>
            <a:r>
              <a:rPr lang="en-US" dirty="0" smtClean="0"/>
              <a:t>Damage </a:t>
            </a:r>
            <a:r>
              <a:rPr lang="en-US" dirty="0"/>
              <a:t>Assessment and </a:t>
            </a:r>
            <a:r>
              <a:rPr lang="en-US" dirty="0" smtClean="0"/>
              <a:t>Salvage</a:t>
            </a:r>
          </a:p>
          <a:p>
            <a:r>
              <a:rPr lang="en-US" dirty="0" smtClean="0"/>
              <a:t>Business Interface</a:t>
            </a:r>
          </a:p>
          <a:p>
            <a:r>
              <a:rPr lang="en-US" dirty="0" smtClean="0"/>
              <a:t>Logistics</a:t>
            </a:r>
          </a:p>
          <a:p>
            <a:r>
              <a:rPr lang="en-US" dirty="0" smtClean="0"/>
              <a:t>Others (as needed)</a:t>
            </a:r>
            <a:endParaRPr lang="en-US" dirty="0"/>
          </a:p>
          <a:p>
            <a:endParaRPr lang="en-US" dirty="0"/>
          </a:p>
        </p:txBody>
      </p:sp>
      <p:sp>
        <p:nvSpPr>
          <p:cNvPr id="3" name="Rectangle 2"/>
          <p:cNvSpPr/>
          <p:nvPr/>
        </p:nvSpPr>
        <p:spPr>
          <a:xfrm>
            <a:off x="152400" y="1229380"/>
            <a:ext cx="4883453" cy="523220"/>
          </a:xfrm>
          <a:prstGeom prst="rect">
            <a:avLst/>
          </a:prstGeom>
        </p:spPr>
        <p:txBody>
          <a:bodyPr wrap="none">
            <a:spAutoFit/>
          </a:bodyPr>
          <a:lstStyle/>
          <a:p>
            <a:pPr marL="285750" indent="-285750">
              <a:buFont typeface="Arial" panose="020B0604020202020204" pitchFamily="34" charset="0"/>
              <a:buChar char="•"/>
            </a:pPr>
            <a:r>
              <a:rPr lang="en-US" sz="2800" dirty="0">
                <a:solidFill>
                  <a:schemeClr val="tx1">
                    <a:lumMod val="75000"/>
                    <a:lumOff val="25000"/>
                  </a:schemeClr>
                </a:solidFill>
              </a:rPr>
              <a:t>Some common DRRTs include:</a:t>
            </a:r>
          </a:p>
        </p:txBody>
      </p:sp>
    </p:spTree>
    <p:extLst>
      <p:ext uri="{BB962C8B-B14F-4D97-AF65-F5344CB8AC3E}">
        <p14:creationId xmlns:p14="http://schemas.microsoft.com/office/powerpoint/2010/main" val="2290195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3816429"/>
          </a:xfrm>
        </p:spPr>
        <p:txBody>
          <a:bodyPr/>
          <a:lstStyle/>
          <a:p>
            <a:r>
              <a:rPr lang="en-US" dirty="0" smtClean="0"/>
              <a:t>The NIST methodology can be adapted for DRP:</a:t>
            </a:r>
          </a:p>
          <a:p>
            <a:pPr lvl="1"/>
            <a:r>
              <a:rPr lang="en-US" dirty="0" smtClean="0"/>
              <a:t>Organize the DR team</a:t>
            </a:r>
          </a:p>
          <a:p>
            <a:pPr lvl="1"/>
            <a:r>
              <a:rPr lang="en-US" dirty="0" smtClean="0"/>
              <a:t>Develop the DR planning policy statement</a:t>
            </a:r>
          </a:p>
          <a:p>
            <a:pPr lvl="1"/>
            <a:r>
              <a:rPr lang="en-US" dirty="0" smtClean="0"/>
              <a:t>Review the BIA</a:t>
            </a:r>
          </a:p>
          <a:p>
            <a:pPr lvl="1"/>
            <a:r>
              <a:rPr lang="en-US" dirty="0" smtClean="0"/>
              <a:t>Identify preventive controls</a:t>
            </a:r>
          </a:p>
          <a:p>
            <a:pPr lvl="1"/>
            <a:r>
              <a:rPr lang="en-US" dirty="0" smtClean="0"/>
              <a:t>Create DR strategies</a:t>
            </a:r>
          </a:p>
          <a:p>
            <a:pPr lvl="1"/>
            <a:r>
              <a:rPr lang="en-US" dirty="0" smtClean="0"/>
              <a:t>Develop the DR plan document</a:t>
            </a:r>
          </a:p>
          <a:p>
            <a:pPr lvl="1"/>
            <a:r>
              <a:rPr lang="en-US" dirty="0" smtClean="0"/>
              <a:t>Ensure DR plan testing, training, and exercises</a:t>
            </a:r>
          </a:p>
          <a:p>
            <a:pPr lvl="1"/>
            <a:r>
              <a:rPr lang="en-US" dirty="0" smtClean="0"/>
              <a:t>Ensure DR </a:t>
            </a:r>
            <a:r>
              <a:rPr lang="en-US" dirty="0"/>
              <a:t>p</a:t>
            </a:r>
            <a:r>
              <a:rPr lang="en-US" dirty="0" smtClean="0"/>
              <a:t>lan maintenance</a:t>
            </a:r>
          </a:p>
          <a:p>
            <a:endParaRPr lang="en-US" dirty="0" smtClean="0"/>
          </a:p>
        </p:txBody>
      </p:sp>
      <p:sp>
        <p:nvSpPr>
          <p:cNvPr id="2" name="Title 1"/>
          <p:cNvSpPr>
            <a:spLocks noGrp="1"/>
          </p:cNvSpPr>
          <p:nvPr>
            <p:ph type="title"/>
          </p:nvPr>
        </p:nvSpPr>
        <p:spPr/>
        <p:txBody>
          <a:bodyPr/>
          <a:lstStyle/>
          <a:p>
            <a:r>
              <a:rPr lang="en-US" dirty="0" smtClean="0"/>
              <a:t>Disaster Recovery Process</a:t>
            </a:r>
            <a:endParaRPr lang="en-US" dirty="0"/>
          </a:p>
        </p:txBody>
      </p:sp>
    </p:spTree>
    <p:extLst>
      <p:ext uri="{BB962C8B-B14F-4D97-AF65-F5344CB8AC3E}">
        <p14:creationId xmlns:p14="http://schemas.microsoft.com/office/powerpoint/2010/main" val="33159358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DR team, led by the manager designated as the DR team leader, begins with the development of the DR policy soon after the team is formed</a:t>
            </a:r>
          </a:p>
          <a:p>
            <a:r>
              <a:rPr lang="en-US" dirty="0" smtClean="0"/>
              <a:t>The DR policy contains the following key elements:</a:t>
            </a:r>
          </a:p>
          <a:p>
            <a:pPr lvl="1"/>
            <a:r>
              <a:rPr lang="en-US" dirty="0" smtClean="0"/>
              <a:t>Purpose</a:t>
            </a:r>
          </a:p>
          <a:p>
            <a:pPr lvl="1"/>
            <a:r>
              <a:rPr lang="en-US" dirty="0" smtClean="0"/>
              <a:t>Scope</a:t>
            </a:r>
          </a:p>
          <a:p>
            <a:pPr lvl="1"/>
            <a:r>
              <a:rPr lang="en-US" dirty="0" smtClean="0"/>
              <a:t>Roles and responsibilities</a:t>
            </a:r>
          </a:p>
          <a:p>
            <a:pPr lvl="1"/>
            <a:r>
              <a:rPr lang="en-US" dirty="0" smtClean="0"/>
              <a:t>Resource requirements </a:t>
            </a:r>
          </a:p>
          <a:p>
            <a:pPr lvl="1"/>
            <a:r>
              <a:rPr lang="en-US" dirty="0" smtClean="0"/>
              <a:t>Training requirements</a:t>
            </a:r>
          </a:p>
          <a:p>
            <a:pPr lvl="1"/>
            <a:r>
              <a:rPr lang="en-US" dirty="0" smtClean="0"/>
              <a:t>Exercise and testing schedules</a:t>
            </a:r>
          </a:p>
          <a:p>
            <a:pPr lvl="1"/>
            <a:r>
              <a:rPr lang="en-US" dirty="0" smtClean="0"/>
              <a:t>Plan maintenance schedule</a:t>
            </a:r>
          </a:p>
          <a:p>
            <a:pPr lvl="1"/>
            <a:r>
              <a:rPr lang="en-US" dirty="0" smtClean="0"/>
              <a:t>Special considerations</a:t>
            </a:r>
            <a:endParaRPr lang="en-US" dirty="0"/>
          </a:p>
        </p:txBody>
      </p:sp>
      <p:sp>
        <p:nvSpPr>
          <p:cNvPr id="2" name="Title 1"/>
          <p:cNvSpPr>
            <a:spLocks noGrp="1"/>
          </p:cNvSpPr>
          <p:nvPr>
            <p:ph type="title"/>
          </p:nvPr>
        </p:nvSpPr>
        <p:spPr/>
        <p:txBody>
          <a:bodyPr/>
          <a:lstStyle/>
          <a:p>
            <a:r>
              <a:rPr lang="en-US" dirty="0" smtClean="0"/>
              <a:t>Disaster Recovery Policy </a:t>
            </a:r>
            <a:r>
              <a:rPr lang="en-US" dirty="0"/>
              <a:t>(Continued)</a:t>
            </a:r>
          </a:p>
        </p:txBody>
      </p:sp>
    </p:spTree>
    <p:extLst>
      <p:ext uri="{BB962C8B-B14F-4D97-AF65-F5344CB8AC3E}">
        <p14:creationId xmlns:p14="http://schemas.microsoft.com/office/powerpoint/2010/main" val="7604282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5"/>
          <p:cNvSpPr>
            <a:spLocks noGrp="1" noChangeArrowheads="1"/>
          </p:cNvSpPr>
          <p:nvPr>
            <p:ph type="body" idx="1"/>
          </p:nvPr>
        </p:nvSpPr>
        <p:spPr/>
        <p:txBody>
          <a:bodyPr/>
          <a:lstStyle/>
          <a:p>
            <a:r>
              <a:rPr lang="en-US" dirty="0" smtClean="0"/>
              <a:t>A DR Plan can classify disasters in a number of ways:</a:t>
            </a:r>
          </a:p>
          <a:p>
            <a:pPr lvl="1"/>
            <a:r>
              <a:rPr lang="en-US" dirty="0" smtClean="0"/>
              <a:t>Natural disasters </a:t>
            </a:r>
          </a:p>
          <a:p>
            <a:pPr lvl="1"/>
            <a:r>
              <a:rPr lang="en-US" dirty="0" smtClean="0"/>
              <a:t>Man-made disasters</a:t>
            </a:r>
          </a:p>
          <a:p>
            <a:r>
              <a:rPr lang="en-US" dirty="0" smtClean="0"/>
              <a:t>By speed of development</a:t>
            </a:r>
          </a:p>
          <a:p>
            <a:pPr lvl="1"/>
            <a:r>
              <a:rPr lang="en-US" dirty="0" smtClean="0"/>
              <a:t>Rapid onset disasters </a:t>
            </a:r>
          </a:p>
          <a:p>
            <a:pPr lvl="1"/>
            <a:r>
              <a:rPr lang="en-US" dirty="0" smtClean="0"/>
              <a:t>Slow onset disasters </a:t>
            </a:r>
          </a:p>
        </p:txBody>
      </p:sp>
      <p:sp>
        <p:nvSpPr>
          <p:cNvPr id="57347" name="Rectangle 4"/>
          <p:cNvSpPr>
            <a:spLocks noGrp="1" noChangeArrowheads="1"/>
          </p:cNvSpPr>
          <p:nvPr>
            <p:ph type="title"/>
          </p:nvPr>
        </p:nvSpPr>
        <p:spPr/>
        <p:txBody>
          <a:bodyPr/>
          <a:lstStyle/>
          <a:p>
            <a:r>
              <a:rPr lang="en-US" dirty="0" smtClean="0"/>
              <a:t> Disaster Classifications</a:t>
            </a:r>
          </a:p>
        </p:txBody>
      </p:sp>
    </p:spTree>
    <p:extLst>
      <p:ext uri="{BB962C8B-B14F-4D97-AF65-F5344CB8AC3E}">
        <p14:creationId xmlns:p14="http://schemas.microsoft.com/office/powerpoint/2010/main" val="22951944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Fire</a:t>
            </a:r>
          </a:p>
          <a:p>
            <a:r>
              <a:rPr lang="en-US" dirty="0" smtClean="0"/>
              <a:t>Flood</a:t>
            </a:r>
          </a:p>
          <a:p>
            <a:r>
              <a:rPr lang="en-US" dirty="0" smtClean="0"/>
              <a:t>Earthquake</a:t>
            </a:r>
          </a:p>
          <a:p>
            <a:r>
              <a:rPr lang="en-US" dirty="0" smtClean="0"/>
              <a:t>Lightning</a:t>
            </a:r>
          </a:p>
          <a:p>
            <a:r>
              <a:rPr lang="en-US" dirty="0" smtClean="0"/>
              <a:t>Landslide or mudslide</a:t>
            </a:r>
          </a:p>
          <a:p>
            <a:r>
              <a:rPr lang="en-US" dirty="0" smtClean="0"/>
              <a:t>Tornado or severe windstorm</a:t>
            </a:r>
            <a:endParaRPr lang="en-US" dirty="0"/>
          </a:p>
        </p:txBody>
      </p:sp>
      <p:sp>
        <p:nvSpPr>
          <p:cNvPr id="2" name="Title 1"/>
          <p:cNvSpPr>
            <a:spLocks noGrp="1"/>
          </p:cNvSpPr>
          <p:nvPr>
            <p:ph type="title"/>
          </p:nvPr>
        </p:nvSpPr>
        <p:spPr/>
        <p:txBody>
          <a:bodyPr/>
          <a:lstStyle/>
          <a:p>
            <a:r>
              <a:rPr lang="en-US" dirty="0" smtClean="0"/>
              <a:t>Natural Disasters</a:t>
            </a:r>
            <a:endParaRPr lang="en-US" dirty="0"/>
          </a:p>
        </p:txBody>
      </p:sp>
      <p:sp>
        <p:nvSpPr>
          <p:cNvPr id="7" name="Content Placeholder 6"/>
          <p:cNvSpPr>
            <a:spLocks noGrp="1"/>
          </p:cNvSpPr>
          <p:nvPr>
            <p:ph idx="4294967295"/>
          </p:nvPr>
        </p:nvSpPr>
        <p:spPr>
          <a:xfrm>
            <a:off x="5181600" y="1295400"/>
            <a:ext cx="3962400" cy="4886325"/>
          </a:xfrm>
        </p:spPr>
        <p:txBody>
          <a:bodyPr/>
          <a:lstStyle/>
          <a:p>
            <a:r>
              <a:rPr lang="en-US" dirty="0" smtClean="0"/>
              <a:t>Hurricane or typhoon</a:t>
            </a:r>
          </a:p>
          <a:p>
            <a:r>
              <a:rPr lang="en-US" dirty="0" smtClean="0"/>
              <a:t>Tsunami</a:t>
            </a:r>
          </a:p>
          <a:p>
            <a:r>
              <a:rPr lang="en-US" dirty="0" smtClean="0"/>
              <a:t>Electrostatic discharge (ESD)</a:t>
            </a:r>
          </a:p>
          <a:p>
            <a:r>
              <a:rPr lang="en-US" dirty="0" smtClean="0"/>
              <a:t>Dust contamination</a:t>
            </a:r>
            <a:endParaRPr lang="en-US" dirty="0"/>
          </a:p>
        </p:txBody>
      </p:sp>
    </p:spTree>
    <p:extLst>
      <p:ext uri="{BB962C8B-B14F-4D97-AF65-F5344CB8AC3E}">
        <p14:creationId xmlns:p14="http://schemas.microsoft.com/office/powerpoint/2010/main" val="9022626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5"/>
          <p:cNvSpPr>
            <a:spLocks noGrp="1" noChangeArrowheads="1"/>
          </p:cNvSpPr>
          <p:nvPr>
            <p:ph type="body" idx="1"/>
          </p:nvPr>
        </p:nvSpPr>
        <p:spPr>
          <a:xfrm>
            <a:off x="365125" y="1295400"/>
            <a:ext cx="8415338" cy="4739759"/>
          </a:xfrm>
        </p:spPr>
        <p:txBody>
          <a:bodyPr/>
          <a:lstStyle/>
          <a:p>
            <a:r>
              <a:rPr lang="en-US" dirty="0" smtClean="0"/>
              <a:t>Scenario development and impact analysis are used to categorize the level of threat of each potential disaster</a:t>
            </a:r>
          </a:p>
          <a:p>
            <a:r>
              <a:rPr lang="en-US" dirty="0" smtClean="0"/>
              <a:t>When generating a DR scenario, start with the most important asset: people</a:t>
            </a:r>
          </a:p>
          <a:p>
            <a:r>
              <a:rPr lang="en-US" dirty="0" smtClean="0"/>
              <a:t>Key points in the DR plan:</a:t>
            </a:r>
          </a:p>
          <a:p>
            <a:pPr marL="685800" lvl="1" indent="-457200">
              <a:buFont typeface="+mj-lt"/>
              <a:buAutoNum type="arabicPeriod"/>
            </a:pPr>
            <a:r>
              <a:rPr lang="en-US" dirty="0" smtClean="0"/>
              <a:t>Clear delegation of roles and responsibilities</a:t>
            </a:r>
          </a:p>
          <a:p>
            <a:pPr marL="685800" lvl="1" indent="-457200">
              <a:buFont typeface="+mj-lt"/>
              <a:buAutoNum type="arabicPeriod"/>
            </a:pPr>
            <a:r>
              <a:rPr lang="en-US" dirty="0" smtClean="0"/>
              <a:t>Execution of the alert roster and notification of key personnel</a:t>
            </a:r>
          </a:p>
          <a:p>
            <a:pPr marL="685800" lvl="1" indent="-457200">
              <a:buFont typeface="+mj-lt"/>
              <a:buAutoNum type="arabicPeriod"/>
            </a:pPr>
            <a:r>
              <a:rPr lang="en-US" dirty="0" smtClean="0"/>
              <a:t>Clear establishment of priorities</a:t>
            </a:r>
          </a:p>
          <a:p>
            <a:pPr marL="685800" lvl="1" indent="-457200">
              <a:buFont typeface="+mj-lt"/>
              <a:buAutoNum type="arabicPeriod"/>
            </a:pPr>
            <a:r>
              <a:rPr lang="en-US" dirty="0" smtClean="0"/>
              <a:t>Documentation of the disaster</a:t>
            </a:r>
          </a:p>
          <a:p>
            <a:pPr marL="685800" lvl="1" indent="-457200">
              <a:buFont typeface="+mj-lt"/>
              <a:buAutoNum type="arabicPeriod"/>
            </a:pPr>
            <a:r>
              <a:rPr lang="en-US" dirty="0" smtClean="0"/>
              <a:t>Action steps to mitigate the impact </a:t>
            </a:r>
          </a:p>
          <a:p>
            <a:pPr marL="685800" lvl="1" indent="-457200">
              <a:buFont typeface="+mj-lt"/>
              <a:buAutoNum type="arabicPeriod"/>
            </a:pPr>
            <a:r>
              <a:rPr lang="en-US" dirty="0" smtClean="0"/>
              <a:t>Alternative implementations for the various systems components </a:t>
            </a:r>
          </a:p>
        </p:txBody>
      </p:sp>
      <p:sp>
        <p:nvSpPr>
          <p:cNvPr id="58371" name="Rectangle 4"/>
          <p:cNvSpPr>
            <a:spLocks noGrp="1" noChangeArrowheads="1"/>
          </p:cNvSpPr>
          <p:nvPr>
            <p:ph type="title"/>
          </p:nvPr>
        </p:nvSpPr>
        <p:spPr/>
        <p:txBody>
          <a:bodyPr/>
          <a:lstStyle/>
          <a:p>
            <a:r>
              <a:rPr lang="en-US" dirty="0" smtClean="0"/>
              <a:t>Planning to Recover</a:t>
            </a:r>
          </a:p>
        </p:txBody>
      </p:sp>
    </p:spTree>
    <p:extLst>
      <p:ext uri="{BB962C8B-B14F-4D97-AF65-F5344CB8AC3E}">
        <p14:creationId xmlns:p14="http://schemas.microsoft.com/office/powerpoint/2010/main" val="3655749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6032421"/>
          </a:xfrm>
        </p:spPr>
        <p:txBody>
          <a:bodyPr/>
          <a:lstStyle/>
          <a:p>
            <a:r>
              <a:rPr lang="en-US" dirty="0" smtClean="0"/>
              <a:t>Name of agency</a:t>
            </a:r>
          </a:p>
          <a:p>
            <a:r>
              <a:rPr lang="en-US" dirty="0" smtClean="0"/>
              <a:t>Date of completion or update of the plan and the date of the most recent test</a:t>
            </a:r>
          </a:p>
          <a:p>
            <a:r>
              <a:rPr lang="en-US" dirty="0" smtClean="0"/>
              <a:t>Agency staff to be called in the event of a disaster</a:t>
            </a:r>
          </a:p>
          <a:p>
            <a:r>
              <a:rPr lang="en-US" dirty="0" smtClean="0"/>
              <a:t>Emergency services to be called (if needed) in event of a disaster</a:t>
            </a:r>
          </a:p>
          <a:p>
            <a:r>
              <a:rPr lang="en-US" dirty="0" smtClean="0"/>
              <a:t>Locations of in-house emergency equipment and supplies</a:t>
            </a:r>
          </a:p>
          <a:p>
            <a:r>
              <a:rPr lang="en-US" dirty="0" smtClean="0"/>
              <a:t>Sources of off-site equipment and supplies</a:t>
            </a:r>
          </a:p>
          <a:p>
            <a:r>
              <a:rPr lang="en-US" dirty="0" smtClean="0"/>
              <a:t>Salvage priority list</a:t>
            </a:r>
          </a:p>
          <a:p>
            <a:r>
              <a:rPr lang="en-US" dirty="0" smtClean="0"/>
              <a:t>Agency disaster recovery procedures</a:t>
            </a:r>
          </a:p>
          <a:p>
            <a:r>
              <a:rPr lang="en-US" dirty="0" smtClean="0"/>
              <a:t>Follow-up assessment</a:t>
            </a:r>
          </a:p>
          <a:p>
            <a:endParaRPr lang="en-US" dirty="0" smtClean="0"/>
          </a:p>
          <a:p>
            <a:endParaRPr lang="en-US" dirty="0"/>
          </a:p>
        </p:txBody>
      </p:sp>
      <p:sp>
        <p:nvSpPr>
          <p:cNvPr id="2" name="Title 1"/>
          <p:cNvSpPr>
            <a:spLocks noGrp="1"/>
          </p:cNvSpPr>
          <p:nvPr>
            <p:ph type="title"/>
          </p:nvPr>
        </p:nvSpPr>
        <p:spPr/>
        <p:txBody>
          <a:bodyPr/>
          <a:lstStyle/>
          <a:p>
            <a:r>
              <a:rPr lang="en-US" dirty="0" smtClean="0"/>
              <a:t>Simple DR Plan Elements</a:t>
            </a:r>
            <a:endParaRPr lang="en-US" dirty="0"/>
          </a:p>
        </p:txBody>
      </p:sp>
    </p:spTree>
    <p:extLst>
      <p:ext uri="{BB962C8B-B14F-4D97-AF65-F5344CB8AC3E}">
        <p14:creationId xmlns:p14="http://schemas.microsoft.com/office/powerpoint/2010/main" val="2559370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Business Continuity</a:t>
            </a:r>
            <a:endParaRPr lang="en-US" dirty="0"/>
          </a:p>
        </p:txBody>
      </p:sp>
      <p:sp>
        <p:nvSpPr>
          <p:cNvPr id="7" name="Text Placeholder 6"/>
          <p:cNvSpPr>
            <a:spLocks noGrp="1"/>
          </p:cNvSpPr>
          <p:nvPr>
            <p:ph type="body" idx="1"/>
          </p:nvPr>
        </p:nvSpPr>
        <p:spPr/>
        <p:txBody>
          <a:bodyPr/>
          <a:lstStyle/>
          <a:p>
            <a:r>
              <a:rPr lang="en-US" dirty="0" smtClean="0"/>
              <a:t>Chapter 10: Planning for Contingencies</a:t>
            </a:r>
            <a:endParaRPr lang="en-US" dirty="0"/>
          </a:p>
        </p:txBody>
      </p:sp>
    </p:spTree>
    <p:extLst>
      <p:ext uri="{BB962C8B-B14F-4D97-AF65-F5344CB8AC3E}">
        <p14:creationId xmlns:p14="http://schemas.microsoft.com/office/powerpoint/2010/main" val="34582037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5"/>
          <p:cNvSpPr>
            <a:spLocks noGrp="1" noChangeArrowheads="1"/>
          </p:cNvSpPr>
          <p:nvPr>
            <p:ph type="body" idx="1"/>
          </p:nvPr>
        </p:nvSpPr>
        <p:spPr>
          <a:xfrm>
            <a:off x="365125" y="1295400"/>
            <a:ext cx="8415338" cy="4739759"/>
          </a:xfrm>
        </p:spPr>
        <p:txBody>
          <a:bodyPr/>
          <a:lstStyle/>
          <a:p>
            <a:r>
              <a:rPr lang="en-US" dirty="0" smtClean="0"/>
              <a:t>Sometimes, disasters have such a profound effect on the organization that it cannot continue operations at its primary site until it fully completes all DR efforts, which requires business continuity (BC) strategies</a:t>
            </a:r>
          </a:p>
          <a:p>
            <a:r>
              <a:rPr lang="en-US" dirty="0" smtClean="0"/>
              <a:t>BC planning (BCP) ensures critical business functions can continue in a disaster, and is most likely managed by the CEO or COO of the organization</a:t>
            </a:r>
          </a:p>
          <a:p>
            <a:r>
              <a:rPr lang="en-US" dirty="0" smtClean="0"/>
              <a:t>BCP is activated and executed concurrently with the DRP when needed </a:t>
            </a:r>
          </a:p>
          <a:p>
            <a:r>
              <a:rPr lang="en-US" dirty="0" smtClean="0"/>
              <a:t>While BCP reestablishes critical functions at an alternate site, DRP focuses on reestablishment at the primary site</a:t>
            </a:r>
          </a:p>
        </p:txBody>
      </p:sp>
      <p:sp>
        <p:nvSpPr>
          <p:cNvPr id="62467" name="Rectangle 4"/>
          <p:cNvSpPr>
            <a:spLocks noGrp="1" noChangeArrowheads="1"/>
          </p:cNvSpPr>
          <p:nvPr>
            <p:ph type="title"/>
          </p:nvPr>
        </p:nvSpPr>
        <p:spPr/>
        <p:txBody>
          <a:bodyPr/>
          <a:lstStyle/>
          <a:p>
            <a:r>
              <a:rPr lang="en-US" dirty="0" smtClean="0"/>
              <a:t>Business Continuity Planning (BCP)</a:t>
            </a:r>
          </a:p>
        </p:txBody>
      </p:sp>
    </p:spTree>
    <p:extLst>
      <p:ext uri="{BB962C8B-B14F-4D97-AF65-F5344CB8AC3E}">
        <p14:creationId xmlns:p14="http://schemas.microsoft.com/office/powerpoint/2010/main" val="8884895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3385542"/>
          </a:xfrm>
        </p:spPr>
        <p:txBody>
          <a:bodyPr/>
          <a:lstStyle/>
          <a:p>
            <a:r>
              <a:rPr lang="en-US" dirty="0" smtClean="0"/>
              <a:t>The NIST methodology can also be adapted to BC:</a:t>
            </a:r>
          </a:p>
          <a:p>
            <a:pPr marL="685800" lvl="1" indent="-457200">
              <a:buFont typeface="+mj-lt"/>
              <a:buAutoNum type="arabicPeriod"/>
            </a:pPr>
            <a:r>
              <a:rPr lang="en-US" dirty="0" smtClean="0"/>
              <a:t>Form the BC team</a:t>
            </a:r>
          </a:p>
          <a:p>
            <a:pPr marL="685800" lvl="1" indent="-457200">
              <a:buFont typeface="+mj-lt"/>
              <a:buAutoNum type="arabicPeriod"/>
            </a:pPr>
            <a:r>
              <a:rPr lang="en-US" dirty="0" smtClean="0"/>
              <a:t>Develop the BC planning policy statement</a:t>
            </a:r>
          </a:p>
          <a:p>
            <a:pPr marL="685800" lvl="1" indent="-457200">
              <a:buFont typeface="+mj-lt"/>
              <a:buAutoNum type="arabicPeriod"/>
            </a:pPr>
            <a:r>
              <a:rPr lang="en-US" dirty="0" smtClean="0"/>
              <a:t>Review the BIA</a:t>
            </a:r>
          </a:p>
          <a:p>
            <a:pPr marL="685800" lvl="1" indent="-457200">
              <a:buFont typeface="+mj-lt"/>
              <a:buAutoNum type="arabicPeriod"/>
            </a:pPr>
            <a:r>
              <a:rPr lang="en-US" dirty="0" smtClean="0"/>
              <a:t>Identify preventive controls</a:t>
            </a:r>
          </a:p>
          <a:p>
            <a:pPr marL="685800" lvl="1" indent="-457200">
              <a:buFont typeface="+mj-lt"/>
              <a:buAutoNum type="arabicPeriod"/>
            </a:pPr>
            <a:r>
              <a:rPr lang="en-US" dirty="0" smtClean="0"/>
              <a:t>Create relocation strategies</a:t>
            </a:r>
          </a:p>
          <a:p>
            <a:pPr marL="685800" lvl="1" indent="-457200">
              <a:buFont typeface="+mj-lt"/>
              <a:buAutoNum type="arabicPeriod"/>
            </a:pPr>
            <a:r>
              <a:rPr lang="en-US" dirty="0" smtClean="0"/>
              <a:t>Develop the BC plan</a:t>
            </a:r>
          </a:p>
          <a:p>
            <a:pPr marL="685800" lvl="1" indent="-457200">
              <a:buFont typeface="+mj-lt"/>
              <a:buAutoNum type="arabicPeriod"/>
            </a:pPr>
            <a:r>
              <a:rPr lang="en-US" dirty="0" smtClean="0"/>
              <a:t>Ensure BC plan testing, training, and exercises</a:t>
            </a:r>
          </a:p>
          <a:p>
            <a:pPr marL="685800" lvl="1" indent="-457200">
              <a:buFont typeface="+mj-lt"/>
              <a:buAutoNum type="arabicPeriod"/>
            </a:pPr>
            <a:r>
              <a:rPr lang="en-US" dirty="0" smtClean="0"/>
              <a:t>Ensure BC plan maintenance</a:t>
            </a:r>
            <a:endParaRPr lang="en-US" dirty="0"/>
          </a:p>
        </p:txBody>
      </p:sp>
      <p:sp>
        <p:nvSpPr>
          <p:cNvPr id="2" name="Title 1"/>
          <p:cNvSpPr>
            <a:spLocks noGrp="1"/>
          </p:cNvSpPr>
          <p:nvPr>
            <p:ph type="title"/>
          </p:nvPr>
        </p:nvSpPr>
        <p:spPr/>
        <p:txBody>
          <a:bodyPr/>
          <a:lstStyle/>
          <a:p>
            <a:r>
              <a:rPr lang="en-US" dirty="0" smtClean="0"/>
              <a:t>Business Continuity</a:t>
            </a:r>
            <a:endParaRPr lang="en-US" dirty="0"/>
          </a:p>
        </p:txBody>
      </p:sp>
    </p:spTree>
    <p:extLst>
      <p:ext uri="{BB962C8B-B14F-4D97-AF65-F5344CB8AC3E}">
        <p14:creationId xmlns:p14="http://schemas.microsoft.com/office/powerpoint/2010/main" val="412375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Once formed, the contingency planning management team (CPMT) begins developing a CP document, for which NIST recommends using the following steps:</a:t>
            </a:r>
          </a:p>
          <a:p>
            <a:r>
              <a:rPr lang="en-US" dirty="0" smtClean="0"/>
              <a:t>Develop the CP policy statement</a:t>
            </a:r>
          </a:p>
          <a:p>
            <a:r>
              <a:rPr lang="en-US" dirty="0" smtClean="0"/>
              <a:t>Conduct the BIA </a:t>
            </a:r>
          </a:p>
          <a:p>
            <a:r>
              <a:rPr lang="en-US" dirty="0" smtClean="0"/>
              <a:t>Identify preventive controls</a:t>
            </a:r>
          </a:p>
          <a:p>
            <a:r>
              <a:rPr lang="en-US" dirty="0" smtClean="0"/>
              <a:t>Create contingency strategies </a:t>
            </a:r>
          </a:p>
          <a:p>
            <a:r>
              <a:rPr lang="en-US" dirty="0" smtClean="0"/>
              <a:t>Develop a contingency plan </a:t>
            </a:r>
          </a:p>
          <a:p>
            <a:r>
              <a:rPr lang="en-US" dirty="0" smtClean="0"/>
              <a:t>Ensure plan testing, training, and exercises </a:t>
            </a:r>
          </a:p>
          <a:p>
            <a:r>
              <a:rPr lang="en-US" dirty="0" smtClean="0"/>
              <a:t>Ensure plan maintenance </a:t>
            </a:r>
            <a:endParaRPr lang="en-US" dirty="0"/>
          </a:p>
        </p:txBody>
      </p:sp>
      <p:sp>
        <p:nvSpPr>
          <p:cNvPr id="2" name="Title 1"/>
          <p:cNvSpPr>
            <a:spLocks noGrp="1"/>
          </p:cNvSpPr>
          <p:nvPr>
            <p:ph type="title"/>
          </p:nvPr>
        </p:nvSpPr>
        <p:spPr/>
        <p:txBody>
          <a:bodyPr/>
          <a:lstStyle/>
          <a:p>
            <a:r>
              <a:rPr lang="en-US" dirty="0" smtClean="0"/>
              <a:t>NIST CP Methodology</a:t>
            </a:r>
            <a:endParaRPr lang="en-US" dirty="0"/>
          </a:p>
        </p:txBody>
      </p:sp>
    </p:spTree>
    <p:extLst>
      <p:ext uri="{BB962C8B-B14F-4D97-AF65-F5344CB8AC3E}">
        <p14:creationId xmlns:p14="http://schemas.microsoft.com/office/powerpoint/2010/main" val="1539269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Purpose</a:t>
            </a:r>
          </a:p>
          <a:p>
            <a:r>
              <a:rPr lang="en-US" dirty="0" smtClean="0"/>
              <a:t>Scope</a:t>
            </a:r>
          </a:p>
          <a:p>
            <a:r>
              <a:rPr lang="en-US" dirty="0" smtClean="0"/>
              <a:t>Roles and responsibilities</a:t>
            </a:r>
          </a:p>
          <a:p>
            <a:r>
              <a:rPr lang="en-US" dirty="0" smtClean="0"/>
              <a:t>Resource requirements</a:t>
            </a:r>
          </a:p>
          <a:p>
            <a:r>
              <a:rPr lang="en-US" dirty="0" smtClean="0"/>
              <a:t>Training requirements</a:t>
            </a:r>
          </a:p>
          <a:p>
            <a:r>
              <a:rPr lang="en-US" dirty="0" smtClean="0"/>
              <a:t>Exercise and testing schedules</a:t>
            </a:r>
          </a:p>
          <a:p>
            <a:r>
              <a:rPr lang="en-US" dirty="0" smtClean="0"/>
              <a:t>Plan maintenance schedule</a:t>
            </a:r>
          </a:p>
          <a:p>
            <a:r>
              <a:rPr lang="en-US" dirty="0" smtClean="0"/>
              <a:t>Special considerations</a:t>
            </a:r>
            <a:endParaRPr lang="en-US" dirty="0"/>
          </a:p>
        </p:txBody>
      </p:sp>
      <p:sp>
        <p:nvSpPr>
          <p:cNvPr id="2" name="Title 1"/>
          <p:cNvSpPr>
            <a:spLocks noGrp="1"/>
          </p:cNvSpPr>
          <p:nvPr>
            <p:ph type="title"/>
          </p:nvPr>
        </p:nvSpPr>
        <p:spPr/>
        <p:txBody>
          <a:bodyPr/>
          <a:lstStyle/>
          <a:p>
            <a:r>
              <a:rPr lang="en-US" dirty="0" smtClean="0"/>
              <a:t>Business Continuity Policy</a:t>
            </a:r>
            <a:endParaRPr lang="en-US" dirty="0"/>
          </a:p>
        </p:txBody>
      </p:sp>
    </p:spTree>
    <p:extLst>
      <p:ext uri="{BB962C8B-B14F-4D97-AF65-F5344CB8AC3E}">
        <p14:creationId xmlns:p14="http://schemas.microsoft.com/office/powerpoint/2010/main" val="33136574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5"/>
          <p:cNvSpPr>
            <a:spLocks noGrp="1" noChangeArrowheads="1"/>
          </p:cNvSpPr>
          <p:nvPr>
            <p:ph type="body" idx="1"/>
          </p:nvPr>
        </p:nvSpPr>
        <p:spPr>
          <a:xfrm>
            <a:off x="365125" y="1295400"/>
            <a:ext cx="8415338" cy="5109091"/>
          </a:xfrm>
        </p:spPr>
        <p:txBody>
          <a:bodyPr/>
          <a:lstStyle/>
          <a:p>
            <a:r>
              <a:rPr lang="en-US" dirty="0" smtClean="0"/>
              <a:t>There are several continuity strategies for business continuity; determining factor is usually cost</a:t>
            </a:r>
          </a:p>
          <a:p>
            <a:r>
              <a:rPr lang="en-US" dirty="0" smtClean="0"/>
              <a:t>Three exclusive-use options:</a:t>
            </a:r>
          </a:p>
          <a:p>
            <a:pPr lvl="1"/>
            <a:r>
              <a:rPr lang="en-US" dirty="0" smtClean="0"/>
              <a:t>Hot sites</a:t>
            </a:r>
          </a:p>
          <a:p>
            <a:pPr lvl="1"/>
            <a:r>
              <a:rPr lang="en-US" dirty="0" smtClean="0"/>
              <a:t>Warm sites</a:t>
            </a:r>
          </a:p>
          <a:p>
            <a:pPr lvl="1"/>
            <a:r>
              <a:rPr lang="en-US" dirty="0" smtClean="0"/>
              <a:t>Cold sites</a:t>
            </a:r>
          </a:p>
          <a:p>
            <a:r>
              <a:rPr lang="en-US" dirty="0" smtClean="0"/>
              <a:t>Three shared-use options:</a:t>
            </a:r>
          </a:p>
          <a:p>
            <a:pPr lvl="1"/>
            <a:r>
              <a:rPr lang="en-US" dirty="0" smtClean="0"/>
              <a:t>Timeshare</a:t>
            </a:r>
          </a:p>
          <a:p>
            <a:pPr lvl="1"/>
            <a:r>
              <a:rPr lang="en-US" dirty="0" smtClean="0"/>
              <a:t>Service bureaus</a:t>
            </a:r>
          </a:p>
          <a:p>
            <a:pPr lvl="1"/>
            <a:r>
              <a:rPr lang="en-US" dirty="0" smtClean="0"/>
              <a:t>Mutual agreements</a:t>
            </a:r>
          </a:p>
          <a:p>
            <a:r>
              <a:rPr lang="en-US" dirty="0" smtClean="0"/>
              <a:t>Specialized options:</a:t>
            </a:r>
          </a:p>
          <a:p>
            <a:pPr lvl="1"/>
            <a:r>
              <a:rPr lang="en-US" dirty="0" smtClean="0"/>
              <a:t>Rolling mobile site</a:t>
            </a:r>
          </a:p>
          <a:p>
            <a:pPr lvl="1"/>
            <a:r>
              <a:rPr lang="en-US" dirty="0" smtClean="0"/>
              <a:t>Externally stored (prepositioned) resources</a:t>
            </a:r>
          </a:p>
        </p:txBody>
      </p:sp>
      <p:sp>
        <p:nvSpPr>
          <p:cNvPr id="63491" name="Rectangle 4"/>
          <p:cNvSpPr>
            <a:spLocks noGrp="1" noChangeArrowheads="1"/>
          </p:cNvSpPr>
          <p:nvPr>
            <p:ph type="title"/>
          </p:nvPr>
        </p:nvSpPr>
        <p:spPr/>
        <p:txBody>
          <a:bodyPr/>
          <a:lstStyle/>
          <a:p>
            <a:r>
              <a:rPr lang="en-US" dirty="0" smtClean="0"/>
              <a:t>Continuity Strategies</a:t>
            </a:r>
          </a:p>
        </p:txBody>
      </p:sp>
    </p:spTree>
    <p:extLst>
      <p:ext uri="{BB962C8B-B14F-4D97-AF65-F5344CB8AC3E}">
        <p14:creationId xmlns:p14="http://schemas.microsoft.com/office/powerpoint/2010/main" val="21165314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ree pictures identify Incident response and disaster recovery. The first one shows a young woman sadly sitting in front of her computer. The caption reads, Incident: Ransomware attack on a single system or user. The second one shows a young man sitting in front of his computer. The caption reads, Disaster: Ransomware attack on all organizational systems or users. The third one shows a person with a hood sitting in front of his laptop and the caption reads, Attack occurs: Depending on scope, may be classified as an incident or a disast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154755"/>
            <a:ext cx="7315200" cy="4548490"/>
          </a:xfrm>
          <a:prstGeom prst="rect">
            <a:avLst/>
          </a:prstGeom>
        </p:spPr>
      </p:pic>
    </p:spTree>
    <p:extLst>
      <p:ext uri="{BB962C8B-B14F-4D97-AF65-F5344CB8AC3E}">
        <p14:creationId xmlns:p14="http://schemas.microsoft.com/office/powerpoint/2010/main" val="2184312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our-pictured flowchart explains Disaster recovery and business continuity planning. The first picture shows firemen putting out fire with a caption Organizational disaster occurs. The second picture shows many people sitting around a table in discussion with a caption Staff implements D R slash B C plans; B C plan relocates organization to. The third picture shows a building with a caption  Alternate site (D R plan works to reestablish operations at) pointing to another building in the fourth picture with a caption Primary site (or new permanent sit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724" y="456530"/>
            <a:ext cx="7024552" cy="5944940"/>
          </a:xfrm>
          <a:prstGeom prst="rect">
            <a:avLst/>
          </a:prstGeom>
        </p:spPr>
      </p:pic>
    </p:spTree>
    <p:extLst>
      <p:ext uri="{BB962C8B-B14F-4D97-AF65-F5344CB8AC3E}">
        <p14:creationId xmlns:p14="http://schemas.microsoft.com/office/powerpoint/2010/main" val="31991779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timeline shows Contingency planning implementation. Incident response: Adverse event starts as incident next Incident detection I R plan activated next Incident reaction ( if I R can't contain escalates to disaster) otherwise Incident recovery finally Incident recovered, operations restored, end I R. Disaster recovery: Adverse event starts as disaster next Disaster reaction D R plan activated ( if D R can’t restore ops quickly triggers B C) otherwise D R salvage or recovery operations (D R complete triggers end of B C (operations restored at primary site) finally Disaster recovered, operations restored, end D R. Business continuity: Threat of injury or loss of life to personnel next Disaster reaction D R plan activated, next Continuity response B C plan activated. B C operations (operations established at alternate site)- D R salvage or recovery operations (operations restored at primary site). Crisis management: Disaster reaction D R plan activated next Crisis management response C M plan activated, C M operations (emergency services notified and coordinated) finally All personnel safe and/or accounted for triggers end of C M. The scale of measurements is shown as attack occurs, post attack in (hours) and post attack in (days).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908720"/>
            <a:ext cx="7620000" cy="5040560"/>
          </a:xfrm>
          <a:prstGeom prst="rect">
            <a:avLst/>
          </a:prstGeom>
        </p:spPr>
      </p:pic>
    </p:spTree>
    <p:extLst>
      <p:ext uri="{BB962C8B-B14F-4D97-AF65-F5344CB8AC3E}">
        <p14:creationId xmlns:p14="http://schemas.microsoft.com/office/powerpoint/2010/main" val="1494689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Crisis Management</a:t>
            </a:r>
            <a:endParaRPr lang="en-US" dirty="0"/>
          </a:p>
        </p:txBody>
      </p:sp>
      <p:sp>
        <p:nvSpPr>
          <p:cNvPr id="7" name="Text Placeholder 6"/>
          <p:cNvSpPr>
            <a:spLocks noGrp="1"/>
          </p:cNvSpPr>
          <p:nvPr>
            <p:ph type="body" idx="1"/>
          </p:nvPr>
        </p:nvSpPr>
        <p:spPr/>
        <p:txBody>
          <a:bodyPr/>
          <a:lstStyle/>
          <a:p>
            <a:r>
              <a:rPr lang="en-US" dirty="0" smtClean="0"/>
              <a:t>Chapter 10: Planning for Contingencies</a:t>
            </a:r>
            <a:endParaRPr lang="en-US" dirty="0"/>
          </a:p>
        </p:txBody>
      </p:sp>
    </p:spTree>
    <p:extLst>
      <p:ext uri="{BB962C8B-B14F-4D97-AF65-F5344CB8AC3E}">
        <p14:creationId xmlns:p14="http://schemas.microsoft.com/office/powerpoint/2010/main" val="41571484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Another process that many organizations plan for separately is crisis management (CM), which focuses more on the effects that a disaster has on people than its effects on information assets</a:t>
            </a:r>
          </a:p>
          <a:p>
            <a:r>
              <a:rPr lang="en-US" dirty="0" smtClean="0"/>
              <a:t>While some organizations include crisis management as a subset of the DR plan, the protection of human life and the organization’s image is such a high priority that it may deserve its own committee, policy, and plan</a:t>
            </a:r>
            <a:endParaRPr lang="en-US" dirty="0"/>
          </a:p>
        </p:txBody>
      </p:sp>
      <p:sp>
        <p:nvSpPr>
          <p:cNvPr id="2" name="Title 1"/>
          <p:cNvSpPr>
            <a:spLocks noGrp="1"/>
          </p:cNvSpPr>
          <p:nvPr>
            <p:ph type="title"/>
          </p:nvPr>
        </p:nvSpPr>
        <p:spPr/>
        <p:txBody>
          <a:bodyPr/>
          <a:lstStyle/>
          <a:p>
            <a:r>
              <a:rPr lang="en-US" dirty="0" smtClean="0"/>
              <a:t>Crisis Management</a:t>
            </a:r>
            <a:endParaRPr lang="en-US" dirty="0"/>
          </a:p>
        </p:txBody>
      </p:sp>
    </p:spTree>
    <p:extLst>
      <p:ext uri="{BB962C8B-B14F-4D97-AF65-F5344CB8AC3E}">
        <p14:creationId xmlns:p14="http://schemas.microsoft.com/office/powerpoint/2010/main" val="7637801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According to Gartner Research, the crisis management team is responsible for managing the event from an enterprise perspective and performs the following roles:</a:t>
            </a:r>
          </a:p>
          <a:p>
            <a:pPr lvl="1"/>
            <a:r>
              <a:rPr lang="en-US" dirty="0" smtClean="0"/>
              <a:t>Supporting personnel and their loved ones during the crisis</a:t>
            </a:r>
          </a:p>
          <a:p>
            <a:pPr lvl="1"/>
            <a:r>
              <a:rPr lang="en-US" dirty="0" smtClean="0"/>
              <a:t>Keeping the public informed about the event and the actions being taken to ensure the recovery of personnel and the enterprise</a:t>
            </a:r>
          </a:p>
          <a:p>
            <a:pPr lvl="1"/>
            <a:r>
              <a:rPr lang="en-US" dirty="0" smtClean="0"/>
              <a:t>Communicating with major customers, suppliers, partners, regulatory agencies, industry organizations, the media, and other interested parties</a:t>
            </a:r>
            <a:endParaRPr lang="en-US" dirty="0"/>
          </a:p>
        </p:txBody>
      </p:sp>
      <p:sp>
        <p:nvSpPr>
          <p:cNvPr id="2" name="Title 1"/>
          <p:cNvSpPr>
            <a:spLocks noGrp="1"/>
          </p:cNvSpPr>
          <p:nvPr>
            <p:ph type="title"/>
          </p:nvPr>
        </p:nvSpPr>
        <p:spPr/>
        <p:txBody>
          <a:bodyPr/>
          <a:lstStyle/>
          <a:p>
            <a:r>
              <a:rPr lang="en-US" dirty="0" smtClean="0"/>
              <a:t>Crisis Management </a:t>
            </a:r>
            <a:r>
              <a:rPr lang="en-US" dirty="0"/>
              <a:t>(Continued)</a:t>
            </a:r>
          </a:p>
        </p:txBody>
      </p:sp>
    </p:spTree>
    <p:extLst>
      <p:ext uri="{BB962C8B-B14F-4D97-AF65-F5344CB8AC3E}">
        <p14:creationId xmlns:p14="http://schemas.microsoft.com/office/powerpoint/2010/main" val="29945287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crisis management planning team (CMPT) should establish a base of operations or command center near the site of the disaster as soon as possible</a:t>
            </a:r>
          </a:p>
          <a:p>
            <a:r>
              <a:rPr lang="en-US" dirty="0" smtClean="0"/>
              <a:t>The CMPT should include individuals from all functional areas of the organization in order to facilitate communications and cooperation</a:t>
            </a:r>
          </a:p>
          <a:p>
            <a:r>
              <a:rPr lang="en-US" dirty="0" smtClean="0"/>
              <a:t>The CMPT is charged with three primary responsibilities:</a:t>
            </a:r>
          </a:p>
          <a:p>
            <a:pPr lvl="1"/>
            <a:r>
              <a:rPr lang="en-US" dirty="0" smtClean="0"/>
              <a:t>Verifying personnel status</a:t>
            </a:r>
          </a:p>
          <a:p>
            <a:pPr lvl="1"/>
            <a:r>
              <a:rPr lang="en-US" dirty="0" smtClean="0"/>
              <a:t>Activating the alert roster</a:t>
            </a:r>
          </a:p>
          <a:p>
            <a:pPr lvl="1"/>
            <a:r>
              <a:rPr lang="en-US" dirty="0" smtClean="0"/>
              <a:t>Coordinating with emergency services</a:t>
            </a:r>
          </a:p>
        </p:txBody>
      </p:sp>
      <p:sp>
        <p:nvSpPr>
          <p:cNvPr id="2" name="Title 1"/>
          <p:cNvSpPr>
            <a:spLocks noGrp="1"/>
          </p:cNvSpPr>
          <p:nvPr>
            <p:ph type="title"/>
          </p:nvPr>
        </p:nvSpPr>
        <p:spPr/>
        <p:txBody>
          <a:bodyPr/>
          <a:lstStyle/>
          <a:p>
            <a:r>
              <a:rPr lang="en-US" dirty="0" smtClean="0"/>
              <a:t>Crisis Management </a:t>
            </a:r>
            <a:r>
              <a:rPr lang="en-US" dirty="0"/>
              <a:t>(Continued)</a:t>
            </a:r>
          </a:p>
        </p:txBody>
      </p:sp>
    </p:spTree>
    <p:extLst>
      <p:ext uri="{BB962C8B-B14F-4D97-AF65-F5344CB8AC3E}">
        <p14:creationId xmlns:p14="http://schemas.microsoft.com/office/powerpoint/2010/main" val="7984069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Business Resumption</a:t>
            </a:r>
            <a:endParaRPr lang="en-US" dirty="0"/>
          </a:p>
        </p:txBody>
      </p:sp>
      <p:sp>
        <p:nvSpPr>
          <p:cNvPr id="7" name="Text Placeholder 6"/>
          <p:cNvSpPr>
            <a:spLocks noGrp="1"/>
          </p:cNvSpPr>
          <p:nvPr>
            <p:ph type="body" idx="1"/>
          </p:nvPr>
        </p:nvSpPr>
        <p:spPr/>
        <p:txBody>
          <a:bodyPr/>
          <a:lstStyle/>
          <a:p>
            <a:r>
              <a:rPr lang="en-US" dirty="0" smtClean="0"/>
              <a:t>Chapter 10: Planning for Contingencies</a:t>
            </a:r>
            <a:endParaRPr lang="en-US" dirty="0"/>
          </a:p>
        </p:txBody>
      </p:sp>
    </p:spTree>
    <p:extLst>
      <p:ext uri="{BB962C8B-B14F-4D97-AF65-F5344CB8AC3E}">
        <p14:creationId xmlns:p14="http://schemas.microsoft.com/office/powerpoint/2010/main" val="4020302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365125" y="1295400"/>
            <a:ext cx="8415338" cy="4985980"/>
          </a:xfrm>
        </p:spPr>
        <p:txBody>
          <a:bodyPr/>
          <a:lstStyle/>
          <a:p>
            <a:r>
              <a:rPr lang="en-US" sz="2400" dirty="0" smtClean="0"/>
              <a:t>An introductory statement by senior management</a:t>
            </a:r>
          </a:p>
          <a:p>
            <a:r>
              <a:rPr lang="en-US" sz="2400" dirty="0" smtClean="0"/>
              <a:t>The scope and purpose of the CP operations</a:t>
            </a:r>
          </a:p>
          <a:p>
            <a:r>
              <a:rPr lang="en-US" sz="2400" dirty="0" smtClean="0"/>
              <a:t>A call for periodic risk assessment and BIA by the CPMT</a:t>
            </a:r>
          </a:p>
          <a:p>
            <a:r>
              <a:rPr lang="en-US" sz="2400" dirty="0" smtClean="0"/>
              <a:t>A description of the major components of the CP</a:t>
            </a:r>
          </a:p>
          <a:p>
            <a:r>
              <a:rPr lang="en-US" sz="2400" dirty="0" smtClean="0"/>
              <a:t>A call for, and guidance in, the selection of recovery options and business continuity strategies</a:t>
            </a:r>
          </a:p>
          <a:p>
            <a:r>
              <a:rPr lang="en-US" sz="2400" dirty="0" smtClean="0"/>
              <a:t>A requirement to test the various plans on a regular basis</a:t>
            </a:r>
          </a:p>
          <a:p>
            <a:r>
              <a:rPr lang="en-US" sz="2400" dirty="0" smtClean="0"/>
              <a:t>Identification of key regulations and standards that impact CP planning and a brief overview of their relevancy</a:t>
            </a:r>
          </a:p>
          <a:p>
            <a:r>
              <a:rPr lang="en-US" sz="2400" dirty="0" smtClean="0"/>
              <a:t>Identification of key individuals responsible for CP operations</a:t>
            </a:r>
          </a:p>
          <a:p>
            <a:r>
              <a:rPr lang="en-US" sz="2400" dirty="0" smtClean="0"/>
              <a:t>An appeal for support to the individual members of the organizations</a:t>
            </a:r>
          </a:p>
          <a:p>
            <a:r>
              <a:rPr lang="en-US" sz="2400" dirty="0" smtClean="0"/>
              <a:t>Additional administrative information</a:t>
            </a:r>
            <a:endParaRPr lang="en-US" sz="2400" dirty="0"/>
          </a:p>
        </p:txBody>
      </p:sp>
      <p:sp>
        <p:nvSpPr>
          <p:cNvPr id="15362" name="Title 1"/>
          <p:cNvSpPr>
            <a:spLocks noGrp="1"/>
          </p:cNvSpPr>
          <p:nvPr>
            <p:ph type="title"/>
          </p:nvPr>
        </p:nvSpPr>
        <p:spPr/>
        <p:txBody>
          <a:bodyPr/>
          <a:lstStyle/>
          <a:p>
            <a:r>
              <a:rPr lang="en-US" dirty="0" smtClean="0"/>
              <a:t>Contingency Planning Policy Components</a:t>
            </a:r>
          </a:p>
        </p:txBody>
      </p:sp>
    </p:spTree>
    <p:extLst>
      <p:ext uri="{BB962C8B-B14F-4D97-AF65-F5344CB8AC3E}">
        <p14:creationId xmlns:p14="http://schemas.microsoft.com/office/powerpoint/2010/main" val="290151451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5"/>
          <p:cNvSpPr>
            <a:spLocks noGrp="1" noChangeArrowheads="1"/>
          </p:cNvSpPr>
          <p:nvPr>
            <p:ph type="body" idx="1"/>
          </p:nvPr>
        </p:nvSpPr>
        <p:spPr/>
        <p:txBody>
          <a:bodyPr/>
          <a:lstStyle/>
          <a:p>
            <a:r>
              <a:rPr lang="en-US" dirty="0" smtClean="0"/>
              <a:t>Because the DR and BC plans are closely related, most organizations merge the two functions into a single function called business resumption planning (BRP)</a:t>
            </a:r>
          </a:p>
          <a:p>
            <a:r>
              <a:rPr lang="en-US" dirty="0" smtClean="0"/>
              <a:t>Such a comprehensive plan must be able to support the reestablishment of operations at two different locations—one immediately at an alternate site and one eventually back at the primary site</a:t>
            </a:r>
          </a:p>
        </p:txBody>
      </p:sp>
      <p:sp>
        <p:nvSpPr>
          <p:cNvPr id="70659" name="Rectangle 4"/>
          <p:cNvSpPr>
            <a:spLocks noGrp="1" noChangeArrowheads="1"/>
          </p:cNvSpPr>
          <p:nvPr>
            <p:ph type="title"/>
          </p:nvPr>
        </p:nvSpPr>
        <p:spPr/>
        <p:txBody>
          <a:bodyPr/>
          <a:lstStyle/>
          <a:p>
            <a:r>
              <a:rPr lang="en-US" dirty="0" smtClean="0"/>
              <a:t>Business Resumption Planning</a:t>
            </a:r>
          </a:p>
        </p:txBody>
      </p:sp>
    </p:spTree>
    <p:extLst>
      <p:ext uri="{BB962C8B-B14F-4D97-AF65-F5344CB8AC3E}">
        <p14:creationId xmlns:p14="http://schemas.microsoft.com/office/powerpoint/2010/main" val="35132353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Testing Contingency Plans</a:t>
            </a:r>
            <a:endParaRPr lang="en-US" dirty="0"/>
          </a:p>
        </p:txBody>
      </p:sp>
      <p:sp>
        <p:nvSpPr>
          <p:cNvPr id="7" name="Text Placeholder 6"/>
          <p:cNvSpPr>
            <a:spLocks noGrp="1"/>
          </p:cNvSpPr>
          <p:nvPr>
            <p:ph type="body" idx="1"/>
          </p:nvPr>
        </p:nvSpPr>
        <p:spPr/>
        <p:txBody>
          <a:bodyPr/>
          <a:lstStyle/>
          <a:p>
            <a:r>
              <a:rPr lang="en-US" dirty="0" smtClean="0"/>
              <a:t>Chapter 10: Planning for Contingencies</a:t>
            </a:r>
            <a:endParaRPr lang="en-US" dirty="0"/>
          </a:p>
        </p:txBody>
      </p:sp>
    </p:spTree>
    <p:extLst>
      <p:ext uri="{BB962C8B-B14F-4D97-AF65-F5344CB8AC3E}">
        <p14:creationId xmlns:p14="http://schemas.microsoft.com/office/powerpoint/2010/main" val="3061904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5"/>
          <p:cNvSpPr>
            <a:spLocks noGrp="1" noChangeArrowheads="1"/>
          </p:cNvSpPr>
          <p:nvPr>
            <p:ph type="body" idx="1"/>
          </p:nvPr>
        </p:nvSpPr>
        <p:spPr>
          <a:xfrm>
            <a:off x="365125" y="1295400"/>
            <a:ext cx="8415338" cy="3631763"/>
          </a:xfrm>
        </p:spPr>
        <p:txBody>
          <a:bodyPr/>
          <a:lstStyle/>
          <a:p>
            <a:r>
              <a:rPr lang="en-US" dirty="0" smtClean="0"/>
              <a:t>Very few plans are executable as initially written; instead, they must be tested to identify vulnerabilities, faults, and inefficient processes</a:t>
            </a:r>
          </a:p>
          <a:p>
            <a:r>
              <a:rPr lang="en-US" dirty="0" smtClean="0"/>
              <a:t>There are four testing strategies that can be used to test contingency plans: </a:t>
            </a:r>
          </a:p>
          <a:p>
            <a:pPr lvl="1"/>
            <a:r>
              <a:rPr lang="en-US" dirty="0" smtClean="0"/>
              <a:t>Desk check</a:t>
            </a:r>
          </a:p>
          <a:p>
            <a:pPr lvl="1"/>
            <a:r>
              <a:rPr lang="en-US" dirty="0" smtClean="0"/>
              <a:t>Structured walkthrough </a:t>
            </a:r>
          </a:p>
          <a:p>
            <a:pPr lvl="1"/>
            <a:r>
              <a:rPr lang="en-US" dirty="0" smtClean="0"/>
              <a:t>Simulation </a:t>
            </a:r>
          </a:p>
          <a:p>
            <a:pPr lvl="1"/>
            <a:r>
              <a:rPr lang="en-US" dirty="0" smtClean="0"/>
              <a:t>Full interruption</a:t>
            </a:r>
          </a:p>
        </p:txBody>
      </p:sp>
      <p:sp>
        <p:nvSpPr>
          <p:cNvPr id="75779" name="Rectangle 4"/>
          <p:cNvSpPr>
            <a:spLocks noGrp="1" noChangeArrowheads="1"/>
          </p:cNvSpPr>
          <p:nvPr>
            <p:ph type="title"/>
          </p:nvPr>
        </p:nvSpPr>
        <p:spPr/>
        <p:txBody>
          <a:bodyPr/>
          <a:lstStyle/>
          <a:p>
            <a:r>
              <a:rPr lang="en-US" dirty="0" smtClean="0"/>
              <a:t>Testing Contingency Plans</a:t>
            </a:r>
          </a:p>
        </p:txBody>
      </p:sp>
    </p:spTree>
    <p:extLst>
      <p:ext uri="{BB962C8B-B14F-4D97-AF65-F5344CB8AC3E}">
        <p14:creationId xmlns:p14="http://schemas.microsoft.com/office/powerpoint/2010/main" val="20246989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5"/>
          <p:cNvSpPr>
            <a:spLocks noGrp="1" noChangeArrowheads="1"/>
          </p:cNvSpPr>
          <p:nvPr>
            <p:ph type="body" idx="1"/>
          </p:nvPr>
        </p:nvSpPr>
        <p:spPr/>
        <p:txBody>
          <a:bodyPr/>
          <a:lstStyle/>
          <a:p>
            <a:r>
              <a:rPr lang="en-US" dirty="0" smtClean="0"/>
              <a:t>Iteration results in improvement</a:t>
            </a:r>
          </a:p>
          <a:p>
            <a:r>
              <a:rPr lang="en-US" dirty="0" smtClean="0"/>
              <a:t>A formal implementation of this methodology is a process known as continuous process improvement (CPI)</a:t>
            </a:r>
          </a:p>
          <a:p>
            <a:r>
              <a:rPr lang="en-US" dirty="0" smtClean="0"/>
              <a:t>Each time the plan is rehearsed it should be improved</a:t>
            </a:r>
          </a:p>
          <a:p>
            <a:r>
              <a:rPr lang="en-US" dirty="0" smtClean="0"/>
              <a:t>Constant evaluation and improvement leads to an improved outcome</a:t>
            </a:r>
          </a:p>
        </p:txBody>
      </p:sp>
      <p:sp>
        <p:nvSpPr>
          <p:cNvPr id="76803" name="Rectangle 4"/>
          <p:cNvSpPr>
            <a:spLocks noGrp="1" noChangeArrowheads="1"/>
          </p:cNvSpPr>
          <p:nvPr>
            <p:ph type="title"/>
          </p:nvPr>
        </p:nvSpPr>
        <p:spPr/>
        <p:txBody>
          <a:bodyPr/>
          <a:lstStyle/>
          <a:p>
            <a:r>
              <a:rPr lang="en-US" dirty="0" smtClean="0"/>
              <a:t>Final Thoughts on CP</a:t>
            </a:r>
          </a:p>
        </p:txBody>
      </p:sp>
    </p:spTree>
    <p:extLst>
      <p:ext uri="{BB962C8B-B14F-4D97-AF65-F5344CB8AC3E}">
        <p14:creationId xmlns:p14="http://schemas.microsoft.com/office/powerpoint/2010/main" val="32215890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5"/>
          <p:cNvSpPr>
            <a:spLocks noGrp="1" noChangeArrowheads="1"/>
          </p:cNvSpPr>
          <p:nvPr>
            <p:ph type="body" idx="1"/>
          </p:nvPr>
        </p:nvSpPr>
        <p:spPr>
          <a:xfrm>
            <a:off x="365125" y="1295400"/>
            <a:ext cx="8415338" cy="5170646"/>
          </a:xfrm>
        </p:spPr>
        <p:txBody>
          <a:bodyPr/>
          <a:lstStyle/>
          <a:p>
            <a:r>
              <a:rPr lang="en-US" sz="2400" dirty="0"/>
              <a:t>Planning for unexpected events is usually the responsibility of managers from both </a:t>
            </a:r>
            <a:r>
              <a:rPr lang="en-US" sz="2400" dirty="0" smtClean="0"/>
              <a:t>the information </a:t>
            </a:r>
            <a:r>
              <a:rPr lang="en-US" sz="2400" dirty="0"/>
              <a:t>technology and the information security communities of </a:t>
            </a:r>
            <a:r>
              <a:rPr lang="en-US" sz="2400" dirty="0" smtClean="0"/>
              <a:t>interest</a:t>
            </a:r>
            <a:endParaRPr lang="en-US" sz="2400" dirty="0"/>
          </a:p>
          <a:p>
            <a:r>
              <a:rPr lang="en-US" sz="2400" dirty="0" smtClean="0"/>
              <a:t>For </a:t>
            </a:r>
            <a:r>
              <a:rPr lang="en-US" sz="2400" dirty="0"/>
              <a:t>a plan to be seen as valid by all members of the organization, it must be sanctioned </a:t>
            </a:r>
            <a:r>
              <a:rPr lang="en-US" sz="2400" dirty="0" smtClean="0"/>
              <a:t>and actively </a:t>
            </a:r>
            <a:r>
              <a:rPr lang="en-US" sz="2400" dirty="0"/>
              <a:t>supported by the general business community of </a:t>
            </a:r>
            <a:r>
              <a:rPr lang="en-US" sz="2400" dirty="0" smtClean="0"/>
              <a:t>interest</a:t>
            </a:r>
            <a:endParaRPr lang="en-US" sz="2400" dirty="0"/>
          </a:p>
          <a:p>
            <a:r>
              <a:rPr lang="en-US" sz="2400" dirty="0" smtClean="0"/>
              <a:t>Some </a:t>
            </a:r>
            <a:r>
              <a:rPr lang="en-US" sz="2400" dirty="0"/>
              <a:t>organizations are required by law or other mandate to have contingency </a:t>
            </a:r>
            <a:r>
              <a:rPr lang="en-US" sz="2400" dirty="0" smtClean="0"/>
              <a:t>planning procedures </a:t>
            </a:r>
            <a:r>
              <a:rPr lang="en-US" sz="2400" dirty="0"/>
              <a:t>in place at all times, but all business organizations should prepare for </a:t>
            </a:r>
            <a:r>
              <a:rPr lang="en-US" sz="2400" dirty="0" smtClean="0"/>
              <a:t>the unexpected</a:t>
            </a:r>
            <a:endParaRPr lang="en-US" sz="2400" dirty="0"/>
          </a:p>
          <a:p>
            <a:r>
              <a:rPr lang="en-US" sz="2400" dirty="0" smtClean="0"/>
              <a:t>Contingency </a:t>
            </a:r>
            <a:r>
              <a:rPr lang="en-US" sz="2400" dirty="0"/>
              <a:t>planning (CP) is the process by which the information technology </a:t>
            </a:r>
            <a:r>
              <a:rPr lang="en-US" sz="2400" dirty="0" smtClean="0"/>
              <a:t>and information </a:t>
            </a:r>
            <a:r>
              <a:rPr lang="en-US" sz="2400" dirty="0"/>
              <a:t>security communities of interest position their organizations to prepare </a:t>
            </a:r>
            <a:r>
              <a:rPr lang="en-US" sz="2400" dirty="0" smtClean="0"/>
              <a:t>for, detect</a:t>
            </a:r>
            <a:r>
              <a:rPr lang="en-US" sz="2400" dirty="0"/>
              <a:t>, react to, and recover from events that threaten the security of information </a:t>
            </a:r>
            <a:r>
              <a:rPr lang="en-US" sz="2400" dirty="0" smtClean="0"/>
              <a:t>resources and </a:t>
            </a:r>
            <a:r>
              <a:rPr lang="en-US" sz="2400" dirty="0"/>
              <a:t>assets, both human and </a:t>
            </a:r>
            <a:r>
              <a:rPr lang="en-US" sz="2400" dirty="0" smtClean="0"/>
              <a:t>artificial</a:t>
            </a:r>
          </a:p>
        </p:txBody>
      </p:sp>
      <p:sp>
        <p:nvSpPr>
          <p:cNvPr id="77827" name="Rectangle 4"/>
          <p:cNvSpPr>
            <a:spLocks noGrp="1" noChangeArrowheads="1"/>
          </p:cNvSpPr>
          <p:nvPr>
            <p:ph type="title"/>
          </p:nvPr>
        </p:nvSpPr>
        <p:spPr/>
        <p:txBody>
          <a:bodyPr/>
          <a:lstStyle/>
          <a:p>
            <a:r>
              <a:rPr lang="en-US" dirty="0" smtClean="0"/>
              <a:t>Summary</a:t>
            </a:r>
          </a:p>
        </p:txBody>
      </p:sp>
    </p:spTree>
    <p:extLst>
      <p:ext uri="{BB962C8B-B14F-4D97-AF65-F5344CB8AC3E}">
        <p14:creationId xmlns:p14="http://schemas.microsoft.com/office/powerpoint/2010/main" val="29112972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5"/>
          <p:cNvSpPr>
            <a:spLocks noGrp="1" noChangeArrowheads="1"/>
          </p:cNvSpPr>
          <p:nvPr>
            <p:ph type="body" idx="1"/>
          </p:nvPr>
        </p:nvSpPr>
        <p:spPr>
          <a:xfrm>
            <a:off x="365125" y="1295400"/>
            <a:ext cx="8415338" cy="3323987"/>
          </a:xfrm>
        </p:spPr>
        <p:txBody>
          <a:bodyPr/>
          <a:lstStyle/>
          <a:p>
            <a:r>
              <a:rPr lang="en-US" sz="2400" dirty="0" smtClean="0"/>
              <a:t>CP </a:t>
            </a:r>
            <a:r>
              <a:rPr lang="en-US" sz="2400" dirty="0"/>
              <a:t>is made up of four major components: the data collection and documentation </a:t>
            </a:r>
            <a:r>
              <a:rPr lang="en-US" sz="2400" dirty="0" smtClean="0"/>
              <a:t>process known </a:t>
            </a:r>
            <a:r>
              <a:rPr lang="en-US" sz="2400" dirty="0"/>
              <a:t>as the business impact analysis (BIA), the incident response (IR) plan, the </a:t>
            </a:r>
            <a:r>
              <a:rPr lang="en-US" sz="2400" dirty="0" smtClean="0"/>
              <a:t>disaster recovery </a:t>
            </a:r>
            <a:r>
              <a:rPr lang="en-US" sz="2400" dirty="0"/>
              <a:t>(DR) plan, and the business continuity (BC) </a:t>
            </a:r>
            <a:r>
              <a:rPr lang="en-US" sz="2400" dirty="0" smtClean="0"/>
              <a:t>plan</a:t>
            </a:r>
            <a:endParaRPr lang="en-US" sz="2400" dirty="0"/>
          </a:p>
          <a:p>
            <a:r>
              <a:rPr lang="en-US" sz="2400" dirty="0" smtClean="0"/>
              <a:t>Organizations </a:t>
            </a:r>
            <a:r>
              <a:rPr lang="en-US" sz="2400" dirty="0"/>
              <a:t>can either create and develop the three planning elements of the CP process (</a:t>
            </a:r>
            <a:r>
              <a:rPr lang="en-US" sz="2400" dirty="0" smtClean="0"/>
              <a:t>the IR</a:t>
            </a:r>
            <a:r>
              <a:rPr lang="en-US" sz="2400" dirty="0"/>
              <a:t>, DR, and BC plans) as one unified plan, or they can create the three elements separately </a:t>
            </a:r>
            <a:r>
              <a:rPr lang="en-US" sz="2400" dirty="0" smtClean="0"/>
              <a:t>in conjunction </a:t>
            </a:r>
            <a:r>
              <a:rPr lang="en-US" sz="2400" dirty="0"/>
              <a:t>with a set of interlocking procedures that enable </a:t>
            </a:r>
            <a:r>
              <a:rPr lang="en-US" sz="2400" dirty="0" smtClean="0"/>
              <a:t>continuity</a:t>
            </a:r>
          </a:p>
        </p:txBody>
      </p:sp>
      <p:sp>
        <p:nvSpPr>
          <p:cNvPr id="77827" name="Rectangle 4"/>
          <p:cNvSpPr>
            <a:spLocks noGrp="1" noChangeArrowheads="1"/>
          </p:cNvSpPr>
          <p:nvPr>
            <p:ph type="title"/>
          </p:nvPr>
        </p:nvSpPr>
        <p:spPr/>
        <p:txBody>
          <a:bodyPr/>
          <a:lstStyle/>
          <a:p>
            <a:r>
              <a:rPr lang="en-US" dirty="0" smtClean="0"/>
              <a:t>Summary </a:t>
            </a:r>
            <a:r>
              <a:rPr lang="en-US" dirty="0"/>
              <a:t>(Continued)</a:t>
            </a:r>
            <a:endParaRPr lang="en-US" dirty="0" smtClean="0"/>
          </a:p>
        </p:txBody>
      </p:sp>
    </p:spTree>
    <p:extLst>
      <p:ext uri="{BB962C8B-B14F-4D97-AF65-F5344CB8AC3E}">
        <p14:creationId xmlns:p14="http://schemas.microsoft.com/office/powerpoint/2010/main" val="21046750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5"/>
          <p:cNvSpPr>
            <a:spLocks noGrp="1" noChangeArrowheads="1"/>
          </p:cNvSpPr>
          <p:nvPr>
            <p:ph type="body" idx="1"/>
          </p:nvPr>
        </p:nvSpPr>
        <p:spPr>
          <a:xfrm>
            <a:off x="365125" y="1295400"/>
            <a:ext cx="8415338" cy="5109091"/>
          </a:xfrm>
        </p:spPr>
        <p:txBody>
          <a:bodyPr/>
          <a:lstStyle/>
          <a:p>
            <a:r>
              <a:rPr lang="en-US" sz="2400" dirty="0" smtClean="0"/>
              <a:t>To </a:t>
            </a:r>
            <a:r>
              <a:rPr lang="en-US" sz="2400" dirty="0"/>
              <a:t>ensure continuity during the creation of the CP components, a seven-step CP process </a:t>
            </a:r>
            <a:r>
              <a:rPr lang="en-US" sz="2400" dirty="0" smtClean="0"/>
              <a:t>is used</a:t>
            </a:r>
            <a:r>
              <a:rPr lang="en-US" sz="2400" dirty="0"/>
              <a:t>:</a:t>
            </a:r>
          </a:p>
          <a:p>
            <a:pPr marL="228600" lvl="1" indent="0">
              <a:buNone/>
            </a:pPr>
            <a:r>
              <a:rPr lang="en-US" sz="2000" dirty="0"/>
              <a:t>1. Develop the contingency planning policy </a:t>
            </a:r>
            <a:r>
              <a:rPr lang="en-US" sz="2000" dirty="0" smtClean="0"/>
              <a:t>statement</a:t>
            </a:r>
            <a:endParaRPr lang="en-US" sz="2000" dirty="0"/>
          </a:p>
          <a:p>
            <a:pPr marL="228600" lvl="1" indent="0">
              <a:buNone/>
            </a:pPr>
            <a:r>
              <a:rPr lang="en-US" sz="2000" dirty="0"/>
              <a:t>2. Conduct the </a:t>
            </a:r>
            <a:r>
              <a:rPr lang="en-US" sz="2000" dirty="0" smtClean="0"/>
              <a:t>BIA</a:t>
            </a:r>
            <a:endParaRPr lang="en-US" sz="2000" dirty="0"/>
          </a:p>
          <a:p>
            <a:pPr marL="228600" lvl="1" indent="0">
              <a:buNone/>
            </a:pPr>
            <a:r>
              <a:rPr lang="en-US" sz="2000" dirty="0"/>
              <a:t>3. Identify preventive </a:t>
            </a:r>
            <a:r>
              <a:rPr lang="en-US" sz="2000" dirty="0" smtClean="0"/>
              <a:t>controls</a:t>
            </a:r>
            <a:endParaRPr lang="en-US" sz="2000" dirty="0"/>
          </a:p>
          <a:p>
            <a:pPr marL="228600" lvl="1" indent="0">
              <a:buNone/>
            </a:pPr>
            <a:r>
              <a:rPr lang="en-US" sz="2000" dirty="0"/>
              <a:t>4. Create contingency </a:t>
            </a:r>
            <a:r>
              <a:rPr lang="en-US" sz="2000" dirty="0" smtClean="0"/>
              <a:t>strategies</a:t>
            </a:r>
            <a:endParaRPr lang="en-US" sz="2000" dirty="0"/>
          </a:p>
          <a:p>
            <a:pPr marL="228600" lvl="1" indent="0">
              <a:buNone/>
            </a:pPr>
            <a:r>
              <a:rPr lang="en-US" sz="2000" dirty="0"/>
              <a:t>5. Develop a contingency </a:t>
            </a:r>
            <a:r>
              <a:rPr lang="en-US" sz="2000" dirty="0" smtClean="0"/>
              <a:t>plan</a:t>
            </a:r>
            <a:endParaRPr lang="en-US" sz="2000" dirty="0"/>
          </a:p>
          <a:p>
            <a:pPr marL="228600" lvl="1" indent="0">
              <a:buNone/>
            </a:pPr>
            <a:r>
              <a:rPr lang="en-US" sz="2000" dirty="0"/>
              <a:t>6. Ensure plan testing, training, and </a:t>
            </a:r>
            <a:r>
              <a:rPr lang="en-US" sz="2000" dirty="0" smtClean="0"/>
              <a:t>exercises</a:t>
            </a:r>
            <a:endParaRPr lang="en-US" sz="2000" dirty="0"/>
          </a:p>
          <a:p>
            <a:pPr marL="228600" lvl="1" indent="0">
              <a:buNone/>
            </a:pPr>
            <a:r>
              <a:rPr lang="en-US" sz="2000" dirty="0"/>
              <a:t>7. Ensure plan </a:t>
            </a:r>
            <a:r>
              <a:rPr lang="en-US" sz="2000" dirty="0" smtClean="0"/>
              <a:t>maintenance</a:t>
            </a:r>
            <a:endParaRPr lang="en-US" sz="2000" dirty="0"/>
          </a:p>
          <a:p>
            <a:r>
              <a:rPr lang="en-US" sz="2400" dirty="0" smtClean="0"/>
              <a:t>Four </a:t>
            </a:r>
            <a:r>
              <a:rPr lang="en-US" sz="2400" dirty="0"/>
              <a:t>teams of individuals are involved in contingency planning and contingency </a:t>
            </a:r>
            <a:r>
              <a:rPr lang="en-US" sz="2400" dirty="0" smtClean="0"/>
              <a:t>operations: the </a:t>
            </a:r>
            <a:r>
              <a:rPr lang="en-US" sz="2400" dirty="0"/>
              <a:t>CP team, the IR team, the DR team, and the BC team. The IR team ensures the CSIRT </a:t>
            </a:r>
            <a:r>
              <a:rPr lang="en-US" sz="2400" dirty="0" smtClean="0"/>
              <a:t>is formed</a:t>
            </a:r>
            <a:endParaRPr lang="en-US" sz="2400" dirty="0"/>
          </a:p>
          <a:p>
            <a:r>
              <a:rPr lang="en-US" sz="2400" dirty="0" smtClean="0"/>
              <a:t>The </a:t>
            </a:r>
            <a:r>
              <a:rPr lang="en-US" sz="2400" dirty="0"/>
              <a:t>IR plan is a detailed set of processes and procedures that plan for, detect, and resolve </a:t>
            </a:r>
            <a:r>
              <a:rPr lang="en-US" sz="2400" dirty="0" smtClean="0"/>
              <a:t>the effects </a:t>
            </a:r>
            <a:r>
              <a:rPr lang="en-US" sz="2400" dirty="0"/>
              <a:t>of an unexpected event on information resources and </a:t>
            </a:r>
            <a:r>
              <a:rPr lang="en-US" sz="2400" dirty="0" smtClean="0"/>
              <a:t>assets</a:t>
            </a:r>
          </a:p>
        </p:txBody>
      </p:sp>
      <p:sp>
        <p:nvSpPr>
          <p:cNvPr id="77827" name="Rectangle 4"/>
          <p:cNvSpPr>
            <a:spLocks noGrp="1" noChangeArrowheads="1"/>
          </p:cNvSpPr>
          <p:nvPr>
            <p:ph type="title"/>
          </p:nvPr>
        </p:nvSpPr>
        <p:spPr/>
        <p:txBody>
          <a:bodyPr/>
          <a:lstStyle/>
          <a:p>
            <a:r>
              <a:rPr lang="en-US" dirty="0" smtClean="0"/>
              <a:t>Summary </a:t>
            </a:r>
            <a:r>
              <a:rPr lang="en-US" dirty="0"/>
              <a:t>(Continued)</a:t>
            </a:r>
            <a:endParaRPr lang="en-US" dirty="0" smtClean="0"/>
          </a:p>
        </p:txBody>
      </p:sp>
    </p:spTree>
    <p:extLst>
      <p:ext uri="{BB962C8B-B14F-4D97-AF65-F5344CB8AC3E}">
        <p14:creationId xmlns:p14="http://schemas.microsoft.com/office/powerpoint/2010/main" val="13247179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5"/>
          <p:cNvSpPr>
            <a:spLocks noGrp="1" noChangeArrowheads="1"/>
          </p:cNvSpPr>
          <p:nvPr>
            <p:ph type="body" idx="1"/>
          </p:nvPr>
        </p:nvSpPr>
        <p:spPr>
          <a:xfrm>
            <a:off x="365125" y="1295400"/>
            <a:ext cx="8415338" cy="5170646"/>
          </a:xfrm>
        </p:spPr>
        <p:txBody>
          <a:bodyPr/>
          <a:lstStyle/>
          <a:p>
            <a:r>
              <a:rPr lang="en-US" sz="2400" dirty="0" smtClean="0"/>
              <a:t>For </a:t>
            </a:r>
            <a:r>
              <a:rPr lang="en-US" sz="2400" dirty="0"/>
              <a:t>every scenario identified, the CP team creates three sets of procedures—for before, </a:t>
            </a:r>
            <a:r>
              <a:rPr lang="en-US" sz="2400" dirty="0" smtClean="0"/>
              <a:t>during, and </a:t>
            </a:r>
            <a:r>
              <a:rPr lang="en-US" sz="2400" dirty="0"/>
              <a:t>after the incident—to detect, contain, and resolve the </a:t>
            </a:r>
            <a:r>
              <a:rPr lang="en-US" sz="2400" dirty="0" smtClean="0"/>
              <a:t>incident</a:t>
            </a:r>
            <a:endParaRPr lang="en-US" sz="2400" dirty="0"/>
          </a:p>
          <a:p>
            <a:r>
              <a:rPr lang="en-US" sz="2400" dirty="0" smtClean="0"/>
              <a:t>Incident </a:t>
            </a:r>
            <a:r>
              <a:rPr lang="en-US" sz="2400" dirty="0"/>
              <a:t>classification is the process by which the IR team examines an incident candidate </a:t>
            </a:r>
            <a:r>
              <a:rPr lang="en-US" sz="2400" dirty="0" smtClean="0"/>
              <a:t>and determines </a:t>
            </a:r>
            <a:r>
              <a:rPr lang="en-US" sz="2400" dirty="0"/>
              <a:t>whether it constitutes an actual </a:t>
            </a:r>
            <a:r>
              <a:rPr lang="en-US" sz="2400" dirty="0" smtClean="0"/>
              <a:t>incident</a:t>
            </a:r>
            <a:endParaRPr lang="en-US" sz="2400" dirty="0"/>
          </a:p>
          <a:p>
            <a:r>
              <a:rPr lang="en-US" sz="2400" dirty="0" smtClean="0"/>
              <a:t>Three </a:t>
            </a:r>
            <a:r>
              <a:rPr lang="en-US" sz="2400" dirty="0"/>
              <a:t>categories of incident indicators are used: possible, probable, and </a:t>
            </a:r>
            <a:r>
              <a:rPr lang="en-US" sz="2400" dirty="0" smtClean="0"/>
              <a:t>definite</a:t>
            </a:r>
          </a:p>
          <a:p>
            <a:r>
              <a:rPr lang="en-US" sz="2400" dirty="0" smtClean="0"/>
              <a:t>When </a:t>
            </a:r>
            <a:r>
              <a:rPr lang="en-US" sz="2400" dirty="0"/>
              <a:t>any one of the following happens, an actual incident is in progress: loss of availability </a:t>
            </a:r>
            <a:r>
              <a:rPr lang="en-US" sz="2400" dirty="0" smtClean="0"/>
              <a:t>of information</a:t>
            </a:r>
            <a:r>
              <a:rPr lang="en-US" sz="2400" dirty="0"/>
              <a:t>, loss of integrity of information, loss of confidentiality of information, </a:t>
            </a:r>
            <a:r>
              <a:rPr lang="en-US" sz="2400" dirty="0" smtClean="0"/>
              <a:t>violation of </a:t>
            </a:r>
            <a:r>
              <a:rPr lang="en-US" sz="2400" dirty="0"/>
              <a:t>policy, or violation of </a:t>
            </a:r>
            <a:r>
              <a:rPr lang="en-US" sz="2400" dirty="0" smtClean="0"/>
              <a:t>law</a:t>
            </a:r>
            <a:endParaRPr lang="en-US" sz="2400" dirty="0"/>
          </a:p>
          <a:p>
            <a:r>
              <a:rPr lang="en-US" sz="2400" dirty="0" smtClean="0"/>
              <a:t>DR </a:t>
            </a:r>
            <a:r>
              <a:rPr lang="en-US" sz="2400" dirty="0"/>
              <a:t>planning encompasses preparation for handling and recovering from a disaster, </a:t>
            </a:r>
            <a:r>
              <a:rPr lang="en-US" sz="2400" dirty="0" smtClean="0"/>
              <a:t>whether natural </a:t>
            </a:r>
            <a:r>
              <a:rPr lang="en-US" sz="2400" dirty="0"/>
              <a:t>or </a:t>
            </a:r>
            <a:r>
              <a:rPr lang="en-US" sz="2400" dirty="0" smtClean="0"/>
              <a:t>man-made</a:t>
            </a:r>
          </a:p>
        </p:txBody>
      </p:sp>
      <p:sp>
        <p:nvSpPr>
          <p:cNvPr id="77827" name="Rectangle 4"/>
          <p:cNvSpPr>
            <a:spLocks noGrp="1" noChangeArrowheads="1"/>
          </p:cNvSpPr>
          <p:nvPr>
            <p:ph type="title"/>
          </p:nvPr>
        </p:nvSpPr>
        <p:spPr/>
        <p:txBody>
          <a:bodyPr/>
          <a:lstStyle/>
          <a:p>
            <a:r>
              <a:rPr lang="en-US" dirty="0" smtClean="0"/>
              <a:t>Summary </a:t>
            </a:r>
            <a:r>
              <a:rPr lang="en-US" dirty="0"/>
              <a:t>(Continued)</a:t>
            </a:r>
            <a:endParaRPr lang="en-US" dirty="0" smtClean="0"/>
          </a:p>
        </p:txBody>
      </p:sp>
    </p:spTree>
    <p:extLst>
      <p:ext uri="{BB962C8B-B14F-4D97-AF65-F5344CB8AC3E}">
        <p14:creationId xmlns:p14="http://schemas.microsoft.com/office/powerpoint/2010/main" val="13477909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5"/>
          <p:cNvSpPr>
            <a:spLocks noGrp="1" noChangeArrowheads="1"/>
          </p:cNvSpPr>
          <p:nvPr>
            <p:ph type="body" idx="1"/>
          </p:nvPr>
        </p:nvSpPr>
        <p:spPr>
          <a:xfrm>
            <a:off x="365125" y="1295400"/>
            <a:ext cx="8415338" cy="5170646"/>
          </a:xfrm>
        </p:spPr>
        <p:txBody>
          <a:bodyPr/>
          <a:lstStyle/>
          <a:p>
            <a:r>
              <a:rPr lang="en-US" sz="2400" dirty="0" smtClean="0"/>
              <a:t>The </a:t>
            </a:r>
            <a:r>
              <a:rPr lang="en-US" sz="2400" dirty="0"/>
              <a:t>DR plan must include crisis management, the action steps taken during and after </a:t>
            </a:r>
            <a:r>
              <a:rPr lang="en-US" sz="2400" dirty="0" smtClean="0"/>
              <a:t>a disaster</a:t>
            </a:r>
            <a:endParaRPr lang="en-US" sz="2400" dirty="0"/>
          </a:p>
          <a:p>
            <a:r>
              <a:rPr lang="en-US" sz="2400" dirty="0" smtClean="0"/>
              <a:t>BC </a:t>
            </a:r>
            <a:r>
              <a:rPr lang="en-US" sz="2400" dirty="0"/>
              <a:t>planning ensures that critical business functions continue if a catastrophic </a:t>
            </a:r>
            <a:r>
              <a:rPr lang="en-US" sz="2400" dirty="0" smtClean="0"/>
              <a:t>incident or </a:t>
            </a:r>
            <a:r>
              <a:rPr lang="en-US" sz="2400" dirty="0"/>
              <a:t>disaster occurs. BC plans can include provisions for hot sites, warm sites, cold </a:t>
            </a:r>
            <a:r>
              <a:rPr lang="en-US" sz="2400" dirty="0" smtClean="0"/>
              <a:t>sites, timeshares</a:t>
            </a:r>
            <a:r>
              <a:rPr lang="en-US" sz="2400" dirty="0"/>
              <a:t>, service bureaus, and mutual </a:t>
            </a:r>
            <a:r>
              <a:rPr lang="en-US" sz="2400" dirty="0" smtClean="0"/>
              <a:t>agreements</a:t>
            </a:r>
            <a:endParaRPr lang="en-US" sz="2400" dirty="0"/>
          </a:p>
          <a:p>
            <a:r>
              <a:rPr lang="en-US" sz="2400" dirty="0" smtClean="0"/>
              <a:t>Because </a:t>
            </a:r>
            <a:r>
              <a:rPr lang="en-US" sz="2400" dirty="0"/>
              <a:t>the DR and BC plans are closely related, most organizations prepare the two at </a:t>
            </a:r>
            <a:r>
              <a:rPr lang="en-US" sz="2400" dirty="0" smtClean="0"/>
              <a:t>the same </a:t>
            </a:r>
            <a:r>
              <a:rPr lang="en-US" sz="2400" dirty="0"/>
              <a:t>time and may combine them into a single planning document called the </a:t>
            </a:r>
            <a:r>
              <a:rPr lang="en-US" sz="2400" dirty="0" smtClean="0"/>
              <a:t>business resumption </a:t>
            </a:r>
            <a:r>
              <a:rPr lang="en-US" sz="2400" dirty="0"/>
              <a:t>(BR) </a:t>
            </a:r>
            <a:r>
              <a:rPr lang="en-US" sz="2400" dirty="0" smtClean="0"/>
              <a:t>plan</a:t>
            </a:r>
            <a:endParaRPr lang="en-US" sz="2400" dirty="0"/>
          </a:p>
          <a:p>
            <a:r>
              <a:rPr lang="en-US" sz="2400" dirty="0" smtClean="0"/>
              <a:t>All </a:t>
            </a:r>
            <a:r>
              <a:rPr lang="en-US" sz="2400" dirty="0"/>
              <a:t>plans must be tested to identify vulnerabilities, faults, and inefficient processes. </a:t>
            </a:r>
            <a:r>
              <a:rPr lang="en-US" sz="2400" dirty="0" smtClean="0"/>
              <a:t>Several testing </a:t>
            </a:r>
            <a:r>
              <a:rPr lang="en-US" sz="2400" dirty="0"/>
              <a:t>strategies can be used to test contingency plans: desk check, structured </a:t>
            </a:r>
            <a:r>
              <a:rPr lang="en-US" sz="2400" dirty="0" smtClean="0"/>
              <a:t>walk-through, simulation</a:t>
            </a:r>
            <a:r>
              <a:rPr lang="en-US" sz="2400" dirty="0"/>
              <a:t>, and </a:t>
            </a:r>
            <a:r>
              <a:rPr lang="en-US" sz="2400" dirty="0" smtClean="0"/>
              <a:t>full-interruption</a:t>
            </a:r>
          </a:p>
        </p:txBody>
      </p:sp>
      <p:sp>
        <p:nvSpPr>
          <p:cNvPr id="77827" name="Rectangle 4"/>
          <p:cNvSpPr>
            <a:spLocks noGrp="1" noChangeArrowheads="1"/>
          </p:cNvSpPr>
          <p:nvPr>
            <p:ph type="title"/>
          </p:nvPr>
        </p:nvSpPr>
        <p:spPr/>
        <p:txBody>
          <a:bodyPr/>
          <a:lstStyle/>
          <a:p>
            <a:r>
              <a:rPr lang="en-US" dirty="0" smtClean="0"/>
              <a:t>Summary </a:t>
            </a:r>
            <a:r>
              <a:rPr lang="en-US" dirty="0"/>
              <a:t>(Continued)</a:t>
            </a:r>
            <a:endParaRPr lang="en-US" dirty="0" smtClean="0"/>
          </a:p>
        </p:txBody>
      </p:sp>
    </p:spTree>
    <p:extLst>
      <p:ext uri="{BB962C8B-B14F-4D97-AF65-F5344CB8AC3E}">
        <p14:creationId xmlns:p14="http://schemas.microsoft.com/office/powerpoint/2010/main" val="390860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idx="1"/>
          </p:nvPr>
        </p:nvSpPr>
        <p:spPr/>
        <p:txBody>
          <a:bodyPr/>
          <a:lstStyle/>
          <a:p>
            <a:r>
              <a:rPr lang="en-US" dirty="0" smtClean="0"/>
              <a:t>The CPMT including:</a:t>
            </a:r>
          </a:p>
          <a:p>
            <a:pPr lvl="1"/>
            <a:r>
              <a:rPr lang="en-US" dirty="0" smtClean="0"/>
              <a:t>Champion</a:t>
            </a:r>
          </a:p>
          <a:p>
            <a:pPr lvl="1"/>
            <a:r>
              <a:rPr lang="en-US" dirty="0" smtClean="0"/>
              <a:t>Project Manager</a:t>
            </a:r>
          </a:p>
          <a:p>
            <a:pPr lvl="1"/>
            <a:r>
              <a:rPr lang="en-US" dirty="0" smtClean="0"/>
              <a:t>Team Members</a:t>
            </a:r>
          </a:p>
          <a:p>
            <a:pPr lvl="2"/>
            <a:r>
              <a:rPr lang="en-US" dirty="0" smtClean="0"/>
              <a:t>Business managers </a:t>
            </a:r>
          </a:p>
          <a:p>
            <a:pPr lvl="2"/>
            <a:r>
              <a:rPr lang="en-US" dirty="0" smtClean="0"/>
              <a:t>Information technology managers </a:t>
            </a:r>
          </a:p>
          <a:p>
            <a:pPr lvl="2"/>
            <a:r>
              <a:rPr lang="en-US" dirty="0" smtClean="0"/>
              <a:t>Information security managers</a:t>
            </a:r>
          </a:p>
          <a:p>
            <a:pPr lvl="2"/>
            <a:r>
              <a:rPr lang="en-US" dirty="0" smtClean="0"/>
              <a:t>Representatives of the supplemental teams (IR, DR, BC)</a:t>
            </a:r>
          </a:p>
          <a:p>
            <a:r>
              <a:rPr lang="en-US" dirty="0" smtClean="0"/>
              <a:t>IR Team</a:t>
            </a:r>
          </a:p>
          <a:p>
            <a:r>
              <a:rPr lang="en-US" dirty="0" smtClean="0"/>
              <a:t>DR Team</a:t>
            </a:r>
          </a:p>
          <a:p>
            <a:r>
              <a:rPr lang="en-US" dirty="0" smtClean="0"/>
              <a:t>BC Team</a:t>
            </a:r>
          </a:p>
        </p:txBody>
      </p:sp>
      <p:sp>
        <p:nvSpPr>
          <p:cNvPr id="10243" name="Rectangle 2"/>
          <p:cNvSpPr>
            <a:spLocks noGrp="1" noChangeArrowheads="1"/>
          </p:cNvSpPr>
          <p:nvPr>
            <p:ph type="title"/>
          </p:nvPr>
        </p:nvSpPr>
        <p:spPr/>
        <p:txBody>
          <a:bodyPr/>
          <a:lstStyle/>
          <a:p>
            <a:r>
              <a:rPr lang="en-US" dirty="0" smtClean="0"/>
              <a:t>Individuals and Teams involved in CP</a:t>
            </a:r>
          </a:p>
        </p:txBody>
      </p:sp>
    </p:spTree>
    <p:extLst>
      <p:ext uri="{BB962C8B-B14F-4D97-AF65-F5344CB8AC3E}">
        <p14:creationId xmlns:p14="http://schemas.microsoft.com/office/powerpoint/2010/main" val="3098536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engag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engage" id="{09C5ED70-0D37-45ED-85CC-D32F4311BF0A}" vid="{B46AFDE3-F283-4DEE-813D-350F60A104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Cengage</Template>
  <TotalTime>212</TotalTime>
  <Words>5102</Words>
  <Application>Microsoft Office PowerPoint</Application>
  <PresentationFormat>On-screen Show (4:3)</PresentationFormat>
  <Paragraphs>521</Paragraphs>
  <Slides>88</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Calibri</vt:lpstr>
      <vt:lpstr>Calibri Light</vt:lpstr>
      <vt:lpstr>Times New Roman</vt:lpstr>
      <vt:lpstr>Cengage</vt:lpstr>
      <vt:lpstr>PowerPoint Presentation</vt:lpstr>
      <vt:lpstr>Learning Objectives</vt:lpstr>
      <vt:lpstr>Introduction to Contingency Planning</vt:lpstr>
      <vt:lpstr>Introduction</vt:lpstr>
      <vt:lpstr>Fundamentals of Contingency Planning</vt:lpstr>
      <vt:lpstr>Fundamentals of Contingency Planning (Continued)</vt:lpstr>
      <vt:lpstr>NIST CP Methodology</vt:lpstr>
      <vt:lpstr>Contingency Planning Policy Components</vt:lpstr>
      <vt:lpstr>Individuals and Teams involved in CP</vt:lpstr>
      <vt:lpstr>PowerPoint Presentation</vt:lpstr>
      <vt:lpstr>PowerPoint Presentation</vt:lpstr>
      <vt:lpstr>Components of CP</vt:lpstr>
      <vt:lpstr>Business Impact Analysis (BIA)</vt:lpstr>
      <vt:lpstr>Business Impact Analysis (BIA) (Continued)</vt:lpstr>
      <vt:lpstr>Business Process and Recovery Criticality</vt:lpstr>
      <vt:lpstr>Business Process and Recovery Criticality (Continued)</vt:lpstr>
      <vt:lpstr>PowerPoint Presentation</vt:lpstr>
      <vt:lpstr>PowerPoint Presentation</vt:lpstr>
      <vt:lpstr>PowerPoint Presentation</vt:lpstr>
      <vt:lpstr>Information Asset Prioritization</vt:lpstr>
      <vt:lpstr>Recovery Requirements</vt:lpstr>
      <vt:lpstr>PowerPoint Presentation</vt:lpstr>
      <vt:lpstr>System Resource Recovery Priorities</vt:lpstr>
      <vt:lpstr>Contingency Planning Policies</vt:lpstr>
      <vt:lpstr>Incident Response</vt:lpstr>
      <vt:lpstr>Incident Response Plan</vt:lpstr>
      <vt:lpstr>Incident Response</vt:lpstr>
      <vt:lpstr>Getting Started</vt:lpstr>
      <vt:lpstr>PowerPoint Presentation</vt:lpstr>
      <vt:lpstr>PowerPoint Presentation</vt:lpstr>
      <vt:lpstr>Incident Response Policy</vt:lpstr>
      <vt:lpstr>Incident Response Planning</vt:lpstr>
      <vt:lpstr>IR Planning</vt:lpstr>
      <vt:lpstr>IR Planning (Continued)</vt:lpstr>
      <vt:lpstr>PowerPoint Presentation</vt:lpstr>
      <vt:lpstr>IR Planning (Continued)</vt:lpstr>
      <vt:lpstr>IR Planning (Continued)</vt:lpstr>
      <vt:lpstr>IR Actions</vt:lpstr>
      <vt:lpstr>PowerPoint Presentation</vt:lpstr>
      <vt:lpstr>Data Protection in Preparation for Incidents</vt:lpstr>
      <vt:lpstr>Detecting Incidents </vt:lpstr>
      <vt:lpstr>Incident Indicators</vt:lpstr>
      <vt:lpstr>Incident Indicators (Continued)</vt:lpstr>
      <vt:lpstr>Reacting to Incidents</vt:lpstr>
      <vt:lpstr>Notification of Key Personnel</vt:lpstr>
      <vt:lpstr>PowerPoint Presentation</vt:lpstr>
      <vt:lpstr>PowerPoint Presentation</vt:lpstr>
      <vt:lpstr>Documenting an Incident</vt:lpstr>
      <vt:lpstr>Incident Containment Strategies </vt:lpstr>
      <vt:lpstr>Incident Escalation </vt:lpstr>
      <vt:lpstr>Recovering from Incidents </vt:lpstr>
      <vt:lpstr>Recovering from Incidents (Continued) </vt:lpstr>
      <vt:lpstr>Common Mistakes CSIRTs make</vt:lpstr>
      <vt:lpstr>NIST Recommendations for Incident Handling</vt:lpstr>
      <vt:lpstr>NIST Recommendations for Incident Handling (Continued)</vt:lpstr>
      <vt:lpstr>Organizational Philosophy on Incident and Disaster Handling</vt:lpstr>
      <vt:lpstr>Disaster Recovery</vt:lpstr>
      <vt:lpstr>Disaster Recovery</vt:lpstr>
      <vt:lpstr>Disaster Recovery (Continued)</vt:lpstr>
      <vt:lpstr>Disaster Recovery Response Teams</vt:lpstr>
      <vt:lpstr>Disaster Recovery Process</vt:lpstr>
      <vt:lpstr>Disaster Recovery Policy (Continued)</vt:lpstr>
      <vt:lpstr> Disaster Classifications</vt:lpstr>
      <vt:lpstr>Natural Disasters</vt:lpstr>
      <vt:lpstr>Planning to Recover</vt:lpstr>
      <vt:lpstr>Simple DR Plan Elements</vt:lpstr>
      <vt:lpstr>Business Continuity</vt:lpstr>
      <vt:lpstr>Business Continuity Planning (BCP)</vt:lpstr>
      <vt:lpstr>Business Continuity</vt:lpstr>
      <vt:lpstr>Business Continuity Policy</vt:lpstr>
      <vt:lpstr>Continuity Strategies</vt:lpstr>
      <vt:lpstr>PowerPoint Presentation</vt:lpstr>
      <vt:lpstr>PowerPoint Presentation</vt:lpstr>
      <vt:lpstr>PowerPoint Presentation</vt:lpstr>
      <vt:lpstr>Crisis Management</vt:lpstr>
      <vt:lpstr>Crisis Management</vt:lpstr>
      <vt:lpstr>Crisis Management (Continued)</vt:lpstr>
      <vt:lpstr>Crisis Management (Continued)</vt:lpstr>
      <vt:lpstr>Business Resumption</vt:lpstr>
      <vt:lpstr>Business Resumption Planning</vt:lpstr>
      <vt:lpstr>Testing Contingency Plans</vt:lpstr>
      <vt:lpstr>Testing Contingency Plans</vt:lpstr>
      <vt:lpstr>Final Thoughts on CP</vt:lpstr>
      <vt:lpstr>Summary</vt:lpstr>
      <vt:lpstr>Summary (Continued)</vt:lpstr>
      <vt:lpstr>Summary (Continued)</vt:lpstr>
      <vt:lpstr>Summary (Continued)</vt:lpstr>
      <vt:lpstr>Summary (Continued)</vt:lpstr>
    </vt:vector>
  </TitlesOfParts>
  <Company>Kennesaw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Whitman</dc:creator>
  <cp:lastModifiedBy>lw-dlf</cp:lastModifiedBy>
  <cp:revision>74</cp:revision>
  <dcterms:created xsi:type="dcterms:W3CDTF">2018-01-12T16:57:21Z</dcterms:created>
  <dcterms:modified xsi:type="dcterms:W3CDTF">2018-04-03T09:50:33Z</dcterms:modified>
</cp:coreProperties>
</file>