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6"/>
  </p:notesMasterIdLst>
  <p:sldIdLst>
    <p:sldId id="368" r:id="rId2"/>
    <p:sldId id="370" r:id="rId3"/>
    <p:sldId id="371" r:id="rId4"/>
    <p:sldId id="372" r:id="rId5"/>
    <p:sldId id="373" r:id="rId6"/>
    <p:sldId id="374" r:id="rId7"/>
    <p:sldId id="375" r:id="rId8"/>
    <p:sldId id="377" r:id="rId9"/>
    <p:sldId id="378" r:id="rId10"/>
    <p:sldId id="413" r:id="rId11"/>
    <p:sldId id="379" r:id="rId12"/>
    <p:sldId id="380" r:id="rId13"/>
    <p:sldId id="381" r:id="rId14"/>
    <p:sldId id="382" r:id="rId15"/>
    <p:sldId id="414" r:id="rId16"/>
    <p:sldId id="415" r:id="rId17"/>
    <p:sldId id="384" r:id="rId18"/>
    <p:sldId id="385" r:id="rId19"/>
    <p:sldId id="416" r:id="rId20"/>
    <p:sldId id="387" r:id="rId21"/>
    <p:sldId id="388" r:id="rId22"/>
    <p:sldId id="389" r:id="rId23"/>
    <p:sldId id="390" r:id="rId24"/>
    <p:sldId id="417" r:id="rId25"/>
    <p:sldId id="392" r:id="rId26"/>
    <p:sldId id="418" r:id="rId27"/>
    <p:sldId id="393" r:id="rId28"/>
    <p:sldId id="419" r:id="rId29"/>
    <p:sldId id="395" r:id="rId30"/>
    <p:sldId id="420" r:id="rId31"/>
    <p:sldId id="396" r:id="rId32"/>
    <p:sldId id="397" r:id="rId33"/>
    <p:sldId id="421" r:id="rId34"/>
    <p:sldId id="398" r:id="rId35"/>
    <p:sldId id="400" r:id="rId36"/>
    <p:sldId id="401" r:id="rId37"/>
    <p:sldId id="402" r:id="rId38"/>
    <p:sldId id="403" r:id="rId39"/>
    <p:sldId id="422" r:id="rId40"/>
    <p:sldId id="412" r:id="rId41"/>
    <p:sldId id="424" r:id="rId42"/>
    <p:sldId id="425" r:id="rId43"/>
    <p:sldId id="426" r:id="rId44"/>
    <p:sldId id="423"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aser" initials="lase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8571" autoAdjust="0"/>
  </p:normalViewPr>
  <p:slideViewPr>
    <p:cSldViewPr>
      <p:cViewPr varScale="1">
        <p:scale>
          <a:sx n="95" d="100"/>
          <a:sy n="95" d="100"/>
        </p:scale>
        <p:origin x="60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03-29T11:38:41.008" idx="1">
    <p:pos x="5433" y="624"/>
    <p:text>AU/PE: Please note that the content in some slides are paraphrased/repeated in the notes section below. Please clarify if this should be retained or deleted.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AF3C44-46FB-4CE0-95C3-902EF308D817}" type="datetimeFigureOut">
              <a:rPr lang="en-US" smtClean="0"/>
              <a:t>4/3/2018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E1D17-0D60-42A3-8EF3-68EFC703BBF2}" type="slidenum">
              <a:rPr lang="en-US" smtClean="0"/>
              <a:t>‹#›</a:t>
            </a:fld>
            <a:endParaRPr lang="en-US" dirty="0"/>
          </a:p>
        </p:txBody>
      </p:sp>
    </p:spTree>
    <p:extLst>
      <p:ext uri="{BB962C8B-B14F-4D97-AF65-F5344CB8AC3E}">
        <p14:creationId xmlns:p14="http://schemas.microsoft.com/office/powerpoint/2010/main" val="204129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cs typeface="Arial" panose="020B0604020202020204" pitchFamily="34" charset="0"/>
              </a:defRPr>
            </a:lvl1pPr>
            <a:lvl2pPr marL="785813" indent="-303213" defTabSz="966788">
              <a:defRPr>
                <a:solidFill>
                  <a:schemeClr val="tx1"/>
                </a:solidFill>
                <a:latin typeface="Arial" panose="020B0604020202020204" pitchFamily="34" charset="0"/>
                <a:cs typeface="Arial" panose="020B0604020202020204" pitchFamily="34" charset="0"/>
              </a:defRPr>
            </a:lvl2pPr>
            <a:lvl3pPr marL="1208088" indent="-241300" defTabSz="966788">
              <a:defRPr>
                <a:solidFill>
                  <a:schemeClr val="tx1"/>
                </a:solidFill>
                <a:latin typeface="Arial" panose="020B0604020202020204" pitchFamily="34" charset="0"/>
                <a:cs typeface="Arial" panose="020B0604020202020204" pitchFamily="34" charset="0"/>
              </a:defRPr>
            </a:lvl3pPr>
            <a:lvl4pPr marL="1692275" indent="-242888" defTabSz="966788">
              <a:defRPr>
                <a:solidFill>
                  <a:schemeClr val="tx1"/>
                </a:solidFill>
                <a:latin typeface="Arial" panose="020B0604020202020204" pitchFamily="34" charset="0"/>
                <a:cs typeface="Arial" panose="020B0604020202020204" pitchFamily="34" charset="0"/>
              </a:defRPr>
            </a:lvl4pPr>
            <a:lvl5pPr marL="2174875" indent="-241300" defTabSz="966788">
              <a:defRPr>
                <a:solidFill>
                  <a:schemeClr val="tx1"/>
                </a:solidFill>
                <a:latin typeface="Arial" panose="020B0604020202020204" pitchFamily="34" charset="0"/>
                <a:cs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0917413-FB4A-40A2-B648-CD23E2D0A4FE}" type="slidenum">
              <a:rPr lang="en-US" altLang="en-US"/>
              <a:pPr/>
              <a:t>2</a:t>
            </a:fld>
            <a:endParaRPr lang="en-US" altLang="en-US" dirty="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p:txBody>
          <a:bodyPr/>
          <a:lstStyle/>
          <a:p>
            <a:pPr eaLnBrk="1" hangingPunct="1"/>
            <a:r>
              <a:rPr lang="en-US" altLang="en-US" b="1" dirty="0" smtClean="0"/>
              <a:t>Learning Objectives</a:t>
            </a:r>
          </a:p>
          <a:p>
            <a:pPr eaLnBrk="1" hangingPunct="1"/>
            <a:r>
              <a:rPr lang="en-US" altLang="en-US" dirty="0" smtClean="0"/>
              <a:t>Upon completion of this material you should be able to:</a:t>
            </a:r>
          </a:p>
          <a:p>
            <a:pPr eaLnBrk="1" hangingPunct="1">
              <a:buFontTx/>
              <a:buChar char="•"/>
            </a:pPr>
            <a:r>
              <a:rPr lang="en-US" altLang="en-US" dirty="0" smtClean="0"/>
              <a:t> Discuss the need for the ongoing maintenance of the information security program</a:t>
            </a:r>
          </a:p>
          <a:p>
            <a:pPr eaLnBrk="1" hangingPunct="1">
              <a:buFontTx/>
              <a:buChar char="•"/>
            </a:pPr>
            <a:r>
              <a:rPr lang="en-US" altLang="en-US" dirty="0" smtClean="0"/>
              <a:t> List the recommended security management models</a:t>
            </a:r>
          </a:p>
          <a:p>
            <a:pPr eaLnBrk="1" hangingPunct="1">
              <a:buFontTx/>
              <a:buChar char="•"/>
            </a:pPr>
            <a:r>
              <a:rPr lang="en-US" altLang="en-US" dirty="0" smtClean="0"/>
              <a:t>Define a model for a full maintenance program</a:t>
            </a:r>
          </a:p>
          <a:p>
            <a:pPr eaLnBrk="1" hangingPunct="1">
              <a:buFontTx/>
              <a:buChar char="•"/>
            </a:pPr>
            <a:r>
              <a:rPr lang="en-US" altLang="en-US" dirty="0" smtClean="0"/>
              <a:t>Identify the key factors involved in monitoring the external and internal environment</a:t>
            </a:r>
          </a:p>
          <a:p>
            <a:pPr eaLnBrk="1" hangingPunct="1">
              <a:buFontTx/>
              <a:buChar char="•"/>
            </a:pPr>
            <a:r>
              <a:rPr lang="en-US" altLang="en-US" dirty="0" smtClean="0"/>
              <a:t>Describe how planning, risk assessment, vulnerability assessment, and remediation tie into information security maintenance</a:t>
            </a:r>
          </a:p>
          <a:p>
            <a:pPr eaLnBrk="1" hangingPunct="1">
              <a:buFontTx/>
              <a:buChar char="•"/>
            </a:pPr>
            <a:r>
              <a:rPr lang="en-US" altLang="en-US" dirty="0" smtClean="0"/>
              <a:t>Explain how to build readiness and review procedures into information security maintenance</a:t>
            </a:r>
          </a:p>
          <a:p>
            <a:pPr eaLnBrk="1" hangingPunct="1">
              <a:buFontTx/>
              <a:buChar char="•"/>
            </a:pPr>
            <a:r>
              <a:rPr lang="en-US" altLang="en-US" dirty="0" smtClean="0"/>
              <a:t>Define digital forensics, and describe the management of the digital forensics function</a:t>
            </a:r>
          </a:p>
          <a:p>
            <a:pPr eaLnBrk="1" hangingPunct="1">
              <a:buFontTx/>
              <a:buChar char="•"/>
            </a:pPr>
            <a:r>
              <a:rPr lang="en-US" altLang="en-US" dirty="0" smtClean="0"/>
              <a:t>Describe the process of acquiring, analyzing, and maintaining potential evidentiary material</a:t>
            </a:r>
          </a:p>
          <a:p>
            <a:pPr eaLnBrk="1" hangingPunct="1">
              <a:buFontTx/>
              <a:buChar char="•"/>
            </a:pPr>
            <a:endParaRPr lang="en-US" altLang="en-US" dirty="0" smtClean="0"/>
          </a:p>
        </p:txBody>
      </p:sp>
    </p:spTree>
    <p:extLst>
      <p:ext uri="{BB962C8B-B14F-4D97-AF65-F5344CB8AC3E}">
        <p14:creationId xmlns:p14="http://schemas.microsoft.com/office/powerpoint/2010/main" val="3506773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p:txBody>
          <a:bodyPr/>
          <a:lstStyle/>
          <a:p>
            <a:endParaRPr lang="en-US" altLang="en-US" dirty="0" smtClean="0"/>
          </a:p>
        </p:txBody>
      </p:sp>
      <p:sp>
        <p:nvSpPr>
          <p:cNvPr id="78852" name="Slide Number Placeholder 3"/>
          <p:cNvSpPr>
            <a:spLocks noGrp="1"/>
          </p:cNvSpPr>
          <p:nvPr>
            <p:ph type="sldNum" sz="quarter" idx="5"/>
          </p:nvPr>
        </p:nvSpPr>
        <p:spPr>
          <a:noFill/>
        </p:spPr>
        <p:txBody>
          <a:bodyPr/>
          <a:lstStyle>
            <a:lvl1pPr defTabSz="966788">
              <a:defRPr>
                <a:solidFill>
                  <a:schemeClr val="tx1"/>
                </a:solidFill>
                <a:latin typeface="Arial" panose="020B0604020202020204" pitchFamily="34" charset="0"/>
                <a:cs typeface="Arial" panose="020B0604020202020204" pitchFamily="34" charset="0"/>
              </a:defRPr>
            </a:lvl1pPr>
            <a:lvl2pPr marL="785813" indent="-303213" defTabSz="966788">
              <a:defRPr>
                <a:solidFill>
                  <a:schemeClr val="tx1"/>
                </a:solidFill>
                <a:latin typeface="Arial" panose="020B0604020202020204" pitchFamily="34" charset="0"/>
                <a:cs typeface="Arial" panose="020B0604020202020204" pitchFamily="34" charset="0"/>
              </a:defRPr>
            </a:lvl2pPr>
            <a:lvl3pPr marL="1208088" indent="-241300" defTabSz="966788">
              <a:defRPr>
                <a:solidFill>
                  <a:schemeClr val="tx1"/>
                </a:solidFill>
                <a:latin typeface="Arial" panose="020B0604020202020204" pitchFamily="34" charset="0"/>
                <a:cs typeface="Arial" panose="020B0604020202020204" pitchFamily="34" charset="0"/>
              </a:defRPr>
            </a:lvl3pPr>
            <a:lvl4pPr marL="1692275" indent="-242888" defTabSz="966788">
              <a:defRPr>
                <a:solidFill>
                  <a:schemeClr val="tx1"/>
                </a:solidFill>
                <a:latin typeface="Arial" panose="020B0604020202020204" pitchFamily="34" charset="0"/>
                <a:cs typeface="Arial" panose="020B0604020202020204" pitchFamily="34" charset="0"/>
              </a:defRPr>
            </a:lvl4pPr>
            <a:lvl5pPr marL="2174875" indent="-241300" defTabSz="966788">
              <a:defRPr>
                <a:solidFill>
                  <a:schemeClr val="tx1"/>
                </a:solidFill>
                <a:latin typeface="Arial" panose="020B0604020202020204" pitchFamily="34" charset="0"/>
                <a:cs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54D4E5E-505F-4BD9-AB61-3292A7413379}" type="slidenum">
              <a:rPr lang="en-US" altLang="en-US"/>
              <a:pPr/>
              <a:t>13</a:t>
            </a:fld>
            <a:endParaRPr lang="en-US" altLang="en-US" dirty="0"/>
          </a:p>
        </p:txBody>
      </p:sp>
    </p:spTree>
    <p:extLst>
      <p:ext uri="{BB962C8B-B14F-4D97-AF65-F5344CB8AC3E}">
        <p14:creationId xmlns:p14="http://schemas.microsoft.com/office/powerpoint/2010/main" val="2127087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cs typeface="Arial" panose="020B0604020202020204" pitchFamily="34" charset="0"/>
              </a:defRPr>
            </a:lvl1pPr>
            <a:lvl2pPr marL="785813" indent="-303213" defTabSz="966788">
              <a:defRPr>
                <a:solidFill>
                  <a:schemeClr val="tx1"/>
                </a:solidFill>
                <a:latin typeface="Arial" panose="020B0604020202020204" pitchFamily="34" charset="0"/>
                <a:cs typeface="Arial" panose="020B0604020202020204" pitchFamily="34" charset="0"/>
              </a:defRPr>
            </a:lvl2pPr>
            <a:lvl3pPr marL="1208088" indent="-241300" defTabSz="966788">
              <a:defRPr>
                <a:solidFill>
                  <a:schemeClr val="tx1"/>
                </a:solidFill>
                <a:latin typeface="Arial" panose="020B0604020202020204" pitchFamily="34" charset="0"/>
                <a:cs typeface="Arial" panose="020B0604020202020204" pitchFamily="34" charset="0"/>
              </a:defRPr>
            </a:lvl3pPr>
            <a:lvl4pPr marL="1692275" indent="-242888" defTabSz="966788">
              <a:defRPr>
                <a:solidFill>
                  <a:schemeClr val="tx1"/>
                </a:solidFill>
                <a:latin typeface="Arial" panose="020B0604020202020204" pitchFamily="34" charset="0"/>
                <a:cs typeface="Arial" panose="020B0604020202020204" pitchFamily="34" charset="0"/>
              </a:defRPr>
            </a:lvl4pPr>
            <a:lvl5pPr marL="2174875" indent="-241300" defTabSz="966788">
              <a:defRPr>
                <a:solidFill>
                  <a:schemeClr val="tx1"/>
                </a:solidFill>
                <a:latin typeface="Arial" panose="020B0604020202020204" pitchFamily="34" charset="0"/>
                <a:cs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D26ADA7-241E-4DF6-B680-F5B6AD751845}" type="slidenum">
              <a:rPr lang="en-US" altLang="en-US"/>
              <a:pPr/>
              <a:t>14</a:t>
            </a:fld>
            <a:endParaRPr lang="en-US" altLang="en-US" dirty="0"/>
          </a:p>
        </p:txBody>
      </p:sp>
      <p:sp>
        <p:nvSpPr>
          <p:cNvPr id="79875"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p:txBody>
          <a:bodyPr>
            <a:normAutofit fontScale="92500" lnSpcReduction="20000"/>
          </a:bodyPr>
          <a:lstStyle/>
          <a:p>
            <a:pPr eaLnBrk="1" hangingPunct="1">
              <a:defRPr/>
            </a:pPr>
            <a:r>
              <a:rPr lang="en-US" altLang="en-US" b="1" dirty="0" smtClean="0"/>
              <a:t>Monitoring the External Environment</a:t>
            </a:r>
          </a:p>
          <a:p>
            <a:pPr marL="342900" indent="-342900">
              <a:spcBef>
                <a:spcPct val="20000"/>
              </a:spcBef>
              <a:buFontTx/>
              <a:buChar char="•"/>
              <a:defRPr/>
            </a:pPr>
            <a:r>
              <a:rPr lang="en-US" altLang="en-US" sz="2600" kern="0" dirty="0" smtClean="0">
                <a:solidFill>
                  <a:srgbClr val="222222"/>
                </a:solidFill>
                <a:latin typeface="Arial"/>
              </a:rPr>
              <a:t>Objective to provide early awareness of new and emerging threats, threat agents, vulnerabilities, and attacks so organization can mount an effective defense</a:t>
            </a:r>
          </a:p>
          <a:p>
            <a:pPr marL="342900" indent="-342900">
              <a:spcBef>
                <a:spcPct val="20000"/>
              </a:spcBef>
              <a:buFontTx/>
              <a:buChar char="•"/>
              <a:defRPr/>
            </a:pPr>
            <a:r>
              <a:rPr lang="en-US" altLang="en-US" sz="2600" kern="0" dirty="0" smtClean="0">
                <a:solidFill>
                  <a:srgbClr val="222222"/>
                </a:solidFill>
                <a:latin typeface="Arial"/>
              </a:rPr>
              <a:t>Entails collecting intelligence from data sources and giving that intelligence context and meaning for use by organizational decision makers</a:t>
            </a:r>
          </a:p>
        </p:txBody>
      </p:sp>
    </p:spTree>
    <p:extLst>
      <p:ext uri="{BB962C8B-B14F-4D97-AF65-F5344CB8AC3E}">
        <p14:creationId xmlns:p14="http://schemas.microsoft.com/office/powerpoint/2010/main" val="3377229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cs typeface="Arial" panose="020B0604020202020204" pitchFamily="34" charset="0"/>
              </a:defRPr>
            </a:lvl1pPr>
            <a:lvl2pPr marL="785813" indent="-303213" defTabSz="966788">
              <a:defRPr>
                <a:solidFill>
                  <a:schemeClr val="tx1"/>
                </a:solidFill>
                <a:latin typeface="Arial" panose="020B0604020202020204" pitchFamily="34" charset="0"/>
                <a:cs typeface="Arial" panose="020B0604020202020204" pitchFamily="34" charset="0"/>
              </a:defRPr>
            </a:lvl2pPr>
            <a:lvl3pPr marL="1208088" indent="-241300" defTabSz="966788">
              <a:defRPr>
                <a:solidFill>
                  <a:schemeClr val="tx1"/>
                </a:solidFill>
                <a:latin typeface="Arial" panose="020B0604020202020204" pitchFamily="34" charset="0"/>
                <a:cs typeface="Arial" panose="020B0604020202020204" pitchFamily="34" charset="0"/>
              </a:defRPr>
            </a:lvl3pPr>
            <a:lvl4pPr marL="1692275" indent="-242888" defTabSz="966788">
              <a:defRPr>
                <a:solidFill>
                  <a:schemeClr val="tx1"/>
                </a:solidFill>
                <a:latin typeface="Arial" panose="020B0604020202020204" pitchFamily="34" charset="0"/>
                <a:cs typeface="Arial" panose="020B0604020202020204" pitchFamily="34" charset="0"/>
              </a:defRPr>
            </a:lvl4pPr>
            <a:lvl5pPr marL="2174875" indent="-241300" defTabSz="966788">
              <a:defRPr>
                <a:solidFill>
                  <a:schemeClr val="tx1"/>
                </a:solidFill>
                <a:latin typeface="Arial" panose="020B0604020202020204" pitchFamily="34" charset="0"/>
                <a:cs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D26ADA7-241E-4DF6-B680-F5B6AD751845}" type="slidenum">
              <a:rPr lang="en-US" altLang="en-US"/>
              <a:pPr/>
              <a:t>15</a:t>
            </a:fld>
            <a:endParaRPr lang="en-US" altLang="en-US" dirty="0"/>
          </a:p>
        </p:txBody>
      </p:sp>
      <p:sp>
        <p:nvSpPr>
          <p:cNvPr id="79875"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p:txBody>
          <a:bodyPr>
            <a:normAutofit fontScale="92500" lnSpcReduction="20000"/>
          </a:bodyPr>
          <a:lstStyle/>
          <a:p>
            <a:pPr eaLnBrk="1" hangingPunct="1">
              <a:defRPr/>
            </a:pPr>
            <a:r>
              <a:rPr lang="en-US" altLang="en-US" b="1" dirty="0" smtClean="0"/>
              <a:t>Monitoring the External Environment</a:t>
            </a:r>
          </a:p>
          <a:p>
            <a:pPr marL="342900" indent="-342900">
              <a:spcBef>
                <a:spcPct val="20000"/>
              </a:spcBef>
              <a:buFontTx/>
              <a:buChar char="•"/>
              <a:defRPr/>
            </a:pPr>
            <a:r>
              <a:rPr lang="en-US" altLang="en-US" sz="2600" kern="0" dirty="0" smtClean="0">
                <a:solidFill>
                  <a:srgbClr val="222222"/>
                </a:solidFill>
                <a:latin typeface="Arial"/>
              </a:rPr>
              <a:t>Objective to provide early awareness of new and emerging threats, threat agents, vulnerabilities, and attacks so organization can mount an effective defense</a:t>
            </a:r>
          </a:p>
          <a:p>
            <a:pPr marL="342900" indent="-342900">
              <a:spcBef>
                <a:spcPct val="20000"/>
              </a:spcBef>
              <a:buFontTx/>
              <a:buChar char="•"/>
              <a:defRPr/>
            </a:pPr>
            <a:r>
              <a:rPr lang="en-US" altLang="en-US" sz="2600" kern="0" dirty="0" smtClean="0">
                <a:solidFill>
                  <a:srgbClr val="222222"/>
                </a:solidFill>
                <a:latin typeface="Arial"/>
              </a:rPr>
              <a:t>Entails collecting intelligence from data sources and giving that intelligence context and meaning for use by organizational decision makers</a:t>
            </a:r>
          </a:p>
        </p:txBody>
      </p:sp>
    </p:spTree>
    <p:extLst>
      <p:ext uri="{BB962C8B-B14F-4D97-AF65-F5344CB8AC3E}">
        <p14:creationId xmlns:p14="http://schemas.microsoft.com/office/powerpoint/2010/main" val="3200633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p:txBody>
          <a:bodyPr/>
          <a:lstStyle/>
          <a:p>
            <a:endParaRPr lang="en-US" altLang="en-US" dirty="0" smtClean="0"/>
          </a:p>
        </p:txBody>
      </p:sp>
      <p:sp>
        <p:nvSpPr>
          <p:cNvPr id="78852" name="Slide Number Placeholder 3"/>
          <p:cNvSpPr>
            <a:spLocks noGrp="1"/>
          </p:cNvSpPr>
          <p:nvPr>
            <p:ph type="sldNum" sz="quarter" idx="5"/>
          </p:nvPr>
        </p:nvSpPr>
        <p:spPr>
          <a:noFill/>
        </p:spPr>
        <p:txBody>
          <a:bodyPr/>
          <a:lstStyle>
            <a:lvl1pPr defTabSz="966788">
              <a:defRPr>
                <a:solidFill>
                  <a:schemeClr val="tx1"/>
                </a:solidFill>
                <a:latin typeface="Arial" panose="020B0604020202020204" pitchFamily="34" charset="0"/>
                <a:cs typeface="Arial" panose="020B0604020202020204" pitchFamily="34" charset="0"/>
              </a:defRPr>
            </a:lvl1pPr>
            <a:lvl2pPr marL="785813" indent="-303213" defTabSz="966788">
              <a:defRPr>
                <a:solidFill>
                  <a:schemeClr val="tx1"/>
                </a:solidFill>
                <a:latin typeface="Arial" panose="020B0604020202020204" pitchFamily="34" charset="0"/>
                <a:cs typeface="Arial" panose="020B0604020202020204" pitchFamily="34" charset="0"/>
              </a:defRPr>
            </a:lvl2pPr>
            <a:lvl3pPr marL="1208088" indent="-241300" defTabSz="966788">
              <a:defRPr>
                <a:solidFill>
                  <a:schemeClr val="tx1"/>
                </a:solidFill>
                <a:latin typeface="Arial" panose="020B0604020202020204" pitchFamily="34" charset="0"/>
                <a:cs typeface="Arial" panose="020B0604020202020204" pitchFamily="34" charset="0"/>
              </a:defRPr>
            </a:lvl3pPr>
            <a:lvl4pPr marL="1692275" indent="-242888" defTabSz="966788">
              <a:defRPr>
                <a:solidFill>
                  <a:schemeClr val="tx1"/>
                </a:solidFill>
                <a:latin typeface="Arial" panose="020B0604020202020204" pitchFamily="34" charset="0"/>
                <a:cs typeface="Arial" panose="020B0604020202020204" pitchFamily="34" charset="0"/>
              </a:defRPr>
            </a:lvl4pPr>
            <a:lvl5pPr marL="2174875" indent="-241300" defTabSz="966788">
              <a:defRPr>
                <a:solidFill>
                  <a:schemeClr val="tx1"/>
                </a:solidFill>
                <a:latin typeface="Arial" panose="020B0604020202020204" pitchFamily="34" charset="0"/>
                <a:cs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54D4E5E-505F-4BD9-AB61-3292A7413379}" type="slidenum">
              <a:rPr lang="en-US" altLang="en-US"/>
              <a:pPr/>
              <a:t>16</a:t>
            </a:fld>
            <a:endParaRPr lang="en-US" altLang="en-US" dirty="0"/>
          </a:p>
        </p:txBody>
      </p:sp>
    </p:spTree>
    <p:extLst>
      <p:ext uri="{BB962C8B-B14F-4D97-AF65-F5344CB8AC3E}">
        <p14:creationId xmlns:p14="http://schemas.microsoft.com/office/powerpoint/2010/main" val="17492573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cs typeface="Arial" panose="020B0604020202020204" pitchFamily="34" charset="0"/>
              </a:defRPr>
            </a:lvl1pPr>
            <a:lvl2pPr marL="785813" indent="-303213" defTabSz="966788">
              <a:defRPr>
                <a:solidFill>
                  <a:schemeClr val="tx1"/>
                </a:solidFill>
                <a:latin typeface="Arial" panose="020B0604020202020204" pitchFamily="34" charset="0"/>
                <a:cs typeface="Arial" panose="020B0604020202020204" pitchFamily="34" charset="0"/>
              </a:defRPr>
            </a:lvl2pPr>
            <a:lvl3pPr marL="1208088" indent="-241300" defTabSz="966788">
              <a:defRPr>
                <a:solidFill>
                  <a:schemeClr val="tx1"/>
                </a:solidFill>
                <a:latin typeface="Arial" panose="020B0604020202020204" pitchFamily="34" charset="0"/>
                <a:cs typeface="Arial" panose="020B0604020202020204" pitchFamily="34" charset="0"/>
              </a:defRPr>
            </a:lvl3pPr>
            <a:lvl4pPr marL="1692275" indent="-242888" defTabSz="966788">
              <a:defRPr>
                <a:solidFill>
                  <a:schemeClr val="tx1"/>
                </a:solidFill>
                <a:latin typeface="Arial" panose="020B0604020202020204" pitchFamily="34" charset="0"/>
                <a:cs typeface="Arial" panose="020B0604020202020204" pitchFamily="34" charset="0"/>
              </a:defRPr>
            </a:lvl4pPr>
            <a:lvl5pPr marL="2174875" indent="-241300" defTabSz="966788">
              <a:defRPr>
                <a:solidFill>
                  <a:schemeClr val="tx1"/>
                </a:solidFill>
                <a:latin typeface="Arial" panose="020B0604020202020204" pitchFamily="34" charset="0"/>
                <a:cs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9027C86-4016-4DBA-9D6C-1F2E3329B7FB}" type="slidenum">
              <a:rPr lang="en-US" altLang="en-US"/>
              <a:pPr/>
              <a:t>17</a:t>
            </a:fld>
            <a:endParaRPr lang="en-US" altLang="en-US" dirty="0"/>
          </a:p>
        </p:txBody>
      </p:sp>
      <p:sp>
        <p:nvSpPr>
          <p:cNvPr id="82947"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p:txBody>
          <a:bodyPr>
            <a:normAutofit fontScale="85000" lnSpcReduction="20000"/>
          </a:bodyPr>
          <a:lstStyle/>
          <a:p>
            <a:pPr eaLnBrk="1" hangingPunct="1">
              <a:defRPr/>
            </a:pPr>
            <a:r>
              <a:rPr lang="en-US" altLang="en-US" b="1" dirty="0" smtClean="0"/>
              <a:t>Monitoring, Escalation, and Incident Response</a:t>
            </a:r>
          </a:p>
          <a:p>
            <a:pPr marL="742950" lvl="1" indent="-285750">
              <a:spcBef>
                <a:spcPct val="20000"/>
              </a:spcBef>
              <a:buFontTx/>
              <a:buChar char="–"/>
              <a:defRPr/>
            </a:pPr>
            <a:r>
              <a:rPr lang="en-US" altLang="en-US" sz="2400" kern="0" dirty="0" smtClean="0">
                <a:solidFill>
                  <a:srgbClr val="222222"/>
                </a:solidFill>
                <a:latin typeface="Arial"/>
              </a:rPr>
              <a:t>Function of external monitoring process is to monitor activity, report results, and escalate warnings</a:t>
            </a:r>
          </a:p>
          <a:p>
            <a:pPr marL="742950" lvl="1" indent="-285750">
              <a:spcBef>
                <a:spcPct val="20000"/>
              </a:spcBef>
              <a:buFontTx/>
              <a:buChar char="–"/>
              <a:defRPr/>
            </a:pPr>
            <a:r>
              <a:rPr lang="en-US" altLang="en-US" sz="2400" kern="0" dirty="0" smtClean="0">
                <a:solidFill>
                  <a:srgbClr val="222222"/>
                </a:solidFill>
                <a:latin typeface="Arial"/>
              </a:rPr>
              <a:t>Monitoring process has three primary deliverables:</a:t>
            </a:r>
          </a:p>
          <a:p>
            <a:pPr marL="1143000" lvl="2" indent="-228600">
              <a:spcBef>
                <a:spcPct val="20000"/>
              </a:spcBef>
              <a:buFontTx/>
              <a:buChar char="•"/>
              <a:defRPr/>
            </a:pPr>
            <a:r>
              <a:rPr lang="en-US" altLang="en-US" sz="2200" kern="0" dirty="0" smtClean="0">
                <a:solidFill>
                  <a:srgbClr val="222222"/>
                </a:solidFill>
                <a:latin typeface="Arial"/>
              </a:rPr>
              <a:t>Specific warning bulletins issued when developing threats and specific attacks pose measurable risk to organization</a:t>
            </a:r>
          </a:p>
          <a:p>
            <a:pPr marL="1143000" lvl="2" indent="-228600">
              <a:spcBef>
                <a:spcPct val="20000"/>
              </a:spcBef>
              <a:buFontTx/>
              <a:buChar char="•"/>
              <a:defRPr/>
            </a:pPr>
            <a:r>
              <a:rPr lang="en-US" altLang="en-US" sz="2200" kern="0" dirty="0" smtClean="0">
                <a:solidFill>
                  <a:srgbClr val="222222"/>
                </a:solidFill>
                <a:latin typeface="Arial"/>
              </a:rPr>
              <a:t>Periodic summaries of external information</a:t>
            </a:r>
          </a:p>
          <a:p>
            <a:pPr marL="1143000" lvl="2" indent="-228600">
              <a:spcBef>
                <a:spcPct val="20000"/>
              </a:spcBef>
              <a:buFontTx/>
              <a:buChar char="•"/>
              <a:defRPr/>
            </a:pPr>
            <a:r>
              <a:rPr lang="en-US" altLang="en-US" sz="2200" kern="0" dirty="0" smtClean="0">
                <a:solidFill>
                  <a:srgbClr val="222222"/>
                </a:solidFill>
                <a:latin typeface="Arial"/>
              </a:rPr>
              <a:t>Detailed intelligence on highest risk warnings</a:t>
            </a:r>
          </a:p>
        </p:txBody>
      </p:sp>
    </p:spTree>
    <p:extLst>
      <p:ext uri="{BB962C8B-B14F-4D97-AF65-F5344CB8AC3E}">
        <p14:creationId xmlns:p14="http://schemas.microsoft.com/office/powerpoint/2010/main" val="3834967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cs typeface="Arial" panose="020B0604020202020204" pitchFamily="34" charset="0"/>
              </a:defRPr>
            </a:lvl1pPr>
            <a:lvl2pPr marL="785813" indent="-303213" defTabSz="966788">
              <a:defRPr>
                <a:solidFill>
                  <a:schemeClr val="tx1"/>
                </a:solidFill>
                <a:latin typeface="Arial" panose="020B0604020202020204" pitchFamily="34" charset="0"/>
                <a:cs typeface="Arial" panose="020B0604020202020204" pitchFamily="34" charset="0"/>
              </a:defRPr>
            </a:lvl2pPr>
            <a:lvl3pPr marL="1208088" indent="-241300" defTabSz="966788">
              <a:defRPr>
                <a:solidFill>
                  <a:schemeClr val="tx1"/>
                </a:solidFill>
                <a:latin typeface="Arial" panose="020B0604020202020204" pitchFamily="34" charset="0"/>
                <a:cs typeface="Arial" panose="020B0604020202020204" pitchFamily="34" charset="0"/>
              </a:defRPr>
            </a:lvl3pPr>
            <a:lvl4pPr marL="1692275" indent="-242888" defTabSz="966788">
              <a:defRPr>
                <a:solidFill>
                  <a:schemeClr val="tx1"/>
                </a:solidFill>
                <a:latin typeface="Arial" panose="020B0604020202020204" pitchFamily="34" charset="0"/>
                <a:cs typeface="Arial" panose="020B0604020202020204" pitchFamily="34" charset="0"/>
              </a:defRPr>
            </a:lvl4pPr>
            <a:lvl5pPr marL="2174875" indent="-241300" defTabSz="966788">
              <a:defRPr>
                <a:solidFill>
                  <a:schemeClr val="tx1"/>
                </a:solidFill>
                <a:latin typeface="Arial" panose="020B0604020202020204" pitchFamily="34" charset="0"/>
                <a:cs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0E85700-A838-4428-9A02-868C4859E20F}" type="slidenum">
              <a:rPr lang="en-US" altLang="en-US"/>
              <a:pPr/>
              <a:t>18</a:t>
            </a:fld>
            <a:endParaRPr lang="en-US" altLang="en-US" dirty="0"/>
          </a:p>
        </p:txBody>
      </p:sp>
      <p:sp>
        <p:nvSpPr>
          <p:cNvPr id="84995"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p:txBody>
          <a:bodyPr>
            <a:normAutofit fontScale="77500" lnSpcReduction="20000"/>
          </a:bodyPr>
          <a:lstStyle/>
          <a:p>
            <a:pPr eaLnBrk="1" hangingPunct="1">
              <a:defRPr/>
            </a:pPr>
            <a:r>
              <a:rPr lang="en-US" altLang="en-US" b="1" dirty="0" smtClean="0"/>
              <a:t>Monitoring the Internal Environment</a:t>
            </a:r>
          </a:p>
          <a:p>
            <a:pPr marL="342900" indent="-342900">
              <a:spcBef>
                <a:spcPct val="20000"/>
              </a:spcBef>
              <a:buFontTx/>
              <a:buChar char="•"/>
              <a:defRPr/>
            </a:pPr>
            <a:r>
              <a:rPr lang="en-US" altLang="en-US" sz="2600" kern="0" dirty="0" smtClean="0">
                <a:solidFill>
                  <a:srgbClr val="222222"/>
                </a:solidFill>
                <a:latin typeface="Arial"/>
              </a:rPr>
              <a:t>Primary goal is informed awareness of state of organization’s networks, systems, and security defenses</a:t>
            </a:r>
          </a:p>
          <a:p>
            <a:pPr marL="342900" indent="-342900">
              <a:spcBef>
                <a:spcPct val="20000"/>
              </a:spcBef>
              <a:buFontTx/>
              <a:buChar char="•"/>
              <a:defRPr/>
            </a:pPr>
            <a:r>
              <a:rPr lang="en-US" altLang="en-US" sz="2600" kern="0" dirty="0" smtClean="0">
                <a:solidFill>
                  <a:srgbClr val="222222"/>
                </a:solidFill>
                <a:latin typeface="Arial"/>
              </a:rPr>
              <a:t>Internal monitoring accomplished by:</a:t>
            </a:r>
          </a:p>
          <a:p>
            <a:pPr marL="742950" lvl="1" indent="-285750">
              <a:spcBef>
                <a:spcPct val="20000"/>
              </a:spcBef>
              <a:buFontTx/>
              <a:buChar char="–"/>
              <a:defRPr/>
            </a:pPr>
            <a:r>
              <a:rPr lang="en-US" altLang="en-US" sz="2400" kern="0" dirty="0" smtClean="0">
                <a:solidFill>
                  <a:srgbClr val="222222"/>
                </a:solidFill>
                <a:latin typeface="Arial"/>
              </a:rPr>
              <a:t>Inventorying network devices and channels, IT infrastructure and applications, and information security infrastructure elements</a:t>
            </a:r>
          </a:p>
          <a:p>
            <a:pPr marL="742950" lvl="1" indent="-285750">
              <a:spcBef>
                <a:spcPct val="20000"/>
              </a:spcBef>
              <a:buFontTx/>
              <a:buChar char="–"/>
              <a:defRPr/>
            </a:pPr>
            <a:r>
              <a:rPr lang="en-US" altLang="en-US" sz="2400" kern="0" dirty="0" smtClean="0">
                <a:solidFill>
                  <a:srgbClr val="222222"/>
                </a:solidFill>
                <a:latin typeface="Arial"/>
              </a:rPr>
              <a:t>Leading the IT governance process</a:t>
            </a:r>
          </a:p>
          <a:p>
            <a:pPr marL="742950" lvl="1" indent="-285750">
              <a:spcBef>
                <a:spcPct val="20000"/>
              </a:spcBef>
              <a:buFontTx/>
              <a:buChar char="–"/>
              <a:defRPr/>
            </a:pPr>
            <a:r>
              <a:rPr lang="en-US" altLang="en-US" sz="2400" kern="0" dirty="0" smtClean="0">
                <a:solidFill>
                  <a:srgbClr val="222222"/>
                </a:solidFill>
                <a:latin typeface="Arial"/>
              </a:rPr>
              <a:t>Real-time monitoring of IT activity</a:t>
            </a:r>
          </a:p>
          <a:p>
            <a:pPr marL="742950" lvl="1" indent="-285750">
              <a:spcBef>
                <a:spcPct val="20000"/>
              </a:spcBef>
              <a:buFontTx/>
              <a:buChar char="–"/>
              <a:defRPr/>
            </a:pPr>
            <a:r>
              <a:rPr lang="en-US" altLang="en-US" sz="2400" kern="0" dirty="0" smtClean="0">
                <a:solidFill>
                  <a:srgbClr val="222222"/>
                </a:solidFill>
                <a:latin typeface="Arial"/>
              </a:rPr>
              <a:t>Monitoring the internal state of the organization’s networks and systems</a:t>
            </a:r>
          </a:p>
        </p:txBody>
      </p:sp>
    </p:spTree>
    <p:extLst>
      <p:ext uri="{BB962C8B-B14F-4D97-AF65-F5344CB8AC3E}">
        <p14:creationId xmlns:p14="http://schemas.microsoft.com/office/powerpoint/2010/main" val="784961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p:txBody>
          <a:bodyPr/>
          <a:lstStyle/>
          <a:p>
            <a:endParaRPr lang="en-US" altLang="en-US" dirty="0" smtClean="0"/>
          </a:p>
        </p:txBody>
      </p:sp>
      <p:sp>
        <p:nvSpPr>
          <p:cNvPr id="78852" name="Slide Number Placeholder 3"/>
          <p:cNvSpPr>
            <a:spLocks noGrp="1"/>
          </p:cNvSpPr>
          <p:nvPr>
            <p:ph type="sldNum" sz="quarter" idx="5"/>
          </p:nvPr>
        </p:nvSpPr>
        <p:spPr>
          <a:noFill/>
        </p:spPr>
        <p:txBody>
          <a:bodyPr/>
          <a:lstStyle>
            <a:lvl1pPr defTabSz="966788">
              <a:defRPr>
                <a:solidFill>
                  <a:schemeClr val="tx1"/>
                </a:solidFill>
                <a:latin typeface="Arial" panose="020B0604020202020204" pitchFamily="34" charset="0"/>
                <a:cs typeface="Arial" panose="020B0604020202020204" pitchFamily="34" charset="0"/>
              </a:defRPr>
            </a:lvl1pPr>
            <a:lvl2pPr marL="785813" indent="-303213" defTabSz="966788">
              <a:defRPr>
                <a:solidFill>
                  <a:schemeClr val="tx1"/>
                </a:solidFill>
                <a:latin typeface="Arial" panose="020B0604020202020204" pitchFamily="34" charset="0"/>
                <a:cs typeface="Arial" panose="020B0604020202020204" pitchFamily="34" charset="0"/>
              </a:defRPr>
            </a:lvl2pPr>
            <a:lvl3pPr marL="1208088" indent="-241300" defTabSz="966788">
              <a:defRPr>
                <a:solidFill>
                  <a:schemeClr val="tx1"/>
                </a:solidFill>
                <a:latin typeface="Arial" panose="020B0604020202020204" pitchFamily="34" charset="0"/>
                <a:cs typeface="Arial" panose="020B0604020202020204" pitchFamily="34" charset="0"/>
              </a:defRPr>
            </a:lvl3pPr>
            <a:lvl4pPr marL="1692275" indent="-242888" defTabSz="966788">
              <a:defRPr>
                <a:solidFill>
                  <a:schemeClr val="tx1"/>
                </a:solidFill>
                <a:latin typeface="Arial" panose="020B0604020202020204" pitchFamily="34" charset="0"/>
                <a:cs typeface="Arial" panose="020B0604020202020204" pitchFamily="34" charset="0"/>
              </a:defRPr>
            </a:lvl4pPr>
            <a:lvl5pPr marL="2174875" indent="-241300" defTabSz="966788">
              <a:defRPr>
                <a:solidFill>
                  <a:schemeClr val="tx1"/>
                </a:solidFill>
                <a:latin typeface="Arial" panose="020B0604020202020204" pitchFamily="34" charset="0"/>
                <a:cs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54D4E5E-505F-4BD9-AB61-3292A7413379}" type="slidenum">
              <a:rPr lang="en-US" altLang="en-US"/>
              <a:pPr/>
              <a:t>19</a:t>
            </a:fld>
            <a:endParaRPr lang="en-US" altLang="en-US" dirty="0"/>
          </a:p>
        </p:txBody>
      </p:sp>
    </p:spTree>
    <p:extLst>
      <p:ext uri="{BB962C8B-B14F-4D97-AF65-F5344CB8AC3E}">
        <p14:creationId xmlns:p14="http://schemas.microsoft.com/office/powerpoint/2010/main" val="26245242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cs typeface="Arial" panose="020B0604020202020204" pitchFamily="34" charset="0"/>
              </a:defRPr>
            </a:lvl1pPr>
            <a:lvl2pPr marL="785813" indent="-303213" defTabSz="966788">
              <a:defRPr>
                <a:solidFill>
                  <a:schemeClr val="tx1"/>
                </a:solidFill>
                <a:latin typeface="Arial" panose="020B0604020202020204" pitchFamily="34" charset="0"/>
                <a:cs typeface="Arial" panose="020B0604020202020204" pitchFamily="34" charset="0"/>
              </a:defRPr>
            </a:lvl2pPr>
            <a:lvl3pPr marL="1208088" indent="-241300" defTabSz="966788">
              <a:defRPr>
                <a:solidFill>
                  <a:schemeClr val="tx1"/>
                </a:solidFill>
                <a:latin typeface="Arial" panose="020B0604020202020204" pitchFamily="34" charset="0"/>
                <a:cs typeface="Arial" panose="020B0604020202020204" pitchFamily="34" charset="0"/>
              </a:defRPr>
            </a:lvl3pPr>
            <a:lvl4pPr marL="1692275" indent="-242888" defTabSz="966788">
              <a:defRPr>
                <a:solidFill>
                  <a:schemeClr val="tx1"/>
                </a:solidFill>
                <a:latin typeface="Arial" panose="020B0604020202020204" pitchFamily="34" charset="0"/>
                <a:cs typeface="Arial" panose="020B0604020202020204" pitchFamily="34" charset="0"/>
              </a:defRPr>
            </a:lvl4pPr>
            <a:lvl5pPr marL="2174875" indent="-241300" defTabSz="966788">
              <a:defRPr>
                <a:solidFill>
                  <a:schemeClr val="tx1"/>
                </a:solidFill>
                <a:latin typeface="Arial" panose="020B0604020202020204" pitchFamily="34" charset="0"/>
                <a:cs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FABAB96-2705-4D0D-8F99-6274FA77397D}" type="slidenum">
              <a:rPr lang="en-US" altLang="en-US"/>
              <a:pPr/>
              <a:t>20</a:t>
            </a:fld>
            <a:endParaRPr lang="en-US" altLang="en-US" dirty="0"/>
          </a:p>
        </p:txBody>
      </p:sp>
      <p:sp>
        <p:nvSpPr>
          <p:cNvPr id="87043"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p:txBody>
          <a:bodyPr>
            <a:normAutofit fontScale="92500" lnSpcReduction="20000"/>
          </a:bodyPr>
          <a:lstStyle/>
          <a:p>
            <a:pPr eaLnBrk="1" hangingPunct="1">
              <a:defRPr/>
            </a:pPr>
            <a:r>
              <a:rPr lang="en-US" altLang="en-US" b="1" dirty="0" smtClean="0"/>
              <a:t>Network Characterization and Inventory</a:t>
            </a:r>
          </a:p>
          <a:p>
            <a:pPr marL="742950" lvl="1" indent="-285750">
              <a:spcBef>
                <a:spcPct val="20000"/>
              </a:spcBef>
              <a:buFontTx/>
              <a:buChar char="–"/>
              <a:defRPr/>
            </a:pPr>
            <a:r>
              <a:rPr lang="en-US" altLang="en-US" sz="2400" kern="0" dirty="0" smtClean="0">
                <a:solidFill>
                  <a:srgbClr val="222222"/>
                </a:solidFill>
                <a:latin typeface="Arial"/>
              </a:rPr>
              <a:t>Organizations should have/maintain carefully planned and fully populated inventory of network devices, communication channels, and computing devices</a:t>
            </a:r>
          </a:p>
          <a:p>
            <a:pPr marL="742950" lvl="1" indent="-285750">
              <a:spcBef>
                <a:spcPct val="20000"/>
              </a:spcBef>
              <a:buFontTx/>
              <a:buChar char="–"/>
              <a:defRPr/>
            </a:pPr>
            <a:r>
              <a:rPr lang="en-US" altLang="en-US" sz="2400" kern="0" dirty="0" smtClean="0">
                <a:solidFill>
                  <a:srgbClr val="222222"/>
                </a:solidFill>
                <a:latin typeface="Arial"/>
              </a:rPr>
              <a:t>Once characteristics identified, they must be carefully organized and stored using a mechanism (manual or automated) that allows timely retrieval and rapid integration of disparate facts</a:t>
            </a:r>
          </a:p>
        </p:txBody>
      </p:sp>
    </p:spTree>
    <p:extLst>
      <p:ext uri="{BB962C8B-B14F-4D97-AF65-F5344CB8AC3E}">
        <p14:creationId xmlns:p14="http://schemas.microsoft.com/office/powerpoint/2010/main" val="20635755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cs typeface="Arial" panose="020B0604020202020204" pitchFamily="34" charset="0"/>
              </a:defRPr>
            </a:lvl1pPr>
            <a:lvl2pPr marL="785813" indent="-303213" defTabSz="966788">
              <a:defRPr>
                <a:solidFill>
                  <a:schemeClr val="tx1"/>
                </a:solidFill>
                <a:latin typeface="Arial" panose="020B0604020202020204" pitchFamily="34" charset="0"/>
                <a:cs typeface="Arial" panose="020B0604020202020204" pitchFamily="34" charset="0"/>
              </a:defRPr>
            </a:lvl2pPr>
            <a:lvl3pPr marL="1208088" indent="-241300" defTabSz="966788">
              <a:defRPr>
                <a:solidFill>
                  <a:schemeClr val="tx1"/>
                </a:solidFill>
                <a:latin typeface="Arial" panose="020B0604020202020204" pitchFamily="34" charset="0"/>
                <a:cs typeface="Arial" panose="020B0604020202020204" pitchFamily="34" charset="0"/>
              </a:defRPr>
            </a:lvl3pPr>
            <a:lvl4pPr marL="1692275" indent="-242888" defTabSz="966788">
              <a:defRPr>
                <a:solidFill>
                  <a:schemeClr val="tx1"/>
                </a:solidFill>
                <a:latin typeface="Arial" panose="020B0604020202020204" pitchFamily="34" charset="0"/>
                <a:cs typeface="Arial" panose="020B0604020202020204" pitchFamily="34" charset="0"/>
              </a:defRPr>
            </a:lvl4pPr>
            <a:lvl5pPr marL="2174875" indent="-241300" defTabSz="966788">
              <a:defRPr>
                <a:solidFill>
                  <a:schemeClr val="tx1"/>
                </a:solidFill>
                <a:latin typeface="Arial" panose="020B0604020202020204" pitchFamily="34" charset="0"/>
                <a:cs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585C7F7-6518-4FFF-9490-5BEB10DE968C}" type="slidenum">
              <a:rPr lang="en-US" altLang="en-US"/>
              <a:pPr/>
              <a:t>21</a:t>
            </a:fld>
            <a:endParaRPr lang="en-US" altLang="en-US" dirty="0"/>
          </a:p>
        </p:txBody>
      </p:sp>
      <p:sp>
        <p:nvSpPr>
          <p:cNvPr id="89091"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p:txBody>
          <a:bodyPr/>
          <a:lstStyle/>
          <a:p>
            <a:pPr eaLnBrk="1" hangingPunct="1">
              <a:defRPr/>
            </a:pPr>
            <a:r>
              <a:rPr lang="en-US" altLang="en-US" b="1" dirty="0" smtClean="0"/>
              <a:t>Detecting Differences</a:t>
            </a:r>
          </a:p>
          <a:p>
            <a:pPr marL="742950" lvl="1" indent="-285750">
              <a:spcBef>
                <a:spcPct val="20000"/>
              </a:spcBef>
              <a:buFontTx/>
              <a:buChar char="–"/>
              <a:defRPr/>
            </a:pPr>
            <a:r>
              <a:rPr lang="en-US" altLang="en-US" sz="2400" kern="0" dirty="0" smtClean="0">
                <a:solidFill>
                  <a:srgbClr val="222222"/>
                </a:solidFill>
                <a:latin typeface="Arial"/>
              </a:rPr>
              <a:t>Difference analysis: procedure that compares current state of network segment against known previous state of same segment</a:t>
            </a:r>
          </a:p>
          <a:p>
            <a:pPr marL="742950" lvl="1" indent="-285750">
              <a:spcBef>
                <a:spcPct val="20000"/>
              </a:spcBef>
              <a:buFontTx/>
              <a:buChar char="–"/>
              <a:defRPr/>
            </a:pPr>
            <a:r>
              <a:rPr lang="en-US" altLang="en-US" sz="2400" kern="0" dirty="0" smtClean="0">
                <a:solidFill>
                  <a:srgbClr val="222222"/>
                </a:solidFill>
                <a:latin typeface="Arial"/>
              </a:rPr>
              <a:t>Unexpected differences between the current state and the baseline state could indicate trouble</a:t>
            </a:r>
          </a:p>
        </p:txBody>
      </p:sp>
    </p:spTree>
    <p:extLst>
      <p:ext uri="{BB962C8B-B14F-4D97-AF65-F5344CB8AC3E}">
        <p14:creationId xmlns:p14="http://schemas.microsoft.com/office/powerpoint/2010/main" val="1929051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cs typeface="Arial" panose="020B0604020202020204" pitchFamily="34" charset="0"/>
              </a:defRPr>
            </a:lvl1pPr>
            <a:lvl2pPr marL="785813" indent="-303213" defTabSz="966788">
              <a:defRPr>
                <a:solidFill>
                  <a:schemeClr val="tx1"/>
                </a:solidFill>
                <a:latin typeface="Arial" panose="020B0604020202020204" pitchFamily="34" charset="0"/>
                <a:cs typeface="Arial" panose="020B0604020202020204" pitchFamily="34" charset="0"/>
              </a:defRPr>
            </a:lvl2pPr>
            <a:lvl3pPr marL="1208088" indent="-241300" defTabSz="966788">
              <a:defRPr>
                <a:solidFill>
                  <a:schemeClr val="tx1"/>
                </a:solidFill>
                <a:latin typeface="Arial" panose="020B0604020202020204" pitchFamily="34" charset="0"/>
                <a:cs typeface="Arial" panose="020B0604020202020204" pitchFamily="34" charset="0"/>
              </a:defRPr>
            </a:lvl3pPr>
            <a:lvl4pPr marL="1692275" indent="-242888" defTabSz="966788">
              <a:defRPr>
                <a:solidFill>
                  <a:schemeClr val="tx1"/>
                </a:solidFill>
                <a:latin typeface="Arial" panose="020B0604020202020204" pitchFamily="34" charset="0"/>
                <a:cs typeface="Arial" panose="020B0604020202020204" pitchFamily="34" charset="0"/>
              </a:defRPr>
            </a:lvl4pPr>
            <a:lvl5pPr marL="2174875" indent="-241300" defTabSz="966788">
              <a:defRPr>
                <a:solidFill>
                  <a:schemeClr val="tx1"/>
                </a:solidFill>
                <a:latin typeface="Arial" panose="020B0604020202020204" pitchFamily="34" charset="0"/>
                <a:cs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E4869E6-ACB3-479E-8B80-B10457740FD2}" type="slidenum">
              <a:rPr lang="en-US" altLang="en-US"/>
              <a:pPr/>
              <a:t>22</a:t>
            </a:fld>
            <a:endParaRPr lang="en-US" altLang="en-US" dirty="0"/>
          </a:p>
        </p:txBody>
      </p:sp>
      <p:sp>
        <p:nvSpPr>
          <p:cNvPr id="90115"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p:txBody>
          <a:bodyPr/>
          <a:lstStyle/>
          <a:p>
            <a:pPr eaLnBrk="1" hangingPunct="1">
              <a:defRPr/>
            </a:pPr>
            <a:r>
              <a:rPr lang="en-US" altLang="en-US" b="1" dirty="0" smtClean="0"/>
              <a:t>Planning and Risk Assessment</a:t>
            </a:r>
          </a:p>
          <a:p>
            <a:pPr marL="342900" indent="-342900">
              <a:spcBef>
                <a:spcPct val="20000"/>
              </a:spcBef>
              <a:buFontTx/>
              <a:buChar char="•"/>
              <a:defRPr/>
            </a:pPr>
            <a:r>
              <a:rPr lang="en-US" altLang="en-US" sz="2600" kern="0" dirty="0" smtClean="0">
                <a:solidFill>
                  <a:srgbClr val="222222"/>
                </a:solidFill>
                <a:latin typeface="Arial"/>
              </a:rPr>
              <a:t>Primary objective is to keep lookout over entire information security program</a:t>
            </a:r>
          </a:p>
          <a:p>
            <a:pPr marL="342900" indent="-342900">
              <a:spcBef>
                <a:spcPct val="20000"/>
              </a:spcBef>
              <a:buFontTx/>
              <a:buChar char="•"/>
              <a:defRPr/>
            </a:pPr>
            <a:r>
              <a:rPr lang="en-US" altLang="en-US" sz="2600" kern="0" dirty="0" smtClean="0">
                <a:solidFill>
                  <a:srgbClr val="222222"/>
                </a:solidFill>
                <a:latin typeface="Arial"/>
              </a:rPr>
              <a:t>Accomplished by identifying and planning ongoing information security activities that further reduce risk</a:t>
            </a:r>
          </a:p>
          <a:p>
            <a:pPr eaLnBrk="1" hangingPunct="1">
              <a:buFontTx/>
              <a:buChar char="•"/>
              <a:defRPr/>
            </a:pPr>
            <a:endParaRPr lang="en-US" altLang="en-US" dirty="0" smtClean="0"/>
          </a:p>
        </p:txBody>
      </p:sp>
    </p:spTree>
    <p:extLst>
      <p:ext uri="{BB962C8B-B14F-4D97-AF65-F5344CB8AC3E}">
        <p14:creationId xmlns:p14="http://schemas.microsoft.com/office/powerpoint/2010/main" val="1239422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cs typeface="Arial" panose="020B0604020202020204" pitchFamily="34" charset="0"/>
              </a:defRPr>
            </a:lvl1pPr>
            <a:lvl2pPr marL="785813" indent="-303213" defTabSz="966788">
              <a:defRPr>
                <a:solidFill>
                  <a:schemeClr val="tx1"/>
                </a:solidFill>
                <a:latin typeface="Arial" panose="020B0604020202020204" pitchFamily="34" charset="0"/>
                <a:cs typeface="Arial" panose="020B0604020202020204" pitchFamily="34" charset="0"/>
              </a:defRPr>
            </a:lvl2pPr>
            <a:lvl3pPr marL="1208088" indent="-241300" defTabSz="966788">
              <a:defRPr>
                <a:solidFill>
                  <a:schemeClr val="tx1"/>
                </a:solidFill>
                <a:latin typeface="Arial" panose="020B0604020202020204" pitchFamily="34" charset="0"/>
                <a:cs typeface="Arial" panose="020B0604020202020204" pitchFamily="34" charset="0"/>
              </a:defRPr>
            </a:lvl3pPr>
            <a:lvl4pPr marL="1692275" indent="-242888" defTabSz="966788">
              <a:defRPr>
                <a:solidFill>
                  <a:schemeClr val="tx1"/>
                </a:solidFill>
                <a:latin typeface="Arial" panose="020B0604020202020204" pitchFamily="34" charset="0"/>
                <a:cs typeface="Arial" panose="020B0604020202020204" pitchFamily="34" charset="0"/>
              </a:defRPr>
            </a:lvl4pPr>
            <a:lvl5pPr marL="2174875" indent="-241300" defTabSz="966788">
              <a:defRPr>
                <a:solidFill>
                  <a:schemeClr val="tx1"/>
                </a:solidFill>
                <a:latin typeface="Arial" panose="020B0604020202020204" pitchFamily="34" charset="0"/>
                <a:cs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DC521F6-1162-4A84-AA1D-CF35F940AD13}" type="slidenum">
              <a:rPr lang="en-US" altLang="en-US"/>
              <a:pPr/>
              <a:t>3</a:t>
            </a:fld>
            <a:endParaRPr lang="en-US" altLang="en-US" dirty="0"/>
          </a:p>
        </p:txBody>
      </p:sp>
      <p:sp>
        <p:nvSpPr>
          <p:cNvPr id="69635"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p:txBody>
          <a:bodyPr>
            <a:normAutofit fontScale="70000" lnSpcReduction="20000"/>
          </a:bodyPr>
          <a:lstStyle/>
          <a:p>
            <a:pPr eaLnBrk="1" hangingPunct="1">
              <a:defRPr/>
            </a:pPr>
            <a:r>
              <a:rPr lang="en-US" altLang="en-US" b="1" dirty="0" smtClean="0"/>
              <a:t>Introduction</a:t>
            </a:r>
          </a:p>
          <a:p>
            <a:pPr marL="342900" indent="-342900">
              <a:spcBef>
                <a:spcPct val="20000"/>
              </a:spcBef>
              <a:buFontTx/>
              <a:buChar char="•"/>
              <a:defRPr/>
            </a:pPr>
            <a:r>
              <a:rPr lang="en-US" altLang="en-US" sz="2400" kern="0" dirty="0" smtClean="0">
                <a:solidFill>
                  <a:srgbClr val="222222"/>
                </a:solidFill>
                <a:latin typeface="Arial"/>
              </a:rPr>
              <a:t>Organizations should avoid overconfidence after improving their information security profile</a:t>
            </a:r>
          </a:p>
          <a:p>
            <a:pPr marL="342900" indent="-342900">
              <a:spcBef>
                <a:spcPct val="20000"/>
              </a:spcBef>
              <a:buFontTx/>
              <a:buChar char="•"/>
              <a:defRPr/>
            </a:pPr>
            <a:r>
              <a:rPr lang="en-US" altLang="en-US" sz="2400" kern="0" dirty="0" smtClean="0">
                <a:solidFill>
                  <a:srgbClr val="222222"/>
                </a:solidFill>
                <a:latin typeface="Arial"/>
              </a:rPr>
              <a:t>Organizational changes that may occur include:</a:t>
            </a:r>
          </a:p>
          <a:p>
            <a:pPr marL="742950" lvl="1" indent="-285750">
              <a:spcBef>
                <a:spcPct val="20000"/>
              </a:spcBef>
              <a:buFontTx/>
              <a:buChar char="–"/>
              <a:defRPr/>
            </a:pPr>
            <a:r>
              <a:rPr lang="en-US" altLang="en-US" sz="2200" kern="0" dirty="0" smtClean="0">
                <a:solidFill>
                  <a:srgbClr val="222222"/>
                </a:solidFill>
                <a:latin typeface="Arial"/>
              </a:rPr>
              <a:t>Acquisition of new assets; emergence of new vulnerabilities; shifting business priorities; partnerships form or dissolve; employee hire and turnover</a:t>
            </a:r>
          </a:p>
          <a:p>
            <a:pPr marL="342900" indent="-342900">
              <a:spcBef>
                <a:spcPct val="20000"/>
              </a:spcBef>
              <a:buFontTx/>
              <a:buChar char="•"/>
              <a:defRPr/>
            </a:pPr>
            <a:r>
              <a:rPr lang="en-US" altLang="en-US" sz="2400" kern="0" dirty="0" smtClean="0">
                <a:solidFill>
                  <a:srgbClr val="222222"/>
                </a:solidFill>
                <a:latin typeface="Arial"/>
              </a:rPr>
              <a:t>If program is not adequately adjusting, may be necessary to begin cycle again</a:t>
            </a:r>
          </a:p>
          <a:p>
            <a:pPr marL="342900" indent="-342900">
              <a:spcBef>
                <a:spcPct val="20000"/>
              </a:spcBef>
              <a:buFontTx/>
              <a:buChar char="•"/>
              <a:defRPr/>
            </a:pPr>
            <a:r>
              <a:rPr lang="en-US" altLang="en-US" sz="2400" kern="0" dirty="0" smtClean="0">
                <a:solidFill>
                  <a:srgbClr val="222222"/>
                </a:solidFill>
                <a:latin typeface="Arial"/>
              </a:rPr>
              <a:t>If organization creates adjustable procedures and systems, existing security improvement program can continue to work well</a:t>
            </a:r>
          </a:p>
        </p:txBody>
      </p:sp>
    </p:spTree>
    <p:extLst>
      <p:ext uri="{BB962C8B-B14F-4D97-AF65-F5344CB8AC3E}">
        <p14:creationId xmlns:p14="http://schemas.microsoft.com/office/powerpoint/2010/main" val="24348753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cs typeface="Arial" panose="020B0604020202020204" pitchFamily="34" charset="0"/>
              </a:defRPr>
            </a:lvl1pPr>
            <a:lvl2pPr marL="785813" indent="-303213" defTabSz="966788">
              <a:defRPr>
                <a:solidFill>
                  <a:schemeClr val="tx1"/>
                </a:solidFill>
                <a:latin typeface="Arial" panose="020B0604020202020204" pitchFamily="34" charset="0"/>
                <a:cs typeface="Arial" panose="020B0604020202020204" pitchFamily="34" charset="0"/>
              </a:defRPr>
            </a:lvl2pPr>
            <a:lvl3pPr marL="1208088" indent="-241300" defTabSz="966788">
              <a:defRPr>
                <a:solidFill>
                  <a:schemeClr val="tx1"/>
                </a:solidFill>
                <a:latin typeface="Arial" panose="020B0604020202020204" pitchFamily="34" charset="0"/>
                <a:cs typeface="Arial" panose="020B0604020202020204" pitchFamily="34" charset="0"/>
              </a:defRPr>
            </a:lvl3pPr>
            <a:lvl4pPr marL="1692275" indent="-242888" defTabSz="966788">
              <a:defRPr>
                <a:solidFill>
                  <a:schemeClr val="tx1"/>
                </a:solidFill>
                <a:latin typeface="Arial" panose="020B0604020202020204" pitchFamily="34" charset="0"/>
                <a:cs typeface="Arial" panose="020B0604020202020204" pitchFamily="34" charset="0"/>
              </a:defRPr>
            </a:lvl4pPr>
            <a:lvl5pPr marL="2174875" indent="-241300" defTabSz="966788">
              <a:defRPr>
                <a:solidFill>
                  <a:schemeClr val="tx1"/>
                </a:solidFill>
                <a:latin typeface="Arial" panose="020B0604020202020204" pitchFamily="34" charset="0"/>
                <a:cs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40600DA-8F0A-4DBA-BD75-71028BCB0847}" type="slidenum">
              <a:rPr lang="en-US" altLang="en-US"/>
              <a:pPr/>
              <a:t>23</a:t>
            </a:fld>
            <a:endParaRPr lang="en-US" altLang="en-US" dirty="0"/>
          </a:p>
        </p:txBody>
      </p:sp>
      <p:sp>
        <p:nvSpPr>
          <p:cNvPr id="92163"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p:txBody>
          <a:bodyPr>
            <a:normAutofit fontScale="85000" lnSpcReduction="20000"/>
          </a:bodyPr>
          <a:lstStyle/>
          <a:p>
            <a:pPr eaLnBrk="1" hangingPunct="1">
              <a:defRPr/>
            </a:pPr>
            <a:r>
              <a:rPr lang="en-US" altLang="en-US" b="1" dirty="0" smtClean="0"/>
              <a:t>Information Security Program Planning and Review</a:t>
            </a:r>
          </a:p>
          <a:p>
            <a:pPr marL="742950" lvl="1" indent="-285750">
              <a:spcBef>
                <a:spcPct val="20000"/>
              </a:spcBef>
              <a:buFontTx/>
              <a:buChar char="–"/>
              <a:defRPr/>
            </a:pPr>
            <a:r>
              <a:rPr lang="en-US" altLang="en-US" sz="2400" kern="0" dirty="0" smtClean="0">
                <a:solidFill>
                  <a:srgbClr val="222222"/>
                </a:solidFill>
                <a:latin typeface="Arial"/>
              </a:rPr>
              <a:t>Periodic review of ongoing information security program and planning for enhancements and extensions is recommended</a:t>
            </a:r>
          </a:p>
          <a:p>
            <a:pPr marL="742950" lvl="1" indent="-285750">
              <a:spcBef>
                <a:spcPct val="20000"/>
              </a:spcBef>
              <a:buFontTx/>
              <a:buChar char="–"/>
              <a:defRPr/>
            </a:pPr>
            <a:r>
              <a:rPr lang="en-US" altLang="en-US" sz="2400" kern="0" dirty="0" smtClean="0">
                <a:solidFill>
                  <a:srgbClr val="222222"/>
                </a:solidFill>
                <a:latin typeface="Arial"/>
              </a:rPr>
              <a:t>Should examine future IT needs of organization and impact on information security</a:t>
            </a:r>
          </a:p>
          <a:p>
            <a:pPr marL="742950" lvl="1" indent="-285750">
              <a:spcBef>
                <a:spcPct val="20000"/>
              </a:spcBef>
              <a:buFontTx/>
              <a:buChar char="–"/>
              <a:defRPr/>
            </a:pPr>
            <a:r>
              <a:rPr lang="en-US" altLang="en-US" sz="2400" kern="0" dirty="0" smtClean="0">
                <a:solidFill>
                  <a:srgbClr val="222222"/>
                </a:solidFill>
                <a:latin typeface="Arial"/>
              </a:rPr>
              <a:t>A recommended approach takes advantage of the fact most organizations have annual capital budget planning cycles and manage security projects as part of that process</a:t>
            </a:r>
          </a:p>
        </p:txBody>
      </p:sp>
    </p:spTree>
    <p:extLst>
      <p:ext uri="{BB962C8B-B14F-4D97-AF65-F5344CB8AC3E}">
        <p14:creationId xmlns:p14="http://schemas.microsoft.com/office/powerpoint/2010/main" val="31757624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p:txBody>
          <a:bodyPr/>
          <a:lstStyle/>
          <a:p>
            <a:endParaRPr lang="en-US" altLang="en-US" dirty="0" smtClean="0"/>
          </a:p>
        </p:txBody>
      </p:sp>
      <p:sp>
        <p:nvSpPr>
          <p:cNvPr id="78852" name="Slide Number Placeholder 3"/>
          <p:cNvSpPr>
            <a:spLocks noGrp="1"/>
          </p:cNvSpPr>
          <p:nvPr>
            <p:ph type="sldNum" sz="quarter" idx="5"/>
          </p:nvPr>
        </p:nvSpPr>
        <p:spPr>
          <a:noFill/>
        </p:spPr>
        <p:txBody>
          <a:bodyPr/>
          <a:lstStyle>
            <a:lvl1pPr defTabSz="966788">
              <a:defRPr>
                <a:solidFill>
                  <a:schemeClr val="tx1"/>
                </a:solidFill>
                <a:latin typeface="Arial" panose="020B0604020202020204" pitchFamily="34" charset="0"/>
                <a:cs typeface="Arial" panose="020B0604020202020204" pitchFamily="34" charset="0"/>
              </a:defRPr>
            </a:lvl1pPr>
            <a:lvl2pPr marL="785813" indent="-303213" defTabSz="966788">
              <a:defRPr>
                <a:solidFill>
                  <a:schemeClr val="tx1"/>
                </a:solidFill>
                <a:latin typeface="Arial" panose="020B0604020202020204" pitchFamily="34" charset="0"/>
                <a:cs typeface="Arial" panose="020B0604020202020204" pitchFamily="34" charset="0"/>
              </a:defRPr>
            </a:lvl2pPr>
            <a:lvl3pPr marL="1208088" indent="-241300" defTabSz="966788">
              <a:defRPr>
                <a:solidFill>
                  <a:schemeClr val="tx1"/>
                </a:solidFill>
                <a:latin typeface="Arial" panose="020B0604020202020204" pitchFamily="34" charset="0"/>
                <a:cs typeface="Arial" panose="020B0604020202020204" pitchFamily="34" charset="0"/>
              </a:defRPr>
            </a:lvl3pPr>
            <a:lvl4pPr marL="1692275" indent="-242888" defTabSz="966788">
              <a:defRPr>
                <a:solidFill>
                  <a:schemeClr val="tx1"/>
                </a:solidFill>
                <a:latin typeface="Arial" panose="020B0604020202020204" pitchFamily="34" charset="0"/>
                <a:cs typeface="Arial" panose="020B0604020202020204" pitchFamily="34" charset="0"/>
              </a:defRPr>
            </a:lvl4pPr>
            <a:lvl5pPr marL="2174875" indent="-241300" defTabSz="966788">
              <a:defRPr>
                <a:solidFill>
                  <a:schemeClr val="tx1"/>
                </a:solidFill>
                <a:latin typeface="Arial" panose="020B0604020202020204" pitchFamily="34" charset="0"/>
                <a:cs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54D4E5E-505F-4BD9-AB61-3292A7413379}" type="slidenum">
              <a:rPr lang="en-US" altLang="en-US"/>
              <a:pPr/>
              <a:t>24</a:t>
            </a:fld>
            <a:endParaRPr lang="en-US" altLang="en-US" dirty="0"/>
          </a:p>
        </p:txBody>
      </p:sp>
    </p:spTree>
    <p:extLst>
      <p:ext uri="{BB962C8B-B14F-4D97-AF65-F5344CB8AC3E}">
        <p14:creationId xmlns:p14="http://schemas.microsoft.com/office/powerpoint/2010/main" val="17304964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cs typeface="Arial" panose="020B0604020202020204" pitchFamily="34" charset="0"/>
              </a:defRPr>
            </a:lvl1pPr>
            <a:lvl2pPr marL="785813" indent="-303213" defTabSz="966788">
              <a:defRPr>
                <a:solidFill>
                  <a:schemeClr val="tx1"/>
                </a:solidFill>
                <a:latin typeface="Arial" panose="020B0604020202020204" pitchFamily="34" charset="0"/>
                <a:cs typeface="Arial" panose="020B0604020202020204" pitchFamily="34" charset="0"/>
              </a:defRPr>
            </a:lvl2pPr>
            <a:lvl3pPr marL="1208088" indent="-241300" defTabSz="966788">
              <a:defRPr>
                <a:solidFill>
                  <a:schemeClr val="tx1"/>
                </a:solidFill>
                <a:latin typeface="Arial" panose="020B0604020202020204" pitchFamily="34" charset="0"/>
                <a:cs typeface="Arial" panose="020B0604020202020204" pitchFamily="34" charset="0"/>
              </a:defRPr>
            </a:lvl3pPr>
            <a:lvl4pPr marL="1692275" indent="-242888" defTabSz="966788">
              <a:defRPr>
                <a:solidFill>
                  <a:schemeClr val="tx1"/>
                </a:solidFill>
                <a:latin typeface="Arial" panose="020B0604020202020204" pitchFamily="34" charset="0"/>
                <a:cs typeface="Arial" panose="020B0604020202020204" pitchFamily="34" charset="0"/>
              </a:defRPr>
            </a:lvl4pPr>
            <a:lvl5pPr marL="2174875" indent="-241300" defTabSz="966788">
              <a:defRPr>
                <a:solidFill>
                  <a:schemeClr val="tx1"/>
                </a:solidFill>
                <a:latin typeface="Arial" panose="020B0604020202020204" pitchFamily="34" charset="0"/>
                <a:cs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EF09E4B-FFB5-40A1-9BFF-73B7DA3830F4}" type="slidenum">
              <a:rPr lang="en-US" altLang="en-US"/>
              <a:pPr/>
              <a:t>25</a:t>
            </a:fld>
            <a:endParaRPr lang="en-US" altLang="en-US" dirty="0"/>
          </a:p>
        </p:txBody>
      </p:sp>
      <p:sp>
        <p:nvSpPr>
          <p:cNvPr id="94211"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p:txBody>
          <a:bodyPr>
            <a:normAutofit fontScale="70000" lnSpcReduction="20000"/>
          </a:bodyPr>
          <a:lstStyle/>
          <a:p>
            <a:pPr eaLnBrk="1" hangingPunct="1">
              <a:defRPr/>
            </a:pPr>
            <a:r>
              <a:rPr lang="en-US" altLang="en-US" b="1" dirty="0" smtClean="0"/>
              <a:t>Planning and Risk Assessment</a:t>
            </a:r>
          </a:p>
          <a:p>
            <a:pPr marL="342900" indent="-342900">
              <a:spcBef>
                <a:spcPct val="20000"/>
              </a:spcBef>
              <a:buFontTx/>
              <a:buChar char="•"/>
              <a:defRPr/>
            </a:pPr>
            <a:r>
              <a:rPr lang="en-US" altLang="en-US" sz="2600" kern="0" dirty="0" smtClean="0">
                <a:solidFill>
                  <a:srgbClr val="222222"/>
                </a:solidFill>
                <a:latin typeface="Arial"/>
              </a:rPr>
              <a:t>Large projects should be broken into smaller projects for several reasons</a:t>
            </a:r>
          </a:p>
          <a:p>
            <a:pPr marL="742950" lvl="1" indent="-285750">
              <a:spcBef>
                <a:spcPct val="20000"/>
              </a:spcBef>
              <a:buFontTx/>
              <a:buChar char="–"/>
              <a:defRPr/>
            </a:pPr>
            <a:r>
              <a:rPr lang="en-US" altLang="en-US" sz="2400" kern="0" dirty="0" smtClean="0">
                <a:solidFill>
                  <a:srgbClr val="222222"/>
                </a:solidFill>
                <a:latin typeface="Arial"/>
              </a:rPr>
              <a:t>Smaller projects tend to have more manageable impacts on networks and users</a:t>
            </a:r>
          </a:p>
          <a:p>
            <a:pPr marL="742950" lvl="1" indent="-285750">
              <a:spcBef>
                <a:spcPct val="20000"/>
              </a:spcBef>
              <a:buFontTx/>
              <a:buChar char="–"/>
              <a:defRPr/>
            </a:pPr>
            <a:r>
              <a:rPr lang="en-US" altLang="en-US" sz="2400" kern="0" dirty="0" smtClean="0">
                <a:solidFill>
                  <a:srgbClr val="222222"/>
                </a:solidFill>
                <a:latin typeface="Arial"/>
              </a:rPr>
              <a:t>Larger projects tend to complicate change control process in implementation phase</a:t>
            </a:r>
          </a:p>
          <a:p>
            <a:pPr marL="742950" lvl="1" indent="-285750">
              <a:spcBef>
                <a:spcPct val="20000"/>
              </a:spcBef>
              <a:buFontTx/>
              <a:buChar char="–"/>
              <a:defRPr/>
            </a:pPr>
            <a:r>
              <a:rPr lang="en-US" altLang="en-US" sz="2400" kern="0" dirty="0" smtClean="0">
                <a:solidFill>
                  <a:srgbClr val="222222"/>
                </a:solidFill>
                <a:latin typeface="Arial"/>
              </a:rPr>
              <a:t>Shorter planning, development, and implementation schedules reduce uncertainty </a:t>
            </a:r>
          </a:p>
          <a:p>
            <a:pPr marL="742950" lvl="1" indent="-285750">
              <a:spcBef>
                <a:spcPct val="20000"/>
              </a:spcBef>
              <a:buFontTx/>
              <a:buChar char="–"/>
              <a:defRPr/>
            </a:pPr>
            <a:r>
              <a:rPr lang="en-US" altLang="en-US" sz="2400" kern="0" dirty="0" smtClean="0">
                <a:solidFill>
                  <a:srgbClr val="222222"/>
                </a:solidFill>
                <a:latin typeface="Arial"/>
              </a:rPr>
              <a:t>Most large projects can easily be broken down into smaller projects, giving more opportunities to change direction and gain flexibility</a:t>
            </a:r>
          </a:p>
          <a:p>
            <a:pPr eaLnBrk="1" hangingPunct="1">
              <a:defRPr/>
            </a:pPr>
            <a:endParaRPr lang="en-US" altLang="en-US" b="1" dirty="0" smtClean="0"/>
          </a:p>
        </p:txBody>
      </p:sp>
    </p:spTree>
    <p:extLst>
      <p:ext uri="{BB962C8B-B14F-4D97-AF65-F5344CB8AC3E}">
        <p14:creationId xmlns:p14="http://schemas.microsoft.com/office/powerpoint/2010/main" val="36155336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cs typeface="Arial" panose="020B0604020202020204" pitchFamily="34" charset="0"/>
              </a:defRPr>
            </a:lvl1pPr>
            <a:lvl2pPr marL="785813" indent="-303213" defTabSz="966788">
              <a:defRPr>
                <a:solidFill>
                  <a:schemeClr val="tx1"/>
                </a:solidFill>
                <a:latin typeface="Arial" panose="020B0604020202020204" pitchFamily="34" charset="0"/>
                <a:cs typeface="Arial" panose="020B0604020202020204" pitchFamily="34" charset="0"/>
              </a:defRPr>
            </a:lvl2pPr>
            <a:lvl3pPr marL="1208088" indent="-241300" defTabSz="966788">
              <a:defRPr>
                <a:solidFill>
                  <a:schemeClr val="tx1"/>
                </a:solidFill>
                <a:latin typeface="Arial" panose="020B0604020202020204" pitchFamily="34" charset="0"/>
                <a:cs typeface="Arial" panose="020B0604020202020204" pitchFamily="34" charset="0"/>
              </a:defRPr>
            </a:lvl3pPr>
            <a:lvl4pPr marL="1692275" indent="-242888" defTabSz="966788">
              <a:defRPr>
                <a:solidFill>
                  <a:schemeClr val="tx1"/>
                </a:solidFill>
                <a:latin typeface="Arial" panose="020B0604020202020204" pitchFamily="34" charset="0"/>
                <a:cs typeface="Arial" panose="020B0604020202020204" pitchFamily="34" charset="0"/>
              </a:defRPr>
            </a:lvl4pPr>
            <a:lvl5pPr marL="2174875" indent="-241300" defTabSz="966788">
              <a:defRPr>
                <a:solidFill>
                  <a:schemeClr val="tx1"/>
                </a:solidFill>
                <a:latin typeface="Arial" panose="020B0604020202020204" pitchFamily="34" charset="0"/>
                <a:cs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EF09E4B-FFB5-40A1-9BFF-73B7DA3830F4}" type="slidenum">
              <a:rPr lang="en-US" altLang="en-US"/>
              <a:pPr/>
              <a:t>26</a:t>
            </a:fld>
            <a:endParaRPr lang="en-US" altLang="en-US" dirty="0"/>
          </a:p>
        </p:txBody>
      </p:sp>
      <p:sp>
        <p:nvSpPr>
          <p:cNvPr id="94211"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p:txBody>
          <a:bodyPr>
            <a:normAutofit fontScale="70000" lnSpcReduction="20000"/>
          </a:bodyPr>
          <a:lstStyle/>
          <a:p>
            <a:pPr eaLnBrk="1" hangingPunct="1">
              <a:defRPr/>
            </a:pPr>
            <a:r>
              <a:rPr lang="en-US" altLang="en-US" b="1" dirty="0" smtClean="0"/>
              <a:t>Planning and Risk Assessment</a:t>
            </a:r>
          </a:p>
          <a:p>
            <a:pPr marL="342900" indent="-342900">
              <a:spcBef>
                <a:spcPct val="20000"/>
              </a:spcBef>
              <a:buFontTx/>
              <a:buChar char="•"/>
              <a:defRPr/>
            </a:pPr>
            <a:r>
              <a:rPr lang="en-US" altLang="en-US" sz="2600" kern="0" dirty="0" smtClean="0">
                <a:solidFill>
                  <a:srgbClr val="222222"/>
                </a:solidFill>
                <a:latin typeface="Arial"/>
              </a:rPr>
              <a:t>Large projects should be broken into smaller projects for several reasons</a:t>
            </a:r>
          </a:p>
          <a:p>
            <a:pPr marL="742950" lvl="1" indent="-285750">
              <a:spcBef>
                <a:spcPct val="20000"/>
              </a:spcBef>
              <a:buFontTx/>
              <a:buChar char="–"/>
              <a:defRPr/>
            </a:pPr>
            <a:r>
              <a:rPr lang="en-US" altLang="en-US" sz="2400" kern="0" dirty="0" smtClean="0">
                <a:solidFill>
                  <a:srgbClr val="222222"/>
                </a:solidFill>
                <a:latin typeface="Arial"/>
              </a:rPr>
              <a:t>Smaller projects tend to have more manageable impacts on networks and users</a:t>
            </a:r>
          </a:p>
          <a:p>
            <a:pPr marL="742950" lvl="1" indent="-285750">
              <a:spcBef>
                <a:spcPct val="20000"/>
              </a:spcBef>
              <a:buFontTx/>
              <a:buChar char="–"/>
              <a:defRPr/>
            </a:pPr>
            <a:r>
              <a:rPr lang="en-US" altLang="en-US" sz="2400" kern="0" dirty="0" smtClean="0">
                <a:solidFill>
                  <a:srgbClr val="222222"/>
                </a:solidFill>
                <a:latin typeface="Arial"/>
              </a:rPr>
              <a:t>Larger projects tend to complicate change control process in implementation phase</a:t>
            </a:r>
          </a:p>
          <a:p>
            <a:pPr marL="742950" lvl="1" indent="-285750">
              <a:spcBef>
                <a:spcPct val="20000"/>
              </a:spcBef>
              <a:buFontTx/>
              <a:buChar char="–"/>
              <a:defRPr/>
            </a:pPr>
            <a:r>
              <a:rPr lang="en-US" altLang="en-US" sz="2400" kern="0" dirty="0" smtClean="0">
                <a:solidFill>
                  <a:srgbClr val="222222"/>
                </a:solidFill>
                <a:latin typeface="Arial"/>
              </a:rPr>
              <a:t>Shorter planning, development, and implementation schedules reduce uncertainty </a:t>
            </a:r>
          </a:p>
          <a:p>
            <a:pPr marL="742950" lvl="1" indent="-285750">
              <a:spcBef>
                <a:spcPct val="20000"/>
              </a:spcBef>
              <a:buFontTx/>
              <a:buChar char="–"/>
              <a:defRPr/>
            </a:pPr>
            <a:r>
              <a:rPr lang="en-US" altLang="en-US" sz="2400" kern="0" dirty="0" smtClean="0">
                <a:solidFill>
                  <a:srgbClr val="222222"/>
                </a:solidFill>
                <a:latin typeface="Arial"/>
              </a:rPr>
              <a:t>Most large projects can easily be broken down into smaller projects, giving more opportunities to change direction and gain flexibility</a:t>
            </a:r>
          </a:p>
          <a:p>
            <a:pPr eaLnBrk="1" hangingPunct="1">
              <a:defRPr/>
            </a:pPr>
            <a:endParaRPr lang="en-US" altLang="en-US" b="1" dirty="0" smtClean="0"/>
          </a:p>
        </p:txBody>
      </p:sp>
    </p:spTree>
    <p:extLst>
      <p:ext uri="{BB962C8B-B14F-4D97-AF65-F5344CB8AC3E}">
        <p14:creationId xmlns:p14="http://schemas.microsoft.com/office/powerpoint/2010/main" val="21632917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cs typeface="Arial" panose="020B0604020202020204" pitchFamily="34" charset="0"/>
              </a:defRPr>
            </a:lvl1pPr>
            <a:lvl2pPr marL="785813" indent="-303213" defTabSz="966788">
              <a:defRPr>
                <a:solidFill>
                  <a:schemeClr val="tx1"/>
                </a:solidFill>
                <a:latin typeface="Arial" panose="020B0604020202020204" pitchFamily="34" charset="0"/>
                <a:cs typeface="Arial" panose="020B0604020202020204" pitchFamily="34" charset="0"/>
              </a:defRPr>
            </a:lvl2pPr>
            <a:lvl3pPr marL="1208088" indent="-241300" defTabSz="966788">
              <a:defRPr>
                <a:solidFill>
                  <a:schemeClr val="tx1"/>
                </a:solidFill>
                <a:latin typeface="Arial" panose="020B0604020202020204" pitchFamily="34" charset="0"/>
                <a:cs typeface="Arial" panose="020B0604020202020204" pitchFamily="34" charset="0"/>
              </a:defRPr>
            </a:lvl3pPr>
            <a:lvl4pPr marL="1692275" indent="-242888" defTabSz="966788">
              <a:defRPr>
                <a:solidFill>
                  <a:schemeClr val="tx1"/>
                </a:solidFill>
                <a:latin typeface="Arial" panose="020B0604020202020204" pitchFamily="34" charset="0"/>
                <a:cs typeface="Arial" panose="020B0604020202020204" pitchFamily="34" charset="0"/>
              </a:defRPr>
            </a:lvl4pPr>
            <a:lvl5pPr marL="2174875" indent="-241300" defTabSz="966788">
              <a:defRPr>
                <a:solidFill>
                  <a:schemeClr val="tx1"/>
                </a:solidFill>
                <a:latin typeface="Arial" panose="020B0604020202020204" pitchFamily="34" charset="0"/>
                <a:cs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FD43CDC-3886-4D8B-A255-1AF3496F3036}" type="slidenum">
              <a:rPr lang="en-US" altLang="en-US"/>
              <a:pPr/>
              <a:t>27</a:t>
            </a:fld>
            <a:endParaRPr lang="en-US" altLang="en-US" dirty="0"/>
          </a:p>
        </p:txBody>
      </p:sp>
      <p:sp>
        <p:nvSpPr>
          <p:cNvPr id="96259"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p:txBody>
          <a:bodyPr>
            <a:normAutofit fontScale="70000" lnSpcReduction="20000"/>
          </a:bodyPr>
          <a:lstStyle/>
          <a:p>
            <a:pPr eaLnBrk="1" hangingPunct="1">
              <a:defRPr/>
            </a:pPr>
            <a:r>
              <a:rPr lang="en-US" altLang="en-US" b="1" dirty="0" smtClean="0"/>
              <a:t>Vulnerability Assessment and Remediation</a:t>
            </a:r>
          </a:p>
          <a:p>
            <a:pPr marL="342900" indent="-342900">
              <a:spcBef>
                <a:spcPct val="20000"/>
              </a:spcBef>
              <a:buFontTx/>
              <a:buChar char="•"/>
              <a:defRPr/>
            </a:pPr>
            <a:r>
              <a:rPr lang="en-US" altLang="en-US" sz="2550" kern="0" dirty="0" smtClean="0">
                <a:solidFill>
                  <a:srgbClr val="222222"/>
                </a:solidFill>
                <a:latin typeface="Arial"/>
              </a:rPr>
              <a:t>Primary goal: identification of specific, documented vulnerabilities and their timely remediation</a:t>
            </a:r>
          </a:p>
          <a:p>
            <a:pPr marL="342900" indent="-342900">
              <a:spcBef>
                <a:spcPct val="20000"/>
              </a:spcBef>
              <a:buFontTx/>
              <a:buChar char="•"/>
              <a:defRPr/>
            </a:pPr>
            <a:r>
              <a:rPr lang="en-US" altLang="en-US" sz="2550" kern="0" dirty="0" smtClean="0">
                <a:solidFill>
                  <a:srgbClr val="222222"/>
                </a:solidFill>
                <a:latin typeface="Arial"/>
              </a:rPr>
              <a:t>Accomplished by:</a:t>
            </a:r>
          </a:p>
          <a:p>
            <a:pPr marL="742950" lvl="1" indent="-285750">
              <a:spcBef>
                <a:spcPct val="20000"/>
              </a:spcBef>
              <a:buFontTx/>
              <a:buChar char="–"/>
              <a:defRPr/>
            </a:pPr>
            <a:r>
              <a:rPr lang="en-US" altLang="en-US" sz="2200" kern="0" dirty="0" smtClean="0">
                <a:solidFill>
                  <a:srgbClr val="222222"/>
                </a:solidFill>
                <a:latin typeface="Arial"/>
              </a:rPr>
              <a:t>Using vulnerability assessment procedures</a:t>
            </a:r>
          </a:p>
          <a:p>
            <a:pPr marL="742950" lvl="1" indent="-285750">
              <a:spcBef>
                <a:spcPct val="20000"/>
              </a:spcBef>
              <a:buFontTx/>
              <a:buChar char="–"/>
              <a:defRPr/>
            </a:pPr>
            <a:r>
              <a:rPr lang="en-US" altLang="en-US" sz="2200" kern="0" dirty="0" smtClean="0">
                <a:solidFill>
                  <a:srgbClr val="222222"/>
                </a:solidFill>
                <a:latin typeface="Arial"/>
              </a:rPr>
              <a:t>Documenting background information and providing tested remediation procedures for vulnerabilities</a:t>
            </a:r>
          </a:p>
          <a:p>
            <a:pPr marL="742950" lvl="1" indent="-285750">
              <a:spcBef>
                <a:spcPct val="20000"/>
              </a:spcBef>
              <a:buFontTx/>
              <a:buChar char="–"/>
              <a:defRPr/>
            </a:pPr>
            <a:r>
              <a:rPr lang="en-US" altLang="en-US" sz="2200" kern="0" dirty="0" smtClean="0">
                <a:solidFill>
                  <a:srgbClr val="222222"/>
                </a:solidFill>
                <a:latin typeface="Arial"/>
              </a:rPr>
              <a:t>Tracking vulnerabilities from the time they are identified</a:t>
            </a:r>
          </a:p>
          <a:p>
            <a:pPr marL="742950" lvl="1" indent="-285750">
              <a:spcBef>
                <a:spcPct val="20000"/>
              </a:spcBef>
              <a:buFontTx/>
              <a:buChar char="–"/>
              <a:defRPr/>
            </a:pPr>
            <a:r>
              <a:rPr lang="en-US" altLang="en-US" sz="2200" kern="0" dirty="0" smtClean="0">
                <a:solidFill>
                  <a:srgbClr val="222222"/>
                </a:solidFill>
                <a:latin typeface="Arial"/>
              </a:rPr>
              <a:t>Communicating vulnerability information to owners of vulnerable systems</a:t>
            </a:r>
          </a:p>
          <a:p>
            <a:pPr marL="742950" lvl="1" indent="-285750">
              <a:spcBef>
                <a:spcPct val="20000"/>
              </a:spcBef>
              <a:buFontTx/>
              <a:buChar char="–"/>
              <a:defRPr/>
            </a:pPr>
            <a:r>
              <a:rPr lang="en-US" altLang="en-US" sz="2200" kern="0" dirty="0" smtClean="0">
                <a:solidFill>
                  <a:srgbClr val="222222"/>
                </a:solidFill>
                <a:latin typeface="Arial"/>
              </a:rPr>
              <a:t>Reporting on the status of vulnerabilities</a:t>
            </a:r>
          </a:p>
          <a:p>
            <a:pPr marL="742950" lvl="1" indent="-285750">
              <a:spcBef>
                <a:spcPct val="20000"/>
              </a:spcBef>
              <a:buFontTx/>
              <a:buChar char="–"/>
              <a:defRPr/>
            </a:pPr>
            <a:r>
              <a:rPr lang="en-US" altLang="en-US" sz="2200" kern="0" dirty="0" smtClean="0">
                <a:solidFill>
                  <a:srgbClr val="222222"/>
                </a:solidFill>
                <a:latin typeface="Arial"/>
              </a:rPr>
              <a:t>Ensuring the proper level of management is involved</a:t>
            </a:r>
          </a:p>
        </p:txBody>
      </p:sp>
    </p:spTree>
    <p:extLst>
      <p:ext uri="{BB962C8B-B14F-4D97-AF65-F5344CB8AC3E}">
        <p14:creationId xmlns:p14="http://schemas.microsoft.com/office/powerpoint/2010/main" val="28414012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p:txBody>
          <a:bodyPr/>
          <a:lstStyle/>
          <a:p>
            <a:endParaRPr lang="en-US" altLang="en-US" dirty="0" smtClean="0"/>
          </a:p>
        </p:txBody>
      </p:sp>
      <p:sp>
        <p:nvSpPr>
          <p:cNvPr id="78852" name="Slide Number Placeholder 3"/>
          <p:cNvSpPr>
            <a:spLocks noGrp="1"/>
          </p:cNvSpPr>
          <p:nvPr>
            <p:ph type="sldNum" sz="quarter" idx="5"/>
          </p:nvPr>
        </p:nvSpPr>
        <p:spPr>
          <a:noFill/>
        </p:spPr>
        <p:txBody>
          <a:bodyPr/>
          <a:lstStyle>
            <a:lvl1pPr defTabSz="966788">
              <a:defRPr>
                <a:solidFill>
                  <a:schemeClr val="tx1"/>
                </a:solidFill>
                <a:latin typeface="Arial" panose="020B0604020202020204" pitchFamily="34" charset="0"/>
                <a:cs typeface="Arial" panose="020B0604020202020204" pitchFamily="34" charset="0"/>
              </a:defRPr>
            </a:lvl1pPr>
            <a:lvl2pPr marL="785813" indent="-303213" defTabSz="966788">
              <a:defRPr>
                <a:solidFill>
                  <a:schemeClr val="tx1"/>
                </a:solidFill>
                <a:latin typeface="Arial" panose="020B0604020202020204" pitchFamily="34" charset="0"/>
                <a:cs typeface="Arial" panose="020B0604020202020204" pitchFamily="34" charset="0"/>
              </a:defRPr>
            </a:lvl2pPr>
            <a:lvl3pPr marL="1208088" indent="-241300" defTabSz="966788">
              <a:defRPr>
                <a:solidFill>
                  <a:schemeClr val="tx1"/>
                </a:solidFill>
                <a:latin typeface="Arial" panose="020B0604020202020204" pitchFamily="34" charset="0"/>
                <a:cs typeface="Arial" panose="020B0604020202020204" pitchFamily="34" charset="0"/>
              </a:defRPr>
            </a:lvl3pPr>
            <a:lvl4pPr marL="1692275" indent="-242888" defTabSz="966788">
              <a:defRPr>
                <a:solidFill>
                  <a:schemeClr val="tx1"/>
                </a:solidFill>
                <a:latin typeface="Arial" panose="020B0604020202020204" pitchFamily="34" charset="0"/>
                <a:cs typeface="Arial" panose="020B0604020202020204" pitchFamily="34" charset="0"/>
              </a:defRPr>
            </a:lvl4pPr>
            <a:lvl5pPr marL="2174875" indent="-241300" defTabSz="966788">
              <a:defRPr>
                <a:solidFill>
                  <a:schemeClr val="tx1"/>
                </a:solidFill>
                <a:latin typeface="Arial" panose="020B0604020202020204" pitchFamily="34" charset="0"/>
                <a:cs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54D4E5E-505F-4BD9-AB61-3292A7413379}" type="slidenum">
              <a:rPr lang="en-US" altLang="en-US"/>
              <a:pPr/>
              <a:t>28</a:t>
            </a:fld>
            <a:endParaRPr lang="en-US" altLang="en-US" dirty="0"/>
          </a:p>
        </p:txBody>
      </p:sp>
    </p:spTree>
    <p:extLst>
      <p:ext uri="{BB962C8B-B14F-4D97-AF65-F5344CB8AC3E}">
        <p14:creationId xmlns:p14="http://schemas.microsoft.com/office/powerpoint/2010/main" val="32320687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cs typeface="Arial" panose="020B0604020202020204" pitchFamily="34" charset="0"/>
              </a:defRPr>
            </a:lvl1pPr>
            <a:lvl2pPr marL="785813" indent="-303213" defTabSz="966788">
              <a:defRPr>
                <a:solidFill>
                  <a:schemeClr val="tx1"/>
                </a:solidFill>
                <a:latin typeface="Arial" panose="020B0604020202020204" pitchFamily="34" charset="0"/>
                <a:cs typeface="Arial" panose="020B0604020202020204" pitchFamily="34" charset="0"/>
              </a:defRPr>
            </a:lvl2pPr>
            <a:lvl3pPr marL="1208088" indent="-241300" defTabSz="966788">
              <a:defRPr>
                <a:solidFill>
                  <a:schemeClr val="tx1"/>
                </a:solidFill>
                <a:latin typeface="Arial" panose="020B0604020202020204" pitchFamily="34" charset="0"/>
                <a:cs typeface="Arial" panose="020B0604020202020204" pitchFamily="34" charset="0"/>
              </a:defRPr>
            </a:lvl3pPr>
            <a:lvl4pPr marL="1692275" indent="-242888" defTabSz="966788">
              <a:defRPr>
                <a:solidFill>
                  <a:schemeClr val="tx1"/>
                </a:solidFill>
                <a:latin typeface="Arial" panose="020B0604020202020204" pitchFamily="34" charset="0"/>
                <a:cs typeface="Arial" panose="020B0604020202020204" pitchFamily="34" charset="0"/>
              </a:defRPr>
            </a:lvl4pPr>
            <a:lvl5pPr marL="2174875" indent="-241300" defTabSz="966788">
              <a:defRPr>
                <a:solidFill>
                  <a:schemeClr val="tx1"/>
                </a:solidFill>
                <a:latin typeface="Arial" panose="020B0604020202020204" pitchFamily="34" charset="0"/>
                <a:cs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CE15B7D-D55A-41B3-A901-84E02788ABCD}" type="slidenum">
              <a:rPr lang="en-US" altLang="en-US"/>
              <a:pPr/>
              <a:t>29</a:t>
            </a:fld>
            <a:endParaRPr lang="en-US" altLang="en-US" dirty="0"/>
          </a:p>
        </p:txBody>
      </p:sp>
      <p:sp>
        <p:nvSpPr>
          <p:cNvPr id="98307"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p:txBody>
          <a:bodyPr>
            <a:normAutofit fontScale="92500" lnSpcReduction="20000"/>
          </a:bodyPr>
          <a:lstStyle/>
          <a:p>
            <a:pPr eaLnBrk="1" hangingPunct="1">
              <a:defRPr/>
            </a:pPr>
            <a:r>
              <a:rPr lang="en-US" altLang="en-US" b="1" dirty="0" smtClean="0"/>
              <a:t>Vulnerability Assessment and Remediation</a:t>
            </a:r>
          </a:p>
          <a:p>
            <a:pPr marL="342900" indent="-342900">
              <a:spcBef>
                <a:spcPct val="20000"/>
              </a:spcBef>
              <a:buFontTx/>
              <a:buChar char="•"/>
              <a:defRPr/>
            </a:pPr>
            <a:r>
              <a:rPr lang="en-US" altLang="en-US" sz="2600" kern="0" dirty="0" smtClean="0">
                <a:solidFill>
                  <a:srgbClr val="222222"/>
                </a:solidFill>
                <a:latin typeface="Arial"/>
              </a:rPr>
              <a:t>Process of identifying and documenting specific and provable flaws in organization’s information asset environment </a:t>
            </a:r>
          </a:p>
          <a:p>
            <a:pPr marL="342900" indent="-342900">
              <a:spcBef>
                <a:spcPct val="20000"/>
              </a:spcBef>
              <a:buFontTx/>
              <a:buChar char="•"/>
              <a:defRPr/>
            </a:pPr>
            <a:r>
              <a:rPr lang="en-US" altLang="en-US" sz="2600" kern="0" dirty="0" smtClean="0">
                <a:solidFill>
                  <a:srgbClr val="222222"/>
                </a:solidFill>
                <a:latin typeface="Arial"/>
              </a:rPr>
              <a:t>Five following vulnerability assessment processes can help many organizations balance intrusiveness of vulnerability assessment with need for stable and effective production environment</a:t>
            </a:r>
          </a:p>
        </p:txBody>
      </p:sp>
    </p:spTree>
    <p:extLst>
      <p:ext uri="{BB962C8B-B14F-4D97-AF65-F5344CB8AC3E}">
        <p14:creationId xmlns:p14="http://schemas.microsoft.com/office/powerpoint/2010/main" val="11923608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cs typeface="Arial" panose="020B0604020202020204" pitchFamily="34" charset="0"/>
              </a:defRPr>
            </a:lvl1pPr>
            <a:lvl2pPr marL="785813" indent="-303213" defTabSz="966788">
              <a:defRPr>
                <a:solidFill>
                  <a:schemeClr val="tx1"/>
                </a:solidFill>
                <a:latin typeface="Arial" panose="020B0604020202020204" pitchFamily="34" charset="0"/>
                <a:cs typeface="Arial" panose="020B0604020202020204" pitchFamily="34" charset="0"/>
              </a:defRPr>
            </a:lvl2pPr>
            <a:lvl3pPr marL="1208088" indent="-241300" defTabSz="966788">
              <a:defRPr>
                <a:solidFill>
                  <a:schemeClr val="tx1"/>
                </a:solidFill>
                <a:latin typeface="Arial" panose="020B0604020202020204" pitchFamily="34" charset="0"/>
                <a:cs typeface="Arial" panose="020B0604020202020204" pitchFamily="34" charset="0"/>
              </a:defRPr>
            </a:lvl3pPr>
            <a:lvl4pPr marL="1692275" indent="-242888" defTabSz="966788">
              <a:defRPr>
                <a:solidFill>
                  <a:schemeClr val="tx1"/>
                </a:solidFill>
                <a:latin typeface="Arial" panose="020B0604020202020204" pitchFamily="34" charset="0"/>
                <a:cs typeface="Arial" panose="020B0604020202020204" pitchFamily="34" charset="0"/>
              </a:defRPr>
            </a:lvl4pPr>
            <a:lvl5pPr marL="2174875" indent="-241300" defTabSz="966788">
              <a:defRPr>
                <a:solidFill>
                  <a:schemeClr val="tx1"/>
                </a:solidFill>
                <a:latin typeface="Arial" panose="020B0604020202020204" pitchFamily="34" charset="0"/>
                <a:cs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CE15B7D-D55A-41B3-A901-84E02788ABCD}" type="slidenum">
              <a:rPr lang="en-US" altLang="en-US"/>
              <a:pPr/>
              <a:t>30</a:t>
            </a:fld>
            <a:endParaRPr lang="en-US" altLang="en-US" dirty="0"/>
          </a:p>
        </p:txBody>
      </p:sp>
      <p:sp>
        <p:nvSpPr>
          <p:cNvPr id="98307"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p:txBody>
          <a:bodyPr>
            <a:normAutofit fontScale="92500" lnSpcReduction="20000"/>
          </a:bodyPr>
          <a:lstStyle/>
          <a:p>
            <a:pPr eaLnBrk="1" hangingPunct="1">
              <a:defRPr/>
            </a:pPr>
            <a:r>
              <a:rPr lang="en-US" altLang="en-US" b="1" dirty="0" smtClean="0"/>
              <a:t>Vulnerability Assessment and Remediation</a:t>
            </a:r>
          </a:p>
          <a:p>
            <a:pPr marL="342900" indent="-342900">
              <a:spcBef>
                <a:spcPct val="20000"/>
              </a:spcBef>
              <a:buFontTx/>
              <a:buChar char="•"/>
              <a:defRPr/>
            </a:pPr>
            <a:r>
              <a:rPr lang="en-US" altLang="en-US" sz="2600" kern="0" dirty="0" smtClean="0">
                <a:solidFill>
                  <a:srgbClr val="222222"/>
                </a:solidFill>
                <a:latin typeface="Arial"/>
              </a:rPr>
              <a:t>Process of identifying and documenting specific and provable flaws in organization’s information asset environment </a:t>
            </a:r>
          </a:p>
          <a:p>
            <a:pPr marL="342900" indent="-342900">
              <a:spcBef>
                <a:spcPct val="20000"/>
              </a:spcBef>
              <a:buFontTx/>
              <a:buChar char="•"/>
              <a:defRPr/>
            </a:pPr>
            <a:r>
              <a:rPr lang="en-US" altLang="en-US" sz="2600" kern="0" dirty="0" smtClean="0">
                <a:solidFill>
                  <a:srgbClr val="222222"/>
                </a:solidFill>
                <a:latin typeface="Arial"/>
              </a:rPr>
              <a:t>Five following vulnerability assessment processes can help many organizations balance intrusiveness of vulnerability assessment with need for stable and effective production environment</a:t>
            </a:r>
          </a:p>
        </p:txBody>
      </p:sp>
    </p:spTree>
    <p:extLst>
      <p:ext uri="{BB962C8B-B14F-4D97-AF65-F5344CB8AC3E}">
        <p14:creationId xmlns:p14="http://schemas.microsoft.com/office/powerpoint/2010/main" val="15547992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cs typeface="Arial" panose="020B0604020202020204" pitchFamily="34" charset="0"/>
              </a:defRPr>
            </a:lvl1pPr>
            <a:lvl2pPr marL="785813" indent="-303213" defTabSz="966788">
              <a:defRPr>
                <a:solidFill>
                  <a:schemeClr val="tx1"/>
                </a:solidFill>
                <a:latin typeface="Arial" panose="020B0604020202020204" pitchFamily="34" charset="0"/>
                <a:cs typeface="Arial" panose="020B0604020202020204" pitchFamily="34" charset="0"/>
              </a:defRPr>
            </a:lvl2pPr>
            <a:lvl3pPr marL="1208088" indent="-241300" defTabSz="966788">
              <a:defRPr>
                <a:solidFill>
                  <a:schemeClr val="tx1"/>
                </a:solidFill>
                <a:latin typeface="Arial" panose="020B0604020202020204" pitchFamily="34" charset="0"/>
                <a:cs typeface="Arial" panose="020B0604020202020204" pitchFamily="34" charset="0"/>
              </a:defRPr>
            </a:lvl3pPr>
            <a:lvl4pPr marL="1692275" indent="-242888" defTabSz="966788">
              <a:defRPr>
                <a:solidFill>
                  <a:schemeClr val="tx1"/>
                </a:solidFill>
                <a:latin typeface="Arial" panose="020B0604020202020204" pitchFamily="34" charset="0"/>
                <a:cs typeface="Arial" panose="020B0604020202020204" pitchFamily="34" charset="0"/>
              </a:defRPr>
            </a:lvl4pPr>
            <a:lvl5pPr marL="2174875" indent="-241300" defTabSz="966788">
              <a:defRPr>
                <a:solidFill>
                  <a:schemeClr val="tx1"/>
                </a:solidFill>
                <a:latin typeface="Arial" panose="020B0604020202020204" pitchFamily="34" charset="0"/>
                <a:cs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FC10C54-32D9-4291-8F5E-5F1F7F8F32F2}" type="slidenum">
              <a:rPr lang="en-US" altLang="en-US"/>
              <a:pPr/>
              <a:t>31</a:t>
            </a:fld>
            <a:endParaRPr lang="en-US" altLang="en-US" dirty="0"/>
          </a:p>
        </p:txBody>
      </p:sp>
      <p:sp>
        <p:nvSpPr>
          <p:cNvPr id="100355"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p:txBody>
          <a:bodyPr>
            <a:normAutofit fontScale="92500" lnSpcReduction="20000"/>
          </a:bodyPr>
          <a:lstStyle/>
          <a:p>
            <a:pPr eaLnBrk="1" hangingPunct="1">
              <a:defRPr/>
            </a:pPr>
            <a:r>
              <a:rPr lang="en-US" altLang="en-US" b="1" dirty="0" smtClean="0"/>
              <a:t>Internet Vulnerability Assessment</a:t>
            </a:r>
          </a:p>
          <a:p>
            <a:pPr marL="742950" lvl="1" indent="-285750">
              <a:spcBef>
                <a:spcPct val="20000"/>
              </a:spcBef>
              <a:buFontTx/>
              <a:buChar char="–"/>
              <a:defRPr/>
            </a:pPr>
            <a:r>
              <a:rPr lang="en-US" altLang="en-US" sz="2400" kern="0" dirty="0" smtClean="0">
                <a:solidFill>
                  <a:srgbClr val="222222"/>
                </a:solidFill>
                <a:latin typeface="Arial"/>
              </a:rPr>
              <a:t>Designed to find and document vulnerabilities present in organization’s public network </a:t>
            </a:r>
          </a:p>
          <a:p>
            <a:pPr marL="742950" lvl="1" indent="-285750">
              <a:spcBef>
                <a:spcPct val="20000"/>
              </a:spcBef>
              <a:buFontTx/>
              <a:buChar char="–"/>
              <a:defRPr/>
            </a:pPr>
            <a:r>
              <a:rPr lang="en-US" altLang="en-US" sz="2400" kern="0" dirty="0" smtClean="0">
                <a:solidFill>
                  <a:srgbClr val="222222"/>
                </a:solidFill>
                <a:latin typeface="Arial"/>
              </a:rPr>
              <a:t>Steps in the process include:</a:t>
            </a:r>
          </a:p>
          <a:p>
            <a:pPr marL="1143000" lvl="2" indent="-228600">
              <a:spcBef>
                <a:spcPct val="20000"/>
              </a:spcBef>
              <a:buFontTx/>
              <a:buChar char="•"/>
              <a:defRPr/>
            </a:pPr>
            <a:r>
              <a:rPr lang="en-US" altLang="en-US" sz="2200" kern="0" dirty="0" smtClean="0">
                <a:solidFill>
                  <a:srgbClr val="222222"/>
                </a:solidFill>
                <a:latin typeface="Arial"/>
              </a:rPr>
              <a:t>Planning, scheduling, and notification </a:t>
            </a:r>
          </a:p>
          <a:p>
            <a:pPr marL="1143000" lvl="2" indent="-228600">
              <a:spcBef>
                <a:spcPct val="20000"/>
              </a:spcBef>
              <a:buFontTx/>
              <a:buChar char="•"/>
              <a:defRPr/>
            </a:pPr>
            <a:r>
              <a:rPr lang="en-US" altLang="en-US" sz="2200" kern="0" dirty="0" smtClean="0">
                <a:solidFill>
                  <a:srgbClr val="222222"/>
                </a:solidFill>
                <a:latin typeface="Arial"/>
              </a:rPr>
              <a:t>Target selection</a:t>
            </a:r>
          </a:p>
          <a:p>
            <a:pPr marL="1143000" lvl="2" indent="-228600">
              <a:spcBef>
                <a:spcPct val="20000"/>
              </a:spcBef>
              <a:buFontTx/>
              <a:buChar char="•"/>
              <a:defRPr/>
            </a:pPr>
            <a:r>
              <a:rPr lang="en-US" altLang="en-US" sz="2200" kern="0" dirty="0" smtClean="0">
                <a:solidFill>
                  <a:srgbClr val="222222"/>
                </a:solidFill>
                <a:latin typeface="Arial"/>
              </a:rPr>
              <a:t>Test selection</a:t>
            </a:r>
          </a:p>
          <a:p>
            <a:pPr marL="1143000" lvl="2" indent="-228600">
              <a:spcBef>
                <a:spcPct val="20000"/>
              </a:spcBef>
              <a:buFontTx/>
              <a:buChar char="•"/>
              <a:defRPr/>
            </a:pPr>
            <a:r>
              <a:rPr lang="en-US" altLang="en-US" sz="2200" kern="0" dirty="0" smtClean="0">
                <a:solidFill>
                  <a:srgbClr val="222222"/>
                </a:solidFill>
                <a:latin typeface="Arial"/>
              </a:rPr>
              <a:t>Scanning</a:t>
            </a:r>
          </a:p>
          <a:p>
            <a:pPr marL="1143000" lvl="2" indent="-228600">
              <a:spcBef>
                <a:spcPct val="20000"/>
              </a:spcBef>
              <a:buFontTx/>
              <a:buChar char="•"/>
              <a:defRPr/>
            </a:pPr>
            <a:r>
              <a:rPr lang="en-US" altLang="en-US" sz="2200" kern="0" dirty="0" smtClean="0">
                <a:solidFill>
                  <a:srgbClr val="222222"/>
                </a:solidFill>
                <a:latin typeface="Arial"/>
              </a:rPr>
              <a:t>Analysis</a:t>
            </a:r>
          </a:p>
          <a:p>
            <a:pPr marL="1143000" lvl="2" indent="-228600">
              <a:spcBef>
                <a:spcPct val="20000"/>
              </a:spcBef>
              <a:buFontTx/>
              <a:buChar char="•"/>
              <a:defRPr/>
            </a:pPr>
            <a:r>
              <a:rPr lang="en-US" altLang="en-US" sz="2200" kern="0" dirty="0" smtClean="0">
                <a:solidFill>
                  <a:srgbClr val="222222"/>
                </a:solidFill>
                <a:latin typeface="Arial"/>
              </a:rPr>
              <a:t>Record keeping</a:t>
            </a:r>
          </a:p>
        </p:txBody>
      </p:sp>
    </p:spTree>
    <p:extLst>
      <p:ext uri="{BB962C8B-B14F-4D97-AF65-F5344CB8AC3E}">
        <p14:creationId xmlns:p14="http://schemas.microsoft.com/office/powerpoint/2010/main" val="23671838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cs typeface="Arial" panose="020B0604020202020204" pitchFamily="34" charset="0"/>
              </a:defRPr>
            </a:lvl1pPr>
            <a:lvl2pPr marL="785813" indent="-303213" defTabSz="966788">
              <a:defRPr>
                <a:solidFill>
                  <a:schemeClr val="tx1"/>
                </a:solidFill>
                <a:latin typeface="Arial" panose="020B0604020202020204" pitchFamily="34" charset="0"/>
                <a:cs typeface="Arial" panose="020B0604020202020204" pitchFamily="34" charset="0"/>
              </a:defRPr>
            </a:lvl2pPr>
            <a:lvl3pPr marL="1208088" indent="-241300" defTabSz="966788">
              <a:defRPr>
                <a:solidFill>
                  <a:schemeClr val="tx1"/>
                </a:solidFill>
                <a:latin typeface="Arial" panose="020B0604020202020204" pitchFamily="34" charset="0"/>
                <a:cs typeface="Arial" panose="020B0604020202020204" pitchFamily="34" charset="0"/>
              </a:defRPr>
            </a:lvl3pPr>
            <a:lvl4pPr marL="1692275" indent="-242888" defTabSz="966788">
              <a:defRPr>
                <a:solidFill>
                  <a:schemeClr val="tx1"/>
                </a:solidFill>
                <a:latin typeface="Arial" panose="020B0604020202020204" pitchFamily="34" charset="0"/>
                <a:cs typeface="Arial" panose="020B0604020202020204" pitchFamily="34" charset="0"/>
              </a:defRPr>
            </a:lvl4pPr>
            <a:lvl5pPr marL="2174875" indent="-241300" defTabSz="966788">
              <a:defRPr>
                <a:solidFill>
                  <a:schemeClr val="tx1"/>
                </a:solidFill>
                <a:latin typeface="Arial" panose="020B0604020202020204" pitchFamily="34" charset="0"/>
                <a:cs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CF7B1F6-A387-4E7A-8838-1C6090A6AA07}" type="slidenum">
              <a:rPr lang="en-US" altLang="en-US"/>
              <a:pPr/>
              <a:t>32</a:t>
            </a:fld>
            <a:endParaRPr lang="en-US" altLang="en-US" dirty="0"/>
          </a:p>
        </p:txBody>
      </p:sp>
      <p:sp>
        <p:nvSpPr>
          <p:cNvPr id="101379"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p:txBody>
          <a:bodyPr>
            <a:normAutofit fontScale="77500" lnSpcReduction="20000"/>
          </a:bodyPr>
          <a:lstStyle/>
          <a:p>
            <a:pPr eaLnBrk="1" hangingPunct="1">
              <a:defRPr/>
            </a:pPr>
            <a:r>
              <a:rPr lang="en-US" altLang="en-US" b="1" dirty="0" smtClean="0"/>
              <a:t>Intranet Vulnerability Assessment</a:t>
            </a:r>
          </a:p>
          <a:p>
            <a:pPr marL="742950" lvl="1" indent="-285750">
              <a:spcBef>
                <a:spcPct val="20000"/>
              </a:spcBef>
              <a:buFontTx/>
              <a:buChar char="–"/>
              <a:defRPr/>
            </a:pPr>
            <a:r>
              <a:rPr lang="en-US" altLang="en-US" sz="2400" kern="0" dirty="0" smtClean="0">
                <a:solidFill>
                  <a:srgbClr val="222222"/>
                </a:solidFill>
                <a:latin typeface="Arial"/>
              </a:rPr>
              <a:t>Designed to find and document selected vulnerabilities likely present on the internal network</a:t>
            </a:r>
          </a:p>
          <a:p>
            <a:pPr marL="742950" lvl="1" indent="-285750">
              <a:spcBef>
                <a:spcPct val="20000"/>
              </a:spcBef>
              <a:buFontTx/>
              <a:buChar char="–"/>
              <a:defRPr/>
            </a:pPr>
            <a:r>
              <a:rPr lang="en-US" altLang="en-US" sz="2400" kern="0" dirty="0" smtClean="0">
                <a:solidFill>
                  <a:srgbClr val="222222"/>
                </a:solidFill>
                <a:latin typeface="Arial"/>
              </a:rPr>
              <a:t>Attackers are often internal members of organization, affiliates of business partners, or automated attack vectors (such as viruses and worms)</a:t>
            </a:r>
          </a:p>
          <a:p>
            <a:pPr marL="742950" lvl="1" indent="-285750">
              <a:spcBef>
                <a:spcPct val="20000"/>
              </a:spcBef>
              <a:buFontTx/>
              <a:buChar char="–"/>
              <a:defRPr/>
            </a:pPr>
            <a:r>
              <a:rPr lang="en-US" altLang="en-US" sz="2400" kern="0" dirty="0" smtClean="0">
                <a:solidFill>
                  <a:srgbClr val="222222"/>
                </a:solidFill>
                <a:latin typeface="Arial"/>
              </a:rPr>
              <a:t>This assessment is usually performed against critical internal devices with a known, high value by using selective penetration testing</a:t>
            </a:r>
          </a:p>
          <a:p>
            <a:pPr marL="742950" lvl="1" indent="-285750">
              <a:spcBef>
                <a:spcPct val="20000"/>
              </a:spcBef>
              <a:buFontTx/>
              <a:buChar char="–"/>
              <a:defRPr/>
            </a:pPr>
            <a:r>
              <a:rPr lang="en-US" altLang="en-US" sz="2400" kern="0" dirty="0" smtClean="0">
                <a:solidFill>
                  <a:srgbClr val="222222"/>
                </a:solidFill>
                <a:latin typeface="Arial"/>
              </a:rPr>
              <a:t>Steps in process almost identical to steps in Internet vulnerability assessment</a:t>
            </a:r>
          </a:p>
        </p:txBody>
      </p:sp>
    </p:spTree>
    <p:extLst>
      <p:ext uri="{BB962C8B-B14F-4D97-AF65-F5344CB8AC3E}">
        <p14:creationId xmlns:p14="http://schemas.microsoft.com/office/powerpoint/2010/main" val="1493590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cs typeface="Arial" panose="020B0604020202020204" pitchFamily="34" charset="0"/>
              </a:defRPr>
            </a:lvl1pPr>
            <a:lvl2pPr marL="785813" indent="-303213" defTabSz="966788">
              <a:defRPr>
                <a:solidFill>
                  <a:schemeClr val="tx1"/>
                </a:solidFill>
                <a:latin typeface="Arial" panose="020B0604020202020204" pitchFamily="34" charset="0"/>
                <a:cs typeface="Arial" panose="020B0604020202020204" pitchFamily="34" charset="0"/>
              </a:defRPr>
            </a:lvl2pPr>
            <a:lvl3pPr marL="1208088" indent="-241300" defTabSz="966788">
              <a:defRPr>
                <a:solidFill>
                  <a:schemeClr val="tx1"/>
                </a:solidFill>
                <a:latin typeface="Arial" panose="020B0604020202020204" pitchFamily="34" charset="0"/>
                <a:cs typeface="Arial" panose="020B0604020202020204" pitchFamily="34" charset="0"/>
              </a:defRPr>
            </a:lvl3pPr>
            <a:lvl4pPr marL="1692275" indent="-242888" defTabSz="966788">
              <a:defRPr>
                <a:solidFill>
                  <a:schemeClr val="tx1"/>
                </a:solidFill>
                <a:latin typeface="Arial" panose="020B0604020202020204" pitchFamily="34" charset="0"/>
                <a:cs typeface="Arial" panose="020B0604020202020204" pitchFamily="34" charset="0"/>
              </a:defRPr>
            </a:lvl4pPr>
            <a:lvl5pPr marL="2174875" indent="-241300" defTabSz="966788">
              <a:defRPr>
                <a:solidFill>
                  <a:schemeClr val="tx1"/>
                </a:solidFill>
                <a:latin typeface="Arial" panose="020B0604020202020204" pitchFamily="34" charset="0"/>
                <a:cs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E30C859-42FD-4A66-8861-B4203A4A0286}" type="slidenum">
              <a:rPr lang="en-US" altLang="en-US"/>
              <a:pPr/>
              <a:t>4</a:t>
            </a:fld>
            <a:endParaRPr lang="en-US" altLang="en-US" dirty="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p:txBody>
          <a:bodyPr/>
          <a:lstStyle/>
          <a:p>
            <a:pPr eaLnBrk="1" hangingPunct="1"/>
            <a:r>
              <a:rPr lang="en-US" altLang="en-US" b="1" dirty="0" smtClean="0"/>
              <a:t>Security Management Models</a:t>
            </a:r>
          </a:p>
          <a:p>
            <a:pPr eaLnBrk="1" hangingPunct="1"/>
            <a:r>
              <a:rPr lang="en-US" altLang="en-US" dirty="0" smtClean="0"/>
              <a:t>To assist the information security community to manage and operate the ongoing security program, a management model must be adopted.</a:t>
            </a:r>
          </a:p>
          <a:p>
            <a:pPr eaLnBrk="1" hangingPunct="1"/>
            <a:r>
              <a:rPr lang="en-US" altLang="en-US" dirty="0" smtClean="0"/>
              <a:t>In general, management models are frameworks that structure the tasks of managing a particular set of activities or business functions.</a:t>
            </a:r>
          </a:p>
          <a:p>
            <a:pPr eaLnBrk="1" hangingPunct="1"/>
            <a:endParaRPr lang="en-US" altLang="en-US" dirty="0" smtClean="0"/>
          </a:p>
        </p:txBody>
      </p:sp>
    </p:spTree>
    <p:extLst>
      <p:ext uri="{BB962C8B-B14F-4D97-AF65-F5344CB8AC3E}">
        <p14:creationId xmlns:p14="http://schemas.microsoft.com/office/powerpoint/2010/main" val="36889190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cs typeface="Arial" panose="020B0604020202020204" pitchFamily="34" charset="0"/>
              </a:defRPr>
            </a:lvl1pPr>
            <a:lvl2pPr marL="785813" indent="-303213" defTabSz="966788">
              <a:defRPr>
                <a:solidFill>
                  <a:schemeClr val="tx1"/>
                </a:solidFill>
                <a:latin typeface="Arial" panose="020B0604020202020204" pitchFamily="34" charset="0"/>
                <a:cs typeface="Arial" panose="020B0604020202020204" pitchFamily="34" charset="0"/>
              </a:defRPr>
            </a:lvl2pPr>
            <a:lvl3pPr marL="1208088" indent="-241300" defTabSz="966788">
              <a:defRPr>
                <a:solidFill>
                  <a:schemeClr val="tx1"/>
                </a:solidFill>
                <a:latin typeface="Arial" panose="020B0604020202020204" pitchFamily="34" charset="0"/>
                <a:cs typeface="Arial" panose="020B0604020202020204" pitchFamily="34" charset="0"/>
              </a:defRPr>
            </a:lvl3pPr>
            <a:lvl4pPr marL="1692275" indent="-242888" defTabSz="966788">
              <a:defRPr>
                <a:solidFill>
                  <a:schemeClr val="tx1"/>
                </a:solidFill>
                <a:latin typeface="Arial" panose="020B0604020202020204" pitchFamily="34" charset="0"/>
                <a:cs typeface="Arial" panose="020B0604020202020204" pitchFamily="34" charset="0"/>
              </a:defRPr>
            </a:lvl4pPr>
            <a:lvl5pPr marL="2174875" indent="-241300" defTabSz="966788">
              <a:defRPr>
                <a:solidFill>
                  <a:schemeClr val="tx1"/>
                </a:solidFill>
                <a:latin typeface="Arial" panose="020B0604020202020204" pitchFamily="34" charset="0"/>
                <a:cs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CF7B1F6-A387-4E7A-8838-1C6090A6AA07}" type="slidenum">
              <a:rPr lang="en-US" altLang="en-US"/>
              <a:pPr/>
              <a:t>33</a:t>
            </a:fld>
            <a:endParaRPr lang="en-US" altLang="en-US" dirty="0"/>
          </a:p>
        </p:txBody>
      </p:sp>
      <p:sp>
        <p:nvSpPr>
          <p:cNvPr id="101379"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p:txBody>
          <a:bodyPr>
            <a:normAutofit fontScale="77500" lnSpcReduction="20000"/>
          </a:bodyPr>
          <a:lstStyle/>
          <a:p>
            <a:pPr eaLnBrk="1" hangingPunct="1">
              <a:defRPr/>
            </a:pPr>
            <a:r>
              <a:rPr lang="en-US" altLang="en-US" b="1" dirty="0" smtClean="0"/>
              <a:t>Intranet Vulnerability Assessment</a:t>
            </a:r>
          </a:p>
          <a:p>
            <a:pPr marL="742950" lvl="1" indent="-285750">
              <a:spcBef>
                <a:spcPct val="20000"/>
              </a:spcBef>
              <a:buFontTx/>
              <a:buChar char="–"/>
              <a:defRPr/>
            </a:pPr>
            <a:r>
              <a:rPr lang="en-US" altLang="en-US" sz="2400" kern="0" dirty="0" smtClean="0">
                <a:solidFill>
                  <a:srgbClr val="222222"/>
                </a:solidFill>
                <a:latin typeface="Arial"/>
              </a:rPr>
              <a:t>Designed to find and document selected vulnerabilities likely present on the internal network</a:t>
            </a:r>
          </a:p>
          <a:p>
            <a:pPr marL="742950" lvl="1" indent="-285750">
              <a:spcBef>
                <a:spcPct val="20000"/>
              </a:spcBef>
              <a:buFontTx/>
              <a:buChar char="–"/>
              <a:defRPr/>
            </a:pPr>
            <a:r>
              <a:rPr lang="en-US" altLang="en-US" sz="2400" kern="0" dirty="0" smtClean="0">
                <a:solidFill>
                  <a:srgbClr val="222222"/>
                </a:solidFill>
                <a:latin typeface="Arial"/>
              </a:rPr>
              <a:t>Attackers are often internal members of organization, affiliates of business partners, or automated attack vectors (such as viruses and worms)</a:t>
            </a:r>
          </a:p>
          <a:p>
            <a:pPr marL="742950" lvl="1" indent="-285750">
              <a:spcBef>
                <a:spcPct val="20000"/>
              </a:spcBef>
              <a:buFontTx/>
              <a:buChar char="–"/>
              <a:defRPr/>
            </a:pPr>
            <a:r>
              <a:rPr lang="en-US" altLang="en-US" sz="2400" kern="0" dirty="0" smtClean="0">
                <a:solidFill>
                  <a:srgbClr val="222222"/>
                </a:solidFill>
                <a:latin typeface="Arial"/>
              </a:rPr>
              <a:t>This assessment is usually performed against critical internal devices with a known, high value by using selective penetration testing</a:t>
            </a:r>
          </a:p>
          <a:p>
            <a:pPr marL="742950" lvl="1" indent="-285750">
              <a:spcBef>
                <a:spcPct val="20000"/>
              </a:spcBef>
              <a:buFontTx/>
              <a:buChar char="–"/>
              <a:defRPr/>
            </a:pPr>
            <a:r>
              <a:rPr lang="en-US" altLang="en-US" sz="2400" kern="0" dirty="0" smtClean="0">
                <a:solidFill>
                  <a:srgbClr val="222222"/>
                </a:solidFill>
                <a:latin typeface="Arial"/>
              </a:rPr>
              <a:t>Steps in process almost identical to steps in Internet vulnerability assessment</a:t>
            </a:r>
          </a:p>
        </p:txBody>
      </p:sp>
    </p:spTree>
    <p:extLst>
      <p:ext uri="{BB962C8B-B14F-4D97-AF65-F5344CB8AC3E}">
        <p14:creationId xmlns:p14="http://schemas.microsoft.com/office/powerpoint/2010/main" val="10662321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cs typeface="Arial" panose="020B0604020202020204" pitchFamily="34" charset="0"/>
              </a:defRPr>
            </a:lvl1pPr>
            <a:lvl2pPr marL="785813" indent="-303213" defTabSz="966788">
              <a:defRPr>
                <a:solidFill>
                  <a:schemeClr val="tx1"/>
                </a:solidFill>
                <a:latin typeface="Arial" panose="020B0604020202020204" pitchFamily="34" charset="0"/>
                <a:cs typeface="Arial" panose="020B0604020202020204" pitchFamily="34" charset="0"/>
              </a:defRPr>
            </a:lvl2pPr>
            <a:lvl3pPr marL="1208088" indent="-241300" defTabSz="966788">
              <a:defRPr>
                <a:solidFill>
                  <a:schemeClr val="tx1"/>
                </a:solidFill>
                <a:latin typeface="Arial" panose="020B0604020202020204" pitchFamily="34" charset="0"/>
                <a:cs typeface="Arial" panose="020B0604020202020204" pitchFamily="34" charset="0"/>
              </a:defRPr>
            </a:lvl3pPr>
            <a:lvl4pPr marL="1692275" indent="-242888" defTabSz="966788">
              <a:defRPr>
                <a:solidFill>
                  <a:schemeClr val="tx1"/>
                </a:solidFill>
                <a:latin typeface="Arial" panose="020B0604020202020204" pitchFamily="34" charset="0"/>
                <a:cs typeface="Arial" panose="020B0604020202020204" pitchFamily="34" charset="0"/>
              </a:defRPr>
            </a:lvl4pPr>
            <a:lvl5pPr marL="2174875" indent="-241300" defTabSz="966788">
              <a:defRPr>
                <a:solidFill>
                  <a:schemeClr val="tx1"/>
                </a:solidFill>
                <a:latin typeface="Arial" panose="020B0604020202020204" pitchFamily="34" charset="0"/>
                <a:cs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91EF4E8-7EBB-4F24-ACC2-197732121C60}" type="slidenum">
              <a:rPr lang="en-US" altLang="en-US"/>
              <a:pPr/>
              <a:t>34</a:t>
            </a:fld>
            <a:endParaRPr lang="en-US" altLang="en-US" dirty="0"/>
          </a:p>
        </p:txBody>
      </p:sp>
      <p:sp>
        <p:nvSpPr>
          <p:cNvPr id="103427"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p:txBody>
          <a:bodyPr>
            <a:normAutofit fontScale="92500" lnSpcReduction="20000"/>
          </a:bodyPr>
          <a:lstStyle/>
          <a:p>
            <a:pPr eaLnBrk="1" hangingPunct="1">
              <a:defRPr/>
            </a:pPr>
            <a:r>
              <a:rPr lang="en-US" altLang="en-US" b="1" dirty="0" smtClean="0"/>
              <a:t>Wireless Vulnerability Assessment</a:t>
            </a:r>
          </a:p>
          <a:p>
            <a:pPr marL="742950" lvl="1" indent="-285750">
              <a:spcBef>
                <a:spcPct val="20000"/>
              </a:spcBef>
              <a:buFontTx/>
              <a:buChar char="–"/>
              <a:defRPr/>
            </a:pPr>
            <a:r>
              <a:rPr lang="en-US" altLang="en-US" sz="2400" kern="0" dirty="0" smtClean="0">
                <a:solidFill>
                  <a:srgbClr val="222222"/>
                </a:solidFill>
                <a:latin typeface="Arial"/>
              </a:rPr>
              <a:t>Designed to find and document vulnerabilities that may be present in wireless local area networks of organization</a:t>
            </a:r>
          </a:p>
          <a:p>
            <a:pPr marL="742950" lvl="1" indent="-285750">
              <a:spcBef>
                <a:spcPct val="20000"/>
              </a:spcBef>
              <a:buFontTx/>
              <a:buChar char="–"/>
              <a:defRPr/>
            </a:pPr>
            <a:r>
              <a:rPr lang="en-US" altLang="en-US" sz="2400" kern="0" dirty="0" smtClean="0">
                <a:solidFill>
                  <a:srgbClr val="222222"/>
                </a:solidFill>
                <a:latin typeface="Arial"/>
              </a:rPr>
              <a:t>Since attackers from this direction are likely to take advantage of any flaw, assessment is usually performed against all publicly accessible areas using every possible wireless penetration testing approach</a:t>
            </a:r>
          </a:p>
          <a:p>
            <a:pPr eaLnBrk="1" hangingPunct="1">
              <a:defRPr/>
            </a:pPr>
            <a:endParaRPr lang="en-US" altLang="en-US" dirty="0" smtClean="0"/>
          </a:p>
        </p:txBody>
      </p:sp>
    </p:spTree>
    <p:extLst>
      <p:ext uri="{BB962C8B-B14F-4D97-AF65-F5344CB8AC3E}">
        <p14:creationId xmlns:p14="http://schemas.microsoft.com/office/powerpoint/2010/main" val="23892728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cs typeface="Arial" panose="020B0604020202020204" pitchFamily="34" charset="0"/>
              </a:defRPr>
            </a:lvl1pPr>
            <a:lvl2pPr marL="785813" indent="-303213" defTabSz="966788">
              <a:defRPr>
                <a:solidFill>
                  <a:schemeClr val="tx1"/>
                </a:solidFill>
                <a:latin typeface="Arial" panose="020B0604020202020204" pitchFamily="34" charset="0"/>
                <a:cs typeface="Arial" panose="020B0604020202020204" pitchFamily="34" charset="0"/>
              </a:defRPr>
            </a:lvl2pPr>
            <a:lvl3pPr marL="1208088" indent="-241300" defTabSz="966788">
              <a:defRPr>
                <a:solidFill>
                  <a:schemeClr val="tx1"/>
                </a:solidFill>
                <a:latin typeface="Arial" panose="020B0604020202020204" pitchFamily="34" charset="0"/>
                <a:cs typeface="Arial" panose="020B0604020202020204" pitchFamily="34" charset="0"/>
              </a:defRPr>
            </a:lvl3pPr>
            <a:lvl4pPr marL="1692275" indent="-242888" defTabSz="966788">
              <a:defRPr>
                <a:solidFill>
                  <a:schemeClr val="tx1"/>
                </a:solidFill>
                <a:latin typeface="Arial" panose="020B0604020202020204" pitchFamily="34" charset="0"/>
                <a:cs typeface="Arial" panose="020B0604020202020204" pitchFamily="34" charset="0"/>
              </a:defRPr>
            </a:lvl4pPr>
            <a:lvl5pPr marL="2174875" indent="-241300" defTabSz="966788">
              <a:defRPr>
                <a:solidFill>
                  <a:schemeClr val="tx1"/>
                </a:solidFill>
                <a:latin typeface="Arial" panose="020B0604020202020204" pitchFamily="34" charset="0"/>
                <a:cs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7BEA2EA-D8D5-4D40-9B35-CF821ECBF6BF}" type="slidenum">
              <a:rPr lang="en-US" altLang="en-US"/>
              <a:pPr/>
              <a:t>35</a:t>
            </a:fld>
            <a:endParaRPr lang="en-US" altLang="en-US" dirty="0"/>
          </a:p>
        </p:txBody>
      </p:sp>
      <p:sp>
        <p:nvSpPr>
          <p:cNvPr id="106499"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p:txBody>
          <a:bodyPr>
            <a:normAutofit fontScale="85000" lnSpcReduction="20000"/>
          </a:bodyPr>
          <a:lstStyle/>
          <a:p>
            <a:pPr eaLnBrk="1" hangingPunct="1">
              <a:defRPr/>
            </a:pPr>
            <a:r>
              <a:rPr lang="en-US" altLang="en-US" b="1" dirty="0" smtClean="0"/>
              <a:t>Remediating Vulnerabilities</a:t>
            </a:r>
          </a:p>
          <a:p>
            <a:pPr marL="742950" lvl="1" indent="-285750">
              <a:spcBef>
                <a:spcPct val="20000"/>
              </a:spcBef>
              <a:buFontTx/>
              <a:buChar char="–"/>
              <a:defRPr/>
            </a:pPr>
            <a:r>
              <a:rPr lang="en-US" altLang="en-US" sz="2400" kern="0" dirty="0" smtClean="0">
                <a:solidFill>
                  <a:srgbClr val="222222"/>
                </a:solidFill>
                <a:latin typeface="Arial"/>
              </a:rPr>
              <a:t>Objective is to repair flaw causing a vulnerability instance or remove risk associated with vulnerability</a:t>
            </a:r>
          </a:p>
          <a:p>
            <a:pPr marL="742950" lvl="1" indent="-285750">
              <a:spcBef>
                <a:spcPct val="20000"/>
              </a:spcBef>
              <a:buFontTx/>
              <a:buChar char="–"/>
              <a:defRPr/>
            </a:pPr>
            <a:r>
              <a:rPr lang="en-US" altLang="en-US" sz="2400" kern="0" dirty="0" smtClean="0">
                <a:solidFill>
                  <a:srgbClr val="222222"/>
                </a:solidFill>
                <a:latin typeface="Arial"/>
              </a:rPr>
              <a:t>As last resort, informed decision makers with proper authority can accept risk</a:t>
            </a:r>
          </a:p>
          <a:p>
            <a:pPr marL="742950" lvl="1" indent="-285750">
              <a:spcBef>
                <a:spcPct val="20000"/>
              </a:spcBef>
              <a:buFontTx/>
              <a:buChar char="–"/>
              <a:defRPr/>
            </a:pPr>
            <a:r>
              <a:rPr lang="en-US" altLang="en-US" sz="2400" kern="0" dirty="0" smtClean="0">
                <a:solidFill>
                  <a:srgbClr val="222222"/>
                </a:solidFill>
                <a:latin typeface="Arial"/>
              </a:rPr>
              <a:t>Important to recognize that building relationships with those who control information assets is key to success</a:t>
            </a:r>
          </a:p>
          <a:p>
            <a:pPr marL="742950" lvl="1" indent="-285750">
              <a:spcBef>
                <a:spcPct val="20000"/>
              </a:spcBef>
              <a:buFontTx/>
              <a:buChar char="–"/>
              <a:defRPr/>
            </a:pPr>
            <a:r>
              <a:rPr lang="en-US" altLang="en-US" sz="2400" kern="0" dirty="0" smtClean="0">
                <a:solidFill>
                  <a:srgbClr val="222222"/>
                </a:solidFill>
                <a:latin typeface="Arial"/>
              </a:rPr>
              <a:t>Success depends on organization adopting team approach to remediation, in place of cross-organizational push and pull</a:t>
            </a:r>
          </a:p>
        </p:txBody>
      </p:sp>
    </p:spTree>
    <p:extLst>
      <p:ext uri="{BB962C8B-B14F-4D97-AF65-F5344CB8AC3E}">
        <p14:creationId xmlns:p14="http://schemas.microsoft.com/office/powerpoint/2010/main" val="22600155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cs typeface="Arial" panose="020B0604020202020204" pitchFamily="34" charset="0"/>
              </a:defRPr>
            </a:lvl1pPr>
            <a:lvl2pPr marL="785813" indent="-303213" defTabSz="966788">
              <a:defRPr>
                <a:solidFill>
                  <a:schemeClr val="tx1"/>
                </a:solidFill>
                <a:latin typeface="Arial" panose="020B0604020202020204" pitchFamily="34" charset="0"/>
                <a:cs typeface="Arial" panose="020B0604020202020204" pitchFamily="34" charset="0"/>
              </a:defRPr>
            </a:lvl2pPr>
            <a:lvl3pPr marL="1208088" indent="-241300" defTabSz="966788">
              <a:defRPr>
                <a:solidFill>
                  <a:schemeClr val="tx1"/>
                </a:solidFill>
                <a:latin typeface="Arial" panose="020B0604020202020204" pitchFamily="34" charset="0"/>
                <a:cs typeface="Arial" panose="020B0604020202020204" pitchFamily="34" charset="0"/>
              </a:defRPr>
            </a:lvl3pPr>
            <a:lvl4pPr marL="1692275" indent="-242888" defTabSz="966788">
              <a:defRPr>
                <a:solidFill>
                  <a:schemeClr val="tx1"/>
                </a:solidFill>
                <a:latin typeface="Arial" panose="020B0604020202020204" pitchFamily="34" charset="0"/>
                <a:cs typeface="Arial" panose="020B0604020202020204" pitchFamily="34" charset="0"/>
              </a:defRPr>
            </a:lvl4pPr>
            <a:lvl5pPr marL="2174875" indent="-241300" defTabSz="966788">
              <a:defRPr>
                <a:solidFill>
                  <a:schemeClr val="tx1"/>
                </a:solidFill>
                <a:latin typeface="Arial" panose="020B0604020202020204" pitchFamily="34" charset="0"/>
                <a:cs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4CAE06B-B1AE-4C18-972B-BA1BE4883DBA}" type="slidenum">
              <a:rPr lang="en-US" altLang="en-US"/>
              <a:pPr/>
              <a:t>36</a:t>
            </a:fld>
            <a:endParaRPr lang="en-US" altLang="en-US" dirty="0"/>
          </a:p>
        </p:txBody>
      </p:sp>
      <p:sp>
        <p:nvSpPr>
          <p:cNvPr id="107523"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p:txBody>
          <a:bodyPr>
            <a:normAutofit fontScale="85000" lnSpcReduction="20000"/>
          </a:bodyPr>
          <a:lstStyle/>
          <a:p>
            <a:pPr eaLnBrk="1" hangingPunct="1">
              <a:defRPr/>
            </a:pPr>
            <a:r>
              <a:rPr lang="en-US" altLang="en-US" b="1" dirty="0" smtClean="0"/>
              <a:t>Acceptance or Transference of Risk</a:t>
            </a:r>
            <a:r>
              <a:rPr lang="en-US" altLang="en-US" dirty="0" smtClean="0"/>
              <a:t> </a:t>
            </a:r>
          </a:p>
          <a:p>
            <a:pPr marL="742950" lvl="1" indent="-285750">
              <a:spcBef>
                <a:spcPct val="20000"/>
              </a:spcBef>
              <a:buFontTx/>
              <a:buChar char="–"/>
              <a:defRPr/>
            </a:pPr>
            <a:r>
              <a:rPr lang="en-US" altLang="en-US" sz="2400" kern="0" dirty="0" smtClean="0">
                <a:solidFill>
                  <a:srgbClr val="222222"/>
                </a:solidFill>
                <a:latin typeface="Arial"/>
              </a:rPr>
              <a:t>In some instances, risk must either simply be acknowledged as part of organization’s business process or transferred to another organization via insurance</a:t>
            </a:r>
          </a:p>
          <a:p>
            <a:pPr marL="742950" lvl="1" indent="-285750">
              <a:spcBef>
                <a:spcPct val="20000"/>
              </a:spcBef>
              <a:buFontTx/>
              <a:buChar char="–"/>
              <a:defRPr/>
            </a:pPr>
            <a:r>
              <a:rPr lang="en-US" altLang="en-US" sz="2400" kern="0" dirty="0" smtClean="0">
                <a:solidFill>
                  <a:srgbClr val="222222"/>
                </a:solidFill>
                <a:latin typeface="Arial"/>
              </a:rPr>
              <a:t>Management must be assured that decisions made to accept risk or buy insurance were made by properly informed decision makers</a:t>
            </a:r>
          </a:p>
          <a:p>
            <a:pPr marL="742950" lvl="1" indent="-285750">
              <a:spcBef>
                <a:spcPct val="20000"/>
              </a:spcBef>
              <a:buFontTx/>
              <a:buChar char="–"/>
              <a:defRPr/>
            </a:pPr>
            <a:r>
              <a:rPr lang="en-US" altLang="en-US" sz="2400" kern="0" dirty="0" smtClean="0">
                <a:solidFill>
                  <a:srgbClr val="222222"/>
                </a:solidFill>
                <a:latin typeface="Arial"/>
              </a:rPr>
              <a:t>Information security must make sure the right people make risk assumption decisions with complete knowledge of the impact of the decision</a:t>
            </a:r>
          </a:p>
        </p:txBody>
      </p:sp>
    </p:spTree>
    <p:extLst>
      <p:ext uri="{BB962C8B-B14F-4D97-AF65-F5344CB8AC3E}">
        <p14:creationId xmlns:p14="http://schemas.microsoft.com/office/powerpoint/2010/main" val="16848544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cs typeface="Arial" panose="020B0604020202020204" pitchFamily="34" charset="0"/>
              </a:defRPr>
            </a:lvl1pPr>
            <a:lvl2pPr marL="785813" indent="-303213" defTabSz="966788">
              <a:defRPr>
                <a:solidFill>
                  <a:schemeClr val="tx1"/>
                </a:solidFill>
                <a:latin typeface="Arial" panose="020B0604020202020204" pitchFamily="34" charset="0"/>
                <a:cs typeface="Arial" panose="020B0604020202020204" pitchFamily="34" charset="0"/>
              </a:defRPr>
            </a:lvl2pPr>
            <a:lvl3pPr marL="1208088" indent="-241300" defTabSz="966788">
              <a:defRPr>
                <a:solidFill>
                  <a:schemeClr val="tx1"/>
                </a:solidFill>
                <a:latin typeface="Arial" panose="020B0604020202020204" pitchFamily="34" charset="0"/>
                <a:cs typeface="Arial" panose="020B0604020202020204" pitchFamily="34" charset="0"/>
              </a:defRPr>
            </a:lvl3pPr>
            <a:lvl4pPr marL="1692275" indent="-242888" defTabSz="966788">
              <a:defRPr>
                <a:solidFill>
                  <a:schemeClr val="tx1"/>
                </a:solidFill>
                <a:latin typeface="Arial" panose="020B0604020202020204" pitchFamily="34" charset="0"/>
                <a:cs typeface="Arial" panose="020B0604020202020204" pitchFamily="34" charset="0"/>
              </a:defRPr>
            </a:lvl4pPr>
            <a:lvl5pPr marL="2174875" indent="-241300" defTabSz="966788">
              <a:defRPr>
                <a:solidFill>
                  <a:schemeClr val="tx1"/>
                </a:solidFill>
                <a:latin typeface="Arial" panose="020B0604020202020204" pitchFamily="34" charset="0"/>
                <a:cs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B20DE1E-A38A-4E25-BC1C-11F3A2C1274D}" type="slidenum">
              <a:rPr lang="en-US" altLang="en-US"/>
              <a:pPr/>
              <a:t>37</a:t>
            </a:fld>
            <a:endParaRPr lang="en-US" altLang="en-US" dirty="0"/>
          </a:p>
        </p:txBody>
      </p:sp>
      <p:sp>
        <p:nvSpPr>
          <p:cNvPr id="108547"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p:txBody>
          <a:bodyPr>
            <a:normAutofit fontScale="77500" lnSpcReduction="20000"/>
          </a:bodyPr>
          <a:lstStyle/>
          <a:p>
            <a:pPr marL="342900" indent="-342900">
              <a:spcBef>
                <a:spcPct val="20000"/>
              </a:spcBef>
              <a:buFontTx/>
              <a:buChar char="•"/>
              <a:defRPr/>
            </a:pPr>
            <a:r>
              <a:rPr lang="en-US" altLang="en-US" sz="2600" kern="0" dirty="0" smtClean="0">
                <a:solidFill>
                  <a:srgbClr val="222222"/>
                </a:solidFill>
                <a:latin typeface="Arial"/>
              </a:rPr>
              <a:t>Threat removal</a:t>
            </a:r>
          </a:p>
          <a:p>
            <a:pPr marL="742950" lvl="1" indent="-285750">
              <a:spcBef>
                <a:spcPct val="20000"/>
              </a:spcBef>
              <a:buFontTx/>
              <a:buChar char="–"/>
              <a:defRPr/>
            </a:pPr>
            <a:r>
              <a:rPr lang="en-US" altLang="en-US" sz="2400" kern="0" dirty="0" smtClean="0">
                <a:solidFill>
                  <a:srgbClr val="222222"/>
                </a:solidFill>
                <a:latin typeface="Arial"/>
              </a:rPr>
              <a:t>In some circumstances, threats can be removed without repairing vulnerability</a:t>
            </a:r>
          </a:p>
          <a:p>
            <a:pPr marL="742950" lvl="1" indent="-285750">
              <a:spcBef>
                <a:spcPct val="20000"/>
              </a:spcBef>
              <a:buFontTx/>
              <a:buChar char="–"/>
              <a:defRPr/>
            </a:pPr>
            <a:r>
              <a:rPr lang="en-US" altLang="en-US" sz="2400" kern="0" dirty="0" smtClean="0">
                <a:solidFill>
                  <a:srgbClr val="222222"/>
                </a:solidFill>
                <a:latin typeface="Arial"/>
              </a:rPr>
              <a:t>Other vulnerabilities may be mitigated by inexpensive controls</a:t>
            </a:r>
          </a:p>
          <a:p>
            <a:pPr marL="342900" indent="-342900">
              <a:spcBef>
                <a:spcPct val="20000"/>
              </a:spcBef>
              <a:buFontTx/>
              <a:buChar char="•"/>
              <a:defRPr/>
            </a:pPr>
            <a:r>
              <a:rPr lang="en-US" altLang="en-US" sz="2600" kern="0" dirty="0" smtClean="0">
                <a:solidFill>
                  <a:srgbClr val="222222"/>
                </a:solidFill>
                <a:latin typeface="Arial"/>
              </a:rPr>
              <a:t>Vulnerability repair</a:t>
            </a:r>
          </a:p>
          <a:p>
            <a:pPr marL="742950" lvl="1" indent="-285750">
              <a:spcBef>
                <a:spcPct val="20000"/>
              </a:spcBef>
              <a:buFontTx/>
              <a:buChar char="–"/>
              <a:defRPr/>
            </a:pPr>
            <a:r>
              <a:rPr lang="en-US" altLang="en-US" sz="2400" kern="0" dirty="0" smtClean="0">
                <a:solidFill>
                  <a:srgbClr val="222222"/>
                </a:solidFill>
                <a:latin typeface="Arial"/>
              </a:rPr>
              <a:t>Best solution in most cases is to repair vulnerability</a:t>
            </a:r>
          </a:p>
          <a:p>
            <a:pPr marL="742950" lvl="1" indent="-285750">
              <a:spcBef>
                <a:spcPct val="20000"/>
              </a:spcBef>
              <a:buFontTx/>
              <a:buChar char="–"/>
              <a:defRPr/>
            </a:pPr>
            <a:r>
              <a:rPr lang="en-US" altLang="en-US" sz="2400" kern="0" dirty="0" smtClean="0">
                <a:solidFill>
                  <a:srgbClr val="222222"/>
                </a:solidFill>
                <a:latin typeface="Arial"/>
              </a:rPr>
              <a:t>Applying patch software or implementing a workaround often accomplishes this</a:t>
            </a:r>
          </a:p>
          <a:p>
            <a:pPr marL="742950" lvl="1" indent="-285750">
              <a:spcBef>
                <a:spcPct val="20000"/>
              </a:spcBef>
              <a:buFontTx/>
              <a:buChar char="–"/>
              <a:defRPr/>
            </a:pPr>
            <a:r>
              <a:rPr lang="en-US" altLang="en-US" sz="2400" kern="0" dirty="0" smtClean="0">
                <a:solidFill>
                  <a:srgbClr val="222222"/>
                </a:solidFill>
                <a:latin typeface="Arial"/>
              </a:rPr>
              <a:t>Most common repair is application of a software patch</a:t>
            </a:r>
            <a:endParaRPr lang="en-US" altLang="en-US" sz="2400" kern="0" dirty="0">
              <a:solidFill>
                <a:srgbClr val="222222"/>
              </a:solidFill>
              <a:latin typeface="Arial"/>
            </a:endParaRPr>
          </a:p>
        </p:txBody>
      </p:sp>
    </p:spTree>
    <p:extLst>
      <p:ext uri="{BB962C8B-B14F-4D97-AF65-F5344CB8AC3E}">
        <p14:creationId xmlns:p14="http://schemas.microsoft.com/office/powerpoint/2010/main" val="35273945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cs typeface="Arial" panose="020B0604020202020204" pitchFamily="34" charset="0"/>
              </a:defRPr>
            </a:lvl1pPr>
            <a:lvl2pPr marL="785813" indent="-303213" defTabSz="966788">
              <a:defRPr>
                <a:solidFill>
                  <a:schemeClr val="tx1"/>
                </a:solidFill>
                <a:latin typeface="Arial" panose="020B0604020202020204" pitchFamily="34" charset="0"/>
                <a:cs typeface="Arial" panose="020B0604020202020204" pitchFamily="34" charset="0"/>
              </a:defRPr>
            </a:lvl2pPr>
            <a:lvl3pPr marL="1208088" indent="-241300" defTabSz="966788">
              <a:defRPr>
                <a:solidFill>
                  <a:schemeClr val="tx1"/>
                </a:solidFill>
                <a:latin typeface="Arial" panose="020B0604020202020204" pitchFamily="34" charset="0"/>
                <a:cs typeface="Arial" panose="020B0604020202020204" pitchFamily="34" charset="0"/>
              </a:defRPr>
            </a:lvl3pPr>
            <a:lvl4pPr marL="1692275" indent="-242888" defTabSz="966788">
              <a:defRPr>
                <a:solidFill>
                  <a:schemeClr val="tx1"/>
                </a:solidFill>
                <a:latin typeface="Arial" panose="020B0604020202020204" pitchFamily="34" charset="0"/>
                <a:cs typeface="Arial" panose="020B0604020202020204" pitchFamily="34" charset="0"/>
              </a:defRPr>
            </a:lvl4pPr>
            <a:lvl5pPr marL="2174875" indent="-241300" defTabSz="966788">
              <a:defRPr>
                <a:solidFill>
                  <a:schemeClr val="tx1"/>
                </a:solidFill>
                <a:latin typeface="Arial" panose="020B0604020202020204" pitchFamily="34" charset="0"/>
                <a:cs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D8C53F9-4660-49FA-9387-9AEB7A80E835}" type="slidenum">
              <a:rPr lang="en-US" altLang="en-US"/>
              <a:pPr/>
              <a:t>38</a:t>
            </a:fld>
            <a:endParaRPr lang="en-US" altLang="en-US" dirty="0"/>
          </a:p>
        </p:txBody>
      </p:sp>
      <p:sp>
        <p:nvSpPr>
          <p:cNvPr id="109571"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p:txBody>
          <a:bodyPr>
            <a:normAutofit lnSpcReduction="10000"/>
          </a:bodyPr>
          <a:lstStyle/>
          <a:p>
            <a:pPr eaLnBrk="1" hangingPunct="1">
              <a:defRPr/>
            </a:pPr>
            <a:r>
              <a:rPr lang="en-US" altLang="en-US" b="1" dirty="0" smtClean="0"/>
              <a:t>Readiness and Review</a:t>
            </a:r>
          </a:p>
          <a:p>
            <a:pPr marL="342900" indent="-342900">
              <a:spcBef>
                <a:spcPct val="20000"/>
              </a:spcBef>
              <a:buFontTx/>
              <a:buChar char="•"/>
              <a:defRPr/>
            </a:pPr>
            <a:r>
              <a:rPr lang="en-US" altLang="en-US" sz="2600" kern="0" dirty="0" smtClean="0">
                <a:solidFill>
                  <a:srgbClr val="222222"/>
                </a:solidFill>
                <a:latin typeface="Arial"/>
              </a:rPr>
              <a:t>Primary goal is to keep information security program functioning as designed and continuously improving</a:t>
            </a:r>
          </a:p>
          <a:p>
            <a:pPr marL="342900" indent="-342900">
              <a:spcBef>
                <a:spcPct val="20000"/>
              </a:spcBef>
              <a:buFontTx/>
              <a:buChar char="•"/>
              <a:defRPr/>
            </a:pPr>
            <a:r>
              <a:rPr lang="en-US" altLang="en-US" sz="2600" kern="0" dirty="0" smtClean="0">
                <a:solidFill>
                  <a:srgbClr val="222222"/>
                </a:solidFill>
                <a:latin typeface="Arial"/>
              </a:rPr>
              <a:t>Accomplished by:</a:t>
            </a:r>
          </a:p>
          <a:p>
            <a:pPr marL="742950" lvl="1" indent="-285750">
              <a:spcBef>
                <a:spcPct val="20000"/>
              </a:spcBef>
              <a:buFontTx/>
              <a:buChar char="–"/>
              <a:defRPr/>
            </a:pPr>
            <a:r>
              <a:rPr lang="en-US" altLang="en-US" sz="2400" kern="0" dirty="0" smtClean="0">
                <a:solidFill>
                  <a:srgbClr val="222222"/>
                </a:solidFill>
                <a:latin typeface="Arial"/>
              </a:rPr>
              <a:t>Policy review</a:t>
            </a:r>
          </a:p>
          <a:p>
            <a:pPr marL="742950" lvl="1" indent="-285750">
              <a:spcBef>
                <a:spcPct val="20000"/>
              </a:spcBef>
              <a:buFontTx/>
              <a:buChar char="–"/>
              <a:defRPr/>
            </a:pPr>
            <a:r>
              <a:rPr lang="en-US" altLang="en-US" sz="2400" kern="0" dirty="0" smtClean="0">
                <a:solidFill>
                  <a:srgbClr val="222222"/>
                </a:solidFill>
                <a:latin typeface="Arial"/>
              </a:rPr>
              <a:t>Program review</a:t>
            </a:r>
          </a:p>
          <a:p>
            <a:pPr marL="742950" lvl="1" indent="-285750">
              <a:spcBef>
                <a:spcPct val="20000"/>
              </a:spcBef>
              <a:buFontTx/>
              <a:buChar char="–"/>
              <a:defRPr/>
            </a:pPr>
            <a:r>
              <a:rPr lang="en-US" altLang="en-US" sz="2400" kern="0" dirty="0" smtClean="0">
                <a:solidFill>
                  <a:srgbClr val="222222"/>
                </a:solidFill>
                <a:latin typeface="Arial"/>
              </a:rPr>
              <a:t>Rehearsals</a:t>
            </a:r>
          </a:p>
          <a:p>
            <a:pPr eaLnBrk="1" hangingPunct="1">
              <a:defRPr/>
            </a:pPr>
            <a:endParaRPr lang="en-US" altLang="en-US" dirty="0" smtClean="0"/>
          </a:p>
        </p:txBody>
      </p:sp>
    </p:spTree>
    <p:extLst>
      <p:ext uri="{BB962C8B-B14F-4D97-AF65-F5344CB8AC3E}">
        <p14:creationId xmlns:p14="http://schemas.microsoft.com/office/powerpoint/2010/main" val="15031853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p:txBody>
          <a:bodyPr/>
          <a:lstStyle/>
          <a:p>
            <a:endParaRPr lang="en-US" altLang="en-US" dirty="0" smtClean="0"/>
          </a:p>
        </p:txBody>
      </p:sp>
      <p:sp>
        <p:nvSpPr>
          <p:cNvPr id="78852" name="Slide Number Placeholder 3"/>
          <p:cNvSpPr>
            <a:spLocks noGrp="1"/>
          </p:cNvSpPr>
          <p:nvPr>
            <p:ph type="sldNum" sz="quarter" idx="5"/>
          </p:nvPr>
        </p:nvSpPr>
        <p:spPr>
          <a:noFill/>
        </p:spPr>
        <p:txBody>
          <a:bodyPr/>
          <a:lstStyle>
            <a:lvl1pPr defTabSz="966788">
              <a:defRPr>
                <a:solidFill>
                  <a:schemeClr val="tx1"/>
                </a:solidFill>
                <a:latin typeface="Arial" panose="020B0604020202020204" pitchFamily="34" charset="0"/>
                <a:cs typeface="Arial" panose="020B0604020202020204" pitchFamily="34" charset="0"/>
              </a:defRPr>
            </a:lvl1pPr>
            <a:lvl2pPr marL="785813" indent="-303213" defTabSz="966788">
              <a:defRPr>
                <a:solidFill>
                  <a:schemeClr val="tx1"/>
                </a:solidFill>
                <a:latin typeface="Arial" panose="020B0604020202020204" pitchFamily="34" charset="0"/>
                <a:cs typeface="Arial" panose="020B0604020202020204" pitchFamily="34" charset="0"/>
              </a:defRPr>
            </a:lvl2pPr>
            <a:lvl3pPr marL="1208088" indent="-241300" defTabSz="966788">
              <a:defRPr>
                <a:solidFill>
                  <a:schemeClr val="tx1"/>
                </a:solidFill>
                <a:latin typeface="Arial" panose="020B0604020202020204" pitchFamily="34" charset="0"/>
                <a:cs typeface="Arial" panose="020B0604020202020204" pitchFamily="34" charset="0"/>
              </a:defRPr>
            </a:lvl3pPr>
            <a:lvl4pPr marL="1692275" indent="-242888" defTabSz="966788">
              <a:defRPr>
                <a:solidFill>
                  <a:schemeClr val="tx1"/>
                </a:solidFill>
                <a:latin typeface="Arial" panose="020B0604020202020204" pitchFamily="34" charset="0"/>
                <a:cs typeface="Arial" panose="020B0604020202020204" pitchFamily="34" charset="0"/>
              </a:defRPr>
            </a:lvl4pPr>
            <a:lvl5pPr marL="2174875" indent="-241300" defTabSz="966788">
              <a:defRPr>
                <a:solidFill>
                  <a:schemeClr val="tx1"/>
                </a:solidFill>
                <a:latin typeface="Arial" panose="020B0604020202020204" pitchFamily="34" charset="0"/>
                <a:cs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54D4E5E-505F-4BD9-AB61-3292A7413379}" type="slidenum">
              <a:rPr lang="en-US" altLang="en-US"/>
              <a:pPr/>
              <a:t>39</a:t>
            </a:fld>
            <a:endParaRPr lang="en-US" altLang="en-US" dirty="0"/>
          </a:p>
        </p:txBody>
      </p:sp>
    </p:spTree>
    <p:extLst>
      <p:ext uri="{BB962C8B-B14F-4D97-AF65-F5344CB8AC3E}">
        <p14:creationId xmlns:p14="http://schemas.microsoft.com/office/powerpoint/2010/main" val="30244836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p:txBody>
          <a:bodyPr/>
          <a:lstStyle/>
          <a:p>
            <a:endParaRPr lang="en-US" altLang="en-US" dirty="0" smtClean="0"/>
          </a:p>
        </p:txBody>
      </p:sp>
      <p:sp>
        <p:nvSpPr>
          <p:cNvPr id="117764" name="Slide Number Placeholder 3"/>
          <p:cNvSpPr>
            <a:spLocks noGrp="1"/>
          </p:cNvSpPr>
          <p:nvPr>
            <p:ph type="sldNum" sz="quarter" idx="5"/>
          </p:nvPr>
        </p:nvSpPr>
        <p:spPr>
          <a:noFill/>
        </p:spPr>
        <p:txBody>
          <a:bodyPr/>
          <a:lstStyle>
            <a:lvl1pPr defTabSz="966788">
              <a:defRPr>
                <a:solidFill>
                  <a:schemeClr val="tx1"/>
                </a:solidFill>
                <a:latin typeface="Arial" panose="020B0604020202020204" pitchFamily="34" charset="0"/>
                <a:cs typeface="Arial" panose="020B0604020202020204" pitchFamily="34" charset="0"/>
              </a:defRPr>
            </a:lvl1pPr>
            <a:lvl2pPr marL="785813" indent="-303213" defTabSz="966788">
              <a:defRPr>
                <a:solidFill>
                  <a:schemeClr val="tx1"/>
                </a:solidFill>
                <a:latin typeface="Arial" panose="020B0604020202020204" pitchFamily="34" charset="0"/>
                <a:cs typeface="Arial" panose="020B0604020202020204" pitchFamily="34" charset="0"/>
              </a:defRPr>
            </a:lvl2pPr>
            <a:lvl3pPr marL="1208088" indent="-241300" defTabSz="966788">
              <a:defRPr>
                <a:solidFill>
                  <a:schemeClr val="tx1"/>
                </a:solidFill>
                <a:latin typeface="Arial" panose="020B0604020202020204" pitchFamily="34" charset="0"/>
                <a:cs typeface="Arial" panose="020B0604020202020204" pitchFamily="34" charset="0"/>
              </a:defRPr>
            </a:lvl3pPr>
            <a:lvl4pPr marL="1692275" indent="-242888" defTabSz="966788">
              <a:defRPr>
                <a:solidFill>
                  <a:schemeClr val="tx1"/>
                </a:solidFill>
                <a:latin typeface="Arial" panose="020B0604020202020204" pitchFamily="34" charset="0"/>
                <a:cs typeface="Arial" panose="020B0604020202020204" pitchFamily="34" charset="0"/>
              </a:defRPr>
            </a:lvl4pPr>
            <a:lvl5pPr marL="2174875" indent="-241300" defTabSz="966788">
              <a:defRPr>
                <a:solidFill>
                  <a:schemeClr val="tx1"/>
                </a:solidFill>
                <a:latin typeface="Arial" panose="020B0604020202020204" pitchFamily="34" charset="0"/>
                <a:cs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82FA430-D098-4CFB-87C1-0CC967D5D5BD}" type="slidenum">
              <a:rPr lang="en-US" altLang="en-US"/>
              <a:pPr/>
              <a:t>40</a:t>
            </a:fld>
            <a:endParaRPr lang="en-US" altLang="en-US" dirty="0"/>
          </a:p>
        </p:txBody>
      </p:sp>
    </p:spTree>
    <p:extLst>
      <p:ext uri="{BB962C8B-B14F-4D97-AF65-F5344CB8AC3E}">
        <p14:creationId xmlns:p14="http://schemas.microsoft.com/office/powerpoint/2010/main" val="40085656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p:txBody>
          <a:bodyPr/>
          <a:lstStyle/>
          <a:p>
            <a:endParaRPr lang="en-US" altLang="en-US" dirty="0" smtClean="0"/>
          </a:p>
        </p:txBody>
      </p:sp>
      <p:sp>
        <p:nvSpPr>
          <p:cNvPr id="117764" name="Slide Number Placeholder 3"/>
          <p:cNvSpPr>
            <a:spLocks noGrp="1"/>
          </p:cNvSpPr>
          <p:nvPr>
            <p:ph type="sldNum" sz="quarter" idx="5"/>
          </p:nvPr>
        </p:nvSpPr>
        <p:spPr>
          <a:noFill/>
        </p:spPr>
        <p:txBody>
          <a:bodyPr/>
          <a:lstStyle>
            <a:lvl1pPr defTabSz="966788">
              <a:defRPr>
                <a:solidFill>
                  <a:schemeClr val="tx1"/>
                </a:solidFill>
                <a:latin typeface="Arial" panose="020B0604020202020204" pitchFamily="34" charset="0"/>
                <a:cs typeface="Arial" panose="020B0604020202020204" pitchFamily="34" charset="0"/>
              </a:defRPr>
            </a:lvl1pPr>
            <a:lvl2pPr marL="785813" indent="-303213" defTabSz="966788">
              <a:defRPr>
                <a:solidFill>
                  <a:schemeClr val="tx1"/>
                </a:solidFill>
                <a:latin typeface="Arial" panose="020B0604020202020204" pitchFamily="34" charset="0"/>
                <a:cs typeface="Arial" panose="020B0604020202020204" pitchFamily="34" charset="0"/>
              </a:defRPr>
            </a:lvl2pPr>
            <a:lvl3pPr marL="1208088" indent="-241300" defTabSz="966788">
              <a:defRPr>
                <a:solidFill>
                  <a:schemeClr val="tx1"/>
                </a:solidFill>
                <a:latin typeface="Arial" panose="020B0604020202020204" pitchFamily="34" charset="0"/>
                <a:cs typeface="Arial" panose="020B0604020202020204" pitchFamily="34" charset="0"/>
              </a:defRPr>
            </a:lvl3pPr>
            <a:lvl4pPr marL="1692275" indent="-242888" defTabSz="966788">
              <a:defRPr>
                <a:solidFill>
                  <a:schemeClr val="tx1"/>
                </a:solidFill>
                <a:latin typeface="Arial" panose="020B0604020202020204" pitchFamily="34" charset="0"/>
                <a:cs typeface="Arial" panose="020B0604020202020204" pitchFamily="34" charset="0"/>
              </a:defRPr>
            </a:lvl4pPr>
            <a:lvl5pPr marL="2174875" indent="-241300" defTabSz="966788">
              <a:defRPr>
                <a:solidFill>
                  <a:schemeClr val="tx1"/>
                </a:solidFill>
                <a:latin typeface="Arial" panose="020B0604020202020204" pitchFamily="34" charset="0"/>
                <a:cs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82FA430-D098-4CFB-87C1-0CC967D5D5BD}" type="slidenum">
              <a:rPr lang="en-US" altLang="en-US"/>
              <a:pPr/>
              <a:t>41</a:t>
            </a:fld>
            <a:endParaRPr lang="en-US" altLang="en-US" dirty="0"/>
          </a:p>
        </p:txBody>
      </p:sp>
    </p:spTree>
    <p:extLst>
      <p:ext uri="{BB962C8B-B14F-4D97-AF65-F5344CB8AC3E}">
        <p14:creationId xmlns:p14="http://schemas.microsoft.com/office/powerpoint/2010/main" val="13965959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p:txBody>
          <a:bodyPr/>
          <a:lstStyle/>
          <a:p>
            <a:endParaRPr lang="en-US" altLang="en-US" dirty="0" smtClean="0"/>
          </a:p>
        </p:txBody>
      </p:sp>
      <p:sp>
        <p:nvSpPr>
          <p:cNvPr id="117764" name="Slide Number Placeholder 3"/>
          <p:cNvSpPr>
            <a:spLocks noGrp="1"/>
          </p:cNvSpPr>
          <p:nvPr>
            <p:ph type="sldNum" sz="quarter" idx="5"/>
          </p:nvPr>
        </p:nvSpPr>
        <p:spPr>
          <a:noFill/>
        </p:spPr>
        <p:txBody>
          <a:bodyPr/>
          <a:lstStyle>
            <a:lvl1pPr defTabSz="966788">
              <a:defRPr>
                <a:solidFill>
                  <a:schemeClr val="tx1"/>
                </a:solidFill>
                <a:latin typeface="Arial" panose="020B0604020202020204" pitchFamily="34" charset="0"/>
                <a:cs typeface="Arial" panose="020B0604020202020204" pitchFamily="34" charset="0"/>
              </a:defRPr>
            </a:lvl1pPr>
            <a:lvl2pPr marL="785813" indent="-303213" defTabSz="966788">
              <a:defRPr>
                <a:solidFill>
                  <a:schemeClr val="tx1"/>
                </a:solidFill>
                <a:latin typeface="Arial" panose="020B0604020202020204" pitchFamily="34" charset="0"/>
                <a:cs typeface="Arial" panose="020B0604020202020204" pitchFamily="34" charset="0"/>
              </a:defRPr>
            </a:lvl2pPr>
            <a:lvl3pPr marL="1208088" indent="-241300" defTabSz="966788">
              <a:defRPr>
                <a:solidFill>
                  <a:schemeClr val="tx1"/>
                </a:solidFill>
                <a:latin typeface="Arial" panose="020B0604020202020204" pitchFamily="34" charset="0"/>
                <a:cs typeface="Arial" panose="020B0604020202020204" pitchFamily="34" charset="0"/>
              </a:defRPr>
            </a:lvl3pPr>
            <a:lvl4pPr marL="1692275" indent="-242888" defTabSz="966788">
              <a:defRPr>
                <a:solidFill>
                  <a:schemeClr val="tx1"/>
                </a:solidFill>
                <a:latin typeface="Arial" panose="020B0604020202020204" pitchFamily="34" charset="0"/>
                <a:cs typeface="Arial" panose="020B0604020202020204" pitchFamily="34" charset="0"/>
              </a:defRPr>
            </a:lvl4pPr>
            <a:lvl5pPr marL="2174875" indent="-241300" defTabSz="966788">
              <a:defRPr>
                <a:solidFill>
                  <a:schemeClr val="tx1"/>
                </a:solidFill>
                <a:latin typeface="Arial" panose="020B0604020202020204" pitchFamily="34" charset="0"/>
                <a:cs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82FA430-D098-4CFB-87C1-0CC967D5D5BD}" type="slidenum">
              <a:rPr lang="en-US" altLang="en-US"/>
              <a:pPr/>
              <a:t>42</a:t>
            </a:fld>
            <a:endParaRPr lang="en-US" altLang="en-US" dirty="0"/>
          </a:p>
        </p:txBody>
      </p:sp>
    </p:spTree>
    <p:extLst>
      <p:ext uri="{BB962C8B-B14F-4D97-AF65-F5344CB8AC3E}">
        <p14:creationId xmlns:p14="http://schemas.microsoft.com/office/powerpoint/2010/main" val="1547746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85000" lnSpcReduction="10000"/>
          </a:bodyPr>
          <a:lstStyle/>
          <a:p>
            <a:pPr>
              <a:defRPr/>
            </a:pPr>
            <a:r>
              <a:rPr lang="en-US" b="1" dirty="0" smtClean="0"/>
              <a:t>NIST SP 800-100 Information Security Handbook</a:t>
            </a:r>
          </a:p>
          <a:p>
            <a:pPr marL="342900" indent="-342900">
              <a:spcBef>
                <a:spcPct val="20000"/>
              </a:spcBef>
              <a:buFontTx/>
              <a:buChar char="•"/>
              <a:defRPr/>
            </a:pPr>
            <a:r>
              <a:rPr lang="en-US" altLang="en-US" sz="2600" kern="0" dirty="0" smtClean="0">
                <a:solidFill>
                  <a:srgbClr val="222222"/>
                </a:solidFill>
                <a:latin typeface="Arial"/>
              </a:rPr>
              <a:t>Provides managerial guidance for establishing and implementing an information security program</a:t>
            </a:r>
          </a:p>
          <a:p>
            <a:pPr marL="342900" indent="-342900">
              <a:spcBef>
                <a:spcPct val="20000"/>
              </a:spcBef>
              <a:buFontTx/>
              <a:buChar char="•"/>
              <a:defRPr/>
            </a:pPr>
            <a:r>
              <a:rPr lang="en-US" altLang="en-US" sz="2600" kern="0" dirty="0" smtClean="0">
                <a:solidFill>
                  <a:srgbClr val="222222"/>
                </a:solidFill>
                <a:latin typeface="Arial"/>
              </a:rPr>
              <a:t>There are thirteen areas of information security management presented</a:t>
            </a:r>
          </a:p>
          <a:p>
            <a:pPr marL="742950" lvl="1" indent="-285750">
              <a:spcBef>
                <a:spcPct val="20000"/>
              </a:spcBef>
              <a:buFontTx/>
              <a:buChar char="–"/>
              <a:defRPr/>
            </a:pPr>
            <a:r>
              <a:rPr lang="en-US" altLang="en-US" sz="2400" kern="0" dirty="0" smtClean="0">
                <a:solidFill>
                  <a:srgbClr val="222222"/>
                </a:solidFill>
                <a:latin typeface="Arial"/>
              </a:rPr>
              <a:t>Provides for specific monitoring activities for each task</a:t>
            </a:r>
          </a:p>
          <a:p>
            <a:pPr marL="742950" lvl="1" indent="-285750">
              <a:spcBef>
                <a:spcPct val="20000"/>
              </a:spcBef>
              <a:buFontTx/>
              <a:buChar char="–"/>
              <a:defRPr/>
            </a:pPr>
            <a:r>
              <a:rPr lang="en-US" altLang="en-US" sz="2400" kern="0" dirty="0" smtClean="0">
                <a:solidFill>
                  <a:srgbClr val="222222"/>
                </a:solidFill>
                <a:latin typeface="Arial"/>
              </a:rPr>
              <a:t>Tasks should be done on an ongoing basis</a:t>
            </a:r>
          </a:p>
          <a:p>
            <a:pPr marL="742950" lvl="1" indent="-285750">
              <a:spcBef>
                <a:spcPct val="20000"/>
              </a:spcBef>
              <a:buFontTx/>
              <a:buChar char="–"/>
              <a:defRPr/>
            </a:pPr>
            <a:r>
              <a:rPr lang="en-US" altLang="en-US" sz="2400" kern="0" dirty="0" smtClean="0">
                <a:solidFill>
                  <a:srgbClr val="222222"/>
                </a:solidFill>
                <a:latin typeface="Arial"/>
              </a:rPr>
              <a:t>Not all issues are negative</a:t>
            </a:r>
          </a:p>
          <a:p>
            <a:pPr>
              <a:defRPr/>
            </a:pPr>
            <a:endParaRPr lang="en-US" b="1" dirty="0"/>
          </a:p>
        </p:txBody>
      </p:sp>
      <p:sp>
        <p:nvSpPr>
          <p:cNvPr id="71684" name="Slide Number Placeholder 3"/>
          <p:cNvSpPr>
            <a:spLocks noGrp="1"/>
          </p:cNvSpPr>
          <p:nvPr>
            <p:ph type="sldNum" sz="quarter" idx="5"/>
          </p:nvPr>
        </p:nvSpPr>
        <p:spPr>
          <a:noFill/>
        </p:spPr>
        <p:txBody>
          <a:bodyPr/>
          <a:lstStyle>
            <a:lvl1pPr defTabSz="966788">
              <a:defRPr>
                <a:solidFill>
                  <a:schemeClr val="tx1"/>
                </a:solidFill>
                <a:latin typeface="Arial" panose="020B0604020202020204" pitchFamily="34" charset="0"/>
                <a:cs typeface="Arial" panose="020B0604020202020204" pitchFamily="34" charset="0"/>
              </a:defRPr>
            </a:lvl1pPr>
            <a:lvl2pPr marL="785813" indent="-303213" defTabSz="966788">
              <a:defRPr>
                <a:solidFill>
                  <a:schemeClr val="tx1"/>
                </a:solidFill>
                <a:latin typeface="Arial" panose="020B0604020202020204" pitchFamily="34" charset="0"/>
                <a:cs typeface="Arial" panose="020B0604020202020204" pitchFamily="34" charset="0"/>
              </a:defRPr>
            </a:lvl2pPr>
            <a:lvl3pPr marL="1208088" indent="-241300" defTabSz="966788">
              <a:defRPr>
                <a:solidFill>
                  <a:schemeClr val="tx1"/>
                </a:solidFill>
                <a:latin typeface="Arial" panose="020B0604020202020204" pitchFamily="34" charset="0"/>
                <a:cs typeface="Arial" panose="020B0604020202020204" pitchFamily="34" charset="0"/>
              </a:defRPr>
            </a:lvl3pPr>
            <a:lvl4pPr marL="1692275" indent="-242888" defTabSz="966788">
              <a:defRPr>
                <a:solidFill>
                  <a:schemeClr val="tx1"/>
                </a:solidFill>
                <a:latin typeface="Arial" panose="020B0604020202020204" pitchFamily="34" charset="0"/>
                <a:cs typeface="Arial" panose="020B0604020202020204" pitchFamily="34" charset="0"/>
              </a:defRPr>
            </a:lvl4pPr>
            <a:lvl5pPr marL="2174875" indent="-241300" defTabSz="966788">
              <a:defRPr>
                <a:solidFill>
                  <a:schemeClr val="tx1"/>
                </a:solidFill>
                <a:latin typeface="Arial" panose="020B0604020202020204" pitchFamily="34" charset="0"/>
                <a:cs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AF2297C-C87A-4A4C-8A40-9D80F8A09FDA}" type="slidenum">
              <a:rPr lang="en-US" altLang="en-US"/>
              <a:pPr/>
              <a:t>5</a:t>
            </a:fld>
            <a:endParaRPr lang="en-US" altLang="en-US" dirty="0"/>
          </a:p>
        </p:txBody>
      </p:sp>
    </p:spTree>
    <p:extLst>
      <p:ext uri="{BB962C8B-B14F-4D97-AF65-F5344CB8AC3E}">
        <p14:creationId xmlns:p14="http://schemas.microsoft.com/office/powerpoint/2010/main" val="36005621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p:txBody>
          <a:bodyPr/>
          <a:lstStyle/>
          <a:p>
            <a:endParaRPr lang="en-US" altLang="en-US" dirty="0" smtClean="0"/>
          </a:p>
        </p:txBody>
      </p:sp>
      <p:sp>
        <p:nvSpPr>
          <p:cNvPr id="117764" name="Slide Number Placeholder 3"/>
          <p:cNvSpPr>
            <a:spLocks noGrp="1"/>
          </p:cNvSpPr>
          <p:nvPr>
            <p:ph type="sldNum" sz="quarter" idx="5"/>
          </p:nvPr>
        </p:nvSpPr>
        <p:spPr>
          <a:noFill/>
        </p:spPr>
        <p:txBody>
          <a:bodyPr/>
          <a:lstStyle>
            <a:lvl1pPr defTabSz="966788">
              <a:defRPr>
                <a:solidFill>
                  <a:schemeClr val="tx1"/>
                </a:solidFill>
                <a:latin typeface="Arial" panose="020B0604020202020204" pitchFamily="34" charset="0"/>
                <a:cs typeface="Arial" panose="020B0604020202020204" pitchFamily="34" charset="0"/>
              </a:defRPr>
            </a:lvl1pPr>
            <a:lvl2pPr marL="785813" indent="-303213" defTabSz="966788">
              <a:defRPr>
                <a:solidFill>
                  <a:schemeClr val="tx1"/>
                </a:solidFill>
                <a:latin typeface="Arial" panose="020B0604020202020204" pitchFamily="34" charset="0"/>
                <a:cs typeface="Arial" panose="020B0604020202020204" pitchFamily="34" charset="0"/>
              </a:defRPr>
            </a:lvl2pPr>
            <a:lvl3pPr marL="1208088" indent="-241300" defTabSz="966788">
              <a:defRPr>
                <a:solidFill>
                  <a:schemeClr val="tx1"/>
                </a:solidFill>
                <a:latin typeface="Arial" panose="020B0604020202020204" pitchFamily="34" charset="0"/>
                <a:cs typeface="Arial" panose="020B0604020202020204" pitchFamily="34" charset="0"/>
              </a:defRPr>
            </a:lvl3pPr>
            <a:lvl4pPr marL="1692275" indent="-242888" defTabSz="966788">
              <a:defRPr>
                <a:solidFill>
                  <a:schemeClr val="tx1"/>
                </a:solidFill>
                <a:latin typeface="Arial" panose="020B0604020202020204" pitchFamily="34" charset="0"/>
                <a:cs typeface="Arial" panose="020B0604020202020204" pitchFamily="34" charset="0"/>
              </a:defRPr>
            </a:lvl4pPr>
            <a:lvl5pPr marL="2174875" indent="-241300" defTabSz="966788">
              <a:defRPr>
                <a:solidFill>
                  <a:schemeClr val="tx1"/>
                </a:solidFill>
                <a:latin typeface="Arial" panose="020B0604020202020204" pitchFamily="34" charset="0"/>
                <a:cs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82FA430-D098-4CFB-87C1-0CC967D5D5BD}" type="slidenum">
              <a:rPr lang="en-US" altLang="en-US"/>
              <a:pPr/>
              <a:t>43</a:t>
            </a:fld>
            <a:endParaRPr lang="en-US" altLang="en-US" dirty="0"/>
          </a:p>
        </p:txBody>
      </p:sp>
    </p:spTree>
    <p:extLst>
      <p:ext uri="{BB962C8B-B14F-4D97-AF65-F5344CB8AC3E}">
        <p14:creationId xmlns:p14="http://schemas.microsoft.com/office/powerpoint/2010/main" val="26523510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p:txBody>
          <a:bodyPr/>
          <a:lstStyle/>
          <a:p>
            <a:endParaRPr lang="en-US" altLang="en-US" dirty="0" smtClean="0"/>
          </a:p>
        </p:txBody>
      </p:sp>
      <p:sp>
        <p:nvSpPr>
          <p:cNvPr id="117764" name="Slide Number Placeholder 3"/>
          <p:cNvSpPr>
            <a:spLocks noGrp="1"/>
          </p:cNvSpPr>
          <p:nvPr>
            <p:ph type="sldNum" sz="quarter" idx="5"/>
          </p:nvPr>
        </p:nvSpPr>
        <p:spPr>
          <a:noFill/>
        </p:spPr>
        <p:txBody>
          <a:bodyPr/>
          <a:lstStyle>
            <a:lvl1pPr defTabSz="966788">
              <a:defRPr>
                <a:solidFill>
                  <a:schemeClr val="tx1"/>
                </a:solidFill>
                <a:latin typeface="Arial" panose="020B0604020202020204" pitchFamily="34" charset="0"/>
                <a:cs typeface="Arial" panose="020B0604020202020204" pitchFamily="34" charset="0"/>
              </a:defRPr>
            </a:lvl1pPr>
            <a:lvl2pPr marL="785813" indent="-303213" defTabSz="966788">
              <a:defRPr>
                <a:solidFill>
                  <a:schemeClr val="tx1"/>
                </a:solidFill>
                <a:latin typeface="Arial" panose="020B0604020202020204" pitchFamily="34" charset="0"/>
                <a:cs typeface="Arial" panose="020B0604020202020204" pitchFamily="34" charset="0"/>
              </a:defRPr>
            </a:lvl2pPr>
            <a:lvl3pPr marL="1208088" indent="-241300" defTabSz="966788">
              <a:defRPr>
                <a:solidFill>
                  <a:schemeClr val="tx1"/>
                </a:solidFill>
                <a:latin typeface="Arial" panose="020B0604020202020204" pitchFamily="34" charset="0"/>
                <a:cs typeface="Arial" panose="020B0604020202020204" pitchFamily="34" charset="0"/>
              </a:defRPr>
            </a:lvl3pPr>
            <a:lvl4pPr marL="1692275" indent="-242888" defTabSz="966788">
              <a:defRPr>
                <a:solidFill>
                  <a:schemeClr val="tx1"/>
                </a:solidFill>
                <a:latin typeface="Arial" panose="020B0604020202020204" pitchFamily="34" charset="0"/>
                <a:cs typeface="Arial" panose="020B0604020202020204" pitchFamily="34" charset="0"/>
              </a:defRPr>
            </a:lvl4pPr>
            <a:lvl5pPr marL="2174875" indent="-241300" defTabSz="966788">
              <a:defRPr>
                <a:solidFill>
                  <a:schemeClr val="tx1"/>
                </a:solidFill>
                <a:latin typeface="Arial" panose="020B0604020202020204" pitchFamily="34" charset="0"/>
                <a:cs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82FA430-D098-4CFB-87C1-0CC967D5D5BD}" type="slidenum">
              <a:rPr lang="en-US" altLang="en-US"/>
              <a:pPr/>
              <a:t>44</a:t>
            </a:fld>
            <a:endParaRPr lang="en-US" altLang="en-US" dirty="0"/>
          </a:p>
        </p:txBody>
      </p:sp>
    </p:spTree>
    <p:extLst>
      <p:ext uri="{BB962C8B-B14F-4D97-AF65-F5344CB8AC3E}">
        <p14:creationId xmlns:p14="http://schemas.microsoft.com/office/powerpoint/2010/main" val="2105635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85000" lnSpcReduction="20000"/>
          </a:bodyPr>
          <a:lstStyle/>
          <a:p>
            <a:pPr marL="342900" indent="-342900">
              <a:spcBef>
                <a:spcPct val="20000"/>
              </a:spcBef>
              <a:buFontTx/>
              <a:buChar char="•"/>
              <a:defRPr/>
            </a:pPr>
            <a:r>
              <a:rPr lang="en-US" altLang="en-US" sz="2600" b="1" kern="0" dirty="0" smtClean="0">
                <a:solidFill>
                  <a:srgbClr val="222222"/>
                </a:solidFill>
                <a:latin typeface="Arial"/>
              </a:rPr>
              <a:t>Information security governance</a:t>
            </a:r>
          </a:p>
          <a:p>
            <a:pPr marL="742950" lvl="1" indent="-285750">
              <a:spcBef>
                <a:spcPct val="20000"/>
              </a:spcBef>
              <a:buFontTx/>
              <a:buChar char="–"/>
              <a:defRPr/>
            </a:pPr>
            <a:r>
              <a:rPr lang="en-US" altLang="en-US" sz="2400" kern="0" dirty="0" smtClean="0">
                <a:solidFill>
                  <a:srgbClr val="222222"/>
                </a:solidFill>
                <a:latin typeface="Arial"/>
              </a:rPr>
              <a:t>Agencies should monitor the status of their programs to ensure:</a:t>
            </a:r>
          </a:p>
          <a:p>
            <a:pPr marL="1143000" lvl="2" indent="-228600">
              <a:spcBef>
                <a:spcPct val="20000"/>
              </a:spcBef>
              <a:buFontTx/>
              <a:buChar char="•"/>
              <a:defRPr/>
            </a:pPr>
            <a:r>
              <a:rPr lang="en-US" altLang="en-US" sz="2200" kern="0" dirty="0" smtClean="0">
                <a:solidFill>
                  <a:srgbClr val="222222"/>
                </a:solidFill>
                <a:latin typeface="Arial"/>
              </a:rPr>
              <a:t>Ongoing information security activities providing appropriate support</a:t>
            </a:r>
          </a:p>
          <a:p>
            <a:pPr marL="1143000" lvl="2" indent="-228600">
              <a:spcBef>
                <a:spcPct val="20000"/>
              </a:spcBef>
              <a:buFontTx/>
              <a:buChar char="•"/>
              <a:defRPr/>
            </a:pPr>
            <a:r>
              <a:rPr lang="en-US" altLang="en-US" sz="2200" kern="0" dirty="0" smtClean="0">
                <a:solidFill>
                  <a:srgbClr val="222222"/>
                </a:solidFill>
                <a:latin typeface="Arial"/>
              </a:rPr>
              <a:t>Policies and procedures are current</a:t>
            </a:r>
          </a:p>
          <a:p>
            <a:pPr marL="1143000" lvl="2" indent="-228600">
              <a:spcBef>
                <a:spcPct val="20000"/>
              </a:spcBef>
              <a:buFontTx/>
              <a:buChar char="•"/>
              <a:defRPr/>
            </a:pPr>
            <a:r>
              <a:rPr lang="en-US" altLang="en-US" sz="2200" kern="0" dirty="0" smtClean="0">
                <a:solidFill>
                  <a:srgbClr val="222222"/>
                </a:solidFill>
                <a:latin typeface="Arial"/>
              </a:rPr>
              <a:t>Controls are accomplishing their intended purpose</a:t>
            </a:r>
          </a:p>
          <a:p>
            <a:pPr marL="342900" indent="-342900">
              <a:spcBef>
                <a:spcPct val="20000"/>
              </a:spcBef>
              <a:buFontTx/>
              <a:buChar char="•"/>
              <a:defRPr/>
            </a:pPr>
            <a:r>
              <a:rPr lang="en-US" altLang="en-US" sz="2600" kern="0" dirty="0" smtClean="0">
                <a:solidFill>
                  <a:srgbClr val="222222"/>
                </a:solidFill>
                <a:latin typeface="Arial"/>
              </a:rPr>
              <a:t>System Development Life Cycle: the overall process of developing, implementing, and retiring information systems through a multistep process</a:t>
            </a:r>
          </a:p>
        </p:txBody>
      </p:sp>
      <p:sp>
        <p:nvSpPr>
          <p:cNvPr id="72708" name="Slide Number Placeholder 3"/>
          <p:cNvSpPr>
            <a:spLocks noGrp="1"/>
          </p:cNvSpPr>
          <p:nvPr>
            <p:ph type="sldNum" sz="quarter" idx="5"/>
          </p:nvPr>
        </p:nvSpPr>
        <p:spPr>
          <a:noFill/>
        </p:spPr>
        <p:txBody>
          <a:bodyPr/>
          <a:lstStyle>
            <a:lvl1pPr defTabSz="966788">
              <a:defRPr>
                <a:solidFill>
                  <a:schemeClr val="tx1"/>
                </a:solidFill>
                <a:latin typeface="Arial" panose="020B0604020202020204" pitchFamily="34" charset="0"/>
                <a:cs typeface="Arial" panose="020B0604020202020204" pitchFamily="34" charset="0"/>
              </a:defRPr>
            </a:lvl1pPr>
            <a:lvl2pPr marL="785813" indent="-303213" defTabSz="966788">
              <a:defRPr>
                <a:solidFill>
                  <a:schemeClr val="tx1"/>
                </a:solidFill>
                <a:latin typeface="Arial" panose="020B0604020202020204" pitchFamily="34" charset="0"/>
                <a:cs typeface="Arial" panose="020B0604020202020204" pitchFamily="34" charset="0"/>
              </a:defRPr>
            </a:lvl2pPr>
            <a:lvl3pPr marL="1208088" indent="-241300" defTabSz="966788">
              <a:defRPr>
                <a:solidFill>
                  <a:schemeClr val="tx1"/>
                </a:solidFill>
                <a:latin typeface="Arial" panose="020B0604020202020204" pitchFamily="34" charset="0"/>
                <a:cs typeface="Arial" panose="020B0604020202020204" pitchFamily="34" charset="0"/>
              </a:defRPr>
            </a:lvl3pPr>
            <a:lvl4pPr marL="1692275" indent="-242888" defTabSz="966788">
              <a:defRPr>
                <a:solidFill>
                  <a:schemeClr val="tx1"/>
                </a:solidFill>
                <a:latin typeface="Arial" panose="020B0604020202020204" pitchFamily="34" charset="0"/>
                <a:cs typeface="Arial" panose="020B0604020202020204" pitchFamily="34" charset="0"/>
              </a:defRPr>
            </a:lvl4pPr>
            <a:lvl5pPr marL="2174875" indent="-241300" defTabSz="966788">
              <a:defRPr>
                <a:solidFill>
                  <a:schemeClr val="tx1"/>
                </a:solidFill>
                <a:latin typeface="Arial" panose="020B0604020202020204" pitchFamily="34" charset="0"/>
                <a:cs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15A6C8E-B8AE-40C9-9C5E-843BA07F3E08}" type="slidenum">
              <a:rPr lang="en-US" altLang="en-US"/>
              <a:pPr/>
              <a:t>6</a:t>
            </a:fld>
            <a:endParaRPr lang="en-US" altLang="en-US" dirty="0"/>
          </a:p>
        </p:txBody>
      </p:sp>
    </p:spTree>
    <p:extLst>
      <p:ext uri="{BB962C8B-B14F-4D97-AF65-F5344CB8AC3E}">
        <p14:creationId xmlns:p14="http://schemas.microsoft.com/office/powerpoint/2010/main" val="382545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0000" lnSpcReduction="20000"/>
          </a:bodyPr>
          <a:lstStyle/>
          <a:p>
            <a:pPr marL="342900" indent="-342900">
              <a:spcBef>
                <a:spcPct val="20000"/>
              </a:spcBef>
              <a:buFontTx/>
              <a:buChar char="•"/>
              <a:defRPr/>
            </a:pPr>
            <a:r>
              <a:rPr lang="en-US" altLang="en-US" sz="2600" b="1" kern="0" dirty="0" smtClean="0">
                <a:solidFill>
                  <a:srgbClr val="222222"/>
                </a:solidFill>
                <a:latin typeface="Arial"/>
              </a:rPr>
              <a:t>Interconnecting systems</a:t>
            </a:r>
          </a:p>
          <a:p>
            <a:pPr marL="742950" lvl="1" indent="-285750">
              <a:spcBef>
                <a:spcPct val="20000"/>
              </a:spcBef>
              <a:buFontTx/>
              <a:buChar char="–"/>
              <a:defRPr/>
            </a:pPr>
            <a:r>
              <a:rPr lang="en-US" altLang="en-US" sz="2400" kern="0" dirty="0" smtClean="0">
                <a:solidFill>
                  <a:srgbClr val="222222"/>
                </a:solidFill>
                <a:latin typeface="Arial"/>
              </a:rPr>
              <a:t>The direct connection of two or more information systems for sharing data and other information resources</a:t>
            </a:r>
          </a:p>
          <a:p>
            <a:pPr marL="742950" lvl="1" indent="-285750">
              <a:spcBef>
                <a:spcPct val="20000"/>
              </a:spcBef>
              <a:buFontTx/>
              <a:buChar char="–"/>
              <a:defRPr/>
            </a:pPr>
            <a:r>
              <a:rPr lang="en-US" altLang="en-US" sz="2400" kern="0" dirty="0" smtClean="0">
                <a:solidFill>
                  <a:srgbClr val="222222"/>
                </a:solidFill>
                <a:latin typeface="Arial"/>
              </a:rPr>
              <a:t>Can expose the participating organizations to risk</a:t>
            </a:r>
          </a:p>
          <a:p>
            <a:pPr marL="742950" lvl="1" indent="-285750">
              <a:spcBef>
                <a:spcPct val="20000"/>
              </a:spcBef>
              <a:buFontTx/>
              <a:buChar char="–"/>
              <a:defRPr/>
            </a:pPr>
            <a:r>
              <a:rPr lang="en-US" altLang="en-US" sz="2400" kern="0" dirty="0" smtClean="0">
                <a:solidFill>
                  <a:srgbClr val="222222"/>
                </a:solidFill>
                <a:latin typeface="Arial"/>
              </a:rPr>
              <a:t>If one of connected systems compromised, interconnection could be used as conduit</a:t>
            </a:r>
          </a:p>
          <a:p>
            <a:pPr marL="342900" indent="-342900">
              <a:spcBef>
                <a:spcPct val="20000"/>
              </a:spcBef>
              <a:buFontTx/>
              <a:buChar char="•"/>
              <a:defRPr/>
            </a:pPr>
            <a:r>
              <a:rPr lang="en-US" altLang="en-US" sz="2600" kern="0" dirty="0" smtClean="0">
                <a:solidFill>
                  <a:srgbClr val="222222"/>
                </a:solidFill>
                <a:latin typeface="Arial"/>
              </a:rPr>
              <a:t>Performance measures</a:t>
            </a:r>
          </a:p>
          <a:p>
            <a:pPr marL="742950" lvl="1" indent="-285750">
              <a:spcBef>
                <a:spcPct val="20000"/>
              </a:spcBef>
              <a:buFontTx/>
              <a:buChar char="–"/>
              <a:defRPr/>
            </a:pPr>
            <a:r>
              <a:rPr lang="en-US" altLang="en-US" sz="2400" kern="0" dirty="0" smtClean="0">
                <a:solidFill>
                  <a:srgbClr val="222222"/>
                </a:solidFill>
                <a:latin typeface="Arial"/>
              </a:rPr>
              <a:t>Metrics should be used for monitoring performance of information security controls</a:t>
            </a:r>
          </a:p>
          <a:p>
            <a:pPr marL="742950" lvl="1" indent="-285750">
              <a:spcBef>
                <a:spcPct val="20000"/>
              </a:spcBef>
              <a:buFontTx/>
              <a:buChar char="–"/>
              <a:defRPr/>
            </a:pPr>
            <a:r>
              <a:rPr lang="en-US" altLang="en-US" sz="2400" kern="0" dirty="0" smtClean="0">
                <a:solidFill>
                  <a:srgbClr val="222222"/>
                </a:solidFill>
                <a:latin typeface="Arial"/>
              </a:rPr>
              <a:t>Six phase iterative process</a:t>
            </a:r>
          </a:p>
          <a:p>
            <a:pPr>
              <a:defRPr/>
            </a:pPr>
            <a:endParaRPr lang="en-US" dirty="0"/>
          </a:p>
        </p:txBody>
      </p:sp>
      <p:sp>
        <p:nvSpPr>
          <p:cNvPr id="74756" name="Slide Number Placeholder 3"/>
          <p:cNvSpPr>
            <a:spLocks noGrp="1"/>
          </p:cNvSpPr>
          <p:nvPr>
            <p:ph type="sldNum" sz="quarter" idx="5"/>
          </p:nvPr>
        </p:nvSpPr>
        <p:spPr>
          <a:noFill/>
        </p:spPr>
        <p:txBody>
          <a:bodyPr/>
          <a:lstStyle>
            <a:lvl1pPr defTabSz="966788">
              <a:defRPr>
                <a:solidFill>
                  <a:schemeClr val="tx1"/>
                </a:solidFill>
                <a:latin typeface="Arial" panose="020B0604020202020204" pitchFamily="34" charset="0"/>
                <a:cs typeface="Arial" panose="020B0604020202020204" pitchFamily="34" charset="0"/>
              </a:defRPr>
            </a:lvl1pPr>
            <a:lvl2pPr marL="785813" indent="-303213" defTabSz="966788">
              <a:defRPr>
                <a:solidFill>
                  <a:schemeClr val="tx1"/>
                </a:solidFill>
                <a:latin typeface="Arial" panose="020B0604020202020204" pitchFamily="34" charset="0"/>
                <a:cs typeface="Arial" panose="020B0604020202020204" pitchFamily="34" charset="0"/>
              </a:defRPr>
            </a:lvl2pPr>
            <a:lvl3pPr marL="1208088" indent="-241300" defTabSz="966788">
              <a:defRPr>
                <a:solidFill>
                  <a:schemeClr val="tx1"/>
                </a:solidFill>
                <a:latin typeface="Arial" panose="020B0604020202020204" pitchFamily="34" charset="0"/>
                <a:cs typeface="Arial" panose="020B0604020202020204" pitchFamily="34" charset="0"/>
              </a:defRPr>
            </a:lvl3pPr>
            <a:lvl4pPr marL="1692275" indent="-242888" defTabSz="966788">
              <a:defRPr>
                <a:solidFill>
                  <a:schemeClr val="tx1"/>
                </a:solidFill>
                <a:latin typeface="Arial" panose="020B0604020202020204" pitchFamily="34" charset="0"/>
                <a:cs typeface="Arial" panose="020B0604020202020204" pitchFamily="34" charset="0"/>
              </a:defRPr>
            </a:lvl4pPr>
            <a:lvl5pPr marL="2174875" indent="-241300" defTabSz="966788">
              <a:defRPr>
                <a:solidFill>
                  <a:schemeClr val="tx1"/>
                </a:solidFill>
                <a:latin typeface="Arial" panose="020B0604020202020204" pitchFamily="34" charset="0"/>
                <a:cs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8285EDC-E8DF-4870-B1F7-C41735BED307}" type="slidenum">
              <a:rPr lang="en-US" altLang="en-US"/>
              <a:pPr/>
              <a:t>7</a:t>
            </a:fld>
            <a:endParaRPr lang="en-US" altLang="en-US" dirty="0"/>
          </a:p>
        </p:txBody>
      </p:sp>
    </p:spTree>
    <p:extLst>
      <p:ext uri="{BB962C8B-B14F-4D97-AF65-F5344CB8AC3E}">
        <p14:creationId xmlns:p14="http://schemas.microsoft.com/office/powerpoint/2010/main" val="2101662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85000" lnSpcReduction="20000"/>
          </a:bodyPr>
          <a:lstStyle/>
          <a:p>
            <a:pPr marL="342900" indent="-342900">
              <a:spcBef>
                <a:spcPct val="20000"/>
              </a:spcBef>
              <a:buFontTx/>
              <a:buChar char="•"/>
              <a:defRPr/>
            </a:pPr>
            <a:r>
              <a:rPr lang="en-US" altLang="en-US" sz="2600" b="1" kern="0" dirty="0" smtClean="0">
                <a:solidFill>
                  <a:srgbClr val="222222"/>
                </a:solidFill>
                <a:latin typeface="Arial"/>
              </a:rPr>
              <a:t>Security planning</a:t>
            </a:r>
          </a:p>
          <a:p>
            <a:pPr marL="742950" lvl="1" indent="-285750">
              <a:spcBef>
                <a:spcPct val="20000"/>
              </a:spcBef>
              <a:buFontTx/>
              <a:buChar char="–"/>
              <a:defRPr/>
            </a:pPr>
            <a:r>
              <a:rPr lang="en-US" altLang="en-US" sz="2400" kern="0" dirty="0" smtClean="0">
                <a:solidFill>
                  <a:srgbClr val="222222"/>
                </a:solidFill>
                <a:latin typeface="Arial"/>
              </a:rPr>
              <a:t>One of the most crucial ongoing responsibilities in security management</a:t>
            </a:r>
          </a:p>
          <a:p>
            <a:pPr marL="342900" indent="-342900">
              <a:spcBef>
                <a:spcPct val="20000"/>
              </a:spcBef>
              <a:buFontTx/>
              <a:buChar char="•"/>
              <a:defRPr/>
            </a:pPr>
            <a:r>
              <a:rPr lang="en-US" altLang="en-US" sz="2600" kern="0" dirty="0" smtClean="0">
                <a:solidFill>
                  <a:srgbClr val="222222"/>
                </a:solidFill>
                <a:latin typeface="Arial"/>
              </a:rPr>
              <a:t>Information technology contingency planning</a:t>
            </a:r>
          </a:p>
          <a:p>
            <a:pPr marL="742950" lvl="1" indent="-285750">
              <a:spcBef>
                <a:spcPct val="20000"/>
              </a:spcBef>
              <a:buFontTx/>
              <a:buChar char="–"/>
              <a:defRPr/>
            </a:pPr>
            <a:r>
              <a:rPr lang="en-US" altLang="en-US" sz="2400" kern="0" dirty="0" smtClean="0">
                <a:solidFill>
                  <a:srgbClr val="222222"/>
                </a:solidFill>
                <a:latin typeface="Arial"/>
              </a:rPr>
              <a:t>Consists of a process for recovery and documentation of procedures</a:t>
            </a:r>
          </a:p>
          <a:p>
            <a:pPr marL="342900" indent="-342900">
              <a:spcBef>
                <a:spcPct val="20000"/>
              </a:spcBef>
              <a:buFontTx/>
              <a:buChar char="•"/>
              <a:defRPr/>
            </a:pPr>
            <a:r>
              <a:rPr lang="en-US" altLang="en-US" sz="2600" kern="0" dirty="0" smtClean="0">
                <a:solidFill>
                  <a:srgbClr val="222222"/>
                </a:solidFill>
                <a:latin typeface="Arial"/>
              </a:rPr>
              <a:t>Risk management</a:t>
            </a:r>
          </a:p>
          <a:p>
            <a:pPr marL="742950" lvl="1" indent="-285750">
              <a:spcBef>
                <a:spcPct val="20000"/>
              </a:spcBef>
              <a:buFontTx/>
              <a:buChar char="–"/>
              <a:defRPr/>
            </a:pPr>
            <a:r>
              <a:rPr lang="en-US" altLang="en-US" sz="2400" kern="0" dirty="0" smtClean="0">
                <a:solidFill>
                  <a:srgbClr val="222222"/>
                </a:solidFill>
                <a:latin typeface="Arial"/>
              </a:rPr>
              <a:t>Ongoing effort</a:t>
            </a:r>
          </a:p>
          <a:p>
            <a:pPr marL="742950" lvl="1" indent="-285750">
              <a:spcBef>
                <a:spcPct val="20000"/>
              </a:spcBef>
              <a:buFontTx/>
              <a:buChar char="–"/>
              <a:defRPr/>
            </a:pPr>
            <a:r>
              <a:rPr lang="en-US" altLang="en-US" sz="2400" kern="0" dirty="0" smtClean="0">
                <a:solidFill>
                  <a:srgbClr val="222222"/>
                </a:solidFill>
                <a:latin typeface="Arial"/>
              </a:rPr>
              <a:t>Tasks include performing risk identification, analysis, and management</a:t>
            </a:r>
          </a:p>
          <a:p>
            <a:pPr>
              <a:defRPr/>
            </a:pPr>
            <a:endParaRPr lang="en-US" dirty="0"/>
          </a:p>
        </p:txBody>
      </p:sp>
      <p:sp>
        <p:nvSpPr>
          <p:cNvPr id="75780" name="Slide Number Placeholder 3"/>
          <p:cNvSpPr>
            <a:spLocks noGrp="1"/>
          </p:cNvSpPr>
          <p:nvPr>
            <p:ph type="sldNum" sz="quarter" idx="5"/>
          </p:nvPr>
        </p:nvSpPr>
        <p:spPr>
          <a:noFill/>
        </p:spPr>
        <p:txBody>
          <a:bodyPr/>
          <a:lstStyle>
            <a:lvl1pPr defTabSz="966788">
              <a:defRPr>
                <a:solidFill>
                  <a:schemeClr val="tx1"/>
                </a:solidFill>
                <a:latin typeface="Arial" panose="020B0604020202020204" pitchFamily="34" charset="0"/>
                <a:cs typeface="Arial" panose="020B0604020202020204" pitchFamily="34" charset="0"/>
              </a:defRPr>
            </a:lvl1pPr>
            <a:lvl2pPr marL="785813" indent="-303213" defTabSz="966788">
              <a:defRPr>
                <a:solidFill>
                  <a:schemeClr val="tx1"/>
                </a:solidFill>
                <a:latin typeface="Arial" panose="020B0604020202020204" pitchFamily="34" charset="0"/>
                <a:cs typeface="Arial" panose="020B0604020202020204" pitchFamily="34" charset="0"/>
              </a:defRPr>
            </a:lvl2pPr>
            <a:lvl3pPr marL="1208088" indent="-241300" defTabSz="966788">
              <a:defRPr>
                <a:solidFill>
                  <a:schemeClr val="tx1"/>
                </a:solidFill>
                <a:latin typeface="Arial" panose="020B0604020202020204" pitchFamily="34" charset="0"/>
                <a:cs typeface="Arial" panose="020B0604020202020204" pitchFamily="34" charset="0"/>
              </a:defRPr>
            </a:lvl3pPr>
            <a:lvl4pPr marL="1692275" indent="-242888" defTabSz="966788">
              <a:defRPr>
                <a:solidFill>
                  <a:schemeClr val="tx1"/>
                </a:solidFill>
                <a:latin typeface="Arial" panose="020B0604020202020204" pitchFamily="34" charset="0"/>
                <a:cs typeface="Arial" panose="020B0604020202020204" pitchFamily="34" charset="0"/>
              </a:defRPr>
            </a:lvl4pPr>
            <a:lvl5pPr marL="2174875" indent="-241300" defTabSz="966788">
              <a:defRPr>
                <a:solidFill>
                  <a:schemeClr val="tx1"/>
                </a:solidFill>
                <a:latin typeface="Arial" panose="020B0604020202020204" pitchFamily="34" charset="0"/>
                <a:cs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127EEA8-03C9-475D-8C53-E1538C0AE7DF}" type="slidenum">
              <a:rPr lang="en-US" altLang="en-US"/>
              <a:pPr/>
              <a:t>8</a:t>
            </a:fld>
            <a:endParaRPr lang="en-US" altLang="en-US" dirty="0"/>
          </a:p>
        </p:txBody>
      </p:sp>
    </p:spTree>
    <p:extLst>
      <p:ext uri="{BB962C8B-B14F-4D97-AF65-F5344CB8AC3E}">
        <p14:creationId xmlns:p14="http://schemas.microsoft.com/office/powerpoint/2010/main" val="3996771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0000" lnSpcReduction="20000"/>
          </a:bodyPr>
          <a:lstStyle/>
          <a:p>
            <a:pPr marL="342900" indent="-342900">
              <a:spcBef>
                <a:spcPct val="20000"/>
              </a:spcBef>
              <a:buFontTx/>
              <a:buChar char="•"/>
              <a:defRPr/>
            </a:pPr>
            <a:r>
              <a:rPr lang="en-US" altLang="en-US" sz="2600" b="1" kern="0" dirty="0" smtClean="0">
                <a:solidFill>
                  <a:srgbClr val="222222"/>
                </a:solidFill>
                <a:latin typeface="Arial"/>
              </a:rPr>
              <a:t>Certification, accreditation, and security assessments</a:t>
            </a:r>
          </a:p>
          <a:p>
            <a:pPr marL="742950" lvl="1" indent="-285750">
              <a:spcBef>
                <a:spcPct val="20000"/>
              </a:spcBef>
              <a:buFontTx/>
              <a:buChar char="–"/>
              <a:defRPr/>
            </a:pPr>
            <a:r>
              <a:rPr lang="en-US" altLang="en-US" sz="2300" kern="0" dirty="0" smtClean="0">
                <a:solidFill>
                  <a:srgbClr val="222222"/>
                </a:solidFill>
                <a:latin typeface="Arial"/>
              </a:rPr>
              <a:t>An essential component of any security program</a:t>
            </a:r>
          </a:p>
          <a:p>
            <a:pPr marL="742950" lvl="1" indent="-285750">
              <a:spcBef>
                <a:spcPct val="20000"/>
              </a:spcBef>
              <a:buFontTx/>
              <a:buChar char="–"/>
              <a:defRPr/>
            </a:pPr>
            <a:r>
              <a:rPr lang="en-US" altLang="en-US" sz="2300" kern="0" dirty="0" smtClean="0">
                <a:solidFill>
                  <a:srgbClr val="222222"/>
                </a:solidFill>
                <a:latin typeface="Arial"/>
              </a:rPr>
              <a:t>The status of security controls is checked regularly</a:t>
            </a:r>
          </a:p>
          <a:p>
            <a:pPr marL="742950" lvl="1" indent="-285750">
              <a:spcBef>
                <a:spcPct val="20000"/>
              </a:spcBef>
              <a:buFontTx/>
              <a:buChar char="–"/>
              <a:defRPr/>
            </a:pPr>
            <a:r>
              <a:rPr lang="en-US" altLang="en-US" sz="2300" kern="0" dirty="0" smtClean="0">
                <a:solidFill>
                  <a:srgbClr val="222222"/>
                </a:solidFill>
                <a:latin typeface="Arial"/>
              </a:rPr>
              <a:t>Auditing: the review of a system’s use to determine if misuse/malfeasance has occurred</a:t>
            </a:r>
          </a:p>
          <a:p>
            <a:pPr marL="342900" indent="-342900">
              <a:spcBef>
                <a:spcPct val="20000"/>
              </a:spcBef>
              <a:buFontTx/>
              <a:buChar char="•"/>
              <a:defRPr/>
            </a:pPr>
            <a:r>
              <a:rPr lang="en-US" altLang="en-US" sz="2600" kern="0" dirty="0" smtClean="0">
                <a:solidFill>
                  <a:srgbClr val="222222"/>
                </a:solidFill>
                <a:latin typeface="Arial"/>
              </a:rPr>
              <a:t>Security services and products acquisition</a:t>
            </a:r>
          </a:p>
          <a:p>
            <a:pPr marL="342900" indent="-342900">
              <a:spcBef>
                <a:spcPct val="20000"/>
              </a:spcBef>
              <a:buFontTx/>
              <a:buChar char="•"/>
              <a:defRPr/>
            </a:pPr>
            <a:r>
              <a:rPr lang="en-US" altLang="en-US" sz="2600" kern="0" dirty="0" smtClean="0">
                <a:solidFill>
                  <a:srgbClr val="222222"/>
                </a:solidFill>
                <a:latin typeface="Arial"/>
              </a:rPr>
              <a:t>Incident response: incident response life cycle</a:t>
            </a:r>
          </a:p>
          <a:p>
            <a:pPr marL="342900" indent="-342900">
              <a:spcBef>
                <a:spcPct val="20000"/>
              </a:spcBef>
              <a:buFontTx/>
              <a:buChar char="•"/>
              <a:defRPr/>
            </a:pPr>
            <a:r>
              <a:rPr lang="en-US" altLang="en-US" sz="2600" kern="0" dirty="0" smtClean="0">
                <a:solidFill>
                  <a:srgbClr val="222222"/>
                </a:solidFill>
                <a:latin typeface="Arial"/>
              </a:rPr>
              <a:t>Configuration (or change) management: manages the effects of changes in configurations, 5 step process</a:t>
            </a:r>
          </a:p>
          <a:p>
            <a:pPr>
              <a:defRPr/>
            </a:pPr>
            <a:endParaRPr lang="en-US" dirty="0"/>
          </a:p>
        </p:txBody>
      </p:sp>
      <p:sp>
        <p:nvSpPr>
          <p:cNvPr id="76804" name="Slide Number Placeholder 3"/>
          <p:cNvSpPr>
            <a:spLocks noGrp="1"/>
          </p:cNvSpPr>
          <p:nvPr>
            <p:ph type="sldNum" sz="quarter" idx="5"/>
          </p:nvPr>
        </p:nvSpPr>
        <p:spPr>
          <a:noFill/>
        </p:spPr>
        <p:txBody>
          <a:bodyPr/>
          <a:lstStyle>
            <a:lvl1pPr defTabSz="966788">
              <a:defRPr>
                <a:solidFill>
                  <a:schemeClr val="tx1"/>
                </a:solidFill>
                <a:latin typeface="Arial" panose="020B0604020202020204" pitchFamily="34" charset="0"/>
                <a:cs typeface="Arial" panose="020B0604020202020204" pitchFamily="34" charset="0"/>
              </a:defRPr>
            </a:lvl1pPr>
            <a:lvl2pPr marL="785813" indent="-303213" defTabSz="966788">
              <a:defRPr>
                <a:solidFill>
                  <a:schemeClr val="tx1"/>
                </a:solidFill>
                <a:latin typeface="Arial" panose="020B0604020202020204" pitchFamily="34" charset="0"/>
                <a:cs typeface="Arial" panose="020B0604020202020204" pitchFamily="34" charset="0"/>
              </a:defRPr>
            </a:lvl2pPr>
            <a:lvl3pPr marL="1208088" indent="-241300" defTabSz="966788">
              <a:defRPr>
                <a:solidFill>
                  <a:schemeClr val="tx1"/>
                </a:solidFill>
                <a:latin typeface="Arial" panose="020B0604020202020204" pitchFamily="34" charset="0"/>
                <a:cs typeface="Arial" panose="020B0604020202020204" pitchFamily="34" charset="0"/>
              </a:defRPr>
            </a:lvl3pPr>
            <a:lvl4pPr marL="1692275" indent="-242888" defTabSz="966788">
              <a:defRPr>
                <a:solidFill>
                  <a:schemeClr val="tx1"/>
                </a:solidFill>
                <a:latin typeface="Arial" panose="020B0604020202020204" pitchFamily="34" charset="0"/>
                <a:cs typeface="Arial" panose="020B0604020202020204" pitchFamily="34" charset="0"/>
              </a:defRPr>
            </a:lvl4pPr>
            <a:lvl5pPr marL="2174875" indent="-241300" defTabSz="966788">
              <a:defRPr>
                <a:solidFill>
                  <a:schemeClr val="tx1"/>
                </a:solidFill>
                <a:latin typeface="Arial" panose="020B0604020202020204" pitchFamily="34" charset="0"/>
                <a:cs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FC5834F-A38C-4062-A186-FBDC5B48B8C9}" type="slidenum">
              <a:rPr lang="en-US" altLang="en-US"/>
              <a:pPr/>
              <a:t>9</a:t>
            </a:fld>
            <a:endParaRPr lang="en-US" altLang="en-US" dirty="0"/>
          </a:p>
        </p:txBody>
      </p:sp>
    </p:spTree>
    <p:extLst>
      <p:ext uri="{BB962C8B-B14F-4D97-AF65-F5344CB8AC3E}">
        <p14:creationId xmlns:p14="http://schemas.microsoft.com/office/powerpoint/2010/main" val="2887907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66788">
              <a:defRPr>
                <a:solidFill>
                  <a:schemeClr val="tx1"/>
                </a:solidFill>
                <a:latin typeface="Arial" panose="020B0604020202020204" pitchFamily="34" charset="0"/>
                <a:cs typeface="Arial" panose="020B0604020202020204" pitchFamily="34" charset="0"/>
              </a:defRPr>
            </a:lvl1pPr>
            <a:lvl2pPr marL="785813" indent="-303213" defTabSz="966788">
              <a:defRPr>
                <a:solidFill>
                  <a:schemeClr val="tx1"/>
                </a:solidFill>
                <a:latin typeface="Arial" panose="020B0604020202020204" pitchFamily="34" charset="0"/>
                <a:cs typeface="Arial" panose="020B0604020202020204" pitchFamily="34" charset="0"/>
              </a:defRPr>
            </a:lvl2pPr>
            <a:lvl3pPr marL="1208088" indent="-241300" defTabSz="966788">
              <a:defRPr>
                <a:solidFill>
                  <a:schemeClr val="tx1"/>
                </a:solidFill>
                <a:latin typeface="Arial" panose="020B0604020202020204" pitchFamily="34" charset="0"/>
                <a:cs typeface="Arial" panose="020B0604020202020204" pitchFamily="34" charset="0"/>
              </a:defRPr>
            </a:lvl3pPr>
            <a:lvl4pPr marL="1692275" indent="-242888" defTabSz="966788">
              <a:defRPr>
                <a:solidFill>
                  <a:schemeClr val="tx1"/>
                </a:solidFill>
                <a:latin typeface="Arial" panose="020B0604020202020204" pitchFamily="34" charset="0"/>
                <a:cs typeface="Arial" panose="020B0604020202020204" pitchFamily="34" charset="0"/>
              </a:defRPr>
            </a:lvl4pPr>
            <a:lvl5pPr marL="2174875" indent="-241300" defTabSz="966788">
              <a:defRPr>
                <a:solidFill>
                  <a:schemeClr val="tx1"/>
                </a:solidFill>
                <a:latin typeface="Arial" panose="020B0604020202020204" pitchFamily="34" charset="0"/>
                <a:cs typeface="Arial" panose="020B0604020202020204" pitchFamily="34" charset="0"/>
              </a:defRPr>
            </a:lvl5pPr>
            <a:lvl6pPr marL="26320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92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64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3675" indent="-2413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35AB2AD-FE58-457A-9D6D-58087DC0E3C2}" type="slidenum">
              <a:rPr lang="en-US" altLang="en-US"/>
              <a:pPr/>
              <a:t>12</a:t>
            </a:fld>
            <a:endParaRPr lang="en-US" altLang="en-US" dirty="0"/>
          </a:p>
        </p:txBody>
      </p:sp>
      <p:sp>
        <p:nvSpPr>
          <p:cNvPr id="77827"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p:txBody>
          <a:bodyPr>
            <a:normAutofit fontScale="85000" lnSpcReduction="20000"/>
          </a:bodyPr>
          <a:lstStyle/>
          <a:p>
            <a:pPr eaLnBrk="1" hangingPunct="1">
              <a:defRPr/>
            </a:pPr>
            <a:r>
              <a:rPr lang="en-US" altLang="en-US" b="1" dirty="0" smtClean="0"/>
              <a:t>The Security Maintenance Model</a:t>
            </a:r>
          </a:p>
          <a:p>
            <a:pPr marL="342900" indent="-342900">
              <a:spcBef>
                <a:spcPct val="20000"/>
              </a:spcBef>
              <a:buFontTx/>
              <a:buChar char="•"/>
              <a:defRPr/>
            </a:pPr>
            <a:r>
              <a:rPr lang="en-US" altLang="en-US" sz="2600" kern="0" dirty="0" smtClean="0">
                <a:solidFill>
                  <a:srgbClr val="222222"/>
                </a:solidFill>
                <a:latin typeface="Arial"/>
              </a:rPr>
              <a:t>Designed to focus organizational effort on maintaining systems</a:t>
            </a:r>
          </a:p>
          <a:p>
            <a:pPr marL="342900" indent="-342900">
              <a:spcBef>
                <a:spcPct val="20000"/>
              </a:spcBef>
              <a:buFontTx/>
              <a:buChar char="•"/>
              <a:defRPr/>
            </a:pPr>
            <a:r>
              <a:rPr lang="en-US" altLang="en-US" sz="2600" kern="0" dirty="0" smtClean="0">
                <a:solidFill>
                  <a:srgbClr val="222222"/>
                </a:solidFill>
                <a:latin typeface="Arial"/>
              </a:rPr>
              <a:t>Recommended maintenance model based on five </a:t>
            </a:r>
            <a:br>
              <a:rPr lang="en-US" altLang="en-US" sz="2600" kern="0" dirty="0" smtClean="0">
                <a:solidFill>
                  <a:srgbClr val="222222"/>
                </a:solidFill>
                <a:latin typeface="Arial"/>
              </a:rPr>
            </a:br>
            <a:r>
              <a:rPr lang="en-US" altLang="en-US" sz="2600" kern="0" dirty="0" smtClean="0">
                <a:solidFill>
                  <a:srgbClr val="222222"/>
                </a:solidFill>
                <a:latin typeface="Arial"/>
              </a:rPr>
              <a:t>subject areas:</a:t>
            </a:r>
          </a:p>
          <a:p>
            <a:pPr marL="742950" lvl="1" indent="-285750">
              <a:spcBef>
                <a:spcPct val="20000"/>
              </a:spcBef>
              <a:buFontTx/>
              <a:buChar char="–"/>
              <a:defRPr/>
            </a:pPr>
            <a:r>
              <a:rPr lang="en-US" altLang="en-US" sz="2400" kern="0" dirty="0" smtClean="0">
                <a:solidFill>
                  <a:srgbClr val="222222"/>
                </a:solidFill>
                <a:latin typeface="Arial"/>
              </a:rPr>
              <a:t>External monitoring</a:t>
            </a:r>
          </a:p>
          <a:p>
            <a:pPr marL="742950" lvl="1" indent="-285750">
              <a:spcBef>
                <a:spcPct val="20000"/>
              </a:spcBef>
              <a:buFontTx/>
              <a:buChar char="–"/>
              <a:defRPr/>
            </a:pPr>
            <a:r>
              <a:rPr lang="en-US" altLang="en-US" sz="2400" kern="0" dirty="0" smtClean="0">
                <a:solidFill>
                  <a:srgbClr val="222222"/>
                </a:solidFill>
                <a:latin typeface="Arial"/>
              </a:rPr>
              <a:t>Internal monitoring</a:t>
            </a:r>
          </a:p>
          <a:p>
            <a:pPr marL="742950" lvl="1" indent="-285750">
              <a:spcBef>
                <a:spcPct val="20000"/>
              </a:spcBef>
              <a:buFontTx/>
              <a:buChar char="–"/>
              <a:defRPr/>
            </a:pPr>
            <a:r>
              <a:rPr lang="en-US" altLang="en-US" sz="2400" kern="0" dirty="0" smtClean="0">
                <a:solidFill>
                  <a:srgbClr val="222222"/>
                </a:solidFill>
                <a:latin typeface="Arial"/>
              </a:rPr>
              <a:t>Planning and risk assessment</a:t>
            </a:r>
          </a:p>
          <a:p>
            <a:pPr marL="742950" lvl="1" indent="-285750">
              <a:spcBef>
                <a:spcPct val="20000"/>
              </a:spcBef>
              <a:buFontTx/>
              <a:buChar char="–"/>
              <a:defRPr/>
            </a:pPr>
            <a:r>
              <a:rPr lang="en-US" altLang="en-US" sz="2400" kern="0" dirty="0" smtClean="0">
                <a:solidFill>
                  <a:srgbClr val="222222"/>
                </a:solidFill>
                <a:latin typeface="Arial"/>
              </a:rPr>
              <a:t>Vulnerability assessment and remediation</a:t>
            </a:r>
          </a:p>
          <a:p>
            <a:pPr marL="742950" lvl="1" indent="-285750">
              <a:spcBef>
                <a:spcPct val="20000"/>
              </a:spcBef>
              <a:buFontTx/>
              <a:buChar char="–"/>
              <a:defRPr/>
            </a:pPr>
            <a:r>
              <a:rPr lang="en-US" altLang="en-US" sz="2400" kern="0" dirty="0" smtClean="0">
                <a:solidFill>
                  <a:srgbClr val="222222"/>
                </a:solidFill>
                <a:latin typeface="Arial"/>
              </a:rPr>
              <a:t>Readiness and review</a:t>
            </a:r>
          </a:p>
        </p:txBody>
      </p:sp>
    </p:spTree>
    <p:extLst>
      <p:ext uri="{BB962C8B-B14F-4D97-AF65-F5344CB8AC3E}">
        <p14:creationId xmlns:p14="http://schemas.microsoft.com/office/powerpoint/2010/main" val="39580900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Title_Sl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Rectangle 3"/>
          <p:cNvSpPr/>
          <p:nvPr/>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p:nvGrpSpPr>
        <p:grpSpPr>
          <a:xfrm>
            <a:off x="6812283" y="4885106"/>
            <a:ext cx="2137712" cy="1926127"/>
            <a:chOff x="6812283" y="4885106"/>
            <a:chExt cx="2137712" cy="1926127"/>
          </a:xfrm>
        </p:grpSpPr>
        <p:sp>
          <p:nvSpPr>
            <p:cNvPr id="5" name="Rectangle 4"/>
            <p:cNvSpPr/>
            <p:nvPr/>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grpSp>
      <p:pic>
        <p:nvPicPr>
          <p:cNvPr id="17" name="Picture 16" descr="Rules_Single_A.png"/>
          <p:cNvPicPr>
            <a:picLocks noChangeAspect="1"/>
          </p:cNvPicPr>
          <p:nvPr/>
        </p:nvPicPr>
        <p:blipFill rotWithShape="1">
          <a:blip r:embed="rId8" cstate="print">
            <a:extLst>
              <a:ext uri="{28A0092B-C50C-407E-A947-70E740481C1C}">
                <a14:useLocalDpi xmlns:a14="http://schemas.microsoft.com/office/drawing/2010/main" val="0"/>
              </a:ext>
            </a:extLst>
          </a:blip>
          <a:srcRect l="25529" t="2" r="-8081" b="-56075"/>
          <a:stretch/>
        </p:blipFill>
        <p:spPr>
          <a:xfrm>
            <a:off x="1627124" y="533400"/>
            <a:ext cx="6312249" cy="124892"/>
          </a:xfrm>
          <a:prstGeom prst="rect">
            <a:avLst/>
          </a:prstGeom>
        </p:spPr>
      </p:pic>
      <p:pic>
        <p:nvPicPr>
          <p:cNvPr id="19" name="Picture 18"/>
          <p:cNvPicPr>
            <a:picLocks noChangeAspect="1"/>
          </p:cNvPicPr>
          <p:nvPr/>
        </p:nvPicPr>
        <p:blipFill>
          <a:blip r:embed="rId9"/>
          <a:stretch>
            <a:fillRect/>
          </a:stretch>
        </p:blipFill>
        <p:spPr>
          <a:xfrm>
            <a:off x="118720" y="6363035"/>
            <a:ext cx="1400289" cy="430858"/>
          </a:xfrm>
          <a:prstGeom prst="rect">
            <a:avLst/>
          </a:prstGeom>
        </p:spPr>
      </p:pic>
    </p:spTree>
    <p:extLst>
      <p:ext uri="{BB962C8B-B14F-4D97-AF65-F5344CB8AC3E}">
        <p14:creationId xmlns:p14="http://schemas.microsoft.com/office/powerpoint/2010/main" val="33819640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pic>
        <p:nvPicPr>
          <p:cNvPr id="4" name="Picture 3" descr="Audi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pic>
        <p:nvPicPr>
          <p:cNvPr id="13" name="Picture 12" descr="Rules_Single_A.png"/>
          <p:cNvPicPr>
            <a:picLocks noChangeAspect="1"/>
          </p:cNvPicPr>
          <p:nvPr/>
        </p:nvPicPr>
        <p:blipFill rotWithShape="1">
          <a:blip r:embed="rId8" cstate="print">
            <a:extLst>
              <a:ext uri="{28A0092B-C50C-407E-A947-70E740481C1C}">
                <a14:useLocalDpi xmlns:a14="http://schemas.microsoft.com/office/drawing/2010/main" val="0"/>
              </a:ext>
            </a:extLst>
          </a:blip>
          <a:srcRect l="25529" t="2" r="-8081" b="-56075"/>
          <a:stretch/>
        </p:blipFill>
        <p:spPr>
          <a:xfrm>
            <a:off x="1597683" y="6487629"/>
            <a:ext cx="7165318" cy="141771"/>
          </a:xfrm>
          <a:prstGeom prst="rect">
            <a:avLst/>
          </a:prstGeom>
        </p:spPr>
      </p:pic>
      <p:pic>
        <p:nvPicPr>
          <p:cNvPr id="18" name="Picture 17"/>
          <p:cNvPicPr>
            <a:picLocks noChangeAspect="1"/>
          </p:cNvPicPr>
          <p:nvPr/>
        </p:nvPicPr>
        <p:blipFill>
          <a:blip r:embed="rId9"/>
          <a:stretch>
            <a:fillRect/>
          </a:stretch>
        </p:blipFill>
        <p:spPr>
          <a:xfrm>
            <a:off x="118720" y="6363035"/>
            <a:ext cx="1400289" cy="430858"/>
          </a:xfrm>
          <a:prstGeom prst="rect">
            <a:avLst/>
          </a:prstGeom>
        </p:spPr>
      </p:pic>
      <p:sp>
        <p:nvSpPr>
          <p:cNvPr id="17" name="Footer Placeholder 2"/>
          <p:cNvSpPr txBox="1">
            <a:spLocks/>
          </p:cNvSpPr>
          <p:nvPr/>
        </p:nvSpPr>
        <p:spPr>
          <a:xfrm>
            <a:off x="1447801" y="6597087"/>
            <a:ext cx="5410200" cy="244535"/>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tint val="75000"/>
                  </a:scheme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dirty="0" smtClean="0"/>
              <a:t>© 2018 Cengage May not be copied, scanned, or duplicated, in whole or in part, except for use as permitted in a license </a:t>
            </a:r>
            <a:br>
              <a:rPr lang="en-US" dirty="0" smtClean="0"/>
            </a:br>
            <a:r>
              <a:rPr lang="en-US" dirty="0" smtClean="0"/>
              <a:t>distributed with a certain</a:t>
            </a:r>
            <a:r>
              <a:rPr lang="en-US" baseline="0" dirty="0" smtClean="0"/>
              <a:t> </a:t>
            </a:r>
            <a:r>
              <a:rPr lang="en-US" dirty="0" smtClean="0"/>
              <a:t>product or service or otherwise on a password-protected website for classroom use</a:t>
            </a:r>
            <a:endParaRPr lang="en-US" dirty="0"/>
          </a:p>
        </p:txBody>
      </p:sp>
    </p:spTree>
    <p:extLst>
      <p:ext uri="{BB962C8B-B14F-4D97-AF65-F5344CB8AC3E}">
        <p14:creationId xmlns:p14="http://schemas.microsoft.com/office/powerpoint/2010/main" val="2356444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295400"/>
            <a:ext cx="8415338" cy="1661993"/>
          </a:xfrm>
        </p:spPr>
        <p:txBody>
          <a:bodyPr/>
          <a:lstStyle>
            <a:lvl1pPr marL="171450" indent="-171450">
              <a:lnSpc>
                <a:spcPct val="100000"/>
              </a:lnSpc>
              <a:spcBef>
                <a:spcPts val="0"/>
              </a:spcBef>
              <a:defRPr sz="2800"/>
            </a:lvl1pPr>
            <a:lvl2pPr>
              <a:lnSpc>
                <a:spcPct val="100000"/>
              </a:lnSpc>
              <a:spcBef>
                <a:spcPts val="0"/>
              </a:spcBef>
              <a:defRPr sz="2400"/>
            </a:lvl2pPr>
            <a:lvl3pPr>
              <a:lnSpc>
                <a:spcPct val="100000"/>
              </a:lnSpc>
              <a:spcBef>
                <a:spcPts val="0"/>
              </a:spcBef>
              <a:defRPr sz="2000"/>
            </a:lvl3pPr>
            <a:lvl4pPr>
              <a:lnSpc>
                <a:spcPct val="100000"/>
              </a:lnSpc>
              <a:spcBef>
                <a:spcPts val="0"/>
              </a:spcBef>
              <a:defRPr sz="1800"/>
            </a:lvl4pPr>
            <a:lvl5pPr>
              <a:lnSpc>
                <a:spcPct val="100000"/>
              </a:lnSpc>
              <a:spcBef>
                <a:spcPts val="0"/>
              </a:spcBef>
              <a:defRPr sz="18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1"/>
          <p:cNvSpPr>
            <a:spLocks noGrp="1"/>
          </p:cNvSpPr>
          <p:nvPr>
            <p:ph type="title"/>
          </p:nvPr>
        </p:nvSpPr>
        <p:spPr>
          <a:xfrm>
            <a:off x="762000" y="371249"/>
            <a:ext cx="8026400" cy="366254"/>
          </a:xfrm>
        </p:spPr>
        <p:txBody>
          <a:bodyPr/>
          <a:lstStyle>
            <a:lvl1pPr>
              <a:defRPr sz="2800"/>
            </a:lvl1pPr>
          </a:lstStyle>
          <a:p>
            <a:r>
              <a:rPr lang="en-US" smtClean="0"/>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t="2" r="-8081" b="-56075"/>
          <a:stretch/>
        </p:blipFill>
        <p:spPr>
          <a:xfrm>
            <a:off x="1597683" y="6487629"/>
            <a:ext cx="7165318" cy="141771"/>
          </a:xfrm>
          <a:prstGeom prst="rect">
            <a:avLst/>
          </a:prstGeom>
        </p:spPr>
      </p:pic>
      <p:pic>
        <p:nvPicPr>
          <p:cNvPr id="9" name="Picture 8"/>
          <p:cNvPicPr>
            <a:picLocks noChangeAspect="1"/>
          </p:cNvPicPr>
          <p:nvPr/>
        </p:nvPicPr>
        <p:blipFill>
          <a:blip r:embed="rId5"/>
          <a:stretch>
            <a:fillRect/>
          </a:stretch>
        </p:blipFill>
        <p:spPr>
          <a:xfrm>
            <a:off x="118720" y="6363035"/>
            <a:ext cx="1400289" cy="430858"/>
          </a:xfrm>
          <a:prstGeom prst="rect">
            <a:avLst/>
          </a:prstGeom>
        </p:spPr>
      </p:pic>
    </p:spTree>
    <p:extLst>
      <p:ext uri="{BB962C8B-B14F-4D97-AF65-F5344CB8AC3E}">
        <p14:creationId xmlns:p14="http://schemas.microsoft.com/office/powerpoint/2010/main" val="79473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smtClean="0"/>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0" name="Picture 9"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t="2" r="-8081" b="-56075"/>
          <a:stretch/>
        </p:blipFill>
        <p:spPr>
          <a:xfrm>
            <a:off x="1597683" y="6487629"/>
            <a:ext cx="7165318" cy="141771"/>
          </a:xfrm>
          <a:prstGeom prst="rect">
            <a:avLst/>
          </a:prstGeom>
        </p:spPr>
      </p:pic>
      <p:pic>
        <p:nvPicPr>
          <p:cNvPr id="11" name="Picture 10"/>
          <p:cNvPicPr>
            <a:picLocks noChangeAspect="1"/>
          </p:cNvPicPr>
          <p:nvPr/>
        </p:nvPicPr>
        <p:blipFill>
          <a:blip r:embed="rId5"/>
          <a:stretch>
            <a:fillRect/>
          </a:stretch>
        </p:blipFill>
        <p:spPr>
          <a:xfrm>
            <a:off x="118720" y="6363035"/>
            <a:ext cx="1400289" cy="430858"/>
          </a:xfrm>
          <a:prstGeom prst="rect">
            <a:avLst/>
          </a:prstGeom>
        </p:spPr>
      </p:pic>
    </p:spTree>
    <p:extLst>
      <p:ext uri="{BB962C8B-B14F-4D97-AF65-F5344CB8AC3E}">
        <p14:creationId xmlns:p14="http://schemas.microsoft.com/office/powerpoint/2010/main" val="1085617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8720" y="6363035"/>
            <a:ext cx="1400289" cy="430858"/>
          </a:xfrm>
          <a:prstGeom prst="rect">
            <a:avLst/>
          </a:prstGeom>
        </p:spPr>
      </p:pic>
      <p:pic>
        <p:nvPicPr>
          <p:cNvPr id="7" name="Picture 6" descr="Rules_Single_A.png"/>
          <p:cNvPicPr>
            <a:picLocks noChangeAspect="1"/>
          </p:cNvPicPr>
          <p:nvPr/>
        </p:nvPicPr>
        <p:blipFill rotWithShape="1">
          <a:blip r:embed="rId3" cstate="print">
            <a:extLst>
              <a:ext uri="{28A0092B-C50C-407E-A947-70E740481C1C}">
                <a14:useLocalDpi xmlns:a14="http://schemas.microsoft.com/office/drawing/2010/main" val="0"/>
              </a:ext>
            </a:extLst>
          </a:blip>
          <a:srcRect l="25529" t="2" r="-8081" b="-56075"/>
          <a:stretch/>
        </p:blipFill>
        <p:spPr>
          <a:xfrm>
            <a:off x="1597683" y="6487629"/>
            <a:ext cx="7165318" cy="141771"/>
          </a:xfrm>
          <a:prstGeom prst="rect">
            <a:avLst/>
          </a:prstGeom>
        </p:spPr>
      </p:pic>
    </p:spTree>
    <p:extLst>
      <p:ext uri="{BB962C8B-B14F-4D97-AF65-F5344CB8AC3E}">
        <p14:creationId xmlns:p14="http://schemas.microsoft.com/office/powerpoint/2010/main" val="78627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65125" y="1295400"/>
            <a:ext cx="3978275" cy="4885620"/>
          </a:xfrm>
        </p:spPr>
        <p:txBody>
          <a:bodyPr/>
          <a:lstStyle>
            <a:lvl1pPr marL="171450" indent="-171450">
              <a:defRPr sz="2800"/>
            </a:lvl1pPr>
            <a:lvl2pPr>
              <a:defRPr sz="2400"/>
            </a:lvl2pPr>
            <a:lvl3pPr>
              <a:defRPr sz="2000"/>
            </a:lvl3pPr>
            <a:lvl4pPr>
              <a:defRPr sz="18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idx="10"/>
          </p:nvPr>
        </p:nvSpPr>
        <p:spPr>
          <a:xfrm>
            <a:off x="4800600" y="1295400"/>
            <a:ext cx="3962400" cy="4885620"/>
          </a:xfrm>
        </p:spPr>
        <p:txBody>
          <a:bodyPr/>
          <a:lstStyle>
            <a:lvl1pPr marL="171450" indent="-171450">
              <a:defRPr sz="2800"/>
            </a:lvl1pPr>
            <a:lvl2pPr>
              <a:defRPr sz="2400"/>
            </a:lvl2pPr>
            <a:lvl3pPr>
              <a:defRPr sz="2000"/>
            </a:lvl3pPr>
            <a:lvl4pPr>
              <a:defRPr sz="18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5591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457200"/>
            <a:ext cx="8415338" cy="5715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33507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Footer Placeholder 2"/>
          <p:cNvSpPr txBox="1">
            <a:spLocks/>
          </p:cNvSpPr>
          <p:nvPr/>
        </p:nvSpPr>
        <p:spPr>
          <a:xfrm>
            <a:off x="1447801" y="6597087"/>
            <a:ext cx="5410200" cy="244535"/>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tint val="75000"/>
                  </a:scheme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dirty="0" smtClean="0"/>
              <a:t>© 2018 Cengage May not be copied, scanned, or duplicated, in whole or in part, except for use as permitted in a license </a:t>
            </a:r>
            <a:br>
              <a:rPr lang="en-US" dirty="0" smtClean="0"/>
            </a:br>
            <a:r>
              <a:rPr lang="en-US" dirty="0" smtClean="0"/>
              <a:t>distributed with a certain</a:t>
            </a:r>
            <a:r>
              <a:rPr lang="en-US" baseline="0" dirty="0" smtClean="0"/>
              <a:t> </a:t>
            </a:r>
            <a:r>
              <a:rPr lang="en-US" dirty="0" smtClean="0"/>
              <a:t>product or service or otherwise on a password-protected website for classroom use</a:t>
            </a:r>
            <a:endParaRPr lang="en-US" dirty="0"/>
          </a:p>
        </p:txBody>
      </p:sp>
      <p:sp>
        <p:nvSpPr>
          <p:cNvPr id="3" name="Text Placeholder 2"/>
          <p:cNvSpPr>
            <a:spLocks noGrp="1"/>
          </p:cNvSpPr>
          <p:nvPr>
            <p:ph type="body" idx="1"/>
          </p:nvPr>
        </p:nvSpPr>
        <p:spPr>
          <a:xfrm>
            <a:off x="365125" y="1538818"/>
            <a:ext cx="8415338" cy="1661993"/>
          </a:xfrm>
          <a:prstGeom prst="rect">
            <a:avLst/>
          </a:prstGeom>
        </p:spPr>
        <p:txBody>
          <a:bodyPr vert="horz" wrap="square" lIns="0" tIns="0" rIns="0" bIns="0" rtlCol="0">
            <a:sp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txBox="1">
            <a:spLocks/>
          </p:cNvSpPr>
          <p:nvPr/>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45776"/>
            <a:ext cx="8415338" cy="366254"/>
          </a:xfrm>
          <a:prstGeom prst="rect">
            <a:avLst/>
          </a:prstGeom>
        </p:spPr>
        <p:txBody>
          <a:bodyPr vert="horz" wrap="square" lIns="0" tIns="0" rIns="0" bIns="0" rtlCol="0" anchor="ctr">
            <a:spAutoFit/>
          </a:bodyPr>
          <a:lstStyle/>
          <a:p>
            <a:r>
              <a:rPr lang="en-US" smtClean="0"/>
              <a:t>Click to edit Master title style</a:t>
            </a:r>
            <a:endParaRPr lang="en-US" dirty="0"/>
          </a:p>
        </p:txBody>
      </p:sp>
      <p:sp>
        <p:nvSpPr>
          <p:cNvPr id="5" name="TextBox 4"/>
          <p:cNvSpPr txBox="1"/>
          <p:nvPr/>
        </p:nvSpPr>
        <p:spPr>
          <a:xfrm>
            <a:off x="5257800" y="0"/>
            <a:ext cx="3653564" cy="246221"/>
          </a:xfrm>
          <a:prstGeom prst="rect">
            <a:avLst/>
          </a:prstGeom>
          <a:noFill/>
        </p:spPr>
        <p:txBody>
          <a:bodyPr wrap="none" rtlCol="0">
            <a:spAutoFit/>
          </a:bodyPr>
          <a:lstStyle/>
          <a:p>
            <a:r>
              <a:rPr lang="en-US" sz="1000" i="1" dirty="0" smtClean="0">
                <a:solidFill>
                  <a:schemeClr val="bg1">
                    <a:lumMod val="65000"/>
                  </a:schemeClr>
                </a:solidFill>
              </a:rPr>
              <a:t>Management of Information Security, 6</a:t>
            </a:r>
            <a:r>
              <a:rPr lang="en-US" sz="1000" i="1" baseline="30000" dirty="0" smtClean="0">
                <a:solidFill>
                  <a:schemeClr val="bg1">
                    <a:lumMod val="65000"/>
                  </a:schemeClr>
                </a:solidFill>
              </a:rPr>
              <a:t>th</a:t>
            </a:r>
            <a:r>
              <a:rPr lang="en-US" sz="1000" i="1" dirty="0" smtClean="0">
                <a:solidFill>
                  <a:schemeClr val="bg1">
                    <a:lumMod val="65000"/>
                  </a:schemeClr>
                </a:solidFill>
              </a:rPr>
              <a:t> ed. - Whitman &amp; Mattord</a:t>
            </a:r>
            <a:endParaRPr lang="en-US" sz="1000" i="1" dirty="0">
              <a:solidFill>
                <a:schemeClr val="bg1">
                  <a:lumMod val="65000"/>
                </a:schemeClr>
              </a:solidFill>
            </a:endParaRPr>
          </a:p>
        </p:txBody>
      </p:sp>
    </p:spTree>
    <p:extLst>
      <p:ext uri="{BB962C8B-B14F-4D97-AF65-F5344CB8AC3E}">
        <p14:creationId xmlns:p14="http://schemas.microsoft.com/office/powerpoint/2010/main" val="13367817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82" r:id="rId6"/>
    <p:sldLayoutId id="2147483681" r:id="rId7"/>
  </p:sldLayoutIdLst>
  <p:txStyles>
    <p:titleStyle>
      <a:lvl1pPr algn="l" defTabSz="914400" rtl="0" eaLnBrk="1" latinLnBrk="0" hangingPunct="1">
        <a:lnSpc>
          <a:spcPct val="85000"/>
        </a:lnSpc>
        <a:spcBef>
          <a:spcPct val="0"/>
        </a:spcBef>
        <a:buNone/>
        <a:defRPr sz="2800" b="1" kern="1200">
          <a:solidFill>
            <a:schemeClr val="accent2"/>
          </a:solidFill>
          <a:latin typeface="+mj-lt"/>
          <a:ea typeface="+mj-ea"/>
          <a:cs typeface="+mj-cs"/>
        </a:defRPr>
      </a:lvl1pPr>
    </p:titleStyle>
    <p:bodyStyle>
      <a:lvl1pPr marL="171450" indent="-171450" algn="l" defTabSz="914400" rtl="0" eaLnBrk="1" latinLnBrk="0" hangingPunct="1">
        <a:lnSpc>
          <a:spcPct val="100000"/>
        </a:lnSpc>
        <a:spcBef>
          <a:spcPts val="0"/>
        </a:spcBef>
        <a:buClr>
          <a:schemeClr val="accent2"/>
        </a:buClr>
        <a:buFont typeface="Arial" pitchFamily="34" charset="0"/>
        <a:buChar char="•"/>
        <a:defRPr sz="28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100000"/>
        </a:lnSpc>
        <a:spcBef>
          <a:spcPts val="0"/>
        </a:spcBef>
        <a:buClr>
          <a:schemeClr val="accent1"/>
        </a:buClr>
        <a:buFont typeface="Arial" pitchFamily="34" charset="0"/>
        <a:buChar char="•"/>
        <a:defRPr sz="24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100000"/>
        </a:lnSpc>
        <a:spcBef>
          <a:spcPts val="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100000"/>
        </a:lnSpc>
        <a:spcBef>
          <a:spcPts val="0"/>
        </a:spcBef>
        <a:buFont typeface="Arial" pitchFamily="34" charset="0"/>
        <a:buChar char="•"/>
        <a:defRPr sz="18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100000"/>
        </a:lnSpc>
        <a:spcBef>
          <a:spcPts val="0"/>
        </a:spcBef>
        <a:buFont typeface="Arial"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7200" y="990600"/>
            <a:ext cx="8168299" cy="3657600"/>
          </a:xfrm>
          <a:prstGeom prst="roundRect">
            <a:avLst>
              <a:gd name="adj" fmla="val 8156"/>
            </a:avLst>
          </a:prstGeom>
        </p:spPr>
      </p:pic>
    </p:spTree>
    <p:extLst>
      <p:ext uri="{BB962C8B-B14F-4D97-AF65-F5344CB8AC3E}">
        <p14:creationId xmlns:p14="http://schemas.microsoft.com/office/powerpoint/2010/main" val="2675411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5125" y="1295400"/>
            <a:ext cx="8415338" cy="3447098"/>
          </a:xfrm>
        </p:spPr>
        <p:txBody>
          <a:bodyPr/>
          <a:lstStyle/>
          <a:p>
            <a:r>
              <a:rPr lang="en-US" altLang="en-US" dirty="0"/>
              <a:t>Configuration (or change) management: </a:t>
            </a:r>
          </a:p>
          <a:p>
            <a:pPr lvl="1"/>
            <a:r>
              <a:rPr lang="en-US" altLang="en-US" dirty="0"/>
              <a:t>Manages the effects of changes in </a:t>
            </a:r>
            <a:r>
              <a:rPr lang="en-US" altLang="en-US" dirty="0" smtClean="0"/>
              <a:t>configurations</a:t>
            </a:r>
          </a:p>
          <a:p>
            <a:pPr lvl="1"/>
            <a:r>
              <a:rPr lang="en-US" altLang="en-US" dirty="0" smtClean="0"/>
              <a:t>Step 1: Identify Change</a:t>
            </a:r>
          </a:p>
          <a:p>
            <a:pPr lvl="1"/>
            <a:r>
              <a:rPr lang="en-US" altLang="en-US" dirty="0" smtClean="0"/>
              <a:t>Step 2: Evaluate Change Request</a:t>
            </a:r>
          </a:p>
          <a:p>
            <a:pPr lvl="1"/>
            <a:r>
              <a:rPr lang="en-US" altLang="en-US" dirty="0"/>
              <a:t>Step 3: Implementation </a:t>
            </a:r>
            <a:r>
              <a:rPr lang="en-US" altLang="en-US" dirty="0" smtClean="0"/>
              <a:t>Decision</a:t>
            </a:r>
          </a:p>
          <a:p>
            <a:pPr lvl="1"/>
            <a:r>
              <a:rPr lang="en-US" altLang="en-US" dirty="0"/>
              <a:t>Step 4: Implement Approved Change </a:t>
            </a:r>
            <a:r>
              <a:rPr lang="en-US" altLang="en-US" dirty="0" smtClean="0"/>
              <a:t>Request</a:t>
            </a:r>
          </a:p>
          <a:p>
            <a:pPr lvl="1"/>
            <a:r>
              <a:rPr lang="en-US" altLang="en-US" dirty="0"/>
              <a:t>Step 5: Continuous Monitoring</a:t>
            </a:r>
            <a:endParaRPr lang="en-US" altLang="en-US" dirty="0" smtClean="0"/>
          </a:p>
          <a:p>
            <a:pPr lvl="1"/>
            <a:endParaRPr lang="en-US" altLang="en-US" dirty="0"/>
          </a:p>
          <a:p>
            <a:endParaRPr lang="en-US" dirty="0"/>
          </a:p>
        </p:txBody>
      </p:sp>
      <p:sp>
        <p:nvSpPr>
          <p:cNvPr id="3" name="Title 2"/>
          <p:cNvSpPr>
            <a:spLocks noGrp="1"/>
          </p:cNvSpPr>
          <p:nvPr>
            <p:ph type="title"/>
          </p:nvPr>
        </p:nvSpPr>
        <p:spPr>
          <a:xfrm>
            <a:off x="762000" y="186519"/>
            <a:ext cx="8026400" cy="735714"/>
          </a:xfrm>
        </p:spPr>
        <p:txBody>
          <a:bodyPr/>
          <a:lstStyle/>
          <a:p>
            <a:r>
              <a:rPr lang="en-US" altLang="en-US" dirty="0"/>
              <a:t>NIST SP 800-100 Information Security Handbook: A Guide for Managers </a:t>
            </a:r>
            <a:r>
              <a:rPr lang="en-US" altLang="en-US" dirty="0" smtClean="0"/>
              <a:t>(</a:t>
            </a:r>
            <a:r>
              <a:rPr lang="en-US" dirty="0"/>
              <a:t>Continued</a:t>
            </a:r>
            <a:r>
              <a:rPr lang="en-US" altLang="en-US" dirty="0" smtClean="0"/>
              <a:t>)</a:t>
            </a:r>
            <a:endParaRPr lang="en-US" dirty="0"/>
          </a:p>
        </p:txBody>
      </p:sp>
    </p:spTree>
    <p:extLst>
      <p:ext uri="{BB962C8B-B14F-4D97-AF65-F5344CB8AC3E}">
        <p14:creationId xmlns:p14="http://schemas.microsoft.com/office/powerpoint/2010/main" val="760633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flowchart depicts the S S L C for obtaining security services at a high level. 1. Initiation Phase Determining the need. 2. Assessment Phase Identifying viable solutions. 3. Solution Phase Specifying the right solution. ,4. Implementation Phase Engaging the right source. 5. Operations Phase Ensuring operational success. 6. Closeout Phase Ensuring successful clos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452979"/>
            <a:ext cx="6705600" cy="5819775"/>
          </a:xfrm>
          <a:prstGeom prst="rect">
            <a:avLst/>
          </a:prstGeom>
        </p:spPr>
      </p:pic>
    </p:spTree>
    <p:extLst>
      <p:ext uri="{BB962C8B-B14F-4D97-AF65-F5344CB8AC3E}">
        <p14:creationId xmlns:p14="http://schemas.microsoft.com/office/powerpoint/2010/main" val="844775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r>
              <a:rPr lang="en-US" altLang="en-US" dirty="0" smtClean="0"/>
              <a:t>Designed to focus organizational effort on maintaining systems</a:t>
            </a:r>
          </a:p>
          <a:p>
            <a:r>
              <a:rPr lang="en-US" altLang="en-US" dirty="0" smtClean="0"/>
              <a:t>Recommended maintenance model based on five </a:t>
            </a:r>
            <a:br>
              <a:rPr lang="en-US" altLang="en-US" dirty="0" smtClean="0"/>
            </a:br>
            <a:r>
              <a:rPr lang="en-US" altLang="en-US" dirty="0" smtClean="0"/>
              <a:t>subject areas:</a:t>
            </a:r>
          </a:p>
          <a:p>
            <a:pPr lvl="1"/>
            <a:r>
              <a:rPr lang="en-US" altLang="en-US" dirty="0" smtClean="0"/>
              <a:t>External monitoring</a:t>
            </a:r>
          </a:p>
          <a:p>
            <a:pPr lvl="1"/>
            <a:r>
              <a:rPr lang="en-US" altLang="en-US" dirty="0" smtClean="0"/>
              <a:t>Internal monitoring</a:t>
            </a:r>
          </a:p>
          <a:p>
            <a:pPr lvl="1"/>
            <a:r>
              <a:rPr lang="en-US" altLang="en-US" dirty="0" smtClean="0"/>
              <a:t>Planning and risk assessment</a:t>
            </a:r>
          </a:p>
          <a:p>
            <a:pPr lvl="1"/>
            <a:r>
              <a:rPr lang="en-US" altLang="en-US" dirty="0" smtClean="0"/>
              <a:t>Vulnerability assessment and remediation</a:t>
            </a:r>
          </a:p>
          <a:p>
            <a:pPr lvl="1"/>
            <a:r>
              <a:rPr lang="en-US" altLang="en-US" dirty="0" smtClean="0"/>
              <a:t>Readiness and review</a:t>
            </a:r>
          </a:p>
        </p:txBody>
      </p:sp>
      <p:sp>
        <p:nvSpPr>
          <p:cNvPr id="22530" name="Rectangle 2"/>
          <p:cNvSpPr>
            <a:spLocks noGrp="1" noChangeArrowheads="1"/>
          </p:cNvSpPr>
          <p:nvPr>
            <p:ph type="title"/>
          </p:nvPr>
        </p:nvSpPr>
        <p:spPr/>
        <p:txBody>
          <a:bodyPr/>
          <a:lstStyle/>
          <a:p>
            <a:r>
              <a:rPr lang="en-US" altLang="en-US" dirty="0" smtClean="0"/>
              <a:t>The Security Maintenance Model</a:t>
            </a:r>
          </a:p>
        </p:txBody>
      </p:sp>
    </p:spTree>
    <p:extLst>
      <p:ext uri="{BB962C8B-B14F-4D97-AF65-F5344CB8AC3E}">
        <p14:creationId xmlns:p14="http://schemas.microsoft.com/office/powerpoint/2010/main" val="2565566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flowchart identifies the maintenance model. Internal monitoring, external monitoring, and planning and risk assessment all lead to risk, threat, and attack database which in turn leads to Vulnerability assessment and remediation which forms a Vulnerability database culminating to readiness and review."/>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3638" y="457200"/>
            <a:ext cx="7876725" cy="5865908"/>
          </a:xfrm>
          <a:prstGeom prst="rect">
            <a:avLst/>
          </a:prstGeom>
        </p:spPr>
      </p:pic>
    </p:spTree>
    <p:extLst>
      <p:ext uri="{BB962C8B-B14F-4D97-AF65-F5344CB8AC3E}">
        <p14:creationId xmlns:p14="http://schemas.microsoft.com/office/powerpoint/2010/main" val="278564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365125" y="1295400"/>
            <a:ext cx="8415338" cy="2585323"/>
          </a:xfrm>
        </p:spPr>
        <p:txBody>
          <a:bodyPr/>
          <a:lstStyle/>
          <a:p>
            <a:r>
              <a:rPr lang="en-US" altLang="en-US" dirty="0" smtClean="0"/>
              <a:t>Objective to provide early awareness of new and emerging threats, threat agents, vulnerabilities, and attacks so organization can mount an effective defense</a:t>
            </a:r>
          </a:p>
          <a:p>
            <a:r>
              <a:rPr lang="en-US" altLang="en-US" dirty="0" smtClean="0"/>
              <a:t>Entails collecting intelligence from data sources and giving that intelligence context and meaning for use by organizational decision makers</a:t>
            </a:r>
          </a:p>
        </p:txBody>
      </p:sp>
      <p:sp>
        <p:nvSpPr>
          <p:cNvPr id="24578" name="Rectangle 2"/>
          <p:cNvSpPr>
            <a:spLocks noGrp="1" noChangeArrowheads="1"/>
          </p:cNvSpPr>
          <p:nvPr>
            <p:ph type="title"/>
          </p:nvPr>
        </p:nvSpPr>
        <p:spPr/>
        <p:txBody>
          <a:bodyPr/>
          <a:lstStyle/>
          <a:p>
            <a:r>
              <a:rPr lang="en-US" altLang="en-US" dirty="0" smtClean="0"/>
              <a:t>Monitoring the External Environment</a:t>
            </a:r>
          </a:p>
        </p:txBody>
      </p:sp>
    </p:spTree>
    <p:extLst>
      <p:ext uri="{BB962C8B-B14F-4D97-AF65-F5344CB8AC3E}">
        <p14:creationId xmlns:p14="http://schemas.microsoft.com/office/powerpoint/2010/main" val="3149601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365125" y="1295400"/>
            <a:ext cx="8415338" cy="3754874"/>
          </a:xfrm>
        </p:spPr>
        <p:txBody>
          <a:bodyPr/>
          <a:lstStyle/>
          <a:p>
            <a:r>
              <a:rPr lang="en-US" altLang="en-US" dirty="0" smtClean="0"/>
              <a:t>Data sources</a:t>
            </a:r>
          </a:p>
          <a:p>
            <a:pPr lvl="1"/>
            <a:r>
              <a:rPr lang="en-US" altLang="en-US" dirty="0" smtClean="0"/>
              <a:t>Acquiring threat and vulnerability data is not difficult</a:t>
            </a:r>
          </a:p>
          <a:p>
            <a:pPr lvl="1"/>
            <a:r>
              <a:rPr lang="en-US" altLang="en-US" dirty="0" smtClean="0"/>
              <a:t>Turning data into information decision makers can use is the challenge</a:t>
            </a:r>
          </a:p>
          <a:p>
            <a:pPr lvl="1"/>
            <a:r>
              <a:rPr lang="en-US" altLang="en-US" dirty="0" smtClean="0"/>
              <a:t>External intelligence comes from vendors, computer emergency response teams (CERTs), public network sources, or membership sites</a:t>
            </a:r>
          </a:p>
          <a:p>
            <a:pPr lvl="1"/>
            <a:r>
              <a:rPr lang="en-US" altLang="en-US" dirty="0" smtClean="0"/>
              <a:t>Regardless of where or how external monitoring data are collected, they must be analyzed in the context of the organization’s security environment to be useful</a:t>
            </a:r>
          </a:p>
        </p:txBody>
      </p:sp>
      <p:sp>
        <p:nvSpPr>
          <p:cNvPr id="24578" name="Rectangle 2"/>
          <p:cNvSpPr>
            <a:spLocks noGrp="1" noChangeArrowheads="1"/>
          </p:cNvSpPr>
          <p:nvPr>
            <p:ph type="title"/>
          </p:nvPr>
        </p:nvSpPr>
        <p:spPr/>
        <p:txBody>
          <a:bodyPr/>
          <a:lstStyle/>
          <a:p>
            <a:r>
              <a:rPr lang="en-US" altLang="en-US" dirty="0" smtClean="0"/>
              <a:t>Monitoring the External Environment </a:t>
            </a:r>
            <a:r>
              <a:rPr lang="en-US" altLang="en-US" dirty="0" smtClean="0"/>
              <a:t>(</a:t>
            </a:r>
            <a:r>
              <a:rPr lang="en-US" dirty="0"/>
              <a:t>Continued</a:t>
            </a:r>
            <a:r>
              <a:rPr lang="en-US" altLang="en-US" dirty="0" smtClean="0"/>
              <a:t>)</a:t>
            </a:r>
            <a:endParaRPr lang="en-US" altLang="en-US" dirty="0" smtClean="0"/>
          </a:p>
        </p:txBody>
      </p:sp>
    </p:spTree>
    <p:extLst>
      <p:ext uri="{BB962C8B-B14F-4D97-AF65-F5344CB8AC3E}">
        <p14:creationId xmlns:p14="http://schemas.microsoft.com/office/powerpoint/2010/main" val="1941265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flowchart identifies external monitoring. Vendors inform team of product-related threats, C E R Ts supply information on local and international threats, Public Internet sites supply information on current attacks, Membership sites offer value-added context and filtering capabilities. With the inputs Security team scans external environment for threats which moves on to Team feeds data to organization’s database ultimately reaching Risk, threat, and attack database.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700" y="467898"/>
            <a:ext cx="7848600" cy="5865260"/>
          </a:xfrm>
          <a:prstGeom prst="rect">
            <a:avLst/>
          </a:prstGeom>
        </p:spPr>
      </p:pic>
    </p:spTree>
    <p:extLst>
      <p:ext uri="{BB962C8B-B14F-4D97-AF65-F5344CB8AC3E}">
        <p14:creationId xmlns:p14="http://schemas.microsoft.com/office/powerpoint/2010/main" val="2676031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365125" y="1295400"/>
            <a:ext cx="8415338" cy="5047536"/>
          </a:xfrm>
        </p:spPr>
        <p:txBody>
          <a:bodyPr/>
          <a:lstStyle/>
          <a:p>
            <a:r>
              <a:rPr lang="en-US" altLang="en-US" dirty="0" smtClean="0"/>
              <a:t>Monitoring, escalation, and incident response</a:t>
            </a:r>
          </a:p>
          <a:p>
            <a:pPr lvl="1"/>
            <a:r>
              <a:rPr lang="en-US" altLang="en-US" dirty="0" smtClean="0"/>
              <a:t>Function of external monitoring process is to monitor activity, report results, and escalate warnings</a:t>
            </a:r>
          </a:p>
          <a:p>
            <a:pPr lvl="1"/>
            <a:r>
              <a:rPr lang="en-US" altLang="en-US" dirty="0" smtClean="0"/>
              <a:t>Monitoring process has three primary deliverables:</a:t>
            </a:r>
          </a:p>
          <a:p>
            <a:pPr lvl="2"/>
            <a:r>
              <a:rPr lang="en-US" altLang="en-US" dirty="0" smtClean="0"/>
              <a:t>Specific warning bulletins issued when developing threats and specific attacks pose measurable risk to the organization</a:t>
            </a:r>
          </a:p>
          <a:p>
            <a:pPr lvl="2"/>
            <a:r>
              <a:rPr lang="en-US" altLang="en-US" dirty="0" smtClean="0"/>
              <a:t>Periodic summaries of external information</a:t>
            </a:r>
          </a:p>
          <a:p>
            <a:pPr lvl="2"/>
            <a:r>
              <a:rPr lang="en-US" altLang="en-US" dirty="0" smtClean="0"/>
              <a:t>Detailed intelligence on highest risk warnings</a:t>
            </a:r>
          </a:p>
          <a:p>
            <a:r>
              <a:rPr lang="en-US" altLang="en-US" dirty="0" smtClean="0"/>
              <a:t>Data collection and management</a:t>
            </a:r>
          </a:p>
          <a:p>
            <a:pPr lvl="1"/>
            <a:r>
              <a:rPr lang="en-US" altLang="en-US" dirty="0" smtClean="0"/>
              <a:t>Over time, external monitoring processes should capture information about external environment in appropriate formats</a:t>
            </a:r>
          </a:p>
          <a:p>
            <a:pPr lvl="1"/>
            <a:r>
              <a:rPr lang="en-US" altLang="en-US" dirty="0" smtClean="0"/>
              <a:t>External monitoring collects raw intelligence, filters for relevance, assigns a relative risk impact, and communicates to decision makers in time to make a difference</a:t>
            </a:r>
          </a:p>
        </p:txBody>
      </p:sp>
      <p:sp>
        <p:nvSpPr>
          <p:cNvPr id="27650" name="Rectangle 2"/>
          <p:cNvSpPr>
            <a:spLocks noGrp="1" noChangeArrowheads="1"/>
          </p:cNvSpPr>
          <p:nvPr>
            <p:ph type="title"/>
          </p:nvPr>
        </p:nvSpPr>
        <p:spPr/>
        <p:txBody>
          <a:bodyPr/>
          <a:lstStyle/>
          <a:p>
            <a:r>
              <a:rPr lang="en-US" altLang="en-US" dirty="0" smtClean="0"/>
              <a:t>Monitoring the External Environment </a:t>
            </a:r>
            <a:r>
              <a:rPr lang="en-US" altLang="en-US" dirty="0" smtClean="0"/>
              <a:t>(</a:t>
            </a:r>
            <a:r>
              <a:rPr lang="en-US" dirty="0"/>
              <a:t>Continued</a:t>
            </a:r>
            <a:r>
              <a:rPr lang="en-US" altLang="en-US" dirty="0" smtClean="0"/>
              <a:t>)</a:t>
            </a:r>
            <a:endParaRPr lang="en-US" altLang="en-US" dirty="0" smtClean="0"/>
          </a:p>
        </p:txBody>
      </p:sp>
    </p:spTree>
    <p:extLst>
      <p:ext uri="{BB962C8B-B14F-4D97-AF65-F5344CB8AC3E}">
        <p14:creationId xmlns:p14="http://schemas.microsoft.com/office/powerpoint/2010/main" val="4082168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365125" y="1295400"/>
            <a:ext cx="8415338" cy="3508653"/>
          </a:xfrm>
        </p:spPr>
        <p:txBody>
          <a:bodyPr/>
          <a:lstStyle/>
          <a:p>
            <a:r>
              <a:rPr lang="en-US" altLang="en-US" dirty="0" smtClean="0"/>
              <a:t>Primary goal is informed awareness of state of organization’s networks, systems, and security defenses</a:t>
            </a:r>
          </a:p>
          <a:p>
            <a:r>
              <a:rPr lang="en-US" altLang="en-US" dirty="0" smtClean="0"/>
              <a:t>Internal monitoring accomplished by:</a:t>
            </a:r>
          </a:p>
          <a:p>
            <a:pPr lvl="1"/>
            <a:r>
              <a:rPr lang="en-US" altLang="en-US" dirty="0" smtClean="0"/>
              <a:t>Inventorying network devices and channels, IT infrastructure and applications, and information security infrastructure elements</a:t>
            </a:r>
          </a:p>
          <a:p>
            <a:pPr lvl="1"/>
            <a:r>
              <a:rPr lang="en-US" altLang="en-US" dirty="0" smtClean="0"/>
              <a:t>Leading the IT governance process</a:t>
            </a:r>
          </a:p>
          <a:p>
            <a:pPr lvl="1"/>
            <a:r>
              <a:rPr lang="en-US" altLang="en-US" dirty="0" smtClean="0"/>
              <a:t>Real-time monitoring of IT activity</a:t>
            </a:r>
          </a:p>
          <a:p>
            <a:pPr lvl="1"/>
            <a:r>
              <a:rPr lang="en-US" altLang="en-US" dirty="0" smtClean="0"/>
              <a:t>Monitoring the internal state of the organization’s networks and systems</a:t>
            </a:r>
          </a:p>
        </p:txBody>
      </p:sp>
      <p:sp>
        <p:nvSpPr>
          <p:cNvPr id="29698" name="Rectangle 2"/>
          <p:cNvSpPr>
            <a:spLocks noGrp="1" noChangeArrowheads="1"/>
          </p:cNvSpPr>
          <p:nvPr>
            <p:ph type="title"/>
          </p:nvPr>
        </p:nvSpPr>
        <p:spPr/>
        <p:txBody>
          <a:bodyPr/>
          <a:lstStyle/>
          <a:p>
            <a:r>
              <a:rPr lang="en-US" altLang="en-US" dirty="0" smtClean="0"/>
              <a:t>Monitoring the Internal Environment</a:t>
            </a:r>
          </a:p>
        </p:txBody>
      </p:sp>
    </p:spTree>
    <p:extLst>
      <p:ext uri="{BB962C8B-B14F-4D97-AF65-F5344CB8AC3E}">
        <p14:creationId xmlns:p14="http://schemas.microsoft.com/office/powerpoint/2010/main" val="1518145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flowchart identifies internal monitoring. Inventory network and I T infrastructure, Monitor I T activity with intrusion detection system, Verify I P address, from within, Verify I P address from outside, participate in I T management, change control process, and architectural review boards. With all these inputs, Security team scans internal environment for threats, then the team feeds data to organization’s database and then it ends at Risk, threat, and attack databas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8700" y="361251"/>
            <a:ext cx="7086600" cy="5943764"/>
          </a:xfrm>
          <a:prstGeom prst="rect">
            <a:avLst/>
          </a:prstGeom>
        </p:spPr>
      </p:pic>
    </p:spTree>
    <p:extLst>
      <p:ext uri="{BB962C8B-B14F-4D97-AF65-F5344CB8AC3E}">
        <p14:creationId xmlns:p14="http://schemas.microsoft.com/office/powerpoint/2010/main" val="2088310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365125" y="1295400"/>
            <a:ext cx="8415338" cy="4124206"/>
          </a:xfrm>
        </p:spPr>
        <p:txBody>
          <a:bodyPr/>
          <a:lstStyle/>
          <a:p>
            <a:r>
              <a:rPr lang="en-US" altLang="en-US" dirty="0" smtClean="0"/>
              <a:t>Upon completion of this material, you should be able to:</a:t>
            </a:r>
          </a:p>
          <a:p>
            <a:pPr lvl="1"/>
            <a:r>
              <a:rPr lang="en-US" dirty="0"/>
              <a:t>Discuss the need for ongoing maintenance of the information </a:t>
            </a:r>
            <a:r>
              <a:rPr lang="en-US" dirty="0" smtClean="0"/>
              <a:t>security program</a:t>
            </a:r>
            <a:endParaRPr lang="en-US" dirty="0"/>
          </a:p>
          <a:p>
            <a:pPr lvl="1"/>
            <a:r>
              <a:rPr lang="en-US" dirty="0"/>
              <a:t>Define a model for a full maintenance program</a:t>
            </a:r>
          </a:p>
          <a:p>
            <a:pPr lvl="1"/>
            <a:r>
              <a:rPr lang="en-US" dirty="0"/>
              <a:t>Identify the key factors involved in monitoring the external </a:t>
            </a:r>
            <a:r>
              <a:rPr lang="en-US" dirty="0" smtClean="0"/>
              <a:t>and internal </a:t>
            </a:r>
            <a:r>
              <a:rPr lang="en-US" dirty="0"/>
              <a:t>environment</a:t>
            </a:r>
          </a:p>
          <a:p>
            <a:pPr lvl="1"/>
            <a:r>
              <a:rPr lang="en-US" dirty="0"/>
              <a:t>Describe how planning, risk assessment, vulnerability assessment, </a:t>
            </a:r>
            <a:r>
              <a:rPr lang="en-US" dirty="0" smtClean="0"/>
              <a:t>and remediation </a:t>
            </a:r>
            <a:r>
              <a:rPr lang="en-US" dirty="0"/>
              <a:t>tie into information security maintenance</a:t>
            </a:r>
          </a:p>
          <a:p>
            <a:pPr lvl="1"/>
            <a:r>
              <a:rPr lang="en-US" dirty="0"/>
              <a:t>Explain how to build readiness and review procedures into </a:t>
            </a:r>
            <a:r>
              <a:rPr lang="en-US" dirty="0" smtClean="0"/>
              <a:t>information security </a:t>
            </a:r>
            <a:r>
              <a:rPr lang="en-US" dirty="0"/>
              <a:t>maintenance</a:t>
            </a:r>
            <a:endParaRPr lang="en-US" altLang="en-US" dirty="0"/>
          </a:p>
        </p:txBody>
      </p:sp>
      <p:sp>
        <p:nvSpPr>
          <p:cNvPr id="10242" name="Rectangle 2"/>
          <p:cNvSpPr>
            <a:spLocks noGrp="1" noChangeArrowheads="1"/>
          </p:cNvSpPr>
          <p:nvPr>
            <p:ph type="title"/>
          </p:nvPr>
        </p:nvSpPr>
        <p:spPr/>
        <p:txBody>
          <a:bodyPr/>
          <a:lstStyle/>
          <a:p>
            <a:r>
              <a:rPr lang="en-US" altLang="en-US" dirty="0" smtClean="0"/>
              <a:t>Learning Objectives</a:t>
            </a:r>
          </a:p>
        </p:txBody>
      </p:sp>
    </p:spTree>
    <p:extLst>
      <p:ext uri="{BB962C8B-B14F-4D97-AF65-F5344CB8AC3E}">
        <p14:creationId xmlns:p14="http://schemas.microsoft.com/office/powerpoint/2010/main" val="2037557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365125" y="1295400"/>
            <a:ext cx="8415338" cy="3016210"/>
          </a:xfrm>
        </p:spPr>
        <p:txBody>
          <a:bodyPr/>
          <a:lstStyle/>
          <a:p>
            <a:r>
              <a:rPr lang="en-US" altLang="en-US" dirty="0" smtClean="0"/>
              <a:t>Network characterization and inventory</a:t>
            </a:r>
          </a:p>
          <a:p>
            <a:pPr lvl="1"/>
            <a:r>
              <a:rPr lang="en-US" altLang="en-US" dirty="0" smtClean="0"/>
              <a:t>Organizations should have/maintain carefully planned and fully populated inventory of network devices, communication channels, and computing devices</a:t>
            </a:r>
          </a:p>
          <a:p>
            <a:pPr lvl="1"/>
            <a:r>
              <a:rPr lang="en-US" altLang="en-US" dirty="0" smtClean="0"/>
              <a:t>Once characteristics are identified, they must be carefully organized and stored using a mechanism (manual or automated) that allows timely retrieval and rapid integration of disparate facts</a:t>
            </a:r>
          </a:p>
        </p:txBody>
      </p:sp>
      <p:sp>
        <p:nvSpPr>
          <p:cNvPr id="31746" name="Rectangle 2"/>
          <p:cNvSpPr>
            <a:spLocks noGrp="1" noChangeArrowheads="1"/>
          </p:cNvSpPr>
          <p:nvPr>
            <p:ph type="title"/>
          </p:nvPr>
        </p:nvSpPr>
        <p:spPr/>
        <p:txBody>
          <a:bodyPr/>
          <a:lstStyle/>
          <a:p>
            <a:r>
              <a:rPr lang="en-US" altLang="en-US" dirty="0" smtClean="0"/>
              <a:t>Monitoring the Internal Environment </a:t>
            </a:r>
            <a:r>
              <a:rPr lang="en-US" altLang="en-US" dirty="0" smtClean="0"/>
              <a:t>(</a:t>
            </a:r>
            <a:r>
              <a:rPr lang="en-US" dirty="0"/>
              <a:t>Continued</a:t>
            </a:r>
            <a:r>
              <a:rPr lang="en-US" altLang="en-US" dirty="0" smtClean="0"/>
              <a:t>)</a:t>
            </a:r>
            <a:endParaRPr lang="en-US" altLang="en-US" dirty="0" smtClean="0"/>
          </a:p>
        </p:txBody>
      </p:sp>
    </p:spTree>
    <p:extLst>
      <p:ext uri="{BB962C8B-B14F-4D97-AF65-F5344CB8AC3E}">
        <p14:creationId xmlns:p14="http://schemas.microsoft.com/office/powerpoint/2010/main" val="3910292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365125" y="1295400"/>
            <a:ext cx="8415338" cy="4555093"/>
          </a:xfrm>
        </p:spPr>
        <p:txBody>
          <a:bodyPr/>
          <a:lstStyle/>
          <a:p>
            <a:r>
              <a:rPr lang="en-US" altLang="en-US" dirty="0"/>
              <a:t>Making intrusion detection and prevention systems work</a:t>
            </a:r>
          </a:p>
          <a:p>
            <a:pPr lvl="1"/>
            <a:r>
              <a:rPr lang="en-US" altLang="en-US" dirty="0"/>
              <a:t>The most important value of raw intelligence provided by the IDS is providing indicators of current or imminent </a:t>
            </a:r>
            <a:r>
              <a:rPr lang="en-US" altLang="en-US" dirty="0" smtClean="0"/>
              <a:t>vulnerabilities</a:t>
            </a:r>
            <a:endParaRPr lang="en-US" altLang="en-US" dirty="0"/>
          </a:p>
          <a:p>
            <a:pPr lvl="1"/>
            <a:r>
              <a:rPr lang="en-US" altLang="en-US" dirty="0"/>
              <a:t>Log files from IDS engines can be mined for </a:t>
            </a:r>
            <a:r>
              <a:rPr lang="en-US" altLang="en-US" dirty="0" smtClean="0"/>
              <a:t>information</a:t>
            </a:r>
            <a:endParaRPr lang="en-US" altLang="en-US" dirty="0"/>
          </a:p>
          <a:p>
            <a:pPr lvl="1"/>
            <a:r>
              <a:rPr lang="en-US" altLang="en-US" dirty="0"/>
              <a:t>Another IDS monitoring element is traffic </a:t>
            </a:r>
            <a:r>
              <a:rPr lang="en-US" altLang="en-US" dirty="0" smtClean="0"/>
              <a:t>analysis</a:t>
            </a:r>
            <a:endParaRPr lang="en-US" altLang="en-US" dirty="0"/>
          </a:p>
          <a:p>
            <a:pPr lvl="1"/>
            <a:r>
              <a:rPr lang="en-US" altLang="en-US" dirty="0"/>
              <a:t>Analyzing attack signatures from unsuccessful system attacks can identify weaknesses in various security </a:t>
            </a:r>
            <a:r>
              <a:rPr lang="en-US" altLang="en-US" dirty="0" smtClean="0"/>
              <a:t>efforts</a:t>
            </a:r>
            <a:endParaRPr lang="en-US" altLang="en-US" dirty="0"/>
          </a:p>
          <a:p>
            <a:r>
              <a:rPr lang="en-US" altLang="en-US" dirty="0" smtClean="0"/>
              <a:t>Detecting differences</a:t>
            </a:r>
          </a:p>
          <a:p>
            <a:pPr lvl="1"/>
            <a:r>
              <a:rPr lang="en-US" altLang="en-US" dirty="0" smtClean="0"/>
              <a:t>Difference analysis: procedure that compares current state of network segment against known previous state of same segment</a:t>
            </a:r>
          </a:p>
          <a:p>
            <a:pPr lvl="1"/>
            <a:r>
              <a:rPr lang="en-US" altLang="en-US" dirty="0" smtClean="0"/>
              <a:t>Unexpected differences between the current state and the baseline state could indicate trouble</a:t>
            </a:r>
          </a:p>
        </p:txBody>
      </p:sp>
      <p:sp>
        <p:nvSpPr>
          <p:cNvPr id="33794" name="Rectangle 2"/>
          <p:cNvSpPr>
            <a:spLocks noGrp="1" noChangeArrowheads="1"/>
          </p:cNvSpPr>
          <p:nvPr>
            <p:ph type="title"/>
          </p:nvPr>
        </p:nvSpPr>
        <p:spPr/>
        <p:txBody>
          <a:bodyPr/>
          <a:lstStyle/>
          <a:p>
            <a:r>
              <a:rPr lang="en-US" altLang="en-US" dirty="0" smtClean="0"/>
              <a:t>Monitoring the Internal Environment </a:t>
            </a:r>
            <a:r>
              <a:rPr lang="en-US" altLang="en-US" dirty="0" smtClean="0"/>
              <a:t>(</a:t>
            </a:r>
            <a:r>
              <a:rPr lang="en-US" dirty="0"/>
              <a:t>Continued</a:t>
            </a:r>
            <a:r>
              <a:rPr lang="en-US" altLang="en-US" dirty="0" smtClean="0"/>
              <a:t>)</a:t>
            </a:r>
            <a:endParaRPr lang="en-US" altLang="en-US" dirty="0" smtClean="0"/>
          </a:p>
        </p:txBody>
      </p:sp>
    </p:spTree>
    <p:extLst>
      <p:ext uri="{BB962C8B-B14F-4D97-AF65-F5344CB8AC3E}">
        <p14:creationId xmlns:p14="http://schemas.microsoft.com/office/powerpoint/2010/main" val="3255825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365125" y="1295400"/>
            <a:ext cx="8415338" cy="5109091"/>
          </a:xfrm>
        </p:spPr>
        <p:txBody>
          <a:bodyPr/>
          <a:lstStyle/>
          <a:p>
            <a:r>
              <a:rPr lang="en-US" altLang="en-US" dirty="0" smtClean="0"/>
              <a:t>Primary objective is to keep a lookout over the entire information security program</a:t>
            </a:r>
          </a:p>
          <a:p>
            <a:r>
              <a:rPr lang="en-US" altLang="en-US" dirty="0" smtClean="0"/>
              <a:t>Accomplished by identifying and planning ongoing information security activities that further reduce risk</a:t>
            </a:r>
          </a:p>
          <a:p>
            <a:r>
              <a:rPr lang="en-US" altLang="en-US" dirty="0" smtClean="0"/>
              <a:t>Primary objectives</a:t>
            </a:r>
          </a:p>
          <a:p>
            <a:pPr lvl="1"/>
            <a:r>
              <a:rPr lang="en-US" altLang="en-US" dirty="0" smtClean="0"/>
              <a:t>Establishing a formal information security program review process</a:t>
            </a:r>
          </a:p>
          <a:p>
            <a:pPr lvl="1"/>
            <a:r>
              <a:rPr lang="en-US" altLang="en-US" dirty="0" smtClean="0"/>
              <a:t>Instituting formal project identification, selection, planning, and management processes </a:t>
            </a:r>
          </a:p>
          <a:p>
            <a:pPr lvl="1"/>
            <a:r>
              <a:rPr lang="en-US" altLang="en-US" dirty="0" smtClean="0"/>
              <a:t>Coordinating with project teams to introduce risk assessment and review for all projects</a:t>
            </a:r>
          </a:p>
          <a:p>
            <a:pPr lvl="1"/>
            <a:r>
              <a:rPr lang="en-US" altLang="en-US" dirty="0" smtClean="0"/>
              <a:t>Integrating a mindset of risk assessment throughout organization</a:t>
            </a:r>
          </a:p>
        </p:txBody>
      </p:sp>
      <p:sp>
        <p:nvSpPr>
          <p:cNvPr id="34818" name="Rectangle 2"/>
          <p:cNvSpPr>
            <a:spLocks noGrp="1" noChangeArrowheads="1"/>
          </p:cNvSpPr>
          <p:nvPr>
            <p:ph type="title"/>
          </p:nvPr>
        </p:nvSpPr>
        <p:spPr/>
        <p:txBody>
          <a:bodyPr/>
          <a:lstStyle/>
          <a:p>
            <a:r>
              <a:rPr lang="en-US" altLang="en-US" dirty="0" smtClean="0"/>
              <a:t>Planning and Risk Assessment</a:t>
            </a:r>
          </a:p>
        </p:txBody>
      </p:sp>
    </p:spTree>
    <p:extLst>
      <p:ext uri="{BB962C8B-B14F-4D97-AF65-F5344CB8AC3E}">
        <p14:creationId xmlns:p14="http://schemas.microsoft.com/office/powerpoint/2010/main" val="3633429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a:xfrm>
            <a:off x="365125" y="1295400"/>
            <a:ext cx="8415338" cy="3016210"/>
          </a:xfrm>
        </p:spPr>
        <p:txBody>
          <a:bodyPr/>
          <a:lstStyle/>
          <a:p>
            <a:r>
              <a:rPr lang="en-US" altLang="en-US" dirty="0" smtClean="0"/>
              <a:t>Information security program planning and review</a:t>
            </a:r>
          </a:p>
          <a:p>
            <a:pPr lvl="1"/>
            <a:r>
              <a:rPr lang="en-US" altLang="en-US" dirty="0" smtClean="0"/>
              <a:t>Periodic review of ongoing information security program and planning for enhancements and extensions is recommended</a:t>
            </a:r>
          </a:p>
          <a:p>
            <a:pPr lvl="1"/>
            <a:r>
              <a:rPr lang="en-US" altLang="en-US" dirty="0" smtClean="0"/>
              <a:t>Should examine future IT needs of organization and its impact on information security</a:t>
            </a:r>
          </a:p>
          <a:p>
            <a:pPr lvl="1"/>
            <a:r>
              <a:rPr lang="en-US" altLang="en-US" dirty="0" smtClean="0"/>
              <a:t>A recommended approach takes advantage of the fact that most organizations have annual capital budget planning cycles and manage security projects as part of that process</a:t>
            </a:r>
          </a:p>
        </p:txBody>
      </p:sp>
      <p:sp>
        <p:nvSpPr>
          <p:cNvPr id="36866" name="Rectangle 2"/>
          <p:cNvSpPr>
            <a:spLocks noGrp="1" noChangeArrowheads="1"/>
          </p:cNvSpPr>
          <p:nvPr>
            <p:ph type="title"/>
          </p:nvPr>
        </p:nvSpPr>
        <p:spPr/>
        <p:txBody>
          <a:bodyPr/>
          <a:lstStyle/>
          <a:p>
            <a:r>
              <a:rPr lang="en-US" altLang="en-US" dirty="0" smtClean="0"/>
              <a:t>Planning and Risk Assessment </a:t>
            </a:r>
            <a:r>
              <a:rPr lang="en-US" altLang="en-US" dirty="0" smtClean="0"/>
              <a:t>(</a:t>
            </a:r>
            <a:r>
              <a:rPr lang="en-US" dirty="0"/>
              <a:t>Continued</a:t>
            </a:r>
            <a:r>
              <a:rPr lang="en-US" altLang="en-US" dirty="0" smtClean="0"/>
              <a:t>)</a:t>
            </a:r>
            <a:endParaRPr lang="en-US" altLang="en-US" dirty="0" smtClean="0"/>
          </a:p>
        </p:txBody>
      </p:sp>
    </p:spTree>
    <p:extLst>
      <p:ext uri="{BB962C8B-B14F-4D97-AF65-F5344CB8AC3E}">
        <p14:creationId xmlns:p14="http://schemas.microsoft.com/office/powerpoint/2010/main" val="3594623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flowchart explains the concepts of Planning and risk assessment. Security team assesses its own program, evaluates risks introduced by new I T projects, and Assesses operational risks leading to Security team which evaluates current risks within the organization and develops plans and processes. Team then feeds data to organization’s database. Risk assessment process for I T projects and Program review process for security department.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895" y="457199"/>
            <a:ext cx="7776210" cy="5826555"/>
          </a:xfrm>
          <a:prstGeom prst="rect">
            <a:avLst/>
          </a:prstGeom>
        </p:spPr>
      </p:pic>
    </p:spTree>
    <p:extLst>
      <p:ext uri="{BB962C8B-B14F-4D97-AF65-F5344CB8AC3E}">
        <p14:creationId xmlns:p14="http://schemas.microsoft.com/office/powerpoint/2010/main" val="765676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365125" y="1295400"/>
            <a:ext cx="8415338" cy="4185761"/>
          </a:xfrm>
        </p:spPr>
        <p:txBody>
          <a:bodyPr/>
          <a:lstStyle/>
          <a:p>
            <a:r>
              <a:rPr lang="en-US" altLang="en-US" dirty="0" smtClean="0"/>
              <a:t>Large projects should be broken into smaller projects for several reasons:</a:t>
            </a:r>
          </a:p>
          <a:p>
            <a:pPr lvl="1"/>
            <a:r>
              <a:rPr lang="en-US" altLang="en-US" dirty="0" smtClean="0"/>
              <a:t>Smaller projects tend to have more manageable impacts on networks and users</a:t>
            </a:r>
          </a:p>
          <a:p>
            <a:pPr lvl="1"/>
            <a:r>
              <a:rPr lang="en-US" altLang="en-US" dirty="0" smtClean="0"/>
              <a:t>Larger projects tend to complicate the change control process in the implementation phase</a:t>
            </a:r>
          </a:p>
          <a:p>
            <a:pPr lvl="1"/>
            <a:r>
              <a:rPr lang="en-US" altLang="en-US" dirty="0" smtClean="0"/>
              <a:t>Shorter planning, development, and implementation schedules reduce uncertainty </a:t>
            </a:r>
          </a:p>
          <a:p>
            <a:pPr lvl="1"/>
            <a:r>
              <a:rPr lang="en-US" altLang="en-US" dirty="0" smtClean="0"/>
              <a:t>Most large projects can easily be broken down into smaller projects, giving more opportunities to change direction and gain flexibility</a:t>
            </a:r>
          </a:p>
        </p:txBody>
      </p:sp>
      <p:sp>
        <p:nvSpPr>
          <p:cNvPr id="38914" name="Rectangle 2"/>
          <p:cNvSpPr>
            <a:spLocks noGrp="1" noChangeArrowheads="1"/>
          </p:cNvSpPr>
          <p:nvPr>
            <p:ph type="title"/>
          </p:nvPr>
        </p:nvSpPr>
        <p:spPr/>
        <p:txBody>
          <a:bodyPr/>
          <a:lstStyle/>
          <a:p>
            <a:r>
              <a:rPr lang="en-US" altLang="en-US" dirty="0" smtClean="0"/>
              <a:t>Planning and Risk Assessment </a:t>
            </a:r>
            <a:r>
              <a:rPr lang="en-US" altLang="en-US" dirty="0" smtClean="0"/>
              <a:t>(</a:t>
            </a:r>
            <a:r>
              <a:rPr lang="en-US" dirty="0"/>
              <a:t>Continued</a:t>
            </a:r>
            <a:r>
              <a:rPr lang="en-US" altLang="en-US" dirty="0" smtClean="0"/>
              <a:t>)</a:t>
            </a:r>
            <a:endParaRPr lang="en-US" altLang="en-US" dirty="0" smtClean="0"/>
          </a:p>
        </p:txBody>
      </p:sp>
    </p:spTree>
    <p:extLst>
      <p:ext uri="{BB962C8B-B14F-4D97-AF65-F5344CB8AC3E}">
        <p14:creationId xmlns:p14="http://schemas.microsoft.com/office/powerpoint/2010/main" val="3526617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365125" y="1295400"/>
            <a:ext cx="8415338" cy="3016210"/>
          </a:xfrm>
        </p:spPr>
        <p:txBody>
          <a:bodyPr/>
          <a:lstStyle/>
          <a:p>
            <a:r>
              <a:rPr lang="en-US" altLang="en-US" dirty="0" smtClean="0"/>
              <a:t>Security risk assessments</a:t>
            </a:r>
          </a:p>
          <a:p>
            <a:pPr lvl="1"/>
            <a:r>
              <a:rPr lang="en-US" altLang="en-US" dirty="0" smtClean="0"/>
              <a:t>A key component for driving security program change is risk assessment (RA)</a:t>
            </a:r>
          </a:p>
          <a:p>
            <a:pPr lvl="1"/>
            <a:r>
              <a:rPr lang="en-US" altLang="en-US" dirty="0" smtClean="0"/>
              <a:t>RA identifies and documents the risk that a project, process, or action introduces to the organization and offers suggestions for controls</a:t>
            </a:r>
          </a:p>
          <a:p>
            <a:pPr lvl="1"/>
            <a:r>
              <a:rPr lang="en-US" altLang="en-US" dirty="0" smtClean="0"/>
              <a:t>Information security group coordinates the preparation of many types of RA documents </a:t>
            </a:r>
          </a:p>
        </p:txBody>
      </p:sp>
      <p:sp>
        <p:nvSpPr>
          <p:cNvPr id="38914" name="Rectangle 2"/>
          <p:cNvSpPr>
            <a:spLocks noGrp="1" noChangeArrowheads="1"/>
          </p:cNvSpPr>
          <p:nvPr>
            <p:ph type="title"/>
          </p:nvPr>
        </p:nvSpPr>
        <p:spPr/>
        <p:txBody>
          <a:bodyPr/>
          <a:lstStyle/>
          <a:p>
            <a:r>
              <a:rPr lang="en-US" altLang="en-US" dirty="0" smtClean="0"/>
              <a:t>Planning and Risk Assessment </a:t>
            </a:r>
            <a:r>
              <a:rPr lang="en-US" altLang="en-US" dirty="0" smtClean="0"/>
              <a:t>(</a:t>
            </a:r>
            <a:r>
              <a:rPr lang="en-US" dirty="0"/>
              <a:t>Continued</a:t>
            </a:r>
            <a:r>
              <a:rPr lang="en-US" altLang="en-US" dirty="0" smtClean="0"/>
              <a:t>)</a:t>
            </a:r>
            <a:endParaRPr lang="en-US" altLang="en-US" dirty="0" smtClean="0"/>
          </a:p>
        </p:txBody>
      </p:sp>
    </p:spTree>
    <p:extLst>
      <p:ext uri="{BB962C8B-B14F-4D97-AF65-F5344CB8AC3E}">
        <p14:creationId xmlns:p14="http://schemas.microsoft.com/office/powerpoint/2010/main" val="3665932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p:txBody>
          <a:bodyPr/>
          <a:lstStyle/>
          <a:p>
            <a:r>
              <a:rPr lang="en-US" altLang="en-US" dirty="0" smtClean="0"/>
              <a:t>Primary goal: identification of specific, documented vulnerabilities and their timely remediation</a:t>
            </a:r>
          </a:p>
          <a:p>
            <a:r>
              <a:rPr lang="en-US" altLang="en-US" dirty="0" smtClean="0"/>
              <a:t>Accomplished by:</a:t>
            </a:r>
          </a:p>
          <a:p>
            <a:pPr lvl="1"/>
            <a:r>
              <a:rPr lang="en-US" altLang="en-US" dirty="0" smtClean="0"/>
              <a:t>Using vulnerability assessment procedures</a:t>
            </a:r>
          </a:p>
          <a:p>
            <a:pPr lvl="1"/>
            <a:r>
              <a:rPr lang="en-US" altLang="en-US" dirty="0" smtClean="0"/>
              <a:t>Documenting background information and providing tested remediation procedures for vulnerabilities</a:t>
            </a:r>
          </a:p>
          <a:p>
            <a:pPr lvl="1"/>
            <a:r>
              <a:rPr lang="en-US" altLang="en-US" dirty="0" smtClean="0"/>
              <a:t>Tracking vulnerabilities from the time they are identified</a:t>
            </a:r>
          </a:p>
          <a:p>
            <a:pPr lvl="1"/>
            <a:r>
              <a:rPr lang="en-US" altLang="en-US" dirty="0" smtClean="0"/>
              <a:t>Communicating vulnerability information to owners of vulnerable systems</a:t>
            </a:r>
          </a:p>
          <a:p>
            <a:pPr lvl="1"/>
            <a:r>
              <a:rPr lang="en-US" altLang="en-US" dirty="0" smtClean="0"/>
              <a:t>Reporting on the status of vulnerabilities</a:t>
            </a:r>
          </a:p>
          <a:p>
            <a:pPr lvl="1"/>
            <a:r>
              <a:rPr lang="en-US" altLang="en-US" dirty="0" smtClean="0"/>
              <a:t>Ensuring the proper level of management is involved</a:t>
            </a:r>
          </a:p>
        </p:txBody>
      </p:sp>
      <p:sp>
        <p:nvSpPr>
          <p:cNvPr id="40962" name="Rectangle 2"/>
          <p:cNvSpPr>
            <a:spLocks noGrp="1" noChangeArrowheads="1"/>
          </p:cNvSpPr>
          <p:nvPr>
            <p:ph type="title"/>
          </p:nvPr>
        </p:nvSpPr>
        <p:spPr/>
        <p:txBody>
          <a:bodyPr/>
          <a:lstStyle/>
          <a:p>
            <a:r>
              <a:rPr lang="en-US" altLang="en-US" dirty="0" smtClean="0"/>
              <a:t>Vulnerability Assessment and Remediation</a:t>
            </a:r>
          </a:p>
        </p:txBody>
      </p:sp>
    </p:spTree>
    <p:extLst>
      <p:ext uri="{BB962C8B-B14F-4D97-AF65-F5344CB8AC3E}">
        <p14:creationId xmlns:p14="http://schemas.microsoft.com/office/powerpoint/2010/main" val="495923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n illustration shows the process flow of the vulnerability assessment and remediation domain. Extract vulnerabilities from the risk, threat, and attack database this includes: Internet vulnerability assessment, Intranet vulnerability assessment, Platform security validation and Wireless vulnerability assessment. These feed into the Vulnerability database which Extracts relevant data and Develops remediation plan.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100" y="450781"/>
            <a:ext cx="8305800" cy="5596998"/>
          </a:xfrm>
          <a:prstGeom prst="rect">
            <a:avLst/>
          </a:prstGeom>
        </p:spPr>
      </p:pic>
    </p:spTree>
    <p:extLst>
      <p:ext uri="{BB962C8B-B14F-4D97-AF65-F5344CB8AC3E}">
        <p14:creationId xmlns:p14="http://schemas.microsoft.com/office/powerpoint/2010/main" val="8306003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365125" y="1295400"/>
            <a:ext cx="8415338" cy="3016210"/>
          </a:xfrm>
        </p:spPr>
        <p:txBody>
          <a:bodyPr/>
          <a:lstStyle/>
          <a:p>
            <a:r>
              <a:rPr lang="en-US" altLang="en-US" dirty="0" smtClean="0"/>
              <a:t>Process of identifying and documenting specific and provable flaws in the organization’s information asset environment </a:t>
            </a:r>
          </a:p>
          <a:p>
            <a:r>
              <a:rPr lang="en-US" altLang="en-US" dirty="0" smtClean="0"/>
              <a:t>Five following vulnerability assessment processes can help many organizations balance intrusiveness of vulnerability assessment with the need for stable and effective production environment</a:t>
            </a:r>
          </a:p>
        </p:txBody>
      </p:sp>
      <p:sp>
        <p:nvSpPr>
          <p:cNvPr id="43010" name="Rectangle 2"/>
          <p:cNvSpPr>
            <a:spLocks noGrp="1" noChangeArrowheads="1"/>
          </p:cNvSpPr>
          <p:nvPr>
            <p:ph type="title"/>
          </p:nvPr>
        </p:nvSpPr>
        <p:spPr>
          <a:xfrm>
            <a:off x="762000" y="371249"/>
            <a:ext cx="8026400" cy="366254"/>
          </a:xfrm>
        </p:spPr>
        <p:txBody>
          <a:bodyPr/>
          <a:lstStyle/>
          <a:p>
            <a:r>
              <a:rPr lang="en-US" altLang="en-US" dirty="0" smtClean="0"/>
              <a:t>Vulnerability Assessment and Remediation </a:t>
            </a:r>
            <a:r>
              <a:rPr lang="en-US" altLang="en-US" dirty="0" smtClean="0"/>
              <a:t>(</a:t>
            </a:r>
            <a:r>
              <a:rPr lang="en-US" dirty="0"/>
              <a:t>Continued</a:t>
            </a:r>
            <a:r>
              <a:rPr lang="en-US" altLang="en-US" dirty="0" smtClean="0"/>
              <a:t>)</a:t>
            </a:r>
            <a:endParaRPr lang="en-US" altLang="en-US" dirty="0" smtClean="0"/>
          </a:p>
        </p:txBody>
      </p:sp>
    </p:spTree>
    <p:extLst>
      <p:ext uri="{BB962C8B-B14F-4D97-AF65-F5344CB8AC3E}">
        <p14:creationId xmlns:p14="http://schemas.microsoft.com/office/powerpoint/2010/main" val="505614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365125" y="1295400"/>
            <a:ext cx="8415338" cy="5047536"/>
          </a:xfrm>
        </p:spPr>
        <p:txBody>
          <a:bodyPr/>
          <a:lstStyle/>
          <a:p>
            <a:r>
              <a:rPr lang="en-US" altLang="en-US" dirty="0" smtClean="0"/>
              <a:t>Organizations should avoid overconfidence after improving their information security profile</a:t>
            </a:r>
          </a:p>
          <a:p>
            <a:r>
              <a:rPr lang="en-US" dirty="0" smtClean="0"/>
              <a:t>The </a:t>
            </a:r>
            <a:r>
              <a:rPr lang="en-US" dirty="0"/>
              <a:t>following changes </a:t>
            </a:r>
            <a:r>
              <a:rPr lang="en-US" dirty="0" smtClean="0"/>
              <a:t>may affect </a:t>
            </a:r>
            <a:r>
              <a:rPr lang="en-US" dirty="0"/>
              <a:t>an organization’s information security environment:</a:t>
            </a:r>
          </a:p>
          <a:p>
            <a:pPr lvl="1"/>
            <a:r>
              <a:rPr lang="en-US" dirty="0" smtClean="0"/>
              <a:t>The </a:t>
            </a:r>
            <a:r>
              <a:rPr lang="en-US" dirty="0"/>
              <a:t>acquisition of new assets and the divestiture of old assets</a:t>
            </a:r>
          </a:p>
          <a:p>
            <a:pPr lvl="1"/>
            <a:r>
              <a:rPr lang="en-US" dirty="0" smtClean="0"/>
              <a:t>The </a:t>
            </a:r>
            <a:r>
              <a:rPr lang="en-US" dirty="0"/>
              <a:t>emergence of vulnerabilities associated with new or existing assets</a:t>
            </a:r>
          </a:p>
          <a:p>
            <a:pPr lvl="1"/>
            <a:r>
              <a:rPr lang="en-US" dirty="0" smtClean="0"/>
              <a:t>Shifting </a:t>
            </a:r>
            <a:r>
              <a:rPr lang="en-US" dirty="0"/>
              <a:t>business priorities</a:t>
            </a:r>
          </a:p>
          <a:p>
            <a:pPr lvl="1"/>
            <a:r>
              <a:rPr lang="en-US" dirty="0" smtClean="0"/>
              <a:t>The </a:t>
            </a:r>
            <a:r>
              <a:rPr lang="en-US" dirty="0"/>
              <a:t>formation of new partnerships</a:t>
            </a:r>
          </a:p>
          <a:p>
            <a:pPr lvl="1"/>
            <a:r>
              <a:rPr lang="en-US" dirty="0" smtClean="0"/>
              <a:t>The </a:t>
            </a:r>
            <a:r>
              <a:rPr lang="en-US" dirty="0"/>
              <a:t>dissolution of old partnerships</a:t>
            </a:r>
          </a:p>
          <a:p>
            <a:pPr lvl="1"/>
            <a:r>
              <a:rPr lang="en-US" dirty="0" smtClean="0"/>
              <a:t>The </a:t>
            </a:r>
            <a:r>
              <a:rPr lang="en-US" dirty="0"/>
              <a:t>departure of personnel who are trained, educated, and aware of </a:t>
            </a:r>
            <a:r>
              <a:rPr lang="en-US" dirty="0" smtClean="0"/>
              <a:t>policies, procedures</a:t>
            </a:r>
            <a:r>
              <a:rPr lang="en-US" dirty="0"/>
              <a:t>, and technologies</a:t>
            </a:r>
          </a:p>
          <a:p>
            <a:pPr lvl="1"/>
            <a:r>
              <a:rPr lang="en-US" dirty="0" smtClean="0"/>
              <a:t>The </a:t>
            </a:r>
            <a:r>
              <a:rPr lang="en-US" dirty="0"/>
              <a:t>hiring of personnel</a:t>
            </a:r>
            <a:endParaRPr lang="en-US" altLang="en-US" dirty="0" smtClean="0"/>
          </a:p>
        </p:txBody>
      </p:sp>
      <p:sp>
        <p:nvSpPr>
          <p:cNvPr id="12290" name="Rectangle 2"/>
          <p:cNvSpPr>
            <a:spLocks noGrp="1" noChangeArrowheads="1"/>
          </p:cNvSpPr>
          <p:nvPr>
            <p:ph type="title"/>
          </p:nvPr>
        </p:nvSpPr>
        <p:spPr/>
        <p:txBody>
          <a:bodyPr/>
          <a:lstStyle/>
          <a:p>
            <a:r>
              <a:rPr lang="en-US" altLang="en-US" dirty="0" smtClean="0"/>
              <a:t>Introduction</a:t>
            </a:r>
          </a:p>
        </p:txBody>
      </p:sp>
    </p:spTree>
    <p:extLst>
      <p:ext uri="{BB962C8B-B14F-4D97-AF65-F5344CB8AC3E}">
        <p14:creationId xmlns:p14="http://schemas.microsoft.com/office/powerpoint/2010/main" val="23936348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365125" y="1295400"/>
            <a:ext cx="8415338" cy="2646878"/>
          </a:xfrm>
        </p:spPr>
        <p:txBody>
          <a:bodyPr/>
          <a:lstStyle/>
          <a:p>
            <a:r>
              <a:rPr lang="en-US" altLang="en-US" dirty="0" smtClean="0"/>
              <a:t>Penetration testing</a:t>
            </a:r>
          </a:p>
          <a:p>
            <a:pPr lvl="1"/>
            <a:r>
              <a:rPr lang="en-US" altLang="en-US" dirty="0" smtClean="0"/>
              <a:t>A level beyond vulnerability testing</a:t>
            </a:r>
          </a:p>
          <a:p>
            <a:pPr lvl="1"/>
            <a:r>
              <a:rPr lang="en-US" altLang="en-US" dirty="0" smtClean="0"/>
              <a:t>Is a set of security tests and evaluations that simulate attacks by a malicious external source (hacker)</a:t>
            </a:r>
          </a:p>
          <a:p>
            <a:pPr lvl="1"/>
            <a:r>
              <a:rPr lang="en-US" altLang="en-US" dirty="0" smtClean="0"/>
              <a:t>Penetration test (pen test): usually performed periodically as part of a full security audit</a:t>
            </a:r>
          </a:p>
          <a:p>
            <a:pPr lvl="1"/>
            <a:r>
              <a:rPr lang="en-US" altLang="en-US" dirty="0" smtClean="0"/>
              <a:t>Can be conducted one of two ways: black box or white box</a:t>
            </a:r>
          </a:p>
        </p:txBody>
      </p:sp>
      <p:sp>
        <p:nvSpPr>
          <p:cNvPr id="43010" name="Rectangle 2"/>
          <p:cNvSpPr>
            <a:spLocks noGrp="1" noChangeArrowheads="1"/>
          </p:cNvSpPr>
          <p:nvPr>
            <p:ph type="title"/>
          </p:nvPr>
        </p:nvSpPr>
        <p:spPr>
          <a:xfrm>
            <a:off x="762000" y="371249"/>
            <a:ext cx="8026400" cy="366254"/>
          </a:xfrm>
        </p:spPr>
        <p:txBody>
          <a:bodyPr/>
          <a:lstStyle/>
          <a:p>
            <a:r>
              <a:rPr lang="en-US" altLang="en-US" dirty="0" smtClean="0"/>
              <a:t>Vulnerability Assessment and Remediation </a:t>
            </a:r>
            <a:r>
              <a:rPr lang="en-US" altLang="en-US" dirty="0" smtClean="0"/>
              <a:t>(</a:t>
            </a:r>
            <a:r>
              <a:rPr lang="en-US" dirty="0"/>
              <a:t>Continued</a:t>
            </a:r>
            <a:r>
              <a:rPr lang="en-US" altLang="en-US" dirty="0" smtClean="0"/>
              <a:t>)</a:t>
            </a:r>
            <a:endParaRPr lang="en-US" altLang="en-US" dirty="0" smtClean="0"/>
          </a:p>
        </p:txBody>
      </p:sp>
    </p:spTree>
    <p:extLst>
      <p:ext uri="{BB962C8B-B14F-4D97-AF65-F5344CB8AC3E}">
        <p14:creationId xmlns:p14="http://schemas.microsoft.com/office/powerpoint/2010/main" val="38341836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p:txBody>
          <a:bodyPr/>
          <a:lstStyle/>
          <a:p>
            <a:r>
              <a:rPr lang="en-US" altLang="en-US" dirty="0" smtClean="0"/>
              <a:t>Internet vulnerability assessment</a:t>
            </a:r>
          </a:p>
          <a:p>
            <a:pPr lvl="1"/>
            <a:r>
              <a:rPr lang="en-US" altLang="en-US" dirty="0" smtClean="0"/>
              <a:t>Designed to find and document vulnerabilities present in an organization’s public network </a:t>
            </a:r>
          </a:p>
          <a:p>
            <a:pPr lvl="1"/>
            <a:r>
              <a:rPr lang="en-US" altLang="en-US" dirty="0" smtClean="0"/>
              <a:t>Steps in the process include:</a:t>
            </a:r>
          </a:p>
          <a:p>
            <a:pPr lvl="2"/>
            <a:r>
              <a:rPr lang="en-US" altLang="en-US" dirty="0" smtClean="0"/>
              <a:t>Planning, scheduling, and notification </a:t>
            </a:r>
          </a:p>
          <a:p>
            <a:pPr lvl="2"/>
            <a:r>
              <a:rPr lang="en-US" altLang="en-US" dirty="0" smtClean="0"/>
              <a:t>Target selection</a:t>
            </a:r>
          </a:p>
          <a:p>
            <a:pPr lvl="2"/>
            <a:r>
              <a:rPr lang="en-US" altLang="en-US" dirty="0" smtClean="0"/>
              <a:t>Test selection</a:t>
            </a:r>
          </a:p>
          <a:p>
            <a:pPr lvl="2"/>
            <a:r>
              <a:rPr lang="en-US" altLang="en-US" dirty="0" smtClean="0"/>
              <a:t>Scanning</a:t>
            </a:r>
          </a:p>
          <a:p>
            <a:pPr lvl="2"/>
            <a:r>
              <a:rPr lang="en-US" altLang="en-US" dirty="0" smtClean="0"/>
              <a:t>Analysis</a:t>
            </a:r>
          </a:p>
          <a:p>
            <a:pPr lvl="2"/>
            <a:r>
              <a:rPr lang="en-US" altLang="en-US" dirty="0" smtClean="0"/>
              <a:t>Record keeping</a:t>
            </a:r>
          </a:p>
        </p:txBody>
      </p:sp>
      <p:sp>
        <p:nvSpPr>
          <p:cNvPr id="45058" name="Rectangle 2"/>
          <p:cNvSpPr>
            <a:spLocks noGrp="1" noChangeArrowheads="1"/>
          </p:cNvSpPr>
          <p:nvPr>
            <p:ph type="title"/>
          </p:nvPr>
        </p:nvSpPr>
        <p:spPr>
          <a:xfrm>
            <a:off x="762000" y="371249"/>
            <a:ext cx="8026400" cy="366254"/>
          </a:xfrm>
        </p:spPr>
        <p:txBody>
          <a:bodyPr/>
          <a:lstStyle/>
          <a:p>
            <a:r>
              <a:rPr lang="en-US" altLang="en-US" dirty="0" smtClean="0"/>
              <a:t>Vulnerability Assessment and Remediation </a:t>
            </a:r>
            <a:r>
              <a:rPr lang="en-US" altLang="en-US" dirty="0" smtClean="0"/>
              <a:t>(</a:t>
            </a:r>
            <a:r>
              <a:rPr lang="en-US" dirty="0"/>
              <a:t>Continued</a:t>
            </a:r>
            <a:r>
              <a:rPr lang="en-US" altLang="en-US" dirty="0" smtClean="0"/>
              <a:t>)</a:t>
            </a:r>
            <a:endParaRPr lang="en-US" altLang="en-US" dirty="0" smtClean="0"/>
          </a:p>
        </p:txBody>
      </p:sp>
    </p:spTree>
    <p:extLst>
      <p:ext uri="{BB962C8B-B14F-4D97-AF65-F5344CB8AC3E}">
        <p14:creationId xmlns:p14="http://schemas.microsoft.com/office/powerpoint/2010/main" val="3294328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365125" y="1295400"/>
            <a:ext cx="8415338" cy="4124206"/>
          </a:xfrm>
        </p:spPr>
        <p:txBody>
          <a:bodyPr/>
          <a:lstStyle/>
          <a:p>
            <a:r>
              <a:rPr lang="en-US" altLang="en-US" dirty="0" smtClean="0"/>
              <a:t>Intranet vulnerability assessment</a:t>
            </a:r>
          </a:p>
          <a:p>
            <a:pPr lvl="1"/>
            <a:r>
              <a:rPr lang="en-US" altLang="en-US" dirty="0" smtClean="0"/>
              <a:t>Designed to find and document the selected vulnerabilities likely present on the internal network</a:t>
            </a:r>
          </a:p>
          <a:p>
            <a:pPr lvl="1"/>
            <a:r>
              <a:rPr lang="en-US" altLang="en-US" dirty="0" smtClean="0"/>
              <a:t>Attackers are often internal members of the organization, affiliates of business partners, or automated attack vectors (such as viruses and worms)</a:t>
            </a:r>
          </a:p>
          <a:p>
            <a:pPr lvl="1"/>
            <a:r>
              <a:rPr lang="en-US" altLang="en-US" dirty="0" smtClean="0"/>
              <a:t>This assessment is usually performed against critical internal devices with a known, high value by using selective penetration testing</a:t>
            </a:r>
          </a:p>
          <a:p>
            <a:pPr lvl="1"/>
            <a:r>
              <a:rPr lang="en-US" altLang="en-US" dirty="0" smtClean="0"/>
              <a:t>Steps in the process are almost identical to the steps in the Internet vulnerability assessment</a:t>
            </a:r>
          </a:p>
        </p:txBody>
      </p:sp>
      <p:sp>
        <p:nvSpPr>
          <p:cNvPr id="46082" name="Rectangle 2"/>
          <p:cNvSpPr>
            <a:spLocks noGrp="1" noChangeArrowheads="1"/>
          </p:cNvSpPr>
          <p:nvPr>
            <p:ph type="title"/>
          </p:nvPr>
        </p:nvSpPr>
        <p:spPr>
          <a:xfrm>
            <a:off x="762000" y="371249"/>
            <a:ext cx="8026400" cy="366254"/>
          </a:xfrm>
        </p:spPr>
        <p:txBody>
          <a:bodyPr/>
          <a:lstStyle/>
          <a:p>
            <a:r>
              <a:rPr lang="en-US" altLang="en-US" dirty="0" smtClean="0"/>
              <a:t>Vulnerability Assessment and Remediation </a:t>
            </a:r>
            <a:r>
              <a:rPr lang="en-US" altLang="en-US" dirty="0" smtClean="0"/>
              <a:t>(</a:t>
            </a:r>
            <a:r>
              <a:rPr lang="en-US" dirty="0"/>
              <a:t>Continued</a:t>
            </a:r>
            <a:r>
              <a:rPr lang="en-US" altLang="en-US" dirty="0" smtClean="0"/>
              <a:t>)</a:t>
            </a:r>
            <a:endParaRPr lang="en-US" altLang="en-US" dirty="0" smtClean="0"/>
          </a:p>
        </p:txBody>
      </p:sp>
    </p:spTree>
    <p:extLst>
      <p:ext uri="{BB962C8B-B14F-4D97-AF65-F5344CB8AC3E}">
        <p14:creationId xmlns:p14="http://schemas.microsoft.com/office/powerpoint/2010/main" val="14909759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365125" y="1295400"/>
            <a:ext cx="8415338" cy="3385542"/>
          </a:xfrm>
        </p:spPr>
        <p:txBody>
          <a:bodyPr/>
          <a:lstStyle/>
          <a:p>
            <a:r>
              <a:rPr lang="en-US" altLang="en-US" dirty="0" smtClean="0"/>
              <a:t>Platform security validation</a:t>
            </a:r>
          </a:p>
          <a:p>
            <a:pPr lvl="1"/>
            <a:r>
              <a:rPr lang="en-US" altLang="en-US" dirty="0" smtClean="0"/>
              <a:t>Designed to find and document vulnerabilities that may be present because misconfigured systems are in use within the organization</a:t>
            </a:r>
          </a:p>
          <a:p>
            <a:pPr lvl="1"/>
            <a:r>
              <a:rPr lang="en-US" altLang="en-US" dirty="0" smtClean="0"/>
              <a:t>These misconfigured systems fail to comply with company policy or standards</a:t>
            </a:r>
          </a:p>
          <a:p>
            <a:pPr lvl="1"/>
            <a:r>
              <a:rPr lang="en-US" altLang="en-US" dirty="0" smtClean="0"/>
              <a:t>Fortunately, automated measurement systems are available to help with the intensive process of validating the compliance of platform configuration with policy</a:t>
            </a:r>
          </a:p>
        </p:txBody>
      </p:sp>
      <p:sp>
        <p:nvSpPr>
          <p:cNvPr id="46082" name="Rectangle 2"/>
          <p:cNvSpPr>
            <a:spLocks noGrp="1" noChangeArrowheads="1"/>
          </p:cNvSpPr>
          <p:nvPr>
            <p:ph type="title"/>
          </p:nvPr>
        </p:nvSpPr>
        <p:spPr>
          <a:xfrm>
            <a:off x="762000" y="371249"/>
            <a:ext cx="8026400" cy="366254"/>
          </a:xfrm>
        </p:spPr>
        <p:txBody>
          <a:bodyPr/>
          <a:lstStyle/>
          <a:p>
            <a:r>
              <a:rPr lang="en-US" altLang="en-US" dirty="0" smtClean="0"/>
              <a:t>Vulnerability Assessment and Remediation </a:t>
            </a:r>
            <a:r>
              <a:rPr lang="en-US" altLang="en-US" dirty="0" smtClean="0"/>
              <a:t>(</a:t>
            </a:r>
            <a:r>
              <a:rPr lang="en-US" dirty="0"/>
              <a:t>Continued</a:t>
            </a:r>
            <a:r>
              <a:rPr lang="en-US" altLang="en-US" dirty="0" smtClean="0"/>
              <a:t>)</a:t>
            </a:r>
            <a:endParaRPr lang="en-US" altLang="en-US" dirty="0" smtClean="0"/>
          </a:p>
        </p:txBody>
      </p:sp>
    </p:spTree>
    <p:extLst>
      <p:ext uri="{BB962C8B-B14F-4D97-AF65-F5344CB8AC3E}">
        <p14:creationId xmlns:p14="http://schemas.microsoft.com/office/powerpoint/2010/main" val="40239699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365124" y="1295400"/>
            <a:ext cx="8550275" cy="4924425"/>
          </a:xfrm>
        </p:spPr>
        <p:txBody>
          <a:bodyPr/>
          <a:lstStyle/>
          <a:p>
            <a:r>
              <a:rPr lang="en-US" altLang="en-US" dirty="0" smtClean="0"/>
              <a:t>Wireless vulnerability assessment</a:t>
            </a:r>
          </a:p>
          <a:p>
            <a:pPr lvl="1"/>
            <a:r>
              <a:rPr lang="en-US" altLang="en-US" dirty="0" smtClean="0"/>
              <a:t>Designed to find and document vulnerabilities that may be present in wireless local area networks of the organization</a:t>
            </a:r>
          </a:p>
          <a:p>
            <a:pPr lvl="1"/>
            <a:r>
              <a:rPr lang="en-US" altLang="en-US" dirty="0" smtClean="0"/>
              <a:t>Since attackers from this direction are likely to take advantage of any flaw, assessment is usually performed against all publicly accessible areas using every possible wireless penetration testing approach</a:t>
            </a:r>
          </a:p>
          <a:p>
            <a:r>
              <a:rPr lang="en-US" altLang="en-US" dirty="0"/>
              <a:t>Documenting vulnerabilities</a:t>
            </a:r>
          </a:p>
          <a:p>
            <a:pPr lvl="1"/>
            <a:r>
              <a:rPr lang="en-US" altLang="en-US" dirty="0"/>
              <a:t>Vulnerability database should provide details about reported vulnerability as well as a link to the information assets</a:t>
            </a:r>
          </a:p>
          <a:p>
            <a:pPr lvl="1"/>
            <a:r>
              <a:rPr lang="en-US" altLang="en-US" dirty="0" smtClean="0"/>
              <a:t>Low cost/ease </a:t>
            </a:r>
            <a:r>
              <a:rPr lang="en-US" altLang="en-US" dirty="0"/>
              <a:t>of use makes relational databases a realistic choice</a:t>
            </a:r>
          </a:p>
          <a:p>
            <a:pPr lvl="1"/>
            <a:r>
              <a:rPr lang="en-US" altLang="en-US" dirty="0"/>
              <a:t>Vulnerability database is an essential part of effective </a:t>
            </a:r>
            <a:r>
              <a:rPr lang="en-US" altLang="en-US" dirty="0" smtClean="0"/>
              <a:t>remediation</a:t>
            </a:r>
            <a:endParaRPr lang="en-US" altLang="en-US" dirty="0"/>
          </a:p>
        </p:txBody>
      </p:sp>
      <p:sp>
        <p:nvSpPr>
          <p:cNvPr id="48130" name="Rectangle 2"/>
          <p:cNvSpPr>
            <a:spLocks noGrp="1" noChangeArrowheads="1"/>
          </p:cNvSpPr>
          <p:nvPr>
            <p:ph type="title"/>
          </p:nvPr>
        </p:nvSpPr>
        <p:spPr>
          <a:xfrm>
            <a:off x="762000" y="371249"/>
            <a:ext cx="8026400" cy="366254"/>
          </a:xfrm>
        </p:spPr>
        <p:txBody>
          <a:bodyPr/>
          <a:lstStyle/>
          <a:p>
            <a:r>
              <a:rPr lang="en-US" altLang="en-US" dirty="0" smtClean="0"/>
              <a:t>Vulnerability Assessment and Remediation </a:t>
            </a:r>
            <a:r>
              <a:rPr lang="en-US" altLang="en-US" dirty="0" smtClean="0"/>
              <a:t>(</a:t>
            </a:r>
            <a:r>
              <a:rPr lang="en-US" dirty="0"/>
              <a:t>Continued</a:t>
            </a:r>
            <a:r>
              <a:rPr lang="en-US" altLang="en-US" dirty="0" smtClean="0"/>
              <a:t>)</a:t>
            </a:r>
            <a:endParaRPr lang="en-US" altLang="en-US" dirty="0" smtClean="0"/>
          </a:p>
        </p:txBody>
      </p:sp>
    </p:spTree>
    <p:extLst>
      <p:ext uri="{BB962C8B-B14F-4D97-AF65-F5344CB8AC3E}">
        <p14:creationId xmlns:p14="http://schemas.microsoft.com/office/powerpoint/2010/main" val="20117008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a:xfrm>
            <a:off x="365125" y="1295400"/>
            <a:ext cx="8415338" cy="3385542"/>
          </a:xfrm>
        </p:spPr>
        <p:txBody>
          <a:bodyPr/>
          <a:lstStyle/>
          <a:p>
            <a:r>
              <a:rPr lang="en-US" altLang="en-US" dirty="0" smtClean="0"/>
              <a:t>Remediating vulnerabilities</a:t>
            </a:r>
          </a:p>
          <a:p>
            <a:pPr lvl="1"/>
            <a:r>
              <a:rPr lang="en-US" altLang="en-US" dirty="0" smtClean="0"/>
              <a:t>Objective is to repair flaw causing a vulnerability instance or remove risk associated with vulnerability</a:t>
            </a:r>
          </a:p>
          <a:p>
            <a:pPr lvl="1"/>
            <a:r>
              <a:rPr lang="en-US" altLang="en-US" dirty="0" smtClean="0"/>
              <a:t>As last resort, informed decision makers with proper authority can accept risk</a:t>
            </a:r>
          </a:p>
          <a:p>
            <a:pPr lvl="1"/>
            <a:r>
              <a:rPr lang="en-US" altLang="en-US" dirty="0" smtClean="0"/>
              <a:t>Important to recognize that building relationships with those who control information assets is key to success</a:t>
            </a:r>
          </a:p>
          <a:p>
            <a:pPr lvl="1"/>
            <a:r>
              <a:rPr lang="en-US" altLang="en-US" dirty="0" smtClean="0"/>
              <a:t>Success depends on the organization adopting team approach to remediation, in place of cross-organizational push and pull</a:t>
            </a:r>
          </a:p>
        </p:txBody>
      </p:sp>
      <p:sp>
        <p:nvSpPr>
          <p:cNvPr id="51202" name="Rectangle 2"/>
          <p:cNvSpPr>
            <a:spLocks noGrp="1" noChangeArrowheads="1"/>
          </p:cNvSpPr>
          <p:nvPr>
            <p:ph type="title"/>
          </p:nvPr>
        </p:nvSpPr>
        <p:spPr>
          <a:xfrm>
            <a:off x="762000" y="371249"/>
            <a:ext cx="8026400" cy="366254"/>
          </a:xfrm>
        </p:spPr>
        <p:txBody>
          <a:bodyPr/>
          <a:lstStyle/>
          <a:p>
            <a:r>
              <a:rPr lang="en-US" altLang="en-US" dirty="0" smtClean="0"/>
              <a:t>Vulnerability Assessment and Remediation </a:t>
            </a:r>
            <a:r>
              <a:rPr lang="en-US" altLang="en-US" dirty="0" smtClean="0"/>
              <a:t>(</a:t>
            </a:r>
            <a:r>
              <a:rPr lang="en-US" dirty="0"/>
              <a:t>Continued</a:t>
            </a:r>
            <a:r>
              <a:rPr lang="en-US" altLang="en-US" dirty="0" smtClean="0"/>
              <a:t>)</a:t>
            </a:r>
            <a:endParaRPr lang="en-US" altLang="en-US" dirty="0" smtClean="0"/>
          </a:p>
        </p:txBody>
      </p:sp>
    </p:spTree>
    <p:extLst>
      <p:ext uri="{BB962C8B-B14F-4D97-AF65-F5344CB8AC3E}">
        <p14:creationId xmlns:p14="http://schemas.microsoft.com/office/powerpoint/2010/main" val="400093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a:xfrm>
            <a:off x="365125" y="1295400"/>
            <a:ext cx="8415338" cy="3754874"/>
          </a:xfrm>
        </p:spPr>
        <p:txBody>
          <a:bodyPr/>
          <a:lstStyle/>
          <a:p>
            <a:r>
              <a:rPr lang="en-US" altLang="en-US" dirty="0" smtClean="0"/>
              <a:t>Acceptance or transference of risk </a:t>
            </a:r>
          </a:p>
          <a:p>
            <a:pPr lvl="1"/>
            <a:r>
              <a:rPr lang="en-US" altLang="en-US" dirty="0" smtClean="0"/>
              <a:t>In some instances, risk must be either simply acknowledged as part of the organization’s business process or transferred to another organization via insurance</a:t>
            </a:r>
          </a:p>
          <a:p>
            <a:pPr lvl="1"/>
            <a:r>
              <a:rPr lang="en-US" altLang="en-US" dirty="0" smtClean="0"/>
              <a:t>Management must be assured that decisions made to accept risk or buy insurance were made by properly informed decision makers</a:t>
            </a:r>
          </a:p>
          <a:p>
            <a:pPr lvl="1"/>
            <a:r>
              <a:rPr lang="en-US" altLang="en-US" dirty="0" smtClean="0"/>
              <a:t>Information security must make sure the right people make risk assumption decisions with complete knowledge of the impact of the decision</a:t>
            </a:r>
          </a:p>
        </p:txBody>
      </p:sp>
      <p:sp>
        <p:nvSpPr>
          <p:cNvPr id="52226" name="Rectangle 2"/>
          <p:cNvSpPr>
            <a:spLocks noGrp="1" noChangeArrowheads="1"/>
          </p:cNvSpPr>
          <p:nvPr>
            <p:ph type="title"/>
          </p:nvPr>
        </p:nvSpPr>
        <p:spPr>
          <a:xfrm>
            <a:off x="762000" y="371249"/>
            <a:ext cx="8026400" cy="366254"/>
          </a:xfrm>
        </p:spPr>
        <p:txBody>
          <a:bodyPr/>
          <a:lstStyle/>
          <a:p>
            <a:r>
              <a:rPr lang="en-US" altLang="en-US" dirty="0" smtClean="0"/>
              <a:t>Vulnerability Assessment and Remediation </a:t>
            </a:r>
            <a:r>
              <a:rPr lang="en-US" altLang="en-US" dirty="0" smtClean="0"/>
              <a:t>(</a:t>
            </a:r>
            <a:r>
              <a:rPr lang="en-US" dirty="0"/>
              <a:t>Continued</a:t>
            </a:r>
            <a:r>
              <a:rPr lang="en-US" altLang="en-US" dirty="0" smtClean="0"/>
              <a:t>)</a:t>
            </a:r>
            <a:endParaRPr lang="en-US" altLang="en-US" dirty="0" smtClean="0"/>
          </a:p>
        </p:txBody>
      </p:sp>
    </p:spTree>
    <p:extLst>
      <p:ext uri="{BB962C8B-B14F-4D97-AF65-F5344CB8AC3E}">
        <p14:creationId xmlns:p14="http://schemas.microsoft.com/office/powerpoint/2010/main" val="1833413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a:xfrm>
            <a:off x="365125" y="1295400"/>
            <a:ext cx="8415338" cy="3447098"/>
          </a:xfrm>
        </p:spPr>
        <p:txBody>
          <a:bodyPr/>
          <a:lstStyle/>
          <a:p>
            <a:r>
              <a:rPr lang="en-US" altLang="en-US" dirty="0" smtClean="0"/>
              <a:t>Threat removal</a:t>
            </a:r>
          </a:p>
          <a:p>
            <a:pPr lvl="1"/>
            <a:r>
              <a:rPr lang="en-US" altLang="en-US" dirty="0" smtClean="0"/>
              <a:t>In some circumstances, threats can be removed without repairing vulnerability</a:t>
            </a:r>
          </a:p>
          <a:p>
            <a:pPr lvl="1"/>
            <a:r>
              <a:rPr lang="en-US" altLang="en-US" dirty="0" smtClean="0"/>
              <a:t>Other vulnerabilities may be mitigated by inexpensive controls</a:t>
            </a:r>
          </a:p>
          <a:p>
            <a:r>
              <a:rPr lang="en-US" altLang="en-US" dirty="0" smtClean="0"/>
              <a:t>Vulnerability repair</a:t>
            </a:r>
          </a:p>
          <a:p>
            <a:pPr lvl="1"/>
            <a:r>
              <a:rPr lang="en-US" altLang="en-US" dirty="0" smtClean="0"/>
              <a:t>Best solution in most cases is to repair vulnerability</a:t>
            </a:r>
          </a:p>
          <a:p>
            <a:pPr lvl="1"/>
            <a:r>
              <a:rPr lang="en-US" altLang="en-US" dirty="0" smtClean="0"/>
              <a:t>Applying patch software or implementing a workaround often accomplishes this</a:t>
            </a:r>
          </a:p>
          <a:p>
            <a:pPr lvl="1"/>
            <a:r>
              <a:rPr lang="en-US" altLang="en-US" dirty="0" smtClean="0"/>
              <a:t>Most common repair is the application of a software patch</a:t>
            </a:r>
          </a:p>
        </p:txBody>
      </p:sp>
      <p:sp>
        <p:nvSpPr>
          <p:cNvPr id="53250" name="Rectangle 2"/>
          <p:cNvSpPr>
            <a:spLocks noGrp="1" noChangeArrowheads="1"/>
          </p:cNvSpPr>
          <p:nvPr>
            <p:ph type="title"/>
          </p:nvPr>
        </p:nvSpPr>
        <p:spPr>
          <a:xfrm>
            <a:off x="762000" y="371249"/>
            <a:ext cx="8026400" cy="366254"/>
          </a:xfrm>
        </p:spPr>
        <p:txBody>
          <a:bodyPr/>
          <a:lstStyle/>
          <a:p>
            <a:r>
              <a:rPr lang="en-US" altLang="en-US" dirty="0" smtClean="0"/>
              <a:t>Vulnerability Assessment and Remediation </a:t>
            </a:r>
            <a:r>
              <a:rPr lang="en-US" altLang="en-US" dirty="0" smtClean="0"/>
              <a:t>(</a:t>
            </a:r>
            <a:r>
              <a:rPr lang="en-US" dirty="0"/>
              <a:t>Continued</a:t>
            </a:r>
            <a:r>
              <a:rPr lang="en-US" altLang="en-US" dirty="0" smtClean="0"/>
              <a:t>)</a:t>
            </a:r>
            <a:endParaRPr lang="en-US" altLang="en-US" dirty="0" smtClean="0"/>
          </a:p>
        </p:txBody>
      </p:sp>
    </p:spTree>
    <p:extLst>
      <p:ext uri="{BB962C8B-B14F-4D97-AF65-F5344CB8AC3E}">
        <p14:creationId xmlns:p14="http://schemas.microsoft.com/office/powerpoint/2010/main" val="39165870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a:xfrm>
            <a:off x="365125" y="1295400"/>
            <a:ext cx="8415338" cy="2400657"/>
          </a:xfrm>
        </p:spPr>
        <p:txBody>
          <a:bodyPr/>
          <a:lstStyle/>
          <a:p>
            <a:r>
              <a:rPr lang="en-US" altLang="en-US" dirty="0" smtClean="0"/>
              <a:t>Primary goal is to keep information security program functioning as designed and continuously improving</a:t>
            </a:r>
          </a:p>
          <a:p>
            <a:r>
              <a:rPr lang="en-US" altLang="en-US" dirty="0" smtClean="0"/>
              <a:t>Accomplished by:</a:t>
            </a:r>
          </a:p>
          <a:p>
            <a:pPr lvl="1"/>
            <a:r>
              <a:rPr lang="en-US" altLang="en-US" dirty="0" smtClean="0"/>
              <a:t>Policy review</a:t>
            </a:r>
          </a:p>
          <a:p>
            <a:pPr lvl="1"/>
            <a:r>
              <a:rPr lang="en-US" altLang="en-US" dirty="0" smtClean="0"/>
              <a:t>Program review</a:t>
            </a:r>
          </a:p>
          <a:p>
            <a:pPr lvl="1"/>
            <a:r>
              <a:rPr lang="en-US" altLang="en-US" dirty="0" smtClean="0"/>
              <a:t>Rehearsals</a:t>
            </a:r>
          </a:p>
        </p:txBody>
      </p:sp>
      <p:sp>
        <p:nvSpPr>
          <p:cNvPr id="54274" name="Rectangle 2"/>
          <p:cNvSpPr>
            <a:spLocks noGrp="1" noChangeArrowheads="1"/>
          </p:cNvSpPr>
          <p:nvPr>
            <p:ph type="title"/>
          </p:nvPr>
        </p:nvSpPr>
        <p:spPr/>
        <p:txBody>
          <a:bodyPr/>
          <a:lstStyle/>
          <a:p>
            <a:r>
              <a:rPr lang="en-US" altLang="en-US" dirty="0" smtClean="0"/>
              <a:t>Readiness and Review</a:t>
            </a:r>
          </a:p>
        </p:txBody>
      </p:sp>
    </p:spTree>
    <p:extLst>
      <p:ext uri="{BB962C8B-B14F-4D97-AF65-F5344CB8AC3E}">
        <p14:creationId xmlns:p14="http://schemas.microsoft.com/office/powerpoint/2010/main" val="10138191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flowchart shows the relationships among the sectors of the readiness and review domain. Policy review, Plan review for I R P, D R P, and B C P, and Rehearsals and war games. Next Security team maintains security programs and stays read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802" y="457199"/>
            <a:ext cx="8288397" cy="5595265"/>
          </a:xfrm>
          <a:prstGeom prst="rect">
            <a:avLst/>
          </a:prstGeom>
        </p:spPr>
      </p:pic>
    </p:spTree>
    <p:extLst>
      <p:ext uri="{BB962C8B-B14F-4D97-AF65-F5344CB8AC3E}">
        <p14:creationId xmlns:p14="http://schemas.microsoft.com/office/powerpoint/2010/main" val="3419151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365125" y="1295400"/>
            <a:ext cx="8415338" cy="2154436"/>
          </a:xfrm>
        </p:spPr>
        <p:txBody>
          <a:bodyPr/>
          <a:lstStyle/>
          <a:p>
            <a:r>
              <a:rPr lang="en-US" altLang="en-US" dirty="0" smtClean="0"/>
              <a:t>Management model must be adopted to manage and operate ongoing security program</a:t>
            </a:r>
          </a:p>
          <a:p>
            <a:r>
              <a:rPr lang="en-US" altLang="en-US" dirty="0" smtClean="0"/>
              <a:t>Models are frameworks that structure the tasks of managing particular set of activities or business functions</a:t>
            </a:r>
          </a:p>
        </p:txBody>
      </p:sp>
      <p:sp>
        <p:nvSpPr>
          <p:cNvPr id="13314" name="Rectangle 2"/>
          <p:cNvSpPr>
            <a:spLocks noGrp="1" noChangeArrowheads="1"/>
          </p:cNvSpPr>
          <p:nvPr>
            <p:ph type="title"/>
          </p:nvPr>
        </p:nvSpPr>
        <p:spPr/>
        <p:txBody>
          <a:bodyPr/>
          <a:lstStyle/>
          <a:p>
            <a:r>
              <a:rPr lang="en-US" altLang="en-US" dirty="0" smtClean="0"/>
              <a:t>Security Management Maintenance Models</a:t>
            </a:r>
          </a:p>
        </p:txBody>
      </p:sp>
    </p:spTree>
    <p:extLst>
      <p:ext uri="{BB962C8B-B14F-4D97-AF65-F5344CB8AC3E}">
        <p14:creationId xmlns:p14="http://schemas.microsoft.com/office/powerpoint/2010/main" val="9613448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a:xfrm>
            <a:off x="365125" y="1295400"/>
            <a:ext cx="8415338" cy="4801314"/>
          </a:xfrm>
        </p:spPr>
        <p:txBody>
          <a:bodyPr/>
          <a:lstStyle/>
          <a:p>
            <a:r>
              <a:rPr lang="en-US" sz="2400" dirty="0"/>
              <a:t>Change is inevitable, so organizations should have procedures to deal with changes in </a:t>
            </a:r>
            <a:r>
              <a:rPr lang="en-US" sz="2400" dirty="0" smtClean="0"/>
              <a:t>the operation </a:t>
            </a:r>
            <a:r>
              <a:rPr lang="en-US" sz="2400" dirty="0"/>
              <a:t>and maintenance of the information security </a:t>
            </a:r>
            <a:r>
              <a:rPr lang="en-US" sz="2400" dirty="0" smtClean="0"/>
              <a:t>program</a:t>
            </a:r>
            <a:endParaRPr lang="en-US" sz="2400" dirty="0"/>
          </a:p>
          <a:p>
            <a:r>
              <a:rPr lang="en-US" sz="2400" dirty="0" smtClean="0"/>
              <a:t>The </a:t>
            </a:r>
            <a:r>
              <a:rPr lang="en-US" sz="2400" dirty="0"/>
              <a:t>CISO decides whether the information security program can adapt to change as it </a:t>
            </a:r>
            <a:r>
              <a:rPr lang="en-US" sz="2400" dirty="0" smtClean="0"/>
              <a:t>is implemented </a:t>
            </a:r>
            <a:r>
              <a:rPr lang="en-US" sz="2400" dirty="0"/>
              <a:t>or whether the macroscopic process of the risk management program must </a:t>
            </a:r>
            <a:r>
              <a:rPr lang="en-US" sz="2400" dirty="0" smtClean="0"/>
              <a:t>be started anew</a:t>
            </a:r>
            <a:endParaRPr lang="en-US" sz="2400" dirty="0"/>
          </a:p>
          <a:p>
            <a:r>
              <a:rPr lang="en-US" sz="2400" dirty="0" smtClean="0"/>
              <a:t>The </a:t>
            </a:r>
            <a:r>
              <a:rPr lang="en-US" sz="2400" dirty="0"/>
              <a:t>maintenance model recommended in this chapter is made up of five subject </a:t>
            </a:r>
            <a:r>
              <a:rPr lang="en-US" sz="2400" dirty="0" smtClean="0"/>
              <a:t>areas or </a:t>
            </a:r>
            <a:r>
              <a:rPr lang="en-US" sz="2400" dirty="0"/>
              <a:t>domains: external monitoring, internal monitoring, planning and risk </a:t>
            </a:r>
            <a:r>
              <a:rPr lang="en-US" sz="2400" dirty="0" smtClean="0"/>
              <a:t>assessment, vulnerability </a:t>
            </a:r>
            <a:r>
              <a:rPr lang="en-US" sz="2400" dirty="0"/>
              <a:t>assessment and remediation, and readiness and </a:t>
            </a:r>
            <a:r>
              <a:rPr lang="en-US" sz="2400" dirty="0" smtClean="0"/>
              <a:t>review</a:t>
            </a:r>
            <a:endParaRPr lang="en-US" sz="2400" dirty="0"/>
          </a:p>
          <a:p>
            <a:r>
              <a:rPr lang="en-US" sz="2400" dirty="0" smtClean="0"/>
              <a:t>To </a:t>
            </a:r>
            <a:r>
              <a:rPr lang="en-US" sz="2400" dirty="0"/>
              <a:t>stay current, the information security community of interest and the CISO must </a:t>
            </a:r>
            <a:r>
              <a:rPr lang="en-US" sz="2400" dirty="0" smtClean="0"/>
              <a:t>constantly monitor </a:t>
            </a:r>
            <a:r>
              <a:rPr lang="en-US" sz="2400" dirty="0"/>
              <a:t>the three components of the security triple—threats, assets, and </a:t>
            </a:r>
            <a:r>
              <a:rPr lang="en-US" sz="2400" dirty="0" smtClean="0"/>
              <a:t>vulnerabilities</a:t>
            </a:r>
          </a:p>
        </p:txBody>
      </p:sp>
      <p:sp>
        <p:nvSpPr>
          <p:cNvPr id="63490" name="Rectangle 2"/>
          <p:cNvSpPr>
            <a:spLocks noGrp="1" noChangeArrowheads="1"/>
          </p:cNvSpPr>
          <p:nvPr>
            <p:ph type="title"/>
          </p:nvPr>
        </p:nvSpPr>
        <p:spPr/>
        <p:txBody>
          <a:bodyPr/>
          <a:lstStyle/>
          <a:p>
            <a:r>
              <a:rPr lang="en-US" altLang="en-US" dirty="0" smtClean="0"/>
              <a:t>Summary</a:t>
            </a:r>
          </a:p>
        </p:txBody>
      </p:sp>
    </p:spTree>
    <p:extLst>
      <p:ext uri="{BB962C8B-B14F-4D97-AF65-F5344CB8AC3E}">
        <p14:creationId xmlns:p14="http://schemas.microsoft.com/office/powerpoint/2010/main" val="86866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a:xfrm>
            <a:off x="365125" y="1295400"/>
            <a:ext cx="8415338" cy="2954655"/>
          </a:xfrm>
        </p:spPr>
        <p:txBody>
          <a:bodyPr/>
          <a:lstStyle/>
          <a:p>
            <a:r>
              <a:rPr lang="en-US" sz="2400" dirty="0" smtClean="0"/>
              <a:t>To </a:t>
            </a:r>
            <a:r>
              <a:rPr lang="en-US" sz="2400" dirty="0"/>
              <a:t>assist the information security community in managing and operating the </a:t>
            </a:r>
            <a:r>
              <a:rPr lang="en-US" sz="2400" dirty="0" smtClean="0"/>
              <a:t>ongoing security </a:t>
            </a:r>
            <a:r>
              <a:rPr lang="en-US" sz="2400" dirty="0"/>
              <a:t>program, the organization should adopt a security management maintenance </a:t>
            </a:r>
            <a:r>
              <a:rPr lang="en-US" sz="2400" dirty="0" smtClean="0"/>
              <a:t>model</a:t>
            </a:r>
            <a:endParaRPr lang="en-US" sz="2400" dirty="0"/>
          </a:p>
          <a:p>
            <a:r>
              <a:rPr lang="en-US" sz="2400" dirty="0"/>
              <a:t>These models are frameworks that are structured by the tasks of managing a particular set </a:t>
            </a:r>
            <a:r>
              <a:rPr lang="en-US" sz="2400" dirty="0" smtClean="0"/>
              <a:t>of activities </a:t>
            </a:r>
            <a:r>
              <a:rPr lang="en-US" sz="2400" dirty="0"/>
              <a:t>or business </a:t>
            </a:r>
            <a:r>
              <a:rPr lang="en-US" sz="2400" dirty="0" smtClean="0"/>
              <a:t>functions</a:t>
            </a:r>
            <a:endParaRPr lang="en-US" sz="2400" dirty="0"/>
          </a:p>
          <a:p>
            <a:r>
              <a:rPr lang="en-US" sz="2400" dirty="0" smtClean="0"/>
              <a:t>NIST </a:t>
            </a:r>
            <a:r>
              <a:rPr lang="en-US" sz="2400" dirty="0"/>
              <a:t>SP 800-100, </a:t>
            </a:r>
            <a:r>
              <a:rPr lang="en-US" sz="2400" i="1" dirty="0"/>
              <a:t>Information Security Handbook: A Guide for Managers</a:t>
            </a:r>
            <a:r>
              <a:rPr lang="en-US" sz="2400" dirty="0"/>
              <a:t>, outlines </a:t>
            </a:r>
            <a:r>
              <a:rPr lang="en-US" sz="2400" dirty="0" smtClean="0"/>
              <a:t>managerial tasks </a:t>
            </a:r>
            <a:r>
              <a:rPr lang="en-US" sz="2400" dirty="0"/>
              <a:t>performed after the program is </a:t>
            </a:r>
            <a:r>
              <a:rPr lang="en-US" sz="2400" dirty="0" smtClean="0"/>
              <a:t>operational </a:t>
            </a:r>
          </a:p>
        </p:txBody>
      </p:sp>
      <p:sp>
        <p:nvSpPr>
          <p:cNvPr id="63490" name="Rectangle 2"/>
          <p:cNvSpPr>
            <a:spLocks noGrp="1" noChangeArrowheads="1"/>
          </p:cNvSpPr>
          <p:nvPr>
            <p:ph type="title"/>
          </p:nvPr>
        </p:nvSpPr>
        <p:spPr/>
        <p:txBody>
          <a:bodyPr/>
          <a:lstStyle/>
          <a:p>
            <a:r>
              <a:rPr lang="en-US" altLang="en-US" dirty="0" smtClean="0"/>
              <a:t>Summary </a:t>
            </a:r>
            <a:r>
              <a:rPr lang="en-US" altLang="en-US" dirty="0" smtClean="0"/>
              <a:t>(</a:t>
            </a:r>
            <a:r>
              <a:rPr lang="en-US" dirty="0"/>
              <a:t>Continued</a:t>
            </a:r>
            <a:r>
              <a:rPr lang="en-US" altLang="en-US" dirty="0" smtClean="0"/>
              <a:t>)</a:t>
            </a:r>
            <a:endParaRPr lang="en-US" altLang="en-US" dirty="0" smtClean="0"/>
          </a:p>
        </p:txBody>
      </p:sp>
    </p:spTree>
    <p:extLst>
      <p:ext uri="{BB962C8B-B14F-4D97-AF65-F5344CB8AC3E}">
        <p14:creationId xmlns:p14="http://schemas.microsoft.com/office/powerpoint/2010/main" val="26492169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a:xfrm>
            <a:off x="365125" y="1295400"/>
            <a:ext cx="8415338" cy="4739759"/>
          </a:xfrm>
        </p:spPr>
        <p:txBody>
          <a:bodyPr/>
          <a:lstStyle/>
          <a:p>
            <a:r>
              <a:rPr lang="en-US" sz="2400" dirty="0" smtClean="0"/>
              <a:t>For </a:t>
            </a:r>
            <a:r>
              <a:rPr lang="en-US" sz="2400" dirty="0"/>
              <a:t>each of the 13 areas of </a:t>
            </a:r>
            <a:r>
              <a:rPr lang="en-US" sz="2400" dirty="0" smtClean="0"/>
              <a:t>information security </a:t>
            </a:r>
            <a:r>
              <a:rPr lang="en-US" sz="2400" dirty="0"/>
              <a:t>management presented in SP 800-100, there are specific monitoring activities:</a:t>
            </a:r>
          </a:p>
          <a:p>
            <a:pPr marL="228600" lvl="1" indent="0">
              <a:buNone/>
            </a:pPr>
            <a:r>
              <a:rPr lang="en-US" sz="2000" dirty="0"/>
              <a:t>1. Information security governance</a:t>
            </a:r>
          </a:p>
          <a:p>
            <a:pPr marL="228600" lvl="1" indent="0">
              <a:buNone/>
            </a:pPr>
            <a:r>
              <a:rPr lang="en-US" sz="2000" dirty="0"/>
              <a:t>2. Systems development life cycle</a:t>
            </a:r>
          </a:p>
          <a:p>
            <a:pPr marL="228600" lvl="1" indent="0">
              <a:buNone/>
            </a:pPr>
            <a:r>
              <a:rPr lang="en-US" sz="2000" dirty="0"/>
              <a:t>3. Awareness and training</a:t>
            </a:r>
          </a:p>
          <a:p>
            <a:pPr marL="228600" lvl="1" indent="0">
              <a:buNone/>
            </a:pPr>
            <a:r>
              <a:rPr lang="en-US" sz="2000" dirty="0"/>
              <a:t>4. Capital planning and investment control</a:t>
            </a:r>
          </a:p>
          <a:p>
            <a:pPr marL="228600" lvl="1" indent="0">
              <a:buNone/>
            </a:pPr>
            <a:r>
              <a:rPr lang="en-US" sz="2000" dirty="0"/>
              <a:t>5. Interconnecting systems</a:t>
            </a:r>
          </a:p>
          <a:p>
            <a:pPr marL="228600" lvl="1" indent="0">
              <a:buNone/>
            </a:pPr>
            <a:r>
              <a:rPr lang="en-US" sz="2000" dirty="0" smtClean="0"/>
              <a:t>6</a:t>
            </a:r>
            <a:r>
              <a:rPr lang="en-US" sz="2000" dirty="0"/>
              <a:t>. Performance measures</a:t>
            </a:r>
          </a:p>
          <a:p>
            <a:pPr marL="228600" lvl="1" indent="0">
              <a:buNone/>
            </a:pPr>
            <a:r>
              <a:rPr lang="en-US" sz="2000" dirty="0"/>
              <a:t>7. Security planning</a:t>
            </a:r>
          </a:p>
          <a:p>
            <a:pPr marL="228600" lvl="1" indent="0">
              <a:buNone/>
            </a:pPr>
            <a:r>
              <a:rPr lang="en-US" sz="2000" dirty="0"/>
              <a:t>8. Information technology contingency planning</a:t>
            </a:r>
          </a:p>
          <a:p>
            <a:pPr marL="228600" lvl="1" indent="0">
              <a:buNone/>
            </a:pPr>
            <a:r>
              <a:rPr lang="en-US" sz="2000" dirty="0"/>
              <a:t>9. Risk management</a:t>
            </a:r>
          </a:p>
          <a:p>
            <a:pPr marL="228600" lvl="1" indent="0">
              <a:buNone/>
            </a:pPr>
            <a:r>
              <a:rPr lang="en-US" sz="2000" dirty="0"/>
              <a:t>10. Certification, accreditation, and security assessments</a:t>
            </a:r>
          </a:p>
          <a:p>
            <a:pPr marL="228600" lvl="1" indent="0">
              <a:buNone/>
            </a:pPr>
            <a:r>
              <a:rPr lang="en-US" sz="2000" dirty="0"/>
              <a:t>11. Security services and products acquisition</a:t>
            </a:r>
          </a:p>
          <a:p>
            <a:pPr marL="228600" lvl="1" indent="0">
              <a:buNone/>
            </a:pPr>
            <a:r>
              <a:rPr lang="en-US" sz="2000" dirty="0"/>
              <a:t>12. Incident response</a:t>
            </a:r>
          </a:p>
          <a:p>
            <a:pPr marL="228600" lvl="1" indent="0">
              <a:buNone/>
            </a:pPr>
            <a:r>
              <a:rPr lang="en-US" sz="2000" dirty="0"/>
              <a:t>13. Configuration and change </a:t>
            </a:r>
            <a:r>
              <a:rPr lang="en-US" sz="2000" dirty="0" smtClean="0"/>
              <a:t>management</a:t>
            </a:r>
            <a:endParaRPr lang="en-US" sz="2000" dirty="0"/>
          </a:p>
        </p:txBody>
      </p:sp>
      <p:sp>
        <p:nvSpPr>
          <p:cNvPr id="63490" name="Rectangle 2"/>
          <p:cNvSpPr>
            <a:spLocks noGrp="1" noChangeArrowheads="1"/>
          </p:cNvSpPr>
          <p:nvPr>
            <p:ph type="title"/>
          </p:nvPr>
        </p:nvSpPr>
        <p:spPr/>
        <p:txBody>
          <a:bodyPr/>
          <a:lstStyle/>
          <a:p>
            <a:r>
              <a:rPr lang="en-US" altLang="en-US" dirty="0"/>
              <a:t>Summary </a:t>
            </a:r>
            <a:r>
              <a:rPr lang="en-US" altLang="en-US" dirty="0" smtClean="0"/>
              <a:t>(</a:t>
            </a:r>
            <a:r>
              <a:rPr lang="en-US" dirty="0"/>
              <a:t>Continued</a:t>
            </a:r>
            <a:r>
              <a:rPr lang="en-US" altLang="en-US" dirty="0" smtClean="0"/>
              <a:t>)</a:t>
            </a:r>
            <a:endParaRPr lang="en-US" altLang="en-US" dirty="0" smtClean="0"/>
          </a:p>
        </p:txBody>
      </p:sp>
    </p:spTree>
    <p:extLst>
      <p:ext uri="{BB962C8B-B14F-4D97-AF65-F5344CB8AC3E}">
        <p14:creationId xmlns:p14="http://schemas.microsoft.com/office/powerpoint/2010/main" val="32897411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a:xfrm>
            <a:off x="365125" y="1295400"/>
            <a:ext cx="8415338" cy="4431983"/>
          </a:xfrm>
        </p:spPr>
        <p:txBody>
          <a:bodyPr/>
          <a:lstStyle/>
          <a:p>
            <a:r>
              <a:rPr lang="en-US" sz="2400" dirty="0" smtClean="0"/>
              <a:t>The </a:t>
            </a:r>
            <a:r>
              <a:rPr lang="en-US" sz="2400" dirty="0"/>
              <a:t>objective of the external monitoring domain in the maintenance model is to provide </a:t>
            </a:r>
            <a:r>
              <a:rPr lang="en-US" sz="2400" dirty="0" smtClean="0"/>
              <a:t>early awareness </a:t>
            </a:r>
            <a:r>
              <a:rPr lang="en-US" sz="2400" dirty="0"/>
              <a:t>of new and emerging threats, threat agents, vulnerabilities, and attacks so that </a:t>
            </a:r>
            <a:r>
              <a:rPr lang="en-US" sz="2400" dirty="0" smtClean="0"/>
              <a:t>an effective </a:t>
            </a:r>
            <a:r>
              <a:rPr lang="en-US" sz="2400" dirty="0"/>
              <a:t>and timely defense can be </a:t>
            </a:r>
            <a:r>
              <a:rPr lang="en-US" sz="2400" dirty="0" smtClean="0"/>
              <a:t>mounted</a:t>
            </a:r>
            <a:endParaRPr lang="en-US" sz="2400" dirty="0"/>
          </a:p>
          <a:p>
            <a:r>
              <a:rPr lang="en-US" sz="2400" dirty="0" smtClean="0"/>
              <a:t>The </a:t>
            </a:r>
            <a:r>
              <a:rPr lang="en-US" sz="2400" dirty="0"/>
              <a:t>objective of the internal monitoring domain is an informed awareness of the state of </a:t>
            </a:r>
            <a:r>
              <a:rPr lang="en-US" sz="2400" dirty="0" smtClean="0"/>
              <a:t>the organization’s </a:t>
            </a:r>
            <a:r>
              <a:rPr lang="en-US" sz="2400" dirty="0"/>
              <a:t>networks, information systems, and information security </a:t>
            </a:r>
            <a:r>
              <a:rPr lang="en-US" sz="2400" dirty="0" smtClean="0"/>
              <a:t>defenses </a:t>
            </a:r>
            <a:br>
              <a:rPr lang="en-US" sz="2400" dirty="0" smtClean="0"/>
            </a:br>
            <a:r>
              <a:rPr lang="en-US" sz="2400" dirty="0" smtClean="0"/>
              <a:t>The security team </a:t>
            </a:r>
            <a:r>
              <a:rPr lang="en-US" sz="2400" dirty="0"/>
              <a:t>documents and communicates this awareness, particularly when it concerns </a:t>
            </a:r>
            <a:r>
              <a:rPr lang="en-US" sz="2400" dirty="0" smtClean="0"/>
              <a:t>system components </a:t>
            </a:r>
            <a:r>
              <a:rPr lang="en-US" sz="2400" dirty="0"/>
              <a:t>that face the external </a:t>
            </a:r>
            <a:r>
              <a:rPr lang="en-US" sz="2400" dirty="0" smtClean="0"/>
              <a:t>network</a:t>
            </a:r>
            <a:endParaRPr lang="en-US" sz="2400" dirty="0"/>
          </a:p>
          <a:p>
            <a:r>
              <a:rPr lang="en-US" sz="2400" dirty="0" smtClean="0"/>
              <a:t>The </a:t>
            </a:r>
            <a:r>
              <a:rPr lang="en-US" sz="2400" dirty="0"/>
              <a:t>primary objective of the planning and risk assessment domain is to keep an eye on </a:t>
            </a:r>
            <a:r>
              <a:rPr lang="en-US" sz="2400" dirty="0" smtClean="0"/>
              <a:t>the entire </a:t>
            </a:r>
            <a:r>
              <a:rPr lang="en-US" sz="2400" dirty="0"/>
              <a:t>information security </a:t>
            </a:r>
            <a:r>
              <a:rPr lang="en-US" sz="2400" dirty="0" smtClean="0"/>
              <a:t>program</a:t>
            </a:r>
            <a:endParaRPr lang="en-US" sz="2400" dirty="0"/>
          </a:p>
        </p:txBody>
      </p:sp>
      <p:sp>
        <p:nvSpPr>
          <p:cNvPr id="63490" name="Rectangle 2"/>
          <p:cNvSpPr>
            <a:spLocks noGrp="1" noChangeArrowheads="1"/>
          </p:cNvSpPr>
          <p:nvPr>
            <p:ph type="title"/>
          </p:nvPr>
        </p:nvSpPr>
        <p:spPr/>
        <p:txBody>
          <a:bodyPr/>
          <a:lstStyle/>
          <a:p>
            <a:r>
              <a:rPr lang="en-US" altLang="en-US" dirty="0"/>
              <a:t>Summary </a:t>
            </a:r>
            <a:r>
              <a:rPr lang="en-US" altLang="en-US" dirty="0" smtClean="0"/>
              <a:t>(</a:t>
            </a:r>
            <a:r>
              <a:rPr lang="en-US" dirty="0"/>
              <a:t>Continued</a:t>
            </a:r>
            <a:r>
              <a:rPr lang="en-US" altLang="en-US" dirty="0" smtClean="0"/>
              <a:t>)</a:t>
            </a:r>
            <a:endParaRPr lang="en-US" altLang="en-US" dirty="0" smtClean="0"/>
          </a:p>
        </p:txBody>
      </p:sp>
    </p:spTree>
    <p:extLst>
      <p:ext uri="{BB962C8B-B14F-4D97-AF65-F5344CB8AC3E}">
        <p14:creationId xmlns:p14="http://schemas.microsoft.com/office/powerpoint/2010/main" val="3347250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a:xfrm>
            <a:off x="365125" y="1295400"/>
            <a:ext cx="8415338" cy="2215991"/>
          </a:xfrm>
        </p:spPr>
        <p:txBody>
          <a:bodyPr/>
          <a:lstStyle/>
          <a:p>
            <a:r>
              <a:rPr lang="en-US" sz="2400" dirty="0"/>
              <a:t>The primary objectives of the vulnerability assessment and remediation domain are to identify specific, documented vulnerabilities and remediate them in a timely </a:t>
            </a:r>
            <a:r>
              <a:rPr lang="en-US" sz="2400" dirty="0" smtClean="0"/>
              <a:t>fashion</a:t>
            </a:r>
            <a:endParaRPr lang="en-US" altLang="en-US" sz="2400" dirty="0"/>
          </a:p>
          <a:p>
            <a:r>
              <a:rPr lang="en-US" sz="2400" dirty="0" smtClean="0"/>
              <a:t>The </a:t>
            </a:r>
            <a:r>
              <a:rPr lang="en-US" sz="2400" dirty="0"/>
              <a:t>primary objectives of the readiness and review domain are to keep the </a:t>
            </a:r>
            <a:r>
              <a:rPr lang="en-US" sz="2400" dirty="0" smtClean="0"/>
              <a:t>information security </a:t>
            </a:r>
            <a:r>
              <a:rPr lang="en-US" sz="2400" dirty="0"/>
              <a:t>program functioning as designed and keep improving it over </a:t>
            </a:r>
            <a:r>
              <a:rPr lang="en-US" sz="2400" dirty="0" smtClean="0"/>
              <a:t>time</a:t>
            </a:r>
            <a:endParaRPr lang="en-US" altLang="en-US" sz="2400" dirty="0" smtClean="0"/>
          </a:p>
        </p:txBody>
      </p:sp>
      <p:sp>
        <p:nvSpPr>
          <p:cNvPr id="63490" name="Rectangle 2"/>
          <p:cNvSpPr>
            <a:spLocks noGrp="1" noChangeArrowheads="1"/>
          </p:cNvSpPr>
          <p:nvPr>
            <p:ph type="title"/>
          </p:nvPr>
        </p:nvSpPr>
        <p:spPr/>
        <p:txBody>
          <a:bodyPr/>
          <a:lstStyle/>
          <a:p>
            <a:r>
              <a:rPr lang="en-US" altLang="en-US" dirty="0"/>
              <a:t>Summary </a:t>
            </a:r>
            <a:r>
              <a:rPr lang="en-US" altLang="en-US" dirty="0" smtClean="0"/>
              <a:t>(</a:t>
            </a:r>
            <a:r>
              <a:rPr lang="en-US" dirty="0"/>
              <a:t>Continued</a:t>
            </a:r>
            <a:r>
              <a:rPr lang="en-US" altLang="en-US" dirty="0" smtClean="0"/>
              <a:t>)</a:t>
            </a:r>
            <a:endParaRPr lang="en-US" altLang="en-US" dirty="0" smtClean="0"/>
          </a:p>
        </p:txBody>
      </p:sp>
    </p:spTree>
    <p:extLst>
      <p:ext uri="{BB962C8B-B14F-4D97-AF65-F5344CB8AC3E}">
        <p14:creationId xmlns:p14="http://schemas.microsoft.com/office/powerpoint/2010/main" val="3626949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a:xfrm>
            <a:off x="365125" y="1295400"/>
            <a:ext cx="8415338" cy="2893100"/>
          </a:xfrm>
        </p:spPr>
        <p:txBody>
          <a:bodyPr/>
          <a:lstStyle/>
          <a:p>
            <a:r>
              <a:rPr lang="en-US" altLang="en-US" dirty="0" smtClean="0"/>
              <a:t>Provides managerial guidance for establishing and implementing an information security program</a:t>
            </a:r>
          </a:p>
          <a:p>
            <a:r>
              <a:rPr lang="en-US" altLang="en-US" dirty="0" smtClean="0"/>
              <a:t>There are 13 areas of information security management presented</a:t>
            </a:r>
          </a:p>
          <a:p>
            <a:pPr lvl="1"/>
            <a:r>
              <a:rPr lang="en-US" altLang="en-US" dirty="0" smtClean="0"/>
              <a:t>Provides for specific monitoring activities for each task</a:t>
            </a:r>
          </a:p>
          <a:p>
            <a:pPr lvl="1"/>
            <a:r>
              <a:rPr lang="en-US" altLang="en-US" dirty="0" smtClean="0"/>
              <a:t>Tasks should be done on an ongoing basis</a:t>
            </a:r>
          </a:p>
          <a:p>
            <a:pPr lvl="1"/>
            <a:r>
              <a:rPr lang="en-US" altLang="en-US" dirty="0" smtClean="0"/>
              <a:t>Not all issues are negative</a:t>
            </a:r>
          </a:p>
        </p:txBody>
      </p:sp>
      <p:sp>
        <p:nvSpPr>
          <p:cNvPr id="14338" name="Title 1"/>
          <p:cNvSpPr>
            <a:spLocks noGrp="1"/>
          </p:cNvSpPr>
          <p:nvPr>
            <p:ph type="title"/>
          </p:nvPr>
        </p:nvSpPr>
        <p:spPr/>
        <p:txBody>
          <a:bodyPr/>
          <a:lstStyle/>
          <a:p>
            <a:r>
              <a:rPr lang="en-US" altLang="en-US" dirty="0" smtClean="0"/>
              <a:t>NIST SP 800-100 Information Security Handbook: A Guide for Managers</a:t>
            </a:r>
          </a:p>
        </p:txBody>
      </p:sp>
    </p:spTree>
    <p:extLst>
      <p:ext uri="{BB962C8B-B14F-4D97-AF65-F5344CB8AC3E}">
        <p14:creationId xmlns:p14="http://schemas.microsoft.com/office/powerpoint/2010/main" val="4169047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a:xfrm>
            <a:off x="365125" y="1295400"/>
            <a:ext cx="8415338" cy="5170646"/>
          </a:xfrm>
        </p:spPr>
        <p:txBody>
          <a:bodyPr/>
          <a:lstStyle/>
          <a:p>
            <a:r>
              <a:rPr lang="en-US" altLang="en-US" dirty="0" smtClean="0"/>
              <a:t>Information security governance</a:t>
            </a:r>
          </a:p>
          <a:p>
            <a:pPr lvl="1"/>
            <a:r>
              <a:rPr lang="en-US" altLang="en-US" dirty="0" smtClean="0"/>
              <a:t>Agencies should monitor the status of their programs to ensure:</a:t>
            </a:r>
          </a:p>
          <a:p>
            <a:pPr lvl="2"/>
            <a:r>
              <a:rPr lang="en-US" altLang="en-US" dirty="0" smtClean="0"/>
              <a:t>Ongoing information security activities providing appropriate support</a:t>
            </a:r>
          </a:p>
          <a:p>
            <a:pPr lvl="2"/>
            <a:r>
              <a:rPr lang="en-US" altLang="en-US" dirty="0" smtClean="0"/>
              <a:t>Policies and procedures are current</a:t>
            </a:r>
          </a:p>
          <a:p>
            <a:pPr lvl="2"/>
            <a:r>
              <a:rPr lang="en-US" altLang="en-US" dirty="0" smtClean="0"/>
              <a:t>Controls are accomplishing their intended purpose</a:t>
            </a:r>
          </a:p>
          <a:p>
            <a:r>
              <a:rPr lang="en-US" altLang="en-US" dirty="0" smtClean="0"/>
              <a:t>System Development Life Cycle</a:t>
            </a:r>
          </a:p>
          <a:p>
            <a:pPr lvl="1"/>
            <a:r>
              <a:rPr lang="en-US" altLang="en-US" dirty="0" smtClean="0"/>
              <a:t>Including configuration and change management (CCM) </a:t>
            </a:r>
          </a:p>
          <a:p>
            <a:r>
              <a:rPr lang="en-US" altLang="en-US" dirty="0" smtClean="0"/>
              <a:t>Awareness and training</a:t>
            </a:r>
          </a:p>
          <a:p>
            <a:pPr lvl="1"/>
            <a:r>
              <a:rPr lang="en-US" altLang="en-US" dirty="0"/>
              <a:t>An automated </a:t>
            </a:r>
            <a:r>
              <a:rPr lang="en-US" altLang="en-US" dirty="0" smtClean="0"/>
              <a:t>tracking system </a:t>
            </a:r>
            <a:r>
              <a:rPr lang="en-US" altLang="en-US" dirty="0"/>
              <a:t>should be designed to capture key information about program </a:t>
            </a:r>
            <a:r>
              <a:rPr lang="en-US" altLang="en-US" dirty="0" smtClean="0"/>
              <a:t>activity</a:t>
            </a:r>
          </a:p>
          <a:p>
            <a:pPr lvl="1"/>
            <a:r>
              <a:rPr lang="en-US" dirty="0"/>
              <a:t>Tracking compliance involves assessing the status of the program as </a:t>
            </a:r>
            <a:r>
              <a:rPr lang="en-US" dirty="0" smtClean="0"/>
              <a:t>indicated by </a:t>
            </a:r>
            <a:r>
              <a:rPr lang="en-US" dirty="0"/>
              <a:t>the database information and mapping it to standards established by the </a:t>
            </a:r>
            <a:r>
              <a:rPr lang="en-US" dirty="0" smtClean="0"/>
              <a:t>agency</a:t>
            </a:r>
          </a:p>
          <a:p>
            <a:pPr lvl="1"/>
            <a:r>
              <a:rPr lang="en-US" altLang="en-US" dirty="0" smtClean="0"/>
              <a:t>Security policies must evolve and awareness/training updated</a:t>
            </a:r>
          </a:p>
        </p:txBody>
      </p:sp>
      <p:sp>
        <p:nvSpPr>
          <p:cNvPr id="15362" name="Title 1"/>
          <p:cNvSpPr>
            <a:spLocks noGrp="1"/>
          </p:cNvSpPr>
          <p:nvPr>
            <p:ph type="title"/>
          </p:nvPr>
        </p:nvSpPr>
        <p:spPr>
          <a:xfrm>
            <a:off x="762000" y="188122"/>
            <a:ext cx="8026400" cy="732508"/>
          </a:xfrm>
        </p:spPr>
        <p:txBody>
          <a:bodyPr/>
          <a:lstStyle/>
          <a:p>
            <a:r>
              <a:rPr lang="en-US" altLang="en-US" dirty="0" smtClean="0"/>
              <a:t>NIST SP 800-100 Information Security Handbook: A Guide for Managers </a:t>
            </a:r>
            <a:r>
              <a:rPr lang="en-US" altLang="en-US" dirty="0" smtClean="0"/>
              <a:t>(</a:t>
            </a:r>
            <a:r>
              <a:rPr lang="en-US" dirty="0"/>
              <a:t>Continued</a:t>
            </a:r>
            <a:r>
              <a:rPr lang="en-US" altLang="en-US" dirty="0" smtClean="0"/>
              <a:t>)</a:t>
            </a:r>
            <a:endParaRPr lang="en-US" altLang="en-US" dirty="0" smtClean="0"/>
          </a:p>
        </p:txBody>
      </p:sp>
    </p:spTree>
    <p:extLst>
      <p:ext uri="{BB962C8B-B14F-4D97-AF65-F5344CB8AC3E}">
        <p14:creationId xmlns:p14="http://schemas.microsoft.com/office/powerpoint/2010/main" val="350720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a:xfrm>
            <a:off x="365125" y="1295400"/>
            <a:ext cx="8415338" cy="4616648"/>
          </a:xfrm>
        </p:spPr>
        <p:txBody>
          <a:bodyPr/>
          <a:lstStyle/>
          <a:p>
            <a:r>
              <a:rPr lang="en-US" altLang="en-US" dirty="0" smtClean="0"/>
              <a:t>Capital planning and investment control</a:t>
            </a:r>
          </a:p>
          <a:p>
            <a:pPr lvl="1"/>
            <a:r>
              <a:rPr lang="en-US" altLang="en-US" dirty="0" smtClean="0"/>
              <a:t>Departments required to allocate funding toward highest-priority investments</a:t>
            </a:r>
          </a:p>
          <a:p>
            <a:pPr lvl="1"/>
            <a:r>
              <a:rPr lang="en-US" altLang="en-US" dirty="0" smtClean="0"/>
              <a:t>Designed to facilitate the expenditure of agency funds</a:t>
            </a:r>
          </a:p>
          <a:p>
            <a:r>
              <a:rPr lang="en-US" altLang="en-US" dirty="0" smtClean="0"/>
              <a:t>Interconnecting systems</a:t>
            </a:r>
          </a:p>
          <a:p>
            <a:pPr lvl="1"/>
            <a:r>
              <a:rPr lang="en-US" altLang="en-US" dirty="0" smtClean="0"/>
              <a:t>The direct connection of two or more systems for sharing data </a:t>
            </a:r>
          </a:p>
          <a:p>
            <a:pPr lvl="1"/>
            <a:r>
              <a:rPr lang="en-US" altLang="en-US" dirty="0" smtClean="0"/>
              <a:t>Can expose the participating organizations to risk</a:t>
            </a:r>
          </a:p>
          <a:p>
            <a:pPr lvl="1"/>
            <a:r>
              <a:rPr lang="en-US" altLang="en-US" dirty="0" smtClean="0"/>
              <a:t>If one of the connected systems is compromised, interconnection could be used as conduit</a:t>
            </a:r>
          </a:p>
          <a:p>
            <a:r>
              <a:rPr lang="en-US" altLang="en-US" dirty="0" smtClean="0"/>
              <a:t>Performance measures</a:t>
            </a:r>
          </a:p>
          <a:p>
            <a:pPr lvl="1"/>
            <a:r>
              <a:rPr lang="en-US" dirty="0" smtClean="0"/>
              <a:t>Should </a:t>
            </a:r>
            <a:r>
              <a:rPr lang="en-US" dirty="0"/>
              <a:t>be used for monitoring </a:t>
            </a:r>
            <a:r>
              <a:rPr lang="en-US" dirty="0" smtClean="0"/>
              <a:t>the performance </a:t>
            </a:r>
            <a:r>
              <a:rPr lang="en-US" dirty="0"/>
              <a:t>of information security controls and initiating </a:t>
            </a:r>
            <a:r>
              <a:rPr lang="en-US" dirty="0" smtClean="0"/>
              <a:t>performance improvements</a:t>
            </a:r>
            <a:endParaRPr lang="en-US" altLang="en-US" dirty="0" smtClean="0"/>
          </a:p>
        </p:txBody>
      </p:sp>
      <p:sp>
        <p:nvSpPr>
          <p:cNvPr id="17410" name="Title 1"/>
          <p:cNvSpPr>
            <a:spLocks noGrp="1"/>
          </p:cNvSpPr>
          <p:nvPr>
            <p:ph type="title"/>
          </p:nvPr>
        </p:nvSpPr>
        <p:spPr>
          <a:xfrm>
            <a:off x="762000" y="188122"/>
            <a:ext cx="8026400" cy="732508"/>
          </a:xfrm>
        </p:spPr>
        <p:txBody>
          <a:bodyPr/>
          <a:lstStyle/>
          <a:p>
            <a:r>
              <a:rPr lang="en-US" altLang="en-US" dirty="0" smtClean="0"/>
              <a:t>NIST SP 800-100 Information Security Handbook: A Guide for Managers </a:t>
            </a:r>
            <a:r>
              <a:rPr lang="en-US" altLang="en-US" dirty="0" smtClean="0"/>
              <a:t>(</a:t>
            </a:r>
            <a:r>
              <a:rPr lang="en-US" dirty="0"/>
              <a:t>Continued</a:t>
            </a:r>
            <a:r>
              <a:rPr lang="en-US" altLang="en-US" dirty="0" smtClean="0"/>
              <a:t>)</a:t>
            </a:r>
            <a:endParaRPr lang="en-US" altLang="en-US" dirty="0" smtClean="0"/>
          </a:p>
        </p:txBody>
      </p:sp>
    </p:spTree>
    <p:extLst>
      <p:ext uri="{BB962C8B-B14F-4D97-AF65-F5344CB8AC3E}">
        <p14:creationId xmlns:p14="http://schemas.microsoft.com/office/powerpoint/2010/main" val="1138771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p:cNvSpPr>
            <a:spLocks noGrp="1"/>
          </p:cNvSpPr>
          <p:nvPr>
            <p:ph idx="1"/>
          </p:nvPr>
        </p:nvSpPr>
        <p:spPr/>
        <p:txBody>
          <a:bodyPr/>
          <a:lstStyle/>
          <a:p>
            <a:r>
              <a:rPr lang="en-US" altLang="en-US" dirty="0" smtClean="0"/>
              <a:t>Security planning</a:t>
            </a:r>
          </a:p>
          <a:p>
            <a:pPr lvl="1"/>
            <a:r>
              <a:rPr lang="en-US" altLang="en-US" dirty="0" smtClean="0"/>
              <a:t>One of the most crucial ongoing responsibilities in security management</a:t>
            </a:r>
          </a:p>
          <a:p>
            <a:r>
              <a:rPr lang="en-US" altLang="en-US" dirty="0" smtClean="0"/>
              <a:t>Information technology contingency planning</a:t>
            </a:r>
          </a:p>
          <a:p>
            <a:pPr lvl="1"/>
            <a:r>
              <a:rPr lang="en-US" altLang="en-US" dirty="0" smtClean="0"/>
              <a:t>Consists of a process for recovery and documentation of procedures</a:t>
            </a:r>
          </a:p>
          <a:p>
            <a:r>
              <a:rPr lang="en-US" altLang="en-US" dirty="0" smtClean="0"/>
              <a:t>Risk management</a:t>
            </a:r>
          </a:p>
          <a:p>
            <a:pPr lvl="1"/>
            <a:r>
              <a:rPr lang="en-US" altLang="en-US" dirty="0" smtClean="0"/>
              <a:t>Ongoing effort</a:t>
            </a:r>
          </a:p>
          <a:p>
            <a:pPr lvl="1"/>
            <a:r>
              <a:rPr lang="en-US" altLang="en-US" dirty="0" smtClean="0"/>
              <a:t>Tasks include performing risk identification, analysis, and management</a:t>
            </a:r>
          </a:p>
        </p:txBody>
      </p:sp>
      <p:sp>
        <p:nvSpPr>
          <p:cNvPr id="19458" name="Title 1"/>
          <p:cNvSpPr>
            <a:spLocks noGrp="1"/>
          </p:cNvSpPr>
          <p:nvPr>
            <p:ph type="title"/>
          </p:nvPr>
        </p:nvSpPr>
        <p:spPr>
          <a:xfrm>
            <a:off x="762000" y="188122"/>
            <a:ext cx="8026400" cy="732508"/>
          </a:xfrm>
        </p:spPr>
        <p:txBody>
          <a:bodyPr/>
          <a:lstStyle/>
          <a:p>
            <a:r>
              <a:rPr lang="en-US" altLang="en-US" dirty="0" smtClean="0"/>
              <a:t>NIST SP 800-100 Information Security Handbook: A Guide for Managers </a:t>
            </a:r>
            <a:r>
              <a:rPr lang="en-US" altLang="en-US" dirty="0" smtClean="0"/>
              <a:t>(</a:t>
            </a:r>
            <a:r>
              <a:rPr lang="en-US" dirty="0"/>
              <a:t>Continued</a:t>
            </a:r>
            <a:r>
              <a:rPr lang="en-US" altLang="en-US" dirty="0" smtClean="0"/>
              <a:t>)</a:t>
            </a:r>
            <a:endParaRPr lang="en-US" altLang="en-US" dirty="0" smtClean="0"/>
          </a:p>
        </p:txBody>
      </p:sp>
    </p:spTree>
    <p:extLst>
      <p:ext uri="{BB962C8B-B14F-4D97-AF65-F5344CB8AC3E}">
        <p14:creationId xmlns:p14="http://schemas.microsoft.com/office/powerpoint/2010/main" val="2625175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4"/>
          <p:cNvSpPr>
            <a:spLocks noGrp="1"/>
          </p:cNvSpPr>
          <p:nvPr>
            <p:ph idx="1"/>
          </p:nvPr>
        </p:nvSpPr>
        <p:spPr>
          <a:xfrm>
            <a:off x="365125" y="1295400"/>
            <a:ext cx="8415338" cy="4247317"/>
          </a:xfrm>
        </p:spPr>
        <p:txBody>
          <a:bodyPr/>
          <a:lstStyle/>
          <a:p>
            <a:r>
              <a:rPr lang="en-US" altLang="en-US" dirty="0" smtClean="0"/>
              <a:t>Certification, accreditation, and security assessments</a:t>
            </a:r>
          </a:p>
          <a:p>
            <a:pPr lvl="1"/>
            <a:r>
              <a:rPr lang="en-US" altLang="en-US" dirty="0" smtClean="0"/>
              <a:t>The status of security controls is checked regularly</a:t>
            </a:r>
          </a:p>
          <a:p>
            <a:pPr lvl="1"/>
            <a:r>
              <a:rPr lang="en-US" altLang="en-US" dirty="0" smtClean="0"/>
              <a:t>Includes auditing—the review of a system’s use to determine if misuse/malfeasance has occurred</a:t>
            </a:r>
          </a:p>
          <a:p>
            <a:r>
              <a:rPr lang="en-US" altLang="en-US" dirty="0" smtClean="0"/>
              <a:t>Security services and products acquisition</a:t>
            </a:r>
          </a:p>
          <a:p>
            <a:pPr lvl="1"/>
            <a:r>
              <a:rPr lang="en-US" dirty="0"/>
              <a:t>Security products and services should </a:t>
            </a:r>
            <a:r>
              <a:rPr lang="en-US" dirty="0" smtClean="0"/>
              <a:t>be selected </a:t>
            </a:r>
            <a:r>
              <a:rPr lang="en-US" dirty="0"/>
              <a:t>and used to support the organization’s overall program</a:t>
            </a:r>
            <a:endParaRPr lang="en-US" altLang="en-US" dirty="0" smtClean="0"/>
          </a:p>
          <a:p>
            <a:r>
              <a:rPr lang="en-US" altLang="en-US" dirty="0" smtClean="0"/>
              <a:t>Incident response: incident response life cycle</a:t>
            </a:r>
          </a:p>
          <a:p>
            <a:pPr lvl="1"/>
            <a:r>
              <a:rPr lang="en-US" dirty="0"/>
              <a:t>A well-defined incident response capability </a:t>
            </a:r>
            <a:r>
              <a:rPr lang="en-US" dirty="0" smtClean="0"/>
              <a:t>helps the </a:t>
            </a:r>
            <a:r>
              <a:rPr lang="en-US" dirty="0"/>
              <a:t>organization detect incidents rapidly, minimize loss and destruction, </a:t>
            </a:r>
            <a:r>
              <a:rPr lang="en-US" dirty="0" smtClean="0"/>
              <a:t>identify weaknesses</a:t>
            </a:r>
            <a:r>
              <a:rPr lang="en-US" dirty="0"/>
              <a:t>, and restore </a:t>
            </a:r>
            <a:r>
              <a:rPr lang="en-US" dirty="0" smtClean="0"/>
              <a:t>operations rapidly</a:t>
            </a:r>
            <a:endParaRPr lang="en-US" altLang="en-US" dirty="0" smtClean="0"/>
          </a:p>
        </p:txBody>
      </p:sp>
      <p:sp>
        <p:nvSpPr>
          <p:cNvPr id="20482" name="Title 3"/>
          <p:cNvSpPr>
            <a:spLocks noGrp="1"/>
          </p:cNvSpPr>
          <p:nvPr>
            <p:ph type="title"/>
          </p:nvPr>
        </p:nvSpPr>
        <p:spPr>
          <a:xfrm>
            <a:off x="762000" y="188122"/>
            <a:ext cx="8026400" cy="732508"/>
          </a:xfrm>
        </p:spPr>
        <p:txBody>
          <a:bodyPr/>
          <a:lstStyle/>
          <a:p>
            <a:r>
              <a:rPr lang="en-US" altLang="en-US" dirty="0" smtClean="0"/>
              <a:t>NIST SP 800-100 Information Security Handbook: A Guide for Managers </a:t>
            </a:r>
            <a:r>
              <a:rPr lang="en-US" altLang="en-US" dirty="0" smtClean="0"/>
              <a:t>(</a:t>
            </a:r>
            <a:r>
              <a:rPr lang="en-US" dirty="0"/>
              <a:t>Continued</a:t>
            </a:r>
            <a:r>
              <a:rPr lang="en-US" altLang="en-US" dirty="0" smtClean="0"/>
              <a:t>)</a:t>
            </a:r>
            <a:endParaRPr lang="en-US" altLang="en-US" dirty="0" smtClean="0"/>
          </a:p>
        </p:txBody>
      </p:sp>
    </p:spTree>
    <p:extLst>
      <p:ext uri="{BB962C8B-B14F-4D97-AF65-F5344CB8AC3E}">
        <p14:creationId xmlns:p14="http://schemas.microsoft.com/office/powerpoint/2010/main" val="1616005083"/>
      </p:ext>
    </p:extLst>
  </p:cSld>
  <p:clrMapOvr>
    <a:masterClrMapping/>
  </p:clrMapOvr>
</p:sld>
</file>

<file path=ppt/theme/theme1.xml><?xml version="1.0" encoding="utf-8"?>
<a:theme xmlns:a="http://schemas.openxmlformats.org/drawingml/2006/main" name="Cengag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engage" id="{09C5ED70-0D37-45ED-85CC-D32F4311BF0A}" vid="{B46AFDE3-F283-4DEE-813D-350F60A104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Cengage</Template>
  <TotalTime>187</TotalTime>
  <Words>4116</Words>
  <Application>Microsoft Office PowerPoint</Application>
  <PresentationFormat>On-screen Show (4:3)</PresentationFormat>
  <Paragraphs>450</Paragraphs>
  <Slides>44</Slides>
  <Notes>41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Calibri Light</vt:lpstr>
      <vt:lpstr>Cengage</vt:lpstr>
      <vt:lpstr>PowerPoint Presentation</vt:lpstr>
      <vt:lpstr>Learning Objectives</vt:lpstr>
      <vt:lpstr>Introduction</vt:lpstr>
      <vt:lpstr>Security Management Maintenance Models</vt:lpstr>
      <vt:lpstr>NIST SP 800-100 Information Security Handbook: A Guide for Managers</vt:lpstr>
      <vt:lpstr>NIST SP 800-100 Information Security Handbook: A Guide for Managers (Continued)</vt:lpstr>
      <vt:lpstr>NIST SP 800-100 Information Security Handbook: A Guide for Managers (Continued)</vt:lpstr>
      <vt:lpstr>NIST SP 800-100 Information Security Handbook: A Guide for Managers (Continued)</vt:lpstr>
      <vt:lpstr>NIST SP 800-100 Information Security Handbook: A Guide for Managers (Continued)</vt:lpstr>
      <vt:lpstr>NIST SP 800-100 Information Security Handbook: A Guide for Managers (Continued)</vt:lpstr>
      <vt:lpstr>PowerPoint Presentation</vt:lpstr>
      <vt:lpstr>The Security Maintenance Model</vt:lpstr>
      <vt:lpstr>PowerPoint Presentation</vt:lpstr>
      <vt:lpstr>Monitoring the External Environment</vt:lpstr>
      <vt:lpstr>Monitoring the External Environment (Continued)</vt:lpstr>
      <vt:lpstr>PowerPoint Presentation</vt:lpstr>
      <vt:lpstr>Monitoring the External Environment (Continued)</vt:lpstr>
      <vt:lpstr>Monitoring the Internal Environment</vt:lpstr>
      <vt:lpstr>PowerPoint Presentation</vt:lpstr>
      <vt:lpstr>Monitoring the Internal Environment (Continued)</vt:lpstr>
      <vt:lpstr>Monitoring the Internal Environment (Continued)</vt:lpstr>
      <vt:lpstr>Planning and Risk Assessment</vt:lpstr>
      <vt:lpstr>Planning and Risk Assessment (Continued)</vt:lpstr>
      <vt:lpstr>PowerPoint Presentation</vt:lpstr>
      <vt:lpstr>Planning and Risk Assessment (Continued)</vt:lpstr>
      <vt:lpstr>Planning and Risk Assessment (Continued)</vt:lpstr>
      <vt:lpstr>Vulnerability Assessment and Remediation</vt:lpstr>
      <vt:lpstr>PowerPoint Presentation</vt:lpstr>
      <vt:lpstr>Vulnerability Assessment and Remediation (Continued)</vt:lpstr>
      <vt:lpstr>Vulnerability Assessment and Remediation (Continued)</vt:lpstr>
      <vt:lpstr>Vulnerability Assessment and Remediation (Continued)</vt:lpstr>
      <vt:lpstr>Vulnerability Assessment and Remediation (Continued)</vt:lpstr>
      <vt:lpstr>Vulnerability Assessment and Remediation (Continued)</vt:lpstr>
      <vt:lpstr>Vulnerability Assessment and Remediation (Continued)</vt:lpstr>
      <vt:lpstr>Vulnerability Assessment and Remediation (Continued)</vt:lpstr>
      <vt:lpstr>Vulnerability Assessment and Remediation (Continued)</vt:lpstr>
      <vt:lpstr>Vulnerability Assessment and Remediation (Continued)</vt:lpstr>
      <vt:lpstr>Readiness and Review</vt:lpstr>
      <vt:lpstr>PowerPoint Presentation</vt:lpstr>
      <vt:lpstr>Summary</vt:lpstr>
      <vt:lpstr>Summary (Continued)</vt:lpstr>
      <vt:lpstr>Summary (Continued)</vt:lpstr>
      <vt:lpstr>Summary (Continued)</vt:lpstr>
      <vt:lpstr>Summary (Continued)</vt:lpstr>
    </vt:vector>
  </TitlesOfParts>
  <Company>Kennesaw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Whitman</dc:creator>
  <cp:lastModifiedBy>lw-dlf</cp:lastModifiedBy>
  <cp:revision>67</cp:revision>
  <dcterms:created xsi:type="dcterms:W3CDTF">2018-01-12T16:57:21Z</dcterms:created>
  <dcterms:modified xsi:type="dcterms:W3CDTF">2018-04-03T07:59:49Z</dcterms:modified>
</cp:coreProperties>
</file>