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6"/>
  </p:notesMasterIdLst>
  <p:sldIdLst>
    <p:sldId id="368" r:id="rId2"/>
    <p:sldId id="370" r:id="rId3"/>
    <p:sldId id="371" r:id="rId4"/>
    <p:sldId id="372" r:id="rId5"/>
    <p:sldId id="373" r:id="rId6"/>
    <p:sldId id="374" r:id="rId7"/>
    <p:sldId id="375" r:id="rId8"/>
    <p:sldId id="376" r:id="rId9"/>
    <p:sldId id="377" r:id="rId10"/>
    <p:sldId id="378" r:id="rId11"/>
    <p:sldId id="379" r:id="rId12"/>
    <p:sldId id="380" r:id="rId13"/>
    <p:sldId id="381" r:id="rId14"/>
    <p:sldId id="382" r:id="rId15"/>
    <p:sldId id="384" r:id="rId16"/>
    <p:sldId id="383" r:id="rId17"/>
    <p:sldId id="385" r:id="rId18"/>
    <p:sldId id="386" r:id="rId19"/>
    <p:sldId id="387" r:id="rId20"/>
    <p:sldId id="388" r:id="rId21"/>
    <p:sldId id="389" r:id="rId22"/>
    <p:sldId id="390" r:id="rId23"/>
    <p:sldId id="391" r:id="rId24"/>
    <p:sldId id="392" r:id="rId25"/>
    <p:sldId id="393" r:id="rId26"/>
    <p:sldId id="394" r:id="rId27"/>
    <p:sldId id="396" r:id="rId28"/>
    <p:sldId id="397" r:id="rId29"/>
    <p:sldId id="398" r:id="rId30"/>
    <p:sldId id="399" r:id="rId31"/>
    <p:sldId id="400" r:id="rId32"/>
    <p:sldId id="401" r:id="rId33"/>
    <p:sldId id="402" r:id="rId34"/>
    <p:sldId id="403" r:id="rId35"/>
    <p:sldId id="404" r:id="rId36"/>
    <p:sldId id="405" r:id="rId37"/>
    <p:sldId id="407" r:id="rId38"/>
    <p:sldId id="406" r:id="rId39"/>
    <p:sldId id="408" r:id="rId40"/>
    <p:sldId id="409" r:id="rId41"/>
    <p:sldId id="410" r:id="rId42"/>
    <p:sldId id="411" r:id="rId43"/>
    <p:sldId id="412" r:id="rId44"/>
    <p:sldId id="413" r:id="rId45"/>
    <p:sldId id="414" r:id="rId46"/>
    <p:sldId id="415" r:id="rId47"/>
    <p:sldId id="416" r:id="rId48"/>
    <p:sldId id="418" r:id="rId49"/>
    <p:sldId id="419" r:id="rId50"/>
    <p:sldId id="420" r:id="rId51"/>
    <p:sldId id="421" r:id="rId52"/>
    <p:sldId id="422" r:id="rId53"/>
    <p:sldId id="423" r:id="rId54"/>
    <p:sldId id="424" r:id="rId55"/>
    <p:sldId id="430" r:id="rId56"/>
    <p:sldId id="488" r:id="rId57"/>
    <p:sldId id="436" r:id="rId58"/>
    <p:sldId id="437" r:id="rId59"/>
    <p:sldId id="438" r:id="rId60"/>
    <p:sldId id="439" r:id="rId61"/>
    <p:sldId id="440" r:id="rId62"/>
    <p:sldId id="442" r:id="rId63"/>
    <p:sldId id="443" r:id="rId64"/>
    <p:sldId id="444" r:id="rId65"/>
    <p:sldId id="445" r:id="rId66"/>
    <p:sldId id="446" r:id="rId67"/>
    <p:sldId id="447" r:id="rId68"/>
    <p:sldId id="450" r:id="rId69"/>
    <p:sldId id="452" r:id="rId70"/>
    <p:sldId id="453" r:id="rId71"/>
    <p:sldId id="489" r:id="rId72"/>
    <p:sldId id="490" r:id="rId73"/>
    <p:sldId id="491" r:id="rId74"/>
    <p:sldId id="492" r:id="rId75"/>
    <p:sldId id="454" r:id="rId76"/>
    <p:sldId id="455" r:id="rId77"/>
    <p:sldId id="493" r:id="rId78"/>
    <p:sldId id="459" r:id="rId79"/>
    <p:sldId id="460" r:id="rId80"/>
    <p:sldId id="462" r:id="rId81"/>
    <p:sldId id="463" r:id="rId82"/>
    <p:sldId id="494" r:id="rId83"/>
    <p:sldId id="464" r:id="rId84"/>
    <p:sldId id="465" r:id="rId85"/>
    <p:sldId id="466" r:id="rId86"/>
    <p:sldId id="467" r:id="rId87"/>
    <p:sldId id="468" r:id="rId88"/>
    <p:sldId id="469" r:id="rId89"/>
    <p:sldId id="470" r:id="rId90"/>
    <p:sldId id="471" r:id="rId91"/>
    <p:sldId id="472" r:id="rId92"/>
    <p:sldId id="473" r:id="rId93"/>
    <p:sldId id="474" r:id="rId94"/>
    <p:sldId id="475" r:id="rId95"/>
    <p:sldId id="477" r:id="rId96"/>
    <p:sldId id="479" r:id="rId97"/>
    <p:sldId id="480" r:id="rId98"/>
    <p:sldId id="481" r:id="rId99"/>
    <p:sldId id="482" r:id="rId100"/>
    <p:sldId id="484" r:id="rId101"/>
    <p:sldId id="495" r:id="rId102"/>
    <p:sldId id="496" r:id="rId103"/>
    <p:sldId id="497" r:id="rId104"/>
    <p:sldId id="498"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08" d="100"/>
          <a:sy n="108" d="100"/>
        </p:scale>
        <p:origin x="2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F3C44-46FB-4CE0-95C3-902EF308D817}" type="datetimeFigureOut">
              <a:rPr lang="en-US" smtClean="0"/>
              <a:t>4/3/2018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E1D17-0D60-42A3-8EF3-68EFC703BBF2}" type="slidenum">
              <a:rPr lang="en-US" smtClean="0"/>
              <a:t>‹#›</a:t>
            </a:fld>
            <a:endParaRPr lang="en-US" dirty="0"/>
          </a:p>
        </p:txBody>
      </p:sp>
    </p:spTree>
    <p:extLst>
      <p:ext uri="{BB962C8B-B14F-4D97-AF65-F5344CB8AC3E}">
        <p14:creationId xmlns:p14="http://schemas.microsoft.com/office/powerpoint/2010/main" val="204129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C2376F8-2A62-47D0-BF46-99EEACC2CF01}" type="slidenum">
              <a:rPr lang="en-US" sz="1200" smtClean="0"/>
              <a:pPr eaLnBrk="1" hangingPunct="1"/>
              <a:t>2</a:t>
            </a:fld>
            <a:endParaRPr lang="en-US" sz="1200" dirty="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process, and compare and contrast symmetric and asymmetric encryption</a:t>
            </a:r>
          </a:p>
        </p:txBody>
      </p:sp>
    </p:spTree>
    <p:extLst>
      <p:ext uri="{BB962C8B-B14F-4D97-AF65-F5344CB8AC3E}">
        <p14:creationId xmlns:p14="http://schemas.microsoft.com/office/powerpoint/2010/main" val="229546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4CA4BF2-CA56-453D-9726-1AB1B2592981}" type="slidenum">
              <a:rPr lang="en-US" sz="1200" smtClean="0"/>
              <a:pPr eaLnBrk="1" hangingPunct="1"/>
              <a:t>13</a:t>
            </a:fld>
            <a:endParaRPr lang="en-US" sz="1200" dirty="0"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83523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CCA463B-25BD-4BDF-B3B0-D0136AE0D29C}" type="slidenum">
              <a:rPr lang="en-US" sz="1200" smtClean="0"/>
              <a:pPr eaLnBrk="1" hangingPunct="1"/>
              <a:t>14</a:t>
            </a:fld>
            <a:endParaRPr lang="en-US" sz="1200" dirty="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35284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D3500E3-046F-4B87-BC75-164A5F4814E2}" type="slidenum">
              <a:rPr lang="en-US" sz="1200" smtClean="0"/>
              <a:pPr eaLnBrk="1" hangingPunct="1"/>
              <a:t>15</a:t>
            </a:fld>
            <a:endParaRPr lang="en-US" sz="1200" dirty="0" smtClean="0"/>
          </a:p>
        </p:txBody>
      </p:sp>
    </p:spTree>
    <p:extLst>
      <p:ext uri="{BB962C8B-B14F-4D97-AF65-F5344CB8AC3E}">
        <p14:creationId xmlns:p14="http://schemas.microsoft.com/office/powerpoint/2010/main" val="822502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F92AE2E-AE4C-437A-8E29-4C5554F11F4B}" type="slidenum">
              <a:rPr lang="en-US" sz="1200" smtClean="0"/>
              <a:pPr eaLnBrk="1" hangingPunct="1"/>
              <a:t>16</a:t>
            </a:fld>
            <a:endParaRPr lang="en-US" sz="1200" dirty="0"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31207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E5765D0-C441-43A2-B51F-E8E4CB2AFEC8}" type="slidenum">
              <a:rPr lang="en-US" sz="1200" smtClean="0"/>
              <a:pPr eaLnBrk="1" hangingPunct="1"/>
              <a:t>19</a:t>
            </a:fld>
            <a:endParaRPr lang="en-US" sz="1200" dirty="0"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38971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6DA56BD-E5FB-46B6-87D4-4AC1D51512F4}" type="slidenum">
              <a:rPr lang="en-US" sz="1200" smtClean="0"/>
              <a:pPr eaLnBrk="1" hangingPunct="1"/>
              <a:t>24</a:t>
            </a:fld>
            <a:endParaRPr lang="en-US" sz="1200" dirty="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995935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6DA56BD-E5FB-46B6-87D4-4AC1D51512F4}" type="slidenum">
              <a:rPr lang="en-US" sz="1200" smtClean="0"/>
              <a:pPr eaLnBrk="1" hangingPunct="1"/>
              <a:t>25</a:t>
            </a:fld>
            <a:endParaRPr lang="en-US" sz="1200" dirty="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259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D0C35D7-93D1-4203-B68E-697A076E429A}" type="slidenum">
              <a:rPr lang="en-US" sz="1200" smtClean="0"/>
              <a:pPr eaLnBrk="1" hangingPunct="1"/>
              <a:t>26</a:t>
            </a:fld>
            <a:endParaRPr lang="en-US" sz="1200" dirty="0"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34092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6D958FC-25F6-49A9-88B4-B10B18013A7F}" type="slidenum">
              <a:rPr lang="en-US" sz="1200" smtClean="0"/>
              <a:pPr eaLnBrk="1" hangingPunct="1"/>
              <a:t>29</a:t>
            </a:fld>
            <a:endParaRPr lang="en-US" sz="1200" dirty="0"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67297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6D653DA-57CB-46AB-84D2-A2E5E4DB08A4}" type="slidenum">
              <a:rPr lang="en-US" sz="1200" smtClean="0"/>
              <a:pPr eaLnBrk="1" hangingPunct="1"/>
              <a:t>30</a:t>
            </a:fld>
            <a:endParaRPr lang="en-US" sz="1200" dirty="0"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6935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7216846-B512-4B5E-B057-7F5122EC74A9}" type="slidenum">
              <a:rPr lang="en-US" sz="1200" smtClean="0"/>
              <a:pPr eaLnBrk="1" hangingPunct="1"/>
              <a:t>4</a:t>
            </a:fld>
            <a:endParaRPr lang="en-US" sz="1200" dirty="0" smtClean="0"/>
          </a:p>
        </p:txBody>
      </p:sp>
    </p:spTree>
    <p:extLst>
      <p:ext uri="{BB962C8B-B14F-4D97-AF65-F5344CB8AC3E}">
        <p14:creationId xmlns:p14="http://schemas.microsoft.com/office/powerpoint/2010/main" val="786793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3DF28ED-EC4F-4D9A-889D-E7D8C61D962A}" type="slidenum">
              <a:rPr lang="en-US" sz="1200" smtClean="0"/>
              <a:pPr eaLnBrk="1" hangingPunct="1"/>
              <a:t>31</a:t>
            </a:fld>
            <a:endParaRPr lang="en-US" sz="1200" dirty="0" smtClean="0"/>
          </a:p>
        </p:txBody>
      </p:sp>
    </p:spTree>
    <p:extLst>
      <p:ext uri="{BB962C8B-B14F-4D97-AF65-F5344CB8AC3E}">
        <p14:creationId xmlns:p14="http://schemas.microsoft.com/office/powerpoint/2010/main" val="2557598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6D653DA-57CB-46AB-84D2-A2E5E4DB08A4}" type="slidenum">
              <a:rPr lang="en-US" sz="1200" smtClean="0"/>
              <a:pPr eaLnBrk="1" hangingPunct="1"/>
              <a:t>32</a:t>
            </a:fld>
            <a:endParaRPr lang="en-US" sz="1200" dirty="0"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85850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4465AFB-AE87-4188-8F5B-E13F2DB03903}" type="slidenum">
              <a:rPr lang="en-US" sz="1200" smtClean="0"/>
              <a:pPr eaLnBrk="1" hangingPunct="1"/>
              <a:t>33</a:t>
            </a:fld>
            <a:endParaRPr lang="en-US" sz="1200" dirty="0" smtClean="0"/>
          </a:p>
        </p:txBody>
      </p:sp>
    </p:spTree>
    <p:extLst>
      <p:ext uri="{BB962C8B-B14F-4D97-AF65-F5344CB8AC3E}">
        <p14:creationId xmlns:p14="http://schemas.microsoft.com/office/powerpoint/2010/main" val="2250053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3BD60D3-1D92-40BE-95B4-3A7177CB5850}" type="slidenum">
              <a:rPr lang="en-US" sz="1200" smtClean="0"/>
              <a:pPr eaLnBrk="1" hangingPunct="1"/>
              <a:t>34</a:t>
            </a:fld>
            <a:endParaRPr lang="en-US" sz="1200" dirty="0"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70151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3DF28ED-EC4F-4D9A-889D-E7D8C61D962A}" type="slidenum">
              <a:rPr lang="en-US" sz="1200" smtClean="0"/>
              <a:pPr eaLnBrk="1" hangingPunct="1"/>
              <a:t>35</a:t>
            </a:fld>
            <a:endParaRPr lang="en-US" sz="1200" dirty="0" smtClean="0"/>
          </a:p>
        </p:txBody>
      </p:sp>
    </p:spTree>
    <p:extLst>
      <p:ext uri="{BB962C8B-B14F-4D97-AF65-F5344CB8AC3E}">
        <p14:creationId xmlns:p14="http://schemas.microsoft.com/office/powerpoint/2010/main" val="107753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EA01AD3-006F-48DF-BA4A-9AB36FDCA1CE}" type="slidenum">
              <a:rPr lang="en-US" sz="1200" smtClean="0"/>
              <a:pPr eaLnBrk="1" hangingPunct="1"/>
              <a:t>36</a:t>
            </a:fld>
            <a:endParaRPr lang="en-US" sz="1200" dirty="0"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38909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0815F01-2791-48CF-823A-9E3AF28E1FD4}" type="slidenum">
              <a:rPr lang="en-US" sz="1200" smtClean="0"/>
              <a:pPr eaLnBrk="1" hangingPunct="1"/>
              <a:t>37</a:t>
            </a:fld>
            <a:endParaRPr lang="en-US" sz="1200" dirty="0" smtClean="0"/>
          </a:p>
        </p:txBody>
      </p:sp>
    </p:spTree>
    <p:extLst>
      <p:ext uri="{BB962C8B-B14F-4D97-AF65-F5344CB8AC3E}">
        <p14:creationId xmlns:p14="http://schemas.microsoft.com/office/powerpoint/2010/main" val="1688665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53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5499B9B-C8BA-46E5-9D5F-75A2BAF8ADDB}" type="slidenum">
              <a:rPr lang="en-US" sz="1200" smtClean="0"/>
              <a:pPr eaLnBrk="1" hangingPunct="1"/>
              <a:t>38</a:t>
            </a:fld>
            <a:endParaRPr lang="en-US" sz="1200" dirty="0" smtClean="0"/>
          </a:p>
        </p:txBody>
      </p:sp>
    </p:spTree>
    <p:extLst>
      <p:ext uri="{BB962C8B-B14F-4D97-AF65-F5344CB8AC3E}">
        <p14:creationId xmlns:p14="http://schemas.microsoft.com/office/powerpoint/2010/main" val="1537420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9539D7D-15EB-4680-84B2-670BC0812629}" type="slidenum">
              <a:rPr lang="en-US" sz="1200" smtClean="0"/>
              <a:pPr eaLnBrk="1" hangingPunct="1"/>
              <a:t>39</a:t>
            </a:fld>
            <a:endParaRPr lang="en-US" sz="1200" dirty="0"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79780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2F4EC71-4128-4A05-B8F3-84A41C0E704C}" type="slidenum">
              <a:rPr lang="en-US" sz="1200" smtClean="0"/>
              <a:pPr eaLnBrk="1" hangingPunct="1"/>
              <a:t>41</a:t>
            </a:fld>
            <a:endParaRPr lang="en-US" sz="1200" dirty="0"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smtClean="0"/>
          </a:p>
        </p:txBody>
      </p:sp>
    </p:spTree>
    <p:extLst>
      <p:ext uri="{BB962C8B-B14F-4D97-AF65-F5344CB8AC3E}">
        <p14:creationId xmlns:p14="http://schemas.microsoft.com/office/powerpoint/2010/main" val="58724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1ADF7FC-AA3D-482B-B1DF-FAEACDBC49CE}" type="slidenum">
              <a:rPr lang="en-US" sz="1200" smtClean="0"/>
              <a:pPr eaLnBrk="1" hangingPunct="1"/>
              <a:t>5</a:t>
            </a:fld>
            <a:endParaRPr lang="en-US" sz="1200" dirty="0" smtClean="0"/>
          </a:p>
        </p:txBody>
      </p:sp>
    </p:spTree>
    <p:extLst>
      <p:ext uri="{BB962C8B-B14F-4D97-AF65-F5344CB8AC3E}">
        <p14:creationId xmlns:p14="http://schemas.microsoft.com/office/powerpoint/2010/main" val="3010223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3A49860-276E-4DB5-BC1E-93005A687E27}" type="slidenum">
              <a:rPr lang="en-US" sz="1200" smtClean="0"/>
              <a:pPr eaLnBrk="1" hangingPunct="1"/>
              <a:t>42</a:t>
            </a:fld>
            <a:endParaRPr lang="en-US" sz="1200" dirty="0" smtClean="0"/>
          </a:p>
        </p:txBody>
      </p:sp>
    </p:spTree>
    <p:extLst>
      <p:ext uri="{BB962C8B-B14F-4D97-AF65-F5344CB8AC3E}">
        <p14:creationId xmlns:p14="http://schemas.microsoft.com/office/powerpoint/2010/main" val="213851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95D2FE8-75CD-427A-9F5E-6E07F69B499A}" type="slidenum">
              <a:rPr lang="en-US" sz="1200" smtClean="0"/>
              <a:pPr eaLnBrk="1" hangingPunct="1"/>
              <a:t>44</a:t>
            </a:fld>
            <a:endParaRPr lang="en-US" sz="1200" dirty="0"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40351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7D270D1-690C-4A14-B434-47F5CE69E8EB}" type="slidenum">
              <a:rPr lang="en-US" sz="1200" smtClean="0"/>
              <a:pPr eaLnBrk="1" hangingPunct="1"/>
              <a:t>46</a:t>
            </a:fld>
            <a:endParaRPr lang="en-US" sz="1200" dirty="0" smtClean="0"/>
          </a:p>
        </p:txBody>
      </p:sp>
    </p:spTree>
    <p:extLst>
      <p:ext uri="{BB962C8B-B14F-4D97-AF65-F5344CB8AC3E}">
        <p14:creationId xmlns:p14="http://schemas.microsoft.com/office/powerpoint/2010/main" val="1024240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F9F040D-73BA-4C6E-8839-C633A2F0669C}" type="slidenum">
              <a:rPr lang="en-US" sz="1200" smtClean="0"/>
              <a:pPr eaLnBrk="1" hangingPunct="1"/>
              <a:t>47</a:t>
            </a:fld>
            <a:endParaRPr lang="en-US" sz="1200" dirty="0"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86345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63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189B4FF-DD3F-4BE2-BE80-A2DF8232A528}" type="slidenum">
              <a:rPr lang="en-US" sz="1200" smtClean="0"/>
              <a:pPr eaLnBrk="1" hangingPunct="1"/>
              <a:t>48</a:t>
            </a:fld>
            <a:endParaRPr lang="en-US" sz="1200" dirty="0" smtClean="0"/>
          </a:p>
        </p:txBody>
      </p:sp>
    </p:spTree>
    <p:extLst>
      <p:ext uri="{BB962C8B-B14F-4D97-AF65-F5344CB8AC3E}">
        <p14:creationId xmlns:p14="http://schemas.microsoft.com/office/powerpoint/2010/main" val="569870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912FD81-43EF-4CDC-8346-2C604B3F9C28}" type="slidenum">
              <a:rPr lang="en-US" sz="1200" smtClean="0"/>
              <a:pPr eaLnBrk="1" hangingPunct="1"/>
              <a:t>49</a:t>
            </a:fld>
            <a:endParaRPr lang="en-US" sz="1200" dirty="0"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7996524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C5D9F14-D31D-422D-A407-C2414E87FC4A}" type="slidenum">
              <a:rPr lang="en-US" sz="1200" smtClean="0"/>
              <a:pPr eaLnBrk="1" hangingPunct="1"/>
              <a:t>50</a:t>
            </a:fld>
            <a:endParaRPr lang="en-US" sz="1200" dirty="0"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61571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88A1AAD-F9FC-496C-B19E-AEBD2A75D227}" type="slidenum">
              <a:rPr lang="en-US" sz="1200" smtClean="0"/>
              <a:pPr eaLnBrk="1" hangingPunct="1"/>
              <a:t>51</a:t>
            </a:fld>
            <a:endParaRPr lang="en-US" sz="1200" dirty="0"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99326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F2764F1-7245-4662-B1D0-351CBA167EC3}" type="slidenum">
              <a:rPr lang="en-US" sz="1200" smtClean="0"/>
              <a:pPr eaLnBrk="1" hangingPunct="1"/>
              <a:t>52</a:t>
            </a:fld>
            <a:endParaRPr lang="en-US" sz="1200" dirty="0"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86869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F9B74E5-9AF1-483D-99E0-9AE9F9D0E255}" type="slidenum">
              <a:rPr lang="en-US" sz="1200" smtClean="0"/>
              <a:pPr eaLnBrk="1" hangingPunct="1"/>
              <a:t>53</a:t>
            </a:fld>
            <a:endParaRPr lang="en-US" sz="1200" dirty="0"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1393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8FE0772-28DA-4953-B549-65BC51DDD16B}" type="slidenum">
              <a:rPr lang="en-US" sz="1200" smtClean="0"/>
              <a:pPr eaLnBrk="1" hangingPunct="1"/>
              <a:t>6</a:t>
            </a:fld>
            <a:endParaRPr lang="en-US" sz="1200" dirty="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77684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63A9BE3-BB16-4842-93DF-487BA269AA61}" type="slidenum">
              <a:rPr lang="en-US" sz="1200" smtClean="0"/>
              <a:pPr eaLnBrk="1" hangingPunct="1"/>
              <a:t>54</a:t>
            </a:fld>
            <a:endParaRPr lang="en-US" sz="1200" dirty="0" smtClean="0"/>
          </a:p>
        </p:txBody>
      </p:sp>
    </p:spTree>
    <p:extLst>
      <p:ext uri="{BB962C8B-B14F-4D97-AF65-F5344CB8AC3E}">
        <p14:creationId xmlns:p14="http://schemas.microsoft.com/office/powerpoint/2010/main" val="705320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76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34356B1-BE89-4340-AEFB-5D78E1BE0C1A}" type="slidenum">
              <a:rPr lang="en-US" sz="1200" smtClean="0"/>
              <a:pPr eaLnBrk="1" hangingPunct="1"/>
              <a:t>55</a:t>
            </a:fld>
            <a:endParaRPr lang="en-US" sz="1200" dirty="0" smtClean="0"/>
          </a:p>
        </p:txBody>
      </p:sp>
    </p:spTree>
    <p:extLst>
      <p:ext uri="{BB962C8B-B14F-4D97-AF65-F5344CB8AC3E}">
        <p14:creationId xmlns:p14="http://schemas.microsoft.com/office/powerpoint/2010/main" val="22980404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76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34356B1-BE89-4340-AEFB-5D78E1BE0C1A}" type="slidenum">
              <a:rPr lang="en-US" sz="1200" smtClean="0"/>
              <a:pPr eaLnBrk="1" hangingPunct="1"/>
              <a:t>56</a:t>
            </a:fld>
            <a:endParaRPr lang="en-US" sz="1200" dirty="0" smtClean="0"/>
          </a:p>
        </p:txBody>
      </p:sp>
    </p:spTree>
    <p:extLst>
      <p:ext uri="{BB962C8B-B14F-4D97-AF65-F5344CB8AC3E}">
        <p14:creationId xmlns:p14="http://schemas.microsoft.com/office/powerpoint/2010/main" val="22557398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82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F2BFAF9-F182-439A-8A7D-16158EE53D72}" type="slidenum">
              <a:rPr lang="en-US" sz="1200" smtClean="0"/>
              <a:pPr eaLnBrk="1" hangingPunct="1"/>
              <a:t>57</a:t>
            </a:fld>
            <a:endParaRPr lang="en-US" sz="1200" dirty="0" smtClean="0"/>
          </a:p>
        </p:txBody>
      </p:sp>
    </p:spTree>
    <p:extLst>
      <p:ext uri="{BB962C8B-B14F-4D97-AF65-F5344CB8AC3E}">
        <p14:creationId xmlns:p14="http://schemas.microsoft.com/office/powerpoint/2010/main" val="786678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83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B9209AC-5747-4A75-BB11-05F1D8B0B2BA}" type="slidenum">
              <a:rPr lang="en-US" sz="1200" smtClean="0"/>
              <a:pPr eaLnBrk="1" hangingPunct="1"/>
              <a:t>58</a:t>
            </a:fld>
            <a:endParaRPr lang="en-US" sz="1200" dirty="0" smtClean="0"/>
          </a:p>
        </p:txBody>
      </p:sp>
    </p:spTree>
    <p:extLst>
      <p:ext uri="{BB962C8B-B14F-4D97-AF65-F5344CB8AC3E}">
        <p14:creationId xmlns:p14="http://schemas.microsoft.com/office/powerpoint/2010/main" val="39360871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582F755-33A5-4EF3-81F7-EECEC03532C5}" type="slidenum">
              <a:rPr lang="en-US" sz="1200" smtClean="0"/>
              <a:pPr eaLnBrk="1" hangingPunct="1"/>
              <a:t>59</a:t>
            </a:fld>
            <a:endParaRPr lang="en-US" sz="1200" dirty="0"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532879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85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C6DE58F-DB63-48D8-BF40-CD471E9E1073}" type="slidenum">
              <a:rPr lang="en-US" sz="1200" smtClean="0"/>
              <a:pPr eaLnBrk="1" hangingPunct="1"/>
              <a:t>60</a:t>
            </a:fld>
            <a:endParaRPr lang="en-US" sz="1200" dirty="0" smtClean="0"/>
          </a:p>
        </p:txBody>
      </p:sp>
    </p:spTree>
    <p:extLst>
      <p:ext uri="{BB962C8B-B14F-4D97-AF65-F5344CB8AC3E}">
        <p14:creationId xmlns:p14="http://schemas.microsoft.com/office/powerpoint/2010/main" val="18535713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CBAC23B-8622-471D-B983-E942A4720326}" type="slidenum">
              <a:rPr lang="en-US" sz="1200" smtClean="0"/>
              <a:pPr eaLnBrk="1" hangingPunct="1"/>
              <a:t>61</a:t>
            </a:fld>
            <a:endParaRPr lang="en-US" sz="1200" dirty="0"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249165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A54E076-C6B1-4E9A-AE34-C9F4F487306E}" type="slidenum">
              <a:rPr lang="en-US" sz="1200" smtClean="0"/>
              <a:pPr eaLnBrk="1" hangingPunct="1"/>
              <a:t>62</a:t>
            </a:fld>
            <a:endParaRPr lang="en-US" sz="1200" dirty="0"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02792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2E3B842-FAAC-41F5-AC39-ADD76098DD9F}" type="slidenum">
              <a:rPr lang="en-US" sz="1200" smtClean="0"/>
              <a:pPr eaLnBrk="1" hangingPunct="1"/>
              <a:t>63</a:t>
            </a:fld>
            <a:endParaRPr lang="en-US" sz="1200" dirty="0"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36020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099A195-D8BE-4FF4-839B-9A4E8DC7284D}" type="slidenum">
              <a:rPr lang="en-US" sz="1200" smtClean="0"/>
              <a:pPr eaLnBrk="1" hangingPunct="1"/>
              <a:t>7</a:t>
            </a:fld>
            <a:endParaRPr lang="en-US" sz="1200" dirty="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93175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6A66816-A887-4365-9F3B-B19D89ABC44F}" type="slidenum">
              <a:rPr lang="en-US" sz="1200" smtClean="0"/>
              <a:pPr eaLnBrk="1" hangingPunct="1"/>
              <a:t>64</a:t>
            </a:fld>
            <a:endParaRPr lang="en-US" sz="1200" dirty="0"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2984456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6526D2F-0EF9-426B-8E25-2F1639AF2D21}" type="slidenum">
              <a:rPr lang="en-US" sz="1200" smtClean="0"/>
              <a:pPr eaLnBrk="1" hangingPunct="1"/>
              <a:t>65</a:t>
            </a:fld>
            <a:endParaRPr lang="en-US" sz="1200" dirty="0"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smtClean="0"/>
          </a:p>
        </p:txBody>
      </p:sp>
    </p:spTree>
    <p:extLst>
      <p:ext uri="{BB962C8B-B14F-4D97-AF65-F5344CB8AC3E}">
        <p14:creationId xmlns:p14="http://schemas.microsoft.com/office/powerpoint/2010/main" val="41673018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94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349E6B1-285A-46B2-A93F-012A6C46DBE3}" type="slidenum">
              <a:rPr lang="en-US" sz="1200" smtClean="0"/>
              <a:pPr eaLnBrk="1" hangingPunct="1"/>
              <a:t>66</a:t>
            </a:fld>
            <a:endParaRPr lang="en-US" sz="1200" dirty="0" smtClean="0"/>
          </a:p>
        </p:txBody>
      </p:sp>
    </p:spTree>
    <p:extLst>
      <p:ext uri="{BB962C8B-B14F-4D97-AF65-F5344CB8AC3E}">
        <p14:creationId xmlns:p14="http://schemas.microsoft.com/office/powerpoint/2010/main" val="40611561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B3EF5EA-97D7-46A1-98A0-FCB57126BB0C}" type="slidenum">
              <a:rPr lang="en-US" sz="1200" smtClean="0"/>
              <a:pPr eaLnBrk="1" hangingPunct="1"/>
              <a:t>76</a:t>
            </a:fld>
            <a:endParaRPr lang="en-US" sz="1200" dirty="0" smtClean="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742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67173B3-A532-4403-82E7-ADE12E10CE86}" type="slidenum">
              <a:rPr lang="en-US" sz="1200" smtClean="0"/>
              <a:pPr eaLnBrk="1" hangingPunct="1"/>
              <a:t>78</a:t>
            </a:fld>
            <a:endParaRPr lang="en-US" sz="1200" dirty="0"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2912764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a:ln/>
        </p:spPr>
      </p:sp>
      <p:sp>
        <p:nvSpPr>
          <p:cNvPr id="200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00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7310C39-D2AC-443B-A6D2-31A921B33193}" type="slidenum">
              <a:rPr lang="en-US" sz="1200" smtClean="0"/>
              <a:pPr eaLnBrk="1" hangingPunct="1"/>
              <a:t>79</a:t>
            </a:fld>
            <a:endParaRPr lang="en-US" sz="1200" dirty="0" smtClean="0"/>
          </a:p>
        </p:txBody>
      </p:sp>
    </p:spTree>
    <p:extLst>
      <p:ext uri="{BB962C8B-B14F-4D97-AF65-F5344CB8AC3E}">
        <p14:creationId xmlns:p14="http://schemas.microsoft.com/office/powerpoint/2010/main" val="22966037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997E661-030F-470B-85C9-CC82C0C2A27C}" type="slidenum">
              <a:rPr lang="en-US" sz="1200" smtClean="0"/>
              <a:pPr eaLnBrk="1" hangingPunct="1"/>
              <a:t>80</a:t>
            </a:fld>
            <a:endParaRPr lang="en-US" sz="1200" dirty="0"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241253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a:ln/>
        </p:spPr>
      </p:sp>
      <p:sp>
        <p:nvSpPr>
          <p:cNvPr id="205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05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72AF149-CFD5-4986-BCAA-444FA04997BE}" type="slidenum">
              <a:rPr lang="en-US" sz="1200" smtClean="0"/>
              <a:pPr eaLnBrk="1" hangingPunct="1"/>
              <a:t>81</a:t>
            </a:fld>
            <a:endParaRPr lang="en-US" sz="1200" dirty="0" smtClean="0"/>
          </a:p>
        </p:txBody>
      </p:sp>
    </p:spTree>
    <p:extLst>
      <p:ext uri="{BB962C8B-B14F-4D97-AF65-F5344CB8AC3E}">
        <p14:creationId xmlns:p14="http://schemas.microsoft.com/office/powerpoint/2010/main" val="13697418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30490CE-C8FE-41C6-B5A8-2609E369BD21}" type="slidenum">
              <a:rPr lang="en-US" sz="1200" smtClean="0"/>
              <a:pPr eaLnBrk="1" hangingPunct="1"/>
              <a:t>83</a:t>
            </a:fld>
            <a:endParaRPr lang="en-US" sz="1200" dirty="0"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3982864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a:ln/>
        </p:spPr>
      </p:sp>
      <p:sp>
        <p:nvSpPr>
          <p:cNvPr id="209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09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2BB610C-E566-4477-94B7-0AB393D9C8EB}" type="slidenum">
              <a:rPr lang="en-US" sz="1200" smtClean="0"/>
              <a:pPr eaLnBrk="1" hangingPunct="1"/>
              <a:t>84</a:t>
            </a:fld>
            <a:endParaRPr lang="en-US" sz="1200" dirty="0" smtClean="0"/>
          </a:p>
        </p:txBody>
      </p:sp>
    </p:spTree>
    <p:extLst>
      <p:ext uri="{BB962C8B-B14F-4D97-AF65-F5344CB8AC3E}">
        <p14:creationId xmlns:p14="http://schemas.microsoft.com/office/powerpoint/2010/main" val="369621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80589F4-9768-4034-AD61-A025CCD6EC44}" type="slidenum">
              <a:rPr lang="en-US" sz="1200" smtClean="0"/>
              <a:pPr eaLnBrk="1" hangingPunct="1"/>
              <a:t>8</a:t>
            </a:fld>
            <a:endParaRPr lang="en-US" sz="1200" dirty="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359026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A36F479-9D90-4014-8F3E-7745029AB022}" type="slidenum">
              <a:rPr lang="en-US" sz="1200" smtClean="0"/>
              <a:pPr eaLnBrk="1" hangingPunct="1"/>
              <a:t>85</a:t>
            </a:fld>
            <a:endParaRPr lang="en-US" sz="1200" dirty="0"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515145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a:ln/>
        </p:spPr>
      </p:sp>
      <p:sp>
        <p:nvSpPr>
          <p:cNvPr id="211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11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14886CC-D517-41D0-B266-D60A02A1AD53}" type="slidenum">
              <a:rPr lang="en-US" sz="1200" smtClean="0"/>
              <a:pPr eaLnBrk="1" hangingPunct="1"/>
              <a:t>86</a:t>
            </a:fld>
            <a:endParaRPr lang="en-US" sz="1200" dirty="0" smtClean="0"/>
          </a:p>
        </p:txBody>
      </p:sp>
    </p:spTree>
    <p:extLst>
      <p:ext uri="{BB962C8B-B14F-4D97-AF65-F5344CB8AC3E}">
        <p14:creationId xmlns:p14="http://schemas.microsoft.com/office/powerpoint/2010/main" val="18753566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a:ln/>
        </p:spPr>
      </p:sp>
      <p:sp>
        <p:nvSpPr>
          <p:cNvPr id="215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15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C5F3B87-5BB2-4229-9F22-F7207EFD1C02}" type="slidenum">
              <a:rPr lang="en-US" sz="1200" smtClean="0"/>
              <a:pPr eaLnBrk="1" hangingPunct="1"/>
              <a:t>87</a:t>
            </a:fld>
            <a:endParaRPr lang="en-US" sz="1200" dirty="0" smtClean="0"/>
          </a:p>
        </p:txBody>
      </p:sp>
    </p:spTree>
    <p:extLst>
      <p:ext uri="{BB962C8B-B14F-4D97-AF65-F5344CB8AC3E}">
        <p14:creationId xmlns:p14="http://schemas.microsoft.com/office/powerpoint/2010/main" val="33132617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A6310A6-1933-43ED-8A1F-4356787F62CB}" type="slidenum">
              <a:rPr lang="en-US" sz="1200" smtClean="0"/>
              <a:pPr eaLnBrk="1" hangingPunct="1"/>
              <a:t>88</a:t>
            </a:fld>
            <a:endParaRPr lang="en-US" sz="1200" dirty="0" smtClean="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581072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14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CBEBD18-2DB8-4B58-AB2D-C56EF278F54E}" type="slidenum">
              <a:rPr lang="en-US" sz="1200" smtClean="0"/>
              <a:pPr eaLnBrk="1" hangingPunct="1"/>
              <a:t>89</a:t>
            </a:fld>
            <a:endParaRPr lang="en-US" sz="1200" dirty="0" smtClean="0"/>
          </a:p>
        </p:txBody>
      </p:sp>
    </p:spTree>
    <p:extLst>
      <p:ext uri="{BB962C8B-B14F-4D97-AF65-F5344CB8AC3E}">
        <p14:creationId xmlns:p14="http://schemas.microsoft.com/office/powerpoint/2010/main" val="21565056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74BACEB-9D82-4D74-84F8-139A811EC731}" type="slidenum">
              <a:rPr lang="en-US" sz="1200" smtClean="0"/>
              <a:pPr eaLnBrk="1" hangingPunct="1"/>
              <a:t>90</a:t>
            </a:fld>
            <a:endParaRPr lang="en-US" sz="1200" dirty="0"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7250184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ln/>
        </p:spPr>
      </p:sp>
      <p:sp>
        <p:nvSpPr>
          <p:cNvPr id="217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17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F1DE57D-784E-44EA-BE65-36336D60AE28}" type="slidenum">
              <a:rPr lang="en-US" sz="1200" smtClean="0"/>
              <a:pPr eaLnBrk="1" hangingPunct="1"/>
              <a:t>91</a:t>
            </a:fld>
            <a:endParaRPr lang="en-US" sz="1200" dirty="0" smtClean="0"/>
          </a:p>
        </p:txBody>
      </p:sp>
    </p:spTree>
    <p:extLst>
      <p:ext uri="{BB962C8B-B14F-4D97-AF65-F5344CB8AC3E}">
        <p14:creationId xmlns:p14="http://schemas.microsoft.com/office/powerpoint/2010/main" val="2825513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D713141-3099-4E97-9E91-FDFFAE1B5813}" type="slidenum">
              <a:rPr lang="en-US" sz="1200" smtClean="0"/>
              <a:pPr eaLnBrk="1" hangingPunct="1"/>
              <a:t>92</a:t>
            </a:fld>
            <a:endParaRPr lang="en-US" sz="1200" dirty="0"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049652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A9C3F08-46C7-4448-8E0A-91885B6017A8}" type="slidenum">
              <a:rPr lang="en-US" sz="1200" smtClean="0"/>
              <a:pPr eaLnBrk="1" hangingPunct="1"/>
              <a:t>93</a:t>
            </a:fld>
            <a:endParaRPr lang="en-US" sz="1200" dirty="0" smtClean="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507293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E234925-5237-47BB-9791-1C69518B481F}" type="slidenum">
              <a:rPr lang="en-US" sz="1200" smtClean="0"/>
              <a:pPr eaLnBrk="1" hangingPunct="1"/>
              <a:t>94</a:t>
            </a:fld>
            <a:endParaRPr lang="en-US" sz="1200" dirty="0"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800" dirty="0" smtClean="0"/>
          </a:p>
        </p:txBody>
      </p:sp>
    </p:spTree>
    <p:extLst>
      <p:ext uri="{BB962C8B-B14F-4D97-AF65-F5344CB8AC3E}">
        <p14:creationId xmlns:p14="http://schemas.microsoft.com/office/powerpoint/2010/main" val="1597118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7E990BD-859A-4A5E-9554-928A1F8C8E85}" type="slidenum">
              <a:rPr lang="en-US" sz="1200" smtClean="0"/>
              <a:pPr eaLnBrk="1" hangingPunct="1"/>
              <a:t>10</a:t>
            </a:fld>
            <a:endParaRPr lang="en-US" sz="1200" dirty="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8751870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0DF16E6-4CB7-4D2B-A0EC-4AE574210FCE}" type="slidenum">
              <a:rPr lang="en-US" sz="1200" smtClean="0"/>
              <a:pPr eaLnBrk="1" hangingPunct="1"/>
              <a:t>95</a:t>
            </a:fld>
            <a:endParaRPr lang="en-US" sz="1200" dirty="0" smtClean="0"/>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smtClean="0"/>
          </a:p>
        </p:txBody>
      </p:sp>
    </p:spTree>
    <p:extLst>
      <p:ext uri="{BB962C8B-B14F-4D97-AF65-F5344CB8AC3E}">
        <p14:creationId xmlns:p14="http://schemas.microsoft.com/office/powerpoint/2010/main" val="36221549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a:ln/>
        </p:spPr>
      </p:sp>
      <p:sp>
        <p:nvSpPr>
          <p:cNvPr id="223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23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F88535E-B413-43F2-A7BC-E5730373ABCD}" type="slidenum">
              <a:rPr lang="en-US" sz="1200" smtClean="0"/>
              <a:pPr eaLnBrk="1" hangingPunct="1"/>
              <a:t>96</a:t>
            </a:fld>
            <a:endParaRPr lang="en-US" sz="1200" dirty="0" smtClean="0"/>
          </a:p>
        </p:txBody>
      </p:sp>
    </p:spTree>
    <p:extLst>
      <p:ext uri="{BB962C8B-B14F-4D97-AF65-F5344CB8AC3E}">
        <p14:creationId xmlns:p14="http://schemas.microsoft.com/office/powerpoint/2010/main" val="35911692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BEC1D11-02B2-4A53-B133-A87ACED82038}" type="slidenum">
              <a:rPr lang="en-US" sz="1200" smtClean="0"/>
              <a:pPr eaLnBrk="1" hangingPunct="1"/>
              <a:t>97</a:t>
            </a:fld>
            <a:endParaRPr lang="en-US" sz="1200" dirty="0"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38967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EF11837-6779-4AC4-9C87-403B045CF333}" type="slidenum">
              <a:rPr lang="en-US" sz="1200" smtClean="0"/>
              <a:pPr eaLnBrk="1" hangingPunct="1"/>
              <a:t>98</a:t>
            </a:fld>
            <a:endParaRPr lang="en-US" sz="1200" dirty="0"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916313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79A028C-A18E-4EEE-8899-BBB04517E8DA}" type="slidenum">
              <a:rPr lang="en-US" sz="1200" smtClean="0"/>
              <a:pPr eaLnBrk="1" hangingPunct="1"/>
              <a:t>99</a:t>
            </a:fld>
            <a:endParaRPr lang="en-US" sz="1200" dirty="0" smtClean="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126081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8D0FE51-14F2-4869-9483-B80DAC776A75}" type="slidenum">
              <a:rPr lang="en-US" sz="1200" smtClean="0"/>
              <a:pPr eaLnBrk="1" hangingPunct="1"/>
              <a:t>100</a:t>
            </a:fld>
            <a:endParaRPr lang="en-US" sz="1200" dirty="0" smtClean="0"/>
          </a:p>
        </p:txBody>
      </p:sp>
    </p:spTree>
    <p:extLst>
      <p:ext uri="{BB962C8B-B14F-4D97-AF65-F5344CB8AC3E}">
        <p14:creationId xmlns:p14="http://schemas.microsoft.com/office/powerpoint/2010/main" val="23015541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8D0FE51-14F2-4869-9483-B80DAC776A75}" type="slidenum">
              <a:rPr lang="en-US" sz="1200" smtClean="0"/>
              <a:pPr eaLnBrk="1" hangingPunct="1"/>
              <a:t>101</a:t>
            </a:fld>
            <a:endParaRPr lang="en-US" sz="1200" dirty="0" smtClean="0"/>
          </a:p>
        </p:txBody>
      </p:sp>
    </p:spTree>
    <p:extLst>
      <p:ext uri="{BB962C8B-B14F-4D97-AF65-F5344CB8AC3E}">
        <p14:creationId xmlns:p14="http://schemas.microsoft.com/office/powerpoint/2010/main" val="256155402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8D0FE51-14F2-4869-9483-B80DAC776A75}" type="slidenum">
              <a:rPr lang="en-US" sz="1200" smtClean="0"/>
              <a:pPr eaLnBrk="1" hangingPunct="1"/>
              <a:t>102</a:t>
            </a:fld>
            <a:endParaRPr lang="en-US" sz="1200" dirty="0" smtClean="0"/>
          </a:p>
        </p:txBody>
      </p:sp>
    </p:spTree>
    <p:extLst>
      <p:ext uri="{BB962C8B-B14F-4D97-AF65-F5344CB8AC3E}">
        <p14:creationId xmlns:p14="http://schemas.microsoft.com/office/powerpoint/2010/main" val="17042854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8D0FE51-14F2-4869-9483-B80DAC776A75}" type="slidenum">
              <a:rPr lang="en-US" sz="1200" smtClean="0"/>
              <a:pPr eaLnBrk="1" hangingPunct="1"/>
              <a:t>103</a:t>
            </a:fld>
            <a:endParaRPr lang="en-US" sz="1200" dirty="0" smtClean="0"/>
          </a:p>
        </p:txBody>
      </p:sp>
    </p:spTree>
    <p:extLst>
      <p:ext uri="{BB962C8B-B14F-4D97-AF65-F5344CB8AC3E}">
        <p14:creationId xmlns:p14="http://schemas.microsoft.com/office/powerpoint/2010/main" val="36456726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8D0FE51-14F2-4869-9483-B80DAC776A75}" type="slidenum">
              <a:rPr lang="en-US" sz="1200" smtClean="0"/>
              <a:pPr eaLnBrk="1" hangingPunct="1"/>
              <a:t>104</a:t>
            </a:fld>
            <a:endParaRPr lang="en-US" sz="1200" dirty="0" smtClean="0"/>
          </a:p>
        </p:txBody>
      </p:sp>
    </p:spTree>
    <p:extLst>
      <p:ext uri="{BB962C8B-B14F-4D97-AF65-F5344CB8AC3E}">
        <p14:creationId xmlns:p14="http://schemas.microsoft.com/office/powerpoint/2010/main" val="191442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E8B7A19-B25E-49D3-90EA-DEB7343C5DB9}" type="slidenum">
              <a:rPr lang="en-US" sz="1200" smtClean="0"/>
              <a:pPr eaLnBrk="1" hangingPunct="1"/>
              <a:t>11</a:t>
            </a:fld>
            <a:endParaRPr lang="en-US" sz="1200" dirty="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03522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3EA51BB-44CB-47E3-82FB-3AC03F85C5C4}" type="slidenum">
              <a:rPr lang="en-US" sz="1200" smtClean="0"/>
              <a:pPr eaLnBrk="1" hangingPunct="1"/>
              <a:t>12</a:t>
            </a:fld>
            <a:endParaRPr lang="en-US" sz="1200" dirty="0" smtClean="0"/>
          </a:p>
        </p:txBody>
      </p:sp>
    </p:spTree>
    <p:extLst>
      <p:ext uri="{BB962C8B-B14F-4D97-AF65-F5344CB8AC3E}">
        <p14:creationId xmlns:p14="http://schemas.microsoft.com/office/powerpoint/2010/main" val="7999918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6812283" y="4885106"/>
            <a:ext cx="2137712" cy="1926127"/>
            <a:chOff x="6812283" y="4885106"/>
            <a:chExt cx="2137712" cy="1926127"/>
          </a:xfrm>
        </p:grpSpPr>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grpSp>
      <p:pic>
        <p:nvPicPr>
          <p:cNvPr id="17" name="Picture 16" descr="Rules_Single_A.png"/>
          <p:cNvPicPr>
            <a:picLocks noChangeAspect="1"/>
          </p:cNvPicPr>
          <p:nvPr/>
        </p:nvPicPr>
        <p:blipFill rotWithShape="1">
          <a:blip r:embed="rId8" cstate="print">
            <a:extLst>
              <a:ext uri="{28A0092B-C50C-407E-A947-70E740481C1C}">
                <a14:useLocalDpi xmlns:a14="http://schemas.microsoft.com/office/drawing/2010/main" val="0"/>
              </a:ext>
            </a:extLst>
          </a:blip>
          <a:srcRect l="25529" t="2" r="-8081" b="-56075"/>
          <a:stretch/>
        </p:blipFill>
        <p:spPr>
          <a:xfrm>
            <a:off x="1627124" y="533400"/>
            <a:ext cx="6312249" cy="124892"/>
          </a:xfrm>
          <a:prstGeom prst="rect">
            <a:avLst/>
          </a:prstGeom>
        </p:spPr>
      </p:pic>
      <p:pic>
        <p:nvPicPr>
          <p:cNvPr id="19" name="Picture 18"/>
          <p:cNvPicPr>
            <a:picLocks noChangeAspect="1"/>
          </p:cNvPicPr>
          <p:nvPr/>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33819640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pic>
        <p:nvPicPr>
          <p:cNvPr id="4" name="Picture 3" descr="Audi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3" name="Picture 12" descr="Rules_Single_A.png"/>
          <p:cNvPicPr>
            <a:picLocks noChangeAspect="1"/>
          </p:cNvPicPr>
          <p:nvPr/>
        </p:nvPicPr>
        <p:blipFill rotWithShape="1">
          <a:blip r:embed="rId8"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8" name="Picture 17"/>
          <p:cNvPicPr>
            <a:picLocks noChangeAspect="1"/>
          </p:cNvPicPr>
          <p:nvPr/>
        </p:nvPicPr>
        <p:blipFill>
          <a:blip r:embed="rId9"/>
          <a:stretch>
            <a:fillRect/>
          </a:stretch>
        </p:blipFill>
        <p:spPr>
          <a:xfrm>
            <a:off x="118720" y="6363035"/>
            <a:ext cx="1400289" cy="430858"/>
          </a:xfrm>
          <a:prstGeom prst="rect">
            <a:avLst/>
          </a:prstGeom>
        </p:spPr>
      </p:pic>
      <p:sp>
        <p:nvSpPr>
          <p:cNvPr id="17" name="Footer Placeholder 2"/>
          <p:cNvSpPr txBox="1">
            <a:spLocks/>
          </p:cNvSpPr>
          <p:nvPr/>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Tree>
    <p:extLst>
      <p:ext uri="{BB962C8B-B14F-4D97-AF65-F5344CB8AC3E}">
        <p14:creationId xmlns:p14="http://schemas.microsoft.com/office/powerpoint/2010/main" val="235644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1661993"/>
          </a:xfrm>
        </p:spPr>
        <p:txBody>
          <a:bodyPr/>
          <a:lstStyle>
            <a:lvl1pPr marL="171450" indent="-171450">
              <a:lnSpc>
                <a:spcPct val="100000"/>
              </a:lnSpc>
              <a:spcBef>
                <a:spcPts val="0"/>
              </a:spcBef>
              <a:defRPr sz="2800"/>
            </a:lvl1pPr>
            <a:lvl2pPr>
              <a:lnSpc>
                <a:spcPct val="100000"/>
              </a:lnSpc>
              <a:spcBef>
                <a:spcPts val="0"/>
              </a:spcBef>
              <a:defRPr sz="2400"/>
            </a:lvl2pPr>
            <a:lvl3pPr>
              <a:lnSpc>
                <a:spcPct val="100000"/>
              </a:lnSpc>
              <a:spcBef>
                <a:spcPts val="0"/>
              </a:spcBef>
              <a:defRPr sz="2000"/>
            </a:lvl3pPr>
            <a:lvl4pPr>
              <a:lnSpc>
                <a:spcPct val="100000"/>
              </a:lnSpc>
              <a:spcBef>
                <a:spcPts val="0"/>
              </a:spcBef>
              <a:defRPr sz="1800"/>
            </a:lvl4pPr>
            <a:lvl5pPr>
              <a:lnSpc>
                <a:spcPct val="100000"/>
              </a:lnSpc>
              <a:spcBef>
                <a:spcPts val="0"/>
              </a:spcBef>
              <a:defRPr sz="1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762000" y="371249"/>
            <a:ext cx="8026400" cy="366254"/>
          </a:xfrm>
        </p:spPr>
        <p:txBody>
          <a:bodyPr/>
          <a:lstStyle>
            <a:lvl1pPr>
              <a:defRPr sz="2800"/>
            </a:lvl1pPr>
          </a:lstStyle>
          <a:p>
            <a:r>
              <a:rPr lang="en-US" smtClean="0"/>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9" name="Picture 8"/>
          <p:cNvPicPr>
            <a:picLocks noChangeAspect="1"/>
          </p:cNvPicPr>
          <p:nvPr/>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7947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smtClean="0"/>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1" name="Picture 10"/>
          <p:cNvPicPr>
            <a:picLocks noChangeAspect="1"/>
          </p:cNvPicPr>
          <p:nvPr/>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108561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8720" y="6363035"/>
            <a:ext cx="1400289" cy="430858"/>
          </a:xfrm>
          <a:prstGeom prst="rect">
            <a:avLst/>
          </a:prstGeom>
        </p:spPr>
      </p:pic>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spTree>
    <p:extLst>
      <p:ext uri="{BB962C8B-B14F-4D97-AF65-F5344CB8AC3E}">
        <p14:creationId xmlns:p14="http://schemas.microsoft.com/office/powerpoint/2010/main" val="7862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65125" y="1295400"/>
            <a:ext cx="3978275" cy="4885620"/>
          </a:xfrm>
        </p:spPr>
        <p:txBody>
          <a:bodyPr/>
          <a:lstStyle>
            <a:lvl1pPr marL="171450" indent="-171450">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4800600" y="1295400"/>
            <a:ext cx="3962400" cy="4885620"/>
          </a:xfrm>
        </p:spPr>
        <p:txBody>
          <a:bodyPr/>
          <a:lstStyle>
            <a:lvl1pPr marL="171450" indent="-171450">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59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457200"/>
            <a:ext cx="8415338" cy="5715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350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2"/>
          <p:cNvSpPr txBox="1">
            <a:spLocks/>
          </p:cNvSpPr>
          <p:nvPr/>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
        <p:nvSpPr>
          <p:cNvPr id="3" name="Text Placeholder 2"/>
          <p:cNvSpPr>
            <a:spLocks noGrp="1"/>
          </p:cNvSpPr>
          <p:nvPr>
            <p:ph type="body" idx="1"/>
          </p:nvPr>
        </p:nvSpPr>
        <p:spPr>
          <a:xfrm>
            <a:off x="365125" y="1538818"/>
            <a:ext cx="8415338" cy="1661993"/>
          </a:xfrm>
          <a:prstGeom prst="rect">
            <a:avLst/>
          </a:prstGeom>
        </p:spPr>
        <p:txBody>
          <a:bodyPr vert="horz" wrap="square" lIns="0" tIns="0" rIns="0" bIns="0" rtlCol="0">
            <a:sp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45776"/>
            <a:ext cx="8415338" cy="366254"/>
          </a:xfrm>
          <a:prstGeom prst="rect">
            <a:avLst/>
          </a:prstGeom>
        </p:spPr>
        <p:txBody>
          <a:bodyPr vert="horz" wrap="square" lIns="0" tIns="0" rIns="0" bIns="0" rtlCol="0" anchor="ctr">
            <a:spAutoFit/>
          </a:bodyPr>
          <a:lstStyle/>
          <a:p>
            <a:r>
              <a:rPr lang="en-US" smtClean="0"/>
              <a:t>Click to edit Master title style</a:t>
            </a:r>
            <a:endParaRPr lang="en-US" dirty="0"/>
          </a:p>
        </p:txBody>
      </p:sp>
      <p:sp>
        <p:nvSpPr>
          <p:cNvPr id="5" name="TextBox 4"/>
          <p:cNvSpPr txBox="1"/>
          <p:nvPr/>
        </p:nvSpPr>
        <p:spPr>
          <a:xfrm>
            <a:off x="5257800" y="0"/>
            <a:ext cx="3653564" cy="246221"/>
          </a:xfrm>
          <a:prstGeom prst="rect">
            <a:avLst/>
          </a:prstGeom>
          <a:noFill/>
        </p:spPr>
        <p:txBody>
          <a:bodyPr wrap="none" rtlCol="0">
            <a:spAutoFit/>
          </a:bodyPr>
          <a:lstStyle/>
          <a:p>
            <a:r>
              <a:rPr lang="en-US" sz="1000" i="1" dirty="0" smtClean="0">
                <a:solidFill>
                  <a:schemeClr val="bg1">
                    <a:lumMod val="65000"/>
                  </a:schemeClr>
                </a:solidFill>
              </a:rPr>
              <a:t>Management of Information Security, 6</a:t>
            </a:r>
            <a:r>
              <a:rPr lang="en-US" sz="1000" i="1" baseline="30000" dirty="0" smtClean="0">
                <a:solidFill>
                  <a:schemeClr val="bg1">
                    <a:lumMod val="65000"/>
                  </a:schemeClr>
                </a:solidFill>
              </a:rPr>
              <a:t>th</a:t>
            </a:r>
            <a:r>
              <a:rPr lang="en-US" sz="1000" i="1" dirty="0" smtClean="0">
                <a:solidFill>
                  <a:schemeClr val="bg1">
                    <a:lumMod val="65000"/>
                  </a:schemeClr>
                </a:solidFill>
              </a:rPr>
              <a:t> ed. - Whitman &amp; Mattord</a:t>
            </a:r>
            <a:endParaRPr lang="en-US" sz="1000" i="1" dirty="0">
              <a:solidFill>
                <a:schemeClr val="bg1">
                  <a:lumMod val="65000"/>
                </a:schemeClr>
              </a:solidFill>
            </a:endParaRPr>
          </a:p>
        </p:txBody>
      </p:sp>
    </p:spTree>
    <p:extLst>
      <p:ext uri="{BB962C8B-B14F-4D97-AF65-F5344CB8AC3E}">
        <p14:creationId xmlns:p14="http://schemas.microsoft.com/office/powerpoint/2010/main" val="13367817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2" r:id="rId6"/>
    <p:sldLayoutId id="2147483681" r:id="rId7"/>
  </p:sldLayoutIdLst>
  <p:txStyles>
    <p:titleStyle>
      <a:lvl1pPr algn="l" defTabSz="914400" rtl="0" eaLnBrk="1" latinLnBrk="0" hangingPunct="1">
        <a:lnSpc>
          <a:spcPct val="85000"/>
        </a:lnSpc>
        <a:spcBef>
          <a:spcPct val="0"/>
        </a:spcBef>
        <a:buNone/>
        <a:defRPr sz="2800" b="1" kern="1200">
          <a:solidFill>
            <a:schemeClr val="accent2"/>
          </a:solidFill>
          <a:latin typeface="+mj-lt"/>
          <a:ea typeface="+mj-ea"/>
          <a:cs typeface="+mj-cs"/>
        </a:defRPr>
      </a:lvl1pPr>
    </p:titleStyle>
    <p:bodyStyle>
      <a:lvl1pPr marL="171450" indent="-171450" algn="l" defTabSz="914400" rtl="0" eaLnBrk="1" latinLnBrk="0" hangingPunct="1">
        <a:lnSpc>
          <a:spcPct val="100000"/>
        </a:lnSpc>
        <a:spcBef>
          <a:spcPts val="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100000"/>
        </a:lnSpc>
        <a:spcBef>
          <a:spcPts val="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100000"/>
        </a:lnSpc>
        <a:spcBef>
          <a:spcPts val="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100000"/>
        </a:lnSpc>
        <a:spcBef>
          <a:spcPts val="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100000"/>
        </a:lnSpc>
        <a:spcBef>
          <a:spcPts val="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762000"/>
            <a:ext cx="7998645" cy="3694496"/>
          </a:xfrm>
          <a:prstGeom prst="roundRect">
            <a:avLst>
              <a:gd name="adj" fmla="val 10479"/>
            </a:avLst>
          </a:prstGeom>
        </p:spPr>
      </p:pic>
    </p:spTree>
    <p:extLst>
      <p:ext uri="{BB962C8B-B14F-4D97-AF65-F5344CB8AC3E}">
        <p14:creationId xmlns:p14="http://schemas.microsoft.com/office/powerpoint/2010/main" val="267541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table of Password Power. The table has 3 columns and 19 rows. It describes the case-insensitive Passwords Using a Standard Alphabet Set, No Numbers or Special Characters. The column headings are as follows from left to right: password length, Odds of Cracking: 1 in, based on number of characters raised to the power of password length, Estimated Time to Crack. The row entries are as follows. Row 1. Password length, 8. Odds of Cracking: 1 in 208,827,064,576. Estimated Time to Crack, 0.47 seconds. Row 2. Password length, 9. Odds of Cracking: 1 in 5,429,503,678,976. Estimated Time to Crack, 12.17 seconds. Row 3. Password Length, 10. Odds of Cracking: 1 in 141,167,095,653,376. Estimated Time to Crack, 5.28 minutes. Row 4. Password Length, 11. Odds of Cracking: 1 in 3,670,344,486,987,780. Estimated Time to Crack, 2.29 hours. Row 5. Password Length, 12. Odds of Cracking: 1 in 95,428,956,661,682,200. Estimated Time to Crack, 2.48 days. Row 6. Password Length, 13. Odds of Cracking: 1 in 2,481,152,873,203,740,000. Estimated Time to Crack, 64.39 days. Row 7. Password Length, 14. Odds of Cracking: 1 in 64,509,974,703,297,200,000. Estimated time to crack, 4.6 years. Row 8. Password Length, 15. Odds of Cracking: 1 in 1,677,259,342,285,730,000,000. Estimated time to crack, 119.3 years. Row 9. Password Length, 16. Odds of Cracking: 1 in 43,608,742,899,428,900,000,000. Estimated Time to crack, 3,100.5 years. Row 10. Case-sensitive Passwords Using a Standard Alphabet Set with Numbers and 20 Special Characters. Row 11. Password Strength, 8. Odds of Cracking: 1 in 2,044,140,858,654,980. Estimated Time to Crack, 1.3 hours. Row 12. Password Length, 9. Odds of Cracking: 1 in 167,619,550,409,708,000. Estimated Time to Crack, 4.3 days. Row 13. Password Length, 10. Odds of Cracking: 1 in, 13,744,803,133,596,100,000. Estimated time to crack, 1 year. Row 14. Password Length, 11. Odds of Cracking: 1 in 1,127,073,856,954,880,000,000. Estimated Time to Crack: 80.1 years. Row 15. Password Length, 12. Odds of Cracking: 1 in 92,420,056,270,299,900,000,000. Estimated Time to Crack: 6,570.9 years. Row 16. Password Length, 13. Odds of Cracking: 1 in 7,578,444,614,164,590,000,000,000. Estimated Time to Crack: 538,813.7 years. Row 16. Password Length, 13. Odds of Cracking: 1 in 7,578,444,614,164,590,000,000,000. Estimated Time to Crack: 538,813.7 years. Row 17. Password Length, 14. Odds of Cracking: 1 in 621,432,458,361,496,000,000,000,000. Estimated Time to Crack: 44,182,721.9 years. Row 18. Password Length, 15. Odds of Cracking: 1 in 50,957,461,585,642,700,000,000,000,000. Estimated Time to Crack: 3,622,983,199.3 years. Row 19. Password Length, 16. Odds of Cracking: 1 in 4,178,511,850,022,700,000,000,000,000,000. Estimated Time to Crack: 297,084,622,345.1 yea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5900" y="356685"/>
            <a:ext cx="6172200" cy="5925177"/>
          </a:xfrm>
          <a:prstGeom prst="rect">
            <a:avLst/>
          </a:prstGeom>
        </p:spPr>
      </p:pic>
    </p:spTree>
    <p:extLst>
      <p:ext uri="{BB962C8B-B14F-4D97-AF65-F5344CB8AC3E}">
        <p14:creationId xmlns:p14="http://schemas.microsoft.com/office/powerpoint/2010/main" val="2864412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5"/>
          <p:cNvSpPr>
            <a:spLocks noGrp="1" noChangeArrowheads="1"/>
          </p:cNvSpPr>
          <p:nvPr>
            <p:ph type="body" idx="1"/>
          </p:nvPr>
        </p:nvSpPr>
        <p:spPr>
          <a:xfrm>
            <a:off x="365125" y="1295400"/>
            <a:ext cx="8415338" cy="4801314"/>
          </a:xfrm>
        </p:spPr>
        <p:txBody>
          <a:bodyPr/>
          <a:lstStyle/>
          <a:p>
            <a:r>
              <a:rPr lang="en-US" sz="2400" dirty="0"/>
              <a:t>Identification is a mechanism that provides basic information about an unknown entity to </a:t>
            </a:r>
            <a:r>
              <a:rPr lang="en-US" sz="2400" dirty="0" smtClean="0"/>
              <a:t>the known </a:t>
            </a:r>
            <a:r>
              <a:rPr lang="en-US" sz="2400" dirty="0"/>
              <a:t>entity that it wants to communicate </a:t>
            </a:r>
            <a:r>
              <a:rPr lang="en-US" sz="2400" dirty="0" smtClean="0"/>
              <a:t>with</a:t>
            </a:r>
            <a:endParaRPr lang="en-US" sz="2400" dirty="0"/>
          </a:p>
          <a:p>
            <a:r>
              <a:rPr lang="en-US" sz="2400" dirty="0" smtClean="0"/>
              <a:t>Authentication </a:t>
            </a:r>
            <a:r>
              <a:rPr lang="en-US" sz="2400" dirty="0"/>
              <a:t>is the validation of a user’s identity. Authentication devices can depend on </a:t>
            </a:r>
            <a:r>
              <a:rPr lang="en-US" sz="2400" dirty="0" smtClean="0"/>
              <a:t>one or </a:t>
            </a:r>
            <a:r>
              <a:rPr lang="en-US" sz="2400" dirty="0"/>
              <a:t>more of three factors: what you know, what you have, and what you can </a:t>
            </a:r>
            <a:r>
              <a:rPr lang="en-US" sz="2400" dirty="0" smtClean="0"/>
              <a:t>produce </a:t>
            </a:r>
          </a:p>
          <a:p>
            <a:r>
              <a:rPr lang="en-US" sz="2400" dirty="0" smtClean="0"/>
              <a:t>Authorization </a:t>
            </a:r>
            <a:r>
              <a:rPr lang="en-US" sz="2400" dirty="0"/>
              <a:t>is the process of determining which actions an authenticated person </a:t>
            </a:r>
            <a:r>
              <a:rPr lang="en-US" sz="2400" dirty="0" smtClean="0"/>
              <a:t>can perform </a:t>
            </a:r>
            <a:r>
              <a:rPr lang="en-US" sz="2400" dirty="0"/>
              <a:t>in a particular physical or logical </a:t>
            </a:r>
            <a:r>
              <a:rPr lang="en-US" sz="2400" dirty="0" smtClean="0"/>
              <a:t>area</a:t>
            </a:r>
            <a:endParaRPr lang="en-US" sz="2400" dirty="0"/>
          </a:p>
          <a:p>
            <a:r>
              <a:rPr lang="en-US" sz="2400" dirty="0" smtClean="0"/>
              <a:t>Accountability </a:t>
            </a:r>
            <a:r>
              <a:rPr lang="en-US" sz="2400" dirty="0"/>
              <a:t>is the documentation of actions on a system and the tracing of those actions </a:t>
            </a:r>
            <a:r>
              <a:rPr lang="en-US" sz="2400" dirty="0" smtClean="0"/>
              <a:t>to a </a:t>
            </a:r>
            <a:r>
              <a:rPr lang="en-US" sz="2400" dirty="0"/>
              <a:t>user, who can then be held responsible for those actions. Accountability is performed </a:t>
            </a:r>
            <a:r>
              <a:rPr lang="en-US" sz="2400" dirty="0" smtClean="0"/>
              <a:t>using system </a:t>
            </a:r>
            <a:r>
              <a:rPr lang="en-US" sz="2400" dirty="0"/>
              <a:t>logs and </a:t>
            </a:r>
            <a:r>
              <a:rPr lang="en-US" sz="2400" dirty="0" smtClean="0"/>
              <a:t>auditing </a:t>
            </a:r>
          </a:p>
        </p:txBody>
      </p:sp>
      <p:sp>
        <p:nvSpPr>
          <p:cNvPr id="115715" name="Rectangle 4"/>
          <p:cNvSpPr>
            <a:spLocks noGrp="1" noChangeArrowheads="1"/>
          </p:cNvSpPr>
          <p:nvPr>
            <p:ph type="title"/>
          </p:nvPr>
        </p:nvSpPr>
        <p:spPr/>
        <p:txBody>
          <a:bodyPr/>
          <a:lstStyle/>
          <a:p>
            <a:r>
              <a:rPr lang="en-US" dirty="0" smtClean="0"/>
              <a:t>Summary</a:t>
            </a:r>
          </a:p>
        </p:txBody>
      </p:sp>
    </p:spTree>
    <p:extLst>
      <p:ext uri="{BB962C8B-B14F-4D97-AF65-F5344CB8AC3E}">
        <p14:creationId xmlns:p14="http://schemas.microsoft.com/office/powerpoint/2010/main" val="19050579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5"/>
          <p:cNvSpPr>
            <a:spLocks noGrp="1" noChangeArrowheads="1"/>
          </p:cNvSpPr>
          <p:nvPr>
            <p:ph type="body" idx="1"/>
          </p:nvPr>
        </p:nvSpPr>
        <p:spPr>
          <a:xfrm>
            <a:off x="365125" y="1295400"/>
            <a:ext cx="8415338" cy="4801314"/>
          </a:xfrm>
        </p:spPr>
        <p:txBody>
          <a:bodyPr/>
          <a:lstStyle/>
          <a:p>
            <a:r>
              <a:rPr lang="en-US" sz="2400" dirty="0" smtClean="0"/>
              <a:t>To </a:t>
            </a:r>
            <a:r>
              <a:rPr lang="en-US" sz="2400" dirty="0"/>
              <a:t>obtain strong authentication, a system must use two or more authentication </a:t>
            </a:r>
            <a:r>
              <a:rPr lang="en-US" sz="2400" dirty="0" smtClean="0"/>
              <a:t>methods</a:t>
            </a:r>
            <a:endParaRPr lang="en-US" sz="2400" dirty="0"/>
          </a:p>
          <a:p>
            <a:r>
              <a:rPr lang="en-US" sz="2400" dirty="0" smtClean="0"/>
              <a:t>Biometric </a:t>
            </a:r>
            <a:r>
              <a:rPr lang="en-US" sz="2400" dirty="0"/>
              <a:t>technologies are evaluated on three criteria: false reject rate, false accept rate, </a:t>
            </a:r>
            <a:r>
              <a:rPr lang="en-US" sz="2400" dirty="0" smtClean="0"/>
              <a:t>and crossover </a:t>
            </a:r>
            <a:r>
              <a:rPr lang="en-US" sz="2400" dirty="0"/>
              <a:t>error </a:t>
            </a:r>
            <a:r>
              <a:rPr lang="en-US" sz="2400" dirty="0" smtClean="0"/>
              <a:t>rate</a:t>
            </a:r>
            <a:endParaRPr lang="en-US" sz="2400" dirty="0"/>
          </a:p>
          <a:p>
            <a:r>
              <a:rPr lang="en-US" sz="2400" dirty="0" smtClean="0"/>
              <a:t>A </a:t>
            </a:r>
            <a:r>
              <a:rPr lang="en-US" sz="2400" dirty="0"/>
              <a:t>firewall in an InfoSec program is any device that prevents a specific type of </a:t>
            </a:r>
            <a:r>
              <a:rPr lang="en-US" sz="2400" dirty="0" smtClean="0"/>
              <a:t>information from </a:t>
            </a:r>
            <a:r>
              <a:rPr lang="en-US" sz="2400" dirty="0"/>
              <a:t>moving between the outside world (the untrusted network) and the inside world (</a:t>
            </a:r>
            <a:r>
              <a:rPr lang="en-US" sz="2400" dirty="0" smtClean="0"/>
              <a:t>the trusted </a:t>
            </a:r>
            <a:r>
              <a:rPr lang="en-US" sz="2400" dirty="0"/>
              <a:t>network</a:t>
            </a:r>
            <a:r>
              <a:rPr lang="en-US" sz="2400" dirty="0" smtClean="0"/>
              <a:t>)</a:t>
            </a:r>
            <a:endParaRPr lang="en-US" sz="2400" dirty="0"/>
          </a:p>
          <a:p>
            <a:r>
              <a:rPr lang="en-US" sz="2400" dirty="0" smtClean="0"/>
              <a:t>Types </a:t>
            </a:r>
            <a:r>
              <a:rPr lang="en-US" sz="2400" dirty="0"/>
              <a:t>of firewalls include packet filtering firewalls, application layer proxy firewalls, s</a:t>
            </a:r>
            <a:r>
              <a:rPr lang="en-US" sz="2400" dirty="0" smtClean="0"/>
              <a:t>tateful packet </a:t>
            </a:r>
            <a:r>
              <a:rPr lang="en-US" sz="2400" dirty="0"/>
              <a:t>inspection firewalls, and Unified Threat Management devices. There are three </a:t>
            </a:r>
            <a:r>
              <a:rPr lang="en-US" sz="2400" dirty="0" smtClean="0"/>
              <a:t>common architectural </a:t>
            </a:r>
            <a:r>
              <a:rPr lang="en-US" sz="2400" dirty="0"/>
              <a:t>implementations of firewalls: single bastion hosts, screened-host firewalls, </a:t>
            </a:r>
            <a:r>
              <a:rPr lang="en-US" sz="2400" dirty="0" smtClean="0"/>
              <a:t>and screened-subnet firewalls</a:t>
            </a:r>
          </a:p>
        </p:txBody>
      </p:sp>
      <p:sp>
        <p:nvSpPr>
          <p:cNvPr id="115715" name="Rectangle 4"/>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26665010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5"/>
          <p:cNvSpPr>
            <a:spLocks noGrp="1" noChangeArrowheads="1"/>
          </p:cNvSpPr>
          <p:nvPr>
            <p:ph type="body" idx="1"/>
          </p:nvPr>
        </p:nvSpPr>
        <p:spPr>
          <a:xfrm>
            <a:off x="365125" y="1295400"/>
            <a:ext cx="8415338" cy="4062651"/>
          </a:xfrm>
        </p:spPr>
        <p:txBody>
          <a:bodyPr/>
          <a:lstStyle/>
          <a:p>
            <a:r>
              <a:rPr lang="en-US" sz="2400" dirty="0" smtClean="0"/>
              <a:t>A </a:t>
            </a:r>
            <a:r>
              <a:rPr lang="en-US" sz="2400" dirty="0"/>
              <a:t>host-based IDPS resides on a particular computer or server and monitors activity on </a:t>
            </a:r>
            <a:r>
              <a:rPr lang="en-US" sz="2400" dirty="0" smtClean="0"/>
              <a:t>that system</a:t>
            </a:r>
            <a:r>
              <a:rPr lang="en-US" sz="2400" dirty="0"/>
              <a:t>. A network-based IDPS monitors network traffic; when a predefined condition </a:t>
            </a:r>
            <a:r>
              <a:rPr lang="en-US" sz="2400" dirty="0" smtClean="0"/>
              <a:t>occurs, it </a:t>
            </a:r>
            <a:r>
              <a:rPr lang="en-US" sz="2400" dirty="0"/>
              <a:t>responds and notifies the appropriate </a:t>
            </a:r>
            <a:r>
              <a:rPr lang="en-US" sz="2400" dirty="0" smtClean="0"/>
              <a:t>administrator</a:t>
            </a:r>
            <a:endParaRPr lang="en-US" sz="2400" dirty="0"/>
          </a:p>
          <a:p>
            <a:r>
              <a:rPr lang="en-US" sz="2400" dirty="0" smtClean="0"/>
              <a:t>A </a:t>
            </a:r>
            <a:r>
              <a:rPr lang="en-US" sz="2400" dirty="0"/>
              <a:t>signature-based IDPS, also known as a knowledge-based IDPS, examines data traffic </a:t>
            </a:r>
            <a:r>
              <a:rPr lang="en-US" sz="2400" dirty="0" smtClean="0"/>
              <a:t>for activity </a:t>
            </a:r>
            <a:r>
              <a:rPr lang="en-US" sz="2400" dirty="0"/>
              <a:t>that matches signatures, which are preconfigured, predetermined attack </a:t>
            </a:r>
            <a:r>
              <a:rPr lang="en-US" sz="2400" dirty="0" smtClean="0"/>
              <a:t>patterns</a:t>
            </a:r>
            <a:endParaRPr lang="en-US" sz="2400" dirty="0"/>
          </a:p>
          <a:p>
            <a:r>
              <a:rPr lang="en-US" sz="2400" dirty="0"/>
              <a:t>A statistical anomaly-based IDPS (also known as a behavior-based IDPS) collects data </a:t>
            </a:r>
            <a:r>
              <a:rPr lang="en-US" sz="2400" dirty="0" smtClean="0"/>
              <a:t>from normal </a:t>
            </a:r>
            <a:r>
              <a:rPr lang="en-US" sz="2400" dirty="0"/>
              <a:t>traffic and establishes a baseline. When the activity is outside the baseline </a:t>
            </a:r>
            <a:r>
              <a:rPr lang="en-US" sz="2400" dirty="0" smtClean="0"/>
              <a:t>parameters (called </a:t>
            </a:r>
            <a:r>
              <a:rPr lang="en-US" sz="2400" dirty="0"/>
              <a:t>the </a:t>
            </a:r>
            <a:r>
              <a:rPr lang="en-US" sz="2400" i="1" dirty="0"/>
              <a:t>clipping level</a:t>
            </a:r>
            <a:r>
              <a:rPr lang="en-US" sz="2400" dirty="0"/>
              <a:t>), the IDPS notifies the </a:t>
            </a:r>
            <a:r>
              <a:rPr lang="en-US" sz="2400" dirty="0" smtClean="0"/>
              <a:t>administrator</a:t>
            </a:r>
            <a:endParaRPr lang="en-US" sz="2400" dirty="0"/>
          </a:p>
        </p:txBody>
      </p:sp>
      <p:sp>
        <p:nvSpPr>
          <p:cNvPr id="115715" name="Rectangle 4"/>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6037703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5"/>
          <p:cNvSpPr>
            <a:spLocks noGrp="1" noChangeArrowheads="1"/>
          </p:cNvSpPr>
          <p:nvPr>
            <p:ph type="body" idx="1"/>
          </p:nvPr>
        </p:nvSpPr>
        <p:spPr>
          <a:xfrm>
            <a:off x="365125" y="1295400"/>
            <a:ext cx="8415338" cy="4431983"/>
          </a:xfrm>
        </p:spPr>
        <p:txBody>
          <a:bodyPr/>
          <a:lstStyle/>
          <a:p>
            <a:r>
              <a:rPr lang="en-US" sz="2400" dirty="0" smtClean="0"/>
              <a:t>The </a:t>
            </a:r>
            <a:r>
              <a:rPr lang="en-US" sz="2400" dirty="0"/>
              <a:t>science of encryption, known as cryptology, encompasses cryptography and </a:t>
            </a:r>
            <a:r>
              <a:rPr lang="en-US" sz="2400" dirty="0" smtClean="0"/>
              <a:t>cryptanalysis. Cryptanalysis </a:t>
            </a:r>
            <a:r>
              <a:rPr lang="en-US" sz="2400" dirty="0"/>
              <a:t>is the process of obtaining the original message from an encrypted code </a:t>
            </a:r>
            <a:r>
              <a:rPr lang="en-US" sz="2400" dirty="0" smtClean="0"/>
              <a:t>without the </a:t>
            </a:r>
            <a:r>
              <a:rPr lang="en-US" sz="2400" dirty="0"/>
              <a:t>use of the original algorithms and </a:t>
            </a:r>
            <a:r>
              <a:rPr lang="en-US" sz="2400" dirty="0" smtClean="0"/>
              <a:t>keys</a:t>
            </a:r>
            <a:endParaRPr lang="en-US" sz="2400" dirty="0"/>
          </a:p>
          <a:p>
            <a:r>
              <a:rPr lang="en-US" sz="2400" dirty="0" smtClean="0"/>
              <a:t>In </a:t>
            </a:r>
            <a:r>
              <a:rPr lang="en-US" sz="2400" dirty="0"/>
              <a:t>encryption, the most commonly used algorithms employ either substitution </a:t>
            </a:r>
            <a:r>
              <a:rPr lang="en-US" sz="2400" dirty="0" smtClean="0"/>
              <a:t>or transposition</a:t>
            </a:r>
            <a:r>
              <a:rPr lang="en-US" sz="2400" dirty="0"/>
              <a:t>. A substitution cipher substitutes one value for another. A transposition </a:t>
            </a:r>
            <a:r>
              <a:rPr lang="en-US" sz="2400" dirty="0" smtClean="0"/>
              <a:t>cipher (or </a:t>
            </a:r>
            <a:r>
              <a:rPr lang="en-US" sz="2400" dirty="0"/>
              <a:t>permutation cipher) rearranges the values within a block to create the </a:t>
            </a:r>
            <a:r>
              <a:rPr lang="en-US" sz="2400" dirty="0" smtClean="0"/>
              <a:t>ciphertext</a:t>
            </a:r>
            <a:endParaRPr lang="en-US" sz="2400" dirty="0"/>
          </a:p>
          <a:p>
            <a:r>
              <a:rPr lang="en-US" sz="2400" dirty="0" smtClean="0"/>
              <a:t>Symmetric </a:t>
            </a:r>
            <a:r>
              <a:rPr lang="en-US" sz="2400" dirty="0"/>
              <a:t>encryption uses the same key, also known as a secret key, both to encrypt </a:t>
            </a:r>
            <a:r>
              <a:rPr lang="en-US" sz="2400" dirty="0" smtClean="0"/>
              <a:t>and decrypt </a:t>
            </a:r>
            <a:r>
              <a:rPr lang="en-US" sz="2400" dirty="0"/>
              <a:t>a message. Asymmetric encryption (public key encryption) uses two different keys </a:t>
            </a:r>
            <a:r>
              <a:rPr lang="en-US" sz="2400" dirty="0" smtClean="0"/>
              <a:t>for these purposes</a:t>
            </a:r>
          </a:p>
        </p:txBody>
      </p:sp>
      <p:sp>
        <p:nvSpPr>
          <p:cNvPr id="115715" name="Rectangle 4"/>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42761936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5"/>
          <p:cNvSpPr>
            <a:spLocks noGrp="1" noChangeArrowheads="1"/>
          </p:cNvSpPr>
          <p:nvPr>
            <p:ph type="body" idx="1"/>
          </p:nvPr>
        </p:nvSpPr>
        <p:spPr>
          <a:xfrm>
            <a:off x="365125" y="1295400"/>
            <a:ext cx="8415338" cy="4431983"/>
          </a:xfrm>
        </p:spPr>
        <p:txBody>
          <a:bodyPr/>
          <a:lstStyle/>
          <a:p>
            <a:r>
              <a:rPr lang="en-US" sz="2400" dirty="0" smtClean="0"/>
              <a:t>A </a:t>
            </a:r>
            <a:r>
              <a:rPr lang="en-US" sz="2400" dirty="0"/>
              <a:t>public key infrastructure (PKI) encompasses the entire set of hardware, software, </a:t>
            </a:r>
            <a:r>
              <a:rPr lang="en-US" sz="2400" dirty="0" smtClean="0"/>
              <a:t>and cryptosystems </a:t>
            </a:r>
            <a:r>
              <a:rPr lang="en-US" sz="2400" dirty="0"/>
              <a:t>necessary to implement public key </a:t>
            </a:r>
            <a:r>
              <a:rPr lang="en-US" sz="2400" dirty="0" smtClean="0"/>
              <a:t>encryption</a:t>
            </a:r>
            <a:endParaRPr lang="en-US" sz="2400" dirty="0"/>
          </a:p>
          <a:p>
            <a:r>
              <a:rPr lang="en-US" sz="2400" dirty="0" smtClean="0"/>
              <a:t>A </a:t>
            </a:r>
            <a:r>
              <a:rPr lang="en-US" sz="2400" dirty="0"/>
              <a:t>digital certificate is a block of data, similar to a digital signature, that is attached to a file </a:t>
            </a:r>
            <a:r>
              <a:rPr lang="en-US" sz="2400" dirty="0" smtClean="0"/>
              <a:t>to certify </a:t>
            </a:r>
            <a:r>
              <a:rPr lang="en-US" sz="2400" dirty="0"/>
              <a:t>it is from the organization it claims to be from and has not been </a:t>
            </a:r>
            <a:r>
              <a:rPr lang="en-US" sz="2400" dirty="0" smtClean="0"/>
              <a:t>modified</a:t>
            </a:r>
            <a:endParaRPr lang="en-US" sz="2400" dirty="0"/>
          </a:p>
          <a:p>
            <a:r>
              <a:rPr lang="en-US" sz="2400" dirty="0" smtClean="0"/>
              <a:t>A </a:t>
            </a:r>
            <a:r>
              <a:rPr lang="en-US" sz="2400" dirty="0"/>
              <a:t>number of cryptosystems have been developed to make e-mail more secure. </a:t>
            </a:r>
            <a:r>
              <a:rPr lang="en-US" sz="2400" dirty="0" smtClean="0"/>
              <a:t>Examples include </a:t>
            </a:r>
            <a:r>
              <a:rPr lang="en-US" sz="2400" dirty="0"/>
              <a:t>Pretty Good Privacy (PGP) and Secure Multipurpose Internet Mail Extensions (S/MIME</a:t>
            </a:r>
            <a:r>
              <a:rPr lang="en-US" sz="2400" dirty="0" smtClean="0"/>
              <a:t>)</a:t>
            </a:r>
            <a:endParaRPr lang="en-US" sz="2400" dirty="0"/>
          </a:p>
          <a:p>
            <a:r>
              <a:rPr lang="en-US" sz="2400" dirty="0" smtClean="0"/>
              <a:t>A </a:t>
            </a:r>
            <a:r>
              <a:rPr lang="en-US" sz="2400" dirty="0"/>
              <a:t>number of cryptosystems work to secure Web browsers, including Secure Sockets </a:t>
            </a:r>
            <a:r>
              <a:rPr lang="en-US" sz="2400" dirty="0" smtClean="0"/>
              <a:t>Layer (SSL</a:t>
            </a:r>
            <a:r>
              <a:rPr lang="en-US" sz="2400" dirty="0"/>
              <a:t>), Secure Hypertext Transfer Protocol (SHTTP), Secure Shell (SSH), and IP Security (IPSec</a:t>
            </a:r>
            <a:r>
              <a:rPr lang="en-US" sz="2400" dirty="0" smtClean="0"/>
              <a:t>)</a:t>
            </a:r>
          </a:p>
        </p:txBody>
      </p:sp>
      <p:sp>
        <p:nvSpPr>
          <p:cNvPr id="115715" name="Rectangle 4"/>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9761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body" idx="1"/>
          </p:nvPr>
        </p:nvSpPr>
        <p:spPr>
          <a:xfrm>
            <a:off x="365125" y="1295400"/>
            <a:ext cx="8415338" cy="4555093"/>
          </a:xfrm>
        </p:spPr>
        <p:txBody>
          <a:bodyPr/>
          <a:lstStyle/>
          <a:p>
            <a:r>
              <a:rPr lang="en-US" dirty="0" smtClean="0"/>
              <a:t>This authentication mechanism makes use of something that the user or the system possesses</a:t>
            </a:r>
          </a:p>
          <a:p>
            <a:pPr lvl="1"/>
            <a:r>
              <a:rPr lang="en-US" dirty="0" smtClean="0"/>
              <a:t>Dumb card with magnetic strips</a:t>
            </a:r>
          </a:p>
          <a:p>
            <a:pPr lvl="1"/>
            <a:r>
              <a:rPr lang="en-US" dirty="0" smtClean="0"/>
              <a:t>Smart card with embedded computer chip </a:t>
            </a:r>
          </a:p>
          <a:p>
            <a:pPr lvl="1"/>
            <a:r>
              <a:rPr lang="en-US" dirty="0" smtClean="0"/>
              <a:t>Cryptographic token with a processor in a card that has a display</a:t>
            </a:r>
          </a:p>
          <a:p>
            <a:r>
              <a:rPr lang="en-US" dirty="0" smtClean="0"/>
              <a:t>Tokens may be either synchronous or asynchronous</a:t>
            </a:r>
          </a:p>
          <a:p>
            <a:r>
              <a:rPr lang="en-US" dirty="0"/>
              <a:t>The rise of smartphones has led to the increasing use of communication </a:t>
            </a:r>
            <a:r>
              <a:rPr lang="en-US" dirty="0" smtClean="0"/>
              <a:t>of authentication </a:t>
            </a:r>
            <a:r>
              <a:rPr lang="en-US" dirty="0"/>
              <a:t>code using out-of-band </a:t>
            </a:r>
            <a:r>
              <a:rPr lang="en-US" dirty="0" smtClean="0"/>
              <a:t>transmission </a:t>
            </a:r>
          </a:p>
          <a:p>
            <a:r>
              <a:rPr lang="en-US" dirty="0" smtClean="0"/>
              <a:t>This </a:t>
            </a:r>
            <a:r>
              <a:rPr lang="en-US" dirty="0"/>
              <a:t>is often combined </a:t>
            </a:r>
            <a:r>
              <a:rPr lang="en-US" dirty="0" smtClean="0"/>
              <a:t>with something </a:t>
            </a:r>
            <a:r>
              <a:rPr lang="en-US" dirty="0"/>
              <a:t>a person knows to create a </a:t>
            </a:r>
            <a:r>
              <a:rPr lang="en-US" dirty="0" smtClean="0"/>
              <a:t>multifactor authentication</a:t>
            </a:r>
          </a:p>
        </p:txBody>
      </p:sp>
      <p:sp>
        <p:nvSpPr>
          <p:cNvPr id="13315" name="Rectangle 4"/>
          <p:cNvSpPr>
            <a:spLocks noGrp="1" noChangeArrowheads="1"/>
          </p:cNvSpPr>
          <p:nvPr>
            <p:ph type="title"/>
          </p:nvPr>
        </p:nvSpPr>
        <p:spPr/>
        <p:txBody>
          <a:bodyPr/>
          <a:lstStyle/>
          <a:p>
            <a:r>
              <a:rPr lang="en-US" dirty="0" smtClean="0"/>
              <a:t>Something a Person Has</a:t>
            </a:r>
          </a:p>
        </p:txBody>
      </p:sp>
    </p:spTree>
    <p:extLst>
      <p:ext uri="{BB962C8B-B14F-4D97-AF65-F5344CB8AC3E}">
        <p14:creationId xmlns:p14="http://schemas.microsoft.com/office/powerpoint/2010/main" val="388009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me screenshots show Facebook Code Generator, Google Authenticator, and two examples of S M S-based second-factor notificati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5900" y="381000"/>
            <a:ext cx="6172200" cy="5922174"/>
          </a:xfrm>
          <a:prstGeom prst="rect">
            <a:avLst/>
          </a:prstGeom>
        </p:spPr>
      </p:pic>
    </p:spTree>
    <p:extLst>
      <p:ext uri="{BB962C8B-B14F-4D97-AF65-F5344CB8AC3E}">
        <p14:creationId xmlns:p14="http://schemas.microsoft.com/office/powerpoint/2010/main" val="3985841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Grp="1" noChangeArrowheads="1"/>
          </p:cNvSpPr>
          <p:nvPr>
            <p:ph type="body" idx="1"/>
          </p:nvPr>
        </p:nvSpPr>
        <p:spPr>
          <a:xfrm>
            <a:off x="365125" y="1295400"/>
            <a:ext cx="8415338" cy="5170646"/>
          </a:xfrm>
        </p:spPr>
        <p:txBody>
          <a:bodyPr/>
          <a:lstStyle/>
          <a:p>
            <a:r>
              <a:rPr lang="en-US" dirty="0" smtClean="0"/>
              <a:t>This authentication mechanism takes advantage of something inherent about the user that is evaluated using biometrics</a:t>
            </a:r>
          </a:p>
          <a:p>
            <a:pPr lvl="1"/>
            <a:r>
              <a:rPr lang="en-US" dirty="0" smtClean="0"/>
              <a:t>Fingerprint </a:t>
            </a:r>
          </a:p>
          <a:p>
            <a:pPr lvl="1"/>
            <a:r>
              <a:rPr lang="en-US" dirty="0" smtClean="0"/>
              <a:t>Palm print </a:t>
            </a:r>
          </a:p>
          <a:p>
            <a:pPr lvl="1"/>
            <a:r>
              <a:rPr lang="en-US" dirty="0" smtClean="0"/>
              <a:t>Hand geometry </a:t>
            </a:r>
          </a:p>
          <a:p>
            <a:pPr lvl="1"/>
            <a:r>
              <a:rPr lang="en-US" dirty="0" smtClean="0"/>
              <a:t>Facial recognition—photographic ID card</a:t>
            </a:r>
          </a:p>
          <a:p>
            <a:pPr lvl="1"/>
            <a:r>
              <a:rPr lang="en-US" dirty="0" smtClean="0"/>
              <a:t>Facial </a:t>
            </a:r>
            <a:r>
              <a:rPr lang="en-US" dirty="0"/>
              <a:t>recognition—digital </a:t>
            </a:r>
            <a:r>
              <a:rPr lang="en-US" dirty="0" smtClean="0"/>
              <a:t>camera</a:t>
            </a:r>
          </a:p>
          <a:p>
            <a:pPr lvl="1"/>
            <a:r>
              <a:rPr lang="en-US" dirty="0" smtClean="0"/>
              <a:t>Retinal print </a:t>
            </a:r>
          </a:p>
          <a:p>
            <a:pPr lvl="1"/>
            <a:r>
              <a:rPr lang="en-US" dirty="0" smtClean="0"/>
              <a:t>Iris pattern</a:t>
            </a:r>
          </a:p>
          <a:p>
            <a:r>
              <a:rPr lang="en-US" dirty="0"/>
              <a:t>Most of the technologies that scan human characteristics convert these images to obtain some form of </a:t>
            </a:r>
            <a:r>
              <a:rPr lang="en-US" dirty="0" smtClean="0"/>
              <a:t>minutiae</a:t>
            </a:r>
            <a:endParaRPr lang="en-US" dirty="0"/>
          </a:p>
        </p:txBody>
      </p:sp>
      <p:sp>
        <p:nvSpPr>
          <p:cNvPr id="16387" name="Rectangle 4"/>
          <p:cNvSpPr>
            <a:spLocks noGrp="1" noChangeArrowheads="1"/>
          </p:cNvSpPr>
          <p:nvPr>
            <p:ph type="title"/>
          </p:nvPr>
        </p:nvSpPr>
        <p:spPr/>
        <p:txBody>
          <a:bodyPr/>
          <a:lstStyle/>
          <a:p>
            <a:r>
              <a:rPr lang="en-US" dirty="0" smtClean="0"/>
              <a:t>Something a Person Can Produce</a:t>
            </a:r>
          </a:p>
        </p:txBody>
      </p:sp>
    </p:spTree>
    <p:extLst>
      <p:ext uri="{BB962C8B-B14F-4D97-AF65-F5344CB8AC3E}">
        <p14:creationId xmlns:p14="http://schemas.microsoft.com/office/powerpoint/2010/main" val="354620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5"/>
          <p:cNvSpPr>
            <a:spLocks noGrp="1" noChangeArrowheads="1"/>
          </p:cNvSpPr>
          <p:nvPr>
            <p:ph type="body" idx="1"/>
          </p:nvPr>
        </p:nvSpPr>
        <p:spPr>
          <a:xfrm>
            <a:off x="365125" y="1295400"/>
            <a:ext cx="8415338" cy="4124206"/>
          </a:xfrm>
        </p:spPr>
        <p:txBody>
          <a:bodyPr/>
          <a:lstStyle/>
          <a:p>
            <a:r>
              <a:rPr lang="en-US" dirty="0" smtClean="0"/>
              <a:t>Among all possible biometrics, only three human characteristics are usually considered truly unique:</a:t>
            </a:r>
          </a:p>
          <a:p>
            <a:pPr lvl="1"/>
            <a:r>
              <a:rPr lang="en-US" dirty="0" smtClean="0"/>
              <a:t>Fingerprints</a:t>
            </a:r>
          </a:p>
          <a:p>
            <a:pPr lvl="1"/>
            <a:r>
              <a:rPr lang="en-US" dirty="0" smtClean="0"/>
              <a:t>Retina of the eye </a:t>
            </a:r>
          </a:p>
          <a:p>
            <a:pPr lvl="1"/>
            <a:r>
              <a:rPr lang="en-US" dirty="0" smtClean="0"/>
              <a:t>Iris of the eye </a:t>
            </a:r>
          </a:p>
          <a:p>
            <a:r>
              <a:rPr lang="en-US" dirty="0" smtClean="0"/>
              <a:t>DNA or genetic authentication will be included in this category if it ever becomes a cost-effective and socially accepted technology</a:t>
            </a:r>
          </a:p>
          <a:p>
            <a:r>
              <a:rPr lang="en-US" dirty="0"/>
              <a:t>For items a person can produce, signature recognition is commonplace</a:t>
            </a:r>
            <a:endParaRPr lang="en-US" dirty="0" smtClean="0"/>
          </a:p>
        </p:txBody>
      </p:sp>
      <p:sp>
        <p:nvSpPr>
          <p:cNvPr id="15363" name="Rectangle 4"/>
          <p:cNvSpPr>
            <a:spLocks noGrp="1" noChangeArrowheads="1"/>
          </p:cNvSpPr>
          <p:nvPr>
            <p:ph type="title"/>
          </p:nvPr>
        </p:nvSpPr>
        <p:spPr/>
        <p:txBody>
          <a:bodyPr/>
          <a:lstStyle/>
          <a:p>
            <a:r>
              <a:rPr lang="en-US" dirty="0" smtClean="0"/>
              <a:t>Something a Person Can Produce </a:t>
            </a:r>
            <a:r>
              <a:rPr lang="en-US" dirty="0"/>
              <a:t>(Continued)</a:t>
            </a:r>
            <a:endParaRPr lang="en-US" dirty="0" smtClean="0"/>
          </a:p>
        </p:txBody>
      </p:sp>
    </p:spTree>
    <p:extLst>
      <p:ext uri="{BB962C8B-B14F-4D97-AF65-F5344CB8AC3E}">
        <p14:creationId xmlns:p14="http://schemas.microsoft.com/office/powerpoint/2010/main" val="280463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ve pictures show different recognition patterns. The first one is for the eye and the caption reads, Iris recognition (front of eye) Retina recognition (back of eye) and the second one shows facial recognition using a girl's picture. The third one shows Voice or speech recognition through sound patterns. The fourth one shows Handwriting or signature recognition and the fifth one shows Fingerprint Hand or palm print, Hand geometry for hand recogn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436293"/>
            <a:ext cx="6705600" cy="5852403"/>
          </a:xfrm>
          <a:prstGeom prst="rect">
            <a:avLst/>
          </a:prstGeom>
        </p:spPr>
      </p:pic>
    </p:spTree>
    <p:extLst>
      <p:ext uri="{BB962C8B-B14F-4D97-AF65-F5344CB8AC3E}">
        <p14:creationId xmlns:p14="http://schemas.microsoft.com/office/powerpoint/2010/main" val="221928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body" idx="1"/>
          </p:nvPr>
        </p:nvSpPr>
        <p:spPr>
          <a:xfrm>
            <a:off x="365125" y="1295400"/>
            <a:ext cx="8415338" cy="4124206"/>
          </a:xfrm>
        </p:spPr>
        <p:txBody>
          <a:bodyPr/>
          <a:lstStyle/>
          <a:p>
            <a:r>
              <a:rPr lang="en-US" dirty="0" smtClean="0"/>
              <a:t>Biometric technologies are generally evaluated according to three basic criteria: </a:t>
            </a:r>
          </a:p>
          <a:p>
            <a:pPr lvl="1"/>
            <a:r>
              <a:rPr lang="en-US" dirty="0" smtClean="0"/>
              <a:t>The false reject rate or Type I Error</a:t>
            </a:r>
          </a:p>
          <a:p>
            <a:pPr lvl="1"/>
            <a:r>
              <a:rPr lang="en-US" dirty="0" smtClean="0"/>
              <a:t>The false accept rate or Type II Error</a:t>
            </a:r>
          </a:p>
          <a:p>
            <a:pPr lvl="1"/>
            <a:r>
              <a:rPr lang="en-US" dirty="0" smtClean="0"/>
              <a:t>The crossover error rate (CER)</a:t>
            </a:r>
          </a:p>
          <a:p>
            <a:r>
              <a:rPr lang="en-US" dirty="0"/>
              <a:t>A balance must be struck between the acceptability of a system to its users and </a:t>
            </a:r>
            <a:r>
              <a:rPr lang="en-US" dirty="0" smtClean="0"/>
              <a:t>the effectiveness </a:t>
            </a:r>
            <a:r>
              <a:rPr lang="en-US" dirty="0"/>
              <a:t>of the same </a:t>
            </a:r>
            <a:r>
              <a:rPr lang="en-US" dirty="0" smtClean="0"/>
              <a:t>system</a:t>
            </a:r>
          </a:p>
          <a:p>
            <a:r>
              <a:rPr lang="en-US" dirty="0" smtClean="0"/>
              <a:t>Many </a:t>
            </a:r>
            <a:r>
              <a:rPr lang="en-US" dirty="0"/>
              <a:t>of the reliable, effective biometric systems </a:t>
            </a:r>
            <a:r>
              <a:rPr lang="en-US" dirty="0" smtClean="0"/>
              <a:t>are perceived </a:t>
            </a:r>
            <a:r>
              <a:rPr lang="en-US" dirty="0"/>
              <a:t>as being somewhat intrusive by </a:t>
            </a:r>
            <a:r>
              <a:rPr lang="en-US" dirty="0" smtClean="0"/>
              <a:t>users </a:t>
            </a:r>
          </a:p>
        </p:txBody>
      </p:sp>
      <p:sp>
        <p:nvSpPr>
          <p:cNvPr id="19459" name="Rectangle 4"/>
          <p:cNvSpPr>
            <a:spLocks noGrp="1" noChangeArrowheads="1"/>
          </p:cNvSpPr>
          <p:nvPr>
            <p:ph type="title"/>
          </p:nvPr>
        </p:nvSpPr>
        <p:spPr/>
        <p:txBody>
          <a:bodyPr/>
          <a:lstStyle/>
          <a:p>
            <a:r>
              <a:rPr lang="en-US" dirty="0" smtClean="0"/>
              <a:t>Evaluating Biometrics</a:t>
            </a:r>
          </a:p>
        </p:txBody>
      </p:sp>
    </p:spTree>
    <p:extLst>
      <p:ext uri="{BB962C8B-B14F-4D97-AF65-F5344CB8AC3E}">
        <p14:creationId xmlns:p14="http://schemas.microsoft.com/office/powerpoint/2010/main" val="289555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provides Ranking of biometric effectiveness and acceptance. The table has 8 columns and 13 rows. The column headings are as follows from left to right: Biometrics, Universality, Uniqueness, Permanence, Collectability, Performance, Acceptability, Circumvention. The row entries are as follows. Row 1. Biometrics, face. Universality, H. Uniqueness, L. Permanence, M. Collectability, H. Performance, L.  Acceptability, H. Circumvention, L. Row 2. Biometrics, Facial Thermogram. Universality, H. Uniqueness, H. Permanence, L. Collectability, H. Performance, M. Acceptability, H. Circumvention, H. Row 3. Biometrics, Fingerprint. Universality, M. Uniqueness, H. Permanence, H. Collectability, M. Performance, H. Acceptability, M. Circumvention, H. Row 4. Biometrics, Hand Geometry. Universality, M. Uniqueness, M. Permanence, M. Collectability, H. Performance, M. Acceptability, M. Circumvention, M. Row 5. Biometrics, Hand vein. Universality, M. Uniqueness, M. Permanence, M. Collectability, M. Performance, M. Acceptability, M. Circumvention, H. Row 6. Biometrics, Eye Iris. Universality, H. Uniqueness, H. Permanence, H. Collectability, M. Performance, H. Acceptability, H. Circumvention, H. Row 7. Biometrics, Eye retina. Universality, H. Uniqueness, H. Permanence, M. Collectability, L. Performance, H. Acceptability, L. Circumvention, H. Row 8. Biometrics, D N A. Universality, H. Uniqueness, H. Permanence, H. Collectability, L. Performance, H. Acceptability, L. Circumvention, L. Row 9. Biometrics, Odor and Scent. Universality, H. Uniqueness, H. Permanence, H. Collectability, L. Performance, L. Acceptability, M. Circumvention, L. Row 10. Biometrics, Voice. Universality, M. Uniqueness, L. Permanence, L. Collectability, M. Performance, L. Acceptability, H. Circumvention, L. Row 11. Biometrics, Signature. Universality, M. Uniqueness, L.  Permanence, L. Collectability, M. Performance, L. Acceptability, H. Circumvention, L. Row 12. Biometrics, Keystroke. Universality, L.  Uniqueness, L. Permanence, L. Collectability, M. Performance, L. Acceptability, M. Circumvention, M. Row 13. Biometrics, Gait. Universality, M. Uniqueness, L. Permanence, L. Collectability, H. Performance, L. Acceptability, H. Circumvention, M.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738" y="457199"/>
            <a:ext cx="8478524" cy="5486651"/>
          </a:xfrm>
          <a:prstGeom prst="rect">
            <a:avLst/>
          </a:prstGeom>
        </p:spPr>
      </p:pic>
    </p:spTree>
    <p:extLst>
      <p:ext uri="{BB962C8B-B14F-4D97-AF65-F5344CB8AC3E}">
        <p14:creationId xmlns:p14="http://schemas.microsoft.com/office/powerpoint/2010/main" val="3321692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Managing Network Security</a:t>
            </a:r>
            <a:endParaRPr lang="en-US" dirty="0"/>
          </a:p>
        </p:txBody>
      </p:sp>
      <p:sp>
        <p:nvSpPr>
          <p:cNvPr id="7" name="Text Placeholder 6"/>
          <p:cNvSpPr>
            <a:spLocks noGrp="1"/>
          </p:cNvSpPr>
          <p:nvPr>
            <p:ph type="body" idx="1"/>
          </p:nvPr>
        </p:nvSpPr>
        <p:spPr/>
        <p:txBody>
          <a:bodyPr/>
          <a:lstStyle/>
          <a:p>
            <a:r>
              <a:rPr lang="en-US" dirty="0" smtClean="0"/>
              <a:t>Chapter 12: Protection Mechanisms</a:t>
            </a:r>
            <a:endParaRPr lang="en-US" dirty="0"/>
          </a:p>
        </p:txBody>
      </p:sp>
    </p:spTree>
    <p:extLst>
      <p:ext uri="{BB962C8B-B14F-4D97-AF65-F5344CB8AC3E}">
        <p14:creationId xmlns:p14="http://schemas.microsoft.com/office/powerpoint/2010/main" val="151297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5"/>
          <p:cNvSpPr>
            <a:spLocks noGrp="1" noChangeArrowheads="1"/>
          </p:cNvSpPr>
          <p:nvPr>
            <p:ph type="body" idx="1"/>
          </p:nvPr>
        </p:nvSpPr>
        <p:spPr/>
        <p:txBody>
          <a:bodyPr/>
          <a:lstStyle/>
          <a:p>
            <a:r>
              <a:rPr lang="en-US" dirty="0" smtClean="0"/>
              <a:t>In InfoSec, a firewall is any device that prevents a specific type of information from moving between the outside world, known as the untrusted network (e.g., the Internet), and the inside world, known as the trusted network</a:t>
            </a:r>
          </a:p>
          <a:p>
            <a:r>
              <a:rPr lang="en-US" dirty="0" smtClean="0"/>
              <a:t>The firewall may be a separate computer system, a service running on an existing router or server, or a separate network containing a number of supporting devices</a:t>
            </a:r>
          </a:p>
        </p:txBody>
      </p:sp>
      <p:sp>
        <p:nvSpPr>
          <p:cNvPr id="22531" name="Rectangle 4"/>
          <p:cNvSpPr>
            <a:spLocks noGrp="1" noChangeArrowheads="1"/>
          </p:cNvSpPr>
          <p:nvPr>
            <p:ph type="title"/>
          </p:nvPr>
        </p:nvSpPr>
        <p:spPr/>
        <p:txBody>
          <a:bodyPr/>
          <a:lstStyle/>
          <a:p>
            <a:r>
              <a:rPr lang="en-US" dirty="0" smtClean="0"/>
              <a:t>Firewalls</a:t>
            </a:r>
          </a:p>
        </p:txBody>
      </p:sp>
    </p:spTree>
    <p:extLst>
      <p:ext uri="{BB962C8B-B14F-4D97-AF65-F5344CB8AC3E}">
        <p14:creationId xmlns:p14="http://schemas.microsoft.com/office/powerpoint/2010/main" val="282854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3"/>
          <p:cNvSpPr>
            <a:spLocks noGrp="1" noChangeArrowheads="1"/>
          </p:cNvSpPr>
          <p:nvPr>
            <p:ph type="body" idx="1"/>
          </p:nvPr>
        </p:nvSpPr>
        <p:spPr>
          <a:xfrm>
            <a:off x="365125" y="1295400"/>
            <a:ext cx="8415338" cy="4493538"/>
          </a:xfrm>
        </p:spPr>
        <p:txBody>
          <a:bodyPr/>
          <a:lstStyle/>
          <a:p>
            <a:r>
              <a:rPr lang="en-US" dirty="0" smtClean="0"/>
              <a:t>Upon completion of this chapter, you should be able to:</a:t>
            </a:r>
          </a:p>
          <a:p>
            <a:pPr lvl="1"/>
            <a:r>
              <a:rPr lang="en-US" dirty="0"/>
              <a:t>Describe the various access control approaches, </a:t>
            </a:r>
            <a:r>
              <a:rPr lang="en-US" dirty="0" smtClean="0"/>
              <a:t>including authentication</a:t>
            </a:r>
            <a:r>
              <a:rPr lang="en-US" dirty="0"/>
              <a:t>, authorization, and biometric access controls</a:t>
            </a:r>
          </a:p>
          <a:p>
            <a:pPr lvl="1"/>
            <a:r>
              <a:rPr lang="en-US" dirty="0"/>
              <a:t>List and discuss the various types of firewalls and the </a:t>
            </a:r>
            <a:r>
              <a:rPr lang="en-US" dirty="0" smtClean="0"/>
              <a:t>common approaches </a:t>
            </a:r>
            <a:r>
              <a:rPr lang="en-US" dirty="0"/>
              <a:t>to firewall implementation</a:t>
            </a:r>
          </a:p>
          <a:p>
            <a:pPr lvl="1"/>
            <a:r>
              <a:rPr lang="en-US" dirty="0"/>
              <a:t>Define and describe the types of intrusion detection and </a:t>
            </a:r>
            <a:r>
              <a:rPr lang="en-US" dirty="0" smtClean="0"/>
              <a:t>prevention systems </a:t>
            </a:r>
            <a:r>
              <a:rPr lang="en-US" dirty="0"/>
              <a:t>and the strategies on which they are based</a:t>
            </a:r>
          </a:p>
          <a:p>
            <a:pPr lvl="1"/>
            <a:r>
              <a:rPr lang="en-US" dirty="0"/>
              <a:t>Explain the unique challenges associated with physical security </a:t>
            </a:r>
            <a:r>
              <a:rPr lang="en-US" dirty="0" smtClean="0"/>
              <a:t>and discuss </a:t>
            </a:r>
            <a:r>
              <a:rPr lang="en-US" dirty="0"/>
              <a:t>how physical security can supersede computer security</a:t>
            </a:r>
          </a:p>
          <a:p>
            <a:pPr lvl="1"/>
            <a:r>
              <a:rPr lang="en-US" dirty="0"/>
              <a:t>Explain cryptography and the encryption process, and compare </a:t>
            </a:r>
            <a:r>
              <a:rPr lang="en-US" dirty="0" smtClean="0"/>
              <a:t>and contrast </a:t>
            </a:r>
            <a:r>
              <a:rPr lang="en-US" dirty="0"/>
              <a:t>symmetric and asymmetric encryption</a:t>
            </a:r>
            <a:endParaRPr lang="en-US" dirty="0" smtClean="0"/>
          </a:p>
        </p:txBody>
      </p:sp>
      <p:sp>
        <p:nvSpPr>
          <p:cNvPr id="4098" name="Rectangle 12"/>
          <p:cNvSpPr>
            <a:spLocks noGrp="1" noChangeArrowheads="1"/>
          </p:cNvSpPr>
          <p:nvPr>
            <p:ph type="title"/>
          </p:nvPr>
        </p:nvSpPr>
        <p:spPr/>
        <p:txBody>
          <a:bodyPr/>
          <a:lstStyle/>
          <a:p>
            <a:r>
              <a:rPr lang="en-US" dirty="0" smtClean="0"/>
              <a:t>Learning Objectives</a:t>
            </a:r>
          </a:p>
        </p:txBody>
      </p:sp>
    </p:spTree>
    <p:extLst>
      <p:ext uri="{BB962C8B-B14F-4D97-AF65-F5344CB8AC3E}">
        <p14:creationId xmlns:p14="http://schemas.microsoft.com/office/powerpoint/2010/main" val="430744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While most firewalls are an amalgamation of various options, services, and capabilities, most are associated with one of the basic categories or types of firewalls</a:t>
            </a:r>
          </a:p>
          <a:p>
            <a:r>
              <a:rPr lang="en-US" dirty="0" smtClean="0"/>
              <a:t>The most common types of firewalls are:</a:t>
            </a:r>
          </a:p>
          <a:p>
            <a:pPr lvl="1"/>
            <a:r>
              <a:rPr lang="en-US" dirty="0" smtClean="0"/>
              <a:t>Packet filtering firewalls</a:t>
            </a:r>
          </a:p>
          <a:p>
            <a:pPr lvl="1"/>
            <a:r>
              <a:rPr lang="en-US" dirty="0" smtClean="0"/>
              <a:t>Application layer proxy firewalls</a:t>
            </a:r>
          </a:p>
          <a:p>
            <a:pPr lvl="1"/>
            <a:r>
              <a:rPr lang="en-US" dirty="0" smtClean="0"/>
              <a:t>Stateful packet inspection firewalls </a:t>
            </a:r>
          </a:p>
          <a:p>
            <a:pPr lvl="1"/>
            <a:r>
              <a:rPr lang="en-US" dirty="0" smtClean="0"/>
              <a:t>Unified Threat Management (UTM) devices</a:t>
            </a:r>
            <a:endParaRPr lang="en-US" dirty="0"/>
          </a:p>
        </p:txBody>
      </p:sp>
      <p:sp>
        <p:nvSpPr>
          <p:cNvPr id="2" name="Title 1"/>
          <p:cNvSpPr>
            <a:spLocks noGrp="1"/>
          </p:cNvSpPr>
          <p:nvPr>
            <p:ph type="title"/>
          </p:nvPr>
        </p:nvSpPr>
        <p:spPr/>
        <p:txBody>
          <a:bodyPr/>
          <a:lstStyle/>
          <a:p>
            <a:r>
              <a:rPr lang="en-US" dirty="0" smtClean="0"/>
              <a:t>Categories of Firewalls</a:t>
            </a:r>
            <a:endParaRPr lang="en-US" dirty="0"/>
          </a:p>
        </p:txBody>
      </p:sp>
    </p:spTree>
    <p:extLst>
      <p:ext uri="{BB962C8B-B14F-4D97-AF65-F5344CB8AC3E}">
        <p14:creationId xmlns:p14="http://schemas.microsoft.com/office/powerpoint/2010/main" val="191830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3877985"/>
          </a:xfrm>
        </p:spPr>
        <p:txBody>
          <a:bodyPr/>
          <a:lstStyle/>
          <a:p>
            <a:r>
              <a:rPr lang="en-US" dirty="0" smtClean="0"/>
              <a:t>Packet filtering firewalls are simple networking devices that filter packets by examining every incoming and outgoing packet header</a:t>
            </a:r>
          </a:p>
          <a:p>
            <a:r>
              <a:rPr lang="en-US" dirty="0" smtClean="0"/>
              <a:t>They can selectively filter packets based on values in the packet header, accepting or rejecting packets as needed</a:t>
            </a:r>
          </a:p>
          <a:p>
            <a:r>
              <a:rPr lang="en-US" dirty="0" smtClean="0"/>
              <a:t>These devices can be configured to filter based on IP address, type of packet, port request, and/or other elements present in the packet</a:t>
            </a:r>
          </a:p>
          <a:p>
            <a:endParaRPr lang="en-US" dirty="0"/>
          </a:p>
        </p:txBody>
      </p:sp>
      <p:sp>
        <p:nvSpPr>
          <p:cNvPr id="2" name="Title 1"/>
          <p:cNvSpPr>
            <a:spLocks noGrp="1"/>
          </p:cNvSpPr>
          <p:nvPr>
            <p:ph type="title"/>
          </p:nvPr>
        </p:nvSpPr>
        <p:spPr/>
        <p:txBody>
          <a:bodyPr/>
          <a:lstStyle/>
          <a:p>
            <a:r>
              <a:rPr lang="en-US" dirty="0" smtClean="0"/>
              <a:t>Packet Filtering Firewalls</a:t>
            </a:r>
            <a:endParaRPr lang="en-US" dirty="0"/>
          </a:p>
        </p:txBody>
      </p:sp>
    </p:spTree>
    <p:extLst>
      <p:ext uri="{BB962C8B-B14F-4D97-AF65-F5344CB8AC3E}">
        <p14:creationId xmlns:p14="http://schemas.microsoft.com/office/powerpoint/2010/main" val="273355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 Packet filtering firewall a Packet ﬁltering router is used as dual-homed bastion host ﬁrewall. It allows unrestricted packets from trusted networks and filters packets from untrusted network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067" y="1600200"/>
            <a:ext cx="8067866" cy="3429000"/>
          </a:xfrm>
          <a:prstGeom prst="rect">
            <a:avLst/>
          </a:prstGeom>
        </p:spPr>
      </p:pic>
    </p:spTree>
    <p:extLst>
      <p:ext uri="{BB962C8B-B14F-4D97-AF65-F5344CB8AC3E}">
        <p14:creationId xmlns:p14="http://schemas.microsoft.com/office/powerpoint/2010/main" val="3433819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table provides Example of a packet filtering rule set. The table has 4 columns and 6 rows. The column headings are as follows from left to right: Source Address, Destination Address, Service Port, Action. The row entries are as follows. Row 1. Source Address, 10.10.x.x. Destination Address, Any. Service Port, Any. Action, deny. Row 2. Source Address, 192.168.x.x. Destination Address, 10.10.x.x. Service Port, Any. Action, Deny. Row 3. Source Address, 172.16.121.1. Destination Address, 10.10.10.22. Service Port, S F T P. Action, Allow. Row 4. Source Address, Any. Destination Address, 10.10.10.24. Service Port, S M T P. Action, Allow. Row 5. Source Address, Any. Destination Address, 10.10.10.25. Service Port, H T T P. Action, Allow. Row 6. Source Address, Any. Destination Address, 10.10.10.x. Service Port, Any. Action, deny.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689" y="1752600"/>
            <a:ext cx="8598622" cy="3276600"/>
          </a:xfrm>
          <a:prstGeom prst="rect">
            <a:avLst/>
          </a:prstGeom>
        </p:spPr>
      </p:pic>
    </p:spTree>
    <p:extLst>
      <p:ext uri="{BB962C8B-B14F-4D97-AF65-F5344CB8AC3E}">
        <p14:creationId xmlns:p14="http://schemas.microsoft.com/office/powerpoint/2010/main" val="3841397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5"/>
          <p:cNvSpPr>
            <a:spLocks noGrp="1" noChangeArrowheads="1"/>
          </p:cNvSpPr>
          <p:nvPr>
            <p:ph type="body" idx="1"/>
          </p:nvPr>
        </p:nvSpPr>
        <p:spPr>
          <a:xfrm>
            <a:off x="365125" y="1295400"/>
            <a:ext cx="8415338" cy="5170646"/>
          </a:xfrm>
        </p:spPr>
        <p:txBody>
          <a:bodyPr/>
          <a:lstStyle/>
          <a:p>
            <a:r>
              <a:rPr lang="en-US" dirty="0" smtClean="0"/>
              <a:t>In the strictest sense, an application layer firewall (or application-level firewall) works like a packet filtering firewall, but at the application layer</a:t>
            </a:r>
          </a:p>
          <a:p>
            <a:r>
              <a:rPr lang="en-US" dirty="0" smtClean="0"/>
              <a:t>A proxy server works as an intermediary between the requestor of information and the server that provides it, adding a layer of separation and thus security</a:t>
            </a:r>
          </a:p>
          <a:p>
            <a:r>
              <a:rPr lang="en-US" dirty="0" smtClean="0"/>
              <a:t>If </a:t>
            </a:r>
            <a:r>
              <a:rPr lang="en-US" dirty="0"/>
              <a:t>such a server stores the most recently accessed information in its </a:t>
            </a:r>
            <a:r>
              <a:rPr lang="en-US" dirty="0" smtClean="0"/>
              <a:t>internal cache </a:t>
            </a:r>
            <a:r>
              <a:rPr lang="en-US" dirty="0"/>
              <a:t>to provide content to others accessing the same information, it may also </a:t>
            </a:r>
            <a:r>
              <a:rPr lang="en-US" dirty="0" smtClean="0"/>
              <a:t>be called </a:t>
            </a:r>
            <a:r>
              <a:rPr lang="en-US" dirty="0"/>
              <a:t>a cache server</a:t>
            </a:r>
            <a:endParaRPr lang="en-US" dirty="0" smtClean="0"/>
          </a:p>
          <a:p>
            <a:r>
              <a:rPr lang="en-US" dirty="0" smtClean="0"/>
              <a:t>A proxy firewall, on the other hand, provides both proxy and firewall services</a:t>
            </a:r>
          </a:p>
        </p:txBody>
      </p:sp>
      <p:sp>
        <p:nvSpPr>
          <p:cNvPr id="25603" name="Rectangle 4"/>
          <p:cNvSpPr>
            <a:spLocks noGrp="1" noChangeArrowheads="1"/>
          </p:cNvSpPr>
          <p:nvPr>
            <p:ph type="title"/>
          </p:nvPr>
        </p:nvSpPr>
        <p:spPr/>
        <p:txBody>
          <a:bodyPr/>
          <a:lstStyle/>
          <a:p>
            <a:r>
              <a:rPr lang="en-US" dirty="0" smtClean="0"/>
              <a:t>Application Layer Proxy Firewall</a:t>
            </a:r>
          </a:p>
        </p:txBody>
      </p:sp>
    </p:spTree>
    <p:extLst>
      <p:ext uri="{BB962C8B-B14F-4D97-AF65-F5344CB8AC3E}">
        <p14:creationId xmlns:p14="http://schemas.microsoft.com/office/powerpoint/2010/main" val="861706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5"/>
          <p:cNvSpPr>
            <a:spLocks noGrp="1" noChangeArrowheads="1"/>
          </p:cNvSpPr>
          <p:nvPr>
            <p:ph type="body" idx="1"/>
          </p:nvPr>
        </p:nvSpPr>
        <p:spPr>
          <a:xfrm>
            <a:off x="365125" y="1295400"/>
            <a:ext cx="8415338" cy="3447098"/>
          </a:xfrm>
        </p:spPr>
        <p:txBody>
          <a:bodyPr/>
          <a:lstStyle/>
          <a:p>
            <a:r>
              <a:rPr lang="en-US" dirty="0" smtClean="0"/>
              <a:t>When the firewall rather than an internal server is exposed to the outside world from within a network segment, it is considered deployed within a demilitarized zone (DMZ)</a:t>
            </a:r>
          </a:p>
          <a:p>
            <a:r>
              <a:rPr lang="en-US" dirty="0" smtClean="0"/>
              <a:t>Using this model, additional filtering devices are placed between the proxy server and internal systems, thereby restricting access to internal systems to the proxy server alone</a:t>
            </a:r>
          </a:p>
        </p:txBody>
      </p:sp>
      <p:sp>
        <p:nvSpPr>
          <p:cNvPr id="25603" name="Rectangle 4"/>
          <p:cNvSpPr>
            <a:spLocks noGrp="1" noChangeArrowheads="1"/>
          </p:cNvSpPr>
          <p:nvPr>
            <p:ph type="title"/>
          </p:nvPr>
        </p:nvSpPr>
        <p:spPr/>
        <p:txBody>
          <a:bodyPr/>
          <a:lstStyle/>
          <a:p>
            <a:r>
              <a:rPr lang="en-US" dirty="0" smtClean="0"/>
              <a:t>Application Layer Proxy Firewall </a:t>
            </a:r>
            <a:r>
              <a:rPr lang="en-US" dirty="0"/>
              <a:t>(Continued)</a:t>
            </a:r>
            <a:endParaRPr lang="en-US" dirty="0" smtClean="0"/>
          </a:p>
        </p:txBody>
      </p:sp>
    </p:spTree>
    <p:extLst>
      <p:ext uri="{BB962C8B-B14F-4D97-AF65-F5344CB8AC3E}">
        <p14:creationId xmlns:p14="http://schemas.microsoft.com/office/powerpoint/2010/main" val="680933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
          <p:cNvSpPr>
            <a:spLocks noGrp="1" noChangeArrowheads="1"/>
          </p:cNvSpPr>
          <p:nvPr>
            <p:ph type="body" idx="1"/>
          </p:nvPr>
        </p:nvSpPr>
        <p:spPr>
          <a:xfrm>
            <a:off x="365125" y="1295400"/>
            <a:ext cx="8415338" cy="5170646"/>
          </a:xfrm>
        </p:spPr>
        <p:txBody>
          <a:bodyPr/>
          <a:lstStyle/>
          <a:p>
            <a:r>
              <a:rPr lang="en-US" dirty="0" smtClean="0"/>
              <a:t>Stateful packet inspection (SPI) firewalls keep track of each network connection established between internal and external systems using a state table, which tracks the state and context of each packet exchanged by recording which station sent which packet and when</a:t>
            </a:r>
          </a:p>
          <a:p>
            <a:r>
              <a:rPr lang="en-US" dirty="0" smtClean="0"/>
              <a:t>A SPI firewall can restrict incoming packets by allowing access only to packets that constitute responses to internal requests</a:t>
            </a:r>
          </a:p>
          <a:p>
            <a:r>
              <a:rPr lang="en-US" dirty="0" smtClean="0"/>
              <a:t>If the SPI firewall receives an incoming packet that it cannot match to its state table, then it defaults to traditional packet filtering against its rule base, and if the packet is allowed, it updates its state table</a:t>
            </a:r>
          </a:p>
        </p:txBody>
      </p:sp>
      <p:sp>
        <p:nvSpPr>
          <p:cNvPr id="26627" name="Rectangle 4"/>
          <p:cNvSpPr>
            <a:spLocks noGrp="1" noChangeArrowheads="1"/>
          </p:cNvSpPr>
          <p:nvPr>
            <p:ph type="title"/>
          </p:nvPr>
        </p:nvSpPr>
        <p:spPr/>
        <p:txBody>
          <a:bodyPr/>
          <a:lstStyle/>
          <a:p>
            <a:r>
              <a:rPr lang="en-US" dirty="0" smtClean="0"/>
              <a:t>Stateful Packet Inspection Firewalls</a:t>
            </a:r>
          </a:p>
        </p:txBody>
      </p:sp>
    </p:spTree>
    <p:extLst>
      <p:ext uri="{BB962C8B-B14F-4D97-AF65-F5344CB8AC3E}">
        <p14:creationId xmlns:p14="http://schemas.microsoft.com/office/powerpoint/2010/main" val="536532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4308872"/>
          </a:xfrm>
        </p:spPr>
        <p:txBody>
          <a:bodyPr/>
          <a:lstStyle/>
          <a:p>
            <a:r>
              <a:rPr lang="en-US" dirty="0" smtClean="0"/>
              <a:t>Unified Threat Management (UTM) devices are categorized by their ability to perform the work of a SPI firewall, network intrusion detection and prevention system, content filter, and spam filter as well as a malware scanner and filter</a:t>
            </a:r>
          </a:p>
          <a:p>
            <a:r>
              <a:rPr lang="en-US" dirty="0" smtClean="0"/>
              <a:t>With the proper configuration, these devices are even able to “drill down” into the protocol layers and examine application-specific data, encrypted, compressed, and/or encoded data—commonly referred to as deep packet inspection (DPI)</a:t>
            </a:r>
            <a:endParaRPr lang="en-US" dirty="0"/>
          </a:p>
        </p:txBody>
      </p:sp>
      <p:sp>
        <p:nvSpPr>
          <p:cNvPr id="2" name="Title 1"/>
          <p:cNvSpPr>
            <a:spLocks noGrp="1"/>
          </p:cNvSpPr>
          <p:nvPr>
            <p:ph type="title"/>
          </p:nvPr>
        </p:nvSpPr>
        <p:spPr/>
        <p:txBody>
          <a:bodyPr/>
          <a:lstStyle/>
          <a:p>
            <a:r>
              <a:rPr lang="en-US" dirty="0" smtClean="0"/>
              <a:t>Unified Threat Management Devices</a:t>
            </a:r>
            <a:endParaRPr lang="en-US" dirty="0"/>
          </a:p>
        </p:txBody>
      </p:sp>
    </p:spTree>
    <p:extLst>
      <p:ext uri="{BB962C8B-B14F-4D97-AF65-F5344CB8AC3E}">
        <p14:creationId xmlns:p14="http://schemas.microsoft.com/office/powerpoint/2010/main" val="142898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5170646"/>
          </a:xfrm>
        </p:spPr>
        <p:txBody>
          <a:bodyPr/>
          <a:lstStyle/>
          <a:p>
            <a:r>
              <a:rPr lang="en-US" dirty="0" smtClean="0"/>
              <a:t>Similar to UTM devices, next-generation firewalls (NextGen or NGFW) combine traditional firewall functions with other network security functions such as deep packet inspection, IDPSs, and the ability to decrypt encrypted traffic</a:t>
            </a:r>
          </a:p>
          <a:p>
            <a:r>
              <a:rPr lang="en-US" dirty="0" smtClean="0"/>
              <a:t>The functions are so similar to those of UTM devices that the difference may lie only in the vendor’s description</a:t>
            </a:r>
          </a:p>
          <a:p>
            <a:r>
              <a:rPr lang="en-US" dirty="0" smtClean="0"/>
              <a:t>According to Kevin Beaver of Principle Logic, LLC, the difference may only be one of scope. “Unified threat management (UTM) systems do a good job at a lot of things, while next-generation firewalls (NGFWs) do an excellent job at just a handful of things”</a:t>
            </a:r>
            <a:endParaRPr lang="en-US" dirty="0"/>
          </a:p>
        </p:txBody>
      </p:sp>
      <p:sp>
        <p:nvSpPr>
          <p:cNvPr id="2" name="Title 1"/>
          <p:cNvSpPr>
            <a:spLocks noGrp="1"/>
          </p:cNvSpPr>
          <p:nvPr>
            <p:ph type="title"/>
          </p:nvPr>
        </p:nvSpPr>
        <p:spPr/>
        <p:txBody>
          <a:bodyPr/>
          <a:lstStyle/>
          <a:p>
            <a:r>
              <a:rPr lang="en-US" dirty="0" smtClean="0"/>
              <a:t>Next-Generation (NextGen) Firewalls</a:t>
            </a:r>
            <a:endParaRPr lang="en-US" dirty="0"/>
          </a:p>
        </p:txBody>
      </p:sp>
    </p:spTree>
    <p:extLst>
      <p:ext uri="{BB962C8B-B14F-4D97-AF65-F5344CB8AC3E}">
        <p14:creationId xmlns:p14="http://schemas.microsoft.com/office/powerpoint/2010/main" val="70820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5"/>
          <p:cNvSpPr>
            <a:spLocks noGrp="1" noChangeArrowheads="1"/>
          </p:cNvSpPr>
          <p:nvPr>
            <p:ph type="body" idx="1"/>
          </p:nvPr>
        </p:nvSpPr>
        <p:spPr>
          <a:xfrm>
            <a:off x="365125" y="1295400"/>
            <a:ext cx="8415338" cy="2831544"/>
          </a:xfrm>
        </p:spPr>
        <p:txBody>
          <a:bodyPr/>
          <a:lstStyle/>
          <a:p>
            <a:r>
              <a:rPr lang="en-US" dirty="0" smtClean="0"/>
              <a:t>Each of the firewall generations can be implemented in a number of architectural configurations</a:t>
            </a:r>
          </a:p>
          <a:p>
            <a:r>
              <a:rPr lang="en-US" dirty="0" smtClean="0"/>
              <a:t>Three architectural implementations of firewalls are especially common: </a:t>
            </a:r>
          </a:p>
          <a:p>
            <a:pPr lvl="1"/>
            <a:r>
              <a:rPr lang="en-US" dirty="0" smtClean="0"/>
              <a:t>Single Bastion Host Architecture</a:t>
            </a:r>
          </a:p>
          <a:p>
            <a:pPr lvl="1"/>
            <a:r>
              <a:rPr lang="en-US" dirty="0" smtClean="0"/>
              <a:t>Screened-host firewalls</a:t>
            </a:r>
          </a:p>
          <a:p>
            <a:pPr lvl="1"/>
            <a:r>
              <a:rPr lang="en-US" dirty="0" smtClean="0"/>
              <a:t>Screened-subnet firewalls</a:t>
            </a:r>
          </a:p>
        </p:txBody>
      </p:sp>
      <p:sp>
        <p:nvSpPr>
          <p:cNvPr id="28675" name="Rectangle 4"/>
          <p:cNvSpPr>
            <a:spLocks noGrp="1" noChangeArrowheads="1"/>
          </p:cNvSpPr>
          <p:nvPr>
            <p:ph type="title"/>
          </p:nvPr>
        </p:nvSpPr>
        <p:spPr/>
        <p:txBody>
          <a:bodyPr/>
          <a:lstStyle/>
          <a:p>
            <a:r>
              <a:rPr lang="en-US" dirty="0" smtClean="0"/>
              <a:t>Firewall Implementation Architectures</a:t>
            </a:r>
          </a:p>
        </p:txBody>
      </p:sp>
    </p:spTree>
    <p:extLst>
      <p:ext uri="{BB962C8B-B14F-4D97-AF65-F5344CB8AC3E}">
        <p14:creationId xmlns:p14="http://schemas.microsoft.com/office/powerpoint/2010/main" val="159504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 to Protection Mechanisms</a:t>
            </a:r>
            <a:endParaRPr lang="en-US" dirty="0"/>
          </a:p>
        </p:txBody>
      </p:sp>
      <p:sp>
        <p:nvSpPr>
          <p:cNvPr id="7" name="Text Placeholder 6"/>
          <p:cNvSpPr>
            <a:spLocks noGrp="1"/>
          </p:cNvSpPr>
          <p:nvPr>
            <p:ph type="body" idx="1"/>
          </p:nvPr>
        </p:nvSpPr>
        <p:spPr/>
        <p:txBody>
          <a:bodyPr/>
          <a:lstStyle/>
          <a:p>
            <a:r>
              <a:rPr lang="en-US" dirty="0" smtClean="0"/>
              <a:t>Chapter 12: Protection Mechanisms</a:t>
            </a:r>
            <a:endParaRPr lang="en-US" dirty="0"/>
          </a:p>
        </p:txBody>
      </p:sp>
    </p:spTree>
    <p:extLst>
      <p:ext uri="{BB962C8B-B14F-4D97-AF65-F5344CB8AC3E}">
        <p14:creationId xmlns:p14="http://schemas.microsoft.com/office/powerpoint/2010/main" val="2739857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5"/>
          <p:cNvSpPr>
            <a:spLocks noGrp="1" noChangeArrowheads="1"/>
          </p:cNvSpPr>
          <p:nvPr>
            <p:ph type="body" idx="1"/>
          </p:nvPr>
        </p:nvSpPr>
        <p:spPr/>
        <p:txBody>
          <a:bodyPr/>
          <a:lstStyle/>
          <a:p>
            <a:r>
              <a:rPr lang="en-US" dirty="0" smtClean="0"/>
              <a:t>Most organizations with an Internet connection use some form of device between their internal networks and the external service provider</a:t>
            </a:r>
          </a:p>
          <a:p>
            <a:r>
              <a:rPr lang="en-US" dirty="0" smtClean="0"/>
              <a:t>In the single bastion host architecture, a single device configured to filter packets serves as the sole security point between the two networks and unfortunately represents a rich target for external attacks</a:t>
            </a:r>
          </a:p>
          <a:p>
            <a:r>
              <a:rPr lang="en-US" dirty="0" smtClean="0"/>
              <a:t>The bastion host is usually implemented as a dual-homed host, as it contains two network interfaces: one that is connected to the external network and one that is connected to the internal network</a:t>
            </a:r>
          </a:p>
        </p:txBody>
      </p:sp>
      <p:sp>
        <p:nvSpPr>
          <p:cNvPr id="29699" name="Rectangle 4"/>
          <p:cNvSpPr>
            <a:spLocks noGrp="1" noChangeArrowheads="1"/>
          </p:cNvSpPr>
          <p:nvPr>
            <p:ph type="title"/>
          </p:nvPr>
        </p:nvSpPr>
        <p:spPr/>
        <p:txBody>
          <a:bodyPr/>
          <a:lstStyle/>
          <a:p>
            <a:r>
              <a:rPr lang="en-US" dirty="0" smtClean="0"/>
              <a:t>Single Bastion Host Architecture</a:t>
            </a:r>
          </a:p>
        </p:txBody>
      </p:sp>
    </p:spTree>
    <p:extLst>
      <p:ext uri="{BB962C8B-B14F-4D97-AF65-F5344CB8AC3E}">
        <p14:creationId xmlns:p14="http://schemas.microsoft.com/office/powerpoint/2010/main" val="567480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illustration shows a typical configuration of a dual-homed host firewall. The system has an external non filtering gateway, Dual-homed bastion host used as a ﬁrewall providing network address translation (N A T) and an Internal ﬁltering router. N A T provides proxy access to trusted networks. The external gateway blocks data from untrusted networks.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297" y="1219200"/>
            <a:ext cx="8253406" cy="4176212"/>
          </a:xfrm>
          <a:prstGeom prst="rect">
            <a:avLst/>
          </a:prstGeom>
        </p:spPr>
      </p:pic>
    </p:spTree>
    <p:extLst>
      <p:ext uri="{BB962C8B-B14F-4D97-AF65-F5344CB8AC3E}">
        <p14:creationId xmlns:p14="http://schemas.microsoft.com/office/powerpoint/2010/main" val="4164163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5"/>
          <p:cNvSpPr>
            <a:spLocks noGrp="1" noChangeArrowheads="1"/>
          </p:cNvSpPr>
          <p:nvPr>
            <p:ph type="body" idx="1"/>
          </p:nvPr>
        </p:nvSpPr>
        <p:spPr>
          <a:xfrm>
            <a:off x="365125" y="1295400"/>
            <a:ext cx="8415338" cy="4739759"/>
          </a:xfrm>
        </p:spPr>
        <p:txBody>
          <a:bodyPr/>
          <a:lstStyle/>
          <a:p>
            <a:r>
              <a:rPr lang="en-US" dirty="0" smtClean="0"/>
              <a:t>A technology known as network-address translation (NAT) is often implemented with this architecture</a:t>
            </a:r>
          </a:p>
          <a:p>
            <a:r>
              <a:rPr lang="en-US" dirty="0" smtClean="0"/>
              <a:t>NAT is a method of converting multiple real, routable external IP addresses to special ranges of internal IP addresses, usually on a one-to-one basis</a:t>
            </a:r>
          </a:p>
          <a:p>
            <a:r>
              <a:rPr lang="en-US" dirty="0" smtClean="0"/>
              <a:t>A related approach, called port-address translation (PAT), converts a single real, valid, external IP address to special ranges of internal IP address, adding a unique port number to the single external address when traffic leaves the private network and is placed on the public network</a:t>
            </a:r>
          </a:p>
        </p:txBody>
      </p:sp>
      <p:sp>
        <p:nvSpPr>
          <p:cNvPr id="29699" name="Rectangle 4"/>
          <p:cNvSpPr>
            <a:spLocks noGrp="1" noChangeArrowheads="1"/>
          </p:cNvSpPr>
          <p:nvPr>
            <p:ph type="title"/>
          </p:nvPr>
        </p:nvSpPr>
        <p:spPr/>
        <p:txBody>
          <a:bodyPr/>
          <a:lstStyle/>
          <a:p>
            <a:r>
              <a:rPr lang="en-US" dirty="0" smtClean="0"/>
              <a:t>Single Bastion Host </a:t>
            </a:r>
            <a:r>
              <a:rPr lang="en-US" dirty="0"/>
              <a:t>Architecture </a:t>
            </a:r>
            <a:r>
              <a:rPr lang="en-US" dirty="0"/>
              <a:t>(Continued)</a:t>
            </a:r>
            <a:endParaRPr lang="en-US" dirty="0" smtClean="0"/>
          </a:p>
        </p:txBody>
      </p:sp>
    </p:spTree>
    <p:extLst>
      <p:ext uri="{BB962C8B-B14F-4D97-AF65-F5344CB8AC3E}">
        <p14:creationId xmlns:p14="http://schemas.microsoft.com/office/powerpoint/2010/main" val="4099432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65125" y="1295400"/>
            <a:ext cx="8415338" cy="4185761"/>
          </a:xfrm>
        </p:spPr>
        <p:txBody>
          <a:bodyPr/>
          <a:lstStyle/>
          <a:p>
            <a:r>
              <a:rPr lang="en-US" dirty="0" smtClean="0"/>
              <a:t>NAT and PAT use special, nonroutable addresses and consist of three different ranges: </a:t>
            </a:r>
          </a:p>
          <a:p>
            <a:pPr lvl="1"/>
            <a:r>
              <a:rPr lang="en-US" dirty="0" smtClean="0"/>
              <a:t>Organizations that need very large numbers of local addresses can use the 10.x.x.x range, which has more than 16.5 million usable addresses</a:t>
            </a:r>
          </a:p>
          <a:p>
            <a:pPr lvl="1"/>
            <a:r>
              <a:rPr lang="en-US" dirty="0" smtClean="0"/>
              <a:t>Organizations that need a moderate number of addresses can use the 192.168.x.x range, which has more than 65,500 addresses</a:t>
            </a:r>
          </a:p>
          <a:p>
            <a:pPr lvl="1"/>
            <a:r>
              <a:rPr lang="en-US" dirty="0" smtClean="0"/>
              <a:t>Organizations with smaller needs can use the 172.16.0.0–172.16.15.0 range, which has approximately 4000 usable addresses</a:t>
            </a:r>
          </a:p>
        </p:txBody>
      </p:sp>
      <p:sp>
        <p:nvSpPr>
          <p:cNvPr id="35842" name="Title 1"/>
          <p:cNvSpPr>
            <a:spLocks noGrp="1"/>
          </p:cNvSpPr>
          <p:nvPr>
            <p:ph type="title"/>
          </p:nvPr>
        </p:nvSpPr>
        <p:spPr/>
        <p:txBody>
          <a:bodyPr/>
          <a:lstStyle/>
          <a:p>
            <a:r>
              <a:rPr lang="en-US" dirty="0" smtClean="0"/>
              <a:t>Single Bastion Host Architecture </a:t>
            </a:r>
            <a:r>
              <a:rPr lang="en-US" dirty="0"/>
              <a:t>(Continued)</a:t>
            </a:r>
            <a:endParaRPr lang="en-US" dirty="0" smtClean="0"/>
          </a:p>
        </p:txBody>
      </p:sp>
    </p:spTree>
    <p:extLst>
      <p:ext uri="{BB962C8B-B14F-4D97-AF65-F5344CB8AC3E}">
        <p14:creationId xmlns:p14="http://schemas.microsoft.com/office/powerpoint/2010/main" val="680309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5"/>
          <p:cNvSpPr>
            <a:spLocks noGrp="1" noChangeArrowheads="1"/>
          </p:cNvSpPr>
          <p:nvPr>
            <p:ph type="body" idx="1"/>
          </p:nvPr>
        </p:nvSpPr>
        <p:spPr/>
        <p:txBody>
          <a:bodyPr/>
          <a:lstStyle/>
          <a:p>
            <a:r>
              <a:rPr lang="en-US" dirty="0" smtClean="0"/>
              <a:t>Screened-host firewall systems combine the packet filtering router with a separate, dedicated firewall such as an application proxy server or proxy firewall</a:t>
            </a:r>
          </a:p>
          <a:p>
            <a:r>
              <a:rPr lang="en-US" dirty="0" smtClean="0"/>
              <a:t>This approach allows the router to screen packets to minimize the network traffic and load on the internal proxy, while the proxy examines an application layer protocol, such as HTTP, and performs the proxy services</a:t>
            </a:r>
          </a:p>
          <a:p>
            <a:endParaRPr lang="en-US" dirty="0" smtClean="0"/>
          </a:p>
        </p:txBody>
      </p:sp>
      <p:sp>
        <p:nvSpPr>
          <p:cNvPr id="31747" name="Rectangle 4"/>
          <p:cNvSpPr>
            <a:spLocks noGrp="1" noChangeArrowheads="1"/>
          </p:cNvSpPr>
          <p:nvPr>
            <p:ph type="title"/>
          </p:nvPr>
        </p:nvSpPr>
        <p:spPr/>
        <p:txBody>
          <a:bodyPr/>
          <a:lstStyle/>
          <a:p>
            <a:r>
              <a:rPr lang="en-US" dirty="0" smtClean="0"/>
              <a:t>Screened-Host Architecture</a:t>
            </a:r>
          </a:p>
        </p:txBody>
      </p:sp>
    </p:spTree>
    <p:extLst>
      <p:ext uri="{BB962C8B-B14F-4D97-AF65-F5344CB8AC3E}">
        <p14:creationId xmlns:p14="http://schemas.microsoft.com/office/powerpoint/2010/main" val="732948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 a Screened-host firewall the application level firewall creates a proxy access between screened host and trusted networks. The screened host gets filtered data from an untrusted network. There is no restriction in outbound data.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835" y="1143000"/>
            <a:ext cx="8282331" cy="4543076"/>
          </a:xfrm>
          <a:prstGeom prst="rect">
            <a:avLst/>
          </a:prstGeom>
        </p:spPr>
      </p:pic>
    </p:spTree>
    <p:extLst>
      <p:ext uri="{BB962C8B-B14F-4D97-AF65-F5344CB8AC3E}">
        <p14:creationId xmlns:p14="http://schemas.microsoft.com/office/powerpoint/2010/main" val="2668254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5"/>
          <p:cNvSpPr>
            <a:spLocks noGrp="1" noChangeArrowheads="1"/>
          </p:cNvSpPr>
          <p:nvPr>
            <p:ph type="body" idx="1"/>
          </p:nvPr>
        </p:nvSpPr>
        <p:spPr/>
        <p:txBody>
          <a:bodyPr/>
          <a:lstStyle/>
          <a:p>
            <a:r>
              <a:rPr lang="en-US" dirty="0" smtClean="0"/>
              <a:t>The screened-subnet architecture consists of a special network segment with one or more internal hosts located behind a packet filtering router each host performs a role in protecting the trusted network</a:t>
            </a:r>
          </a:p>
          <a:p>
            <a:r>
              <a:rPr lang="en-US" dirty="0" smtClean="0"/>
              <a:t>Functionally, the difference between the screened-host architecture and the screened-subnet architecture is the addition of packet filtering behind the bastion host or hosts, which provides more security and restricts access to internal hosts only to traffic approved in the interior firewall device’s rule set</a:t>
            </a:r>
          </a:p>
        </p:txBody>
      </p:sp>
      <p:sp>
        <p:nvSpPr>
          <p:cNvPr id="37891" name="Rectangle 4"/>
          <p:cNvSpPr>
            <a:spLocks noGrp="1" noChangeArrowheads="1"/>
          </p:cNvSpPr>
          <p:nvPr>
            <p:ph type="title"/>
          </p:nvPr>
        </p:nvSpPr>
        <p:spPr/>
        <p:txBody>
          <a:bodyPr/>
          <a:lstStyle/>
          <a:p>
            <a:r>
              <a:rPr lang="en-US" dirty="0" smtClean="0"/>
              <a:t>Screened-Subnet Architecture</a:t>
            </a:r>
          </a:p>
        </p:txBody>
      </p:sp>
    </p:spTree>
    <p:extLst>
      <p:ext uri="{BB962C8B-B14F-4D97-AF65-F5344CB8AC3E}">
        <p14:creationId xmlns:p14="http://schemas.microsoft.com/office/powerpoint/2010/main" val="4193807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 a Screened subnet (D M Z) has an application level firewall and an internal and external filtering routers. The application level firewall connects to the servers or the demilitarized zone which has a proxy access to the trusted networks via the internal router. The demilitarized zone has a controlled access to the untrusted networks via the external router.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143000"/>
            <a:ext cx="8103079" cy="4644519"/>
          </a:xfrm>
          <a:prstGeom prst="rect">
            <a:avLst/>
          </a:prstGeom>
        </p:spPr>
      </p:pic>
    </p:spTree>
    <p:extLst>
      <p:ext uri="{BB962C8B-B14F-4D97-AF65-F5344CB8AC3E}">
        <p14:creationId xmlns:p14="http://schemas.microsoft.com/office/powerpoint/2010/main" val="79597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p:txBody>
          <a:bodyPr/>
          <a:lstStyle/>
          <a:p>
            <a:r>
              <a:rPr lang="en-US" dirty="0" smtClean="0"/>
              <a:t>The first general model uses two filtering routers, with one or more dual-homed bastion hosts between them</a:t>
            </a:r>
          </a:p>
          <a:p>
            <a:r>
              <a:rPr lang="en-US" dirty="0" smtClean="0"/>
              <a:t>The second general model shows connections are routed as follows:</a:t>
            </a:r>
          </a:p>
          <a:p>
            <a:pPr lvl="1"/>
            <a:r>
              <a:rPr lang="en-US" dirty="0" smtClean="0"/>
              <a:t>Connections from the outside or untrusted network are routed through an external filtering router</a:t>
            </a:r>
          </a:p>
          <a:p>
            <a:pPr lvl="1"/>
            <a:r>
              <a:rPr lang="en-US" dirty="0" smtClean="0"/>
              <a:t>Connections from the outside or untrusted network are routed into—and then out of—a routing firewall to the separate network segment known as the DMZ</a:t>
            </a:r>
          </a:p>
          <a:p>
            <a:pPr lvl="1"/>
            <a:r>
              <a:rPr lang="en-US" dirty="0" smtClean="0"/>
              <a:t>Connections into the trusted internal network are allowed only from the DMZ bastion host servers</a:t>
            </a:r>
          </a:p>
          <a:p>
            <a:endParaRPr lang="en-US" dirty="0" smtClean="0"/>
          </a:p>
        </p:txBody>
      </p:sp>
      <p:sp>
        <p:nvSpPr>
          <p:cNvPr id="38914" name="Title 1"/>
          <p:cNvSpPr>
            <a:spLocks noGrp="1"/>
          </p:cNvSpPr>
          <p:nvPr>
            <p:ph type="title"/>
          </p:nvPr>
        </p:nvSpPr>
        <p:spPr/>
        <p:txBody>
          <a:bodyPr/>
          <a:lstStyle/>
          <a:p>
            <a:r>
              <a:rPr lang="en-US" dirty="0" smtClean="0"/>
              <a:t>Screened-Subnet Architecture </a:t>
            </a:r>
            <a:r>
              <a:rPr lang="en-US" dirty="0"/>
              <a:t>(Continued)</a:t>
            </a:r>
            <a:endParaRPr lang="en-US" dirty="0" smtClean="0"/>
          </a:p>
        </p:txBody>
      </p:sp>
    </p:spTree>
    <p:extLst>
      <p:ext uri="{BB962C8B-B14F-4D97-AF65-F5344CB8AC3E}">
        <p14:creationId xmlns:p14="http://schemas.microsoft.com/office/powerpoint/2010/main" val="2830591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5"/>
          <p:cNvSpPr>
            <a:spLocks noGrp="1" noChangeArrowheads="1"/>
          </p:cNvSpPr>
          <p:nvPr>
            <p:ph type="body" idx="1"/>
          </p:nvPr>
        </p:nvSpPr>
        <p:spPr>
          <a:xfrm>
            <a:off x="365125" y="1295400"/>
            <a:ext cx="8415338" cy="4124206"/>
          </a:xfrm>
        </p:spPr>
        <p:txBody>
          <a:bodyPr/>
          <a:lstStyle/>
          <a:p>
            <a:r>
              <a:rPr lang="en-US" dirty="0" smtClean="0"/>
              <a:t>When evaluating a firewall, ask the following questions:</a:t>
            </a:r>
          </a:p>
          <a:p>
            <a:pPr marL="685800" lvl="1" indent="-457200">
              <a:buFont typeface="+mj-lt"/>
              <a:buAutoNum type="arabicPeriod"/>
            </a:pPr>
            <a:r>
              <a:rPr lang="en-US" dirty="0" smtClean="0"/>
              <a:t>What type of firewall technology offers the right balance between protection and cost for the needs of the organization?</a:t>
            </a:r>
          </a:p>
          <a:p>
            <a:pPr marL="685800" lvl="1" indent="-457200">
              <a:buFont typeface="+mj-lt"/>
              <a:buAutoNum type="arabicPeriod"/>
            </a:pPr>
            <a:r>
              <a:rPr lang="en-US" dirty="0" smtClean="0"/>
              <a:t>What features are included in the base price? What features are available at extra cost? Are all cost factors known?</a:t>
            </a:r>
          </a:p>
          <a:p>
            <a:pPr marL="685800" lvl="1" indent="-457200">
              <a:buFont typeface="+mj-lt"/>
              <a:buAutoNum type="arabicPeriod"/>
            </a:pPr>
            <a:r>
              <a:rPr lang="en-US" dirty="0" smtClean="0"/>
              <a:t>How easy is it to set up and configure the firewall? How accessible are the staff technicians who can competently configure the firewall?</a:t>
            </a:r>
          </a:p>
          <a:p>
            <a:pPr marL="685800" lvl="1" indent="-457200">
              <a:buFont typeface="+mj-lt"/>
              <a:buAutoNum type="arabicPeriod"/>
            </a:pPr>
            <a:r>
              <a:rPr lang="en-US" dirty="0" smtClean="0"/>
              <a:t>Can the candidate firewall adapt to the growing network in the target organization?</a:t>
            </a:r>
          </a:p>
        </p:txBody>
      </p:sp>
      <p:sp>
        <p:nvSpPr>
          <p:cNvPr id="40963" name="Rectangle 4"/>
          <p:cNvSpPr>
            <a:spLocks noGrp="1" noChangeArrowheads="1"/>
          </p:cNvSpPr>
          <p:nvPr>
            <p:ph type="title"/>
          </p:nvPr>
        </p:nvSpPr>
        <p:spPr/>
        <p:txBody>
          <a:bodyPr/>
          <a:lstStyle/>
          <a:p>
            <a:r>
              <a:rPr lang="en-US" dirty="0" smtClean="0"/>
              <a:t>Selecting the Right Firewall</a:t>
            </a:r>
          </a:p>
        </p:txBody>
      </p:sp>
    </p:spTree>
    <p:extLst>
      <p:ext uri="{BB962C8B-B14F-4D97-AF65-F5344CB8AC3E}">
        <p14:creationId xmlns:p14="http://schemas.microsoft.com/office/powerpoint/2010/main" val="256078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65125" y="1295400"/>
            <a:ext cx="8415338" cy="3447098"/>
          </a:xfrm>
        </p:spPr>
        <p:txBody>
          <a:bodyPr/>
          <a:lstStyle/>
          <a:p>
            <a:r>
              <a:rPr lang="en-US" dirty="0" smtClean="0"/>
              <a:t>Technical controls alone cannot secure an IT environment, but they are an essential part of the InfoSec program</a:t>
            </a:r>
          </a:p>
          <a:p>
            <a:r>
              <a:rPr lang="en-US" dirty="0" smtClean="0"/>
              <a:t>Technical controls can enable policy enforcement where human behavior is difficult to regulate</a:t>
            </a:r>
          </a:p>
          <a:p>
            <a:r>
              <a:rPr lang="en-US" dirty="0"/>
              <a:t>Because </a:t>
            </a:r>
            <a:r>
              <a:rPr lang="en-US" dirty="0" smtClean="0"/>
              <a:t>individuals inside </a:t>
            </a:r>
            <a:r>
              <a:rPr lang="en-US" dirty="0"/>
              <a:t>an organization often have direct access to the information, they can </a:t>
            </a:r>
            <a:r>
              <a:rPr lang="en-US" dirty="0" smtClean="0"/>
              <a:t>circumvent many </a:t>
            </a:r>
            <a:r>
              <a:rPr lang="en-US" dirty="0"/>
              <a:t>of the most potent technical </a:t>
            </a:r>
            <a:r>
              <a:rPr lang="en-US" dirty="0" smtClean="0"/>
              <a:t>controls</a:t>
            </a:r>
          </a:p>
        </p:txBody>
      </p:sp>
      <p:sp>
        <p:nvSpPr>
          <p:cNvPr id="5122" name="Title 1"/>
          <p:cNvSpPr>
            <a:spLocks noGrp="1"/>
          </p:cNvSpPr>
          <p:nvPr>
            <p:ph type="title"/>
          </p:nvPr>
        </p:nvSpPr>
        <p:spPr/>
        <p:txBody>
          <a:bodyPr/>
          <a:lstStyle/>
          <a:p>
            <a:r>
              <a:rPr lang="en-US" dirty="0" smtClean="0"/>
              <a:t>Introduction to Protection Mechanisms</a:t>
            </a:r>
          </a:p>
        </p:txBody>
      </p:sp>
    </p:spTree>
    <p:extLst>
      <p:ext uri="{BB962C8B-B14F-4D97-AF65-F5344CB8AC3E}">
        <p14:creationId xmlns:p14="http://schemas.microsoft.com/office/powerpoint/2010/main" val="3632482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Another type of tool that effectively protects the organization’s systems from misuse and unintentional DoS conditions across networks is the content filter</a:t>
            </a:r>
          </a:p>
          <a:p>
            <a:r>
              <a:rPr lang="en-US" dirty="0" smtClean="0"/>
              <a:t>Although technically not a firewall, a content filter (or Internet filter) allows administrators to restrict content that comes into a network</a:t>
            </a:r>
          </a:p>
          <a:p>
            <a:r>
              <a:rPr lang="en-US" dirty="0" smtClean="0"/>
              <a:t>The most common application of a content filter is the restriction of access to Web sites with material that is not business-related</a:t>
            </a:r>
          </a:p>
          <a:p>
            <a:r>
              <a:rPr lang="en-US" dirty="0" smtClean="0"/>
              <a:t>Content filters ensure that employees are not using network resources inappropriately</a:t>
            </a:r>
            <a:endParaRPr lang="en-US" dirty="0"/>
          </a:p>
        </p:txBody>
      </p:sp>
      <p:sp>
        <p:nvSpPr>
          <p:cNvPr id="2" name="Title 1"/>
          <p:cNvSpPr>
            <a:spLocks noGrp="1"/>
          </p:cNvSpPr>
          <p:nvPr>
            <p:ph type="title"/>
          </p:nvPr>
        </p:nvSpPr>
        <p:spPr/>
        <p:txBody>
          <a:bodyPr/>
          <a:lstStyle/>
          <a:p>
            <a:r>
              <a:rPr lang="en-US" dirty="0" smtClean="0"/>
              <a:t>Content Filters</a:t>
            </a:r>
            <a:endParaRPr lang="en-US" dirty="0"/>
          </a:p>
        </p:txBody>
      </p:sp>
    </p:spTree>
    <p:extLst>
      <p:ext uri="{BB962C8B-B14F-4D97-AF65-F5344CB8AC3E}">
        <p14:creationId xmlns:p14="http://schemas.microsoft.com/office/powerpoint/2010/main" val="1623168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
          <p:cNvSpPr>
            <a:spLocks noGrp="1" noChangeArrowheads="1"/>
          </p:cNvSpPr>
          <p:nvPr>
            <p:ph type="body" idx="1"/>
          </p:nvPr>
        </p:nvSpPr>
        <p:spPr/>
        <p:txBody>
          <a:bodyPr/>
          <a:lstStyle/>
          <a:p>
            <a:r>
              <a:rPr lang="en-US" dirty="0" smtClean="0"/>
              <a:t>Any firewall device—whether a packet filtering router, bastion host, or other firewall implementation—must have its own configuration rules that regulate its actions</a:t>
            </a:r>
          </a:p>
          <a:p>
            <a:r>
              <a:rPr lang="en-US" dirty="0" smtClean="0"/>
              <a:t>A policy regarding the use of a firewall should be articulated before it is made operable </a:t>
            </a:r>
          </a:p>
          <a:p>
            <a:r>
              <a:rPr lang="en-US" dirty="0" smtClean="0"/>
              <a:t>In practice, configuring firewall rule sets can be something of a nightmare; each firewall rule must be carefully crafted, placed into the list in the proper sequence, debugged, and tested</a:t>
            </a:r>
          </a:p>
        </p:txBody>
      </p:sp>
      <p:sp>
        <p:nvSpPr>
          <p:cNvPr id="41987" name="Rectangle 4"/>
          <p:cNvSpPr>
            <a:spLocks noGrp="1" noChangeArrowheads="1"/>
          </p:cNvSpPr>
          <p:nvPr>
            <p:ph type="title"/>
          </p:nvPr>
        </p:nvSpPr>
        <p:spPr/>
        <p:txBody>
          <a:bodyPr/>
          <a:lstStyle/>
          <a:p>
            <a:r>
              <a:rPr lang="en-US" dirty="0" smtClean="0"/>
              <a:t>Managing Firewalls </a:t>
            </a:r>
          </a:p>
        </p:txBody>
      </p:sp>
    </p:spTree>
    <p:extLst>
      <p:ext uri="{BB962C8B-B14F-4D97-AF65-F5344CB8AC3E}">
        <p14:creationId xmlns:p14="http://schemas.microsoft.com/office/powerpoint/2010/main" val="3204174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type="body" idx="1"/>
          </p:nvPr>
        </p:nvSpPr>
        <p:spPr>
          <a:xfrm>
            <a:off x="365125" y="1219200"/>
            <a:ext cx="8415338" cy="5293757"/>
          </a:xfrm>
        </p:spPr>
        <p:txBody>
          <a:bodyPr/>
          <a:lstStyle/>
          <a:p>
            <a:r>
              <a:rPr lang="en-US" dirty="0" smtClean="0"/>
              <a:t>Firewalls are limited by the constraints of their programming and rule sets in the following ways:</a:t>
            </a:r>
          </a:p>
          <a:p>
            <a:pPr lvl="1"/>
            <a:r>
              <a:rPr lang="en-US" dirty="0" smtClean="0"/>
              <a:t>Firewalls are not creative and cannot make sense of human actions outside the range of their programmed responses</a:t>
            </a:r>
          </a:p>
          <a:p>
            <a:pPr lvl="1"/>
            <a:r>
              <a:rPr lang="en-US" dirty="0" smtClean="0"/>
              <a:t>Firewalls deal strictly with defined patterns of measured observation, which are known to possible attackers and can be used in an attack</a:t>
            </a:r>
          </a:p>
          <a:p>
            <a:pPr lvl="1"/>
            <a:r>
              <a:rPr lang="en-US" dirty="0" smtClean="0"/>
              <a:t>Firewalls are computers and thus prone to programming errors, flaws in rule sets, and inherent vulnerabilities</a:t>
            </a:r>
          </a:p>
          <a:p>
            <a:pPr lvl="1"/>
            <a:r>
              <a:rPr lang="en-US" dirty="0" smtClean="0"/>
              <a:t>Firewalls are designed to function within limits of hardware capacity and thus can only respond to patterns of events that happen in an expected and reasonably simultaneous sequence</a:t>
            </a:r>
          </a:p>
          <a:p>
            <a:pPr lvl="1"/>
            <a:r>
              <a:rPr lang="en-US" dirty="0" smtClean="0"/>
              <a:t>Firewalls are designed, implemented, configured, and operated by people and are subject to human error</a:t>
            </a:r>
          </a:p>
        </p:txBody>
      </p:sp>
      <p:sp>
        <p:nvSpPr>
          <p:cNvPr id="43011" name="Rectangle 2"/>
          <p:cNvSpPr>
            <a:spLocks noGrp="1" noChangeArrowheads="1"/>
          </p:cNvSpPr>
          <p:nvPr>
            <p:ph type="title"/>
          </p:nvPr>
        </p:nvSpPr>
        <p:spPr/>
        <p:txBody>
          <a:bodyPr/>
          <a:lstStyle/>
          <a:p>
            <a:r>
              <a:rPr lang="en-US" dirty="0" smtClean="0"/>
              <a:t>Managing Firewalls </a:t>
            </a:r>
            <a:r>
              <a:rPr lang="en-US" dirty="0"/>
              <a:t>(Continued)</a:t>
            </a:r>
            <a:endParaRPr lang="en-US" dirty="0" smtClean="0"/>
          </a:p>
        </p:txBody>
      </p:sp>
    </p:spTree>
    <p:extLst>
      <p:ext uri="{BB962C8B-B14F-4D97-AF65-F5344CB8AC3E}">
        <p14:creationId xmlns:p14="http://schemas.microsoft.com/office/powerpoint/2010/main" val="3299743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5293757"/>
          </a:xfrm>
        </p:spPr>
        <p:txBody>
          <a:bodyPr/>
          <a:lstStyle/>
          <a:p>
            <a:r>
              <a:rPr lang="en-US" dirty="0" smtClean="0"/>
              <a:t>There are also a number of administrative challenges to the operation of firewalls:</a:t>
            </a:r>
          </a:p>
          <a:p>
            <a:pPr marL="228600" lvl="1" indent="0">
              <a:buNone/>
            </a:pPr>
            <a:r>
              <a:rPr lang="en-US" dirty="0" smtClean="0"/>
              <a:t>1. Training—Most managers think of a firewall as just another device, more or less similar to the computers already humming in the rack</a:t>
            </a:r>
          </a:p>
          <a:p>
            <a:pPr marL="228600" lvl="1" indent="0">
              <a:buNone/>
            </a:pPr>
            <a:r>
              <a:rPr lang="en-US" dirty="0" smtClean="0"/>
              <a:t>2. Uniqueness—Each brand of firewall is different, and the new e-commerce project just brought you a new firewall running on a different OS</a:t>
            </a:r>
          </a:p>
          <a:p>
            <a:pPr marL="228600" lvl="1" indent="0">
              <a:buNone/>
            </a:pPr>
            <a:r>
              <a:rPr lang="en-US" dirty="0" smtClean="0"/>
              <a:t>3. Responsibility—Since you are the firewall guy, suddenly everyone assumes that anything to do with computer security is your responsibility</a:t>
            </a:r>
          </a:p>
          <a:p>
            <a:pPr marL="228600" lvl="1" indent="0">
              <a:buNone/>
            </a:pPr>
            <a:r>
              <a:rPr lang="en-US" dirty="0" smtClean="0"/>
              <a:t>4. Administration—Being a firewall administrator for a medium or large organization should be a full-time job; however, that’s hardly ever the case</a:t>
            </a:r>
            <a:endParaRPr lang="en-US" dirty="0"/>
          </a:p>
        </p:txBody>
      </p:sp>
      <p:sp>
        <p:nvSpPr>
          <p:cNvPr id="2" name="Title 1"/>
          <p:cNvSpPr>
            <a:spLocks noGrp="1"/>
          </p:cNvSpPr>
          <p:nvPr>
            <p:ph type="title"/>
          </p:nvPr>
        </p:nvSpPr>
        <p:spPr/>
        <p:txBody>
          <a:bodyPr/>
          <a:lstStyle/>
          <a:p>
            <a:r>
              <a:rPr lang="en-US" dirty="0" smtClean="0"/>
              <a:t>Managing Firewalls </a:t>
            </a:r>
            <a:r>
              <a:rPr lang="en-US" dirty="0"/>
              <a:t>(Continued)</a:t>
            </a:r>
            <a:endParaRPr lang="en-US" dirty="0"/>
          </a:p>
        </p:txBody>
      </p:sp>
    </p:spTree>
    <p:extLst>
      <p:ext uri="{BB962C8B-B14F-4D97-AF65-F5344CB8AC3E}">
        <p14:creationId xmlns:p14="http://schemas.microsoft.com/office/powerpoint/2010/main" val="2550745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5"/>
          <p:cNvSpPr>
            <a:spLocks noGrp="1" noChangeArrowheads="1"/>
          </p:cNvSpPr>
          <p:nvPr>
            <p:ph type="body" idx="1"/>
          </p:nvPr>
        </p:nvSpPr>
        <p:spPr>
          <a:xfrm>
            <a:off x="365125" y="1295400"/>
            <a:ext cx="8415338" cy="5232202"/>
          </a:xfrm>
        </p:spPr>
        <p:txBody>
          <a:bodyPr/>
          <a:lstStyle/>
          <a:p>
            <a:r>
              <a:rPr lang="en-US" dirty="0" smtClean="0"/>
              <a:t>Some of the best practices for firewall use are: </a:t>
            </a:r>
          </a:p>
          <a:p>
            <a:pPr lvl="1"/>
            <a:r>
              <a:rPr lang="en-US" dirty="0" smtClean="0"/>
              <a:t>All traffic from the trusted network is allowed out</a:t>
            </a:r>
          </a:p>
          <a:p>
            <a:pPr lvl="1"/>
            <a:r>
              <a:rPr lang="en-US" dirty="0" smtClean="0"/>
              <a:t>The firewall device is never accessible directly from the public network</a:t>
            </a:r>
          </a:p>
          <a:p>
            <a:pPr lvl="1"/>
            <a:r>
              <a:rPr lang="en-US" dirty="0" smtClean="0"/>
              <a:t>Simple Mail Transport Protocol (SMTP) data is allowed to pass through the firewall, but should be routed to a well-configured SMTP gateway (proxy server)</a:t>
            </a:r>
          </a:p>
          <a:p>
            <a:pPr lvl="1"/>
            <a:r>
              <a:rPr lang="en-US" dirty="0" smtClean="0"/>
              <a:t>All Internet Control Message Protocol (ICMP) data should be denied</a:t>
            </a:r>
          </a:p>
          <a:p>
            <a:pPr lvl="1"/>
            <a:r>
              <a:rPr lang="en-US" dirty="0" smtClean="0"/>
              <a:t>Telnet/terminal emulation access to all internal servers from the public networks should be blocked</a:t>
            </a:r>
          </a:p>
          <a:p>
            <a:pPr lvl="1"/>
            <a:r>
              <a:rPr lang="en-US" dirty="0" smtClean="0"/>
              <a:t>When Web services are offered outside the firewall, HTTP traffic should be handled by some form of proxy access or DMZ architecture</a:t>
            </a:r>
          </a:p>
        </p:txBody>
      </p:sp>
      <p:sp>
        <p:nvSpPr>
          <p:cNvPr id="44035" name="Rectangle 4"/>
          <p:cNvSpPr>
            <a:spLocks noGrp="1" noChangeArrowheads="1"/>
          </p:cNvSpPr>
          <p:nvPr>
            <p:ph type="title"/>
          </p:nvPr>
        </p:nvSpPr>
        <p:spPr/>
        <p:txBody>
          <a:bodyPr/>
          <a:lstStyle/>
          <a:p>
            <a:r>
              <a:rPr lang="en-US" dirty="0" smtClean="0"/>
              <a:t>Managing Firewalls </a:t>
            </a:r>
            <a:r>
              <a:rPr lang="en-US" dirty="0"/>
              <a:t>(Continued)</a:t>
            </a:r>
            <a:endParaRPr lang="en-US" dirty="0" smtClean="0"/>
          </a:p>
        </p:txBody>
      </p:sp>
    </p:spTree>
    <p:extLst>
      <p:ext uri="{BB962C8B-B14F-4D97-AF65-F5344CB8AC3E}">
        <p14:creationId xmlns:p14="http://schemas.microsoft.com/office/powerpoint/2010/main" val="856486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Intrusion Detection and Prevention Systems</a:t>
            </a:r>
            <a:endParaRPr lang="en-US" dirty="0"/>
          </a:p>
        </p:txBody>
      </p:sp>
      <p:sp>
        <p:nvSpPr>
          <p:cNvPr id="7" name="Text Placeholder 6"/>
          <p:cNvSpPr>
            <a:spLocks noGrp="1"/>
          </p:cNvSpPr>
          <p:nvPr>
            <p:ph type="body" idx="1"/>
          </p:nvPr>
        </p:nvSpPr>
        <p:spPr/>
        <p:txBody>
          <a:bodyPr/>
          <a:lstStyle/>
          <a:p>
            <a:r>
              <a:rPr lang="en-US" dirty="0" smtClean="0"/>
              <a:t>Chapter 12: Protection Mechanisms</a:t>
            </a:r>
            <a:endParaRPr lang="en-US" dirty="0"/>
          </a:p>
        </p:txBody>
      </p:sp>
    </p:spTree>
    <p:extLst>
      <p:ext uri="{BB962C8B-B14F-4D97-AF65-F5344CB8AC3E}">
        <p14:creationId xmlns:p14="http://schemas.microsoft.com/office/powerpoint/2010/main" val="4275052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365125" y="1295400"/>
            <a:ext cx="8415338" cy="3447098"/>
          </a:xfrm>
        </p:spPr>
        <p:txBody>
          <a:bodyPr/>
          <a:lstStyle/>
          <a:p>
            <a:r>
              <a:rPr lang="en-US" dirty="0" smtClean="0"/>
              <a:t>IDPSs work like burglar alarms and combine tried-and-true detection methods from intrusion detection systems (IDSs) with the capability to react to changes in the environment, which is available in intrusion prevention technology</a:t>
            </a:r>
          </a:p>
          <a:p>
            <a:r>
              <a:rPr lang="en-US" dirty="0" smtClean="0"/>
              <a:t>As most modern technology in this category has the capability both to detect and prevent, the term IDPS is generally used to describe the devices or applications</a:t>
            </a:r>
          </a:p>
        </p:txBody>
      </p:sp>
      <p:sp>
        <p:nvSpPr>
          <p:cNvPr id="45058" name="Title 1"/>
          <p:cNvSpPr>
            <a:spLocks noGrp="1"/>
          </p:cNvSpPr>
          <p:nvPr>
            <p:ph type="title"/>
          </p:nvPr>
        </p:nvSpPr>
        <p:spPr/>
        <p:txBody>
          <a:bodyPr/>
          <a:lstStyle/>
          <a:p>
            <a:r>
              <a:rPr lang="en-US" dirty="0" smtClean="0"/>
              <a:t>Intrusion Detection and Prevention Systems</a:t>
            </a:r>
          </a:p>
        </p:txBody>
      </p:sp>
    </p:spTree>
    <p:extLst>
      <p:ext uri="{BB962C8B-B14F-4D97-AF65-F5344CB8AC3E}">
        <p14:creationId xmlns:p14="http://schemas.microsoft.com/office/powerpoint/2010/main" val="2943143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5"/>
          <p:cNvSpPr>
            <a:spLocks noGrp="1" noChangeArrowheads="1"/>
          </p:cNvSpPr>
          <p:nvPr>
            <p:ph type="body" idx="1"/>
          </p:nvPr>
        </p:nvSpPr>
        <p:spPr>
          <a:xfrm>
            <a:off x="365125" y="1295400"/>
            <a:ext cx="8415338" cy="3816429"/>
          </a:xfrm>
        </p:spPr>
        <p:txBody>
          <a:bodyPr/>
          <a:lstStyle/>
          <a:p>
            <a:r>
              <a:rPr lang="en-US" dirty="0" smtClean="0"/>
              <a:t>Systems that include IPS technology attempt to prevent the attack from succeeding by:</a:t>
            </a:r>
          </a:p>
          <a:p>
            <a:pPr lvl="1"/>
            <a:r>
              <a:rPr lang="en-US" dirty="0" smtClean="0"/>
              <a:t>Stopping the attack by terminating the network connection or the attacker’s user session</a:t>
            </a:r>
          </a:p>
          <a:p>
            <a:pPr lvl="1"/>
            <a:r>
              <a:rPr lang="en-US" dirty="0" smtClean="0"/>
              <a:t>Changing the security environment by reconfiguring network devices (firewalls, routers, and switches) to block access to the targeted system</a:t>
            </a:r>
          </a:p>
          <a:p>
            <a:pPr lvl="1"/>
            <a:r>
              <a:rPr lang="en-US" dirty="0" smtClean="0"/>
              <a:t>Changing the attack’s content to make it benign—for example, by removing an infected file attachment from an e-mail before the e-mail reaches the recipient</a:t>
            </a:r>
          </a:p>
        </p:txBody>
      </p:sp>
      <p:sp>
        <p:nvSpPr>
          <p:cNvPr id="46083" name="Rectangle 4"/>
          <p:cNvSpPr>
            <a:spLocks noGrp="1" noChangeArrowheads="1"/>
          </p:cNvSpPr>
          <p:nvPr>
            <p:ph type="title"/>
          </p:nvPr>
        </p:nvSpPr>
        <p:spPr>
          <a:xfrm>
            <a:off x="762000" y="371249"/>
            <a:ext cx="8026400" cy="366254"/>
          </a:xfrm>
        </p:spPr>
        <p:txBody>
          <a:bodyPr/>
          <a:lstStyle/>
          <a:p>
            <a:r>
              <a:rPr lang="en-US" dirty="0" smtClean="0"/>
              <a:t>Intrusion Detection and Prevention Systems </a:t>
            </a:r>
            <a:r>
              <a:rPr lang="en-US" dirty="0"/>
              <a:t>(Continued)</a:t>
            </a:r>
            <a:endParaRPr lang="en-US" dirty="0" smtClean="0"/>
          </a:p>
        </p:txBody>
      </p:sp>
    </p:spTree>
    <p:extLst>
      <p:ext uri="{BB962C8B-B14F-4D97-AF65-F5344CB8AC3E}">
        <p14:creationId xmlns:p14="http://schemas.microsoft.com/office/powerpoint/2010/main" val="1842136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illustration shows Intrusion detection and prevention systems. The untrusted network passes through an external router, a header and different networking systems. Host I D P S: Examines the data in files stored on the host and alerts systems administrators to any changes and also, Network I D P S: Examines packets on the network and alerts systems administrators to unusual patter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219200"/>
            <a:ext cx="8077200" cy="4646822"/>
          </a:xfrm>
          <a:prstGeom prst="rect">
            <a:avLst/>
          </a:prstGeom>
        </p:spPr>
      </p:pic>
    </p:spTree>
    <p:extLst>
      <p:ext uri="{BB962C8B-B14F-4D97-AF65-F5344CB8AC3E}">
        <p14:creationId xmlns:p14="http://schemas.microsoft.com/office/powerpoint/2010/main" val="2001661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5"/>
          <p:cNvSpPr>
            <a:spLocks noGrp="1" noChangeArrowheads="1"/>
          </p:cNvSpPr>
          <p:nvPr>
            <p:ph type="body" idx="1"/>
          </p:nvPr>
        </p:nvSpPr>
        <p:spPr>
          <a:xfrm>
            <a:off x="365125" y="1295400"/>
            <a:ext cx="8415338" cy="3877985"/>
          </a:xfrm>
        </p:spPr>
        <p:txBody>
          <a:bodyPr/>
          <a:lstStyle/>
          <a:p>
            <a:r>
              <a:rPr lang="en-US" dirty="0" smtClean="0"/>
              <a:t>A host-based IDPS works by configuring and classifying various categories of systems and data files</a:t>
            </a:r>
          </a:p>
          <a:p>
            <a:r>
              <a:rPr lang="en-US" dirty="0" smtClean="0"/>
              <a:t>Unless the IDPS is very precisely configured, benign actions can generate a large volume of false alarms</a:t>
            </a:r>
          </a:p>
          <a:p>
            <a:r>
              <a:rPr lang="en-US" dirty="0" smtClean="0"/>
              <a:t>Host-based IDPSs can monitor multiple computers simultaneously by storing </a:t>
            </a:r>
            <a:r>
              <a:rPr lang="en-US" dirty="0"/>
              <a:t>a client file on each monitored host and then making that host report back </a:t>
            </a:r>
            <a:r>
              <a:rPr lang="en-US" dirty="0" smtClean="0"/>
              <a:t>to the </a:t>
            </a:r>
            <a:r>
              <a:rPr lang="en-US" dirty="0"/>
              <a:t>master console, which is usually located on the system administrator’s </a:t>
            </a:r>
            <a:r>
              <a:rPr lang="en-US" dirty="0" smtClean="0"/>
              <a:t>computer</a:t>
            </a:r>
          </a:p>
        </p:txBody>
      </p:sp>
      <p:sp>
        <p:nvSpPr>
          <p:cNvPr id="50179" name="Rectangle 4"/>
          <p:cNvSpPr>
            <a:spLocks noGrp="1" noChangeArrowheads="1"/>
          </p:cNvSpPr>
          <p:nvPr>
            <p:ph type="title"/>
          </p:nvPr>
        </p:nvSpPr>
        <p:spPr/>
        <p:txBody>
          <a:bodyPr/>
          <a:lstStyle/>
          <a:p>
            <a:r>
              <a:rPr lang="en-US" dirty="0" smtClean="0"/>
              <a:t>Host-Based IDPS </a:t>
            </a:r>
          </a:p>
        </p:txBody>
      </p:sp>
    </p:spTree>
    <p:extLst>
      <p:ext uri="{BB962C8B-B14F-4D97-AF65-F5344CB8AC3E}">
        <p14:creationId xmlns:p14="http://schemas.microsoft.com/office/powerpoint/2010/main" val="406837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illustration shows how technical controls can be implemented at a number of points within a technical infrastructure. The right side shows Redundancy, monitoring systems, patches and upgrades, firewalls and proxy servers, security planning (I R, D R, B C, C M), encryption backups, policy and law, access controls, and I D P S from information, systems, networks, and internet. The left side shows education, training, and awareness, security planning (I R, D R, B C, C M) from information about employe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526756"/>
            <a:ext cx="7620000" cy="5475932"/>
          </a:xfrm>
          <a:prstGeom prst="rect">
            <a:avLst/>
          </a:prstGeom>
        </p:spPr>
      </p:pic>
    </p:spTree>
    <p:extLst>
      <p:ext uri="{BB962C8B-B14F-4D97-AF65-F5344CB8AC3E}">
        <p14:creationId xmlns:p14="http://schemas.microsoft.com/office/powerpoint/2010/main" val="2884939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5"/>
          <p:cNvSpPr>
            <a:spLocks noGrp="1" noChangeArrowheads="1"/>
          </p:cNvSpPr>
          <p:nvPr>
            <p:ph type="body" idx="1"/>
          </p:nvPr>
        </p:nvSpPr>
        <p:spPr>
          <a:xfrm>
            <a:off x="365125" y="1295400"/>
            <a:ext cx="8415338" cy="4739759"/>
          </a:xfrm>
        </p:spPr>
        <p:txBody>
          <a:bodyPr/>
          <a:lstStyle/>
          <a:p>
            <a:r>
              <a:rPr lang="en-US" dirty="0" smtClean="0"/>
              <a:t>Network-based IDPSs monitor network traffic and, when a predefined condition occurs, notify the appropriate administrator</a:t>
            </a:r>
          </a:p>
          <a:p>
            <a:r>
              <a:rPr lang="en-US" dirty="0" smtClean="0"/>
              <a:t>The network-based IDPS looks for patterns of network traffic and must match known and unknown attack strategies against their knowledge base to determine whether an attack has occurred</a:t>
            </a:r>
          </a:p>
          <a:p>
            <a:r>
              <a:rPr lang="en-US" dirty="0" smtClean="0"/>
              <a:t>These systems yield many more false-positive readings than do host-based IDPSs, because they are attempting to read the network activity pattern to determine what is normal and what is not</a:t>
            </a:r>
          </a:p>
        </p:txBody>
      </p:sp>
      <p:sp>
        <p:nvSpPr>
          <p:cNvPr id="51203" name="Rectangle 4"/>
          <p:cNvSpPr>
            <a:spLocks noGrp="1" noChangeArrowheads="1"/>
          </p:cNvSpPr>
          <p:nvPr>
            <p:ph type="title"/>
          </p:nvPr>
        </p:nvSpPr>
        <p:spPr/>
        <p:txBody>
          <a:bodyPr/>
          <a:lstStyle/>
          <a:p>
            <a:r>
              <a:rPr lang="en-US" dirty="0" smtClean="0"/>
              <a:t>Network-Based IDPS</a:t>
            </a:r>
          </a:p>
        </p:txBody>
      </p:sp>
    </p:spTree>
    <p:extLst>
      <p:ext uri="{BB962C8B-B14F-4D97-AF65-F5344CB8AC3E}">
        <p14:creationId xmlns:p14="http://schemas.microsoft.com/office/powerpoint/2010/main" val="1316903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5"/>
          <p:cNvSpPr>
            <a:spLocks noGrp="1" noChangeArrowheads="1"/>
          </p:cNvSpPr>
          <p:nvPr>
            <p:ph type="body" idx="1"/>
          </p:nvPr>
        </p:nvSpPr>
        <p:spPr>
          <a:xfrm>
            <a:off x="365125" y="1295400"/>
            <a:ext cx="8415338" cy="3877985"/>
          </a:xfrm>
        </p:spPr>
        <p:txBody>
          <a:bodyPr/>
          <a:lstStyle/>
          <a:p>
            <a:r>
              <a:rPr lang="en-US" dirty="0" smtClean="0"/>
              <a:t>A signature-based IDPS or knowledge-based IDPS examines data traffic for something that matches the signatures—predetermined attack patterns</a:t>
            </a:r>
          </a:p>
          <a:p>
            <a:r>
              <a:rPr lang="en-US" dirty="0" smtClean="0"/>
              <a:t>The problem with this approach is that the signatures must be continually updated</a:t>
            </a:r>
          </a:p>
          <a:p>
            <a:r>
              <a:rPr lang="en-US" dirty="0" smtClean="0"/>
              <a:t>If attackers are slow and methodical, they may slip undetected through the IDPS, as their actions may not match a signature that includes factors based on duration of the events</a:t>
            </a:r>
          </a:p>
        </p:txBody>
      </p:sp>
      <p:sp>
        <p:nvSpPr>
          <p:cNvPr id="52227" name="Rectangle 4"/>
          <p:cNvSpPr>
            <a:spLocks noGrp="1" noChangeArrowheads="1"/>
          </p:cNvSpPr>
          <p:nvPr>
            <p:ph type="title"/>
          </p:nvPr>
        </p:nvSpPr>
        <p:spPr/>
        <p:txBody>
          <a:bodyPr/>
          <a:lstStyle/>
          <a:p>
            <a:r>
              <a:rPr lang="en-US" dirty="0" smtClean="0"/>
              <a:t>Signature-Based IDPS</a:t>
            </a:r>
          </a:p>
        </p:txBody>
      </p:sp>
    </p:spTree>
    <p:extLst>
      <p:ext uri="{BB962C8B-B14F-4D97-AF65-F5344CB8AC3E}">
        <p14:creationId xmlns:p14="http://schemas.microsoft.com/office/powerpoint/2010/main" val="565539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7"/>
          <p:cNvSpPr>
            <a:spLocks noGrp="1" noChangeArrowheads="1"/>
          </p:cNvSpPr>
          <p:nvPr>
            <p:ph type="body" idx="1"/>
          </p:nvPr>
        </p:nvSpPr>
        <p:spPr>
          <a:xfrm>
            <a:off x="365125" y="1295400"/>
            <a:ext cx="8415338" cy="5170646"/>
          </a:xfrm>
        </p:spPr>
        <p:txBody>
          <a:bodyPr/>
          <a:lstStyle/>
          <a:p>
            <a:r>
              <a:rPr lang="en-US" dirty="0" smtClean="0"/>
              <a:t>The anomaly-based IDPS or behavior-based IDPS first collects data from normal traffic and establishes a baseline; it then periodically samples network activity and compares the samples to the baseline</a:t>
            </a:r>
          </a:p>
          <a:p>
            <a:r>
              <a:rPr lang="en-US" dirty="0" smtClean="0"/>
              <a:t>When the activity falls outside the baseline parameters (or clipping level), the IDPS notifies the administrator</a:t>
            </a:r>
          </a:p>
          <a:p>
            <a:r>
              <a:rPr lang="en-US" dirty="0" smtClean="0"/>
              <a:t>The anomaly-based IDPS is able to detect new types of attacks, as it looks for any type of abnormal activity </a:t>
            </a:r>
          </a:p>
          <a:p>
            <a:r>
              <a:rPr lang="en-US" dirty="0" smtClean="0"/>
              <a:t>Unfortunately, these IDPSs require significant processing capacity as they constantly attempt to match activity to the baseline, and may generate many false-positive warnings</a:t>
            </a:r>
          </a:p>
        </p:txBody>
      </p:sp>
      <p:sp>
        <p:nvSpPr>
          <p:cNvPr id="53251" name="Rectangle 6"/>
          <p:cNvSpPr>
            <a:spLocks noGrp="1" noChangeArrowheads="1"/>
          </p:cNvSpPr>
          <p:nvPr>
            <p:ph type="title"/>
          </p:nvPr>
        </p:nvSpPr>
        <p:spPr/>
        <p:txBody>
          <a:bodyPr/>
          <a:lstStyle/>
          <a:p>
            <a:r>
              <a:rPr lang="en-US" dirty="0" smtClean="0"/>
              <a:t>Anomaly-Based IDPS</a:t>
            </a:r>
          </a:p>
        </p:txBody>
      </p:sp>
    </p:spTree>
    <p:extLst>
      <p:ext uri="{BB962C8B-B14F-4D97-AF65-F5344CB8AC3E}">
        <p14:creationId xmlns:p14="http://schemas.microsoft.com/office/powerpoint/2010/main" val="2047728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5"/>
          <p:cNvSpPr>
            <a:spLocks noGrp="1" noChangeArrowheads="1"/>
          </p:cNvSpPr>
          <p:nvPr>
            <p:ph type="body" idx="1"/>
          </p:nvPr>
        </p:nvSpPr>
        <p:spPr/>
        <p:txBody>
          <a:bodyPr/>
          <a:lstStyle/>
          <a:p>
            <a:r>
              <a:rPr lang="en-US" dirty="0" smtClean="0"/>
              <a:t>Just as with any alarm system, if there is no response to an alert, then an alarm does no good</a:t>
            </a:r>
          </a:p>
          <a:p>
            <a:r>
              <a:rPr lang="en-US" dirty="0" smtClean="0"/>
              <a:t>IDPSs must be configured using technical knowledge and adequate business and security knowledge to differentiate between routine circumstances and low, moderate, or severe threats</a:t>
            </a:r>
          </a:p>
          <a:p>
            <a:r>
              <a:rPr lang="en-US" dirty="0" smtClean="0"/>
              <a:t>A properly configured IDPS can translate a security alert into different types of notification</a:t>
            </a:r>
          </a:p>
          <a:p>
            <a:r>
              <a:rPr lang="en-US" dirty="0" smtClean="0"/>
              <a:t>A poorly configured IDPS may yield only noise</a:t>
            </a:r>
          </a:p>
        </p:txBody>
      </p:sp>
      <p:sp>
        <p:nvSpPr>
          <p:cNvPr id="54275" name="Rectangle 4"/>
          <p:cNvSpPr>
            <a:spLocks noGrp="1" noChangeArrowheads="1"/>
          </p:cNvSpPr>
          <p:nvPr>
            <p:ph type="title"/>
          </p:nvPr>
        </p:nvSpPr>
        <p:spPr/>
        <p:txBody>
          <a:bodyPr/>
          <a:lstStyle/>
          <a:p>
            <a:r>
              <a:rPr lang="en-US" dirty="0" smtClean="0"/>
              <a:t>Managing IDPSs</a:t>
            </a:r>
          </a:p>
        </p:txBody>
      </p:sp>
    </p:spTree>
    <p:extLst>
      <p:ext uri="{BB962C8B-B14F-4D97-AF65-F5344CB8AC3E}">
        <p14:creationId xmlns:p14="http://schemas.microsoft.com/office/powerpoint/2010/main" val="3002783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a:xfrm>
            <a:off x="365125" y="1295400"/>
            <a:ext cx="8415338" cy="3447098"/>
          </a:xfrm>
        </p:spPr>
        <p:txBody>
          <a:bodyPr/>
          <a:lstStyle/>
          <a:p>
            <a:r>
              <a:rPr lang="en-US" dirty="0" smtClean="0"/>
              <a:t>Most IDPSs monitor systems by means of agents—software that resides on a system and reports back to a management server </a:t>
            </a:r>
          </a:p>
          <a:p>
            <a:r>
              <a:rPr lang="en-US" dirty="0" smtClean="0"/>
              <a:t>A valuable tool in managing an IDPS is the consolidated enterprise management service—which allows the security professional to collect data from multiple host- and network-based IDPSs and look for patterns across systems and subnetworks</a:t>
            </a:r>
          </a:p>
        </p:txBody>
      </p:sp>
      <p:sp>
        <p:nvSpPr>
          <p:cNvPr id="55298" name="Title 1"/>
          <p:cNvSpPr>
            <a:spLocks noGrp="1"/>
          </p:cNvSpPr>
          <p:nvPr>
            <p:ph type="title"/>
          </p:nvPr>
        </p:nvSpPr>
        <p:spPr/>
        <p:txBody>
          <a:bodyPr/>
          <a:lstStyle/>
          <a:p>
            <a:r>
              <a:rPr lang="en-US" dirty="0" smtClean="0"/>
              <a:t>Managing IDPSs </a:t>
            </a:r>
            <a:r>
              <a:rPr lang="en-US" dirty="0"/>
              <a:t>(Continued)</a:t>
            </a:r>
            <a:endParaRPr lang="en-US" dirty="0" smtClean="0"/>
          </a:p>
        </p:txBody>
      </p:sp>
    </p:spTree>
    <p:extLst>
      <p:ext uri="{BB962C8B-B14F-4D97-AF65-F5344CB8AC3E}">
        <p14:creationId xmlns:p14="http://schemas.microsoft.com/office/powerpoint/2010/main" val="4194409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Content Placeholder 2"/>
          <p:cNvSpPr>
            <a:spLocks noGrp="1"/>
          </p:cNvSpPr>
          <p:nvPr>
            <p:ph idx="1"/>
          </p:nvPr>
        </p:nvSpPr>
        <p:spPr>
          <a:xfrm>
            <a:off x="365125" y="1295400"/>
            <a:ext cx="8415338" cy="4308872"/>
          </a:xfrm>
        </p:spPr>
        <p:txBody>
          <a:bodyPr/>
          <a:lstStyle/>
          <a:p>
            <a:r>
              <a:rPr lang="en-US" dirty="0" smtClean="0"/>
              <a:t>Most organizations that make use of wireless networks use an implementation based on IEEE 802.11</a:t>
            </a:r>
          </a:p>
          <a:p>
            <a:r>
              <a:rPr lang="en-US" dirty="0" smtClean="0"/>
              <a:t>The size of a wireless network’s footprint depends on the amount of power the wireless access points (WAPs) emit </a:t>
            </a:r>
          </a:p>
          <a:p>
            <a:r>
              <a:rPr lang="en-US" dirty="0" smtClean="0"/>
              <a:t>The </a:t>
            </a:r>
            <a:r>
              <a:rPr lang="en-US" dirty="0"/>
              <a:t>most common </a:t>
            </a:r>
            <a:r>
              <a:rPr lang="en-US" dirty="0" smtClean="0"/>
              <a:t>encryption protocol used in wireless networking is </a:t>
            </a:r>
            <a:r>
              <a:rPr lang="en-US" dirty="0"/>
              <a:t>the Wi-Fi Protected Access (WPA) family of protocols </a:t>
            </a:r>
          </a:p>
          <a:p>
            <a:r>
              <a:rPr lang="en-US" dirty="0"/>
              <a:t>The predecessor of WPA, unfortunately still in use, is Wired Equivalent Privacy (WEP), considered by most to be insecure and easily </a:t>
            </a:r>
            <a:r>
              <a:rPr lang="en-US" dirty="0" smtClean="0"/>
              <a:t>breached</a:t>
            </a:r>
          </a:p>
        </p:txBody>
      </p:sp>
      <p:sp>
        <p:nvSpPr>
          <p:cNvPr id="61442" name="Title 1"/>
          <p:cNvSpPr>
            <a:spLocks noGrp="1"/>
          </p:cNvSpPr>
          <p:nvPr>
            <p:ph type="title"/>
          </p:nvPr>
        </p:nvSpPr>
        <p:spPr/>
        <p:txBody>
          <a:bodyPr/>
          <a:lstStyle/>
          <a:p>
            <a:r>
              <a:rPr lang="en-US" dirty="0" smtClean="0"/>
              <a:t>Wireless Networking Protection</a:t>
            </a:r>
          </a:p>
        </p:txBody>
      </p:sp>
    </p:spTree>
    <p:extLst>
      <p:ext uri="{BB962C8B-B14F-4D97-AF65-F5344CB8AC3E}">
        <p14:creationId xmlns:p14="http://schemas.microsoft.com/office/powerpoint/2010/main" val="1657333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Content Placeholder 2"/>
          <p:cNvSpPr>
            <a:spLocks noGrp="1"/>
          </p:cNvSpPr>
          <p:nvPr>
            <p:ph idx="1"/>
          </p:nvPr>
        </p:nvSpPr>
        <p:spPr>
          <a:xfrm>
            <a:off x="365125" y="1295400"/>
            <a:ext cx="8415338" cy="4739759"/>
          </a:xfrm>
        </p:spPr>
        <p:txBody>
          <a:bodyPr/>
          <a:lstStyle/>
          <a:p>
            <a:r>
              <a:rPr lang="en-US" dirty="0" smtClean="0"/>
              <a:t>Bluetooth </a:t>
            </a:r>
            <a:r>
              <a:rPr lang="en-US" dirty="0"/>
              <a:t>is a de facto industry standard for short range (</a:t>
            </a:r>
            <a:r>
              <a:rPr lang="en-US" dirty="0" smtClean="0"/>
              <a:t>approximately </a:t>
            </a:r>
            <a:r>
              <a:rPr lang="en-US" dirty="0"/>
              <a:t>30 </a:t>
            </a:r>
            <a:r>
              <a:rPr lang="en-US" dirty="0" smtClean="0"/>
              <a:t>feet</a:t>
            </a:r>
            <a:r>
              <a:rPr lang="en-US" dirty="0"/>
              <a:t>) wireless communications between devices</a:t>
            </a:r>
          </a:p>
          <a:p>
            <a:r>
              <a:rPr lang="en-US" dirty="0"/>
              <a:t>The Bluetooth wireless communications link can be exploited by anyone within range, unless suitable security controls are implemented </a:t>
            </a:r>
          </a:p>
          <a:p>
            <a:r>
              <a:rPr lang="en-US" dirty="0"/>
              <a:t>In discoverable </a:t>
            </a:r>
            <a:r>
              <a:rPr lang="en-US" dirty="0" smtClean="0"/>
              <a:t>mode, devices </a:t>
            </a:r>
            <a:r>
              <a:rPr lang="en-US" dirty="0"/>
              <a:t>can easily be </a:t>
            </a:r>
            <a:r>
              <a:rPr lang="en-US" dirty="0" smtClean="0"/>
              <a:t>accessed, but even </a:t>
            </a:r>
            <a:r>
              <a:rPr lang="en-US" dirty="0"/>
              <a:t>in </a:t>
            </a:r>
            <a:r>
              <a:rPr lang="en-US" dirty="0" smtClean="0"/>
              <a:t>non-discoverable </a:t>
            </a:r>
            <a:r>
              <a:rPr lang="en-US" dirty="0"/>
              <a:t>mode, the device is susceptible to access by other devices that have connected with it in the </a:t>
            </a:r>
            <a:r>
              <a:rPr lang="en-US" dirty="0" smtClean="0"/>
              <a:t>past</a:t>
            </a:r>
          </a:p>
          <a:p>
            <a:endParaRPr lang="en-US" dirty="0" smtClean="0"/>
          </a:p>
        </p:txBody>
      </p:sp>
      <p:sp>
        <p:nvSpPr>
          <p:cNvPr id="61442" name="Title 1"/>
          <p:cNvSpPr>
            <a:spLocks noGrp="1"/>
          </p:cNvSpPr>
          <p:nvPr>
            <p:ph type="title"/>
          </p:nvPr>
        </p:nvSpPr>
        <p:spPr/>
        <p:txBody>
          <a:bodyPr/>
          <a:lstStyle/>
          <a:p>
            <a:r>
              <a:rPr lang="en-US" dirty="0" smtClean="0"/>
              <a:t>Wireless Networking Protection </a:t>
            </a:r>
            <a:r>
              <a:rPr lang="en-US" dirty="0"/>
              <a:t>(Continued)</a:t>
            </a:r>
            <a:endParaRPr lang="en-US" dirty="0" smtClean="0"/>
          </a:p>
        </p:txBody>
      </p:sp>
    </p:spTree>
    <p:extLst>
      <p:ext uri="{BB962C8B-B14F-4D97-AF65-F5344CB8AC3E}">
        <p14:creationId xmlns:p14="http://schemas.microsoft.com/office/powerpoint/2010/main" val="20357248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3693319"/>
          </a:xfrm>
        </p:spPr>
        <p:txBody>
          <a:bodyPr/>
          <a:lstStyle/>
          <a:p>
            <a:r>
              <a:rPr lang="en-US" dirty="0" smtClean="0"/>
              <a:t>By default Bluetooth does not authenticate connections, but it does implement some degree of security when devices access certain services like dial-up accounts and local area file transfers </a:t>
            </a:r>
          </a:p>
          <a:p>
            <a:r>
              <a:rPr lang="en-US" dirty="0" smtClean="0"/>
              <a:t>The only way to secure Bluetooth-enabled devices is to: </a:t>
            </a:r>
          </a:p>
          <a:p>
            <a:pPr marL="228600" lvl="1" indent="0">
              <a:buNone/>
            </a:pPr>
            <a:r>
              <a:rPr lang="en-US" dirty="0" smtClean="0"/>
              <a:t>1. turn off Bluetooth when you do not intend to use it and </a:t>
            </a:r>
          </a:p>
          <a:p>
            <a:pPr marL="228600" lvl="1" indent="0">
              <a:buNone/>
            </a:pPr>
            <a:r>
              <a:rPr lang="en-US" dirty="0" smtClean="0"/>
              <a:t>2. do not accept an incoming communications pairing request unless you know who the requestor is</a:t>
            </a:r>
          </a:p>
          <a:p>
            <a:endParaRPr lang="en-US" dirty="0"/>
          </a:p>
        </p:txBody>
      </p:sp>
      <p:sp>
        <p:nvSpPr>
          <p:cNvPr id="67586" name="Title 1"/>
          <p:cNvSpPr>
            <a:spLocks noGrp="1"/>
          </p:cNvSpPr>
          <p:nvPr>
            <p:ph type="title"/>
          </p:nvPr>
        </p:nvSpPr>
        <p:spPr/>
        <p:txBody>
          <a:bodyPr/>
          <a:lstStyle/>
          <a:p>
            <a:r>
              <a:rPr lang="en-US" dirty="0" smtClean="0"/>
              <a:t>Wireless Networking Protection </a:t>
            </a:r>
            <a:r>
              <a:rPr lang="en-US" dirty="0"/>
              <a:t>(Continued)</a:t>
            </a:r>
            <a:endParaRPr lang="en-US" dirty="0" smtClean="0"/>
          </a:p>
        </p:txBody>
      </p:sp>
    </p:spTree>
    <p:extLst>
      <p:ext uri="{BB962C8B-B14F-4D97-AF65-F5344CB8AC3E}">
        <p14:creationId xmlns:p14="http://schemas.microsoft.com/office/powerpoint/2010/main" val="7833847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Content Placeholder 2"/>
          <p:cNvSpPr>
            <a:spLocks noGrp="1"/>
          </p:cNvSpPr>
          <p:nvPr>
            <p:ph idx="1"/>
          </p:nvPr>
        </p:nvSpPr>
        <p:spPr/>
        <p:txBody>
          <a:bodyPr/>
          <a:lstStyle/>
          <a:p>
            <a:r>
              <a:rPr lang="en-US" dirty="0" smtClean="0"/>
              <a:t>It is possible to restrict access to the network to a preapproved set of wireless network card MAC addresses</a:t>
            </a:r>
          </a:p>
          <a:p>
            <a:r>
              <a:rPr lang="en-US" dirty="0" smtClean="0"/>
              <a:t>One of the first management requirements is to regulate the size of the wireless network footprint by adjusting the placement and strength of the WAPs</a:t>
            </a:r>
          </a:p>
          <a:p>
            <a:r>
              <a:rPr lang="en-US" dirty="0" smtClean="0"/>
              <a:t>Select WPA or WPA2 over WEP</a:t>
            </a:r>
          </a:p>
          <a:p>
            <a:r>
              <a:rPr lang="en-US" dirty="0" smtClean="0"/>
              <a:t>Protect pre-shared keys</a:t>
            </a:r>
          </a:p>
          <a:p>
            <a:endParaRPr lang="en-US" dirty="0" smtClean="0"/>
          </a:p>
        </p:txBody>
      </p:sp>
      <p:sp>
        <p:nvSpPr>
          <p:cNvPr id="68610" name="Title 1"/>
          <p:cNvSpPr>
            <a:spLocks noGrp="1"/>
          </p:cNvSpPr>
          <p:nvPr>
            <p:ph type="title"/>
          </p:nvPr>
        </p:nvSpPr>
        <p:spPr/>
        <p:txBody>
          <a:bodyPr/>
          <a:lstStyle/>
          <a:p>
            <a:r>
              <a:rPr lang="en-US" dirty="0" smtClean="0"/>
              <a:t>Managing Wireless Connections</a:t>
            </a:r>
          </a:p>
        </p:txBody>
      </p:sp>
    </p:spTree>
    <p:extLst>
      <p:ext uri="{BB962C8B-B14F-4D97-AF65-F5344CB8AC3E}">
        <p14:creationId xmlns:p14="http://schemas.microsoft.com/office/powerpoint/2010/main" val="26511240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7"/>
          <p:cNvSpPr>
            <a:spLocks noGrp="1" noChangeArrowheads="1"/>
          </p:cNvSpPr>
          <p:nvPr>
            <p:ph type="body" idx="1"/>
          </p:nvPr>
        </p:nvSpPr>
        <p:spPr/>
        <p:txBody>
          <a:bodyPr/>
          <a:lstStyle/>
          <a:p>
            <a:r>
              <a:rPr lang="en-US" dirty="0" smtClean="0"/>
              <a:t>Scanning and analysis tools can find vulnerabilities in systems, holes in security components, and other unsecured aspects of the network</a:t>
            </a:r>
          </a:p>
          <a:p>
            <a:r>
              <a:rPr lang="en-US" dirty="0" smtClean="0"/>
              <a:t>Conscientious administrators will have several informational Web sites bookmarked, and they frequently browse for new vulnerabilities, recent conquests, and favorite assault techniques</a:t>
            </a:r>
          </a:p>
          <a:p>
            <a:r>
              <a:rPr lang="en-US" dirty="0" smtClean="0"/>
              <a:t>There is nothing wrong with security administrators using the tools used by attackers to examine their own defenses and search out areas of vulnerability</a:t>
            </a:r>
          </a:p>
        </p:txBody>
      </p:sp>
      <p:sp>
        <p:nvSpPr>
          <p:cNvPr id="69634" name="Rectangle 6"/>
          <p:cNvSpPr>
            <a:spLocks noGrp="1" noChangeArrowheads="1"/>
          </p:cNvSpPr>
          <p:nvPr>
            <p:ph type="title"/>
          </p:nvPr>
        </p:nvSpPr>
        <p:spPr/>
        <p:txBody>
          <a:bodyPr/>
          <a:lstStyle/>
          <a:p>
            <a:r>
              <a:rPr lang="en-US" dirty="0" smtClean="0"/>
              <a:t>Scanning and Analysis Tools</a:t>
            </a:r>
          </a:p>
        </p:txBody>
      </p:sp>
    </p:spTree>
    <p:extLst>
      <p:ext uri="{BB962C8B-B14F-4D97-AF65-F5344CB8AC3E}">
        <p14:creationId xmlns:p14="http://schemas.microsoft.com/office/powerpoint/2010/main" val="197238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Grp="1" noChangeArrowheads="1"/>
          </p:cNvSpPr>
          <p:nvPr>
            <p:ph type="body" idx="1"/>
          </p:nvPr>
        </p:nvSpPr>
        <p:spPr>
          <a:xfrm>
            <a:off x="365125" y="1295400"/>
            <a:ext cx="8415338" cy="4493538"/>
          </a:xfrm>
        </p:spPr>
        <p:txBody>
          <a:bodyPr/>
          <a:lstStyle/>
          <a:p>
            <a:r>
              <a:rPr lang="en-US" dirty="0" smtClean="0"/>
              <a:t>Access controls regulate the admission of users into trusted areas of the organization—both logical access to information systems and physical access to the organization’s facilities</a:t>
            </a:r>
          </a:p>
          <a:p>
            <a:r>
              <a:rPr lang="en-US" dirty="0" smtClean="0"/>
              <a:t>Access control encompasses four processes: </a:t>
            </a:r>
          </a:p>
          <a:p>
            <a:pPr lvl="1"/>
            <a:r>
              <a:rPr lang="en-US" dirty="0" smtClean="0"/>
              <a:t>Identification </a:t>
            </a:r>
          </a:p>
          <a:p>
            <a:pPr lvl="1"/>
            <a:r>
              <a:rPr lang="en-US" dirty="0" smtClean="0"/>
              <a:t>Authentication </a:t>
            </a:r>
          </a:p>
          <a:p>
            <a:pPr lvl="1"/>
            <a:r>
              <a:rPr lang="en-US" dirty="0" smtClean="0"/>
              <a:t>Authorization</a:t>
            </a:r>
          </a:p>
          <a:p>
            <a:pPr lvl="1"/>
            <a:r>
              <a:rPr lang="en-US" dirty="0" smtClean="0"/>
              <a:t>Accountability</a:t>
            </a:r>
          </a:p>
          <a:p>
            <a:r>
              <a:rPr lang="en-US" dirty="0" smtClean="0"/>
              <a:t>A successful access control approach always incorporates all four of these elements (IAAA)</a:t>
            </a:r>
          </a:p>
        </p:txBody>
      </p:sp>
      <p:sp>
        <p:nvSpPr>
          <p:cNvPr id="7171" name="Rectangle 4"/>
          <p:cNvSpPr>
            <a:spLocks noGrp="1" noChangeArrowheads="1"/>
          </p:cNvSpPr>
          <p:nvPr>
            <p:ph type="title"/>
          </p:nvPr>
        </p:nvSpPr>
        <p:spPr/>
        <p:txBody>
          <a:bodyPr/>
          <a:lstStyle/>
          <a:p>
            <a:r>
              <a:rPr lang="en-US" dirty="0" smtClean="0"/>
              <a:t>Access Controls and Biometrics</a:t>
            </a:r>
          </a:p>
        </p:txBody>
      </p:sp>
    </p:spTree>
    <p:extLst>
      <p:ext uri="{BB962C8B-B14F-4D97-AF65-F5344CB8AC3E}">
        <p14:creationId xmlns:p14="http://schemas.microsoft.com/office/powerpoint/2010/main" val="29079004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Content Placeholder 2"/>
          <p:cNvSpPr>
            <a:spLocks noGrp="1"/>
          </p:cNvSpPr>
          <p:nvPr>
            <p:ph idx="1"/>
          </p:nvPr>
        </p:nvSpPr>
        <p:spPr/>
        <p:txBody>
          <a:bodyPr/>
          <a:lstStyle/>
          <a:p>
            <a:r>
              <a:rPr lang="en-US" dirty="0" smtClean="0"/>
              <a:t>Scanning tools collect the information that an attacker needs to succeed</a:t>
            </a:r>
          </a:p>
          <a:p>
            <a:r>
              <a:rPr lang="en-US" dirty="0" smtClean="0"/>
              <a:t>Footprinting is the organized research of the Internet addresses owned or controlled by a target organization</a:t>
            </a:r>
          </a:p>
          <a:p>
            <a:r>
              <a:rPr lang="en-US" dirty="0" smtClean="0"/>
              <a:t>Fingerprinting entails the systematic examination of all of the organization’s network addresses, and yields a detailed network analysis that reveals useful information about the targets of the planned attack</a:t>
            </a:r>
          </a:p>
          <a:p>
            <a:endParaRPr lang="en-US" dirty="0" smtClean="0"/>
          </a:p>
        </p:txBody>
      </p:sp>
      <p:sp>
        <p:nvSpPr>
          <p:cNvPr id="70658" name="Title 1"/>
          <p:cNvSpPr>
            <a:spLocks noGrp="1"/>
          </p:cNvSpPr>
          <p:nvPr>
            <p:ph type="title"/>
          </p:nvPr>
        </p:nvSpPr>
        <p:spPr/>
        <p:txBody>
          <a:bodyPr/>
          <a:lstStyle/>
          <a:p>
            <a:r>
              <a:rPr lang="en-US" dirty="0" smtClean="0"/>
              <a:t>Scanning and Analysis Tools </a:t>
            </a:r>
            <a:r>
              <a:rPr lang="en-US" dirty="0"/>
              <a:t>(Continued)</a:t>
            </a:r>
            <a:endParaRPr lang="en-US" dirty="0" smtClean="0"/>
          </a:p>
        </p:txBody>
      </p:sp>
    </p:spTree>
    <p:extLst>
      <p:ext uri="{BB962C8B-B14F-4D97-AF65-F5344CB8AC3E}">
        <p14:creationId xmlns:p14="http://schemas.microsoft.com/office/powerpoint/2010/main" val="2464009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5"/>
          <p:cNvSpPr>
            <a:spLocks noGrp="1" noChangeArrowheads="1"/>
          </p:cNvSpPr>
          <p:nvPr>
            <p:ph type="body" idx="1"/>
          </p:nvPr>
        </p:nvSpPr>
        <p:spPr>
          <a:xfrm>
            <a:off x="365125" y="1295400"/>
            <a:ext cx="8415338" cy="4985980"/>
          </a:xfrm>
        </p:spPr>
        <p:txBody>
          <a:bodyPr/>
          <a:lstStyle/>
          <a:p>
            <a:r>
              <a:rPr lang="en-US" dirty="0" smtClean="0"/>
              <a:t>Port scanners are a group of utility software applications that can identify active computers on a network; the active ports and services on those computers; the computers’ functions and roles, and other useful info</a:t>
            </a:r>
          </a:p>
          <a:p>
            <a:r>
              <a:rPr lang="en-US" dirty="0" smtClean="0"/>
              <a:t>A port is a network channel or connection point in a data communications system </a:t>
            </a:r>
          </a:p>
          <a:p>
            <a:pPr lvl="1"/>
            <a:r>
              <a:rPr lang="en-US" dirty="0" smtClean="0"/>
              <a:t>Well-known ports are those from 0 through 1023; </a:t>
            </a:r>
          </a:p>
          <a:p>
            <a:pPr lvl="1"/>
            <a:r>
              <a:rPr lang="en-US" dirty="0" smtClean="0"/>
              <a:t>Registered ports are those from 1024 through 49151; </a:t>
            </a:r>
          </a:p>
          <a:p>
            <a:pPr lvl="1"/>
            <a:r>
              <a:rPr lang="en-US" dirty="0" smtClean="0"/>
              <a:t>Dynamic and private ports are those from 49152 through 65535</a:t>
            </a:r>
          </a:p>
          <a:p>
            <a:r>
              <a:rPr lang="en-US" dirty="0" smtClean="0"/>
              <a:t>Open ports can be used to send commands to a computer, gain access to a server, and exert control over a networking device</a:t>
            </a:r>
          </a:p>
        </p:txBody>
      </p:sp>
      <p:sp>
        <p:nvSpPr>
          <p:cNvPr id="71683" name="Rectangle 4"/>
          <p:cNvSpPr>
            <a:spLocks noGrp="1" noChangeArrowheads="1"/>
          </p:cNvSpPr>
          <p:nvPr>
            <p:ph type="title"/>
          </p:nvPr>
        </p:nvSpPr>
        <p:spPr/>
        <p:txBody>
          <a:bodyPr/>
          <a:lstStyle/>
          <a:p>
            <a:r>
              <a:rPr lang="en-US" dirty="0" smtClean="0"/>
              <a:t>Port Scanners</a:t>
            </a:r>
          </a:p>
        </p:txBody>
      </p:sp>
    </p:spTree>
    <p:extLst>
      <p:ext uri="{BB962C8B-B14F-4D97-AF65-F5344CB8AC3E}">
        <p14:creationId xmlns:p14="http://schemas.microsoft.com/office/powerpoint/2010/main" val="29044325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5"/>
          <p:cNvSpPr>
            <a:spLocks noGrp="1" noChangeArrowheads="1"/>
          </p:cNvSpPr>
          <p:nvPr>
            <p:ph type="body" idx="1"/>
          </p:nvPr>
        </p:nvSpPr>
        <p:spPr/>
        <p:txBody>
          <a:bodyPr/>
          <a:lstStyle/>
          <a:p>
            <a:r>
              <a:rPr lang="en-US" dirty="0" smtClean="0"/>
              <a:t>Vulnerability scanners, which are variants of port scanners, are capable of scanning networks for very detailed information</a:t>
            </a:r>
          </a:p>
          <a:p>
            <a:r>
              <a:rPr lang="en-US" dirty="0" smtClean="0"/>
              <a:t>They identify exposed user names and groups, show open network shares, and expose configuration problems and other server vulnerabilities</a:t>
            </a:r>
          </a:p>
        </p:txBody>
      </p:sp>
      <p:sp>
        <p:nvSpPr>
          <p:cNvPr id="73730" name="Rectangle 4"/>
          <p:cNvSpPr>
            <a:spLocks noGrp="1" noChangeArrowheads="1"/>
          </p:cNvSpPr>
          <p:nvPr>
            <p:ph type="title"/>
          </p:nvPr>
        </p:nvSpPr>
        <p:spPr/>
        <p:txBody>
          <a:bodyPr/>
          <a:lstStyle/>
          <a:p>
            <a:r>
              <a:rPr lang="en-US" dirty="0" smtClean="0"/>
              <a:t>Vulnerability Scanners</a:t>
            </a:r>
          </a:p>
        </p:txBody>
      </p:sp>
    </p:spTree>
    <p:extLst>
      <p:ext uri="{BB962C8B-B14F-4D97-AF65-F5344CB8AC3E}">
        <p14:creationId xmlns:p14="http://schemas.microsoft.com/office/powerpoint/2010/main" val="6985779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5"/>
          <p:cNvSpPr>
            <a:spLocks noGrp="1" noChangeArrowheads="1"/>
          </p:cNvSpPr>
          <p:nvPr>
            <p:ph type="body" idx="1"/>
          </p:nvPr>
        </p:nvSpPr>
        <p:spPr/>
        <p:txBody>
          <a:bodyPr/>
          <a:lstStyle/>
          <a:p>
            <a:r>
              <a:rPr lang="en-US" dirty="0" smtClean="0"/>
              <a:t>A packet sniffer is a network tool that collects and analyzes packets on a network</a:t>
            </a:r>
          </a:p>
          <a:p>
            <a:r>
              <a:rPr lang="en-US" dirty="0" smtClean="0"/>
              <a:t>It can be used to eavesdrop on network traffic</a:t>
            </a:r>
          </a:p>
          <a:p>
            <a:r>
              <a:rPr lang="en-US" dirty="0" smtClean="0"/>
              <a:t>A packet sniffer must be connected directly to a local network from an internal location</a:t>
            </a:r>
          </a:p>
          <a:p>
            <a:r>
              <a:rPr lang="en-US" dirty="0" smtClean="0"/>
              <a:t>To use a packet sniffer legally, you must:</a:t>
            </a:r>
          </a:p>
          <a:p>
            <a:pPr lvl="1"/>
            <a:r>
              <a:rPr lang="en-US" dirty="0" smtClean="0"/>
              <a:t>Be on a network that the organization owns, not leases</a:t>
            </a:r>
          </a:p>
          <a:p>
            <a:pPr lvl="1"/>
            <a:r>
              <a:rPr lang="en-US" dirty="0" smtClean="0"/>
              <a:t>Be under the direct authorization of the network owners</a:t>
            </a:r>
          </a:p>
          <a:p>
            <a:pPr lvl="1"/>
            <a:r>
              <a:rPr lang="en-US" dirty="0" smtClean="0"/>
              <a:t>Have the knowledge and consent of the users</a:t>
            </a:r>
          </a:p>
          <a:p>
            <a:pPr lvl="1"/>
            <a:r>
              <a:rPr lang="en-US" dirty="0" smtClean="0"/>
              <a:t>Have a justifiable business reason for doing so</a:t>
            </a:r>
          </a:p>
        </p:txBody>
      </p:sp>
      <p:sp>
        <p:nvSpPr>
          <p:cNvPr id="74754" name="Rectangle 4"/>
          <p:cNvSpPr>
            <a:spLocks noGrp="1" noChangeArrowheads="1"/>
          </p:cNvSpPr>
          <p:nvPr>
            <p:ph type="title"/>
          </p:nvPr>
        </p:nvSpPr>
        <p:spPr/>
        <p:txBody>
          <a:bodyPr/>
          <a:lstStyle/>
          <a:p>
            <a:r>
              <a:rPr lang="en-US" dirty="0" smtClean="0"/>
              <a:t>Packet Sniffers</a:t>
            </a:r>
          </a:p>
        </p:txBody>
      </p:sp>
    </p:spTree>
    <p:extLst>
      <p:ext uri="{BB962C8B-B14F-4D97-AF65-F5344CB8AC3E}">
        <p14:creationId xmlns:p14="http://schemas.microsoft.com/office/powerpoint/2010/main" val="14811708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5"/>
          <p:cNvSpPr>
            <a:spLocks noGrp="1" noChangeArrowheads="1"/>
          </p:cNvSpPr>
          <p:nvPr>
            <p:ph type="body" idx="1"/>
          </p:nvPr>
        </p:nvSpPr>
        <p:spPr>
          <a:xfrm>
            <a:off x="365125" y="1295400"/>
            <a:ext cx="8415338" cy="5170646"/>
          </a:xfrm>
        </p:spPr>
        <p:txBody>
          <a:bodyPr/>
          <a:lstStyle/>
          <a:p>
            <a:r>
              <a:rPr lang="en-US" dirty="0" smtClean="0"/>
              <a:t>Trap and trace applications are another set of technologies used to deploy IDPS technology that detects individuals who are intruding into network areas or investigating systems without authorization</a:t>
            </a:r>
          </a:p>
          <a:p>
            <a:r>
              <a:rPr lang="en-US" dirty="0" smtClean="0"/>
              <a:t>Trap function software, like honey pots or honey nets, entice individuals who are illegally perusing the internal areas of a network, and distract the attacker while the software notifies the administrator of the intrusion</a:t>
            </a:r>
          </a:p>
          <a:p>
            <a:r>
              <a:rPr lang="en-US" dirty="0" smtClean="0"/>
              <a:t>The trace is a process by which the organization attempts to determine the identity of someone discovered in unauthorized areas of the network or systems, but can be a violation of the ECPA</a:t>
            </a:r>
          </a:p>
        </p:txBody>
      </p:sp>
      <p:sp>
        <p:nvSpPr>
          <p:cNvPr id="77827" name="Rectangle 4"/>
          <p:cNvSpPr>
            <a:spLocks noGrp="1" noChangeArrowheads="1"/>
          </p:cNvSpPr>
          <p:nvPr>
            <p:ph type="title"/>
          </p:nvPr>
        </p:nvSpPr>
        <p:spPr/>
        <p:txBody>
          <a:bodyPr/>
          <a:lstStyle/>
          <a:p>
            <a:r>
              <a:rPr lang="en-US" dirty="0" smtClean="0"/>
              <a:t>Trap and Trace</a:t>
            </a:r>
          </a:p>
        </p:txBody>
      </p:sp>
    </p:spTree>
    <p:extLst>
      <p:ext uri="{BB962C8B-B14F-4D97-AF65-F5344CB8AC3E}">
        <p14:creationId xmlns:p14="http://schemas.microsoft.com/office/powerpoint/2010/main" val="35108056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5"/>
          <p:cNvSpPr>
            <a:spLocks noGrp="1" noChangeArrowheads="1"/>
          </p:cNvSpPr>
          <p:nvPr>
            <p:ph type="body" idx="1"/>
          </p:nvPr>
        </p:nvSpPr>
        <p:spPr/>
        <p:txBody>
          <a:bodyPr/>
          <a:lstStyle/>
          <a:p>
            <a:r>
              <a:rPr lang="en-US" dirty="0" smtClean="0"/>
              <a:t>It is vitally important that the security manager be able to see the organization’s systems and networks from the viewpoint of potential attackers</a:t>
            </a:r>
          </a:p>
          <a:p>
            <a:r>
              <a:rPr lang="en-US" dirty="0" smtClean="0"/>
              <a:t>The security manager should develop a program using in-house resources, contractors, or an outsourced service provider to periodically scan his or her own systems and networks for vulnerabilities with the same tools that a typical hacker might use </a:t>
            </a:r>
          </a:p>
        </p:txBody>
      </p:sp>
      <p:sp>
        <p:nvSpPr>
          <p:cNvPr id="78851" name="Rectangle 4"/>
          <p:cNvSpPr>
            <a:spLocks noGrp="1" noChangeArrowheads="1"/>
          </p:cNvSpPr>
          <p:nvPr>
            <p:ph type="title"/>
          </p:nvPr>
        </p:nvSpPr>
        <p:spPr/>
        <p:txBody>
          <a:bodyPr/>
          <a:lstStyle/>
          <a:p>
            <a:r>
              <a:rPr lang="en-US" dirty="0" smtClean="0"/>
              <a:t>Managing Scanning and Analysis Tools</a:t>
            </a:r>
          </a:p>
        </p:txBody>
      </p:sp>
    </p:spTree>
    <p:extLst>
      <p:ext uri="{BB962C8B-B14F-4D97-AF65-F5344CB8AC3E}">
        <p14:creationId xmlns:p14="http://schemas.microsoft.com/office/powerpoint/2010/main" val="17147183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3"/>
          <p:cNvSpPr>
            <a:spLocks noGrp="1" noChangeArrowheads="1"/>
          </p:cNvSpPr>
          <p:nvPr>
            <p:ph type="body" idx="1"/>
          </p:nvPr>
        </p:nvSpPr>
        <p:spPr>
          <a:xfrm>
            <a:off x="365124" y="1219201"/>
            <a:ext cx="8626475" cy="5486400"/>
          </a:xfrm>
        </p:spPr>
        <p:txBody>
          <a:bodyPr/>
          <a:lstStyle/>
          <a:p>
            <a:r>
              <a:rPr lang="en-US" sz="2400" dirty="0" smtClean="0"/>
              <a:t>Drawbacks to using scanners and analysis tools, content filters, and trap and trace tools:</a:t>
            </a:r>
          </a:p>
          <a:p>
            <a:pPr lvl="1"/>
            <a:r>
              <a:rPr lang="en-US" sz="2000" dirty="0" smtClean="0"/>
              <a:t>These tools are not human and thus cannot simulate the more creative behavior of a human attacker</a:t>
            </a:r>
          </a:p>
          <a:p>
            <a:pPr lvl="1"/>
            <a:r>
              <a:rPr lang="en-US" sz="2000" dirty="0" smtClean="0"/>
              <a:t>Most tools function by pattern recognition, so only previously known issues can be detected</a:t>
            </a:r>
          </a:p>
          <a:p>
            <a:pPr lvl="1"/>
            <a:r>
              <a:rPr lang="en-US" sz="2000" dirty="0" smtClean="0"/>
              <a:t>Most of these tools are computer-based software or hardware and so are prone to errors, flaws, and vulnerabilities of their own</a:t>
            </a:r>
          </a:p>
          <a:p>
            <a:pPr lvl="1"/>
            <a:r>
              <a:rPr lang="en-US" sz="2000" dirty="0" smtClean="0"/>
              <a:t>All of these tools are designed, configured, and operated by humans and are subject to human errors</a:t>
            </a:r>
          </a:p>
          <a:p>
            <a:pPr lvl="1"/>
            <a:r>
              <a:rPr lang="en-US" sz="2000" dirty="0" smtClean="0"/>
              <a:t>You get what you pay for. Use of hackerware may actually infect a system with a virus or open the system to outside attacks or other unintended consequences</a:t>
            </a:r>
          </a:p>
          <a:p>
            <a:pPr lvl="1"/>
            <a:r>
              <a:rPr lang="en-US" sz="2000" dirty="0" smtClean="0"/>
              <a:t>Specifically for content filters, some organizations have established policies or laws that protect the individual user’s right to access content, especially if it is necessary for the conduct of his or her job</a:t>
            </a:r>
          </a:p>
          <a:p>
            <a:pPr lvl="1"/>
            <a:r>
              <a:rPr lang="en-US" sz="2000" dirty="0" smtClean="0"/>
              <a:t>Tool usage and configuration must comply with an explicitly articulated policy, and the policy must provide for valid exceptions</a:t>
            </a:r>
          </a:p>
        </p:txBody>
      </p:sp>
      <p:sp>
        <p:nvSpPr>
          <p:cNvPr id="79875" name="Rectangle 2"/>
          <p:cNvSpPr>
            <a:spLocks noGrp="1" noChangeArrowheads="1"/>
          </p:cNvSpPr>
          <p:nvPr>
            <p:ph type="title"/>
          </p:nvPr>
        </p:nvSpPr>
        <p:spPr/>
        <p:txBody>
          <a:bodyPr/>
          <a:lstStyle/>
          <a:p>
            <a:r>
              <a:rPr lang="en-US" dirty="0" smtClean="0"/>
              <a:t>Managing Scanning and Analysis Tools </a:t>
            </a:r>
            <a:r>
              <a:rPr lang="en-US" dirty="0"/>
              <a:t>(Continued)</a:t>
            </a:r>
            <a:endParaRPr lang="en-US" dirty="0" smtClean="0"/>
          </a:p>
        </p:txBody>
      </p:sp>
    </p:spTree>
    <p:extLst>
      <p:ext uri="{BB962C8B-B14F-4D97-AF65-F5344CB8AC3E}">
        <p14:creationId xmlns:p14="http://schemas.microsoft.com/office/powerpoint/2010/main" val="7380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Some systems are configured to record a common set of data by default; other systems must be configured to be activated</a:t>
            </a:r>
          </a:p>
          <a:p>
            <a:r>
              <a:rPr lang="en-US" dirty="0" smtClean="0"/>
              <a:t>This data, referred to generally as log files or logs, is commonly used to audit the systems performance and usage both by authorized and unauthorized users</a:t>
            </a:r>
          </a:p>
          <a:p>
            <a:r>
              <a:rPr lang="en-US" dirty="0" smtClean="0"/>
              <a:t>To protect the log data, you must ensure that the servers that create and store the logs are secure</a:t>
            </a:r>
          </a:p>
          <a:p>
            <a:r>
              <a:rPr lang="en-US" dirty="0" smtClean="0"/>
              <a:t>According to NIST, log management infrastructure involves two tiers, each with its own subtasks: </a:t>
            </a:r>
          </a:p>
          <a:p>
            <a:pPr lvl="1"/>
            <a:r>
              <a:rPr lang="en-US" dirty="0" smtClean="0"/>
              <a:t>log generation</a:t>
            </a:r>
          </a:p>
          <a:p>
            <a:pPr lvl="1"/>
            <a:r>
              <a:rPr lang="en-US" dirty="0" smtClean="0"/>
              <a:t>log analysis and storage</a:t>
            </a:r>
            <a:endParaRPr lang="en-US" dirty="0"/>
          </a:p>
        </p:txBody>
      </p:sp>
      <p:sp>
        <p:nvSpPr>
          <p:cNvPr id="2" name="Title 1"/>
          <p:cNvSpPr>
            <a:spLocks noGrp="1"/>
          </p:cNvSpPr>
          <p:nvPr>
            <p:ph type="title"/>
          </p:nvPr>
        </p:nvSpPr>
        <p:spPr/>
        <p:txBody>
          <a:bodyPr/>
          <a:lstStyle/>
          <a:p>
            <a:r>
              <a:rPr lang="en-US" dirty="0" smtClean="0"/>
              <a:t>Managing Server-Based Systems with Logging</a:t>
            </a:r>
            <a:endParaRPr lang="en-US" dirty="0"/>
          </a:p>
        </p:txBody>
      </p:sp>
    </p:spTree>
    <p:extLst>
      <p:ext uri="{BB962C8B-B14F-4D97-AF65-F5344CB8AC3E}">
        <p14:creationId xmlns:p14="http://schemas.microsoft.com/office/powerpoint/2010/main" val="369311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4493538"/>
          </a:xfrm>
        </p:spPr>
        <p:txBody>
          <a:bodyPr/>
          <a:lstStyle/>
          <a:p>
            <a:r>
              <a:rPr lang="en-US" dirty="0" smtClean="0"/>
              <a:t>Log generation involves the configuration of systems to create logs as well as configuration changes needed to consolidate logs if this is desired</a:t>
            </a:r>
          </a:p>
          <a:p>
            <a:r>
              <a:rPr lang="en-US" dirty="0" smtClean="0"/>
              <a:t>This typically requires activating logging on the various servers, and defining where to store logging data, locally or otherwise </a:t>
            </a:r>
          </a:p>
          <a:p>
            <a:r>
              <a:rPr lang="en-US" dirty="0" smtClean="0"/>
              <a:t>Issues in log generation include:</a:t>
            </a:r>
          </a:p>
          <a:p>
            <a:pPr lvl="1"/>
            <a:r>
              <a:rPr lang="en-US" dirty="0" smtClean="0"/>
              <a:t>Multiple log sources</a:t>
            </a:r>
          </a:p>
          <a:p>
            <a:pPr lvl="1"/>
            <a:r>
              <a:rPr lang="en-US" dirty="0" smtClean="0"/>
              <a:t>Inconsistent log content</a:t>
            </a:r>
          </a:p>
          <a:p>
            <a:pPr lvl="1"/>
            <a:r>
              <a:rPr lang="en-US" dirty="0" smtClean="0"/>
              <a:t>Inconsistent timestamps</a:t>
            </a:r>
          </a:p>
          <a:p>
            <a:pPr lvl="1"/>
            <a:r>
              <a:rPr lang="en-US" dirty="0" smtClean="0"/>
              <a:t>Inconsistent log format</a:t>
            </a:r>
          </a:p>
        </p:txBody>
      </p:sp>
      <p:sp>
        <p:nvSpPr>
          <p:cNvPr id="2" name="Title 1"/>
          <p:cNvSpPr>
            <a:spLocks noGrp="1"/>
          </p:cNvSpPr>
          <p:nvPr>
            <p:ph type="title"/>
          </p:nvPr>
        </p:nvSpPr>
        <p:spPr/>
        <p:txBody>
          <a:bodyPr/>
          <a:lstStyle/>
          <a:p>
            <a:r>
              <a:rPr lang="en-US" dirty="0" smtClean="0"/>
              <a:t>Log Generation</a:t>
            </a:r>
            <a:endParaRPr lang="en-US" dirty="0"/>
          </a:p>
        </p:txBody>
      </p:sp>
    </p:spTree>
    <p:extLst>
      <p:ext uri="{BB962C8B-B14F-4D97-AF65-F5344CB8AC3E}">
        <p14:creationId xmlns:p14="http://schemas.microsoft.com/office/powerpoint/2010/main" val="4224346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4862870"/>
          </a:xfrm>
        </p:spPr>
        <p:txBody>
          <a:bodyPr/>
          <a:lstStyle/>
          <a:p>
            <a:r>
              <a:rPr lang="en-US" sz="2400" dirty="0" smtClean="0"/>
              <a:t>Log analysis and storage is the transference of the log data to an analysis system, which may or may not be separate from the system that collects the log data, for the purpose of interpreting, filtering, correlating, analyzing, storing, and reporting the data</a:t>
            </a:r>
          </a:p>
          <a:p>
            <a:r>
              <a:rPr lang="en-US" sz="2400" dirty="0" smtClean="0"/>
              <a:t>Collectively, systems of this type are known as “security event information management” (SEIM) systems</a:t>
            </a:r>
          </a:p>
          <a:p>
            <a:r>
              <a:rPr lang="en-US" sz="2400" dirty="0" smtClean="0"/>
              <a:t>Important management functions within log storage:</a:t>
            </a:r>
          </a:p>
          <a:p>
            <a:pPr lvl="1"/>
            <a:r>
              <a:rPr lang="en-US" sz="2000" dirty="0" smtClean="0"/>
              <a:t>Log rotation</a:t>
            </a:r>
          </a:p>
          <a:p>
            <a:pPr lvl="1"/>
            <a:r>
              <a:rPr lang="en-US" sz="2000" dirty="0" smtClean="0"/>
              <a:t>Log archival</a:t>
            </a:r>
          </a:p>
          <a:p>
            <a:pPr lvl="1"/>
            <a:r>
              <a:rPr lang="en-US" sz="2000" dirty="0" smtClean="0"/>
              <a:t>Log compression</a:t>
            </a:r>
          </a:p>
          <a:p>
            <a:pPr lvl="1"/>
            <a:r>
              <a:rPr lang="en-US" sz="2000" dirty="0" smtClean="0"/>
              <a:t>Log reduction</a:t>
            </a:r>
          </a:p>
          <a:p>
            <a:pPr lvl="1"/>
            <a:r>
              <a:rPr lang="en-US" sz="2000" dirty="0" smtClean="0"/>
              <a:t>Log conversion</a:t>
            </a:r>
          </a:p>
          <a:p>
            <a:pPr lvl="1"/>
            <a:r>
              <a:rPr lang="en-US" sz="2000" dirty="0" smtClean="0"/>
              <a:t>Log normalization</a:t>
            </a:r>
          </a:p>
          <a:p>
            <a:pPr lvl="1"/>
            <a:r>
              <a:rPr lang="en-US" sz="2000" dirty="0" smtClean="0"/>
              <a:t>Log file integrity</a:t>
            </a:r>
          </a:p>
        </p:txBody>
      </p:sp>
      <p:sp>
        <p:nvSpPr>
          <p:cNvPr id="2" name="Title 1"/>
          <p:cNvSpPr>
            <a:spLocks noGrp="1"/>
          </p:cNvSpPr>
          <p:nvPr>
            <p:ph type="title"/>
          </p:nvPr>
        </p:nvSpPr>
        <p:spPr/>
        <p:txBody>
          <a:bodyPr/>
          <a:lstStyle/>
          <a:p>
            <a:r>
              <a:rPr lang="en-US" dirty="0" smtClean="0"/>
              <a:t>Log Analysis and Storage</a:t>
            </a:r>
            <a:endParaRPr lang="en-US" dirty="0"/>
          </a:p>
        </p:txBody>
      </p:sp>
    </p:spTree>
    <p:extLst>
      <p:ext uri="{BB962C8B-B14F-4D97-AF65-F5344CB8AC3E}">
        <p14:creationId xmlns:p14="http://schemas.microsoft.com/office/powerpoint/2010/main" val="19578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5"/>
          <p:cNvSpPr>
            <a:spLocks noGrp="1" noChangeArrowheads="1"/>
          </p:cNvSpPr>
          <p:nvPr>
            <p:ph type="body" idx="1"/>
          </p:nvPr>
        </p:nvSpPr>
        <p:spPr>
          <a:xfrm>
            <a:off x="365125" y="1295400"/>
            <a:ext cx="8415338" cy="2831544"/>
          </a:xfrm>
        </p:spPr>
        <p:txBody>
          <a:bodyPr/>
          <a:lstStyle/>
          <a:p>
            <a:r>
              <a:rPr lang="en-US" dirty="0" smtClean="0"/>
              <a:t>There are three types of authentication mechanisms:</a:t>
            </a:r>
          </a:p>
          <a:p>
            <a:pPr lvl="1"/>
            <a:r>
              <a:rPr lang="en-US" dirty="0" smtClean="0"/>
              <a:t>Something a person </a:t>
            </a:r>
            <a:r>
              <a:rPr lang="en-US" i="1" dirty="0" smtClean="0"/>
              <a:t>knows</a:t>
            </a:r>
            <a:r>
              <a:rPr lang="en-US" dirty="0" smtClean="0"/>
              <a:t> </a:t>
            </a:r>
          </a:p>
          <a:p>
            <a:pPr lvl="1"/>
            <a:r>
              <a:rPr lang="en-US" dirty="0" smtClean="0"/>
              <a:t>Something a person has </a:t>
            </a:r>
          </a:p>
          <a:p>
            <a:pPr lvl="1"/>
            <a:r>
              <a:rPr lang="en-US" dirty="0" smtClean="0"/>
              <a:t>Something a person can produce </a:t>
            </a:r>
          </a:p>
          <a:p>
            <a:r>
              <a:rPr lang="en-US" dirty="0" smtClean="0"/>
              <a:t>These characteristics can be assessed through the use </a:t>
            </a:r>
            <a:r>
              <a:rPr lang="en-US" dirty="0"/>
              <a:t>of biometrics, which can then validate who the person claims to </a:t>
            </a:r>
            <a:r>
              <a:rPr lang="en-US" dirty="0" smtClean="0"/>
              <a:t>be</a:t>
            </a:r>
            <a:endParaRPr lang="en-US" dirty="0"/>
          </a:p>
        </p:txBody>
      </p:sp>
      <p:sp>
        <p:nvSpPr>
          <p:cNvPr id="9219" name="Rectangle 4"/>
          <p:cNvSpPr>
            <a:spLocks noGrp="1" noChangeArrowheads="1"/>
          </p:cNvSpPr>
          <p:nvPr>
            <p:ph type="title"/>
          </p:nvPr>
        </p:nvSpPr>
        <p:spPr/>
        <p:txBody>
          <a:bodyPr/>
          <a:lstStyle/>
          <a:p>
            <a:r>
              <a:rPr lang="en-US" dirty="0" smtClean="0"/>
              <a:t>Authentication</a:t>
            </a:r>
          </a:p>
        </p:txBody>
      </p:sp>
    </p:spTree>
    <p:extLst>
      <p:ext uri="{BB962C8B-B14F-4D97-AF65-F5344CB8AC3E}">
        <p14:creationId xmlns:p14="http://schemas.microsoft.com/office/powerpoint/2010/main" val="22784640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4616648"/>
          </a:xfrm>
        </p:spPr>
        <p:txBody>
          <a:bodyPr/>
          <a:lstStyle/>
          <a:p>
            <a:r>
              <a:rPr lang="en-US" dirty="0" smtClean="0"/>
              <a:t>Important management functions within log analysis include:</a:t>
            </a:r>
          </a:p>
          <a:p>
            <a:pPr lvl="1"/>
            <a:r>
              <a:rPr lang="en-US" dirty="0" smtClean="0"/>
              <a:t>Event correlation</a:t>
            </a:r>
          </a:p>
          <a:p>
            <a:pPr lvl="1"/>
            <a:r>
              <a:rPr lang="en-US" dirty="0" smtClean="0"/>
              <a:t>Log viewing</a:t>
            </a:r>
          </a:p>
          <a:p>
            <a:pPr lvl="1"/>
            <a:r>
              <a:rPr lang="en-US" dirty="0" smtClean="0"/>
              <a:t>Log reporting</a:t>
            </a:r>
          </a:p>
          <a:p>
            <a:r>
              <a:rPr lang="en-US" dirty="0" smtClean="0"/>
              <a:t>General suggestions for managing logs:</a:t>
            </a:r>
          </a:p>
          <a:p>
            <a:pPr lvl="1"/>
            <a:r>
              <a:rPr lang="en-US" dirty="0" smtClean="0"/>
              <a:t>Make sure that data stores can handle the amount of data generated by the configured logging activities </a:t>
            </a:r>
          </a:p>
          <a:p>
            <a:pPr lvl="1"/>
            <a:r>
              <a:rPr lang="en-US" dirty="0" smtClean="0"/>
              <a:t>Rotate logs when unlimited data storage is not possible </a:t>
            </a:r>
          </a:p>
          <a:p>
            <a:pPr lvl="1"/>
            <a:r>
              <a:rPr lang="en-US" dirty="0" smtClean="0"/>
              <a:t>Archive logs</a:t>
            </a:r>
          </a:p>
          <a:p>
            <a:pPr lvl="1"/>
            <a:r>
              <a:rPr lang="en-US" dirty="0" smtClean="0"/>
              <a:t>Secure logs</a:t>
            </a:r>
          </a:p>
          <a:p>
            <a:pPr lvl="1"/>
            <a:r>
              <a:rPr lang="en-US" dirty="0" smtClean="0"/>
              <a:t>Destroy logs</a:t>
            </a:r>
            <a:endParaRPr lang="en-US" dirty="0"/>
          </a:p>
        </p:txBody>
      </p:sp>
      <p:sp>
        <p:nvSpPr>
          <p:cNvPr id="2" name="Title 1"/>
          <p:cNvSpPr>
            <a:spLocks noGrp="1"/>
          </p:cNvSpPr>
          <p:nvPr>
            <p:ph type="title"/>
          </p:nvPr>
        </p:nvSpPr>
        <p:spPr/>
        <p:txBody>
          <a:bodyPr/>
          <a:lstStyle/>
          <a:p>
            <a:r>
              <a:rPr lang="en-US" dirty="0" smtClean="0"/>
              <a:t>Log Analysis and Storage </a:t>
            </a:r>
            <a:r>
              <a:rPr lang="en-US" dirty="0"/>
              <a:t>(Continued)</a:t>
            </a:r>
            <a:endParaRPr lang="en-US" dirty="0"/>
          </a:p>
        </p:txBody>
      </p:sp>
    </p:spTree>
    <p:extLst>
      <p:ext uri="{BB962C8B-B14F-4D97-AF65-F5344CB8AC3E}">
        <p14:creationId xmlns:p14="http://schemas.microsoft.com/office/powerpoint/2010/main" val="36222262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295400"/>
            <a:ext cx="8415338" cy="4739759"/>
          </a:xfrm>
        </p:spPr>
        <p:txBody>
          <a:bodyPr/>
          <a:lstStyle/>
          <a:p>
            <a:r>
              <a:rPr lang="en-US" dirty="0"/>
              <a:t>Information security professionals </a:t>
            </a:r>
            <a:r>
              <a:rPr lang="en-US" dirty="0" smtClean="0"/>
              <a:t>are expected </a:t>
            </a:r>
            <a:r>
              <a:rPr lang="en-US" dirty="0"/>
              <a:t>to understand innovations in the field and take the actions necessary </a:t>
            </a:r>
            <a:r>
              <a:rPr lang="en-US" dirty="0" smtClean="0"/>
              <a:t>to implement </a:t>
            </a:r>
            <a:r>
              <a:rPr lang="en-US" dirty="0"/>
              <a:t>new technologies in secure </a:t>
            </a:r>
            <a:r>
              <a:rPr lang="en-US" dirty="0" smtClean="0"/>
              <a:t>ways</a:t>
            </a:r>
          </a:p>
          <a:p>
            <a:r>
              <a:rPr lang="en-US" dirty="0"/>
              <a:t>When an information security team is faced with a new technology, whether </a:t>
            </a:r>
            <a:r>
              <a:rPr lang="en-US" dirty="0" smtClean="0"/>
              <a:t>it is </a:t>
            </a:r>
            <a:r>
              <a:rPr lang="en-US" dirty="0"/>
              <a:t>an advance in information technology, cybernetics, or security-related controls</a:t>
            </a:r>
            <a:r>
              <a:rPr lang="en-US" dirty="0" smtClean="0"/>
              <a:t>, they </a:t>
            </a:r>
            <a:r>
              <a:rPr lang="en-US" dirty="0"/>
              <a:t>should adopt a supportive approach that asks one fundamental question: do </a:t>
            </a:r>
            <a:r>
              <a:rPr lang="en-US" dirty="0" smtClean="0"/>
              <a:t>the benefits </a:t>
            </a:r>
            <a:r>
              <a:rPr lang="en-US" dirty="0"/>
              <a:t>of the proposed technology justify the expected costs of implementing </a:t>
            </a:r>
            <a:r>
              <a:rPr lang="en-US" dirty="0" smtClean="0"/>
              <a:t>that technology</a:t>
            </a:r>
            <a:r>
              <a:rPr lang="en-US" dirty="0"/>
              <a:t>?</a:t>
            </a:r>
          </a:p>
        </p:txBody>
      </p:sp>
      <p:sp>
        <p:nvSpPr>
          <p:cNvPr id="3" name="Title 2"/>
          <p:cNvSpPr>
            <a:spLocks noGrp="1"/>
          </p:cNvSpPr>
          <p:nvPr>
            <p:ph type="title"/>
          </p:nvPr>
        </p:nvSpPr>
        <p:spPr/>
        <p:txBody>
          <a:bodyPr/>
          <a:lstStyle/>
          <a:p>
            <a:r>
              <a:rPr lang="en-US" dirty="0" smtClean="0"/>
              <a:t>Managing Security for Emerging Technologies</a:t>
            </a:r>
            <a:endParaRPr lang="en-US" dirty="0"/>
          </a:p>
        </p:txBody>
      </p:sp>
    </p:spTree>
    <p:extLst>
      <p:ext uri="{BB962C8B-B14F-4D97-AF65-F5344CB8AC3E}">
        <p14:creationId xmlns:p14="http://schemas.microsoft.com/office/powerpoint/2010/main" val="5375420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295400"/>
            <a:ext cx="8415338" cy="4739759"/>
          </a:xfrm>
        </p:spPr>
        <p:txBody>
          <a:bodyPr/>
          <a:lstStyle/>
          <a:p>
            <a:r>
              <a:rPr lang="en-US" dirty="0"/>
              <a:t>Recent trends </a:t>
            </a:r>
            <a:r>
              <a:rPr lang="en-US" dirty="0" smtClean="0"/>
              <a:t>have led companies </a:t>
            </a:r>
            <a:r>
              <a:rPr lang="en-US" dirty="0"/>
              <a:t>to open their networks to third parties and </a:t>
            </a:r>
            <a:r>
              <a:rPr lang="en-US" dirty="0" smtClean="0"/>
              <a:t>employees</a:t>
            </a:r>
          </a:p>
          <a:p>
            <a:r>
              <a:rPr lang="en-US" dirty="0"/>
              <a:t>To manage </a:t>
            </a:r>
            <a:r>
              <a:rPr lang="en-US" dirty="0" smtClean="0"/>
              <a:t>access to these networks, </a:t>
            </a:r>
            <a:r>
              <a:rPr lang="en-US" dirty="0"/>
              <a:t>many organizations have </a:t>
            </a:r>
            <a:r>
              <a:rPr lang="en-US" dirty="0" smtClean="0"/>
              <a:t>turned to </a:t>
            </a:r>
            <a:r>
              <a:rPr lang="en-US" dirty="0"/>
              <a:t>Network Access Control (NAC) </a:t>
            </a:r>
            <a:endParaRPr lang="en-US" dirty="0" smtClean="0"/>
          </a:p>
          <a:p>
            <a:r>
              <a:rPr lang="en-US" dirty="0" smtClean="0"/>
              <a:t>A </a:t>
            </a:r>
            <a:r>
              <a:rPr lang="en-US" dirty="0"/>
              <a:t>properly deployed NAC will enable administrators to define and control </a:t>
            </a:r>
            <a:r>
              <a:rPr lang="en-US" dirty="0" smtClean="0"/>
              <a:t>how devices </a:t>
            </a:r>
            <a:r>
              <a:rPr lang="en-US" dirty="0"/>
              <a:t>and users access resources from the organization’s </a:t>
            </a:r>
            <a:r>
              <a:rPr lang="en-US" dirty="0" smtClean="0"/>
              <a:t>network</a:t>
            </a:r>
            <a:endParaRPr lang="en-US" dirty="0"/>
          </a:p>
          <a:p>
            <a:r>
              <a:rPr lang="en-US" dirty="0"/>
              <a:t>To be </a:t>
            </a:r>
            <a:r>
              <a:rPr lang="en-US" dirty="0" smtClean="0"/>
              <a:t>effective</a:t>
            </a:r>
            <a:r>
              <a:rPr lang="en-US" dirty="0"/>
              <a:t>, a NAC must offer scalable capacity, be vendor-neutral, support wired </a:t>
            </a:r>
            <a:r>
              <a:rPr lang="en-US" dirty="0" smtClean="0"/>
              <a:t>and wireless networking, </a:t>
            </a:r>
            <a:r>
              <a:rPr lang="en-US" dirty="0"/>
              <a:t>and offer multiple deployment options, </a:t>
            </a:r>
            <a:r>
              <a:rPr lang="en-US" dirty="0" smtClean="0"/>
              <a:t>including physical and </a:t>
            </a:r>
            <a:r>
              <a:rPr lang="en-US" dirty="0"/>
              <a:t>virtual appliances as well as cloud </a:t>
            </a:r>
            <a:r>
              <a:rPr lang="en-US" dirty="0" smtClean="0"/>
              <a:t>services</a:t>
            </a:r>
            <a:endParaRPr lang="en-US" dirty="0"/>
          </a:p>
        </p:txBody>
      </p:sp>
      <p:sp>
        <p:nvSpPr>
          <p:cNvPr id="3" name="Title 2"/>
          <p:cNvSpPr>
            <a:spLocks noGrp="1"/>
          </p:cNvSpPr>
          <p:nvPr>
            <p:ph type="title"/>
          </p:nvPr>
        </p:nvSpPr>
        <p:spPr/>
        <p:txBody>
          <a:bodyPr/>
          <a:lstStyle/>
          <a:p>
            <a:r>
              <a:rPr lang="en-US" dirty="0" smtClean="0"/>
              <a:t>BYOD Using Network Access Control</a:t>
            </a:r>
            <a:endParaRPr lang="en-US" dirty="0"/>
          </a:p>
        </p:txBody>
      </p:sp>
    </p:spTree>
    <p:extLst>
      <p:ext uri="{BB962C8B-B14F-4D97-AF65-F5344CB8AC3E}">
        <p14:creationId xmlns:p14="http://schemas.microsoft.com/office/powerpoint/2010/main" val="10660823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295400"/>
            <a:ext cx="8415338" cy="5232202"/>
          </a:xfrm>
        </p:spPr>
        <p:txBody>
          <a:bodyPr/>
          <a:lstStyle/>
          <a:p>
            <a:r>
              <a:rPr lang="en-US" dirty="0"/>
              <a:t>Embedded systems are </a:t>
            </a:r>
            <a:r>
              <a:rPr lang="en-US" dirty="0" smtClean="0"/>
              <a:t>now found </a:t>
            </a:r>
            <a:r>
              <a:rPr lang="en-US" dirty="0"/>
              <a:t>in a far-ranging variety of devices, </a:t>
            </a:r>
            <a:r>
              <a:rPr lang="en-US" dirty="0" smtClean="0"/>
              <a:t>creating concerns for security</a:t>
            </a:r>
          </a:p>
          <a:p>
            <a:r>
              <a:rPr lang="en-US" dirty="0" smtClean="0"/>
              <a:t>Organizations </a:t>
            </a:r>
            <a:r>
              <a:rPr lang="en-US" dirty="0"/>
              <a:t>are </a:t>
            </a:r>
            <a:r>
              <a:rPr lang="en-US" dirty="0" smtClean="0"/>
              <a:t>struggling to manage an infrastructure </a:t>
            </a:r>
            <a:r>
              <a:rPr lang="en-US" dirty="0"/>
              <a:t>where IT systems, sensors, </a:t>
            </a:r>
            <a:r>
              <a:rPr lang="en-US" dirty="0" smtClean="0"/>
              <a:t>actuators, and appliances interconnect—known as </a:t>
            </a:r>
            <a:r>
              <a:rPr lang="en-US" dirty="0"/>
              <a:t>the </a:t>
            </a:r>
            <a:r>
              <a:rPr lang="en-US" dirty="0" smtClean="0"/>
              <a:t>Internet of </a:t>
            </a:r>
            <a:r>
              <a:rPr lang="en-US" dirty="0"/>
              <a:t>Things (IOT</a:t>
            </a:r>
            <a:r>
              <a:rPr lang="en-US" dirty="0" smtClean="0"/>
              <a:t>)</a:t>
            </a:r>
          </a:p>
          <a:p>
            <a:r>
              <a:rPr lang="en-US" dirty="0" smtClean="0"/>
              <a:t>When managing IoT, keep </a:t>
            </a:r>
            <a:r>
              <a:rPr lang="en-US" dirty="0"/>
              <a:t>in mind the following points:</a:t>
            </a:r>
          </a:p>
          <a:p>
            <a:pPr lvl="1"/>
            <a:r>
              <a:rPr lang="en-US" dirty="0" smtClean="0"/>
              <a:t>Some </a:t>
            </a:r>
            <a:r>
              <a:rPr lang="en-US" dirty="0"/>
              <a:t>IoT devices are brought to the market with insufficient security and </a:t>
            </a:r>
            <a:r>
              <a:rPr lang="en-US" dirty="0" smtClean="0"/>
              <a:t>are themselves </a:t>
            </a:r>
            <a:r>
              <a:rPr lang="en-US" dirty="0"/>
              <a:t>at risk of </a:t>
            </a:r>
            <a:r>
              <a:rPr lang="en-US" dirty="0" smtClean="0"/>
              <a:t>compromise</a:t>
            </a:r>
            <a:endParaRPr lang="en-US" dirty="0"/>
          </a:p>
          <a:p>
            <a:pPr lvl="1"/>
            <a:r>
              <a:rPr lang="en-US" dirty="0" smtClean="0"/>
              <a:t>Once </a:t>
            </a:r>
            <a:r>
              <a:rPr lang="en-US" dirty="0"/>
              <a:t>compromised, IoT devices can be used by an attacker as a launching </a:t>
            </a:r>
            <a:r>
              <a:rPr lang="en-US" dirty="0" smtClean="0"/>
              <a:t>point for </a:t>
            </a:r>
            <a:r>
              <a:rPr lang="en-US" dirty="0"/>
              <a:t>attacks against other </a:t>
            </a:r>
            <a:r>
              <a:rPr lang="en-US" dirty="0" smtClean="0"/>
              <a:t>internal assets</a:t>
            </a:r>
            <a:endParaRPr lang="en-US" dirty="0"/>
          </a:p>
          <a:p>
            <a:pPr lvl="1"/>
            <a:r>
              <a:rPr lang="en-US" dirty="0" smtClean="0"/>
              <a:t>Compromised </a:t>
            </a:r>
            <a:r>
              <a:rPr lang="en-US" dirty="0"/>
              <a:t>IoT devices can also be used as zombies or bots to </a:t>
            </a:r>
            <a:r>
              <a:rPr lang="en-US" dirty="0" smtClean="0"/>
              <a:t>launch distributed </a:t>
            </a:r>
            <a:r>
              <a:rPr lang="en-US" dirty="0"/>
              <a:t>denial-of-service attacks</a:t>
            </a:r>
            <a:endParaRPr lang="en-US" dirty="0" smtClean="0"/>
          </a:p>
          <a:p>
            <a:endParaRPr lang="en-US" dirty="0"/>
          </a:p>
        </p:txBody>
      </p:sp>
      <p:sp>
        <p:nvSpPr>
          <p:cNvPr id="3" name="Title 2"/>
          <p:cNvSpPr>
            <a:spLocks noGrp="1"/>
          </p:cNvSpPr>
          <p:nvPr>
            <p:ph type="title"/>
          </p:nvPr>
        </p:nvSpPr>
        <p:spPr/>
        <p:txBody>
          <a:bodyPr/>
          <a:lstStyle/>
          <a:p>
            <a:r>
              <a:rPr lang="en-US" dirty="0" smtClean="0"/>
              <a:t>Embedded Systems and the Internet of Things</a:t>
            </a:r>
            <a:endParaRPr lang="en-US" dirty="0"/>
          </a:p>
        </p:txBody>
      </p:sp>
    </p:spTree>
    <p:extLst>
      <p:ext uri="{BB962C8B-B14F-4D97-AF65-F5344CB8AC3E}">
        <p14:creationId xmlns:p14="http://schemas.microsoft.com/office/powerpoint/2010/main" val="29998761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295400"/>
            <a:ext cx="8415338" cy="5170646"/>
          </a:xfrm>
        </p:spPr>
        <p:txBody>
          <a:bodyPr/>
          <a:lstStyle/>
          <a:p>
            <a:r>
              <a:rPr lang="en-US" dirty="0"/>
              <a:t>A block chain is a decentralized method of storing data in a network of </a:t>
            </a:r>
            <a:r>
              <a:rPr lang="en-US" dirty="0" smtClean="0"/>
              <a:t>computers in </a:t>
            </a:r>
            <a:r>
              <a:rPr lang="en-US" dirty="0"/>
              <a:t>which a continuously growing linked list of records is stored using </a:t>
            </a:r>
            <a:r>
              <a:rPr lang="en-US" dirty="0" smtClean="0"/>
              <a:t>cryptographic techniques</a:t>
            </a:r>
            <a:endParaRPr lang="en-US" dirty="0"/>
          </a:p>
          <a:p>
            <a:r>
              <a:rPr lang="en-US" dirty="0" smtClean="0"/>
              <a:t>Blocks are batches </a:t>
            </a:r>
            <a:r>
              <a:rPr lang="en-US" dirty="0"/>
              <a:t>of validated </a:t>
            </a:r>
            <a:r>
              <a:rPr lang="en-US" dirty="0" smtClean="0"/>
              <a:t>transactions, hashed, including </a:t>
            </a:r>
            <a:r>
              <a:rPr lang="en-US" dirty="0"/>
              <a:t>a pointer to </a:t>
            </a:r>
            <a:r>
              <a:rPr lang="en-US" dirty="0" smtClean="0"/>
              <a:t>the previous block forming a chain</a:t>
            </a:r>
          </a:p>
          <a:p>
            <a:r>
              <a:rPr lang="en-US" dirty="0" smtClean="0"/>
              <a:t>Block chains </a:t>
            </a:r>
            <a:r>
              <a:rPr lang="en-US" dirty="0"/>
              <a:t>makes use of public key cryptography to secure the </a:t>
            </a:r>
            <a:r>
              <a:rPr lang="en-US" dirty="0" smtClean="0"/>
              <a:t>transactions’ contents</a:t>
            </a:r>
            <a:r>
              <a:rPr lang="en-US" dirty="0"/>
              <a:t>; data stored on a block chain is generally considered </a:t>
            </a:r>
            <a:r>
              <a:rPr lang="en-US" dirty="0" smtClean="0"/>
              <a:t>incorruptible</a:t>
            </a:r>
          </a:p>
          <a:p>
            <a:r>
              <a:rPr lang="en-US" dirty="0"/>
              <a:t>Block chain infrastructure can be used to create distributed ledgers that </a:t>
            </a:r>
            <a:r>
              <a:rPr lang="en-US" dirty="0" smtClean="0"/>
              <a:t>enable higher-performance</a:t>
            </a:r>
            <a:r>
              <a:rPr lang="en-US" dirty="0"/>
              <a:t>, distributed record keeping for </a:t>
            </a:r>
            <a:r>
              <a:rPr lang="en-US" dirty="0" smtClean="0"/>
              <a:t>transactions</a:t>
            </a:r>
            <a:endParaRPr lang="en-US" dirty="0"/>
          </a:p>
        </p:txBody>
      </p:sp>
      <p:sp>
        <p:nvSpPr>
          <p:cNvPr id="3" name="Title 2"/>
          <p:cNvSpPr>
            <a:spLocks noGrp="1"/>
          </p:cNvSpPr>
          <p:nvPr>
            <p:ph type="title"/>
          </p:nvPr>
        </p:nvSpPr>
        <p:spPr/>
        <p:txBody>
          <a:bodyPr/>
          <a:lstStyle/>
          <a:p>
            <a:r>
              <a:rPr lang="en-US" dirty="0" smtClean="0"/>
              <a:t>Block Chains and the New World of Distributed Ledgers </a:t>
            </a:r>
            <a:endParaRPr lang="en-US" dirty="0"/>
          </a:p>
        </p:txBody>
      </p:sp>
    </p:spTree>
    <p:extLst>
      <p:ext uri="{BB962C8B-B14F-4D97-AF65-F5344CB8AC3E}">
        <p14:creationId xmlns:p14="http://schemas.microsoft.com/office/powerpoint/2010/main" val="32785619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Cryptography</a:t>
            </a:r>
            <a:endParaRPr lang="en-US" dirty="0"/>
          </a:p>
        </p:txBody>
      </p:sp>
      <p:sp>
        <p:nvSpPr>
          <p:cNvPr id="7" name="Text Placeholder 6"/>
          <p:cNvSpPr>
            <a:spLocks noGrp="1"/>
          </p:cNvSpPr>
          <p:nvPr>
            <p:ph type="body" idx="1"/>
          </p:nvPr>
        </p:nvSpPr>
        <p:spPr/>
        <p:txBody>
          <a:bodyPr/>
          <a:lstStyle/>
          <a:p>
            <a:r>
              <a:rPr lang="en-US" dirty="0" smtClean="0"/>
              <a:t>Chapter 12: Protection Mechanisms</a:t>
            </a:r>
            <a:endParaRPr lang="en-US" dirty="0"/>
          </a:p>
        </p:txBody>
      </p:sp>
    </p:spTree>
    <p:extLst>
      <p:ext uri="{BB962C8B-B14F-4D97-AF65-F5344CB8AC3E}">
        <p14:creationId xmlns:p14="http://schemas.microsoft.com/office/powerpoint/2010/main" val="15744311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5"/>
          <p:cNvSpPr>
            <a:spLocks noGrp="1" noChangeArrowheads="1"/>
          </p:cNvSpPr>
          <p:nvPr>
            <p:ph type="body" idx="1"/>
          </p:nvPr>
        </p:nvSpPr>
        <p:spPr/>
        <p:txBody>
          <a:bodyPr/>
          <a:lstStyle/>
          <a:p>
            <a:r>
              <a:rPr lang="en-US" dirty="0" smtClean="0"/>
              <a:t>Encryption is the process of converting an original message into a form that cannot be understood by unauthorized individuals</a:t>
            </a:r>
          </a:p>
          <a:p>
            <a:r>
              <a:rPr lang="en-US" dirty="0" smtClean="0"/>
              <a:t>Cryptology, the science of encryption, encompasses two disciplines: cryptography and cryptanalysis</a:t>
            </a:r>
          </a:p>
          <a:p>
            <a:pPr lvl="1"/>
            <a:r>
              <a:rPr lang="en-US" dirty="0" smtClean="0"/>
              <a:t>Cryptography—from the Greek words kryptos, meaning “hidden,” and graphein, meaning “to write”—describes the processes involved in encoding and decoding messages so that others cannot understand them</a:t>
            </a:r>
          </a:p>
          <a:p>
            <a:pPr lvl="1"/>
            <a:r>
              <a:rPr lang="en-US" dirty="0" smtClean="0"/>
              <a:t>Cryptanalysis—from analyein, meaning “to break up”—is the process of deciphering the original message (or plaintext) from an encrypted message (or ciphertext), without knowing the algorithms and keys used to perform the encryption</a:t>
            </a:r>
          </a:p>
        </p:txBody>
      </p:sp>
      <p:sp>
        <p:nvSpPr>
          <p:cNvPr id="80899" name="Rectangle 4"/>
          <p:cNvSpPr>
            <a:spLocks noGrp="1" noChangeArrowheads="1"/>
          </p:cNvSpPr>
          <p:nvPr>
            <p:ph type="title"/>
          </p:nvPr>
        </p:nvSpPr>
        <p:spPr/>
        <p:txBody>
          <a:bodyPr/>
          <a:lstStyle/>
          <a:p>
            <a:r>
              <a:rPr lang="en-US" dirty="0" smtClean="0"/>
              <a:t>Cryptography</a:t>
            </a:r>
          </a:p>
        </p:txBody>
      </p:sp>
    </p:spTree>
    <p:extLst>
      <p:ext uri="{BB962C8B-B14F-4D97-AF65-F5344CB8AC3E}">
        <p14:creationId xmlns:p14="http://schemas.microsoft.com/office/powerpoint/2010/main" val="7909430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295400"/>
            <a:ext cx="8415338" cy="4308872"/>
          </a:xfrm>
        </p:spPr>
        <p:txBody>
          <a:bodyPr/>
          <a:lstStyle/>
          <a:p>
            <a:r>
              <a:rPr lang="en-US" dirty="0"/>
              <a:t>The use of the proper cryptographic tools can ensure </a:t>
            </a:r>
            <a:r>
              <a:rPr lang="en-US" dirty="0" smtClean="0"/>
              <a:t>confidentiality by </a:t>
            </a:r>
            <a:r>
              <a:rPr lang="en-US" dirty="0"/>
              <a:t>keeping private information concealed from those who do not need to see </a:t>
            </a:r>
            <a:r>
              <a:rPr lang="en-US" dirty="0" smtClean="0"/>
              <a:t>it</a:t>
            </a:r>
          </a:p>
          <a:p>
            <a:r>
              <a:rPr lang="en-US" dirty="0" smtClean="0"/>
              <a:t>Other cryptographic </a:t>
            </a:r>
            <a:r>
              <a:rPr lang="en-US" dirty="0"/>
              <a:t>methods can provide increased information integrity via a </a:t>
            </a:r>
            <a:r>
              <a:rPr lang="en-US" dirty="0" smtClean="0"/>
              <a:t>mechanism to </a:t>
            </a:r>
            <a:r>
              <a:rPr lang="en-US" dirty="0"/>
              <a:t>guarantee that a message in transit has not been </a:t>
            </a:r>
            <a:r>
              <a:rPr lang="en-US" dirty="0" smtClean="0"/>
              <a:t>altered</a:t>
            </a:r>
          </a:p>
          <a:p>
            <a:r>
              <a:rPr lang="en-US" dirty="0" smtClean="0"/>
              <a:t>In </a:t>
            </a:r>
            <a:r>
              <a:rPr lang="en-US" dirty="0"/>
              <a:t>e-commerce situations, some </a:t>
            </a:r>
            <a:r>
              <a:rPr lang="en-US" dirty="0" smtClean="0"/>
              <a:t>cryptographic tools </a:t>
            </a:r>
            <a:r>
              <a:rPr lang="en-US" dirty="0"/>
              <a:t>can be used to assure that parties to the transaction are authentic, so that they </a:t>
            </a:r>
            <a:r>
              <a:rPr lang="en-US" dirty="0" smtClean="0"/>
              <a:t>cannot later </a:t>
            </a:r>
            <a:r>
              <a:rPr lang="en-US" dirty="0"/>
              <a:t>deny having participated in a </a:t>
            </a:r>
            <a:r>
              <a:rPr lang="en-US" dirty="0" smtClean="0"/>
              <a:t>transaction—called </a:t>
            </a:r>
            <a:r>
              <a:rPr lang="en-US" dirty="0"/>
              <a:t>nonrepudiation</a:t>
            </a:r>
          </a:p>
        </p:txBody>
      </p:sp>
      <p:sp>
        <p:nvSpPr>
          <p:cNvPr id="3" name="Title 2"/>
          <p:cNvSpPr>
            <a:spLocks noGrp="1"/>
          </p:cNvSpPr>
          <p:nvPr>
            <p:ph type="title"/>
          </p:nvPr>
        </p:nvSpPr>
        <p:spPr/>
        <p:txBody>
          <a:bodyPr/>
          <a:lstStyle/>
          <a:p>
            <a:r>
              <a:rPr lang="en-US" dirty="0" smtClean="0"/>
              <a:t>Cryptography </a:t>
            </a:r>
            <a:r>
              <a:rPr lang="en-US" dirty="0"/>
              <a:t>(Continued)</a:t>
            </a:r>
            <a:endParaRPr lang="en-US" dirty="0"/>
          </a:p>
        </p:txBody>
      </p:sp>
    </p:spTree>
    <p:extLst>
      <p:ext uri="{BB962C8B-B14F-4D97-AF65-F5344CB8AC3E}">
        <p14:creationId xmlns:p14="http://schemas.microsoft.com/office/powerpoint/2010/main" val="12002946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5"/>
          <p:cNvSpPr>
            <a:spLocks noGrp="1" noChangeArrowheads="1"/>
          </p:cNvSpPr>
          <p:nvPr>
            <p:ph type="body" idx="1"/>
          </p:nvPr>
        </p:nvSpPr>
        <p:spPr>
          <a:xfrm>
            <a:off x="365125" y="1295400"/>
            <a:ext cx="8415338" cy="4616648"/>
          </a:xfrm>
        </p:spPr>
        <p:txBody>
          <a:bodyPr/>
          <a:lstStyle/>
          <a:p>
            <a:r>
              <a:rPr lang="en-US" dirty="0" smtClean="0"/>
              <a:t>In encryption, the most commonly used algorithms include three functions: substitution, transposition, and XOR</a:t>
            </a:r>
          </a:p>
          <a:p>
            <a:r>
              <a:rPr lang="en-US" dirty="0" smtClean="0"/>
              <a:t>In a substitution cipher, you substitute one value for another</a:t>
            </a:r>
          </a:p>
          <a:p>
            <a:pPr lvl="1"/>
            <a:r>
              <a:rPr lang="en-US" dirty="0" smtClean="0"/>
              <a:t>A monoalphabetic substitution uses only one alphabet</a:t>
            </a:r>
          </a:p>
          <a:p>
            <a:pPr lvl="1"/>
            <a:r>
              <a:rPr lang="en-US" dirty="0" smtClean="0"/>
              <a:t>A polyalphabetic substitution uses two or more alphabets</a:t>
            </a:r>
          </a:p>
          <a:p>
            <a:r>
              <a:rPr lang="en-US" dirty="0"/>
              <a:t>The transposition cipher (or permutation cipher) simply rearranges the values within a block to create the ciphertext, and can be done at the bit level or at the byte (character) </a:t>
            </a:r>
            <a:r>
              <a:rPr lang="en-US" dirty="0" smtClean="0"/>
              <a:t>level</a:t>
            </a:r>
            <a:endParaRPr lang="en-US" dirty="0"/>
          </a:p>
        </p:txBody>
      </p:sp>
      <p:sp>
        <p:nvSpPr>
          <p:cNvPr id="84995" name="Rectangle 4"/>
          <p:cNvSpPr>
            <a:spLocks noGrp="1" noChangeArrowheads="1"/>
          </p:cNvSpPr>
          <p:nvPr>
            <p:ph type="title"/>
          </p:nvPr>
        </p:nvSpPr>
        <p:spPr/>
        <p:txBody>
          <a:bodyPr/>
          <a:lstStyle/>
          <a:p>
            <a:r>
              <a:rPr lang="en-US" dirty="0" smtClean="0"/>
              <a:t>Common Ciphers</a:t>
            </a:r>
          </a:p>
        </p:txBody>
      </p:sp>
    </p:spTree>
    <p:extLst>
      <p:ext uri="{BB962C8B-B14F-4D97-AF65-F5344CB8AC3E}">
        <p14:creationId xmlns:p14="http://schemas.microsoft.com/office/powerpoint/2010/main" val="24608430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Content Placeholder 2"/>
          <p:cNvSpPr>
            <a:spLocks noGrp="1"/>
          </p:cNvSpPr>
          <p:nvPr>
            <p:ph idx="1"/>
          </p:nvPr>
        </p:nvSpPr>
        <p:spPr>
          <a:xfrm>
            <a:off x="365125" y="1295400"/>
            <a:ext cx="8415338" cy="2769989"/>
          </a:xfrm>
        </p:spPr>
        <p:txBody>
          <a:bodyPr/>
          <a:lstStyle/>
          <a:p>
            <a:r>
              <a:rPr lang="en-US" dirty="0" smtClean="0"/>
              <a:t>In the XOR cipher conversion, the bit stream is subjected to a Boolean XOR function against some other data stream, typically a key stream </a:t>
            </a:r>
          </a:p>
          <a:p>
            <a:pPr lvl="1"/>
            <a:r>
              <a:rPr lang="en-US" dirty="0" smtClean="0"/>
              <a:t>XOR works simply, if the two values are the same, you get “0”; if not, you get “1”</a:t>
            </a:r>
          </a:p>
          <a:p>
            <a:pPr lvl="1"/>
            <a:r>
              <a:rPr lang="en-US" dirty="0" smtClean="0"/>
              <a:t>This process is reversible; that is, if you XOR the ciphertext with the key stream, you get the plaintext</a:t>
            </a:r>
          </a:p>
        </p:txBody>
      </p:sp>
      <p:sp>
        <p:nvSpPr>
          <p:cNvPr id="86018" name="Title 1"/>
          <p:cNvSpPr>
            <a:spLocks noGrp="1"/>
          </p:cNvSpPr>
          <p:nvPr>
            <p:ph type="title"/>
          </p:nvPr>
        </p:nvSpPr>
        <p:spPr/>
        <p:txBody>
          <a:bodyPr/>
          <a:lstStyle/>
          <a:p>
            <a:r>
              <a:rPr lang="en-US" dirty="0" smtClean="0"/>
              <a:t>Common </a:t>
            </a:r>
            <a:r>
              <a:rPr lang="en-US" dirty="0"/>
              <a:t>Ciphers </a:t>
            </a:r>
            <a:r>
              <a:rPr lang="en-US" dirty="0"/>
              <a:t>(Continued)</a:t>
            </a:r>
            <a:endParaRPr lang="en-US" dirty="0" smtClean="0"/>
          </a:p>
        </p:txBody>
      </p:sp>
    </p:spTree>
    <p:extLst>
      <p:ext uri="{BB962C8B-B14F-4D97-AF65-F5344CB8AC3E}">
        <p14:creationId xmlns:p14="http://schemas.microsoft.com/office/powerpoint/2010/main" val="314630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5"/>
          <p:cNvSpPr>
            <a:spLocks noGrp="1" noChangeArrowheads="1"/>
          </p:cNvSpPr>
          <p:nvPr>
            <p:ph type="body" idx="1"/>
          </p:nvPr>
        </p:nvSpPr>
        <p:spPr>
          <a:xfrm>
            <a:off x="365125" y="1295400"/>
            <a:ext cx="8415338" cy="4739759"/>
          </a:xfrm>
        </p:spPr>
        <p:txBody>
          <a:bodyPr/>
          <a:lstStyle/>
          <a:p>
            <a:r>
              <a:rPr lang="en-US" dirty="0" smtClean="0"/>
              <a:t>This authentication mechanism verifies the user’s identity by means of a password, passphrase, or other unique code, such as a PIN</a:t>
            </a:r>
          </a:p>
          <a:p>
            <a:r>
              <a:rPr lang="en-US" dirty="0" smtClean="0"/>
              <a:t>The current industry best practice is for all passwords to have a minimum length of 10 characters and contain at least one uppercase letter, one lowercase letter, one number, and one system-acceptable special character, which of course requires systems to be case-sensitive</a:t>
            </a:r>
          </a:p>
          <a:p>
            <a:r>
              <a:rPr lang="en-US" dirty="0" smtClean="0"/>
              <a:t>The passphrase and corresponding virtual password are an improvement over the standard password, as they are based on an easily memorable phrase</a:t>
            </a:r>
          </a:p>
        </p:txBody>
      </p:sp>
      <p:sp>
        <p:nvSpPr>
          <p:cNvPr id="10243" name="Rectangle 4"/>
          <p:cNvSpPr>
            <a:spLocks noGrp="1" noChangeArrowheads="1"/>
          </p:cNvSpPr>
          <p:nvPr>
            <p:ph type="title"/>
          </p:nvPr>
        </p:nvSpPr>
        <p:spPr/>
        <p:txBody>
          <a:bodyPr/>
          <a:lstStyle/>
          <a:p>
            <a:r>
              <a:rPr lang="en-US" dirty="0" smtClean="0"/>
              <a:t>Something a Person Knows</a:t>
            </a:r>
          </a:p>
        </p:txBody>
      </p:sp>
    </p:spTree>
    <p:extLst>
      <p:ext uri="{BB962C8B-B14F-4D97-AF65-F5344CB8AC3E}">
        <p14:creationId xmlns:p14="http://schemas.microsoft.com/office/powerpoint/2010/main" val="24885797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5"/>
          <p:cNvSpPr>
            <a:spLocks noGrp="1" noChangeArrowheads="1"/>
          </p:cNvSpPr>
          <p:nvPr>
            <p:ph type="body" idx="1"/>
          </p:nvPr>
        </p:nvSpPr>
        <p:spPr>
          <a:xfrm>
            <a:off x="365125" y="1295400"/>
            <a:ext cx="8415338" cy="4308872"/>
          </a:xfrm>
        </p:spPr>
        <p:txBody>
          <a:bodyPr/>
          <a:lstStyle/>
          <a:p>
            <a:r>
              <a:rPr lang="en-US" dirty="0" smtClean="0"/>
              <a:t>Each of the methods of encryption and decryption described requires that the same algorithm and key are used to both encipher and decipher the message, known as private key encryption, or symmetric encryption</a:t>
            </a:r>
          </a:p>
          <a:p>
            <a:r>
              <a:rPr lang="en-US" dirty="0" smtClean="0"/>
              <a:t>Symmetric encryption methods are usually extremely efficient, requiring easily accomplished processing to encrypt or decrypt the message</a:t>
            </a:r>
          </a:p>
          <a:p>
            <a:r>
              <a:rPr lang="en-US" dirty="0" smtClean="0"/>
              <a:t>One challenge in symmetric key encryption is getting a copy of the key to the receiver, a process that must be conducted out-of-band to avoid interception</a:t>
            </a:r>
          </a:p>
        </p:txBody>
      </p:sp>
      <p:sp>
        <p:nvSpPr>
          <p:cNvPr id="90115" name="Rectangle 4"/>
          <p:cNvSpPr>
            <a:spLocks noGrp="1" noChangeArrowheads="1"/>
          </p:cNvSpPr>
          <p:nvPr>
            <p:ph type="title"/>
          </p:nvPr>
        </p:nvSpPr>
        <p:spPr/>
        <p:txBody>
          <a:bodyPr/>
          <a:lstStyle/>
          <a:p>
            <a:r>
              <a:rPr lang="en-US" dirty="0" smtClean="0"/>
              <a:t>Symmetric Encryption</a:t>
            </a:r>
          </a:p>
        </p:txBody>
      </p:sp>
    </p:spTree>
    <p:extLst>
      <p:ext uri="{BB962C8B-B14F-4D97-AF65-F5344CB8AC3E}">
        <p14:creationId xmlns:p14="http://schemas.microsoft.com/office/powerpoint/2010/main" val="41886207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illustration shows symmetric encryption. A man and a woman working on their computers with a private courier key in between them. The caption reads. Rachel at A B C Corp. generates a secret key. She must somehow get it to Alex at X Y Z Corp. out-of-band. Once Alex has the key, Rachel can use it to encrypt messages and Alex can use it to decrypt and read them. There is a picture of a key with the text reading, the deal is a go. and the caption reads, Secret key A encrypts message and then there is a picture with coding, the caption reads, the corresponding ciphertext is transmitted. There is another picture of a key with the text reading, the deal is a go, and the caption reads, Secret key A decrypts messag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457200"/>
            <a:ext cx="7315200" cy="5705317"/>
          </a:xfrm>
          <a:prstGeom prst="rect">
            <a:avLst/>
          </a:prstGeom>
        </p:spPr>
      </p:pic>
    </p:spTree>
    <p:extLst>
      <p:ext uri="{BB962C8B-B14F-4D97-AF65-F5344CB8AC3E}">
        <p14:creationId xmlns:p14="http://schemas.microsoft.com/office/powerpoint/2010/main" val="26119135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5125" y="1295400"/>
            <a:ext cx="8415338" cy="5170646"/>
          </a:xfrm>
        </p:spPr>
        <p:txBody>
          <a:bodyPr/>
          <a:lstStyle/>
          <a:p>
            <a:r>
              <a:rPr lang="en-US" dirty="0" smtClean="0"/>
              <a:t>One </a:t>
            </a:r>
            <a:r>
              <a:rPr lang="en-US" dirty="0"/>
              <a:t>of the </a:t>
            </a:r>
            <a:r>
              <a:rPr lang="en-US" dirty="0" smtClean="0"/>
              <a:t>most familiar symmetric cryptosystems is </a:t>
            </a:r>
            <a:r>
              <a:rPr lang="en-US" dirty="0"/>
              <a:t>Data Encryption Standard (DES</a:t>
            </a:r>
            <a:r>
              <a:rPr lang="en-US" dirty="0" smtClean="0"/>
              <a:t>), developed </a:t>
            </a:r>
            <a:r>
              <a:rPr lang="en-US" dirty="0"/>
              <a:t>in 1977 by IBM </a:t>
            </a:r>
            <a:r>
              <a:rPr lang="en-US" dirty="0" smtClean="0"/>
              <a:t>and based </a:t>
            </a:r>
            <a:r>
              <a:rPr lang="en-US" dirty="0"/>
              <a:t>on the Data Encryption Algorithm (DEA), which uses a 64-bit block </a:t>
            </a:r>
            <a:r>
              <a:rPr lang="en-US" dirty="0" smtClean="0"/>
              <a:t>size and </a:t>
            </a:r>
            <a:r>
              <a:rPr lang="en-US" dirty="0"/>
              <a:t>a 56-bit </a:t>
            </a:r>
            <a:r>
              <a:rPr lang="en-US" dirty="0" smtClean="0"/>
              <a:t>key</a:t>
            </a:r>
          </a:p>
          <a:p>
            <a:r>
              <a:rPr lang="en-US" dirty="0"/>
              <a:t>Triple DES (3DES) was </a:t>
            </a:r>
            <a:r>
              <a:rPr lang="en-US" dirty="0" smtClean="0"/>
              <a:t>developed </a:t>
            </a:r>
            <a:r>
              <a:rPr lang="en-US" dirty="0"/>
              <a:t>as an improvement to </a:t>
            </a:r>
            <a:r>
              <a:rPr lang="en-US" dirty="0" smtClean="0"/>
              <a:t>DES after DES was publicly cracked. 3DES used three keys instead of one and performs three encryption operations</a:t>
            </a:r>
          </a:p>
          <a:p>
            <a:r>
              <a:rPr lang="en-US" dirty="0" smtClean="0"/>
              <a:t>The </a:t>
            </a:r>
            <a:r>
              <a:rPr lang="en-US" dirty="0"/>
              <a:t>current industry and government standard in symmetric encryption is </a:t>
            </a:r>
            <a:r>
              <a:rPr lang="en-US" dirty="0" smtClean="0"/>
              <a:t>the </a:t>
            </a:r>
            <a:r>
              <a:rPr lang="en-US" i="1" dirty="0" smtClean="0"/>
              <a:t>Advanced </a:t>
            </a:r>
            <a:r>
              <a:rPr lang="en-US" i="1" dirty="0"/>
              <a:t>Encryption Standard (AES</a:t>
            </a:r>
            <a:r>
              <a:rPr lang="en-US" i="1" dirty="0" smtClean="0"/>
              <a:t>), </a:t>
            </a:r>
            <a:r>
              <a:rPr lang="en-US" dirty="0" smtClean="0"/>
              <a:t>based </a:t>
            </a:r>
            <a:r>
              <a:rPr lang="en-US" dirty="0"/>
              <a:t>on the Rijndael Block Cipher, </a:t>
            </a:r>
            <a:r>
              <a:rPr lang="en-US" dirty="0" smtClean="0"/>
              <a:t>which features </a:t>
            </a:r>
            <a:r>
              <a:rPr lang="en-US" dirty="0"/>
              <a:t>a variable block length and a key length of 128, 192, or 256 </a:t>
            </a:r>
            <a:r>
              <a:rPr lang="en-US" dirty="0" smtClean="0"/>
              <a:t>bits</a:t>
            </a:r>
            <a:endParaRPr lang="en-US" dirty="0"/>
          </a:p>
        </p:txBody>
      </p:sp>
      <p:sp>
        <p:nvSpPr>
          <p:cNvPr id="3" name="Title 2"/>
          <p:cNvSpPr>
            <a:spLocks noGrp="1"/>
          </p:cNvSpPr>
          <p:nvPr>
            <p:ph type="title"/>
          </p:nvPr>
        </p:nvSpPr>
        <p:spPr/>
        <p:txBody>
          <a:bodyPr/>
          <a:lstStyle/>
          <a:p>
            <a:r>
              <a:rPr lang="en-US" dirty="0" smtClean="0"/>
              <a:t>Symmetric Encryption </a:t>
            </a:r>
            <a:r>
              <a:rPr lang="en-US" dirty="0"/>
              <a:t>(Continued)</a:t>
            </a:r>
            <a:endParaRPr lang="en-US" dirty="0"/>
          </a:p>
        </p:txBody>
      </p:sp>
    </p:spTree>
    <p:extLst>
      <p:ext uri="{BB962C8B-B14F-4D97-AF65-F5344CB8AC3E}">
        <p14:creationId xmlns:p14="http://schemas.microsoft.com/office/powerpoint/2010/main" val="41323082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5"/>
          <p:cNvSpPr>
            <a:spLocks noGrp="1" noChangeArrowheads="1"/>
          </p:cNvSpPr>
          <p:nvPr>
            <p:ph type="body" idx="1"/>
          </p:nvPr>
        </p:nvSpPr>
        <p:spPr>
          <a:xfrm>
            <a:off x="365125" y="1295400"/>
            <a:ext cx="8415338" cy="4739759"/>
          </a:xfrm>
        </p:spPr>
        <p:txBody>
          <a:bodyPr/>
          <a:lstStyle/>
          <a:p>
            <a:r>
              <a:rPr lang="en-US" dirty="0" smtClean="0"/>
              <a:t>Asymmetric encryption, or public key encryption, uses two different but related keys, either of which can be used to encrypt or decrypt the message</a:t>
            </a:r>
          </a:p>
          <a:p>
            <a:r>
              <a:rPr lang="en-US" dirty="0" smtClean="0"/>
              <a:t>However, if Key A is used to encrypt the message, then only Key B can decrypt it; and vice versa</a:t>
            </a:r>
          </a:p>
          <a:p>
            <a:r>
              <a:rPr lang="en-US" dirty="0" smtClean="0"/>
              <a:t>This technique is most valuable when one of the keys is private and the other is public</a:t>
            </a:r>
          </a:p>
          <a:p>
            <a:r>
              <a:rPr lang="en-US" dirty="0" smtClean="0"/>
              <a:t>The problem with asymmetric encryption is that it requires four keys to hold a single conversation between two parties, and the number of keys grows geometrically as parties are added</a:t>
            </a:r>
          </a:p>
        </p:txBody>
      </p:sp>
      <p:sp>
        <p:nvSpPr>
          <p:cNvPr id="94211" name="Rectangle 4"/>
          <p:cNvSpPr>
            <a:spLocks noGrp="1" noChangeArrowheads="1"/>
          </p:cNvSpPr>
          <p:nvPr>
            <p:ph type="title"/>
          </p:nvPr>
        </p:nvSpPr>
        <p:spPr/>
        <p:txBody>
          <a:bodyPr/>
          <a:lstStyle/>
          <a:p>
            <a:r>
              <a:rPr lang="en-US" dirty="0" smtClean="0"/>
              <a:t>Asymmetric Encryption</a:t>
            </a:r>
          </a:p>
        </p:txBody>
      </p:sp>
    </p:spTree>
    <p:extLst>
      <p:ext uri="{BB962C8B-B14F-4D97-AF65-F5344CB8AC3E}">
        <p14:creationId xmlns:p14="http://schemas.microsoft.com/office/powerpoint/2010/main" val="18099402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illustration shows Asymmetric encryption. A man and a woman working on their computers the repository key is kept between them. The caption reads, Alex at X Y Z Corp. wants to send a message to Rachel at A B C Corp. Rachel stores her public key where it can be accessed by anyone. Alex retrieves her public key and uses it to create ciphertext that can only be decrypted by Rachel’s private key, which she keeps secret. To respond, Rachel gets Alex’s public key to encrypt her messages. There are two illustrations showing keys and their caption reads (Private key decrypts message) and (Public key encrypts message) with a text written (Sounds great! Thanks.) There is a picture box in the middle with some coding and the caption reads, Corresponding ciphertext is transmit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700" y="486724"/>
            <a:ext cx="7086600" cy="5700660"/>
          </a:xfrm>
          <a:prstGeom prst="rect">
            <a:avLst/>
          </a:prstGeom>
        </p:spPr>
      </p:pic>
    </p:spTree>
    <p:extLst>
      <p:ext uri="{BB962C8B-B14F-4D97-AF65-F5344CB8AC3E}">
        <p14:creationId xmlns:p14="http://schemas.microsoft.com/office/powerpoint/2010/main" val="8446121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5"/>
          <p:cNvSpPr>
            <a:spLocks noGrp="1" noChangeArrowheads="1"/>
          </p:cNvSpPr>
          <p:nvPr>
            <p:ph type="body" idx="1"/>
          </p:nvPr>
        </p:nvSpPr>
        <p:spPr>
          <a:xfrm>
            <a:off x="365125" y="1295400"/>
            <a:ext cx="8415338" cy="3877985"/>
          </a:xfrm>
        </p:spPr>
        <p:txBody>
          <a:bodyPr/>
          <a:lstStyle/>
          <a:p>
            <a:r>
              <a:rPr lang="en-US" dirty="0" smtClean="0"/>
              <a:t>When the asymmetric process is reversed—the private key encrypts a message, and the public key decrypts it—the fact that the message was sent by the organization that owns the private key cannot be refuted</a:t>
            </a:r>
          </a:p>
          <a:p>
            <a:r>
              <a:rPr lang="en-US" dirty="0" smtClean="0"/>
              <a:t>This nonrepudiation is the foundation of digital signatures</a:t>
            </a:r>
          </a:p>
          <a:p>
            <a:r>
              <a:rPr lang="en-US" dirty="0" smtClean="0"/>
              <a:t>Digital signatures are encrypted messages that are independently verified by a central facility (Registry) as authentic</a:t>
            </a:r>
          </a:p>
        </p:txBody>
      </p:sp>
      <p:sp>
        <p:nvSpPr>
          <p:cNvPr id="96259" name="Rectangle 4"/>
          <p:cNvSpPr>
            <a:spLocks noGrp="1" noChangeArrowheads="1"/>
          </p:cNvSpPr>
          <p:nvPr>
            <p:ph type="title"/>
          </p:nvPr>
        </p:nvSpPr>
        <p:spPr/>
        <p:txBody>
          <a:bodyPr/>
          <a:lstStyle/>
          <a:p>
            <a:r>
              <a:rPr lang="en-US" dirty="0" smtClean="0"/>
              <a:t>Digital Signature</a:t>
            </a:r>
          </a:p>
        </p:txBody>
      </p:sp>
    </p:spTree>
    <p:extLst>
      <p:ext uri="{BB962C8B-B14F-4D97-AF65-F5344CB8AC3E}">
        <p14:creationId xmlns:p14="http://schemas.microsoft.com/office/powerpoint/2010/main" val="11178443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Content Placeholder 2"/>
          <p:cNvSpPr>
            <a:spLocks noGrp="1"/>
          </p:cNvSpPr>
          <p:nvPr>
            <p:ph idx="1"/>
          </p:nvPr>
        </p:nvSpPr>
        <p:spPr/>
        <p:txBody>
          <a:bodyPr/>
          <a:lstStyle/>
          <a:p>
            <a:r>
              <a:rPr lang="en-US" dirty="0" smtClean="0"/>
              <a:t>A digital certificate is an electronic document, similar to a digital signature, attached to a file certifying that the file is from the organization it claims to be from and has not been modified from the original format</a:t>
            </a:r>
          </a:p>
          <a:p>
            <a:r>
              <a:rPr lang="en-US" dirty="0" smtClean="0"/>
              <a:t>A certificate authority (CA) is an agency that manages the issuance of certificates and serves as the electronic notary public to verify their origin and integrity</a:t>
            </a:r>
          </a:p>
          <a:p>
            <a:endParaRPr lang="en-US" dirty="0" smtClean="0"/>
          </a:p>
        </p:txBody>
      </p:sp>
      <p:sp>
        <p:nvSpPr>
          <p:cNvPr id="97282" name="Title 1"/>
          <p:cNvSpPr>
            <a:spLocks noGrp="1"/>
          </p:cNvSpPr>
          <p:nvPr>
            <p:ph type="title"/>
          </p:nvPr>
        </p:nvSpPr>
        <p:spPr/>
        <p:txBody>
          <a:bodyPr/>
          <a:lstStyle/>
          <a:p>
            <a:r>
              <a:rPr lang="en-US" dirty="0" smtClean="0"/>
              <a:t>Digital Certificate</a:t>
            </a:r>
          </a:p>
        </p:txBody>
      </p:sp>
    </p:spTree>
    <p:extLst>
      <p:ext uri="{BB962C8B-B14F-4D97-AF65-F5344CB8AC3E}">
        <p14:creationId xmlns:p14="http://schemas.microsoft.com/office/powerpoint/2010/main" val="16384301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me screenshots show Digital certificates in Window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00" y="497585"/>
            <a:ext cx="7239000" cy="5683355"/>
          </a:xfrm>
          <a:prstGeom prst="rect">
            <a:avLst/>
          </a:prstGeom>
        </p:spPr>
      </p:pic>
    </p:spTree>
    <p:extLst>
      <p:ext uri="{BB962C8B-B14F-4D97-AF65-F5344CB8AC3E}">
        <p14:creationId xmlns:p14="http://schemas.microsoft.com/office/powerpoint/2010/main" val="17200235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5"/>
          <p:cNvSpPr>
            <a:spLocks noGrp="1" noChangeArrowheads="1"/>
          </p:cNvSpPr>
          <p:nvPr>
            <p:ph type="body" idx="1"/>
          </p:nvPr>
        </p:nvSpPr>
        <p:spPr>
          <a:xfrm>
            <a:off x="365125" y="1295400"/>
            <a:ext cx="8321675" cy="5047536"/>
          </a:xfrm>
        </p:spPr>
        <p:txBody>
          <a:bodyPr/>
          <a:lstStyle/>
          <a:p>
            <a:r>
              <a:rPr lang="en-US" dirty="0" smtClean="0"/>
              <a:t>Public key infrastructure (PKI) is the entire set of hardware, software, and cryptosystems necessary to implement public key encryption</a:t>
            </a:r>
          </a:p>
          <a:p>
            <a:r>
              <a:rPr lang="en-US" dirty="0" smtClean="0"/>
              <a:t>Common implementations of PKI include:</a:t>
            </a:r>
          </a:p>
          <a:p>
            <a:pPr lvl="1"/>
            <a:r>
              <a:rPr lang="en-US" dirty="0" smtClean="0"/>
              <a:t>Systems that issue digital certificates to users and servers</a:t>
            </a:r>
          </a:p>
          <a:p>
            <a:pPr lvl="1"/>
            <a:r>
              <a:rPr lang="en-US" dirty="0" smtClean="0"/>
              <a:t>Systems with computer key values to be included in digital certificates</a:t>
            </a:r>
          </a:p>
          <a:p>
            <a:pPr lvl="1"/>
            <a:r>
              <a:rPr lang="en-US" dirty="0" smtClean="0"/>
              <a:t>Tools for managing user enrollment, key generation, and certificate issuance</a:t>
            </a:r>
          </a:p>
          <a:p>
            <a:pPr lvl="1"/>
            <a:r>
              <a:rPr lang="en-US" dirty="0" smtClean="0"/>
              <a:t>Verification and return of certificates</a:t>
            </a:r>
          </a:p>
          <a:p>
            <a:pPr lvl="1"/>
            <a:r>
              <a:rPr lang="en-US" dirty="0" smtClean="0"/>
              <a:t>Key revocation services</a:t>
            </a:r>
          </a:p>
          <a:p>
            <a:pPr lvl="1"/>
            <a:r>
              <a:rPr lang="en-US" dirty="0" smtClean="0"/>
              <a:t>Other services associated with PKI that vendors bundle into their products</a:t>
            </a:r>
          </a:p>
        </p:txBody>
      </p:sp>
      <p:sp>
        <p:nvSpPr>
          <p:cNvPr id="98307" name="Rectangle 4"/>
          <p:cNvSpPr>
            <a:spLocks noGrp="1" noChangeArrowheads="1"/>
          </p:cNvSpPr>
          <p:nvPr>
            <p:ph type="title"/>
          </p:nvPr>
        </p:nvSpPr>
        <p:spPr/>
        <p:txBody>
          <a:bodyPr/>
          <a:lstStyle/>
          <a:p>
            <a:r>
              <a:rPr lang="en-US" dirty="0" smtClean="0"/>
              <a:t>Public Key Infrastructure</a:t>
            </a:r>
          </a:p>
        </p:txBody>
      </p:sp>
    </p:spTree>
    <p:extLst>
      <p:ext uri="{BB962C8B-B14F-4D97-AF65-F5344CB8AC3E}">
        <p14:creationId xmlns:p14="http://schemas.microsoft.com/office/powerpoint/2010/main" val="12619850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Content Placeholder 2"/>
          <p:cNvSpPr>
            <a:spLocks noGrp="1"/>
          </p:cNvSpPr>
          <p:nvPr>
            <p:ph idx="1"/>
          </p:nvPr>
        </p:nvSpPr>
        <p:spPr>
          <a:xfrm>
            <a:off x="365125" y="1295400"/>
            <a:ext cx="8415338" cy="5416868"/>
          </a:xfrm>
        </p:spPr>
        <p:txBody>
          <a:bodyPr/>
          <a:lstStyle/>
          <a:p>
            <a:r>
              <a:rPr lang="en-US" sz="2400" dirty="0" smtClean="0"/>
              <a:t>PKI can increase the capabilities of an organization to protect its information assets by providing:</a:t>
            </a:r>
          </a:p>
          <a:p>
            <a:pPr lvl="1"/>
            <a:r>
              <a:rPr lang="en-US" sz="2000" dirty="0" smtClean="0"/>
              <a:t>Authentication: Digital certificates in a PKI system permit individuals, organizations, and Web servers to authenticate the identity of each of the parties in an Internet transaction</a:t>
            </a:r>
          </a:p>
          <a:p>
            <a:pPr lvl="1"/>
            <a:r>
              <a:rPr lang="en-US" sz="2000" dirty="0" smtClean="0"/>
              <a:t>Integrity: A digital certificate demonstrates that the content signed by the certificate has not been altered while in transit</a:t>
            </a:r>
          </a:p>
          <a:p>
            <a:pPr lvl="1"/>
            <a:r>
              <a:rPr lang="en-US" sz="2000" dirty="0" smtClean="0"/>
              <a:t>Confidentiality: PKI keeps information confidential by ensuring that it is not intercepted during transmission over the Internet</a:t>
            </a:r>
          </a:p>
          <a:p>
            <a:pPr lvl="1"/>
            <a:r>
              <a:rPr lang="en-US" sz="2000" dirty="0" smtClean="0"/>
              <a:t>Authorization: Digital certificates issued in a PKI environment can replace user IDs and passwords, enhance security, and reduce some of the overhead required for authorization processes and controlling access privileges for specific transactions</a:t>
            </a:r>
          </a:p>
          <a:p>
            <a:pPr lvl="1"/>
            <a:r>
              <a:rPr lang="en-US" sz="2000" dirty="0" smtClean="0"/>
              <a:t>Nonrepudiation: Digital certificates can validate actions, making it less likely that customers or partners can later repudiate a digitally signed transaction, such as an online purchase</a:t>
            </a:r>
          </a:p>
          <a:p>
            <a:endParaRPr lang="en-US" sz="2400" dirty="0" smtClean="0"/>
          </a:p>
        </p:txBody>
      </p:sp>
      <p:sp>
        <p:nvSpPr>
          <p:cNvPr id="99330" name="Title 1"/>
          <p:cNvSpPr>
            <a:spLocks noGrp="1"/>
          </p:cNvSpPr>
          <p:nvPr>
            <p:ph type="title"/>
          </p:nvPr>
        </p:nvSpPr>
        <p:spPr/>
        <p:txBody>
          <a:bodyPr/>
          <a:lstStyle/>
          <a:p>
            <a:r>
              <a:rPr lang="en-US" dirty="0" smtClean="0"/>
              <a:t>Public Key Infrastructure </a:t>
            </a:r>
            <a:r>
              <a:rPr lang="en-US" dirty="0"/>
              <a:t>(Continued)</a:t>
            </a:r>
            <a:endParaRPr lang="en-US" dirty="0" smtClean="0"/>
          </a:p>
        </p:txBody>
      </p:sp>
    </p:spTree>
    <p:extLst>
      <p:ext uri="{BB962C8B-B14F-4D97-AF65-F5344CB8AC3E}">
        <p14:creationId xmlns:p14="http://schemas.microsoft.com/office/powerpoint/2010/main" val="398985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 online page shows password memory support software application such as Ewallet from Ilium Softwa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441391"/>
            <a:ext cx="5943600" cy="5683744"/>
          </a:xfrm>
          <a:prstGeom prst="rect">
            <a:avLst/>
          </a:prstGeom>
        </p:spPr>
      </p:pic>
    </p:spTree>
    <p:extLst>
      <p:ext uri="{BB962C8B-B14F-4D97-AF65-F5344CB8AC3E}">
        <p14:creationId xmlns:p14="http://schemas.microsoft.com/office/powerpoint/2010/main" val="23623938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5"/>
          <p:cNvSpPr>
            <a:spLocks noGrp="1" noChangeArrowheads="1"/>
          </p:cNvSpPr>
          <p:nvPr>
            <p:ph type="body" idx="1"/>
          </p:nvPr>
        </p:nvSpPr>
        <p:spPr>
          <a:xfrm>
            <a:off x="365125" y="1295400"/>
            <a:ext cx="8415338" cy="5170646"/>
          </a:xfrm>
        </p:spPr>
        <p:txBody>
          <a:bodyPr/>
          <a:lstStyle/>
          <a:p>
            <a:r>
              <a:rPr lang="en-US" dirty="0" smtClean="0"/>
              <a:t>Pure asymmetric key encryption is not widely used except in the area of certificates; instead, it is typically employed in conjunction with symmetric key encryption, creating a hybrid system</a:t>
            </a:r>
          </a:p>
          <a:p>
            <a:r>
              <a:rPr lang="en-US" dirty="0" smtClean="0"/>
              <a:t>One hybrid process in widespread use is based on the Diffie-Hellman key exchange method, which provides a way to exchange private keys using public key encryption without exposure to any third parties</a:t>
            </a:r>
          </a:p>
          <a:p>
            <a:r>
              <a:rPr lang="en-US" dirty="0" smtClean="0"/>
              <a:t>In this method, asymmetric encryption is used to exchange symmetric keys so that two organizations can conduct quick, efficient, and secure communications based on symmetric encryption</a:t>
            </a:r>
          </a:p>
        </p:txBody>
      </p:sp>
      <p:sp>
        <p:nvSpPr>
          <p:cNvPr id="101379" name="Rectangle 4"/>
          <p:cNvSpPr>
            <a:spLocks noGrp="1" noChangeArrowheads="1"/>
          </p:cNvSpPr>
          <p:nvPr>
            <p:ph type="title"/>
          </p:nvPr>
        </p:nvSpPr>
        <p:spPr/>
        <p:txBody>
          <a:bodyPr/>
          <a:lstStyle/>
          <a:p>
            <a:r>
              <a:rPr lang="en-US" dirty="0" smtClean="0"/>
              <a:t>Hybrid Systems</a:t>
            </a:r>
          </a:p>
        </p:txBody>
      </p:sp>
    </p:spTree>
    <p:extLst>
      <p:ext uri="{BB962C8B-B14F-4D97-AF65-F5344CB8AC3E}">
        <p14:creationId xmlns:p14="http://schemas.microsoft.com/office/powerpoint/2010/main" val="32636325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illustration shows Hybrid encryption. Two people a woman and a man working on their computer with a picture of a key between them, it is the public key repository. The caption reads, Rachel at A B C Corp. stores her public key where it can be accessed. Alex at X Y Z Corp. retrieves it and uses it to encrypt his private (symmetric) key. He sends it to Rachel, who decrypts Alex’s private key with her private key and then uses Alex’s private key for regular communications. Three picture boxes are identified the corner ones have two keys one small and the other big respectively and their captions read, Private key decrypts message and Public key encrypts message and the caption at the center reads, Corresponding ciphertext is transmit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504930"/>
            <a:ext cx="7162800" cy="5726304"/>
          </a:xfrm>
          <a:prstGeom prst="rect">
            <a:avLst/>
          </a:prstGeom>
        </p:spPr>
      </p:pic>
    </p:spTree>
    <p:extLst>
      <p:ext uri="{BB962C8B-B14F-4D97-AF65-F5344CB8AC3E}">
        <p14:creationId xmlns:p14="http://schemas.microsoft.com/office/powerpoint/2010/main" val="13100556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5"/>
          <p:cNvSpPr>
            <a:spLocks noGrp="1" noChangeArrowheads="1"/>
          </p:cNvSpPr>
          <p:nvPr>
            <p:ph type="body" idx="1"/>
          </p:nvPr>
        </p:nvSpPr>
        <p:spPr>
          <a:xfrm>
            <a:off x="365125" y="1295400"/>
            <a:ext cx="8415338" cy="4862870"/>
          </a:xfrm>
        </p:spPr>
        <p:txBody>
          <a:bodyPr/>
          <a:lstStyle/>
          <a:p>
            <a:r>
              <a:rPr lang="en-US" sz="2400" dirty="0" smtClean="0"/>
              <a:t>While modem cryptosystems can certainly generate unbreakable ciphertext, that is possible only when the proper key management infrastructure has been constructed and when the cryptosystems are operated and managed correctly</a:t>
            </a:r>
          </a:p>
          <a:p>
            <a:r>
              <a:rPr lang="en-US" sz="2400" dirty="0" smtClean="0"/>
              <a:t>For those organizations with the need and the capability to use cryptographic controls, they can be used to support several aspects of the business:</a:t>
            </a:r>
          </a:p>
          <a:p>
            <a:pPr lvl="1"/>
            <a:r>
              <a:rPr lang="en-US" sz="2000" dirty="0" smtClean="0"/>
              <a:t>Confidentiality and integrity of e-mail and its attachments</a:t>
            </a:r>
          </a:p>
          <a:p>
            <a:pPr lvl="1"/>
            <a:r>
              <a:rPr lang="en-US" sz="2000" dirty="0" smtClean="0"/>
              <a:t>Authentication, confidentiality, integrity, and nonrepudiation of e-commerce transactions</a:t>
            </a:r>
          </a:p>
          <a:p>
            <a:pPr lvl="1"/>
            <a:r>
              <a:rPr lang="en-US" sz="2000" dirty="0" smtClean="0"/>
              <a:t>Authentication and confidentiality of remote access through VPN connections</a:t>
            </a:r>
          </a:p>
          <a:p>
            <a:pPr lvl="1"/>
            <a:r>
              <a:rPr lang="en-US" sz="2000" dirty="0" smtClean="0"/>
              <a:t>A higher standard of authentication when used to supplement access control systems</a:t>
            </a:r>
          </a:p>
        </p:txBody>
      </p:sp>
      <p:sp>
        <p:nvSpPr>
          <p:cNvPr id="103427" name="Rectangle 4"/>
          <p:cNvSpPr>
            <a:spLocks noGrp="1" noChangeArrowheads="1"/>
          </p:cNvSpPr>
          <p:nvPr>
            <p:ph type="title"/>
          </p:nvPr>
        </p:nvSpPr>
        <p:spPr/>
        <p:txBody>
          <a:bodyPr/>
          <a:lstStyle/>
          <a:p>
            <a:r>
              <a:rPr lang="en-US" dirty="0" smtClean="0"/>
              <a:t>Using Cryptographic Controls</a:t>
            </a:r>
          </a:p>
        </p:txBody>
      </p:sp>
    </p:spTree>
    <p:extLst>
      <p:ext uri="{BB962C8B-B14F-4D97-AF65-F5344CB8AC3E}">
        <p14:creationId xmlns:p14="http://schemas.microsoft.com/office/powerpoint/2010/main" val="29676489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7"/>
          <p:cNvSpPr>
            <a:spLocks noGrp="1" noChangeArrowheads="1"/>
          </p:cNvSpPr>
          <p:nvPr>
            <p:ph type="body" idx="1"/>
          </p:nvPr>
        </p:nvSpPr>
        <p:spPr/>
        <p:txBody>
          <a:bodyPr/>
          <a:lstStyle/>
          <a:p>
            <a:r>
              <a:rPr lang="en-US" dirty="0" smtClean="0"/>
              <a:t>Secure Multipurpose Internet Mail Extensions (S/MIME) builds on the Multipurpose Internet Mail Extensions (MIME) encoding format by adding encryption and authentication via digital signatures based on public key cryptosystems</a:t>
            </a:r>
          </a:p>
          <a:p>
            <a:r>
              <a:rPr lang="en-US" dirty="0" smtClean="0"/>
              <a:t>Pretty Good Privacy (PGP) was developed by Phil Zimmerman and uses the International Data Encryption Algorithm (IDEA) cipher, a 128-bit symmetric key block encryption algorithm with 64-bit blocks for message encoding</a:t>
            </a:r>
          </a:p>
        </p:txBody>
      </p:sp>
      <p:sp>
        <p:nvSpPr>
          <p:cNvPr id="104451" name="Rectangle 6"/>
          <p:cNvSpPr>
            <a:spLocks noGrp="1" noChangeArrowheads="1"/>
          </p:cNvSpPr>
          <p:nvPr>
            <p:ph type="title"/>
          </p:nvPr>
        </p:nvSpPr>
        <p:spPr/>
        <p:txBody>
          <a:bodyPr/>
          <a:lstStyle/>
          <a:p>
            <a:r>
              <a:rPr lang="en-US" dirty="0" smtClean="0"/>
              <a:t>E-Mail Security</a:t>
            </a:r>
          </a:p>
        </p:txBody>
      </p:sp>
    </p:spTree>
    <p:extLst>
      <p:ext uri="{BB962C8B-B14F-4D97-AF65-F5344CB8AC3E}">
        <p14:creationId xmlns:p14="http://schemas.microsoft.com/office/powerpoint/2010/main" val="1001326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5"/>
          <p:cNvSpPr>
            <a:spLocks noGrp="1" noChangeArrowheads="1"/>
          </p:cNvSpPr>
          <p:nvPr>
            <p:ph type="body" idx="1"/>
          </p:nvPr>
        </p:nvSpPr>
        <p:spPr>
          <a:xfrm>
            <a:off x="365125" y="1295400"/>
            <a:ext cx="8415338" cy="5539978"/>
          </a:xfrm>
        </p:spPr>
        <p:txBody>
          <a:bodyPr/>
          <a:lstStyle/>
          <a:p>
            <a:r>
              <a:rPr lang="en-US" dirty="0" smtClean="0"/>
              <a:t>Secure Sockets Layer (SSL) was developed in 1994 to provide security for e-commerce transactions and relies on RSA for key transfer and on IDEA, DES, or 3DES for encrypted symmetric key-based data transfer</a:t>
            </a:r>
          </a:p>
          <a:p>
            <a:r>
              <a:rPr lang="en-US" dirty="0" smtClean="0"/>
              <a:t>Secure Hypertext Transfer Protocol (SHTTP) provides secure e-commerce transactions as well as encrypted Web pages for secure data transfer over the Web</a:t>
            </a:r>
          </a:p>
          <a:p>
            <a:r>
              <a:rPr lang="en-US" dirty="0" smtClean="0"/>
              <a:t>Secure </a:t>
            </a:r>
            <a:r>
              <a:rPr lang="en-US" dirty="0"/>
              <a:t>Shell (</a:t>
            </a:r>
            <a:r>
              <a:rPr lang="en-US" dirty="0" smtClean="0"/>
              <a:t>SSH) provides </a:t>
            </a:r>
            <a:r>
              <a:rPr lang="en-US" dirty="0"/>
              <a:t>security for remote access connections over public networks by using tunneling, authentication services between a client and a </a:t>
            </a:r>
            <a:r>
              <a:rPr lang="en-US" dirty="0" smtClean="0"/>
              <a:t>server; it is commonly used for terminal emulation, remote management, </a:t>
            </a:r>
            <a:r>
              <a:rPr lang="en-US" dirty="0"/>
              <a:t>and file transfer applications</a:t>
            </a:r>
          </a:p>
          <a:p>
            <a:pPr marL="228600" lvl="1" indent="0">
              <a:buNone/>
            </a:pPr>
            <a:endParaRPr lang="en-US" dirty="0" smtClean="0"/>
          </a:p>
        </p:txBody>
      </p:sp>
      <p:sp>
        <p:nvSpPr>
          <p:cNvPr id="109571" name="Rectangle 4"/>
          <p:cNvSpPr>
            <a:spLocks noGrp="1" noChangeArrowheads="1"/>
          </p:cNvSpPr>
          <p:nvPr>
            <p:ph type="title"/>
          </p:nvPr>
        </p:nvSpPr>
        <p:spPr/>
        <p:txBody>
          <a:bodyPr/>
          <a:lstStyle/>
          <a:p>
            <a:r>
              <a:rPr lang="en-US" dirty="0" smtClean="0"/>
              <a:t>Securing the Web</a:t>
            </a:r>
          </a:p>
        </p:txBody>
      </p:sp>
    </p:spTree>
    <p:extLst>
      <p:ext uri="{BB962C8B-B14F-4D97-AF65-F5344CB8AC3E}">
        <p14:creationId xmlns:p14="http://schemas.microsoft.com/office/powerpoint/2010/main" val="10405686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3"/>
          <p:cNvSpPr>
            <a:spLocks noGrp="1" noChangeArrowheads="1"/>
          </p:cNvSpPr>
          <p:nvPr>
            <p:ph type="body" idx="1"/>
          </p:nvPr>
        </p:nvSpPr>
        <p:spPr>
          <a:xfrm>
            <a:off x="365125" y="1295400"/>
            <a:ext cx="8415338" cy="5416868"/>
          </a:xfrm>
        </p:spPr>
        <p:txBody>
          <a:bodyPr/>
          <a:lstStyle/>
          <a:p>
            <a:r>
              <a:rPr lang="en-US" dirty="0" smtClean="0"/>
              <a:t>IP Security (IPSec) is the dominant cryptographic authentication and encryption product for the Internet</a:t>
            </a:r>
          </a:p>
          <a:p>
            <a:r>
              <a:rPr lang="en-US" dirty="0" smtClean="0"/>
              <a:t>IPSec combines several different cryptosystems: </a:t>
            </a:r>
          </a:p>
          <a:p>
            <a:pPr lvl="1"/>
            <a:r>
              <a:rPr lang="en-US" dirty="0" smtClean="0"/>
              <a:t>Diffie-Hellman key exchange for deriving key material </a:t>
            </a:r>
          </a:p>
          <a:p>
            <a:pPr lvl="1"/>
            <a:r>
              <a:rPr lang="en-US" dirty="0" smtClean="0"/>
              <a:t>Public key cryptography for signing the Diffie-Hellman exchanges to guarantee the identity of the two parties </a:t>
            </a:r>
          </a:p>
          <a:p>
            <a:pPr lvl="1"/>
            <a:r>
              <a:rPr lang="en-US" dirty="0" smtClean="0"/>
              <a:t>Bulk encryption algorithms, such as DES, for encrypting the data</a:t>
            </a:r>
          </a:p>
          <a:p>
            <a:pPr lvl="1"/>
            <a:r>
              <a:rPr lang="en-US" dirty="0" smtClean="0"/>
              <a:t>Digital certificates signed by a CA to act as digital ID cards</a:t>
            </a:r>
          </a:p>
          <a:p>
            <a:r>
              <a:rPr lang="en-US" dirty="0"/>
              <a:t>IPSec has two components: </a:t>
            </a:r>
          </a:p>
          <a:p>
            <a:pPr lvl="1"/>
            <a:r>
              <a:rPr lang="en-US" dirty="0"/>
              <a:t>The IP Security protocol itself, which specifies the information to be added to an IP packet and </a:t>
            </a:r>
            <a:r>
              <a:rPr lang="en-US" dirty="0" smtClean="0"/>
              <a:t>how </a:t>
            </a:r>
            <a:r>
              <a:rPr lang="en-US" dirty="0"/>
              <a:t>to encrypt packet data</a:t>
            </a:r>
          </a:p>
          <a:p>
            <a:pPr lvl="1"/>
            <a:r>
              <a:rPr lang="en-US" dirty="0"/>
              <a:t>The Internet Key Exchange, which uses asymmetric key exchange and negotiates the security associations</a:t>
            </a:r>
          </a:p>
          <a:p>
            <a:pPr lvl="1"/>
            <a:endParaRPr lang="en-US" dirty="0" smtClean="0"/>
          </a:p>
        </p:txBody>
      </p:sp>
      <p:sp>
        <p:nvSpPr>
          <p:cNvPr id="106499" name="Rectangle 2"/>
          <p:cNvSpPr>
            <a:spLocks noGrp="1" noChangeArrowheads="1"/>
          </p:cNvSpPr>
          <p:nvPr>
            <p:ph type="title"/>
          </p:nvPr>
        </p:nvSpPr>
        <p:spPr/>
        <p:txBody>
          <a:bodyPr/>
          <a:lstStyle/>
          <a:p>
            <a:r>
              <a:rPr lang="en-US" dirty="0" smtClean="0"/>
              <a:t>Securing the Web </a:t>
            </a:r>
            <a:r>
              <a:rPr lang="en-US" dirty="0"/>
              <a:t>(Continued)</a:t>
            </a:r>
            <a:endParaRPr lang="en-US" dirty="0" smtClean="0"/>
          </a:p>
        </p:txBody>
      </p:sp>
    </p:spTree>
    <p:extLst>
      <p:ext uri="{BB962C8B-B14F-4D97-AF65-F5344CB8AC3E}">
        <p14:creationId xmlns:p14="http://schemas.microsoft.com/office/powerpoint/2010/main" val="5354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3"/>
          <p:cNvSpPr>
            <a:spLocks noGrp="1" noChangeArrowheads="1"/>
          </p:cNvSpPr>
          <p:nvPr>
            <p:ph type="body" idx="1"/>
          </p:nvPr>
        </p:nvSpPr>
        <p:spPr/>
        <p:txBody>
          <a:bodyPr/>
          <a:lstStyle/>
          <a:p>
            <a:r>
              <a:rPr lang="en-US" dirty="0" smtClean="0"/>
              <a:t>IPSec works in two modes of operation: transport and tunnel</a:t>
            </a:r>
          </a:p>
          <a:p>
            <a:pPr lvl="1"/>
            <a:r>
              <a:rPr lang="en-US" dirty="0" smtClean="0"/>
              <a:t>In transport mode, only the IP data is encrypted—not the IP headers themselves; this allows intermediate nodes to read the source and destination addresses</a:t>
            </a:r>
          </a:p>
          <a:p>
            <a:pPr lvl="1"/>
            <a:r>
              <a:rPr lang="en-US" dirty="0" smtClean="0"/>
              <a:t>In tunnel mode, the entire IP packet is encrypted and inserted as the payload in another IP packet</a:t>
            </a:r>
          </a:p>
          <a:p>
            <a:r>
              <a:rPr lang="en-US" dirty="0" smtClean="0"/>
              <a:t>IPSec and other cryptographic extensions to TCP/IP are often used to support a virtual private network (VPN), a private, secure network operated over a public and insecure network</a:t>
            </a:r>
          </a:p>
        </p:txBody>
      </p:sp>
      <p:sp>
        <p:nvSpPr>
          <p:cNvPr id="108547" name="Rectangle 2"/>
          <p:cNvSpPr>
            <a:spLocks noGrp="1" noChangeArrowheads="1"/>
          </p:cNvSpPr>
          <p:nvPr>
            <p:ph type="title"/>
          </p:nvPr>
        </p:nvSpPr>
        <p:spPr/>
        <p:txBody>
          <a:bodyPr/>
          <a:lstStyle/>
          <a:p>
            <a:r>
              <a:rPr lang="en-US" dirty="0" smtClean="0"/>
              <a:t>Securing the Web </a:t>
            </a:r>
            <a:r>
              <a:rPr lang="en-US" dirty="0"/>
              <a:t>(Continued)</a:t>
            </a:r>
            <a:endParaRPr lang="en-US" dirty="0" smtClean="0"/>
          </a:p>
        </p:txBody>
      </p:sp>
    </p:spTree>
    <p:extLst>
      <p:ext uri="{BB962C8B-B14F-4D97-AF65-F5344CB8AC3E}">
        <p14:creationId xmlns:p14="http://schemas.microsoft.com/office/powerpoint/2010/main" val="21690130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5"/>
          <p:cNvSpPr>
            <a:spLocks noGrp="1" noChangeArrowheads="1"/>
          </p:cNvSpPr>
          <p:nvPr>
            <p:ph type="body" idx="1"/>
          </p:nvPr>
        </p:nvSpPr>
        <p:spPr/>
        <p:txBody>
          <a:bodyPr/>
          <a:lstStyle/>
          <a:p>
            <a:r>
              <a:rPr lang="en-US" dirty="0" smtClean="0"/>
              <a:t>A final use of cryptosystems is to provide enhanced and secure authentication</a:t>
            </a:r>
          </a:p>
          <a:p>
            <a:r>
              <a:rPr lang="en-US" dirty="0" smtClean="0"/>
              <a:t>One approach to this issue is provided by Kerberos, which uses symmetric key encryption to validate an individual user’s access to various network resources</a:t>
            </a:r>
          </a:p>
          <a:p>
            <a:r>
              <a:rPr lang="en-US" dirty="0" smtClean="0"/>
              <a:t>It keeps a database containing the private keys of clients and servers that are in the authentication domain that it supervises</a:t>
            </a:r>
          </a:p>
        </p:txBody>
      </p:sp>
      <p:sp>
        <p:nvSpPr>
          <p:cNvPr id="111618" name="Rectangle 4"/>
          <p:cNvSpPr>
            <a:spLocks noGrp="1" noChangeArrowheads="1"/>
          </p:cNvSpPr>
          <p:nvPr>
            <p:ph type="title"/>
          </p:nvPr>
        </p:nvSpPr>
        <p:spPr/>
        <p:txBody>
          <a:bodyPr/>
          <a:lstStyle/>
          <a:p>
            <a:r>
              <a:rPr lang="en-US" dirty="0" smtClean="0"/>
              <a:t>Securing Authentication</a:t>
            </a:r>
          </a:p>
        </p:txBody>
      </p:sp>
    </p:spTree>
    <p:extLst>
      <p:ext uri="{BB962C8B-B14F-4D97-AF65-F5344CB8AC3E}">
        <p14:creationId xmlns:p14="http://schemas.microsoft.com/office/powerpoint/2010/main" val="2205528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5"/>
          <p:cNvSpPr>
            <a:spLocks noGrp="1" noChangeArrowheads="1"/>
          </p:cNvSpPr>
          <p:nvPr>
            <p:ph type="body" idx="1"/>
          </p:nvPr>
        </p:nvSpPr>
        <p:spPr/>
        <p:txBody>
          <a:bodyPr/>
          <a:lstStyle/>
          <a:p>
            <a:r>
              <a:rPr lang="en-US" dirty="0" smtClean="0"/>
              <a:t>Kerberos system knows these private keys and can authenticate one network node (client or server) to another</a:t>
            </a:r>
          </a:p>
          <a:p>
            <a:r>
              <a:rPr lang="en-US" dirty="0" smtClean="0"/>
              <a:t>Kerberos also generates temporary session keys—that is, private keys given to the two parties in a conversation</a:t>
            </a:r>
          </a:p>
          <a:p>
            <a:r>
              <a:rPr lang="en-US" dirty="0" smtClean="0"/>
              <a:t>Kerberos consists of three interacting services, all of which rely on a database library:</a:t>
            </a:r>
          </a:p>
          <a:p>
            <a:pPr lvl="1"/>
            <a:r>
              <a:rPr lang="en-US" dirty="0" smtClean="0"/>
              <a:t>Authentication Server (AS)</a:t>
            </a:r>
          </a:p>
          <a:p>
            <a:pPr lvl="1"/>
            <a:r>
              <a:rPr lang="en-US" dirty="0" smtClean="0"/>
              <a:t>Key Distribution Center (KDC)</a:t>
            </a:r>
          </a:p>
          <a:p>
            <a:pPr lvl="1"/>
            <a:r>
              <a:rPr lang="en-US" dirty="0" smtClean="0"/>
              <a:t>Kerberos Ticket Granting Service (TGS)</a:t>
            </a:r>
          </a:p>
        </p:txBody>
      </p:sp>
      <p:sp>
        <p:nvSpPr>
          <p:cNvPr id="112643" name="Rectangle 4"/>
          <p:cNvSpPr>
            <a:spLocks noGrp="1" noChangeArrowheads="1"/>
          </p:cNvSpPr>
          <p:nvPr>
            <p:ph type="title"/>
          </p:nvPr>
        </p:nvSpPr>
        <p:spPr/>
        <p:txBody>
          <a:bodyPr/>
          <a:lstStyle/>
          <a:p>
            <a:r>
              <a:rPr lang="en-US" dirty="0" smtClean="0"/>
              <a:t>Kerberos</a:t>
            </a:r>
          </a:p>
        </p:txBody>
      </p:sp>
    </p:spTree>
    <p:extLst>
      <p:ext uri="{BB962C8B-B14F-4D97-AF65-F5344CB8AC3E}">
        <p14:creationId xmlns:p14="http://schemas.microsoft.com/office/powerpoint/2010/main" val="24341859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5"/>
          <p:cNvSpPr>
            <a:spLocks noGrp="1" noChangeArrowheads="1"/>
          </p:cNvSpPr>
          <p:nvPr>
            <p:ph type="body" idx="1"/>
          </p:nvPr>
        </p:nvSpPr>
        <p:spPr>
          <a:xfrm>
            <a:off x="365125" y="1295400"/>
            <a:ext cx="8415338" cy="5170646"/>
          </a:xfrm>
        </p:spPr>
        <p:txBody>
          <a:bodyPr/>
          <a:lstStyle/>
          <a:p>
            <a:r>
              <a:rPr lang="en-US" sz="2400" dirty="0" smtClean="0"/>
              <a:t>Don’t lose your keys</a:t>
            </a:r>
          </a:p>
          <a:p>
            <a:r>
              <a:rPr lang="en-US" sz="2400" dirty="0" smtClean="0"/>
              <a:t>Know who you are communicating with</a:t>
            </a:r>
          </a:p>
          <a:p>
            <a:r>
              <a:rPr lang="en-US" sz="2400" dirty="0" smtClean="0"/>
              <a:t>It may be illegal to use a specific encryption technique when communicating to some nations</a:t>
            </a:r>
          </a:p>
          <a:p>
            <a:r>
              <a:rPr lang="en-US" sz="2400" dirty="0" smtClean="0"/>
              <a:t>Every cryptosystem has weaknesses</a:t>
            </a:r>
          </a:p>
          <a:p>
            <a:r>
              <a:rPr lang="en-US" sz="2400" dirty="0" smtClean="0"/>
              <a:t>Give access only to those with a business need</a:t>
            </a:r>
          </a:p>
          <a:p>
            <a:r>
              <a:rPr lang="en-US" sz="2400" dirty="0" smtClean="0"/>
              <a:t>When placing trust into a certificate authority, ask “Who watches the watchers?” </a:t>
            </a:r>
          </a:p>
          <a:p>
            <a:r>
              <a:rPr lang="en-US" sz="2400" dirty="0"/>
              <a:t>There is no security in obscurity</a:t>
            </a:r>
          </a:p>
          <a:p>
            <a:r>
              <a:rPr lang="en-US" sz="2400" dirty="0"/>
              <a:t>Security protocols and the cryptosystems they use are subject to the same limitations as firewalls and </a:t>
            </a:r>
            <a:r>
              <a:rPr lang="en-US" sz="2400" dirty="0" smtClean="0"/>
              <a:t>IDPSs</a:t>
            </a:r>
            <a:endParaRPr lang="en-US" sz="2400" dirty="0"/>
          </a:p>
          <a:p>
            <a:r>
              <a:rPr lang="en-US" sz="2400" dirty="0" smtClean="0"/>
              <a:t>Make </a:t>
            </a:r>
            <a:r>
              <a:rPr lang="en-US" sz="2400" dirty="0"/>
              <a:t>sure that your organization’s use of cryptography is based on well-constructed policy and supported with sound management </a:t>
            </a:r>
            <a:r>
              <a:rPr lang="en-US" sz="2400" dirty="0" smtClean="0"/>
              <a:t>procedures</a:t>
            </a:r>
          </a:p>
        </p:txBody>
      </p:sp>
      <p:sp>
        <p:nvSpPr>
          <p:cNvPr id="113667" name="Rectangle 4"/>
          <p:cNvSpPr>
            <a:spLocks noGrp="1" noChangeArrowheads="1"/>
          </p:cNvSpPr>
          <p:nvPr>
            <p:ph type="title"/>
          </p:nvPr>
        </p:nvSpPr>
        <p:spPr/>
        <p:txBody>
          <a:bodyPr/>
          <a:lstStyle/>
          <a:p>
            <a:r>
              <a:rPr lang="en-US" dirty="0" smtClean="0"/>
              <a:t>Managing Cryptographic Controls</a:t>
            </a:r>
          </a:p>
        </p:txBody>
      </p:sp>
    </p:spTree>
    <p:extLst>
      <p:ext uri="{BB962C8B-B14F-4D97-AF65-F5344CB8AC3E}">
        <p14:creationId xmlns:p14="http://schemas.microsoft.com/office/powerpoint/2010/main" val="420631172"/>
      </p:ext>
    </p:extLst>
  </p:cSld>
  <p:clrMapOvr>
    <a:masterClrMapping/>
  </p:clrMapOvr>
</p:sld>
</file>

<file path=ppt/theme/theme1.xml><?xml version="1.0" encoding="utf-8"?>
<a:theme xmlns:a="http://schemas.openxmlformats.org/drawingml/2006/main" name="Cengag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engage" id="{09C5ED70-0D37-45ED-85CC-D32F4311BF0A}" vid="{B46AFDE3-F283-4DEE-813D-350F60A104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Cengage</Template>
  <TotalTime>747</TotalTime>
  <Words>7301</Words>
  <Application>Microsoft Office PowerPoint</Application>
  <PresentationFormat>On-screen Show (4:3)</PresentationFormat>
  <Paragraphs>533</Paragraphs>
  <Slides>104</Slides>
  <Notes>79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104</vt:i4>
      </vt:variant>
    </vt:vector>
  </HeadingPairs>
  <TitlesOfParts>
    <vt:vector size="109" baseType="lpstr">
      <vt:lpstr>Arial</vt:lpstr>
      <vt:lpstr>Calibri</vt:lpstr>
      <vt:lpstr>Calibri Light</vt:lpstr>
      <vt:lpstr>Times New Roman</vt:lpstr>
      <vt:lpstr>Cengage</vt:lpstr>
      <vt:lpstr>PowerPoint Presentation</vt:lpstr>
      <vt:lpstr>Learning Objectives</vt:lpstr>
      <vt:lpstr>Introduction to Protection Mechanisms</vt:lpstr>
      <vt:lpstr>Introduction to Protection Mechanisms</vt:lpstr>
      <vt:lpstr>PowerPoint Presentation</vt:lpstr>
      <vt:lpstr>Access Controls and Biometrics</vt:lpstr>
      <vt:lpstr>Authentication</vt:lpstr>
      <vt:lpstr>Something a Person Knows</vt:lpstr>
      <vt:lpstr>PowerPoint Presentation</vt:lpstr>
      <vt:lpstr>PowerPoint Presentation</vt:lpstr>
      <vt:lpstr>Something a Person Has</vt:lpstr>
      <vt:lpstr>PowerPoint Presentation</vt:lpstr>
      <vt:lpstr>Something a Person Can Produce</vt:lpstr>
      <vt:lpstr>Something a Person Can Produce (Continued)</vt:lpstr>
      <vt:lpstr>PowerPoint Presentation</vt:lpstr>
      <vt:lpstr>Evaluating Biometrics</vt:lpstr>
      <vt:lpstr>PowerPoint Presentation</vt:lpstr>
      <vt:lpstr>Managing Network Security</vt:lpstr>
      <vt:lpstr>Firewalls</vt:lpstr>
      <vt:lpstr>Categories of Firewalls</vt:lpstr>
      <vt:lpstr>Packet Filtering Firewalls</vt:lpstr>
      <vt:lpstr>PowerPoint Presentation</vt:lpstr>
      <vt:lpstr>PowerPoint Presentation</vt:lpstr>
      <vt:lpstr>Application Layer Proxy Firewall</vt:lpstr>
      <vt:lpstr>Application Layer Proxy Firewall (Continued)</vt:lpstr>
      <vt:lpstr>Stateful Packet Inspection Firewalls</vt:lpstr>
      <vt:lpstr>Unified Threat Management Devices</vt:lpstr>
      <vt:lpstr>Next-Generation (NextGen) Firewalls</vt:lpstr>
      <vt:lpstr>Firewall Implementation Architectures</vt:lpstr>
      <vt:lpstr>Single Bastion Host Architecture</vt:lpstr>
      <vt:lpstr>PowerPoint Presentation</vt:lpstr>
      <vt:lpstr>Single Bastion Host Architecture (Continued)</vt:lpstr>
      <vt:lpstr>Single Bastion Host Architecture (Continued)</vt:lpstr>
      <vt:lpstr>Screened-Host Architecture</vt:lpstr>
      <vt:lpstr>PowerPoint Presentation</vt:lpstr>
      <vt:lpstr>Screened-Subnet Architecture</vt:lpstr>
      <vt:lpstr>PowerPoint Presentation</vt:lpstr>
      <vt:lpstr>Screened-Subnet Architecture (Continued)</vt:lpstr>
      <vt:lpstr>Selecting the Right Firewall</vt:lpstr>
      <vt:lpstr>Content Filters</vt:lpstr>
      <vt:lpstr>Managing Firewalls </vt:lpstr>
      <vt:lpstr>Managing Firewalls (Continued)</vt:lpstr>
      <vt:lpstr>Managing Firewalls (Continued)</vt:lpstr>
      <vt:lpstr>Managing Firewalls (Continued)</vt:lpstr>
      <vt:lpstr>Intrusion Detection and Prevention Systems</vt:lpstr>
      <vt:lpstr>Intrusion Detection and Prevention Systems</vt:lpstr>
      <vt:lpstr>Intrusion Detection and Prevention Systems (Continued)</vt:lpstr>
      <vt:lpstr>PowerPoint Presentation</vt:lpstr>
      <vt:lpstr>Host-Based IDPS </vt:lpstr>
      <vt:lpstr>Network-Based IDPS</vt:lpstr>
      <vt:lpstr>Signature-Based IDPS</vt:lpstr>
      <vt:lpstr>Anomaly-Based IDPS</vt:lpstr>
      <vt:lpstr>Managing IDPSs</vt:lpstr>
      <vt:lpstr>Managing IDPSs (Continued)</vt:lpstr>
      <vt:lpstr>Wireless Networking Protection</vt:lpstr>
      <vt:lpstr>Wireless Networking Protection (Continued)</vt:lpstr>
      <vt:lpstr>Wireless Networking Protection (Continued)</vt:lpstr>
      <vt:lpstr>Managing Wireless Connections</vt:lpstr>
      <vt:lpstr>Scanning and Analysis Tools</vt:lpstr>
      <vt:lpstr>Scanning and Analysis Tools (Continued)</vt:lpstr>
      <vt:lpstr>Port Scanners</vt:lpstr>
      <vt:lpstr>Vulnerability Scanners</vt:lpstr>
      <vt:lpstr>Packet Sniffers</vt:lpstr>
      <vt:lpstr>Trap and Trace</vt:lpstr>
      <vt:lpstr>Managing Scanning and Analysis Tools</vt:lpstr>
      <vt:lpstr>Managing Scanning and Analysis Tools (Continued)</vt:lpstr>
      <vt:lpstr>Managing Server-Based Systems with Logging</vt:lpstr>
      <vt:lpstr>Log Generation</vt:lpstr>
      <vt:lpstr>Log Analysis and Storage</vt:lpstr>
      <vt:lpstr>Log Analysis and Storage (Continued)</vt:lpstr>
      <vt:lpstr>Managing Security for Emerging Technologies</vt:lpstr>
      <vt:lpstr>BYOD Using Network Access Control</vt:lpstr>
      <vt:lpstr>Embedded Systems and the Internet of Things</vt:lpstr>
      <vt:lpstr>Block Chains and the New World of Distributed Ledgers </vt:lpstr>
      <vt:lpstr>Cryptography</vt:lpstr>
      <vt:lpstr>Cryptography</vt:lpstr>
      <vt:lpstr>Cryptography (Continued)</vt:lpstr>
      <vt:lpstr>Common Ciphers</vt:lpstr>
      <vt:lpstr>Common Ciphers (Continued)</vt:lpstr>
      <vt:lpstr>Symmetric Encryption</vt:lpstr>
      <vt:lpstr>PowerPoint Presentation</vt:lpstr>
      <vt:lpstr>Symmetric Encryption (Continued)</vt:lpstr>
      <vt:lpstr>Asymmetric Encryption</vt:lpstr>
      <vt:lpstr>PowerPoint Presentation</vt:lpstr>
      <vt:lpstr>Digital Signature</vt:lpstr>
      <vt:lpstr>Digital Certificate</vt:lpstr>
      <vt:lpstr>PowerPoint Presentation</vt:lpstr>
      <vt:lpstr>Public Key Infrastructure</vt:lpstr>
      <vt:lpstr>Public Key Infrastructure (Continued)</vt:lpstr>
      <vt:lpstr>Hybrid Systems</vt:lpstr>
      <vt:lpstr>PowerPoint Presentation</vt:lpstr>
      <vt:lpstr>Using Cryptographic Controls</vt:lpstr>
      <vt:lpstr>E-Mail Security</vt:lpstr>
      <vt:lpstr>Securing the Web</vt:lpstr>
      <vt:lpstr>Securing the Web (Continued)</vt:lpstr>
      <vt:lpstr>Securing the Web (Continued)</vt:lpstr>
      <vt:lpstr>Securing Authentication</vt:lpstr>
      <vt:lpstr>Kerberos</vt:lpstr>
      <vt:lpstr>Managing Cryptographic Controls</vt:lpstr>
      <vt:lpstr>Summary</vt:lpstr>
      <vt:lpstr>Summary (Continued)</vt:lpstr>
      <vt:lpstr>Summary (Continued)</vt:lpstr>
      <vt:lpstr>Summary (Continued)</vt:lpstr>
      <vt:lpstr>Summary (Continued)</vt:lpstr>
    </vt:vector>
  </TitlesOfParts>
  <Company>Kennesaw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Whitman</dc:creator>
  <cp:lastModifiedBy>lw-dlf</cp:lastModifiedBy>
  <cp:revision>105</cp:revision>
  <dcterms:created xsi:type="dcterms:W3CDTF">2018-01-12T16:57:21Z</dcterms:created>
  <dcterms:modified xsi:type="dcterms:W3CDTF">2018-04-03T08:23:57Z</dcterms:modified>
</cp:coreProperties>
</file>