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3D8-988F-43C8-8D81-AF37D524C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13F96-20CD-4C75-954C-6E486CBC5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4B1B-8895-4BFE-A336-39DF871F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E378-EBAB-4283-86BA-B754FC59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3622-8AEE-41D3-AF6D-3DFE2CAB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444C-98D0-4A71-9936-070F8E82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35C55-2097-45FE-A9FA-28CEC27D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7333-F4BF-4015-8AF6-CACE9A67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0FC5-B109-42A2-8DB2-01A9E02E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B542E-8ECC-4E3F-8335-2CDAD37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E2149-D0FF-4CE2-829B-FA9827414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099FB-ED22-4489-8C9B-B8344B35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717C-BC7D-4ACD-9DD4-828AB098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596C-1B34-4444-B397-C54151B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1F57-33C5-4343-B2B6-E9DDD729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A44-8457-4036-89BF-2D2F4BDD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F661-6C14-475A-856C-D8028339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A910-0A54-4340-B80E-C13579EF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F193-BDD8-4290-928C-B85680E5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B558-A7B5-4CB2-9546-68F35585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C50C-74BF-4353-88B7-F143C85F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8E3D2-0669-4B93-9D35-EB2ED6B3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1BE2D-BA80-43B6-89EF-8DF43010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FDE2-8F08-43F8-9980-4C3714CC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C970-E696-4193-9A19-BAC785E1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0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28CB-D5AF-44EF-8AE3-9AB954D4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A5B8-5FA8-4C24-9470-7D7EEC309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F7B69-17C4-4FA8-83D2-3A54C21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D70F5-FE51-4916-BC3A-61F9FA4A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6298B-A6AF-4253-B862-9BDE5A88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7A8DE-FF12-48D5-ADE9-737E6024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FF2F-4D3D-409F-B77B-E7E9362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68E8-89FD-48BB-B271-1479E606E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10565-C809-42BC-8506-1395B7E4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05B17-EF0A-4277-A995-E38E2D97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CB227-1731-462A-9F81-E9883DC2A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3DA84-0F04-470F-AA49-7E6992CE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EAD9A-6EE6-4304-94F2-5AEEE044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C064C-3387-46C1-ABAA-8A15DAB0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4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3B64-8E5F-4590-A8CE-D949C995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D1480-9DE1-4CA1-B058-35982943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EDD83-3AA1-4720-B1EA-6D6164F5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7420-693F-46D5-95B8-78D51F45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FD3FF-62FD-4530-A18B-041CC73E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31F68-1F61-4465-B3D6-22F81F37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02E5-E14B-4594-9FDB-33BEF6D3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023F-CA24-49F7-8377-B4781E2A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EC39-146E-4F69-BCB3-86178F43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FB88-A4C5-4E2C-9118-C4B7EFE4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1275-2496-451D-A822-C4FE59BC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99A25-6D34-4992-AC80-049A6822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C402-BF2D-4226-9E76-6F9372FC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9107-693A-4BA7-9BAE-28D1BE54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03EC4-3B09-451B-89F7-0193638DB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0AC78-1043-4092-AE01-7C1030C8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4C14-CC43-4A9B-BF7C-E5CD2B7F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8410-D84B-40F7-866E-6E76B354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DBC6-C4BC-4D5C-B6F2-6A1C2691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F7BCF-1932-4325-8D00-14256334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9608-AEC6-4A36-9232-1F1ED01F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68FF-72B6-4B6E-B345-F63AD919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CC89-AD8C-477A-B058-5944276BF12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AB12-E056-4316-8CFE-1D9F77E7E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A3FE-1C95-4368-86F7-BFBA5D4D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mendiola84/Team_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migration">
            <a:extLst>
              <a:ext uri="{FF2B5EF4-FFF2-40B4-BE49-F238E27FC236}">
                <a16:creationId xmlns:a16="http://schemas.microsoft.com/office/drawing/2014/main" id="{8037F64E-FA9A-454D-AF94-752EB26D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" y="0"/>
            <a:ext cx="1219352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B7C5F9-6782-4E5F-84C8-5FAC3A058FBE}"/>
              </a:ext>
            </a:extLst>
          </p:cNvPr>
          <p:cNvSpPr/>
          <p:nvPr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5FA13-9B0E-43E8-BF3C-0583B041F1C9}"/>
              </a:ext>
            </a:extLst>
          </p:cNvPr>
          <p:cNvSpPr txBox="1"/>
          <p:nvPr/>
        </p:nvSpPr>
        <p:spPr>
          <a:xfrm>
            <a:off x="1876926" y="5241370"/>
            <a:ext cx="10132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How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does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America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feel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about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immigration</a:t>
            </a:r>
            <a:r>
              <a:rPr lang="es-MX" sz="4000" b="1" dirty="0">
                <a:solidFill>
                  <a:schemeClr val="bg1"/>
                </a:solidFill>
                <a:latin typeface="Verdana Pro" panose="020B0604020202020204" pitchFamily="34" charset="0"/>
              </a:rPr>
              <a:t>?</a:t>
            </a:r>
            <a:endParaRPr lang="en-US" sz="4000" b="1" dirty="0">
              <a:solidFill>
                <a:schemeClr val="bg1"/>
              </a:solidFill>
              <a:latin typeface="Verdana Pro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D24B6-F3F7-4B07-9F1D-A5B38D95335C}"/>
              </a:ext>
            </a:extLst>
          </p:cNvPr>
          <p:cNvSpPr/>
          <p:nvPr/>
        </p:nvSpPr>
        <p:spPr>
          <a:xfrm>
            <a:off x="8534400" y="-20895"/>
            <a:ext cx="627888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Merriweather Sans"/>
              </a:rPr>
              <a:t>Image Credit:  Ayn Rand Institute/ </a:t>
            </a:r>
            <a:r>
              <a:rPr lang="en-US" sz="1100" b="0" i="0" dirty="0" err="1">
                <a:effectLst/>
                <a:latin typeface="Merriweather Sans"/>
              </a:rPr>
              <a:t>Seita</a:t>
            </a:r>
            <a:r>
              <a:rPr lang="en-US" sz="1100" b="0" i="0" dirty="0">
                <a:effectLst/>
                <a:latin typeface="Merriweather Sans"/>
              </a:rPr>
              <a:t> via Shutterstock.com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79303-F90E-415B-8EBE-1AB97A97E8CC}"/>
              </a:ext>
            </a:extLst>
          </p:cNvPr>
          <p:cNvSpPr txBox="1"/>
          <p:nvPr/>
        </p:nvSpPr>
        <p:spPr>
          <a:xfrm>
            <a:off x="1876927" y="5867400"/>
            <a:ext cx="968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chemeClr val="bg1"/>
                </a:solidFill>
                <a:latin typeface="Verdana Pro" panose="020B0604020202020204" pitchFamily="34" charset="0"/>
              </a:rPr>
              <a:t>A DATA ANALYSIS ABOUT THE IMPACT OF IMMIGRATION IN THE AMERICAN SENTIMENTS.</a:t>
            </a:r>
            <a:endParaRPr lang="en-US" b="1" dirty="0">
              <a:solidFill>
                <a:schemeClr val="bg1"/>
              </a:solidFill>
              <a:latin typeface="Verdana Pro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5D0B2-9CB1-4258-82BD-A7E4372BD8EC}"/>
              </a:ext>
            </a:extLst>
          </p:cNvPr>
          <p:cNvSpPr txBox="1"/>
          <p:nvPr/>
        </p:nvSpPr>
        <p:spPr>
          <a:xfrm>
            <a:off x="6205488" y="6190565"/>
            <a:ext cx="5506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4"/>
                </a:solidFill>
                <a:latin typeface="Verdana Pro" panose="020B0604020202020204" pitchFamily="34" charset="0"/>
              </a:rPr>
              <a:t>BY M. HASHER, R. LEONARD, J. MENDIOLA &amp; R. ORR</a:t>
            </a:r>
            <a:endParaRPr lang="en-US" sz="1400" b="1" dirty="0">
              <a:solidFill>
                <a:schemeClr val="accent4"/>
              </a:solidFill>
              <a:latin typeface="Verdana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 Pro" panose="020B0604020202020204" pitchFamily="34" charset="0"/>
              </a:rPr>
              <a:t>Contents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4CDA23-0616-4B63-A36E-EF452DE4FFBF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ACE3D-F5DF-40E1-AA57-A47A54937608}"/>
              </a:ext>
            </a:extLst>
          </p:cNvPr>
          <p:cNvSpPr txBox="1"/>
          <p:nvPr/>
        </p:nvSpPr>
        <p:spPr>
          <a:xfrm>
            <a:off x="152400" y="969347"/>
            <a:ext cx="725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Overview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Questions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be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asked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Sources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APIs</a:t>
            </a:r>
            <a:endParaRPr lang="es-MX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trategy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nalysis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onclusions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Q3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Q4</a:t>
            </a:r>
          </a:p>
          <a:p>
            <a:pPr lvl="1"/>
            <a:endParaRPr lang="es-MX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682E51-96C7-4A71-AB63-7FDAB5405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Objectives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134D0-13C1-4572-9330-0A5B72ACDB2E}"/>
              </a:ext>
            </a:extLst>
          </p:cNvPr>
          <p:cNvSpPr/>
          <p:nvPr/>
        </p:nvSpPr>
        <p:spPr>
          <a:xfrm>
            <a:off x="152400" y="823229"/>
            <a:ext cx="1170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BACKGROUND, PROJECT DESCRIPTION, MOTIVATIONS (?)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EB587-0C82-424E-A8EA-1D80F64AADEA}"/>
              </a:ext>
            </a:extLst>
          </p:cNvPr>
          <p:cNvSpPr/>
          <p:nvPr/>
        </p:nvSpPr>
        <p:spPr>
          <a:xfrm>
            <a:off x="152400" y="2907358"/>
            <a:ext cx="3172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 TO BE ASKED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E5904-9147-431B-BDCC-4E8A5A9614CF}"/>
              </a:ext>
            </a:extLst>
          </p:cNvPr>
          <p:cNvSpPr/>
          <p:nvPr/>
        </p:nvSpPr>
        <p:spPr>
          <a:xfrm>
            <a:off x="152400" y="3202065"/>
            <a:ext cx="1170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Twitter sentiment and immigration stock and/or flows?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other indicators are correlated with immigration?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sanctuary cities have a different pattern than other cities?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immigration sentiment varies among regions and population across the US?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27C827-DB30-4E8A-8DC2-7F64D0DDA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E5C7E1-30A1-4DD2-B898-B55976811C73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7E390-C348-4C85-82C0-A205A20796E9}"/>
              </a:ext>
            </a:extLst>
          </p:cNvPr>
          <p:cNvSpPr/>
          <p:nvPr/>
        </p:nvSpPr>
        <p:spPr>
          <a:xfrm>
            <a:off x="243839" y="5005249"/>
            <a:ext cx="1170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matching the Twitter accounts of local NPR news stations with cities and/or counties. From this data, we will use US Census data to evaluate the relationship between the sentiment of these news Tweets and their replies with foreign-born share of the population. We may experiment with specific Twitter search terms like “immigrant” or the like.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34D73-4E73-43DC-8A99-E658C92623C5}"/>
              </a:ext>
            </a:extLst>
          </p:cNvPr>
          <p:cNvSpPr/>
          <p:nvPr/>
        </p:nvSpPr>
        <p:spPr>
          <a:xfrm>
            <a:off x="152400" y="4667267"/>
            <a:ext cx="1170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 (?)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2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Verdana Pro" panose="020B0604020202020204" pitchFamily="34" charset="0"/>
              </a:rPr>
              <a:t>Data </a:t>
            </a:r>
            <a:r>
              <a:rPr lang="es-MX" sz="4000" b="1" dirty="0" err="1">
                <a:latin typeface="Verdana Pro" panose="020B0604020202020204" pitchFamily="34" charset="0"/>
              </a:rPr>
              <a:t>Sources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F51C6-A1F9-4244-AC25-F9AA5C810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DB1E17-D1A4-4B8E-8481-1D3F67580312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34D6D-FE12-4D94-8EE8-76C3BDC199C6}"/>
              </a:ext>
            </a:extLst>
          </p:cNvPr>
          <p:cNvSpPr/>
          <p:nvPr/>
        </p:nvSpPr>
        <p:spPr>
          <a:xfrm>
            <a:off x="152400" y="823229"/>
            <a:ext cx="1170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 BY TYPE OF DATA (CVS, API) OR BY TOPIC (?)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9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Verdana Pro" panose="020B0604020202020204" pitchFamily="34" charset="0"/>
              </a:rPr>
              <a:t>Data </a:t>
            </a:r>
            <a:r>
              <a:rPr lang="es-MX" sz="4000" b="1" dirty="0" err="1">
                <a:latin typeface="Verdana Pro" panose="020B0604020202020204" pitchFamily="34" charset="0"/>
              </a:rPr>
              <a:t>Exploration</a:t>
            </a:r>
            <a:r>
              <a:rPr lang="es-MX" sz="4000" b="1" dirty="0">
                <a:latin typeface="Verdana Pro" panose="020B0604020202020204" pitchFamily="34" charset="0"/>
              </a:rPr>
              <a:t> / </a:t>
            </a:r>
            <a:r>
              <a:rPr lang="es-MX" sz="4000" b="1" dirty="0" err="1">
                <a:latin typeface="Verdana Pro" panose="020B0604020202020204" pitchFamily="34" charset="0"/>
              </a:rPr>
              <a:t>Cleanup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74D77-45B0-4DF8-996B-961E3792E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9BEAF-14E1-4E7C-9771-729D5E025549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5" name="TextBox 14">
            <a:hlinkClick r:id="rId4"/>
            <a:extLst>
              <a:ext uri="{FF2B5EF4-FFF2-40B4-BE49-F238E27FC236}">
                <a16:creationId xmlns:a16="http://schemas.microsoft.com/office/drawing/2014/main" id="{5A68C830-3117-43A9-B2D4-2F0E16EDA677}"/>
              </a:ext>
            </a:extLst>
          </p:cNvPr>
          <p:cNvSpPr txBox="1"/>
          <p:nvPr/>
        </p:nvSpPr>
        <p:spPr>
          <a:xfrm>
            <a:off x="624840" y="2205632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Hate</a:t>
            </a:r>
            <a:r>
              <a:rPr lang="es-MX" b="1" dirty="0"/>
              <a:t> </a:t>
            </a:r>
            <a:r>
              <a:rPr lang="es-MX" b="1" dirty="0" err="1"/>
              <a:t>Crime</a:t>
            </a:r>
            <a:r>
              <a:rPr lang="es-MX" b="1" dirty="0"/>
              <a:t> </a:t>
            </a:r>
            <a:r>
              <a:rPr lang="es-MX" b="1" dirty="0" err="1"/>
              <a:t>Dataframe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D55A7-BCAA-4F8E-8CEB-743F62F1281B}"/>
              </a:ext>
            </a:extLst>
          </p:cNvPr>
          <p:cNvSpPr txBox="1"/>
          <p:nvPr/>
        </p:nvSpPr>
        <p:spPr>
          <a:xfrm>
            <a:off x="624840" y="132588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section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Jupyter</a:t>
            </a:r>
            <a:r>
              <a:rPr lang="es-MX" dirty="0"/>
              <a:t> notebook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explain</a:t>
            </a:r>
            <a:r>
              <a:rPr lang="es-MX" dirty="0"/>
              <a:t>.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suggestion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a link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actual notebooks </a:t>
            </a:r>
            <a:r>
              <a:rPr lang="es-MX" dirty="0" err="1"/>
              <a:t>instead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images</a:t>
            </a:r>
            <a:r>
              <a:rPr lang="es-MX" dirty="0"/>
              <a:t>.</a:t>
            </a:r>
          </a:p>
          <a:p>
            <a:r>
              <a:rPr lang="es-MX" dirty="0"/>
              <a:t>EXAMPLE:</a:t>
            </a:r>
            <a:endParaRPr lang="en-US" dirty="0"/>
          </a:p>
        </p:txBody>
      </p:sp>
      <p:sp>
        <p:nvSpPr>
          <p:cNvPr id="16" name="TextBox 15">
            <a:hlinkClick r:id="rId4"/>
            <a:extLst>
              <a:ext uri="{FF2B5EF4-FFF2-40B4-BE49-F238E27FC236}">
                <a16:creationId xmlns:a16="http://schemas.microsoft.com/office/drawing/2014/main" id="{6B7F9E51-1DAE-42D7-8D76-528B32A3B7F2}"/>
              </a:ext>
            </a:extLst>
          </p:cNvPr>
          <p:cNvSpPr txBox="1"/>
          <p:nvPr/>
        </p:nvSpPr>
        <p:spPr>
          <a:xfrm>
            <a:off x="624840" y="2574964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NPR </a:t>
            </a:r>
            <a:r>
              <a:rPr lang="es-MX" b="1" dirty="0" err="1"/>
              <a:t>Stations</a:t>
            </a:r>
            <a:r>
              <a:rPr lang="es-MX" b="1" dirty="0"/>
              <a:t> </a:t>
            </a:r>
            <a:r>
              <a:rPr lang="es-MX" b="1" dirty="0" err="1"/>
              <a:t>Dataframe</a:t>
            </a:r>
            <a:endParaRPr lang="en-US" b="1" dirty="0"/>
          </a:p>
        </p:txBody>
      </p:sp>
      <p:sp>
        <p:nvSpPr>
          <p:cNvPr id="17" name="TextBox 16">
            <a:hlinkClick r:id="rId4"/>
            <a:extLst>
              <a:ext uri="{FF2B5EF4-FFF2-40B4-BE49-F238E27FC236}">
                <a16:creationId xmlns:a16="http://schemas.microsoft.com/office/drawing/2014/main" id="{21B1553C-F898-41B8-95C7-FB20BFDBE4AA}"/>
              </a:ext>
            </a:extLst>
          </p:cNvPr>
          <p:cNvSpPr txBox="1"/>
          <p:nvPr/>
        </p:nvSpPr>
        <p:spPr>
          <a:xfrm>
            <a:off x="624840" y="2944296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Census</a:t>
            </a:r>
            <a:r>
              <a:rPr lang="es-MX" b="1" dirty="0"/>
              <a:t> </a:t>
            </a:r>
            <a:r>
              <a:rPr lang="es-MX" b="1" dirty="0" err="1"/>
              <a:t>Dataframe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40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Analysis</a:t>
            </a:r>
            <a:r>
              <a:rPr lang="es-MX" sz="4000" b="1" dirty="0">
                <a:latin typeface="Verdana Pro" panose="020B0604020202020204" pitchFamily="34" charset="0"/>
              </a:rPr>
              <a:t> </a:t>
            </a:r>
            <a:r>
              <a:rPr lang="es-MX" sz="4000" b="1" dirty="0" err="1">
                <a:latin typeface="Verdana Pro" panose="020B0604020202020204" pitchFamily="34" charset="0"/>
              </a:rPr>
              <a:t>Process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067B3-F5F4-4E71-862C-744E0987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B5C35-968D-4479-8061-A2220D41C771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70B1F-2891-4CF6-AD1D-1657F1786E5C}"/>
              </a:ext>
            </a:extLst>
          </p:cNvPr>
          <p:cNvSpPr/>
          <p:nvPr/>
        </p:nvSpPr>
        <p:spPr>
          <a:xfrm>
            <a:off x="502920" y="1030516"/>
            <a:ext cx="11231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again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Jupyter</a:t>
            </a:r>
            <a:r>
              <a:rPr lang="es-MX" dirty="0"/>
              <a:t> Notebooks in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section</a:t>
            </a:r>
            <a:r>
              <a:rPr lang="es-MX" dirty="0"/>
              <a:t> (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sure</a:t>
            </a:r>
            <a:r>
              <a:rPr lang="es-MX" dirty="0"/>
              <a:t>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exactly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explain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These</a:t>
            </a:r>
            <a:r>
              <a:rPr lang="es-MX" dirty="0"/>
              <a:t> are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last</a:t>
            </a:r>
            <a:r>
              <a:rPr lang="es-MX" dirty="0"/>
              <a:t> 3 </a:t>
            </a:r>
            <a:r>
              <a:rPr lang="es-MX" dirty="0" err="1"/>
              <a:t>points</a:t>
            </a:r>
            <a:r>
              <a:rPr lang="es-MX" dirty="0"/>
              <a:t> </a:t>
            </a:r>
            <a:r>
              <a:rPr lang="es-MX" dirty="0" err="1"/>
              <a:t>mentioned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</a:t>
            </a:r>
            <a:r>
              <a:rPr lang="es-MX" dirty="0" err="1"/>
              <a:t>provided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TA’s</a:t>
            </a:r>
            <a:r>
              <a:rPr lang="es-MX" dirty="0"/>
              <a:t>: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8C1B47-8305-4289-A050-E48CE10BAAD9}"/>
              </a:ext>
            </a:extLst>
          </p:cNvPr>
          <p:cNvSpPr/>
          <p:nvPr/>
        </p:nvSpPr>
        <p:spPr>
          <a:xfrm>
            <a:off x="1786890" y="259582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D4F3D-77ED-4DB7-B186-58C9C272A7C8}"/>
              </a:ext>
            </a:extLst>
          </p:cNvPr>
          <p:cNvSpPr/>
          <p:nvPr/>
        </p:nvSpPr>
        <p:spPr>
          <a:xfrm>
            <a:off x="601980" y="4165982"/>
            <a:ext cx="9410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I </a:t>
            </a:r>
            <a:r>
              <a:rPr lang="es-MX" dirty="0" err="1"/>
              <a:t>guess</a:t>
            </a:r>
            <a:r>
              <a:rPr lang="es-MX" dirty="0"/>
              <a:t> in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section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just</a:t>
            </a:r>
            <a:r>
              <a:rPr lang="es-MX" dirty="0"/>
              <a:t> </a:t>
            </a:r>
            <a:r>
              <a:rPr lang="es-MX" dirty="0" err="1"/>
              <a:t>explain</a:t>
            </a:r>
            <a:r>
              <a:rPr lang="es-MX" dirty="0"/>
              <a:t>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strategy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followed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, and in </a:t>
            </a:r>
            <a:r>
              <a:rPr lang="es-MX" dirty="0" err="1"/>
              <a:t>Conclusions</a:t>
            </a:r>
            <a:r>
              <a:rPr lang="es-MX" dirty="0"/>
              <a:t>/</a:t>
            </a:r>
            <a:r>
              <a:rPr lang="es-MX" dirty="0" err="1"/>
              <a:t>Findings</a:t>
            </a:r>
            <a:r>
              <a:rPr lang="es-MX" dirty="0"/>
              <a:t> </a:t>
            </a:r>
            <a:r>
              <a:rPr lang="es-MX" dirty="0" err="1"/>
              <a:t>section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answer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Questions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be </a:t>
            </a:r>
            <a:r>
              <a:rPr lang="es-MX" b="1" dirty="0" err="1"/>
              <a:t>asked</a:t>
            </a:r>
            <a:r>
              <a:rPr lang="es-MX" b="1" dirty="0"/>
              <a:t>  </a:t>
            </a:r>
            <a:r>
              <a:rPr lang="es-MX" dirty="0"/>
              <a:t>and </a:t>
            </a:r>
            <a:r>
              <a:rPr lang="es-MX" dirty="0" err="1"/>
              <a:t>include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graphs</a:t>
            </a:r>
            <a:r>
              <a:rPr lang="es-MX" dirty="0"/>
              <a:t> in </a:t>
            </a:r>
            <a:r>
              <a:rPr lang="es-MX" dirty="0" err="1"/>
              <a:t>those</a:t>
            </a:r>
            <a:r>
              <a:rPr lang="es-MX" dirty="0"/>
              <a:t> </a:t>
            </a:r>
            <a:r>
              <a:rPr lang="es-MX" dirty="0" err="1"/>
              <a:t>answers</a:t>
            </a:r>
            <a:r>
              <a:rPr lang="es-MX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025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Conclusions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067B3-F5F4-4E71-862C-744E0987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B5C35-968D-4479-8061-A2220D41C771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0E793-3E51-4A8D-ABD5-FB3F0CDF0DF9}"/>
              </a:ext>
            </a:extLst>
          </p:cNvPr>
          <p:cNvSpPr/>
          <p:nvPr/>
        </p:nvSpPr>
        <p:spPr>
          <a:xfrm>
            <a:off x="396240" y="1366480"/>
            <a:ext cx="1135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there</a:t>
            </a:r>
            <a:r>
              <a:rPr lang="es-MX" b="1" dirty="0"/>
              <a:t> a </a:t>
            </a:r>
            <a:r>
              <a:rPr lang="es-MX" b="1" dirty="0" err="1"/>
              <a:t>correlation</a:t>
            </a:r>
            <a:r>
              <a:rPr lang="es-MX" b="1" dirty="0"/>
              <a:t> </a:t>
            </a:r>
            <a:r>
              <a:rPr lang="es-MX" b="1" dirty="0" err="1"/>
              <a:t>between</a:t>
            </a:r>
            <a:r>
              <a:rPr lang="es-MX" b="1" dirty="0"/>
              <a:t> </a:t>
            </a:r>
            <a:r>
              <a:rPr lang="es-MX" b="1" dirty="0" err="1"/>
              <a:t>hate</a:t>
            </a:r>
            <a:r>
              <a:rPr lang="es-MX" b="1" dirty="0"/>
              <a:t> </a:t>
            </a:r>
            <a:r>
              <a:rPr lang="es-MX" b="1" dirty="0" err="1"/>
              <a:t>crime</a:t>
            </a:r>
            <a:r>
              <a:rPr lang="es-MX" b="1" dirty="0"/>
              <a:t> </a:t>
            </a:r>
            <a:r>
              <a:rPr lang="es-MX" b="1" dirty="0" err="1"/>
              <a:t>rate</a:t>
            </a:r>
            <a:r>
              <a:rPr lang="es-MX" b="1" dirty="0"/>
              <a:t> and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negativity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sentiment</a:t>
            </a:r>
            <a:r>
              <a:rPr lang="es-MX" b="1" dirty="0"/>
              <a:t> </a:t>
            </a:r>
            <a:r>
              <a:rPr lang="es-MX" b="1" dirty="0" err="1"/>
              <a:t>analysis</a:t>
            </a:r>
            <a:r>
              <a:rPr lang="es-MX" b="1" dirty="0"/>
              <a:t>?</a:t>
            </a:r>
          </a:p>
          <a:p>
            <a:r>
              <a:rPr lang="es-MX" dirty="0" err="1"/>
              <a:t>Based</a:t>
            </a:r>
            <a:r>
              <a:rPr lang="es-MX" dirty="0"/>
              <a:t> in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scatter</a:t>
            </a:r>
            <a:r>
              <a:rPr lang="es-MX" dirty="0"/>
              <a:t> </a:t>
            </a:r>
            <a:r>
              <a:rPr lang="es-MX" dirty="0" err="1"/>
              <a:t>plot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conclude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in </a:t>
            </a:r>
            <a:r>
              <a:rPr lang="es-MX" dirty="0" err="1"/>
              <a:t>those</a:t>
            </a:r>
            <a:r>
              <a:rPr lang="es-MX" dirty="0"/>
              <a:t> </a:t>
            </a:r>
            <a:r>
              <a:rPr lang="es-MX" dirty="0" err="1"/>
              <a:t>counties</a:t>
            </a:r>
            <a:r>
              <a:rPr lang="es-MX" dirty="0"/>
              <a:t> </a:t>
            </a:r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sentiment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negative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hate</a:t>
            </a:r>
            <a:r>
              <a:rPr lang="es-MX" dirty="0"/>
              <a:t> </a:t>
            </a:r>
            <a:r>
              <a:rPr lang="es-MX" dirty="0" err="1"/>
              <a:t>crime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higher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and….</a:t>
            </a:r>
            <a:r>
              <a:rPr lang="es-MX" b="1" dirty="0"/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5D0B-B13F-4288-89E1-72DC8D1FF997}"/>
              </a:ext>
            </a:extLst>
          </p:cNvPr>
          <p:cNvSpPr/>
          <p:nvPr/>
        </p:nvSpPr>
        <p:spPr>
          <a:xfrm>
            <a:off x="441960" y="10587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Conclusions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DB428E-FAB1-4201-8ADF-79630220E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33E9EE-8BB4-4164-AD9A-AB12A18D2D6E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5BB1A602-A4A2-4283-A070-38F70FA1E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2006988"/>
            <a:ext cx="8519160" cy="41556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1A1BD4-3154-452A-9938-DE773A230885}"/>
              </a:ext>
            </a:extLst>
          </p:cNvPr>
          <p:cNvSpPr/>
          <p:nvPr/>
        </p:nvSpPr>
        <p:spPr>
          <a:xfrm>
            <a:off x="563880" y="886593"/>
            <a:ext cx="1045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 CRIME RATE DISTRIBUTION OVER TIME (2012-2016)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23BB5-7C28-4812-815A-650D4A4C38B5}"/>
              </a:ext>
            </a:extLst>
          </p:cNvPr>
          <p:cNvSpPr/>
          <p:nvPr/>
        </p:nvSpPr>
        <p:spPr>
          <a:xfrm>
            <a:off x="563880" y="1255925"/>
            <a:ext cx="9738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(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GIF </a:t>
            </a:r>
            <a:r>
              <a:rPr lang="es-MX" dirty="0" err="1"/>
              <a:t>going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2012 </a:t>
            </a:r>
            <a:r>
              <a:rPr lang="es-MX" dirty="0" err="1"/>
              <a:t>to</a:t>
            </a:r>
            <a:r>
              <a:rPr lang="es-MX" dirty="0"/>
              <a:t> 2016 </a:t>
            </a:r>
            <a:r>
              <a:rPr lang="es-MX" dirty="0" err="1"/>
              <a:t>Hate</a:t>
            </a:r>
            <a:r>
              <a:rPr lang="es-MX" dirty="0"/>
              <a:t> </a:t>
            </a:r>
            <a:r>
              <a:rPr lang="es-MX" dirty="0" err="1"/>
              <a:t>Crime</a:t>
            </a:r>
            <a:r>
              <a:rPr lang="es-MX" dirty="0"/>
              <a:t> </a:t>
            </a:r>
            <a:r>
              <a:rPr lang="es-MX" dirty="0" err="1"/>
              <a:t>rates</a:t>
            </a:r>
            <a:r>
              <a:rPr lang="es-MX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9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1D12A-44ED-4FDC-A6D7-641E1B2D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13" y="1269171"/>
            <a:ext cx="7114173" cy="431965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9E8696-DD75-4570-9DD4-471A0E7B29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DA434-7E6E-4E4F-B135-42ECEAA38F95}"/>
              </a:ext>
            </a:extLst>
          </p:cNvPr>
          <p:cNvSpPr txBox="1"/>
          <p:nvPr/>
        </p:nvSpPr>
        <p:spPr>
          <a:xfrm>
            <a:off x="4427220" y="3075057"/>
            <a:ext cx="3337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solidFill>
                  <a:schemeClr val="bg2">
                    <a:lumMod val="90000"/>
                  </a:schemeClr>
                </a:solidFill>
                <a:latin typeface="Verdana Pro" panose="020B0604020202020204" pitchFamily="34" charset="0"/>
              </a:rPr>
              <a:t>Thank</a:t>
            </a:r>
            <a:r>
              <a:rPr lang="es-MX" sz="4000" b="1" dirty="0">
                <a:solidFill>
                  <a:schemeClr val="bg2">
                    <a:lumMod val="90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4000" b="1" dirty="0" err="1">
                <a:solidFill>
                  <a:schemeClr val="bg2">
                    <a:lumMod val="90000"/>
                  </a:schemeClr>
                </a:solidFill>
                <a:latin typeface="Verdana Pro" panose="020B0604020202020204" pitchFamily="34" charset="0"/>
              </a:rPr>
              <a:t>you</a:t>
            </a:r>
            <a:endParaRPr lang="en-US" sz="4000" b="1" dirty="0">
              <a:solidFill>
                <a:schemeClr val="bg2">
                  <a:lumMod val="90000"/>
                </a:schemeClr>
              </a:solidFill>
              <a:latin typeface="Verdana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509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Lucida Sans Unicode</vt:lpstr>
      <vt:lpstr>Merriweather Sans</vt:lpstr>
      <vt:lpstr>Times New Roman</vt:lpstr>
      <vt:lpstr>Verdana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Mendiola</dc:creator>
  <cp:lastModifiedBy>Jesus Mendiola</cp:lastModifiedBy>
  <cp:revision>29</cp:revision>
  <dcterms:created xsi:type="dcterms:W3CDTF">2018-04-14T20:04:28Z</dcterms:created>
  <dcterms:modified xsi:type="dcterms:W3CDTF">2018-04-19T02:50:47Z</dcterms:modified>
</cp:coreProperties>
</file>