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71" r:id="rId8"/>
    <p:sldId id="270" r:id="rId9"/>
    <p:sldId id="27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3D8-988F-43C8-8D81-AF37D524C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13F96-20CD-4C75-954C-6E486CBC5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4B1B-8895-4BFE-A336-39DF871F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DE378-EBAB-4283-86BA-B754FC59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3622-8AEE-41D3-AF6D-3DFE2CAB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444C-98D0-4A71-9936-070F8E82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35C55-2097-45FE-A9FA-28CEC27D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7333-F4BF-4015-8AF6-CACE9A67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0FC5-B109-42A2-8DB2-01A9E02E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B542E-8ECC-4E3F-8335-2CDAD37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E2149-D0FF-4CE2-829B-FA9827414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099FB-ED22-4489-8C9B-B8344B35B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717C-BC7D-4ACD-9DD4-828AB098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596C-1B34-4444-B397-C54151B6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1F57-33C5-4343-B2B6-E9DDD729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DA44-8457-4036-89BF-2D2F4BDD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F661-6C14-475A-856C-D8028339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A910-0A54-4340-B80E-C13579EF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F193-BDD8-4290-928C-B85680E5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B558-A7B5-4CB2-9546-68F35585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C50C-74BF-4353-88B7-F143C85F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8E3D2-0669-4B93-9D35-EB2ED6B3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1BE2D-BA80-43B6-89EF-8DF43010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FDE2-8F08-43F8-9980-4C3714CC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C970-E696-4193-9A19-BAC785E1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28CB-D5AF-44EF-8AE3-9AB954D4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A5B8-5FA8-4C24-9470-7D7EEC309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F7B69-17C4-4FA8-83D2-3A54C219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D70F5-FE51-4916-BC3A-61F9FA4A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298B-A6AF-4253-B862-9BDE5A88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7A8DE-FF12-48D5-ADE9-737E6024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FF2F-4D3D-409F-B77B-E7E9362D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768E8-89FD-48BB-B271-1479E606E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10565-C809-42BC-8506-1395B7E4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05B17-EF0A-4277-A995-E38E2D97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CB227-1731-462A-9F81-E9883DC2A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3DA84-0F04-470F-AA49-7E6992CE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EAD9A-6EE6-4304-94F2-5AEEE044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C064C-3387-46C1-ABAA-8A15DAB0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3B64-8E5F-4590-A8CE-D949C995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D1480-9DE1-4CA1-B058-35982943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EDD83-3AA1-4720-B1EA-6D6164F5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7420-693F-46D5-95B8-78D51F45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FD3FF-62FD-4530-A18B-041CC73E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31F68-1F61-4465-B3D6-22F81F37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02E5-E14B-4594-9FDB-33BEF6D3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7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023F-CA24-49F7-8377-B4781E2A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EC39-146E-4F69-BCB3-86178F43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FB88-A4C5-4E2C-9118-C4B7EFE4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1275-2496-451D-A822-C4FE59BC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99A25-6D34-4992-AC80-049A6822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C402-BF2D-4226-9E76-6F9372FC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9107-693A-4BA7-9BAE-28D1BE54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03EC4-3B09-451B-89F7-0193638DB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0AC78-1043-4092-AE01-7C1030C8B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4C14-CC43-4A9B-BF7C-E5CD2B7F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8410-D84B-40F7-866E-6E76B354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DBC6-C4BC-4D5C-B6F2-6A1C2691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F7BCF-1932-4325-8D00-14256334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F9608-AEC6-4A36-9232-1F1ED01FA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268FF-72B6-4B6E-B345-F63AD9191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DCC89-AD8C-477A-B058-5944276BF129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AB12-E056-4316-8CFE-1D9F77E7E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A3FE-1C95-4368-86F7-BFBA5D4D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8BDE0-5D73-41A0-B4B5-67DFC2F20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mendiola84/Team_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migration">
            <a:extLst>
              <a:ext uri="{FF2B5EF4-FFF2-40B4-BE49-F238E27FC236}">
                <a16:creationId xmlns:a16="http://schemas.microsoft.com/office/drawing/2014/main" id="{8037F64E-FA9A-454D-AF94-752EB26D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" y="0"/>
            <a:ext cx="12193524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7C5F9-6782-4E5F-84C8-5FAC3A058FBE}"/>
              </a:ext>
            </a:extLst>
          </p:cNvPr>
          <p:cNvSpPr/>
          <p:nvPr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5FA13-9B0E-43E8-BF3C-0583B041F1C9}"/>
              </a:ext>
            </a:extLst>
          </p:cNvPr>
          <p:cNvSpPr txBox="1"/>
          <p:nvPr/>
        </p:nvSpPr>
        <p:spPr>
          <a:xfrm>
            <a:off x="1876926" y="5241370"/>
            <a:ext cx="10132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How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does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America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feel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about</a:t>
            </a:r>
            <a:r>
              <a:rPr lang="es-MX" sz="3200" b="1" dirty="0">
                <a:solidFill>
                  <a:schemeClr val="bg1"/>
                </a:solidFill>
                <a:latin typeface="Verdana Pro" panose="020B0604020202020204" pitchFamily="34" charset="0"/>
              </a:rPr>
              <a:t> </a:t>
            </a:r>
            <a:r>
              <a:rPr lang="es-MX" sz="3200" b="1" dirty="0" err="1">
                <a:solidFill>
                  <a:schemeClr val="bg1"/>
                </a:solidFill>
                <a:latin typeface="Verdana Pro" panose="020B0604020202020204" pitchFamily="34" charset="0"/>
              </a:rPr>
              <a:t>immigration</a:t>
            </a:r>
            <a:r>
              <a:rPr lang="es-MX" sz="4000" b="1" dirty="0">
                <a:solidFill>
                  <a:schemeClr val="bg1"/>
                </a:solidFill>
                <a:latin typeface="Verdana Pro" panose="020B0604020202020204" pitchFamily="34" charset="0"/>
              </a:rPr>
              <a:t>?</a:t>
            </a:r>
            <a:endParaRPr lang="en-US" sz="4000" b="1" dirty="0">
              <a:solidFill>
                <a:schemeClr val="bg1"/>
              </a:solidFill>
              <a:latin typeface="Verdana Pro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D24B6-F3F7-4B07-9F1D-A5B38D95335C}"/>
              </a:ext>
            </a:extLst>
          </p:cNvPr>
          <p:cNvSpPr/>
          <p:nvPr/>
        </p:nvSpPr>
        <p:spPr>
          <a:xfrm>
            <a:off x="8534400" y="-20895"/>
            <a:ext cx="627888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Merriweather Sans"/>
              </a:rPr>
              <a:t>Image Credit:  Ayn Rand Institute/ </a:t>
            </a:r>
            <a:r>
              <a:rPr lang="en-US" sz="1100" b="0" i="0" dirty="0" err="1">
                <a:effectLst/>
                <a:latin typeface="Merriweather Sans"/>
              </a:rPr>
              <a:t>Seita</a:t>
            </a:r>
            <a:r>
              <a:rPr lang="en-US" sz="1100" b="0" i="0" dirty="0">
                <a:effectLst/>
                <a:latin typeface="Merriweather Sans"/>
              </a:rPr>
              <a:t> via Shutterstock.com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79303-F90E-415B-8EBE-1AB97A97E8CC}"/>
              </a:ext>
            </a:extLst>
          </p:cNvPr>
          <p:cNvSpPr txBox="1"/>
          <p:nvPr/>
        </p:nvSpPr>
        <p:spPr>
          <a:xfrm>
            <a:off x="1876927" y="5867400"/>
            <a:ext cx="968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chemeClr val="bg1"/>
                </a:solidFill>
                <a:latin typeface="Verdana Pro" panose="020B0604020202020204" pitchFamily="34" charset="0"/>
              </a:rPr>
              <a:t>A DATA ANALYSIS ABOUT THE IMPACT OF IMMIGRATION IN THE AMERICAN SENTIMENTS.</a:t>
            </a:r>
            <a:endParaRPr lang="en-US" b="1" dirty="0">
              <a:solidFill>
                <a:schemeClr val="bg1"/>
              </a:solidFill>
              <a:latin typeface="Verdana Pro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5D0B2-9CB1-4258-82BD-A7E4372BD8EC}"/>
              </a:ext>
            </a:extLst>
          </p:cNvPr>
          <p:cNvSpPr txBox="1"/>
          <p:nvPr/>
        </p:nvSpPr>
        <p:spPr>
          <a:xfrm>
            <a:off x="6205488" y="6190565"/>
            <a:ext cx="5506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accent4"/>
                </a:solidFill>
                <a:latin typeface="Verdana Pro" panose="020B0604020202020204" pitchFamily="34" charset="0"/>
              </a:rPr>
              <a:t>BY M. HASHER, J. MENDIOLA &amp; R. ORR</a:t>
            </a:r>
            <a:endParaRPr lang="en-US" sz="1400" b="1" dirty="0">
              <a:solidFill>
                <a:schemeClr val="accent4"/>
              </a:solidFill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Conclusions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0E793-3E51-4A8D-ABD5-FB3F0CDF0DF9}"/>
              </a:ext>
            </a:extLst>
          </p:cNvPr>
          <p:cNvSpPr/>
          <p:nvPr/>
        </p:nvSpPr>
        <p:spPr>
          <a:xfrm>
            <a:off x="396240" y="1366480"/>
            <a:ext cx="1135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there</a:t>
            </a:r>
            <a:r>
              <a:rPr lang="es-MX" b="1" dirty="0"/>
              <a:t> a </a:t>
            </a:r>
            <a:r>
              <a:rPr lang="es-MX" b="1" dirty="0" err="1"/>
              <a:t>correlation</a:t>
            </a:r>
            <a:r>
              <a:rPr lang="es-MX" b="1" dirty="0"/>
              <a:t> </a:t>
            </a:r>
            <a:r>
              <a:rPr lang="es-MX" b="1" dirty="0" err="1"/>
              <a:t>between</a:t>
            </a:r>
            <a:r>
              <a:rPr lang="es-MX" b="1" dirty="0"/>
              <a:t> </a:t>
            </a:r>
            <a:r>
              <a:rPr lang="es-MX" b="1" dirty="0" err="1"/>
              <a:t>hate</a:t>
            </a:r>
            <a:r>
              <a:rPr lang="es-MX" b="1" dirty="0"/>
              <a:t> </a:t>
            </a:r>
            <a:r>
              <a:rPr lang="es-MX" b="1" dirty="0" err="1"/>
              <a:t>crime</a:t>
            </a:r>
            <a:r>
              <a:rPr lang="es-MX" b="1" dirty="0"/>
              <a:t> </a:t>
            </a:r>
            <a:r>
              <a:rPr lang="es-MX" b="1" dirty="0" err="1"/>
              <a:t>rate</a:t>
            </a:r>
            <a:r>
              <a:rPr lang="es-MX" b="1" dirty="0"/>
              <a:t> and </a:t>
            </a:r>
            <a:r>
              <a:rPr lang="es-MX" b="1" dirty="0" err="1"/>
              <a:t>the</a:t>
            </a:r>
            <a:r>
              <a:rPr lang="es-MX" b="1" dirty="0"/>
              <a:t> </a:t>
            </a:r>
            <a:r>
              <a:rPr lang="es-MX" b="1" dirty="0" err="1"/>
              <a:t>negativity</a:t>
            </a:r>
            <a:r>
              <a:rPr lang="es-MX" b="1" dirty="0"/>
              <a:t> </a:t>
            </a:r>
            <a:r>
              <a:rPr lang="es-MX" b="1" dirty="0" err="1"/>
              <a:t>of</a:t>
            </a:r>
            <a:r>
              <a:rPr lang="es-MX" b="1" dirty="0"/>
              <a:t> </a:t>
            </a:r>
            <a:r>
              <a:rPr lang="es-MX" b="1" dirty="0" err="1"/>
              <a:t>sentiment</a:t>
            </a:r>
            <a:r>
              <a:rPr lang="es-MX" b="1" dirty="0"/>
              <a:t> </a:t>
            </a:r>
            <a:r>
              <a:rPr lang="es-MX" b="1" dirty="0" err="1"/>
              <a:t>analysis</a:t>
            </a:r>
            <a:r>
              <a:rPr lang="es-MX" b="1" dirty="0"/>
              <a:t>?</a:t>
            </a:r>
          </a:p>
          <a:p>
            <a:r>
              <a:rPr lang="es-MX" dirty="0" err="1"/>
              <a:t>Based</a:t>
            </a:r>
            <a:r>
              <a:rPr lang="es-MX" dirty="0"/>
              <a:t> in </a:t>
            </a:r>
            <a:r>
              <a:rPr lang="es-MX" dirty="0" err="1"/>
              <a:t>our</a:t>
            </a:r>
            <a:r>
              <a:rPr lang="es-MX" dirty="0"/>
              <a:t> </a:t>
            </a:r>
            <a:r>
              <a:rPr lang="es-MX" dirty="0" err="1"/>
              <a:t>scatter</a:t>
            </a:r>
            <a:r>
              <a:rPr lang="es-MX" dirty="0"/>
              <a:t> </a:t>
            </a:r>
            <a:r>
              <a:rPr lang="es-MX" dirty="0" err="1"/>
              <a:t>plot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conclude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in </a:t>
            </a:r>
            <a:r>
              <a:rPr lang="es-MX" dirty="0" err="1"/>
              <a:t>those</a:t>
            </a:r>
            <a:r>
              <a:rPr lang="es-MX" dirty="0"/>
              <a:t> </a:t>
            </a:r>
            <a:r>
              <a:rPr lang="es-MX" dirty="0" err="1"/>
              <a:t>counties</a:t>
            </a:r>
            <a:r>
              <a:rPr lang="es-MX" dirty="0"/>
              <a:t> </a:t>
            </a:r>
            <a:r>
              <a:rPr lang="es-MX" dirty="0" err="1"/>
              <a:t>where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sentiment</a:t>
            </a:r>
            <a:r>
              <a:rPr lang="es-MX" dirty="0"/>
              <a:t> </a:t>
            </a:r>
            <a:r>
              <a:rPr lang="es-MX" dirty="0" err="1"/>
              <a:t>analysis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negative</a:t>
            </a:r>
            <a:r>
              <a:rPr lang="es-MX" dirty="0"/>
              <a:t>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hate</a:t>
            </a:r>
            <a:r>
              <a:rPr lang="es-MX" dirty="0"/>
              <a:t> </a:t>
            </a:r>
            <a:r>
              <a:rPr lang="es-MX" dirty="0" err="1"/>
              <a:t>crime</a:t>
            </a:r>
            <a:r>
              <a:rPr lang="es-MX" dirty="0"/>
              <a:t> </a:t>
            </a:r>
            <a:r>
              <a:rPr lang="es-MX" dirty="0" err="1"/>
              <a:t>rate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higher</a:t>
            </a:r>
            <a:r>
              <a:rPr lang="es-MX" dirty="0"/>
              <a:t> </a:t>
            </a:r>
            <a:r>
              <a:rPr lang="es-MX" dirty="0" err="1"/>
              <a:t>than</a:t>
            </a:r>
            <a:r>
              <a:rPr lang="es-MX" dirty="0"/>
              <a:t> </a:t>
            </a:r>
            <a:r>
              <a:rPr lang="es-MX" dirty="0" err="1"/>
              <a:t>average</a:t>
            </a:r>
            <a:r>
              <a:rPr lang="es-MX" dirty="0"/>
              <a:t> and….</a:t>
            </a:r>
            <a:r>
              <a:rPr lang="es-MX" b="1" dirty="0"/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5D0B-B13F-4288-89E1-72DC8D1FF997}"/>
              </a:ext>
            </a:extLst>
          </p:cNvPr>
          <p:cNvSpPr/>
          <p:nvPr/>
        </p:nvSpPr>
        <p:spPr>
          <a:xfrm>
            <a:off x="441960" y="10587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1D12A-44ED-4FDC-A6D7-641E1B2DF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13" y="1269171"/>
            <a:ext cx="7114173" cy="431965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9E8696-DD75-4570-9DD4-471A0E7B29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DA434-7E6E-4E4F-B135-42ECEAA38F95}"/>
              </a:ext>
            </a:extLst>
          </p:cNvPr>
          <p:cNvSpPr txBox="1"/>
          <p:nvPr/>
        </p:nvSpPr>
        <p:spPr>
          <a:xfrm>
            <a:off x="4427220" y="3075057"/>
            <a:ext cx="3337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Thank</a:t>
            </a:r>
            <a:r>
              <a:rPr lang="es-MX" sz="4000" b="1" dirty="0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4000" b="1" dirty="0" err="1">
                <a:solidFill>
                  <a:schemeClr val="bg2">
                    <a:lumMod val="90000"/>
                  </a:schemeClr>
                </a:solidFill>
                <a:latin typeface="Verdana Pro" panose="020B0604020202020204" pitchFamily="34" charset="0"/>
              </a:rPr>
              <a:t>you</a:t>
            </a:r>
            <a:endParaRPr lang="en-US" sz="4000" b="1" dirty="0">
              <a:solidFill>
                <a:schemeClr val="bg2">
                  <a:lumMod val="90000"/>
                </a:schemeClr>
              </a:solidFill>
              <a:latin typeface="Verdana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968E-4327-4CF1-9206-B1DFDD9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Verdana Pro" panose="020B0604020202020204" pitchFamily="34" charset="0"/>
              </a:rPr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5D7D-1BD3-4EA6-9B7C-30BFC26D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 correlation between Twitter sentiment and immigration stock and/or flows?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other indicators are correlated with immigration?</a:t>
            </a:r>
          </a:p>
          <a:p>
            <a:pPr marL="285750" indent="-285750" algn="just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Are sanctuary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cities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safer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hate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crime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dirty="0" err="1">
                <a:latin typeface="Helvetica" panose="020B0604020202020204" pitchFamily="34" charset="0"/>
                <a:cs typeface="Helvetica" panose="020B0604020202020204" pitchFamily="34" charset="0"/>
              </a:rPr>
              <a:t>cities</a:t>
            </a:r>
            <a:r>
              <a:rPr lang="es-MX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52CE3-15A2-4A2B-BF1A-73F7B7C3B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3" r="5315" b="10979"/>
          <a:stretch/>
        </p:blipFill>
        <p:spPr>
          <a:xfrm>
            <a:off x="8129878" y="583355"/>
            <a:ext cx="3665220" cy="6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 b="1" dirty="0" err="1">
                <a:latin typeface="Verdana Pro" panose="020B0604020202020204" pitchFamily="34" charset="0"/>
              </a:rPr>
              <a:t>Approach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27C827-DB30-4E8A-8DC2-7F64D0DDAE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E5C7E1-30A1-4DD2-B898-B55976811C73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7E390-C348-4C85-82C0-A205A20796E9}"/>
              </a:ext>
            </a:extLst>
          </p:cNvPr>
          <p:cNvSpPr/>
          <p:nvPr/>
        </p:nvSpPr>
        <p:spPr>
          <a:xfrm>
            <a:off x="243839" y="2421689"/>
            <a:ext cx="11704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32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-Matching the Twitter accounts of local NPR news stations along with Twitter accounts of local television stations with counties. </a:t>
            </a:r>
          </a:p>
          <a:p>
            <a:pPr algn="just">
              <a:spcAft>
                <a:spcPts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3200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-Use the data obtained along with US Census data to evaluate the relationship between the sentiment of these news Tweets and their replies with foreign-born share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44002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Verdana Pro" panose="020B0604020202020204" pitchFamily="34" charset="0"/>
              </a:rPr>
              <a:t>Data </a:t>
            </a:r>
            <a:r>
              <a:rPr lang="es-MX" sz="4000" b="1" dirty="0" err="1">
                <a:latin typeface="Verdana Pro" panose="020B0604020202020204" pitchFamily="34" charset="0"/>
              </a:rPr>
              <a:t>Sources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F51C6-A1F9-4244-AC25-F9AA5C810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DB1E17-D1A4-4B8E-8481-1D3F67580312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D7823-9FE0-4DA9-9F02-D1A5C2448E78}"/>
              </a:ext>
            </a:extLst>
          </p:cNvPr>
          <p:cNvSpPr txBox="1"/>
          <p:nvPr/>
        </p:nvSpPr>
        <p:spPr>
          <a:xfrm>
            <a:off x="397565" y="1396410"/>
            <a:ext cx="734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Census Data- CSV files: United States counties, population estimates, sanctuary cities, immigration rates, crime rates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F3FD5-A47F-4863-AA29-400EE5F67A8E}"/>
              </a:ext>
            </a:extLst>
          </p:cNvPr>
          <p:cNvSpPr txBox="1"/>
          <p:nvPr/>
        </p:nvSpPr>
        <p:spPr>
          <a:xfrm>
            <a:off x="2700462" y="2594778"/>
            <a:ext cx="638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Media Data- CSV files: NPR Twitter handles and local television Twitter handles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99084-1085-4573-9617-3BD139743AEC}"/>
              </a:ext>
            </a:extLst>
          </p:cNvPr>
          <p:cNvSpPr txBox="1"/>
          <p:nvPr/>
        </p:nvSpPr>
        <p:spPr>
          <a:xfrm>
            <a:off x="689237" y="3800791"/>
            <a:ext cx="11367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API’s- Twitter API was used to search local NPR affiliates and television station tweets by the following filters-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Immigration , immigrant , immigrants ,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foreigner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, non-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citizen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,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undocumented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, non-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citizen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, </a:t>
            </a:r>
          </a:p>
          <a:p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’permanent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resident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”. The API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also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allowed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us to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geo-locate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the tweet.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Image result for twitter logo">
            <a:extLst>
              <a:ext uri="{FF2B5EF4-FFF2-40B4-BE49-F238E27FC236}">
                <a16:creationId xmlns:a16="http://schemas.microsoft.com/office/drawing/2014/main" id="{B9FBBF6F-E4CE-4AD3-AEA4-5560B9CE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035" y="1328955"/>
            <a:ext cx="1642109" cy="16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9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latin typeface="Verdana Pro" panose="020B0604020202020204" pitchFamily="34" charset="0"/>
              </a:rPr>
              <a:t>Data </a:t>
            </a:r>
            <a:r>
              <a:rPr lang="es-MX" sz="4000" b="1" dirty="0" err="1">
                <a:latin typeface="Verdana Pro" panose="020B0604020202020204" pitchFamily="34" charset="0"/>
              </a:rPr>
              <a:t>Exploration</a:t>
            </a:r>
            <a:r>
              <a:rPr lang="es-MX" sz="4000" b="1" dirty="0">
                <a:latin typeface="Verdana Pro" panose="020B0604020202020204" pitchFamily="34" charset="0"/>
              </a:rPr>
              <a:t> / </a:t>
            </a:r>
            <a:r>
              <a:rPr lang="es-MX" sz="4000" b="1" dirty="0" err="1">
                <a:latin typeface="Verdana Pro" panose="020B0604020202020204" pitchFamily="34" charset="0"/>
              </a:rPr>
              <a:t>Cleanup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74D77-45B0-4DF8-996B-961E3792E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F9BEAF-14E1-4E7C-9771-729D5E025549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15" name="TextBox 14">
            <a:hlinkClick r:id="rId4"/>
            <a:extLst>
              <a:ext uri="{FF2B5EF4-FFF2-40B4-BE49-F238E27FC236}">
                <a16:creationId xmlns:a16="http://schemas.microsoft.com/office/drawing/2014/main" id="{5A68C830-3117-43A9-B2D4-2F0E16EDA677}"/>
              </a:ext>
            </a:extLst>
          </p:cNvPr>
          <p:cNvSpPr txBox="1"/>
          <p:nvPr/>
        </p:nvSpPr>
        <p:spPr>
          <a:xfrm>
            <a:off x="624839" y="3412163"/>
            <a:ext cx="409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/>
              <a:t>Hate</a:t>
            </a:r>
            <a:r>
              <a:rPr lang="es-MX" sz="2800" b="1" dirty="0"/>
              <a:t> Crime Notebook</a:t>
            </a:r>
            <a:endParaRPr lang="en-US" sz="2800" b="1" dirty="0"/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:a16="http://schemas.microsoft.com/office/drawing/2014/main" id="{6B7F9E51-1DAE-42D7-8D76-528B32A3B7F2}"/>
              </a:ext>
            </a:extLst>
          </p:cNvPr>
          <p:cNvSpPr txBox="1"/>
          <p:nvPr/>
        </p:nvSpPr>
        <p:spPr>
          <a:xfrm>
            <a:off x="624839" y="2244727"/>
            <a:ext cx="5272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err="1"/>
              <a:t>Sentiment</a:t>
            </a:r>
            <a:r>
              <a:rPr lang="es-MX" sz="2800" b="1" dirty="0"/>
              <a:t> </a:t>
            </a:r>
            <a:r>
              <a:rPr lang="es-MX" sz="2800" b="1" dirty="0" err="1"/>
              <a:t>Analysis</a:t>
            </a:r>
            <a:r>
              <a:rPr lang="es-MX" sz="2800" b="1" dirty="0"/>
              <a:t> Notebook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440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Analysis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735D-91A6-49AA-BA45-F14052D3D68A}"/>
              </a:ext>
            </a:extLst>
          </p:cNvPr>
          <p:cNvSpPr/>
          <p:nvPr/>
        </p:nvSpPr>
        <p:spPr>
          <a:xfrm>
            <a:off x="596348" y="1219343"/>
            <a:ext cx="1020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3. </a:t>
            </a:r>
            <a:r>
              <a:rPr lang="es-MX" sz="2000" b="1" dirty="0" err="1"/>
              <a:t>Is</a:t>
            </a:r>
            <a:r>
              <a:rPr lang="es-MX" sz="2000" b="1" dirty="0"/>
              <a:t> </a:t>
            </a:r>
            <a:r>
              <a:rPr lang="es-MX" sz="2000" b="1" dirty="0" err="1"/>
              <a:t>there</a:t>
            </a:r>
            <a:r>
              <a:rPr lang="es-MX" sz="2000" b="1" dirty="0"/>
              <a:t> a </a:t>
            </a:r>
            <a:r>
              <a:rPr lang="es-MX" sz="2000" b="1" dirty="0" err="1"/>
              <a:t>correlation</a:t>
            </a:r>
            <a:r>
              <a:rPr lang="es-MX" sz="2000" b="1" dirty="0"/>
              <a:t> </a:t>
            </a:r>
            <a:r>
              <a:rPr lang="es-MX" sz="2000" b="1" dirty="0" err="1"/>
              <a:t>between</a:t>
            </a:r>
            <a:r>
              <a:rPr lang="es-MX" sz="2000" b="1" dirty="0"/>
              <a:t> </a:t>
            </a:r>
            <a:r>
              <a:rPr lang="es-MX" sz="2000" b="1" dirty="0" err="1"/>
              <a:t>hate</a:t>
            </a:r>
            <a:r>
              <a:rPr lang="es-MX" sz="2000" b="1" dirty="0"/>
              <a:t> crime </a:t>
            </a:r>
            <a:r>
              <a:rPr lang="es-MX" sz="2000" b="1" dirty="0" err="1"/>
              <a:t>rate</a:t>
            </a:r>
            <a:r>
              <a:rPr lang="es-MX" sz="2000" b="1" dirty="0"/>
              <a:t> and </a:t>
            </a:r>
            <a:r>
              <a:rPr lang="es-MX" sz="2000" b="1" dirty="0" err="1"/>
              <a:t>foreign</a:t>
            </a:r>
            <a:r>
              <a:rPr lang="es-MX" sz="2000" b="1" dirty="0"/>
              <a:t> </a:t>
            </a:r>
            <a:r>
              <a:rPr lang="es-MX" sz="2000" b="1" dirty="0" err="1"/>
              <a:t>born</a:t>
            </a:r>
            <a:r>
              <a:rPr lang="es-MX" sz="2000" b="1" dirty="0"/>
              <a:t> </a:t>
            </a:r>
            <a:r>
              <a:rPr lang="es-MX" sz="2000" b="1" dirty="0" err="1"/>
              <a:t>population</a:t>
            </a:r>
            <a:r>
              <a:rPr lang="es-MX" sz="2000" b="1" dirty="0"/>
              <a:t> </a:t>
            </a:r>
            <a:r>
              <a:rPr lang="es-MX" sz="2000" b="1" dirty="0" err="1"/>
              <a:t>rate</a:t>
            </a:r>
            <a:r>
              <a:rPr lang="es-MX" sz="2000" b="1" dirty="0"/>
              <a:t>?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BA24F81-B51A-43D3-84B6-A3BDB2D00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93776"/>
            <a:ext cx="5730865" cy="3820577"/>
          </a:xfrm>
          <a:prstGeom prst="rect">
            <a:avLst/>
          </a:prstGeom>
        </p:spPr>
      </p:pic>
      <p:pic>
        <p:nvPicPr>
          <p:cNvPr id="20" name="Picture 19" descr="A close up of a map&#10;&#10;Description generated with high confidence">
            <a:extLst>
              <a:ext uri="{FF2B5EF4-FFF2-40B4-BE49-F238E27FC236}">
                <a16:creationId xmlns:a16="http://schemas.microsoft.com/office/drawing/2014/main" id="{179CCCAA-99B7-4163-AEC6-47A0D73F8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193777"/>
            <a:ext cx="5730865" cy="38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5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Analysis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735D-91A6-49AA-BA45-F14052D3D68A}"/>
              </a:ext>
            </a:extLst>
          </p:cNvPr>
          <p:cNvSpPr/>
          <p:nvPr/>
        </p:nvSpPr>
        <p:spPr>
          <a:xfrm>
            <a:off x="596348" y="1219343"/>
            <a:ext cx="1020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3. </a:t>
            </a:r>
            <a:r>
              <a:rPr lang="es-MX" sz="2000" b="1" dirty="0" err="1"/>
              <a:t>Is</a:t>
            </a:r>
            <a:r>
              <a:rPr lang="es-MX" sz="2000" b="1" dirty="0"/>
              <a:t> </a:t>
            </a:r>
            <a:r>
              <a:rPr lang="es-MX" sz="2000" b="1" dirty="0" err="1"/>
              <a:t>there</a:t>
            </a:r>
            <a:r>
              <a:rPr lang="es-MX" sz="2000" b="1" dirty="0"/>
              <a:t> a </a:t>
            </a:r>
            <a:r>
              <a:rPr lang="es-MX" sz="2000" b="1" dirty="0" err="1"/>
              <a:t>correlation</a:t>
            </a:r>
            <a:r>
              <a:rPr lang="es-MX" sz="2000" b="1" dirty="0"/>
              <a:t> </a:t>
            </a:r>
            <a:r>
              <a:rPr lang="es-MX" sz="2000" b="1" dirty="0" err="1"/>
              <a:t>between</a:t>
            </a:r>
            <a:r>
              <a:rPr lang="es-MX" sz="2000" b="1" dirty="0"/>
              <a:t> </a:t>
            </a:r>
            <a:r>
              <a:rPr lang="es-MX" sz="2000" b="1" dirty="0" err="1"/>
              <a:t>hate</a:t>
            </a:r>
            <a:r>
              <a:rPr lang="es-MX" sz="2000" b="1" dirty="0"/>
              <a:t> crime </a:t>
            </a:r>
            <a:r>
              <a:rPr lang="es-MX" sz="2000" b="1" dirty="0" err="1"/>
              <a:t>rate</a:t>
            </a:r>
            <a:r>
              <a:rPr lang="es-MX" sz="2000" b="1" dirty="0"/>
              <a:t> and </a:t>
            </a:r>
            <a:r>
              <a:rPr lang="es-MX" sz="2000" b="1" dirty="0" err="1"/>
              <a:t>foreign</a:t>
            </a:r>
            <a:r>
              <a:rPr lang="es-MX" sz="2000" b="1" dirty="0"/>
              <a:t> </a:t>
            </a:r>
            <a:r>
              <a:rPr lang="es-MX" sz="2000" b="1" dirty="0" err="1"/>
              <a:t>born</a:t>
            </a:r>
            <a:r>
              <a:rPr lang="es-MX" sz="2000" b="1" dirty="0"/>
              <a:t> </a:t>
            </a:r>
            <a:r>
              <a:rPr lang="es-MX" sz="2000" b="1" dirty="0" err="1"/>
              <a:t>population</a:t>
            </a:r>
            <a:r>
              <a:rPr lang="es-MX" sz="2000" b="1" dirty="0"/>
              <a:t> </a:t>
            </a:r>
            <a:r>
              <a:rPr lang="es-MX" sz="2000" b="1" dirty="0" err="1"/>
              <a:t>rate</a:t>
            </a:r>
            <a:r>
              <a:rPr lang="es-MX" sz="2000" b="1" dirty="0"/>
              <a:t>?</a:t>
            </a:r>
          </a:p>
        </p:txBody>
      </p:sp>
      <p:pic>
        <p:nvPicPr>
          <p:cNvPr id="17" name="Picture 1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7E1800FE-C554-4A7E-846A-46E2E77D9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1" y="2270694"/>
            <a:ext cx="5619926" cy="3746617"/>
          </a:xfrm>
          <a:prstGeom prst="rect">
            <a:avLst/>
          </a:prstGeom>
        </p:spPr>
      </p:pic>
      <p:pic>
        <p:nvPicPr>
          <p:cNvPr id="14" name="Picture 1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B929B4F6-5D06-4D7B-B82E-F5FB282A9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40" y="2270694"/>
            <a:ext cx="5619926" cy="374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3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Analysis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3735D-91A6-49AA-BA45-F14052D3D68A}"/>
              </a:ext>
            </a:extLst>
          </p:cNvPr>
          <p:cNvSpPr/>
          <p:nvPr/>
        </p:nvSpPr>
        <p:spPr>
          <a:xfrm>
            <a:off x="596348" y="1219343"/>
            <a:ext cx="1020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3. </a:t>
            </a:r>
            <a:r>
              <a:rPr lang="es-MX" sz="2000" b="1" dirty="0" err="1"/>
              <a:t>Is</a:t>
            </a:r>
            <a:r>
              <a:rPr lang="es-MX" sz="2000" b="1" dirty="0"/>
              <a:t> </a:t>
            </a:r>
            <a:r>
              <a:rPr lang="es-MX" sz="2000" b="1" dirty="0" err="1"/>
              <a:t>there</a:t>
            </a:r>
            <a:r>
              <a:rPr lang="es-MX" sz="2000" b="1" dirty="0"/>
              <a:t> a </a:t>
            </a:r>
            <a:r>
              <a:rPr lang="es-MX" sz="2000" b="1" dirty="0" err="1"/>
              <a:t>correlation</a:t>
            </a:r>
            <a:r>
              <a:rPr lang="es-MX" sz="2000" b="1" dirty="0"/>
              <a:t> </a:t>
            </a:r>
            <a:r>
              <a:rPr lang="es-MX" sz="2000" b="1" dirty="0" err="1"/>
              <a:t>between</a:t>
            </a:r>
            <a:r>
              <a:rPr lang="es-MX" sz="2000" b="1" dirty="0"/>
              <a:t> </a:t>
            </a:r>
            <a:r>
              <a:rPr lang="es-MX" sz="2000" b="1" dirty="0" err="1"/>
              <a:t>hate</a:t>
            </a:r>
            <a:r>
              <a:rPr lang="es-MX" sz="2000" b="1" dirty="0"/>
              <a:t> crime </a:t>
            </a:r>
            <a:r>
              <a:rPr lang="es-MX" sz="2000" b="1" dirty="0" err="1"/>
              <a:t>rate</a:t>
            </a:r>
            <a:r>
              <a:rPr lang="es-MX" sz="2000" b="1" dirty="0"/>
              <a:t> and </a:t>
            </a:r>
            <a:r>
              <a:rPr lang="es-MX" sz="2000" b="1" dirty="0" err="1"/>
              <a:t>foreign</a:t>
            </a:r>
            <a:r>
              <a:rPr lang="es-MX" sz="2000" b="1" dirty="0"/>
              <a:t> </a:t>
            </a:r>
            <a:r>
              <a:rPr lang="es-MX" sz="2000" b="1" dirty="0" err="1"/>
              <a:t>born</a:t>
            </a:r>
            <a:r>
              <a:rPr lang="es-MX" sz="2000" b="1" dirty="0"/>
              <a:t> </a:t>
            </a:r>
            <a:r>
              <a:rPr lang="es-MX" sz="2000" b="1" dirty="0" err="1"/>
              <a:t>population</a:t>
            </a:r>
            <a:r>
              <a:rPr lang="es-MX" sz="2000" b="1" dirty="0"/>
              <a:t> </a:t>
            </a:r>
            <a:r>
              <a:rPr lang="es-MX" sz="2000" b="1" dirty="0" err="1"/>
              <a:t>rate</a:t>
            </a:r>
            <a:r>
              <a:rPr lang="es-MX" sz="2000" b="1" dirty="0"/>
              <a:t>?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D5C2E0-CDB5-471D-945F-28161A1DC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75" y="2278770"/>
            <a:ext cx="5730865" cy="3820577"/>
          </a:xfrm>
          <a:prstGeom prst="rect">
            <a:avLst/>
          </a:prstGeom>
        </p:spPr>
      </p:pic>
      <p:pic>
        <p:nvPicPr>
          <p:cNvPr id="15" name="Picture 14" descr="A close up of a map&#10;&#10;Description generated with high confidence">
            <a:extLst>
              <a:ext uri="{FF2B5EF4-FFF2-40B4-BE49-F238E27FC236}">
                <a16:creationId xmlns:a16="http://schemas.microsoft.com/office/drawing/2014/main" id="{4BFEAE55-4A7D-4B3B-99A8-C34A39987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07" y="2278770"/>
            <a:ext cx="5730865" cy="38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CC590-B45E-410C-ADCE-90561367C81F}"/>
              </a:ext>
            </a:extLst>
          </p:cNvPr>
          <p:cNvSpPr txBox="1"/>
          <p:nvPr/>
        </p:nvSpPr>
        <p:spPr>
          <a:xfrm>
            <a:off x="152400" y="15240"/>
            <a:ext cx="89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latin typeface="Verdana Pro" panose="020B0604020202020204" pitchFamily="34" charset="0"/>
              </a:rPr>
              <a:t>Analysis</a:t>
            </a:r>
            <a:endParaRPr lang="en-US" sz="4000" b="1" dirty="0">
              <a:latin typeface="Verdana Pro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FA8F-BA75-4BD5-BD92-D1D894D4438A}"/>
              </a:ext>
            </a:extLst>
          </p:cNvPr>
          <p:cNvCxnSpPr/>
          <p:nvPr/>
        </p:nvCxnSpPr>
        <p:spPr>
          <a:xfrm>
            <a:off x="152400" y="723126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B39E99-0735-4B3C-B877-7FC28CEFEBEA}"/>
              </a:ext>
            </a:extLst>
          </p:cNvPr>
          <p:cNvCxnSpPr/>
          <p:nvPr/>
        </p:nvCxnSpPr>
        <p:spPr>
          <a:xfrm>
            <a:off x="152400" y="6470452"/>
            <a:ext cx="118414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GWU BANNER">
            <a:extLst>
              <a:ext uri="{FF2B5EF4-FFF2-40B4-BE49-F238E27FC236}">
                <a16:creationId xmlns:a16="http://schemas.microsoft.com/office/drawing/2014/main" id="{8760C191-C9D8-4332-B072-B1456B2A2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53003"/>
          <a:stretch/>
        </p:blipFill>
        <p:spPr bwMode="auto">
          <a:xfrm>
            <a:off x="4309109" y="6551564"/>
            <a:ext cx="3573781" cy="1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60B1D-FCF7-4786-AD1D-0083EF7F4A58}"/>
              </a:ext>
            </a:extLst>
          </p:cNvPr>
          <p:cNvSpPr txBox="1"/>
          <p:nvPr/>
        </p:nvSpPr>
        <p:spPr>
          <a:xfrm>
            <a:off x="76200" y="6504231"/>
            <a:ext cx="326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 ANALYTICS BOOTCAMP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1067B3-F5F4-4E71-862C-744E0987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3" r="5315" b="10979"/>
          <a:stretch/>
        </p:blipFill>
        <p:spPr>
          <a:xfrm>
            <a:off x="8328660" y="79772"/>
            <a:ext cx="3665220" cy="645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B5C35-968D-4479-8061-A2220D41C771}"/>
              </a:ext>
            </a:extLst>
          </p:cNvPr>
          <p:cNvSpPr txBox="1"/>
          <p:nvPr/>
        </p:nvSpPr>
        <p:spPr>
          <a:xfrm>
            <a:off x="8039100" y="6470451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How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America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feels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about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immigration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 Pro" panose="020B0604020202020204" pitchFamily="34" charset="0"/>
              </a:rPr>
              <a:t>?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Verdana Pro" panose="020B0604020202020204" pitchFamily="34" charset="0"/>
            </a:endParaRPr>
          </a:p>
        </p:txBody>
      </p:sp>
      <p:pic>
        <p:nvPicPr>
          <p:cNvPr id="19" name="Picture 18" descr="A close up of a map&#10;&#10;Description generated with high confidence">
            <a:extLst>
              <a:ext uri="{FF2B5EF4-FFF2-40B4-BE49-F238E27FC236}">
                <a16:creationId xmlns:a16="http://schemas.microsoft.com/office/drawing/2014/main" id="{43ACFA6F-1F49-44CD-B8C6-10D5AF3B7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" y="1512123"/>
            <a:ext cx="9454763" cy="472738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E48926-CCDC-4CCD-8181-DA944FED797C}"/>
              </a:ext>
            </a:extLst>
          </p:cNvPr>
          <p:cNvSpPr/>
          <p:nvPr/>
        </p:nvSpPr>
        <p:spPr>
          <a:xfrm>
            <a:off x="563880" y="1030902"/>
            <a:ext cx="10204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4. Are sanctuary </a:t>
            </a:r>
            <a:r>
              <a:rPr lang="es-MX" sz="2000" b="1" dirty="0" err="1"/>
              <a:t>cities</a:t>
            </a:r>
            <a:r>
              <a:rPr lang="es-MX" sz="2000" b="1" dirty="0"/>
              <a:t> </a:t>
            </a:r>
            <a:r>
              <a:rPr lang="es-MX" sz="2000" b="1" dirty="0" err="1"/>
              <a:t>safer</a:t>
            </a:r>
            <a:r>
              <a:rPr lang="es-MX" sz="2000" b="1" dirty="0"/>
              <a:t> in </a:t>
            </a:r>
            <a:r>
              <a:rPr lang="es-MX" sz="2000" b="1" dirty="0" err="1"/>
              <a:t>terms</a:t>
            </a:r>
            <a:r>
              <a:rPr lang="es-MX" sz="2000" b="1" dirty="0"/>
              <a:t> </a:t>
            </a:r>
            <a:r>
              <a:rPr lang="es-MX" sz="2000" b="1" dirty="0" err="1"/>
              <a:t>of</a:t>
            </a:r>
            <a:r>
              <a:rPr lang="es-MX" sz="2000" b="1" dirty="0"/>
              <a:t> </a:t>
            </a:r>
            <a:r>
              <a:rPr lang="es-MX" sz="2000" b="1" dirty="0" err="1"/>
              <a:t>hate</a:t>
            </a:r>
            <a:r>
              <a:rPr lang="es-MX" sz="2000" b="1" dirty="0"/>
              <a:t> crime </a:t>
            </a:r>
            <a:r>
              <a:rPr lang="es-MX" sz="2000" b="1" dirty="0" err="1"/>
              <a:t>than</a:t>
            </a:r>
            <a:r>
              <a:rPr lang="es-MX" sz="2000" b="1" dirty="0"/>
              <a:t> </a:t>
            </a:r>
            <a:r>
              <a:rPr lang="es-MX" sz="2000" b="1" dirty="0" err="1"/>
              <a:t>other</a:t>
            </a:r>
            <a:r>
              <a:rPr lang="es-MX" sz="2000" b="1" dirty="0"/>
              <a:t> </a:t>
            </a:r>
            <a:r>
              <a:rPr lang="es-MX" sz="2000" b="1" dirty="0" err="1"/>
              <a:t>cities</a:t>
            </a:r>
            <a:r>
              <a:rPr lang="es-MX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506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8313</TotalTime>
  <Words>403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Lucida Sans Unicode</vt:lpstr>
      <vt:lpstr>Merriweather Sans</vt:lpstr>
      <vt:lpstr>Times New Roman</vt:lpstr>
      <vt:lpstr>Verdana Pro</vt:lpstr>
      <vt:lpstr>Office Theme</vt:lpstr>
      <vt:lpstr>PowerPoint Presentation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Mendiola</dc:creator>
  <cp:lastModifiedBy>Jesus Mendiola</cp:lastModifiedBy>
  <cp:revision>45</cp:revision>
  <dcterms:created xsi:type="dcterms:W3CDTF">2018-04-14T20:04:28Z</dcterms:created>
  <dcterms:modified xsi:type="dcterms:W3CDTF">2018-04-21T13:28:32Z</dcterms:modified>
</cp:coreProperties>
</file>