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8" r:id="rId4"/>
    <p:sldId id="259" r:id="rId5"/>
    <p:sldId id="260" r:id="rId6"/>
    <p:sldId id="261" r:id="rId7"/>
    <p:sldId id="290" r:id="rId8"/>
    <p:sldId id="291" r:id="rId9"/>
    <p:sldId id="292" r:id="rId10"/>
    <p:sldId id="293" r:id="rId11"/>
    <p:sldId id="289" r:id="rId12"/>
    <p:sldId id="278" r:id="rId13"/>
    <p:sldId id="287" r:id="rId14"/>
    <p:sldId id="282" r:id="rId15"/>
    <p:sldId id="285" r:id="rId16"/>
    <p:sldId id="279" r:id="rId17"/>
    <p:sldId id="280" r:id="rId18"/>
    <p:sldId id="281" r:id="rId19"/>
    <p:sldId id="295" r:id="rId20"/>
    <p:sldId id="286" r:id="rId21"/>
    <p:sldId id="288" r:id="rId22"/>
    <p:sldId id="294" r:id="rId23"/>
    <p:sldId id="284" r:id="rId24"/>
    <p:sldId id="26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2" autoAdjust="0"/>
    <p:restoredTop sz="94660"/>
  </p:normalViewPr>
  <p:slideViewPr>
    <p:cSldViewPr snapToGrid="0">
      <p:cViewPr varScale="1">
        <p:scale>
          <a:sx n="72" d="100"/>
          <a:sy n="72" d="100"/>
        </p:scale>
        <p:origin x="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2B3D8-988F-43C8-8D81-AF37D524C5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713F96-20CD-4C75-954C-6E486CBC50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A64B1B-8895-4BFE-A336-39DF871FCB5D}"/>
              </a:ext>
            </a:extLst>
          </p:cNvPr>
          <p:cNvSpPr>
            <a:spLocks noGrp="1"/>
          </p:cNvSpPr>
          <p:nvPr>
            <p:ph type="dt" sz="half" idx="10"/>
          </p:nvPr>
        </p:nvSpPr>
        <p:spPr/>
        <p:txBody>
          <a:bodyPr/>
          <a:lstStyle/>
          <a:p>
            <a:fld id="{CF8DCC89-AD8C-477A-B058-5944276BF129}" type="datetimeFigureOut">
              <a:rPr lang="en-US" smtClean="0"/>
              <a:t>4/25/2018</a:t>
            </a:fld>
            <a:endParaRPr lang="en-US"/>
          </a:p>
        </p:txBody>
      </p:sp>
      <p:sp>
        <p:nvSpPr>
          <p:cNvPr id="5" name="Footer Placeholder 4">
            <a:extLst>
              <a:ext uri="{FF2B5EF4-FFF2-40B4-BE49-F238E27FC236}">
                <a16:creationId xmlns:a16="http://schemas.microsoft.com/office/drawing/2014/main" id="{CF1DE378-EBAB-4283-86BA-B754FC590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B03622-8AEE-41D3-AF6D-3DFE2CABA20E}"/>
              </a:ext>
            </a:extLst>
          </p:cNvPr>
          <p:cNvSpPr>
            <a:spLocks noGrp="1"/>
          </p:cNvSpPr>
          <p:nvPr>
            <p:ph type="sldNum" sz="quarter" idx="12"/>
          </p:nvPr>
        </p:nvSpPr>
        <p:spPr/>
        <p:txBody>
          <a:bodyPr/>
          <a:lstStyle/>
          <a:p>
            <a:fld id="{EE88BDE0-5D73-41A0-B4B5-67DFC2F204A9}" type="slidenum">
              <a:rPr lang="en-US" smtClean="0"/>
              <a:t>‹#›</a:t>
            </a:fld>
            <a:endParaRPr lang="en-US"/>
          </a:p>
        </p:txBody>
      </p:sp>
    </p:spTree>
    <p:extLst>
      <p:ext uri="{BB962C8B-B14F-4D97-AF65-F5344CB8AC3E}">
        <p14:creationId xmlns:p14="http://schemas.microsoft.com/office/powerpoint/2010/main" val="2276037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8444C-98D0-4A71-9936-070F8E823B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535C55-2097-45FE-A9FA-28CEC27DEC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9B7333-F4BF-4015-8AF6-CACE9A67A30D}"/>
              </a:ext>
            </a:extLst>
          </p:cNvPr>
          <p:cNvSpPr>
            <a:spLocks noGrp="1"/>
          </p:cNvSpPr>
          <p:nvPr>
            <p:ph type="dt" sz="half" idx="10"/>
          </p:nvPr>
        </p:nvSpPr>
        <p:spPr/>
        <p:txBody>
          <a:bodyPr/>
          <a:lstStyle/>
          <a:p>
            <a:fld id="{CF8DCC89-AD8C-477A-B058-5944276BF129}" type="datetimeFigureOut">
              <a:rPr lang="en-US" smtClean="0"/>
              <a:t>4/25/2018</a:t>
            </a:fld>
            <a:endParaRPr lang="en-US"/>
          </a:p>
        </p:txBody>
      </p:sp>
      <p:sp>
        <p:nvSpPr>
          <p:cNvPr id="5" name="Footer Placeholder 4">
            <a:extLst>
              <a:ext uri="{FF2B5EF4-FFF2-40B4-BE49-F238E27FC236}">
                <a16:creationId xmlns:a16="http://schemas.microsoft.com/office/drawing/2014/main" id="{EE300FC5-B109-42A2-8DB2-01A9E02E65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B542E-8ECC-4E3F-8335-2CDAD37879E5}"/>
              </a:ext>
            </a:extLst>
          </p:cNvPr>
          <p:cNvSpPr>
            <a:spLocks noGrp="1"/>
          </p:cNvSpPr>
          <p:nvPr>
            <p:ph type="sldNum" sz="quarter" idx="12"/>
          </p:nvPr>
        </p:nvSpPr>
        <p:spPr/>
        <p:txBody>
          <a:bodyPr/>
          <a:lstStyle/>
          <a:p>
            <a:fld id="{EE88BDE0-5D73-41A0-B4B5-67DFC2F204A9}" type="slidenum">
              <a:rPr lang="en-US" smtClean="0"/>
              <a:t>‹#›</a:t>
            </a:fld>
            <a:endParaRPr lang="en-US"/>
          </a:p>
        </p:txBody>
      </p:sp>
    </p:spTree>
    <p:extLst>
      <p:ext uri="{BB962C8B-B14F-4D97-AF65-F5344CB8AC3E}">
        <p14:creationId xmlns:p14="http://schemas.microsoft.com/office/powerpoint/2010/main" val="376875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2E2149-D0FF-4CE2-829B-FA9827414F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4099FB-ED22-4489-8C9B-B8344B35BB6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C4717C-BC7D-4ACD-9DD4-828AB098B15B}"/>
              </a:ext>
            </a:extLst>
          </p:cNvPr>
          <p:cNvSpPr>
            <a:spLocks noGrp="1"/>
          </p:cNvSpPr>
          <p:nvPr>
            <p:ph type="dt" sz="half" idx="10"/>
          </p:nvPr>
        </p:nvSpPr>
        <p:spPr/>
        <p:txBody>
          <a:bodyPr/>
          <a:lstStyle/>
          <a:p>
            <a:fld id="{CF8DCC89-AD8C-477A-B058-5944276BF129}" type="datetimeFigureOut">
              <a:rPr lang="en-US" smtClean="0"/>
              <a:t>4/25/2018</a:t>
            </a:fld>
            <a:endParaRPr lang="en-US"/>
          </a:p>
        </p:txBody>
      </p:sp>
      <p:sp>
        <p:nvSpPr>
          <p:cNvPr id="5" name="Footer Placeholder 4">
            <a:extLst>
              <a:ext uri="{FF2B5EF4-FFF2-40B4-BE49-F238E27FC236}">
                <a16:creationId xmlns:a16="http://schemas.microsoft.com/office/drawing/2014/main" id="{D380596C-1B34-4444-B397-C54151B69D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51F57-33C5-4343-B2B6-E9DDD7295440}"/>
              </a:ext>
            </a:extLst>
          </p:cNvPr>
          <p:cNvSpPr>
            <a:spLocks noGrp="1"/>
          </p:cNvSpPr>
          <p:nvPr>
            <p:ph type="sldNum" sz="quarter" idx="12"/>
          </p:nvPr>
        </p:nvSpPr>
        <p:spPr/>
        <p:txBody>
          <a:bodyPr/>
          <a:lstStyle/>
          <a:p>
            <a:fld id="{EE88BDE0-5D73-41A0-B4B5-67DFC2F204A9}" type="slidenum">
              <a:rPr lang="en-US" smtClean="0"/>
              <a:t>‹#›</a:t>
            </a:fld>
            <a:endParaRPr lang="en-US"/>
          </a:p>
        </p:txBody>
      </p:sp>
    </p:spTree>
    <p:extLst>
      <p:ext uri="{BB962C8B-B14F-4D97-AF65-F5344CB8AC3E}">
        <p14:creationId xmlns:p14="http://schemas.microsoft.com/office/powerpoint/2010/main" val="236311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DA44-8457-4036-89BF-2D2F4BDDB2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AEF661-6C14-475A-856C-D80283399F3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D0A910-0A54-4340-B80E-C13579EF6911}"/>
              </a:ext>
            </a:extLst>
          </p:cNvPr>
          <p:cNvSpPr>
            <a:spLocks noGrp="1"/>
          </p:cNvSpPr>
          <p:nvPr>
            <p:ph type="dt" sz="half" idx="10"/>
          </p:nvPr>
        </p:nvSpPr>
        <p:spPr/>
        <p:txBody>
          <a:bodyPr/>
          <a:lstStyle/>
          <a:p>
            <a:fld id="{CF8DCC89-AD8C-477A-B058-5944276BF129}" type="datetimeFigureOut">
              <a:rPr lang="en-US" smtClean="0"/>
              <a:t>4/25/2018</a:t>
            </a:fld>
            <a:endParaRPr lang="en-US"/>
          </a:p>
        </p:txBody>
      </p:sp>
      <p:sp>
        <p:nvSpPr>
          <p:cNvPr id="5" name="Footer Placeholder 4">
            <a:extLst>
              <a:ext uri="{FF2B5EF4-FFF2-40B4-BE49-F238E27FC236}">
                <a16:creationId xmlns:a16="http://schemas.microsoft.com/office/drawing/2014/main" id="{D9D9F193-BDD8-4290-928C-B85680E5F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6AB558-A7B5-4CB2-9546-68F355856B9C}"/>
              </a:ext>
            </a:extLst>
          </p:cNvPr>
          <p:cNvSpPr>
            <a:spLocks noGrp="1"/>
          </p:cNvSpPr>
          <p:nvPr>
            <p:ph type="sldNum" sz="quarter" idx="12"/>
          </p:nvPr>
        </p:nvSpPr>
        <p:spPr/>
        <p:txBody>
          <a:bodyPr/>
          <a:lstStyle/>
          <a:p>
            <a:fld id="{EE88BDE0-5D73-41A0-B4B5-67DFC2F204A9}" type="slidenum">
              <a:rPr lang="en-US" smtClean="0"/>
              <a:t>‹#›</a:t>
            </a:fld>
            <a:endParaRPr lang="en-US"/>
          </a:p>
        </p:txBody>
      </p:sp>
    </p:spTree>
    <p:extLst>
      <p:ext uri="{BB962C8B-B14F-4D97-AF65-F5344CB8AC3E}">
        <p14:creationId xmlns:p14="http://schemas.microsoft.com/office/powerpoint/2010/main" val="3515078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7C50C-74BF-4353-88B7-F143C85F1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38E3D2-0669-4B93-9D35-EB2ED6B3B0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711BE2D-BA80-43B6-89EF-8DF430102416}"/>
              </a:ext>
            </a:extLst>
          </p:cNvPr>
          <p:cNvSpPr>
            <a:spLocks noGrp="1"/>
          </p:cNvSpPr>
          <p:nvPr>
            <p:ph type="dt" sz="half" idx="10"/>
          </p:nvPr>
        </p:nvSpPr>
        <p:spPr/>
        <p:txBody>
          <a:bodyPr/>
          <a:lstStyle/>
          <a:p>
            <a:fld id="{CF8DCC89-AD8C-477A-B058-5944276BF129}" type="datetimeFigureOut">
              <a:rPr lang="en-US" smtClean="0"/>
              <a:t>4/25/2018</a:t>
            </a:fld>
            <a:endParaRPr lang="en-US"/>
          </a:p>
        </p:txBody>
      </p:sp>
      <p:sp>
        <p:nvSpPr>
          <p:cNvPr id="5" name="Footer Placeholder 4">
            <a:extLst>
              <a:ext uri="{FF2B5EF4-FFF2-40B4-BE49-F238E27FC236}">
                <a16:creationId xmlns:a16="http://schemas.microsoft.com/office/drawing/2014/main" id="{37CAFDE2-8F08-43F8-9980-4C3714CC9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7C970-E696-4193-9A19-BAC785E1989E}"/>
              </a:ext>
            </a:extLst>
          </p:cNvPr>
          <p:cNvSpPr>
            <a:spLocks noGrp="1"/>
          </p:cNvSpPr>
          <p:nvPr>
            <p:ph type="sldNum" sz="quarter" idx="12"/>
          </p:nvPr>
        </p:nvSpPr>
        <p:spPr/>
        <p:txBody>
          <a:bodyPr/>
          <a:lstStyle/>
          <a:p>
            <a:fld id="{EE88BDE0-5D73-41A0-B4B5-67DFC2F204A9}" type="slidenum">
              <a:rPr lang="en-US" smtClean="0"/>
              <a:t>‹#›</a:t>
            </a:fld>
            <a:endParaRPr lang="en-US"/>
          </a:p>
        </p:txBody>
      </p:sp>
    </p:spTree>
    <p:extLst>
      <p:ext uri="{BB962C8B-B14F-4D97-AF65-F5344CB8AC3E}">
        <p14:creationId xmlns:p14="http://schemas.microsoft.com/office/powerpoint/2010/main" val="555808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28CB-D5AF-44EF-8AE3-9AB954D434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68A5B8-5FA8-4C24-9470-7D7EEC30906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BF7B69-17C4-4FA8-83D2-3A54C2194FD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3D70F5-FE51-4916-BC3A-61F9FA4A1ECB}"/>
              </a:ext>
            </a:extLst>
          </p:cNvPr>
          <p:cNvSpPr>
            <a:spLocks noGrp="1"/>
          </p:cNvSpPr>
          <p:nvPr>
            <p:ph type="dt" sz="half" idx="10"/>
          </p:nvPr>
        </p:nvSpPr>
        <p:spPr/>
        <p:txBody>
          <a:bodyPr/>
          <a:lstStyle/>
          <a:p>
            <a:fld id="{CF8DCC89-AD8C-477A-B058-5944276BF129}" type="datetimeFigureOut">
              <a:rPr lang="en-US" smtClean="0"/>
              <a:t>4/25/2018</a:t>
            </a:fld>
            <a:endParaRPr lang="en-US"/>
          </a:p>
        </p:txBody>
      </p:sp>
      <p:sp>
        <p:nvSpPr>
          <p:cNvPr id="6" name="Footer Placeholder 5">
            <a:extLst>
              <a:ext uri="{FF2B5EF4-FFF2-40B4-BE49-F238E27FC236}">
                <a16:creationId xmlns:a16="http://schemas.microsoft.com/office/drawing/2014/main" id="{6556298B-A6AF-4253-B862-9BDE5A888C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57A8DE-FF12-48D5-ADE9-737E602422BA}"/>
              </a:ext>
            </a:extLst>
          </p:cNvPr>
          <p:cNvSpPr>
            <a:spLocks noGrp="1"/>
          </p:cNvSpPr>
          <p:nvPr>
            <p:ph type="sldNum" sz="quarter" idx="12"/>
          </p:nvPr>
        </p:nvSpPr>
        <p:spPr/>
        <p:txBody>
          <a:bodyPr/>
          <a:lstStyle/>
          <a:p>
            <a:fld id="{EE88BDE0-5D73-41A0-B4B5-67DFC2F204A9}" type="slidenum">
              <a:rPr lang="en-US" smtClean="0"/>
              <a:t>‹#›</a:t>
            </a:fld>
            <a:endParaRPr lang="en-US"/>
          </a:p>
        </p:txBody>
      </p:sp>
    </p:spTree>
    <p:extLst>
      <p:ext uri="{BB962C8B-B14F-4D97-AF65-F5344CB8AC3E}">
        <p14:creationId xmlns:p14="http://schemas.microsoft.com/office/powerpoint/2010/main" val="119809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5FF2F-4D3D-409F-B77B-E7E9362D46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1768E8-89FD-48BB-B271-1479E606EA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9D10565-C809-42BC-8506-1395B7E4366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E05B17-EF0A-4277-A995-E38E2D97C2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6CB227-1731-462A-9F81-E9883DC2A0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23DA84-0F04-470F-AA49-7E6992CEA351}"/>
              </a:ext>
            </a:extLst>
          </p:cNvPr>
          <p:cNvSpPr>
            <a:spLocks noGrp="1"/>
          </p:cNvSpPr>
          <p:nvPr>
            <p:ph type="dt" sz="half" idx="10"/>
          </p:nvPr>
        </p:nvSpPr>
        <p:spPr/>
        <p:txBody>
          <a:bodyPr/>
          <a:lstStyle/>
          <a:p>
            <a:fld id="{CF8DCC89-AD8C-477A-B058-5944276BF129}" type="datetimeFigureOut">
              <a:rPr lang="en-US" smtClean="0"/>
              <a:t>4/25/2018</a:t>
            </a:fld>
            <a:endParaRPr lang="en-US"/>
          </a:p>
        </p:txBody>
      </p:sp>
      <p:sp>
        <p:nvSpPr>
          <p:cNvPr id="8" name="Footer Placeholder 7">
            <a:extLst>
              <a:ext uri="{FF2B5EF4-FFF2-40B4-BE49-F238E27FC236}">
                <a16:creationId xmlns:a16="http://schemas.microsoft.com/office/drawing/2014/main" id="{084EAD9A-6EE6-4304-94F2-5AEEE044F6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6C064C-3387-46C1-ABAA-8A15DAB02E52}"/>
              </a:ext>
            </a:extLst>
          </p:cNvPr>
          <p:cNvSpPr>
            <a:spLocks noGrp="1"/>
          </p:cNvSpPr>
          <p:nvPr>
            <p:ph type="sldNum" sz="quarter" idx="12"/>
          </p:nvPr>
        </p:nvSpPr>
        <p:spPr/>
        <p:txBody>
          <a:bodyPr/>
          <a:lstStyle/>
          <a:p>
            <a:fld id="{EE88BDE0-5D73-41A0-B4B5-67DFC2F204A9}" type="slidenum">
              <a:rPr lang="en-US" smtClean="0"/>
              <a:t>‹#›</a:t>
            </a:fld>
            <a:endParaRPr lang="en-US"/>
          </a:p>
        </p:txBody>
      </p:sp>
    </p:spTree>
    <p:extLst>
      <p:ext uri="{BB962C8B-B14F-4D97-AF65-F5344CB8AC3E}">
        <p14:creationId xmlns:p14="http://schemas.microsoft.com/office/powerpoint/2010/main" val="229674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3B64-8E5F-4590-A8CE-D949C99507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FD1480-9DE1-4CA1-B058-359829438313}"/>
              </a:ext>
            </a:extLst>
          </p:cNvPr>
          <p:cNvSpPr>
            <a:spLocks noGrp="1"/>
          </p:cNvSpPr>
          <p:nvPr>
            <p:ph type="dt" sz="half" idx="10"/>
          </p:nvPr>
        </p:nvSpPr>
        <p:spPr/>
        <p:txBody>
          <a:bodyPr/>
          <a:lstStyle/>
          <a:p>
            <a:fld id="{CF8DCC89-AD8C-477A-B058-5944276BF129}" type="datetimeFigureOut">
              <a:rPr lang="en-US" smtClean="0"/>
              <a:t>4/25/2018</a:t>
            </a:fld>
            <a:endParaRPr lang="en-US"/>
          </a:p>
        </p:txBody>
      </p:sp>
      <p:sp>
        <p:nvSpPr>
          <p:cNvPr id="4" name="Footer Placeholder 3">
            <a:extLst>
              <a:ext uri="{FF2B5EF4-FFF2-40B4-BE49-F238E27FC236}">
                <a16:creationId xmlns:a16="http://schemas.microsoft.com/office/drawing/2014/main" id="{8ADEDD83-3AA1-4720-B1EA-6D6164F518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827420-693F-46D5-95B8-78D51F450588}"/>
              </a:ext>
            </a:extLst>
          </p:cNvPr>
          <p:cNvSpPr>
            <a:spLocks noGrp="1"/>
          </p:cNvSpPr>
          <p:nvPr>
            <p:ph type="sldNum" sz="quarter" idx="12"/>
          </p:nvPr>
        </p:nvSpPr>
        <p:spPr/>
        <p:txBody>
          <a:bodyPr/>
          <a:lstStyle/>
          <a:p>
            <a:fld id="{EE88BDE0-5D73-41A0-B4B5-67DFC2F204A9}" type="slidenum">
              <a:rPr lang="en-US" smtClean="0"/>
              <a:t>‹#›</a:t>
            </a:fld>
            <a:endParaRPr lang="en-US"/>
          </a:p>
        </p:txBody>
      </p:sp>
    </p:spTree>
    <p:extLst>
      <p:ext uri="{BB962C8B-B14F-4D97-AF65-F5344CB8AC3E}">
        <p14:creationId xmlns:p14="http://schemas.microsoft.com/office/powerpoint/2010/main" val="149534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EFD3FF-62FD-4530-A18B-041CC73EA887}"/>
              </a:ext>
            </a:extLst>
          </p:cNvPr>
          <p:cNvSpPr>
            <a:spLocks noGrp="1"/>
          </p:cNvSpPr>
          <p:nvPr>
            <p:ph type="dt" sz="half" idx="10"/>
          </p:nvPr>
        </p:nvSpPr>
        <p:spPr/>
        <p:txBody>
          <a:bodyPr/>
          <a:lstStyle/>
          <a:p>
            <a:fld id="{CF8DCC89-AD8C-477A-B058-5944276BF129}" type="datetimeFigureOut">
              <a:rPr lang="en-US" smtClean="0"/>
              <a:t>4/25/2018</a:t>
            </a:fld>
            <a:endParaRPr lang="en-US"/>
          </a:p>
        </p:txBody>
      </p:sp>
      <p:sp>
        <p:nvSpPr>
          <p:cNvPr id="3" name="Footer Placeholder 2">
            <a:extLst>
              <a:ext uri="{FF2B5EF4-FFF2-40B4-BE49-F238E27FC236}">
                <a16:creationId xmlns:a16="http://schemas.microsoft.com/office/drawing/2014/main" id="{18431F68-1F61-4465-B3D6-22F81F3732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9F02E5-E14B-4594-9FDB-33BEF6D3D388}"/>
              </a:ext>
            </a:extLst>
          </p:cNvPr>
          <p:cNvSpPr>
            <a:spLocks noGrp="1"/>
          </p:cNvSpPr>
          <p:nvPr>
            <p:ph type="sldNum" sz="quarter" idx="12"/>
          </p:nvPr>
        </p:nvSpPr>
        <p:spPr/>
        <p:txBody>
          <a:bodyPr/>
          <a:lstStyle/>
          <a:p>
            <a:fld id="{EE88BDE0-5D73-41A0-B4B5-67DFC2F204A9}" type="slidenum">
              <a:rPr lang="en-US" smtClean="0"/>
              <a:t>‹#›</a:t>
            </a:fld>
            <a:endParaRPr lang="en-US"/>
          </a:p>
        </p:txBody>
      </p:sp>
    </p:spTree>
    <p:extLst>
      <p:ext uri="{BB962C8B-B14F-4D97-AF65-F5344CB8AC3E}">
        <p14:creationId xmlns:p14="http://schemas.microsoft.com/office/powerpoint/2010/main" val="178707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023F-CA24-49F7-8377-B4781E2A12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CDEC39-146E-4F69-BCB3-86178F4342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A2FB88-A4C5-4E2C-9118-C4B7EFE4F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2F1275-2496-451D-A822-C4FE59BCBEAC}"/>
              </a:ext>
            </a:extLst>
          </p:cNvPr>
          <p:cNvSpPr>
            <a:spLocks noGrp="1"/>
          </p:cNvSpPr>
          <p:nvPr>
            <p:ph type="dt" sz="half" idx="10"/>
          </p:nvPr>
        </p:nvSpPr>
        <p:spPr/>
        <p:txBody>
          <a:bodyPr/>
          <a:lstStyle/>
          <a:p>
            <a:fld id="{CF8DCC89-AD8C-477A-B058-5944276BF129}" type="datetimeFigureOut">
              <a:rPr lang="en-US" smtClean="0"/>
              <a:t>4/25/2018</a:t>
            </a:fld>
            <a:endParaRPr lang="en-US"/>
          </a:p>
        </p:txBody>
      </p:sp>
      <p:sp>
        <p:nvSpPr>
          <p:cNvPr id="6" name="Footer Placeholder 5">
            <a:extLst>
              <a:ext uri="{FF2B5EF4-FFF2-40B4-BE49-F238E27FC236}">
                <a16:creationId xmlns:a16="http://schemas.microsoft.com/office/drawing/2014/main" id="{09A99A25-6D34-4992-AC80-049A68220E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07C402-BF2D-4226-9E76-6F9372FCF4A0}"/>
              </a:ext>
            </a:extLst>
          </p:cNvPr>
          <p:cNvSpPr>
            <a:spLocks noGrp="1"/>
          </p:cNvSpPr>
          <p:nvPr>
            <p:ph type="sldNum" sz="quarter" idx="12"/>
          </p:nvPr>
        </p:nvSpPr>
        <p:spPr/>
        <p:txBody>
          <a:bodyPr/>
          <a:lstStyle/>
          <a:p>
            <a:fld id="{EE88BDE0-5D73-41A0-B4B5-67DFC2F204A9}" type="slidenum">
              <a:rPr lang="en-US" smtClean="0"/>
              <a:t>‹#›</a:t>
            </a:fld>
            <a:endParaRPr lang="en-US"/>
          </a:p>
        </p:txBody>
      </p:sp>
    </p:spTree>
    <p:extLst>
      <p:ext uri="{BB962C8B-B14F-4D97-AF65-F5344CB8AC3E}">
        <p14:creationId xmlns:p14="http://schemas.microsoft.com/office/powerpoint/2010/main" val="21823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9107-693A-4BA7-9BAE-28D1BE54C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403EC4-3B09-451B-89F7-0193638DBE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C0AC78-1043-4092-AE01-7C1030C8B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BD4C14-CC43-4A9B-BF7C-E5CD2B7F1FB7}"/>
              </a:ext>
            </a:extLst>
          </p:cNvPr>
          <p:cNvSpPr>
            <a:spLocks noGrp="1"/>
          </p:cNvSpPr>
          <p:nvPr>
            <p:ph type="dt" sz="half" idx="10"/>
          </p:nvPr>
        </p:nvSpPr>
        <p:spPr/>
        <p:txBody>
          <a:bodyPr/>
          <a:lstStyle/>
          <a:p>
            <a:fld id="{CF8DCC89-AD8C-477A-B058-5944276BF129}" type="datetimeFigureOut">
              <a:rPr lang="en-US" smtClean="0"/>
              <a:t>4/25/2018</a:t>
            </a:fld>
            <a:endParaRPr lang="en-US"/>
          </a:p>
        </p:txBody>
      </p:sp>
      <p:sp>
        <p:nvSpPr>
          <p:cNvPr id="6" name="Footer Placeholder 5">
            <a:extLst>
              <a:ext uri="{FF2B5EF4-FFF2-40B4-BE49-F238E27FC236}">
                <a16:creationId xmlns:a16="http://schemas.microsoft.com/office/drawing/2014/main" id="{55BC8410-D84B-40F7-866E-6E76B354B0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00DBC6-C4BC-4D5C-B6F2-6A1C26910D7B}"/>
              </a:ext>
            </a:extLst>
          </p:cNvPr>
          <p:cNvSpPr>
            <a:spLocks noGrp="1"/>
          </p:cNvSpPr>
          <p:nvPr>
            <p:ph type="sldNum" sz="quarter" idx="12"/>
          </p:nvPr>
        </p:nvSpPr>
        <p:spPr/>
        <p:txBody>
          <a:bodyPr/>
          <a:lstStyle/>
          <a:p>
            <a:fld id="{EE88BDE0-5D73-41A0-B4B5-67DFC2F204A9}" type="slidenum">
              <a:rPr lang="en-US" smtClean="0"/>
              <a:t>‹#›</a:t>
            </a:fld>
            <a:endParaRPr lang="en-US"/>
          </a:p>
        </p:txBody>
      </p:sp>
    </p:spTree>
    <p:extLst>
      <p:ext uri="{BB962C8B-B14F-4D97-AF65-F5344CB8AC3E}">
        <p14:creationId xmlns:p14="http://schemas.microsoft.com/office/powerpoint/2010/main" val="3049594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6F7BCF-1932-4325-8D00-14256334B1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2F9608-AEC6-4A36-9232-1F1ED01FAB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C268FF-72B6-4B6E-B345-F63AD91912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8DCC89-AD8C-477A-B058-5944276BF129}" type="datetimeFigureOut">
              <a:rPr lang="en-US" smtClean="0"/>
              <a:t>4/25/2018</a:t>
            </a:fld>
            <a:endParaRPr lang="en-US"/>
          </a:p>
        </p:txBody>
      </p:sp>
      <p:sp>
        <p:nvSpPr>
          <p:cNvPr id="5" name="Footer Placeholder 4">
            <a:extLst>
              <a:ext uri="{FF2B5EF4-FFF2-40B4-BE49-F238E27FC236}">
                <a16:creationId xmlns:a16="http://schemas.microsoft.com/office/drawing/2014/main" id="{B42BAB12-E056-4316-8CFE-1D9F77E7E6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98A3FE-1C95-4368-86F7-BFBA5D4DB8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8BDE0-5D73-41A0-B4B5-67DFC2F204A9}" type="slidenum">
              <a:rPr lang="en-US" smtClean="0"/>
              <a:t>‹#›</a:t>
            </a:fld>
            <a:endParaRPr lang="en-US"/>
          </a:p>
        </p:txBody>
      </p:sp>
    </p:spTree>
    <p:extLst>
      <p:ext uri="{BB962C8B-B14F-4D97-AF65-F5344CB8AC3E}">
        <p14:creationId xmlns:p14="http://schemas.microsoft.com/office/powerpoint/2010/main" val="1759334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cnn.com/2017/01/05/health/hate-crimes-tracking-history-fbi/index.html"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github.com/jmendiola84/Team_5" TargetMode="External"/><Relationship Id="rId4" Type="http://schemas.openxmlformats.org/officeDocument/2006/relationships/hyperlink" Target="https://github.com/jmendiola84/Team_5/Hate_Crime_Counties_DataFrame.ipynb"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immigration">
            <a:extLst>
              <a:ext uri="{FF2B5EF4-FFF2-40B4-BE49-F238E27FC236}">
                <a16:creationId xmlns:a16="http://schemas.microsoft.com/office/drawing/2014/main" id="{8037F64E-FA9A-454D-AF94-752EB26D1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 y="0"/>
            <a:ext cx="12193524" cy="4800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2B7C5F9-6782-4E5F-84C8-5FAC3A058FBE}"/>
              </a:ext>
            </a:extLst>
          </p:cNvPr>
          <p:cNvSpPr/>
          <p:nvPr/>
        </p:nvSpPr>
        <p:spPr>
          <a:xfrm>
            <a:off x="0" y="4800600"/>
            <a:ext cx="12192000" cy="2057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2D85FA13-9B0E-43E8-BF3C-0583B041F1C9}"/>
              </a:ext>
            </a:extLst>
          </p:cNvPr>
          <p:cNvSpPr txBox="1"/>
          <p:nvPr/>
        </p:nvSpPr>
        <p:spPr>
          <a:xfrm>
            <a:off x="1378633" y="5196524"/>
            <a:ext cx="10747718" cy="769441"/>
          </a:xfrm>
          <a:prstGeom prst="rect">
            <a:avLst/>
          </a:prstGeom>
          <a:noFill/>
        </p:spPr>
        <p:txBody>
          <a:bodyPr wrap="square" rtlCol="0">
            <a:spAutoFit/>
          </a:bodyPr>
          <a:lstStyle/>
          <a:p>
            <a:r>
              <a:rPr lang="es-MX" sz="3600" b="1" dirty="0" err="1">
                <a:solidFill>
                  <a:schemeClr val="bg1"/>
                </a:solidFill>
                <a:latin typeface="Bookman Old Style" panose="02050604050505020204" pitchFamily="18" charset="0"/>
                <a:cs typeface="Helvetica" panose="020B0604020202020204" pitchFamily="34" charset="0"/>
              </a:rPr>
              <a:t>How</a:t>
            </a:r>
            <a:r>
              <a:rPr lang="es-MX" sz="3600" b="1" dirty="0">
                <a:solidFill>
                  <a:schemeClr val="bg1"/>
                </a:solidFill>
                <a:latin typeface="Bookman Old Style" panose="02050604050505020204" pitchFamily="18" charset="0"/>
                <a:cs typeface="Helvetica" panose="020B0604020202020204" pitchFamily="34" charset="0"/>
              </a:rPr>
              <a:t> </a:t>
            </a:r>
            <a:r>
              <a:rPr lang="es-MX" sz="3600" b="1" dirty="0" err="1">
                <a:solidFill>
                  <a:schemeClr val="bg1"/>
                </a:solidFill>
                <a:latin typeface="Bookman Old Style" panose="02050604050505020204" pitchFamily="18" charset="0"/>
                <a:cs typeface="Helvetica" panose="020B0604020202020204" pitchFamily="34" charset="0"/>
              </a:rPr>
              <a:t>does</a:t>
            </a:r>
            <a:r>
              <a:rPr lang="es-MX" sz="3600" b="1" dirty="0">
                <a:solidFill>
                  <a:schemeClr val="bg1"/>
                </a:solidFill>
                <a:latin typeface="Bookman Old Style" panose="02050604050505020204" pitchFamily="18" charset="0"/>
                <a:cs typeface="Helvetica" panose="020B0604020202020204" pitchFamily="34" charset="0"/>
              </a:rPr>
              <a:t> </a:t>
            </a:r>
            <a:r>
              <a:rPr lang="es-MX" sz="3600" b="1" dirty="0" err="1">
                <a:solidFill>
                  <a:schemeClr val="bg1"/>
                </a:solidFill>
                <a:latin typeface="Bookman Old Style" panose="02050604050505020204" pitchFamily="18" charset="0"/>
                <a:cs typeface="Helvetica" panose="020B0604020202020204" pitchFamily="34" charset="0"/>
              </a:rPr>
              <a:t>America</a:t>
            </a:r>
            <a:r>
              <a:rPr lang="es-MX" sz="3600" b="1" dirty="0">
                <a:solidFill>
                  <a:schemeClr val="bg1"/>
                </a:solidFill>
                <a:latin typeface="Bookman Old Style" panose="02050604050505020204" pitchFamily="18" charset="0"/>
                <a:cs typeface="Helvetica" panose="020B0604020202020204" pitchFamily="34" charset="0"/>
              </a:rPr>
              <a:t> </a:t>
            </a:r>
            <a:r>
              <a:rPr lang="es-MX" sz="3600" b="1" dirty="0" err="1">
                <a:solidFill>
                  <a:schemeClr val="bg1"/>
                </a:solidFill>
                <a:latin typeface="Bookman Old Style" panose="02050604050505020204" pitchFamily="18" charset="0"/>
                <a:cs typeface="Helvetica" panose="020B0604020202020204" pitchFamily="34" charset="0"/>
              </a:rPr>
              <a:t>feel</a:t>
            </a:r>
            <a:r>
              <a:rPr lang="es-MX" sz="3600" b="1" dirty="0">
                <a:solidFill>
                  <a:schemeClr val="bg1"/>
                </a:solidFill>
                <a:latin typeface="Bookman Old Style" panose="02050604050505020204" pitchFamily="18" charset="0"/>
                <a:cs typeface="Helvetica" panose="020B0604020202020204" pitchFamily="34" charset="0"/>
              </a:rPr>
              <a:t> </a:t>
            </a:r>
            <a:r>
              <a:rPr lang="es-MX" sz="3600" b="1" dirty="0" err="1">
                <a:solidFill>
                  <a:schemeClr val="bg1"/>
                </a:solidFill>
                <a:latin typeface="Bookman Old Style" panose="02050604050505020204" pitchFamily="18" charset="0"/>
                <a:cs typeface="Helvetica" panose="020B0604020202020204" pitchFamily="34" charset="0"/>
              </a:rPr>
              <a:t>about</a:t>
            </a:r>
            <a:r>
              <a:rPr lang="es-MX" sz="3600" b="1" dirty="0">
                <a:solidFill>
                  <a:schemeClr val="bg1"/>
                </a:solidFill>
                <a:latin typeface="Bookman Old Style" panose="02050604050505020204" pitchFamily="18" charset="0"/>
                <a:cs typeface="Helvetica" panose="020B0604020202020204" pitchFamily="34" charset="0"/>
              </a:rPr>
              <a:t> </a:t>
            </a:r>
            <a:r>
              <a:rPr lang="es-MX" sz="3600" b="1" dirty="0" err="1">
                <a:solidFill>
                  <a:schemeClr val="bg1"/>
                </a:solidFill>
                <a:latin typeface="Bookman Old Style" panose="02050604050505020204" pitchFamily="18" charset="0"/>
                <a:cs typeface="Helvetica" panose="020B0604020202020204" pitchFamily="34" charset="0"/>
              </a:rPr>
              <a:t>immigration</a:t>
            </a:r>
            <a:r>
              <a:rPr lang="es-MX" sz="4400" b="1" dirty="0">
                <a:solidFill>
                  <a:schemeClr val="bg1"/>
                </a:solidFill>
                <a:latin typeface="Bookman Old Style" panose="02050604050505020204" pitchFamily="18" charset="0"/>
                <a:cs typeface="Helvetica" panose="020B0604020202020204" pitchFamily="34" charset="0"/>
              </a:rPr>
              <a:t>?</a:t>
            </a:r>
            <a:endParaRPr lang="en-US" sz="4400" b="1" dirty="0">
              <a:solidFill>
                <a:schemeClr val="bg1"/>
              </a:solidFill>
              <a:latin typeface="Bookman Old Style" panose="02050604050505020204" pitchFamily="18" charset="0"/>
              <a:cs typeface="Helvetica" panose="020B0604020202020204" pitchFamily="34" charset="0"/>
            </a:endParaRPr>
          </a:p>
        </p:txBody>
      </p:sp>
      <p:sp>
        <p:nvSpPr>
          <p:cNvPr id="6" name="Rectangle 5">
            <a:extLst>
              <a:ext uri="{FF2B5EF4-FFF2-40B4-BE49-F238E27FC236}">
                <a16:creationId xmlns:a16="http://schemas.microsoft.com/office/drawing/2014/main" id="{AA9D24B6-F3F7-4B07-9F1D-A5B38D95335C}"/>
              </a:ext>
            </a:extLst>
          </p:cNvPr>
          <p:cNvSpPr/>
          <p:nvPr/>
        </p:nvSpPr>
        <p:spPr>
          <a:xfrm>
            <a:off x="8534400" y="-20895"/>
            <a:ext cx="6278880" cy="815608"/>
          </a:xfrm>
          <a:prstGeom prst="rect">
            <a:avLst/>
          </a:prstGeom>
        </p:spPr>
        <p:txBody>
          <a:bodyPr wrap="square">
            <a:spAutoFit/>
          </a:bodyPr>
          <a:lstStyle/>
          <a:p>
            <a:r>
              <a:rPr lang="en-US" sz="1100" b="0" i="0" dirty="0">
                <a:effectLst/>
                <a:latin typeface="Merriweather Sans"/>
              </a:rPr>
              <a:t>Image Credit:  Ayn Rand Institute/ </a:t>
            </a:r>
            <a:r>
              <a:rPr lang="en-US" sz="1100" b="0" i="0" dirty="0" err="1">
                <a:effectLst/>
                <a:latin typeface="Merriweather Sans"/>
              </a:rPr>
              <a:t>Seita</a:t>
            </a:r>
            <a:r>
              <a:rPr lang="en-US" sz="1100" b="0" i="0" dirty="0">
                <a:effectLst/>
                <a:latin typeface="Merriweather Sans"/>
              </a:rPr>
              <a:t> via Shutterstock.com</a:t>
            </a:r>
          </a:p>
          <a:p>
            <a:br>
              <a:rPr lang="en-US" dirty="0">
                <a:solidFill>
                  <a:schemeClr val="bg1"/>
                </a:solidFill>
              </a:rPr>
            </a:br>
            <a:endParaRPr lang="en-US" dirty="0">
              <a:solidFill>
                <a:schemeClr val="bg1"/>
              </a:solidFill>
            </a:endParaRPr>
          </a:p>
        </p:txBody>
      </p:sp>
      <p:sp>
        <p:nvSpPr>
          <p:cNvPr id="8" name="TextBox 7">
            <a:extLst>
              <a:ext uri="{FF2B5EF4-FFF2-40B4-BE49-F238E27FC236}">
                <a16:creationId xmlns:a16="http://schemas.microsoft.com/office/drawing/2014/main" id="{61B79303-F90E-415B-8EBE-1AB97A97E8CC}"/>
              </a:ext>
            </a:extLst>
          </p:cNvPr>
          <p:cNvSpPr txBox="1"/>
          <p:nvPr/>
        </p:nvSpPr>
        <p:spPr>
          <a:xfrm>
            <a:off x="1420837" y="5867400"/>
            <a:ext cx="10002129" cy="646331"/>
          </a:xfrm>
          <a:prstGeom prst="rect">
            <a:avLst/>
          </a:prstGeom>
          <a:noFill/>
        </p:spPr>
        <p:txBody>
          <a:bodyPr wrap="square" rtlCol="0">
            <a:spAutoFit/>
          </a:bodyPr>
          <a:lstStyle/>
          <a:p>
            <a:pPr algn="just"/>
            <a:r>
              <a:rPr lang="es-MX" b="1" dirty="0">
                <a:solidFill>
                  <a:schemeClr val="bg1"/>
                </a:solidFill>
                <a:latin typeface="Verdana Pro" panose="020B0604020202020204" pitchFamily="34" charset="0"/>
              </a:rPr>
              <a:t>A DATA ANALYSIS ABOUT THE IMPACT OF IMMIGRATION IN THE AMERICAN SENTIMENTS.</a:t>
            </a:r>
            <a:endParaRPr lang="en-US" b="1" dirty="0">
              <a:solidFill>
                <a:schemeClr val="bg1"/>
              </a:solidFill>
              <a:latin typeface="Verdana Pro" panose="020B0604020202020204" pitchFamily="34" charset="0"/>
            </a:endParaRPr>
          </a:p>
        </p:txBody>
      </p:sp>
      <p:sp>
        <p:nvSpPr>
          <p:cNvPr id="9" name="TextBox 8">
            <a:extLst>
              <a:ext uri="{FF2B5EF4-FFF2-40B4-BE49-F238E27FC236}">
                <a16:creationId xmlns:a16="http://schemas.microsoft.com/office/drawing/2014/main" id="{0A05D0B2-9CB1-4258-82BD-A7E4372BD8EC}"/>
              </a:ext>
            </a:extLst>
          </p:cNvPr>
          <p:cNvSpPr txBox="1"/>
          <p:nvPr/>
        </p:nvSpPr>
        <p:spPr>
          <a:xfrm>
            <a:off x="7294714" y="6190565"/>
            <a:ext cx="4203278" cy="307777"/>
          </a:xfrm>
          <a:prstGeom prst="rect">
            <a:avLst/>
          </a:prstGeom>
          <a:noFill/>
        </p:spPr>
        <p:txBody>
          <a:bodyPr wrap="square" rtlCol="0">
            <a:spAutoFit/>
          </a:bodyPr>
          <a:lstStyle/>
          <a:p>
            <a:r>
              <a:rPr lang="es-MX" sz="1400" b="1" dirty="0">
                <a:solidFill>
                  <a:schemeClr val="accent4"/>
                </a:solidFill>
                <a:latin typeface="Verdana Pro" panose="020B0604020202020204" pitchFamily="34" charset="0"/>
              </a:rPr>
              <a:t>BY M. HASHER, J. MENDIOLA &amp; R. ORR</a:t>
            </a:r>
            <a:endParaRPr lang="en-US" sz="1400" b="1" dirty="0">
              <a:solidFill>
                <a:schemeClr val="accent4"/>
              </a:solidFill>
              <a:latin typeface="Verdana Pro" panose="020B0604020202020204" pitchFamily="34" charset="0"/>
            </a:endParaRPr>
          </a:p>
        </p:txBody>
      </p:sp>
    </p:spTree>
    <p:extLst>
      <p:ext uri="{BB962C8B-B14F-4D97-AF65-F5344CB8AC3E}">
        <p14:creationId xmlns:p14="http://schemas.microsoft.com/office/powerpoint/2010/main" val="314607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19AEF4D-9FF9-4A6D-AF60-5A1813B4849F}"/>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42FBB69-2619-4502-B2B8-3CA0FBFF4A19}"/>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214E28-5DEA-49DB-AAFE-0C593F9D0298}"/>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AAC6101F-EA84-46A4-B01F-1511995B29BE}"/>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6" name="Picture 2" descr="Image result for GWU BANNER">
            <a:extLst>
              <a:ext uri="{FF2B5EF4-FFF2-40B4-BE49-F238E27FC236}">
                <a16:creationId xmlns:a16="http://schemas.microsoft.com/office/drawing/2014/main" id="{6515864D-DFAB-4D75-B591-93D35E235B40}"/>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D35395D-A057-4AB0-A308-4B02A81881B8}"/>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8" name="Straight Connector 17">
            <a:extLst>
              <a:ext uri="{FF2B5EF4-FFF2-40B4-BE49-F238E27FC236}">
                <a16:creationId xmlns:a16="http://schemas.microsoft.com/office/drawing/2014/main" id="{2CA5E540-8A47-454D-B6F2-2834BB66B886}"/>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19" name="Title 1">
            <a:extLst>
              <a:ext uri="{FF2B5EF4-FFF2-40B4-BE49-F238E27FC236}">
                <a16:creationId xmlns:a16="http://schemas.microsoft.com/office/drawing/2014/main" id="{6EC40FF6-1BCE-4CB5-B1FF-14019C7ED1D5}"/>
              </a:ext>
            </a:extLst>
          </p:cNvPr>
          <p:cNvSpPr>
            <a:spLocks noGrp="1"/>
          </p:cNvSpPr>
          <p:nvPr>
            <p:ph type="title"/>
          </p:nvPr>
        </p:nvSpPr>
        <p:spPr>
          <a:xfrm>
            <a:off x="261278" y="2960116"/>
            <a:ext cx="2912617" cy="937765"/>
          </a:xfrm>
        </p:spPr>
        <p:txBody>
          <a:bodyPr>
            <a:noAutofit/>
          </a:bodyPr>
          <a:lstStyle/>
          <a:p>
            <a:pPr algn="ctr"/>
            <a:r>
              <a:rPr lang="en-US" sz="4000" b="1" dirty="0">
                <a:solidFill>
                  <a:schemeClr val="bg1"/>
                </a:solidFill>
                <a:latin typeface="Trebuchet MS" panose="020B0603020202020204" pitchFamily="34" charset="0"/>
              </a:rPr>
              <a:t>Data Analysis</a:t>
            </a:r>
          </a:p>
        </p:txBody>
      </p:sp>
      <p:sp>
        <p:nvSpPr>
          <p:cNvPr id="23" name="TextBox 22">
            <a:extLst>
              <a:ext uri="{FF2B5EF4-FFF2-40B4-BE49-F238E27FC236}">
                <a16:creationId xmlns:a16="http://schemas.microsoft.com/office/drawing/2014/main" id="{7FD7E4F7-A836-4056-A0BC-8080B1C0B888}"/>
              </a:ext>
            </a:extLst>
          </p:cNvPr>
          <p:cNvSpPr txBox="1"/>
          <p:nvPr/>
        </p:nvSpPr>
        <p:spPr>
          <a:xfrm>
            <a:off x="4000411" y="4931042"/>
            <a:ext cx="7782090" cy="369332"/>
          </a:xfrm>
          <a:prstGeom prst="rect">
            <a:avLst/>
          </a:prstGeom>
          <a:noFill/>
        </p:spPr>
        <p:txBody>
          <a:bodyPr wrap="square" rtlCol="0">
            <a:spAutoFit/>
          </a:bodyPr>
          <a:lstStyle/>
          <a:p>
            <a:r>
              <a:rPr lang="en-US" b="1" dirty="0">
                <a:latin typeface="Gill Sans MT" panose="020B0502020104020203" pitchFamily="34" charset="0"/>
                <a:cs typeface="Helvetica" panose="020B0604020202020204" pitchFamily="34" charset="0"/>
              </a:rPr>
              <a:t>Text box </a:t>
            </a:r>
            <a:r>
              <a:rPr lang="en-US" dirty="0">
                <a:latin typeface="Gill Sans MT" panose="020B0502020104020203" pitchFamily="34" charset="0"/>
                <a:cs typeface="Helvetica" panose="020B0604020202020204" pitchFamily="34" charset="0"/>
              </a:rPr>
              <a:t>text box</a:t>
            </a:r>
          </a:p>
        </p:txBody>
      </p:sp>
      <p:sp>
        <p:nvSpPr>
          <p:cNvPr id="24" name="Rectangle 23">
            <a:extLst>
              <a:ext uri="{FF2B5EF4-FFF2-40B4-BE49-F238E27FC236}">
                <a16:creationId xmlns:a16="http://schemas.microsoft.com/office/drawing/2014/main" id="{A7774F57-3647-4B63-A902-E7154C208961}"/>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1074D8F-48F0-4B9D-B454-F3398B028D13}"/>
              </a:ext>
            </a:extLst>
          </p:cNvPr>
          <p:cNvSpPr/>
          <p:nvPr/>
        </p:nvSpPr>
        <p:spPr>
          <a:xfrm>
            <a:off x="3876598" y="192619"/>
            <a:ext cx="7905903" cy="707886"/>
          </a:xfrm>
          <a:prstGeom prst="rect">
            <a:avLst/>
          </a:prstGeom>
        </p:spPr>
        <p:txBody>
          <a:bodyPr wrap="square">
            <a:spAutoFit/>
          </a:bodyPr>
          <a:lstStyle/>
          <a:p>
            <a:pPr algn="jus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b="1" dirty="0">
                <a:latin typeface="Gill Sans MT" panose="020B0502020104020203" pitchFamily="34" charset="0"/>
                <a:ea typeface="Calibri" panose="020F0502020204030204" pitchFamily="34" charset="0"/>
                <a:cs typeface="Times New Roman" panose="02020603050405020304" pitchFamily="18" charset="0"/>
              </a:rPr>
              <a:t>Is there a correlation between Twitter sentiment and immigration stock and/or flows?</a:t>
            </a:r>
          </a:p>
        </p:txBody>
      </p:sp>
    </p:spTree>
    <p:extLst>
      <p:ext uri="{BB962C8B-B14F-4D97-AF65-F5344CB8AC3E}">
        <p14:creationId xmlns:p14="http://schemas.microsoft.com/office/powerpoint/2010/main" val="3481758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19AEF4D-9FF9-4A6D-AF60-5A1813B4849F}"/>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42FBB69-2619-4502-B2B8-3CA0FBFF4A19}"/>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214E28-5DEA-49DB-AAFE-0C593F9D0298}"/>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screenshot of a cell phone&#10;&#10;Description generated with very high confidence">
            <a:extLst>
              <a:ext uri="{FF2B5EF4-FFF2-40B4-BE49-F238E27FC236}">
                <a16:creationId xmlns:a16="http://schemas.microsoft.com/office/drawing/2014/main" id="{8BA24F81-B51A-43D3-84B6-A3BDB2D00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545" y="1171886"/>
            <a:ext cx="3609098" cy="2406066"/>
          </a:xfrm>
          <a:prstGeom prst="rect">
            <a:avLst/>
          </a:prstGeom>
        </p:spPr>
      </p:pic>
      <p:pic>
        <p:nvPicPr>
          <p:cNvPr id="15" name="Picture 14">
            <a:extLst>
              <a:ext uri="{FF2B5EF4-FFF2-40B4-BE49-F238E27FC236}">
                <a16:creationId xmlns:a16="http://schemas.microsoft.com/office/drawing/2014/main" id="{AAC6101F-EA84-46A4-B01F-1511995B29BE}"/>
              </a:ext>
            </a:extLst>
          </p:cNvPr>
          <p:cNvPicPr>
            <a:picLocks noChangeAspect="1"/>
          </p:cNvPicPr>
          <p:nvPr/>
        </p:nvPicPr>
        <p:blipFill rotWithShape="1">
          <a:blip r:embed="rId3">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6" name="Picture 2" descr="Image result for GWU BANNER">
            <a:extLst>
              <a:ext uri="{FF2B5EF4-FFF2-40B4-BE49-F238E27FC236}">
                <a16:creationId xmlns:a16="http://schemas.microsoft.com/office/drawing/2014/main" id="{6515864D-DFAB-4D75-B591-93D35E235B40}"/>
              </a:ext>
            </a:extLst>
          </p:cNvPr>
          <p:cNvPicPr>
            <a:picLocks noChangeAspect="1" noChangeArrowheads="1"/>
          </p:cNvPicPr>
          <p:nvPr/>
        </p:nvPicPr>
        <p:blipFill rotWithShape="1">
          <a:blip r:embed="rId4">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D35395D-A057-4AB0-A308-4B02A81881B8}"/>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8" name="Straight Connector 17">
            <a:extLst>
              <a:ext uri="{FF2B5EF4-FFF2-40B4-BE49-F238E27FC236}">
                <a16:creationId xmlns:a16="http://schemas.microsoft.com/office/drawing/2014/main" id="{2CA5E540-8A47-454D-B6F2-2834BB66B886}"/>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19" name="Title 1">
            <a:extLst>
              <a:ext uri="{FF2B5EF4-FFF2-40B4-BE49-F238E27FC236}">
                <a16:creationId xmlns:a16="http://schemas.microsoft.com/office/drawing/2014/main" id="{6EC40FF6-1BCE-4CB5-B1FF-14019C7ED1D5}"/>
              </a:ext>
            </a:extLst>
          </p:cNvPr>
          <p:cNvSpPr>
            <a:spLocks noGrp="1"/>
          </p:cNvSpPr>
          <p:nvPr>
            <p:ph type="title"/>
          </p:nvPr>
        </p:nvSpPr>
        <p:spPr>
          <a:xfrm>
            <a:off x="261278" y="2960116"/>
            <a:ext cx="2912617" cy="937765"/>
          </a:xfrm>
        </p:spPr>
        <p:txBody>
          <a:bodyPr>
            <a:noAutofit/>
          </a:bodyPr>
          <a:lstStyle/>
          <a:p>
            <a:pPr algn="ctr"/>
            <a:r>
              <a:rPr lang="en-US" sz="4000" b="1" dirty="0">
                <a:solidFill>
                  <a:schemeClr val="bg1"/>
                </a:solidFill>
                <a:latin typeface="Trebuchet MS" panose="020B0603020202020204" pitchFamily="34" charset="0"/>
              </a:rPr>
              <a:t>Data Analysis</a:t>
            </a:r>
          </a:p>
        </p:txBody>
      </p:sp>
      <p:pic>
        <p:nvPicPr>
          <p:cNvPr id="21" name="Picture 20" descr="A close up of a map&#10;&#10;Description generated with very high confidence">
            <a:extLst>
              <a:ext uri="{FF2B5EF4-FFF2-40B4-BE49-F238E27FC236}">
                <a16:creationId xmlns:a16="http://schemas.microsoft.com/office/drawing/2014/main" id="{CFD4BA29-587F-44A7-A124-2C6F049256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8913" y="1171887"/>
            <a:ext cx="3609098" cy="2406065"/>
          </a:xfrm>
          <a:prstGeom prst="rect">
            <a:avLst/>
          </a:prstGeom>
        </p:spPr>
      </p:pic>
      <p:pic>
        <p:nvPicPr>
          <p:cNvPr id="22" name="Picture 21" descr="A screenshot of a cell phone&#10;&#10;Description generated with very high confidence">
            <a:extLst>
              <a:ext uri="{FF2B5EF4-FFF2-40B4-BE49-F238E27FC236}">
                <a16:creationId xmlns:a16="http://schemas.microsoft.com/office/drawing/2014/main" id="{6C884E68-F0A1-44B2-872E-C507B9F2B7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6822" y="3792018"/>
            <a:ext cx="3609099" cy="2406066"/>
          </a:xfrm>
          <a:prstGeom prst="rect">
            <a:avLst/>
          </a:prstGeom>
        </p:spPr>
      </p:pic>
      <p:sp>
        <p:nvSpPr>
          <p:cNvPr id="23" name="TextBox 22">
            <a:extLst>
              <a:ext uri="{FF2B5EF4-FFF2-40B4-BE49-F238E27FC236}">
                <a16:creationId xmlns:a16="http://schemas.microsoft.com/office/drawing/2014/main" id="{7FD7E4F7-A836-4056-A0BC-8080B1C0B888}"/>
              </a:ext>
            </a:extLst>
          </p:cNvPr>
          <p:cNvSpPr txBox="1"/>
          <p:nvPr/>
        </p:nvSpPr>
        <p:spPr>
          <a:xfrm>
            <a:off x="7928610" y="3802201"/>
            <a:ext cx="4002112" cy="2308324"/>
          </a:xfrm>
          <a:prstGeom prst="rect">
            <a:avLst/>
          </a:prstGeom>
          <a:noFill/>
        </p:spPr>
        <p:txBody>
          <a:bodyPr wrap="square" rtlCol="0">
            <a:spAutoFit/>
          </a:bodyPr>
          <a:lstStyle/>
          <a:p>
            <a:r>
              <a:rPr lang="en-US" b="1" dirty="0">
                <a:latin typeface="Gill Sans MT" panose="020B0502020104020203" pitchFamily="34" charset="0"/>
                <a:cs typeface="Helvetica" panose="020B0604020202020204" pitchFamily="34" charset="0"/>
              </a:rPr>
              <a:t>Scatter plots </a:t>
            </a:r>
            <a:r>
              <a:rPr lang="es-MX" dirty="0" err="1">
                <a:latin typeface="Gill Sans MT" panose="020B0502020104020203" pitchFamily="34" charset="0"/>
                <a:cs typeface="Helvetica" panose="020B0604020202020204" pitchFamily="34" charset="0"/>
              </a:rPr>
              <a:t>were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created</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compare Hate Crime Rate </a:t>
            </a:r>
            <a:r>
              <a:rPr lang="es-MX" dirty="0" err="1">
                <a:latin typeface="Gill Sans MT" panose="020B0502020104020203" pitchFamily="34" charset="0"/>
                <a:cs typeface="Helvetica" panose="020B0604020202020204" pitchFamily="34" charset="0"/>
              </a:rPr>
              <a:t>with</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following</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key</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demographic</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indicators</a:t>
            </a:r>
            <a:r>
              <a:rPr lang="es-MX" dirty="0">
                <a:latin typeface="Gill Sans MT" panose="020B0502020104020203" pitchFamily="34" charset="0"/>
                <a:cs typeface="Helvetica" panose="020B0604020202020204" pitchFamily="34" charset="0"/>
              </a:rPr>
              <a:t>:</a:t>
            </a:r>
          </a:p>
          <a:p>
            <a:pPr marL="285750" indent="-285750">
              <a:buFontTx/>
              <a:buChar char="-"/>
            </a:pPr>
            <a:r>
              <a:rPr lang="es-MX" dirty="0" err="1">
                <a:latin typeface="Gill Sans MT" panose="020B0502020104020203" pitchFamily="34" charset="0"/>
                <a:cs typeface="Helvetica" panose="020B0604020202020204" pitchFamily="34" charset="0"/>
              </a:rPr>
              <a:t>Foreign</a:t>
            </a:r>
            <a:r>
              <a:rPr lang="es-MX" dirty="0">
                <a:latin typeface="Gill Sans MT" panose="020B0502020104020203" pitchFamily="34" charset="0"/>
                <a:cs typeface="Helvetica" panose="020B0604020202020204" pitchFamily="34" charset="0"/>
              </a:rPr>
              <a:t> Born Rate</a:t>
            </a:r>
          </a:p>
          <a:p>
            <a:pPr marL="285750" indent="-285750">
              <a:buFontTx/>
              <a:buChar char="-"/>
            </a:pPr>
            <a:r>
              <a:rPr lang="es-MX" dirty="0">
                <a:latin typeface="Gill Sans MT" panose="020B0502020104020203" pitchFamily="34" charset="0"/>
                <a:cs typeface="Helvetica" panose="020B0604020202020204" pitchFamily="34" charset="0"/>
              </a:rPr>
              <a:t>Poverty Rate</a:t>
            </a:r>
          </a:p>
          <a:p>
            <a:pPr marL="285750" indent="-285750">
              <a:buFontTx/>
              <a:buChar char="-"/>
            </a:pPr>
            <a:r>
              <a:rPr lang="es-MX" dirty="0" err="1">
                <a:latin typeface="Gill Sans MT" panose="020B0502020104020203" pitchFamily="34" charset="0"/>
                <a:cs typeface="Helvetica" panose="020B0604020202020204" pitchFamily="34" charset="0"/>
              </a:rPr>
              <a:t>Household</a:t>
            </a:r>
            <a:r>
              <a:rPr lang="es-MX" dirty="0">
                <a:latin typeface="Gill Sans MT" panose="020B0502020104020203" pitchFamily="34" charset="0"/>
                <a:cs typeface="Helvetica" panose="020B0604020202020204" pitchFamily="34" charset="0"/>
              </a:rPr>
              <a:t> Income</a:t>
            </a:r>
          </a:p>
          <a:p>
            <a:pPr marL="285750" indent="-285750">
              <a:buFontTx/>
              <a:buChar char="-"/>
            </a:pPr>
            <a:endParaRPr lang="es-MX" dirty="0">
              <a:latin typeface="Gill Sans MT" panose="020B0502020104020203" pitchFamily="34" charset="0"/>
              <a:cs typeface="Helvetica" panose="020B0604020202020204" pitchFamily="34" charset="0"/>
            </a:endParaRPr>
          </a:p>
          <a:p>
            <a:r>
              <a:rPr lang="es-MX" dirty="0">
                <a:latin typeface="Gill Sans MT" panose="020B0502020104020203" pitchFamily="34" charset="0"/>
                <a:cs typeface="Helvetica" panose="020B0604020202020204" pitchFamily="34" charset="0"/>
              </a:rPr>
              <a:t>N</a:t>
            </a:r>
            <a:r>
              <a:rPr lang="en-US" dirty="0">
                <a:latin typeface="Gill Sans MT" panose="020B0502020104020203" pitchFamily="34" charset="0"/>
                <a:cs typeface="Helvetica" panose="020B0604020202020204" pitchFamily="34" charset="0"/>
              </a:rPr>
              <a:t>o significant correlation found. </a:t>
            </a:r>
          </a:p>
        </p:txBody>
      </p:sp>
      <p:sp>
        <p:nvSpPr>
          <p:cNvPr id="24" name="Rectangle 23">
            <a:extLst>
              <a:ext uri="{FF2B5EF4-FFF2-40B4-BE49-F238E27FC236}">
                <a16:creationId xmlns:a16="http://schemas.microsoft.com/office/drawing/2014/main" id="{A7774F57-3647-4B63-A902-E7154C208961}"/>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1074D8F-48F0-4B9D-B454-F3398B028D13}"/>
              </a:ext>
            </a:extLst>
          </p:cNvPr>
          <p:cNvSpPr/>
          <p:nvPr/>
        </p:nvSpPr>
        <p:spPr>
          <a:xfrm>
            <a:off x="4148632" y="185833"/>
            <a:ext cx="7905903" cy="400110"/>
          </a:xfrm>
          <a:prstGeom prst="rect">
            <a:avLst/>
          </a:prstGeom>
        </p:spPr>
        <p:txBody>
          <a:bodyPr wrap="square">
            <a:spAutoFit/>
          </a:bodyPr>
          <a:lstStyle/>
          <a:p>
            <a:r>
              <a:rPr lang="es-MX" sz="2000" b="1" dirty="0" err="1">
                <a:latin typeface="Gill Sans MT" panose="020B0502020104020203" pitchFamily="34" charset="0"/>
              </a:rPr>
              <a:t>Is</a:t>
            </a:r>
            <a:r>
              <a:rPr lang="es-MX" sz="2000" b="1" dirty="0">
                <a:latin typeface="Gill Sans MT" panose="020B0502020104020203" pitchFamily="34" charset="0"/>
              </a:rPr>
              <a:t> </a:t>
            </a:r>
            <a:r>
              <a:rPr lang="es-MX" sz="2000" b="1" dirty="0" err="1">
                <a:latin typeface="Gill Sans MT" panose="020B0502020104020203" pitchFamily="34" charset="0"/>
              </a:rPr>
              <a:t>there</a:t>
            </a:r>
            <a:r>
              <a:rPr lang="es-MX" sz="2000" b="1" dirty="0">
                <a:latin typeface="Gill Sans MT" panose="020B0502020104020203" pitchFamily="34" charset="0"/>
              </a:rPr>
              <a:t> a </a:t>
            </a:r>
            <a:r>
              <a:rPr lang="es-MX" sz="2000" b="1" dirty="0" err="1">
                <a:latin typeface="Gill Sans MT" panose="020B0502020104020203" pitchFamily="34" charset="0"/>
              </a:rPr>
              <a:t>correlation</a:t>
            </a:r>
            <a:r>
              <a:rPr lang="es-MX" sz="2000" b="1" dirty="0">
                <a:latin typeface="Gill Sans MT" panose="020B0502020104020203" pitchFamily="34" charset="0"/>
              </a:rPr>
              <a:t> </a:t>
            </a:r>
            <a:r>
              <a:rPr lang="es-MX" sz="2000" b="1" dirty="0" err="1">
                <a:latin typeface="Gill Sans MT" panose="020B0502020104020203" pitchFamily="34" charset="0"/>
              </a:rPr>
              <a:t>between</a:t>
            </a:r>
            <a:r>
              <a:rPr lang="es-MX" sz="2000" b="1" dirty="0">
                <a:latin typeface="Gill Sans MT" panose="020B0502020104020203" pitchFamily="34" charset="0"/>
              </a:rPr>
              <a:t> hate crime and </a:t>
            </a:r>
            <a:r>
              <a:rPr lang="es-MX" sz="2000" b="1" dirty="0" err="1">
                <a:latin typeface="Gill Sans MT" panose="020B0502020104020203" pitchFamily="34" charset="0"/>
              </a:rPr>
              <a:t>immigration</a:t>
            </a:r>
            <a:r>
              <a:rPr lang="es-MX" sz="2000" b="1" dirty="0">
                <a:latin typeface="Gill Sans MT" panose="020B0502020104020203" pitchFamily="34" charset="0"/>
              </a:rPr>
              <a:t>?</a:t>
            </a:r>
          </a:p>
        </p:txBody>
      </p:sp>
    </p:spTree>
    <p:extLst>
      <p:ext uri="{BB962C8B-B14F-4D97-AF65-F5344CB8AC3E}">
        <p14:creationId xmlns:p14="http://schemas.microsoft.com/office/powerpoint/2010/main" val="1402822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19AEF4D-9FF9-4A6D-AF60-5A1813B4849F}"/>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A684A39-FBD5-4592-9209-02671732B3B1}"/>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1214E28-5DEA-49DB-AAFE-0C593F9D0298}"/>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descr="A close up of a map&#10;&#10;Description generated with very high confidence">
            <a:extLst>
              <a:ext uri="{FF2B5EF4-FFF2-40B4-BE49-F238E27FC236}">
                <a16:creationId xmlns:a16="http://schemas.microsoft.com/office/drawing/2014/main" id="{AEDF5E34-106C-4999-9356-24C49D856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8913" y="1171887"/>
            <a:ext cx="3609098" cy="2406065"/>
          </a:xfrm>
          <a:prstGeom prst="rect">
            <a:avLst/>
          </a:prstGeom>
        </p:spPr>
      </p:pic>
      <p:pic>
        <p:nvPicPr>
          <p:cNvPr id="15" name="Picture 14">
            <a:extLst>
              <a:ext uri="{FF2B5EF4-FFF2-40B4-BE49-F238E27FC236}">
                <a16:creationId xmlns:a16="http://schemas.microsoft.com/office/drawing/2014/main" id="{AAC6101F-EA84-46A4-B01F-1511995B29BE}"/>
              </a:ext>
            </a:extLst>
          </p:cNvPr>
          <p:cNvPicPr>
            <a:picLocks noChangeAspect="1"/>
          </p:cNvPicPr>
          <p:nvPr/>
        </p:nvPicPr>
        <p:blipFill rotWithShape="1">
          <a:blip r:embed="rId3">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6" name="Picture 2" descr="Image result for GWU BANNER">
            <a:extLst>
              <a:ext uri="{FF2B5EF4-FFF2-40B4-BE49-F238E27FC236}">
                <a16:creationId xmlns:a16="http://schemas.microsoft.com/office/drawing/2014/main" id="{6515864D-DFAB-4D75-B591-93D35E235B40}"/>
              </a:ext>
            </a:extLst>
          </p:cNvPr>
          <p:cNvPicPr>
            <a:picLocks noChangeAspect="1" noChangeArrowheads="1"/>
          </p:cNvPicPr>
          <p:nvPr/>
        </p:nvPicPr>
        <p:blipFill rotWithShape="1">
          <a:blip r:embed="rId4">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D35395D-A057-4AB0-A308-4B02A81881B8}"/>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8" name="Straight Connector 17">
            <a:extLst>
              <a:ext uri="{FF2B5EF4-FFF2-40B4-BE49-F238E27FC236}">
                <a16:creationId xmlns:a16="http://schemas.microsoft.com/office/drawing/2014/main" id="{2CA5E540-8A47-454D-B6F2-2834BB66B886}"/>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19" name="Title 1">
            <a:extLst>
              <a:ext uri="{FF2B5EF4-FFF2-40B4-BE49-F238E27FC236}">
                <a16:creationId xmlns:a16="http://schemas.microsoft.com/office/drawing/2014/main" id="{6EC40FF6-1BCE-4CB5-B1FF-14019C7ED1D5}"/>
              </a:ext>
            </a:extLst>
          </p:cNvPr>
          <p:cNvSpPr>
            <a:spLocks noGrp="1"/>
          </p:cNvSpPr>
          <p:nvPr>
            <p:ph type="title"/>
          </p:nvPr>
        </p:nvSpPr>
        <p:spPr>
          <a:xfrm>
            <a:off x="261278" y="2960116"/>
            <a:ext cx="2912617" cy="937765"/>
          </a:xfrm>
        </p:spPr>
        <p:txBody>
          <a:bodyPr>
            <a:noAutofit/>
          </a:bodyPr>
          <a:lstStyle/>
          <a:p>
            <a:pPr algn="ctr"/>
            <a:r>
              <a:rPr lang="en-US" sz="4000" b="1" dirty="0">
                <a:solidFill>
                  <a:schemeClr val="bg1"/>
                </a:solidFill>
                <a:latin typeface="Trebuchet MS" panose="020B0603020202020204" pitchFamily="34" charset="0"/>
              </a:rPr>
              <a:t>Data Analysis</a:t>
            </a:r>
          </a:p>
        </p:txBody>
      </p:sp>
      <p:sp>
        <p:nvSpPr>
          <p:cNvPr id="23" name="TextBox 22">
            <a:extLst>
              <a:ext uri="{FF2B5EF4-FFF2-40B4-BE49-F238E27FC236}">
                <a16:creationId xmlns:a16="http://schemas.microsoft.com/office/drawing/2014/main" id="{7FD7E4F7-A836-4056-A0BC-8080B1C0B888}"/>
              </a:ext>
            </a:extLst>
          </p:cNvPr>
          <p:cNvSpPr txBox="1"/>
          <p:nvPr/>
        </p:nvSpPr>
        <p:spPr>
          <a:xfrm>
            <a:off x="7977765" y="4561710"/>
            <a:ext cx="4002112" cy="1477328"/>
          </a:xfrm>
          <a:prstGeom prst="rect">
            <a:avLst/>
          </a:prstGeom>
          <a:noFill/>
        </p:spPr>
        <p:txBody>
          <a:bodyPr wrap="square" rtlCol="0">
            <a:spAutoFit/>
          </a:bodyPr>
          <a:lstStyle/>
          <a:p>
            <a:r>
              <a:rPr lang="es-MX" b="1" dirty="0" err="1">
                <a:latin typeface="Gill Sans MT" panose="020B0502020104020203" pitchFamily="34" charset="0"/>
                <a:cs typeface="Helvetica" panose="020B0604020202020204" pitchFamily="34" charset="0"/>
              </a:rPr>
              <a:t>Outliers</a:t>
            </a:r>
            <a:r>
              <a:rPr lang="es-MX" b="1"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were</a:t>
            </a:r>
            <a:r>
              <a:rPr lang="es-MX" dirty="0">
                <a:latin typeface="Gill Sans MT" panose="020B0502020104020203" pitchFamily="34" charset="0"/>
                <a:cs typeface="Helvetica" panose="020B0604020202020204" pitchFamily="34" charset="0"/>
              </a:rPr>
              <a:t> removed and </a:t>
            </a:r>
            <a:r>
              <a:rPr lang="es-MX" dirty="0" err="1">
                <a:latin typeface="Gill Sans MT" panose="020B0502020104020203" pitchFamily="34" charset="0"/>
                <a:cs typeface="Helvetica" panose="020B0604020202020204" pitchFamily="34" charset="0"/>
              </a:rPr>
              <a:t>plot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zoomed</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look </a:t>
            </a:r>
            <a:r>
              <a:rPr lang="es-MX" dirty="0" err="1">
                <a:latin typeface="Gill Sans MT" panose="020B0502020104020203" pitchFamily="34" charset="0"/>
                <a:cs typeface="Helvetica" panose="020B0604020202020204" pitchFamily="34" charset="0"/>
              </a:rPr>
              <a:t>for</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correlation</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among</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indicators</a:t>
            </a:r>
            <a:r>
              <a:rPr lang="es-MX" dirty="0">
                <a:latin typeface="Gill Sans MT" panose="020B0502020104020203" pitchFamily="34" charset="0"/>
                <a:cs typeface="Helvetica" panose="020B0604020202020204" pitchFamily="34" charset="0"/>
              </a:rPr>
              <a:t>.</a:t>
            </a:r>
          </a:p>
          <a:p>
            <a:endParaRPr lang="es-MX" dirty="0">
              <a:latin typeface="Gill Sans MT" panose="020B0502020104020203" pitchFamily="34" charset="0"/>
              <a:cs typeface="Helvetica" panose="020B0604020202020204" pitchFamily="34" charset="0"/>
            </a:endParaRPr>
          </a:p>
          <a:p>
            <a:r>
              <a:rPr lang="es-MX" dirty="0">
                <a:latin typeface="Gill Sans MT" panose="020B0502020104020203" pitchFamily="34" charset="0"/>
                <a:cs typeface="Helvetica" panose="020B0604020202020204" pitchFamily="34" charset="0"/>
              </a:rPr>
              <a:t>N</a:t>
            </a:r>
            <a:r>
              <a:rPr lang="en-US" dirty="0">
                <a:latin typeface="Gill Sans MT" panose="020B0502020104020203" pitchFamily="34" charset="0"/>
                <a:cs typeface="Helvetica" panose="020B0604020202020204" pitchFamily="34" charset="0"/>
              </a:rPr>
              <a:t>o significant correlation found. </a:t>
            </a:r>
          </a:p>
        </p:txBody>
      </p:sp>
      <p:pic>
        <p:nvPicPr>
          <p:cNvPr id="20" name="Picture 19" descr="A close up of a map&#10;&#10;Description generated with high confidence">
            <a:extLst>
              <a:ext uri="{FF2B5EF4-FFF2-40B4-BE49-F238E27FC236}">
                <a16:creationId xmlns:a16="http://schemas.microsoft.com/office/drawing/2014/main" id="{9AC2D74E-6ADC-400C-B07B-92A87C2E89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3088" y="1174901"/>
            <a:ext cx="3609098" cy="2406065"/>
          </a:xfrm>
          <a:prstGeom prst="rect">
            <a:avLst/>
          </a:prstGeom>
        </p:spPr>
      </p:pic>
      <p:pic>
        <p:nvPicPr>
          <p:cNvPr id="25" name="Picture 24" descr="A close up of a map&#10;&#10;Description generated with high confidence">
            <a:extLst>
              <a:ext uri="{FF2B5EF4-FFF2-40B4-BE49-F238E27FC236}">
                <a16:creationId xmlns:a16="http://schemas.microsoft.com/office/drawing/2014/main" id="{96C8A66A-2744-4650-A68E-F6681B795F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6545" y="3802201"/>
            <a:ext cx="3609098" cy="2406065"/>
          </a:xfrm>
          <a:prstGeom prst="rect">
            <a:avLst/>
          </a:prstGeom>
        </p:spPr>
      </p:pic>
      <p:sp>
        <p:nvSpPr>
          <p:cNvPr id="26" name="Rectangle 25">
            <a:extLst>
              <a:ext uri="{FF2B5EF4-FFF2-40B4-BE49-F238E27FC236}">
                <a16:creationId xmlns:a16="http://schemas.microsoft.com/office/drawing/2014/main" id="{CE476953-3FD9-4E0A-B0D0-BBFAB9B17C36}"/>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45E9F38-0240-48E9-AB81-34CCCEAF869E}"/>
              </a:ext>
            </a:extLst>
          </p:cNvPr>
          <p:cNvSpPr/>
          <p:nvPr/>
        </p:nvSpPr>
        <p:spPr>
          <a:xfrm>
            <a:off x="4148632" y="185833"/>
            <a:ext cx="7905903" cy="400110"/>
          </a:xfrm>
          <a:prstGeom prst="rect">
            <a:avLst/>
          </a:prstGeom>
        </p:spPr>
        <p:txBody>
          <a:bodyPr wrap="square">
            <a:spAutoFit/>
          </a:bodyPr>
          <a:lstStyle/>
          <a:p>
            <a:r>
              <a:rPr lang="es-MX" sz="2000" b="1" dirty="0" err="1">
                <a:latin typeface="Gill Sans MT" panose="020B0502020104020203" pitchFamily="34" charset="0"/>
              </a:rPr>
              <a:t>Is</a:t>
            </a:r>
            <a:r>
              <a:rPr lang="es-MX" sz="2000" b="1" dirty="0">
                <a:latin typeface="Gill Sans MT" panose="020B0502020104020203" pitchFamily="34" charset="0"/>
              </a:rPr>
              <a:t> </a:t>
            </a:r>
            <a:r>
              <a:rPr lang="es-MX" sz="2000" b="1" dirty="0" err="1">
                <a:latin typeface="Gill Sans MT" panose="020B0502020104020203" pitchFamily="34" charset="0"/>
              </a:rPr>
              <a:t>there</a:t>
            </a:r>
            <a:r>
              <a:rPr lang="es-MX" sz="2000" b="1" dirty="0">
                <a:latin typeface="Gill Sans MT" panose="020B0502020104020203" pitchFamily="34" charset="0"/>
              </a:rPr>
              <a:t> a </a:t>
            </a:r>
            <a:r>
              <a:rPr lang="es-MX" sz="2000" b="1" dirty="0" err="1">
                <a:latin typeface="Gill Sans MT" panose="020B0502020104020203" pitchFamily="34" charset="0"/>
              </a:rPr>
              <a:t>correlation</a:t>
            </a:r>
            <a:r>
              <a:rPr lang="es-MX" sz="2000" b="1" dirty="0">
                <a:latin typeface="Gill Sans MT" panose="020B0502020104020203" pitchFamily="34" charset="0"/>
              </a:rPr>
              <a:t> </a:t>
            </a:r>
            <a:r>
              <a:rPr lang="es-MX" sz="2000" b="1" dirty="0" err="1">
                <a:latin typeface="Gill Sans MT" panose="020B0502020104020203" pitchFamily="34" charset="0"/>
              </a:rPr>
              <a:t>between</a:t>
            </a:r>
            <a:r>
              <a:rPr lang="es-MX" sz="2000" b="1" dirty="0">
                <a:latin typeface="Gill Sans MT" panose="020B0502020104020203" pitchFamily="34" charset="0"/>
              </a:rPr>
              <a:t> hate crime and </a:t>
            </a:r>
            <a:r>
              <a:rPr lang="es-MX" sz="2000" b="1" dirty="0" err="1">
                <a:latin typeface="Gill Sans MT" panose="020B0502020104020203" pitchFamily="34" charset="0"/>
              </a:rPr>
              <a:t>immigration</a:t>
            </a:r>
            <a:r>
              <a:rPr lang="es-MX" sz="2000" b="1" dirty="0">
                <a:latin typeface="Gill Sans MT" panose="020B0502020104020203" pitchFamily="34" charset="0"/>
              </a:rPr>
              <a:t>?</a:t>
            </a:r>
          </a:p>
        </p:txBody>
      </p:sp>
    </p:spTree>
    <p:extLst>
      <p:ext uri="{BB962C8B-B14F-4D97-AF65-F5344CB8AC3E}">
        <p14:creationId xmlns:p14="http://schemas.microsoft.com/office/powerpoint/2010/main" val="3180352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19AEF4D-9FF9-4A6D-AF60-5A1813B4849F}"/>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C1CE9E6-7AD2-47BF-AEC6-7464B528C84F}"/>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214E28-5DEA-49DB-AAFE-0C593F9D0298}"/>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AAC6101F-EA84-46A4-B01F-1511995B29BE}"/>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6" name="Picture 2" descr="Image result for GWU BANNER">
            <a:extLst>
              <a:ext uri="{FF2B5EF4-FFF2-40B4-BE49-F238E27FC236}">
                <a16:creationId xmlns:a16="http://schemas.microsoft.com/office/drawing/2014/main" id="{6515864D-DFAB-4D75-B591-93D35E235B40}"/>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D35395D-A057-4AB0-A308-4B02A81881B8}"/>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8" name="Straight Connector 17">
            <a:extLst>
              <a:ext uri="{FF2B5EF4-FFF2-40B4-BE49-F238E27FC236}">
                <a16:creationId xmlns:a16="http://schemas.microsoft.com/office/drawing/2014/main" id="{2CA5E540-8A47-454D-B6F2-2834BB66B886}"/>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19" name="Title 1">
            <a:extLst>
              <a:ext uri="{FF2B5EF4-FFF2-40B4-BE49-F238E27FC236}">
                <a16:creationId xmlns:a16="http://schemas.microsoft.com/office/drawing/2014/main" id="{6EC40FF6-1BCE-4CB5-B1FF-14019C7ED1D5}"/>
              </a:ext>
            </a:extLst>
          </p:cNvPr>
          <p:cNvSpPr>
            <a:spLocks noGrp="1"/>
          </p:cNvSpPr>
          <p:nvPr>
            <p:ph type="title"/>
          </p:nvPr>
        </p:nvSpPr>
        <p:spPr>
          <a:xfrm>
            <a:off x="261278" y="2960116"/>
            <a:ext cx="2912617" cy="937765"/>
          </a:xfrm>
        </p:spPr>
        <p:txBody>
          <a:bodyPr>
            <a:noAutofit/>
          </a:bodyPr>
          <a:lstStyle/>
          <a:p>
            <a:pPr algn="ctr"/>
            <a:r>
              <a:rPr lang="en-US" sz="4000" b="1" dirty="0">
                <a:solidFill>
                  <a:schemeClr val="bg1"/>
                </a:solidFill>
                <a:latin typeface="Trebuchet MS" panose="020B0603020202020204" pitchFamily="34" charset="0"/>
              </a:rPr>
              <a:t>Data Analysis</a:t>
            </a:r>
          </a:p>
        </p:txBody>
      </p:sp>
      <p:pic>
        <p:nvPicPr>
          <p:cNvPr id="21" name="Picture 20" descr="A close up of a map&#10;&#10;Description generated with high confidence">
            <a:extLst>
              <a:ext uri="{FF2B5EF4-FFF2-40B4-BE49-F238E27FC236}">
                <a16:creationId xmlns:a16="http://schemas.microsoft.com/office/drawing/2014/main" id="{7FD779AF-55A6-4890-8485-32BD8F4BA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5835" y="906481"/>
            <a:ext cx="8104887" cy="4052444"/>
          </a:xfrm>
          <a:prstGeom prst="rect">
            <a:avLst/>
          </a:prstGeom>
        </p:spPr>
      </p:pic>
      <p:sp>
        <p:nvSpPr>
          <p:cNvPr id="22" name="Rectangle 21">
            <a:extLst>
              <a:ext uri="{FF2B5EF4-FFF2-40B4-BE49-F238E27FC236}">
                <a16:creationId xmlns:a16="http://schemas.microsoft.com/office/drawing/2014/main" id="{A36766C7-837A-416E-B8E4-EAA21CD8FFC6}"/>
              </a:ext>
            </a:extLst>
          </p:cNvPr>
          <p:cNvSpPr/>
          <p:nvPr/>
        </p:nvSpPr>
        <p:spPr>
          <a:xfrm>
            <a:off x="3825835" y="359703"/>
            <a:ext cx="8334084" cy="400110"/>
          </a:xfrm>
          <a:prstGeom prst="rect">
            <a:avLst/>
          </a:prstGeom>
        </p:spPr>
        <p:txBody>
          <a:bodyPr wrap="square">
            <a:spAutoFit/>
          </a:bodyPr>
          <a:lstStyle/>
          <a:p>
            <a:r>
              <a:rPr lang="es-MX" sz="2000" b="1" dirty="0" err="1">
                <a:latin typeface="Gill Sans MT" panose="020B0502020104020203" pitchFamily="34" charset="0"/>
              </a:rPr>
              <a:t>Is</a:t>
            </a:r>
            <a:r>
              <a:rPr lang="es-MX" sz="2000" b="1" dirty="0">
                <a:latin typeface="Gill Sans MT" panose="020B0502020104020203" pitchFamily="34" charset="0"/>
              </a:rPr>
              <a:t> </a:t>
            </a:r>
            <a:r>
              <a:rPr lang="es-MX" sz="2000" b="1" dirty="0" err="1">
                <a:latin typeface="Gill Sans MT" panose="020B0502020104020203" pitchFamily="34" charset="0"/>
              </a:rPr>
              <a:t>there</a:t>
            </a:r>
            <a:r>
              <a:rPr lang="es-MX" sz="2000" b="1" dirty="0">
                <a:latin typeface="Gill Sans MT" panose="020B0502020104020203" pitchFamily="34" charset="0"/>
              </a:rPr>
              <a:t> a </a:t>
            </a:r>
            <a:r>
              <a:rPr lang="es-MX" sz="2000" b="1" dirty="0" err="1">
                <a:latin typeface="Gill Sans MT" panose="020B0502020104020203" pitchFamily="34" charset="0"/>
              </a:rPr>
              <a:t>correlation</a:t>
            </a:r>
            <a:r>
              <a:rPr lang="es-MX" sz="2000" b="1" dirty="0">
                <a:latin typeface="Gill Sans MT" panose="020B0502020104020203" pitchFamily="34" charset="0"/>
              </a:rPr>
              <a:t> </a:t>
            </a:r>
            <a:r>
              <a:rPr lang="es-MX" sz="2000" b="1" dirty="0" err="1">
                <a:latin typeface="Gill Sans MT" panose="020B0502020104020203" pitchFamily="34" charset="0"/>
              </a:rPr>
              <a:t>between</a:t>
            </a:r>
            <a:r>
              <a:rPr lang="es-MX" sz="2000" b="1" dirty="0">
                <a:latin typeface="Gill Sans MT" panose="020B0502020104020203" pitchFamily="34" charset="0"/>
              </a:rPr>
              <a:t> hate crime and </a:t>
            </a:r>
            <a:r>
              <a:rPr lang="es-MX" sz="2000" b="1" dirty="0" err="1">
                <a:latin typeface="Gill Sans MT" panose="020B0502020104020203" pitchFamily="34" charset="0"/>
              </a:rPr>
              <a:t>immigration</a:t>
            </a:r>
            <a:r>
              <a:rPr lang="es-MX" sz="2000" b="1" dirty="0">
                <a:latin typeface="Gill Sans MT" panose="020B0502020104020203" pitchFamily="34" charset="0"/>
              </a:rPr>
              <a:t>?</a:t>
            </a:r>
          </a:p>
        </p:txBody>
      </p:sp>
      <p:sp>
        <p:nvSpPr>
          <p:cNvPr id="23" name="TextBox 22">
            <a:extLst>
              <a:ext uri="{FF2B5EF4-FFF2-40B4-BE49-F238E27FC236}">
                <a16:creationId xmlns:a16="http://schemas.microsoft.com/office/drawing/2014/main" id="{2D326917-1F7D-4211-BCE2-515C57CE332D}"/>
              </a:ext>
            </a:extLst>
          </p:cNvPr>
          <p:cNvSpPr txBox="1"/>
          <p:nvPr/>
        </p:nvSpPr>
        <p:spPr>
          <a:xfrm>
            <a:off x="3825835" y="4997754"/>
            <a:ext cx="8104887" cy="923330"/>
          </a:xfrm>
          <a:prstGeom prst="rect">
            <a:avLst/>
          </a:prstGeom>
          <a:noFill/>
        </p:spPr>
        <p:txBody>
          <a:bodyPr wrap="square" rtlCol="0">
            <a:spAutoFit/>
          </a:bodyPr>
          <a:lstStyle/>
          <a:p>
            <a:r>
              <a:rPr lang="es-MX" b="1" dirty="0" err="1">
                <a:latin typeface="Gill Sans MT" panose="020B0502020104020203" pitchFamily="34" charset="0"/>
                <a:cs typeface="Helvetica" panose="020B0604020202020204" pitchFamily="34" charset="0"/>
              </a:rPr>
              <a:t>Choropleth</a:t>
            </a:r>
            <a:r>
              <a:rPr lang="es-MX" b="1" dirty="0">
                <a:latin typeface="Gill Sans MT" panose="020B0502020104020203" pitchFamily="34" charset="0"/>
                <a:cs typeface="Helvetica" panose="020B0604020202020204" pitchFamily="34" charset="0"/>
              </a:rPr>
              <a:t> </a:t>
            </a:r>
            <a:r>
              <a:rPr lang="es-MX" b="1" dirty="0" err="1">
                <a:latin typeface="Gill Sans MT" panose="020B0502020104020203" pitchFamily="34" charset="0"/>
                <a:cs typeface="Helvetica" panose="020B0604020202020204" pitchFamily="34" charset="0"/>
              </a:rPr>
              <a:t>Map</a:t>
            </a:r>
            <a:r>
              <a:rPr lang="es-MX" b="1"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measure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Foreign</a:t>
            </a:r>
            <a:r>
              <a:rPr lang="es-MX" dirty="0">
                <a:latin typeface="Gill Sans MT" panose="020B0502020104020203" pitchFamily="34" charset="0"/>
                <a:cs typeface="Helvetica" panose="020B0604020202020204" pitchFamily="34" charset="0"/>
              </a:rPr>
              <a:t> Born Rate by County in 2016.</a:t>
            </a:r>
          </a:p>
          <a:p>
            <a:r>
              <a:rPr lang="es-MX" dirty="0">
                <a:latin typeface="Gill Sans MT" panose="020B0502020104020203" pitchFamily="34" charset="0"/>
                <a:cs typeface="Helvetica" panose="020B0604020202020204" pitchFamily="34" charset="0"/>
              </a:rPr>
              <a:t>California, Texas, Florida, and New York are </a:t>
            </a:r>
            <a:r>
              <a:rPr lang="es-MX" dirty="0" err="1">
                <a:latin typeface="Gill Sans MT" panose="020B0502020104020203" pitchFamily="34" charset="0"/>
                <a:cs typeface="Helvetica" panose="020B0604020202020204" pitchFamily="34" charset="0"/>
              </a:rPr>
              <a:t>the</a:t>
            </a:r>
            <a:r>
              <a:rPr lang="es-MX" dirty="0">
                <a:latin typeface="Gill Sans MT" panose="020B0502020104020203" pitchFamily="34" charset="0"/>
                <a:cs typeface="Helvetica" panose="020B0604020202020204" pitchFamily="34" charset="0"/>
              </a:rPr>
              <a:t> states </a:t>
            </a:r>
            <a:r>
              <a:rPr lang="es-MX" dirty="0" err="1">
                <a:latin typeface="Gill Sans MT" panose="020B0502020104020203" pitchFamily="34" charset="0"/>
                <a:cs typeface="Helvetica" panose="020B0604020202020204" pitchFamily="34" charset="0"/>
              </a:rPr>
              <a:t>with</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higher</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foreign</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born</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rate</a:t>
            </a:r>
            <a:r>
              <a:rPr lang="es-MX" dirty="0">
                <a:latin typeface="Gill Sans MT" panose="020B0502020104020203" pitchFamily="34" charset="0"/>
                <a:cs typeface="Helvetica" panose="020B0604020202020204" pitchFamily="34" charset="0"/>
              </a:rPr>
              <a:t> by </a:t>
            </a:r>
            <a:r>
              <a:rPr lang="es-MX" dirty="0" err="1">
                <a:latin typeface="Gill Sans MT" panose="020B0502020104020203" pitchFamily="34" charset="0"/>
                <a:cs typeface="Helvetica" panose="020B0604020202020204" pitchFamily="34" charset="0"/>
              </a:rPr>
              <a:t>county</a:t>
            </a:r>
            <a:r>
              <a:rPr lang="es-MX" dirty="0">
                <a:latin typeface="Gill Sans MT" panose="020B0502020104020203" pitchFamily="34" charset="0"/>
                <a:cs typeface="Helvetica" panose="020B0604020202020204" pitchFamily="34" charset="0"/>
              </a:rPr>
              <a:t>.</a:t>
            </a:r>
          </a:p>
        </p:txBody>
      </p:sp>
      <p:sp>
        <p:nvSpPr>
          <p:cNvPr id="24" name="Rectangle 23">
            <a:extLst>
              <a:ext uri="{FF2B5EF4-FFF2-40B4-BE49-F238E27FC236}">
                <a16:creationId xmlns:a16="http://schemas.microsoft.com/office/drawing/2014/main" id="{0AFC5260-A989-4097-B3A8-4B3FEF0C014E}"/>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E6493563-4171-4958-B108-11EA159E8465}"/>
              </a:ext>
            </a:extLst>
          </p:cNvPr>
          <p:cNvPicPr>
            <a:picLocks noChangeAspect="1"/>
          </p:cNvPicPr>
          <p:nvPr/>
        </p:nvPicPr>
        <p:blipFill>
          <a:blip r:embed="rId5"/>
          <a:stretch>
            <a:fillRect/>
          </a:stretch>
        </p:blipFill>
        <p:spPr>
          <a:xfrm>
            <a:off x="292552" y="69934"/>
            <a:ext cx="3127005" cy="2693714"/>
          </a:xfrm>
          <a:prstGeom prst="rect">
            <a:avLst/>
          </a:prstGeom>
        </p:spPr>
      </p:pic>
    </p:spTree>
    <p:extLst>
      <p:ext uri="{BB962C8B-B14F-4D97-AF65-F5344CB8AC3E}">
        <p14:creationId xmlns:p14="http://schemas.microsoft.com/office/powerpoint/2010/main" val="3535583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19AEF4D-9FF9-4A6D-AF60-5A1813B4849F}"/>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B7FEEA9-C1EE-4B55-A9C5-D476924DEE7B}"/>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214E28-5DEA-49DB-AAFE-0C593F9D0298}"/>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AAC6101F-EA84-46A4-B01F-1511995B29BE}"/>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6" name="Picture 2" descr="Image result for GWU BANNER">
            <a:extLst>
              <a:ext uri="{FF2B5EF4-FFF2-40B4-BE49-F238E27FC236}">
                <a16:creationId xmlns:a16="http://schemas.microsoft.com/office/drawing/2014/main" id="{6515864D-DFAB-4D75-B591-93D35E235B40}"/>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D35395D-A057-4AB0-A308-4B02A81881B8}"/>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8" name="Straight Connector 17">
            <a:extLst>
              <a:ext uri="{FF2B5EF4-FFF2-40B4-BE49-F238E27FC236}">
                <a16:creationId xmlns:a16="http://schemas.microsoft.com/office/drawing/2014/main" id="{2CA5E540-8A47-454D-B6F2-2834BB66B886}"/>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7FD7E4F7-A836-4056-A0BC-8080B1C0B888}"/>
              </a:ext>
            </a:extLst>
          </p:cNvPr>
          <p:cNvSpPr txBox="1"/>
          <p:nvPr/>
        </p:nvSpPr>
        <p:spPr>
          <a:xfrm>
            <a:off x="3933277" y="5817941"/>
            <a:ext cx="7905903" cy="369332"/>
          </a:xfrm>
          <a:prstGeom prst="rect">
            <a:avLst/>
          </a:prstGeom>
          <a:noFill/>
        </p:spPr>
        <p:txBody>
          <a:bodyPr wrap="square" rtlCol="0">
            <a:spAutoFit/>
          </a:bodyPr>
          <a:lstStyle/>
          <a:p>
            <a:pPr algn="just"/>
            <a:r>
              <a:rPr lang="es-MX" b="1" dirty="0">
                <a:latin typeface="Gill Sans MT" panose="020B0502020104020203" pitchFamily="34" charset="0"/>
                <a:cs typeface="Helvetica" panose="020B0604020202020204" pitchFamily="34" charset="0"/>
              </a:rPr>
              <a:t>Bar </a:t>
            </a:r>
            <a:r>
              <a:rPr lang="es-MX" b="1" dirty="0" err="1">
                <a:latin typeface="Gill Sans MT" panose="020B0502020104020203" pitchFamily="34" charset="0"/>
                <a:cs typeface="Helvetica" panose="020B0604020202020204" pitchFamily="34" charset="0"/>
              </a:rPr>
              <a:t>plot</a:t>
            </a:r>
            <a:r>
              <a:rPr lang="es-MX" b="1"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measure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the</a:t>
            </a:r>
            <a:r>
              <a:rPr lang="es-MX" dirty="0">
                <a:latin typeface="Gill Sans MT" panose="020B0502020104020203" pitchFamily="34" charset="0"/>
                <a:cs typeface="Helvetica" panose="020B0604020202020204" pitchFamily="34" charset="0"/>
              </a:rPr>
              <a:t> Average Hate Crime Rate by Region </a:t>
            </a:r>
            <a:r>
              <a:rPr lang="es-MX" dirty="0" err="1">
                <a:latin typeface="Gill Sans MT" panose="020B0502020104020203" pitchFamily="34" charset="0"/>
                <a:cs typeface="Helvetica" panose="020B0604020202020204" pitchFamily="34" charset="0"/>
              </a:rPr>
              <a:t>from</a:t>
            </a:r>
            <a:r>
              <a:rPr lang="es-MX" dirty="0">
                <a:latin typeface="Gill Sans MT" panose="020B0502020104020203" pitchFamily="34" charset="0"/>
                <a:cs typeface="Helvetica" panose="020B0604020202020204" pitchFamily="34" charset="0"/>
              </a:rPr>
              <a:t> 2012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2016.</a:t>
            </a:r>
          </a:p>
        </p:txBody>
      </p:sp>
      <p:pic>
        <p:nvPicPr>
          <p:cNvPr id="21" name="Picture 20">
            <a:extLst>
              <a:ext uri="{FF2B5EF4-FFF2-40B4-BE49-F238E27FC236}">
                <a16:creationId xmlns:a16="http://schemas.microsoft.com/office/drawing/2014/main" id="{637378A3-ABE5-43AF-B4F3-D4B769434A67}"/>
              </a:ext>
            </a:extLst>
          </p:cNvPr>
          <p:cNvPicPr>
            <a:picLocks noChangeAspect="1"/>
          </p:cNvPicPr>
          <p:nvPr/>
        </p:nvPicPr>
        <p:blipFill rotWithShape="1">
          <a:blip r:embed="rId4"/>
          <a:srcRect l="8664"/>
          <a:stretch/>
        </p:blipFill>
        <p:spPr>
          <a:xfrm>
            <a:off x="4901278" y="593361"/>
            <a:ext cx="5969900" cy="5217161"/>
          </a:xfrm>
          <a:prstGeom prst="rect">
            <a:avLst/>
          </a:prstGeom>
        </p:spPr>
      </p:pic>
      <p:sp>
        <p:nvSpPr>
          <p:cNvPr id="29" name="Rectangle 28">
            <a:extLst>
              <a:ext uri="{FF2B5EF4-FFF2-40B4-BE49-F238E27FC236}">
                <a16:creationId xmlns:a16="http://schemas.microsoft.com/office/drawing/2014/main" id="{47925B6E-E70B-4126-B7CC-3F8333458905}"/>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1EAB4E7B-4523-4C6B-891B-819435A924E5}"/>
              </a:ext>
            </a:extLst>
          </p:cNvPr>
          <p:cNvPicPr>
            <a:picLocks noChangeAspect="1"/>
          </p:cNvPicPr>
          <p:nvPr/>
        </p:nvPicPr>
        <p:blipFill>
          <a:blip r:embed="rId5"/>
          <a:stretch>
            <a:fillRect/>
          </a:stretch>
        </p:blipFill>
        <p:spPr>
          <a:xfrm>
            <a:off x="292552" y="69934"/>
            <a:ext cx="3127005" cy="2693714"/>
          </a:xfrm>
          <a:prstGeom prst="rect">
            <a:avLst/>
          </a:prstGeom>
        </p:spPr>
      </p:pic>
      <p:sp>
        <p:nvSpPr>
          <p:cNvPr id="28" name="Title 1">
            <a:extLst>
              <a:ext uri="{FF2B5EF4-FFF2-40B4-BE49-F238E27FC236}">
                <a16:creationId xmlns:a16="http://schemas.microsoft.com/office/drawing/2014/main" id="{2E3F1C86-C190-4E15-89BA-452A50C2F7ED}"/>
              </a:ext>
            </a:extLst>
          </p:cNvPr>
          <p:cNvSpPr txBox="1">
            <a:spLocks/>
          </p:cNvSpPr>
          <p:nvPr/>
        </p:nvSpPr>
        <p:spPr>
          <a:xfrm>
            <a:off x="261278" y="2960116"/>
            <a:ext cx="2912617" cy="9377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solidFill>
                  <a:schemeClr val="bg1"/>
                </a:solidFill>
                <a:latin typeface="Trebuchet MS" panose="020B0603020202020204" pitchFamily="34" charset="0"/>
              </a:rPr>
              <a:t>Data Analysis</a:t>
            </a:r>
            <a:endParaRPr lang="en-US" sz="4000" b="1" dirty="0">
              <a:solidFill>
                <a:schemeClr val="bg1"/>
              </a:solidFill>
              <a:latin typeface="Trebuchet MS" panose="020B0603020202020204" pitchFamily="34" charset="0"/>
            </a:endParaRPr>
          </a:p>
        </p:txBody>
      </p:sp>
      <p:sp>
        <p:nvSpPr>
          <p:cNvPr id="19" name="Rectangle 18">
            <a:extLst>
              <a:ext uri="{FF2B5EF4-FFF2-40B4-BE49-F238E27FC236}">
                <a16:creationId xmlns:a16="http://schemas.microsoft.com/office/drawing/2014/main" id="{D9263686-A762-43FB-AF44-D6DE49CDC01C}"/>
              </a:ext>
            </a:extLst>
          </p:cNvPr>
          <p:cNvSpPr/>
          <p:nvPr/>
        </p:nvSpPr>
        <p:spPr>
          <a:xfrm>
            <a:off x="4148632" y="185833"/>
            <a:ext cx="7905903" cy="400110"/>
          </a:xfrm>
          <a:prstGeom prst="rect">
            <a:avLst/>
          </a:prstGeom>
        </p:spPr>
        <p:txBody>
          <a:bodyPr wrap="square">
            <a:spAutoFit/>
          </a:bodyPr>
          <a:lstStyle/>
          <a:p>
            <a:r>
              <a:rPr lang="es-MX" sz="2000" b="1" dirty="0" err="1">
                <a:latin typeface="Gill Sans MT" panose="020B0502020104020203" pitchFamily="34" charset="0"/>
              </a:rPr>
              <a:t>Is</a:t>
            </a:r>
            <a:r>
              <a:rPr lang="es-MX" sz="2000" b="1" dirty="0">
                <a:latin typeface="Gill Sans MT" panose="020B0502020104020203" pitchFamily="34" charset="0"/>
              </a:rPr>
              <a:t> </a:t>
            </a:r>
            <a:r>
              <a:rPr lang="es-MX" sz="2000" b="1" dirty="0" err="1">
                <a:latin typeface="Gill Sans MT" panose="020B0502020104020203" pitchFamily="34" charset="0"/>
              </a:rPr>
              <a:t>there</a:t>
            </a:r>
            <a:r>
              <a:rPr lang="es-MX" sz="2000" b="1" dirty="0">
                <a:latin typeface="Gill Sans MT" panose="020B0502020104020203" pitchFamily="34" charset="0"/>
              </a:rPr>
              <a:t> a </a:t>
            </a:r>
            <a:r>
              <a:rPr lang="es-MX" sz="2000" b="1" dirty="0" err="1">
                <a:latin typeface="Gill Sans MT" panose="020B0502020104020203" pitchFamily="34" charset="0"/>
              </a:rPr>
              <a:t>correlation</a:t>
            </a:r>
            <a:r>
              <a:rPr lang="es-MX" sz="2000" b="1" dirty="0">
                <a:latin typeface="Gill Sans MT" panose="020B0502020104020203" pitchFamily="34" charset="0"/>
              </a:rPr>
              <a:t> </a:t>
            </a:r>
            <a:r>
              <a:rPr lang="es-MX" sz="2000" b="1" dirty="0" err="1">
                <a:latin typeface="Gill Sans MT" panose="020B0502020104020203" pitchFamily="34" charset="0"/>
              </a:rPr>
              <a:t>between</a:t>
            </a:r>
            <a:r>
              <a:rPr lang="es-MX" sz="2000" b="1" dirty="0">
                <a:latin typeface="Gill Sans MT" panose="020B0502020104020203" pitchFamily="34" charset="0"/>
              </a:rPr>
              <a:t> hate crime and </a:t>
            </a:r>
            <a:r>
              <a:rPr lang="es-MX" sz="2000" b="1" dirty="0" err="1">
                <a:latin typeface="Gill Sans MT" panose="020B0502020104020203" pitchFamily="34" charset="0"/>
              </a:rPr>
              <a:t>immigration</a:t>
            </a:r>
            <a:r>
              <a:rPr lang="es-MX" sz="2000" b="1" dirty="0">
                <a:latin typeface="Gill Sans MT" panose="020B0502020104020203" pitchFamily="34" charset="0"/>
              </a:rPr>
              <a:t>?</a:t>
            </a:r>
          </a:p>
        </p:txBody>
      </p:sp>
    </p:spTree>
    <p:extLst>
      <p:ext uri="{BB962C8B-B14F-4D97-AF65-F5344CB8AC3E}">
        <p14:creationId xmlns:p14="http://schemas.microsoft.com/office/powerpoint/2010/main" val="3946595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19AEF4D-9FF9-4A6D-AF60-5A1813B4849F}"/>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91A1C5D-7AA7-481A-A846-5E6E58CB534B}"/>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214E28-5DEA-49DB-AAFE-0C593F9D0298}"/>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AAC6101F-EA84-46A4-B01F-1511995B29BE}"/>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6" name="Picture 2" descr="Image result for GWU BANNER">
            <a:extLst>
              <a:ext uri="{FF2B5EF4-FFF2-40B4-BE49-F238E27FC236}">
                <a16:creationId xmlns:a16="http://schemas.microsoft.com/office/drawing/2014/main" id="{6515864D-DFAB-4D75-B591-93D35E235B40}"/>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D35395D-A057-4AB0-A308-4B02A81881B8}"/>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8" name="Straight Connector 17">
            <a:extLst>
              <a:ext uri="{FF2B5EF4-FFF2-40B4-BE49-F238E27FC236}">
                <a16:creationId xmlns:a16="http://schemas.microsoft.com/office/drawing/2014/main" id="{2CA5E540-8A47-454D-B6F2-2834BB66B886}"/>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19" name="Title 1">
            <a:extLst>
              <a:ext uri="{FF2B5EF4-FFF2-40B4-BE49-F238E27FC236}">
                <a16:creationId xmlns:a16="http://schemas.microsoft.com/office/drawing/2014/main" id="{6EC40FF6-1BCE-4CB5-B1FF-14019C7ED1D5}"/>
              </a:ext>
            </a:extLst>
          </p:cNvPr>
          <p:cNvSpPr>
            <a:spLocks noGrp="1"/>
          </p:cNvSpPr>
          <p:nvPr>
            <p:ph type="title"/>
          </p:nvPr>
        </p:nvSpPr>
        <p:spPr>
          <a:xfrm>
            <a:off x="261278" y="2960116"/>
            <a:ext cx="2912617" cy="937765"/>
          </a:xfrm>
        </p:spPr>
        <p:txBody>
          <a:bodyPr>
            <a:noAutofit/>
          </a:bodyPr>
          <a:lstStyle/>
          <a:p>
            <a:pPr algn="ctr"/>
            <a:r>
              <a:rPr lang="en-US" sz="4000" b="1" dirty="0">
                <a:solidFill>
                  <a:schemeClr val="bg1"/>
                </a:solidFill>
                <a:latin typeface="Trebuchet MS" panose="020B0603020202020204" pitchFamily="34" charset="0"/>
              </a:rPr>
              <a:t>Data Analysis</a:t>
            </a:r>
          </a:p>
        </p:txBody>
      </p:sp>
      <p:pic>
        <p:nvPicPr>
          <p:cNvPr id="12" name="Picture 11" descr="A close up of a map&#10;&#10;Description generated with high confidence">
            <a:extLst>
              <a:ext uri="{FF2B5EF4-FFF2-40B4-BE49-F238E27FC236}">
                <a16:creationId xmlns:a16="http://schemas.microsoft.com/office/drawing/2014/main" id="{64FD00E1-E62E-4718-840C-6BC2563CEBEE}"/>
              </a:ext>
            </a:extLst>
          </p:cNvPr>
          <p:cNvPicPr>
            <a:picLocks noChangeAspect="1"/>
          </p:cNvPicPr>
          <p:nvPr/>
        </p:nvPicPr>
        <p:blipFill rotWithShape="1">
          <a:blip r:embed="rId4">
            <a:extLst>
              <a:ext uri="{28A0092B-C50C-407E-A947-70E740481C1C}">
                <a14:useLocalDpi xmlns:a14="http://schemas.microsoft.com/office/drawing/2010/main" val="0"/>
              </a:ext>
            </a:extLst>
          </a:blip>
          <a:srcRect l="5873" t="11693" b="6595"/>
          <a:stretch/>
        </p:blipFill>
        <p:spPr>
          <a:xfrm>
            <a:off x="3973682" y="840823"/>
            <a:ext cx="7772988" cy="4337895"/>
          </a:xfrm>
          <a:prstGeom prst="rect">
            <a:avLst/>
          </a:prstGeom>
        </p:spPr>
      </p:pic>
      <p:sp>
        <p:nvSpPr>
          <p:cNvPr id="20" name="TextBox 19">
            <a:extLst>
              <a:ext uri="{FF2B5EF4-FFF2-40B4-BE49-F238E27FC236}">
                <a16:creationId xmlns:a16="http://schemas.microsoft.com/office/drawing/2014/main" id="{E16155C7-619E-4A26-A4E2-E3475F34E2CF}"/>
              </a:ext>
            </a:extLst>
          </p:cNvPr>
          <p:cNvSpPr txBox="1"/>
          <p:nvPr/>
        </p:nvSpPr>
        <p:spPr>
          <a:xfrm>
            <a:off x="3973682" y="5380892"/>
            <a:ext cx="7772988" cy="923330"/>
          </a:xfrm>
          <a:prstGeom prst="rect">
            <a:avLst/>
          </a:prstGeom>
          <a:noFill/>
        </p:spPr>
        <p:txBody>
          <a:bodyPr wrap="square" rtlCol="0">
            <a:spAutoFit/>
          </a:bodyPr>
          <a:lstStyle/>
          <a:p>
            <a:r>
              <a:rPr lang="es-MX" b="1" dirty="0">
                <a:latin typeface="Gill Sans MT" panose="020B0502020104020203" pitchFamily="34" charset="0"/>
                <a:cs typeface="Helvetica" panose="020B0604020202020204" pitchFamily="34" charset="0"/>
              </a:rPr>
              <a:t>Line </a:t>
            </a:r>
            <a:r>
              <a:rPr lang="es-MX" b="1" dirty="0" err="1">
                <a:latin typeface="Gill Sans MT" panose="020B0502020104020203" pitchFamily="34" charset="0"/>
                <a:cs typeface="Helvetica" panose="020B0604020202020204" pitchFamily="34" charset="0"/>
              </a:rPr>
              <a:t>plot</a:t>
            </a:r>
            <a:r>
              <a:rPr lang="es-MX" b="1"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measure</a:t>
            </a:r>
            <a:r>
              <a:rPr lang="es-MX" dirty="0">
                <a:latin typeface="Gill Sans MT" panose="020B0502020104020203" pitchFamily="34" charset="0"/>
                <a:cs typeface="Helvetica" panose="020B0604020202020204" pitchFamily="34" charset="0"/>
              </a:rPr>
              <a:t> Hate Crime Rate </a:t>
            </a:r>
            <a:r>
              <a:rPr lang="es-MX" dirty="0" err="1">
                <a:latin typeface="Gill Sans MT" panose="020B0502020104020203" pitchFamily="34" charset="0"/>
                <a:cs typeface="Helvetica" panose="020B0604020202020204" pitchFamily="34" charset="0"/>
              </a:rPr>
              <a:t>over</a:t>
            </a:r>
            <a:r>
              <a:rPr lang="es-MX" dirty="0">
                <a:latin typeface="Gill Sans MT" panose="020B0502020104020203" pitchFamily="34" charset="0"/>
                <a:cs typeface="Helvetica" panose="020B0604020202020204" pitchFamily="34" charset="0"/>
              </a:rPr>
              <a:t> time by Region </a:t>
            </a:r>
            <a:r>
              <a:rPr lang="es-MX" dirty="0" err="1">
                <a:latin typeface="Gill Sans MT" panose="020B0502020104020203" pitchFamily="34" charset="0"/>
                <a:cs typeface="Helvetica" panose="020B0604020202020204" pitchFamily="34" charset="0"/>
              </a:rPr>
              <a:t>from</a:t>
            </a:r>
            <a:r>
              <a:rPr lang="es-MX" dirty="0">
                <a:latin typeface="Gill Sans MT" panose="020B0502020104020203" pitchFamily="34" charset="0"/>
                <a:cs typeface="Helvetica" panose="020B0604020202020204" pitchFamily="34" charset="0"/>
              </a:rPr>
              <a:t> 2012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2016.</a:t>
            </a:r>
          </a:p>
          <a:p>
            <a:r>
              <a:rPr lang="es-MX" dirty="0">
                <a:latin typeface="Gill Sans MT" panose="020B0502020104020203" pitchFamily="34" charset="0"/>
                <a:cs typeface="Helvetica" panose="020B0604020202020204" pitchFamily="34" charset="0"/>
              </a:rPr>
              <a:t>New England, Pacific, South Atlantic and </a:t>
            </a:r>
            <a:r>
              <a:rPr lang="es-MX" dirty="0" err="1">
                <a:latin typeface="Gill Sans MT" panose="020B0502020104020203" pitchFamily="34" charset="0"/>
                <a:cs typeface="Helvetica" panose="020B0604020202020204" pitchFamily="34" charset="0"/>
              </a:rPr>
              <a:t>regions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had</a:t>
            </a:r>
            <a:r>
              <a:rPr lang="es-MX" dirty="0">
                <a:latin typeface="Gill Sans MT" panose="020B0502020104020203" pitchFamily="34" charset="0"/>
                <a:cs typeface="Helvetica" panose="020B0604020202020204" pitchFamily="34" charset="0"/>
              </a:rPr>
              <a:t> a </a:t>
            </a:r>
            <a:r>
              <a:rPr lang="es-MX" dirty="0" err="1">
                <a:latin typeface="Gill Sans MT" panose="020B0502020104020203" pitchFamily="34" charset="0"/>
                <a:cs typeface="Helvetica" panose="020B0604020202020204" pitchFamily="34" charset="0"/>
              </a:rPr>
              <a:t>significant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increase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on</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election</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year</a:t>
            </a:r>
            <a:r>
              <a:rPr lang="es-MX" dirty="0">
                <a:latin typeface="Gill Sans MT" panose="020B0502020104020203" pitchFamily="34" charset="0"/>
                <a:cs typeface="Helvetica" panose="020B0604020202020204" pitchFamily="34" charset="0"/>
              </a:rPr>
              <a:t> (2016). </a:t>
            </a:r>
          </a:p>
        </p:txBody>
      </p:sp>
      <p:sp>
        <p:nvSpPr>
          <p:cNvPr id="25" name="Rectangle 24">
            <a:extLst>
              <a:ext uri="{FF2B5EF4-FFF2-40B4-BE49-F238E27FC236}">
                <a16:creationId xmlns:a16="http://schemas.microsoft.com/office/drawing/2014/main" id="{E55E7729-49FC-45A6-B92D-7EF0D8A7F6FA}"/>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B2326FE8-778E-4ADD-88C2-B4DFF003404B}"/>
              </a:ext>
            </a:extLst>
          </p:cNvPr>
          <p:cNvPicPr>
            <a:picLocks noChangeAspect="1"/>
          </p:cNvPicPr>
          <p:nvPr/>
        </p:nvPicPr>
        <p:blipFill>
          <a:blip r:embed="rId5"/>
          <a:stretch>
            <a:fillRect/>
          </a:stretch>
        </p:blipFill>
        <p:spPr>
          <a:xfrm>
            <a:off x="292552" y="69934"/>
            <a:ext cx="3127005" cy="2693714"/>
          </a:xfrm>
          <a:prstGeom prst="rect">
            <a:avLst/>
          </a:prstGeom>
        </p:spPr>
      </p:pic>
      <p:sp>
        <p:nvSpPr>
          <p:cNvPr id="21" name="Rectangle 20">
            <a:extLst>
              <a:ext uri="{FF2B5EF4-FFF2-40B4-BE49-F238E27FC236}">
                <a16:creationId xmlns:a16="http://schemas.microsoft.com/office/drawing/2014/main" id="{4CE96E59-7DC4-4B13-BDC5-ED6C53DF22C2}"/>
              </a:ext>
            </a:extLst>
          </p:cNvPr>
          <p:cNvSpPr/>
          <p:nvPr/>
        </p:nvSpPr>
        <p:spPr>
          <a:xfrm>
            <a:off x="4148632" y="185833"/>
            <a:ext cx="7905903" cy="400110"/>
          </a:xfrm>
          <a:prstGeom prst="rect">
            <a:avLst/>
          </a:prstGeom>
        </p:spPr>
        <p:txBody>
          <a:bodyPr wrap="square">
            <a:spAutoFit/>
          </a:bodyPr>
          <a:lstStyle/>
          <a:p>
            <a:r>
              <a:rPr lang="es-MX" sz="2000" b="1" dirty="0" err="1">
                <a:latin typeface="Gill Sans MT" panose="020B0502020104020203" pitchFamily="34" charset="0"/>
              </a:rPr>
              <a:t>Is</a:t>
            </a:r>
            <a:r>
              <a:rPr lang="es-MX" sz="2000" b="1" dirty="0">
                <a:latin typeface="Gill Sans MT" panose="020B0502020104020203" pitchFamily="34" charset="0"/>
              </a:rPr>
              <a:t> </a:t>
            </a:r>
            <a:r>
              <a:rPr lang="es-MX" sz="2000" b="1" dirty="0" err="1">
                <a:latin typeface="Gill Sans MT" panose="020B0502020104020203" pitchFamily="34" charset="0"/>
              </a:rPr>
              <a:t>there</a:t>
            </a:r>
            <a:r>
              <a:rPr lang="es-MX" sz="2000" b="1" dirty="0">
                <a:latin typeface="Gill Sans MT" panose="020B0502020104020203" pitchFamily="34" charset="0"/>
              </a:rPr>
              <a:t> a </a:t>
            </a:r>
            <a:r>
              <a:rPr lang="es-MX" sz="2000" b="1" dirty="0" err="1">
                <a:latin typeface="Gill Sans MT" panose="020B0502020104020203" pitchFamily="34" charset="0"/>
              </a:rPr>
              <a:t>correlation</a:t>
            </a:r>
            <a:r>
              <a:rPr lang="es-MX" sz="2000" b="1" dirty="0">
                <a:latin typeface="Gill Sans MT" panose="020B0502020104020203" pitchFamily="34" charset="0"/>
              </a:rPr>
              <a:t> </a:t>
            </a:r>
            <a:r>
              <a:rPr lang="es-MX" sz="2000" b="1" dirty="0" err="1">
                <a:latin typeface="Gill Sans MT" panose="020B0502020104020203" pitchFamily="34" charset="0"/>
              </a:rPr>
              <a:t>between</a:t>
            </a:r>
            <a:r>
              <a:rPr lang="es-MX" sz="2000" b="1" dirty="0">
                <a:latin typeface="Gill Sans MT" panose="020B0502020104020203" pitchFamily="34" charset="0"/>
              </a:rPr>
              <a:t> hate crime and </a:t>
            </a:r>
            <a:r>
              <a:rPr lang="es-MX" sz="2000" b="1" dirty="0" err="1">
                <a:latin typeface="Gill Sans MT" panose="020B0502020104020203" pitchFamily="34" charset="0"/>
              </a:rPr>
              <a:t>immigration</a:t>
            </a:r>
            <a:r>
              <a:rPr lang="es-MX" sz="2000" b="1" dirty="0">
                <a:latin typeface="Gill Sans MT" panose="020B0502020104020203" pitchFamily="34" charset="0"/>
              </a:rPr>
              <a:t>?</a:t>
            </a:r>
          </a:p>
        </p:txBody>
      </p:sp>
    </p:spTree>
    <p:extLst>
      <p:ext uri="{BB962C8B-B14F-4D97-AF65-F5344CB8AC3E}">
        <p14:creationId xmlns:p14="http://schemas.microsoft.com/office/powerpoint/2010/main" val="914062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19AEF4D-9FF9-4A6D-AF60-5A1813B4849F}"/>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DC0DADB-4524-4630-87A1-207356C96E1C}"/>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214E28-5DEA-49DB-AAFE-0C593F9D0298}"/>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AAC6101F-EA84-46A4-B01F-1511995B29BE}"/>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6" name="Picture 2" descr="Image result for GWU BANNER">
            <a:extLst>
              <a:ext uri="{FF2B5EF4-FFF2-40B4-BE49-F238E27FC236}">
                <a16:creationId xmlns:a16="http://schemas.microsoft.com/office/drawing/2014/main" id="{6515864D-DFAB-4D75-B591-93D35E235B40}"/>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D35395D-A057-4AB0-A308-4B02A81881B8}"/>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8" name="Straight Connector 17">
            <a:extLst>
              <a:ext uri="{FF2B5EF4-FFF2-40B4-BE49-F238E27FC236}">
                <a16:creationId xmlns:a16="http://schemas.microsoft.com/office/drawing/2014/main" id="{2CA5E540-8A47-454D-B6F2-2834BB66B886}"/>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19" name="Title 1">
            <a:extLst>
              <a:ext uri="{FF2B5EF4-FFF2-40B4-BE49-F238E27FC236}">
                <a16:creationId xmlns:a16="http://schemas.microsoft.com/office/drawing/2014/main" id="{6EC40FF6-1BCE-4CB5-B1FF-14019C7ED1D5}"/>
              </a:ext>
            </a:extLst>
          </p:cNvPr>
          <p:cNvSpPr>
            <a:spLocks noGrp="1"/>
          </p:cNvSpPr>
          <p:nvPr>
            <p:ph type="title"/>
          </p:nvPr>
        </p:nvSpPr>
        <p:spPr>
          <a:xfrm>
            <a:off x="261278" y="2960116"/>
            <a:ext cx="2912617" cy="937765"/>
          </a:xfrm>
        </p:spPr>
        <p:txBody>
          <a:bodyPr>
            <a:noAutofit/>
          </a:bodyPr>
          <a:lstStyle/>
          <a:p>
            <a:pPr algn="ctr"/>
            <a:r>
              <a:rPr lang="en-US" sz="4000" b="1" dirty="0">
                <a:solidFill>
                  <a:schemeClr val="bg1"/>
                </a:solidFill>
                <a:latin typeface="Trebuchet MS" panose="020B0603020202020204" pitchFamily="34" charset="0"/>
              </a:rPr>
              <a:t>Data Analysis</a:t>
            </a:r>
          </a:p>
        </p:txBody>
      </p:sp>
      <p:sp>
        <p:nvSpPr>
          <p:cNvPr id="23" name="TextBox 22">
            <a:extLst>
              <a:ext uri="{FF2B5EF4-FFF2-40B4-BE49-F238E27FC236}">
                <a16:creationId xmlns:a16="http://schemas.microsoft.com/office/drawing/2014/main" id="{7FD7E4F7-A836-4056-A0BC-8080B1C0B888}"/>
              </a:ext>
            </a:extLst>
          </p:cNvPr>
          <p:cNvSpPr txBox="1"/>
          <p:nvPr/>
        </p:nvSpPr>
        <p:spPr>
          <a:xfrm>
            <a:off x="8955616" y="1077385"/>
            <a:ext cx="2841684" cy="923330"/>
          </a:xfrm>
          <a:prstGeom prst="rect">
            <a:avLst/>
          </a:prstGeom>
          <a:noFill/>
        </p:spPr>
        <p:txBody>
          <a:bodyPr wrap="square" rtlCol="0">
            <a:spAutoFit/>
          </a:bodyPr>
          <a:lstStyle/>
          <a:p>
            <a:r>
              <a:rPr lang="es-MX" b="1" dirty="0">
                <a:latin typeface="Gill Sans MT" panose="020B0502020104020203" pitchFamily="34" charset="0"/>
                <a:cs typeface="Helvetica" panose="020B0604020202020204" pitchFamily="34" charset="0"/>
              </a:rPr>
              <a:t>Scatter </a:t>
            </a:r>
            <a:r>
              <a:rPr lang="es-MX" b="1" dirty="0" err="1">
                <a:latin typeface="Gill Sans MT" panose="020B0502020104020203" pitchFamily="34" charset="0"/>
                <a:cs typeface="Helvetica" panose="020B0604020202020204" pitchFamily="34" charset="0"/>
              </a:rPr>
              <a:t>plots</a:t>
            </a:r>
            <a:r>
              <a:rPr lang="es-MX" b="1"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created</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analyze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behavior</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differences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among</a:t>
            </a:r>
            <a:r>
              <a:rPr lang="es-MX" dirty="0">
                <a:latin typeface="Gill Sans MT" panose="020B0502020104020203" pitchFamily="34" charset="0"/>
                <a:cs typeface="Helvetica" panose="020B0604020202020204" pitchFamily="34" charset="0"/>
              </a:rPr>
              <a:t> US </a:t>
            </a:r>
            <a:r>
              <a:rPr lang="es-MX" dirty="0" err="1">
                <a:latin typeface="Gill Sans MT" panose="020B0502020104020203" pitchFamily="34" charset="0"/>
                <a:cs typeface="Helvetica" panose="020B0604020202020204" pitchFamily="34" charset="0"/>
              </a:rPr>
              <a:t>regions</a:t>
            </a:r>
            <a:r>
              <a:rPr lang="es-MX" dirty="0">
                <a:latin typeface="Gill Sans MT" panose="020B0502020104020203" pitchFamily="34" charset="0"/>
                <a:cs typeface="Helvetica" panose="020B0604020202020204" pitchFamily="34" charset="0"/>
              </a:rPr>
              <a:t>.</a:t>
            </a:r>
          </a:p>
        </p:txBody>
      </p:sp>
      <p:pic>
        <p:nvPicPr>
          <p:cNvPr id="21" name="Picture 20" descr="A close up of a map&#10;&#10;Description generated with high confidence">
            <a:extLst>
              <a:ext uri="{FF2B5EF4-FFF2-40B4-BE49-F238E27FC236}">
                <a16:creationId xmlns:a16="http://schemas.microsoft.com/office/drawing/2014/main" id="{8A57AF35-C375-4AA9-AA20-1681B9A97F41}"/>
              </a:ext>
            </a:extLst>
          </p:cNvPr>
          <p:cNvPicPr>
            <a:picLocks noChangeAspect="1"/>
          </p:cNvPicPr>
          <p:nvPr/>
        </p:nvPicPr>
        <p:blipFill rotWithShape="1">
          <a:blip r:embed="rId4">
            <a:extLst>
              <a:ext uri="{28A0092B-C50C-407E-A947-70E740481C1C}">
                <a14:useLocalDpi xmlns:a14="http://schemas.microsoft.com/office/drawing/2010/main" val="0"/>
              </a:ext>
            </a:extLst>
          </a:blip>
          <a:srcRect l="8008" t="1957" r="6651" b="6873"/>
          <a:stretch/>
        </p:blipFill>
        <p:spPr>
          <a:xfrm>
            <a:off x="3973682" y="1077386"/>
            <a:ext cx="4806894" cy="5135128"/>
          </a:xfrm>
          <a:prstGeom prst="rect">
            <a:avLst/>
          </a:prstGeom>
        </p:spPr>
      </p:pic>
      <p:sp>
        <p:nvSpPr>
          <p:cNvPr id="22" name="TextBox 21">
            <a:extLst>
              <a:ext uri="{FF2B5EF4-FFF2-40B4-BE49-F238E27FC236}">
                <a16:creationId xmlns:a16="http://schemas.microsoft.com/office/drawing/2014/main" id="{DD1B83B4-A584-454E-A5D3-347A05FC11FB}"/>
              </a:ext>
            </a:extLst>
          </p:cNvPr>
          <p:cNvSpPr txBox="1"/>
          <p:nvPr/>
        </p:nvSpPr>
        <p:spPr>
          <a:xfrm>
            <a:off x="4140809" y="708053"/>
            <a:ext cx="4806894" cy="369332"/>
          </a:xfrm>
          <a:prstGeom prst="rect">
            <a:avLst/>
          </a:prstGeom>
          <a:noFill/>
        </p:spPr>
        <p:txBody>
          <a:bodyPr wrap="square" rtlCol="0">
            <a:spAutoFit/>
          </a:bodyPr>
          <a:lstStyle/>
          <a:p>
            <a:r>
              <a:rPr lang="es-MX" b="1" dirty="0">
                <a:latin typeface="Gill Sans MT" panose="020B0502020104020203" pitchFamily="34" charset="0"/>
                <a:cs typeface="Helvetica" panose="020B0604020202020204" pitchFamily="34" charset="0"/>
              </a:rPr>
              <a:t>HATE CRIME vs FOREIGN BORN RATE</a:t>
            </a:r>
            <a:endParaRPr lang="es-MX" dirty="0">
              <a:latin typeface="Gill Sans MT" panose="020B0502020104020203" pitchFamily="34" charset="0"/>
              <a:cs typeface="Helvetica" panose="020B0604020202020204" pitchFamily="34" charset="0"/>
            </a:endParaRPr>
          </a:p>
        </p:txBody>
      </p:sp>
      <p:sp>
        <p:nvSpPr>
          <p:cNvPr id="26" name="Rectangle 25">
            <a:extLst>
              <a:ext uri="{FF2B5EF4-FFF2-40B4-BE49-F238E27FC236}">
                <a16:creationId xmlns:a16="http://schemas.microsoft.com/office/drawing/2014/main" id="{6169447B-40EA-49A8-9527-BEAC7BB99AA6}"/>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C26A7095-5D23-4697-99F5-85B078F05D57}"/>
              </a:ext>
            </a:extLst>
          </p:cNvPr>
          <p:cNvPicPr>
            <a:picLocks noChangeAspect="1"/>
          </p:cNvPicPr>
          <p:nvPr/>
        </p:nvPicPr>
        <p:blipFill>
          <a:blip r:embed="rId5"/>
          <a:stretch>
            <a:fillRect/>
          </a:stretch>
        </p:blipFill>
        <p:spPr>
          <a:xfrm>
            <a:off x="292552" y="69934"/>
            <a:ext cx="3127005" cy="2693714"/>
          </a:xfrm>
          <a:prstGeom prst="rect">
            <a:avLst/>
          </a:prstGeom>
        </p:spPr>
      </p:pic>
      <p:sp>
        <p:nvSpPr>
          <p:cNvPr id="24" name="Rectangle 23">
            <a:extLst>
              <a:ext uri="{FF2B5EF4-FFF2-40B4-BE49-F238E27FC236}">
                <a16:creationId xmlns:a16="http://schemas.microsoft.com/office/drawing/2014/main" id="{BC550EB7-CB96-458F-BA59-1E3674DBFA26}"/>
              </a:ext>
            </a:extLst>
          </p:cNvPr>
          <p:cNvSpPr/>
          <p:nvPr/>
        </p:nvSpPr>
        <p:spPr>
          <a:xfrm>
            <a:off x="4148632" y="185833"/>
            <a:ext cx="7905903" cy="400110"/>
          </a:xfrm>
          <a:prstGeom prst="rect">
            <a:avLst/>
          </a:prstGeom>
        </p:spPr>
        <p:txBody>
          <a:bodyPr wrap="square">
            <a:spAutoFit/>
          </a:bodyPr>
          <a:lstStyle/>
          <a:p>
            <a:r>
              <a:rPr lang="es-MX" sz="2000" b="1" dirty="0" err="1">
                <a:latin typeface="Gill Sans MT" panose="020B0502020104020203" pitchFamily="34" charset="0"/>
              </a:rPr>
              <a:t>Is</a:t>
            </a:r>
            <a:r>
              <a:rPr lang="es-MX" sz="2000" b="1" dirty="0">
                <a:latin typeface="Gill Sans MT" panose="020B0502020104020203" pitchFamily="34" charset="0"/>
              </a:rPr>
              <a:t> </a:t>
            </a:r>
            <a:r>
              <a:rPr lang="es-MX" sz="2000" b="1" dirty="0" err="1">
                <a:latin typeface="Gill Sans MT" panose="020B0502020104020203" pitchFamily="34" charset="0"/>
              </a:rPr>
              <a:t>there</a:t>
            </a:r>
            <a:r>
              <a:rPr lang="es-MX" sz="2000" b="1" dirty="0">
                <a:latin typeface="Gill Sans MT" panose="020B0502020104020203" pitchFamily="34" charset="0"/>
              </a:rPr>
              <a:t> a </a:t>
            </a:r>
            <a:r>
              <a:rPr lang="es-MX" sz="2000" b="1" dirty="0" err="1">
                <a:latin typeface="Gill Sans MT" panose="020B0502020104020203" pitchFamily="34" charset="0"/>
              </a:rPr>
              <a:t>correlation</a:t>
            </a:r>
            <a:r>
              <a:rPr lang="es-MX" sz="2000" b="1" dirty="0">
                <a:latin typeface="Gill Sans MT" panose="020B0502020104020203" pitchFamily="34" charset="0"/>
              </a:rPr>
              <a:t> </a:t>
            </a:r>
            <a:r>
              <a:rPr lang="es-MX" sz="2000" b="1" dirty="0" err="1">
                <a:latin typeface="Gill Sans MT" panose="020B0502020104020203" pitchFamily="34" charset="0"/>
              </a:rPr>
              <a:t>between</a:t>
            </a:r>
            <a:r>
              <a:rPr lang="es-MX" sz="2000" b="1" dirty="0">
                <a:latin typeface="Gill Sans MT" panose="020B0502020104020203" pitchFamily="34" charset="0"/>
              </a:rPr>
              <a:t> hate crime and </a:t>
            </a:r>
            <a:r>
              <a:rPr lang="es-MX" sz="2000" b="1" dirty="0" err="1">
                <a:latin typeface="Gill Sans MT" panose="020B0502020104020203" pitchFamily="34" charset="0"/>
              </a:rPr>
              <a:t>immigration</a:t>
            </a:r>
            <a:r>
              <a:rPr lang="es-MX" sz="2000" b="1" dirty="0">
                <a:latin typeface="Gill Sans MT" panose="020B0502020104020203" pitchFamily="34" charset="0"/>
              </a:rPr>
              <a:t>?</a:t>
            </a:r>
          </a:p>
        </p:txBody>
      </p:sp>
    </p:spTree>
    <p:extLst>
      <p:ext uri="{BB962C8B-B14F-4D97-AF65-F5344CB8AC3E}">
        <p14:creationId xmlns:p14="http://schemas.microsoft.com/office/powerpoint/2010/main" val="570679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19AEF4D-9FF9-4A6D-AF60-5A1813B4849F}"/>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48477F6-4336-4265-8B58-5C79E90218FA}"/>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214E28-5DEA-49DB-AAFE-0C593F9D0298}"/>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AAC6101F-EA84-46A4-B01F-1511995B29BE}"/>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6" name="Picture 2" descr="Image result for GWU BANNER">
            <a:extLst>
              <a:ext uri="{FF2B5EF4-FFF2-40B4-BE49-F238E27FC236}">
                <a16:creationId xmlns:a16="http://schemas.microsoft.com/office/drawing/2014/main" id="{6515864D-DFAB-4D75-B591-93D35E235B40}"/>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D35395D-A057-4AB0-A308-4B02A81881B8}"/>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8" name="Straight Connector 17">
            <a:extLst>
              <a:ext uri="{FF2B5EF4-FFF2-40B4-BE49-F238E27FC236}">
                <a16:creationId xmlns:a16="http://schemas.microsoft.com/office/drawing/2014/main" id="{2CA5E540-8A47-454D-B6F2-2834BB66B886}"/>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19" name="Title 1">
            <a:extLst>
              <a:ext uri="{FF2B5EF4-FFF2-40B4-BE49-F238E27FC236}">
                <a16:creationId xmlns:a16="http://schemas.microsoft.com/office/drawing/2014/main" id="{6EC40FF6-1BCE-4CB5-B1FF-14019C7ED1D5}"/>
              </a:ext>
            </a:extLst>
          </p:cNvPr>
          <p:cNvSpPr>
            <a:spLocks noGrp="1"/>
          </p:cNvSpPr>
          <p:nvPr>
            <p:ph type="title"/>
          </p:nvPr>
        </p:nvSpPr>
        <p:spPr>
          <a:xfrm>
            <a:off x="261278" y="2960116"/>
            <a:ext cx="2912617" cy="937765"/>
          </a:xfrm>
        </p:spPr>
        <p:txBody>
          <a:bodyPr>
            <a:noAutofit/>
          </a:bodyPr>
          <a:lstStyle/>
          <a:p>
            <a:pPr algn="ctr"/>
            <a:r>
              <a:rPr lang="en-US" sz="4000" b="1" dirty="0">
                <a:solidFill>
                  <a:schemeClr val="bg1"/>
                </a:solidFill>
                <a:latin typeface="Trebuchet MS" panose="020B0603020202020204" pitchFamily="34" charset="0"/>
              </a:rPr>
              <a:t>Data Analysis</a:t>
            </a:r>
          </a:p>
        </p:txBody>
      </p:sp>
      <p:sp>
        <p:nvSpPr>
          <p:cNvPr id="22" name="TextBox 21">
            <a:extLst>
              <a:ext uri="{FF2B5EF4-FFF2-40B4-BE49-F238E27FC236}">
                <a16:creationId xmlns:a16="http://schemas.microsoft.com/office/drawing/2014/main" id="{DD1B83B4-A584-454E-A5D3-347A05FC11FB}"/>
              </a:ext>
            </a:extLst>
          </p:cNvPr>
          <p:cNvSpPr txBox="1"/>
          <p:nvPr/>
        </p:nvSpPr>
        <p:spPr>
          <a:xfrm>
            <a:off x="3973682" y="670477"/>
            <a:ext cx="4832694" cy="369332"/>
          </a:xfrm>
          <a:prstGeom prst="rect">
            <a:avLst/>
          </a:prstGeom>
          <a:noFill/>
        </p:spPr>
        <p:txBody>
          <a:bodyPr wrap="square" rtlCol="0">
            <a:spAutoFit/>
          </a:bodyPr>
          <a:lstStyle/>
          <a:p>
            <a:pPr algn="ctr"/>
            <a:r>
              <a:rPr lang="es-MX" b="1" dirty="0">
                <a:latin typeface="Gill Sans MT" panose="020B0502020104020203" pitchFamily="34" charset="0"/>
                <a:cs typeface="Helvetica" panose="020B0604020202020204" pitchFamily="34" charset="0"/>
              </a:rPr>
              <a:t>HATE CRIME vs POVERTY RATE</a:t>
            </a:r>
            <a:endParaRPr lang="es-MX" dirty="0">
              <a:latin typeface="Gill Sans MT" panose="020B0502020104020203" pitchFamily="34" charset="0"/>
              <a:cs typeface="Helvetica" panose="020B0604020202020204" pitchFamily="34" charset="0"/>
            </a:endParaRPr>
          </a:p>
        </p:txBody>
      </p:sp>
      <p:pic>
        <p:nvPicPr>
          <p:cNvPr id="20" name="Picture 19" descr="A close up of a map&#10;&#10;Description generated with high confidence">
            <a:extLst>
              <a:ext uri="{FF2B5EF4-FFF2-40B4-BE49-F238E27FC236}">
                <a16:creationId xmlns:a16="http://schemas.microsoft.com/office/drawing/2014/main" id="{513CC599-CAA8-476A-BAC4-19D7AF855A3A}"/>
              </a:ext>
            </a:extLst>
          </p:cNvPr>
          <p:cNvPicPr>
            <a:picLocks noChangeAspect="1"/>
          </p:cNvPicPr>
          <p:nvPr/>
        </p:nvPicPr>
        <p:blipFill rotWithShape="1">
          <a:blip r:embed="rId4">
            <a:extLst>
              <a:ext uri="{28A0092B-C50C-407E-A947-70E740481C1C}">
                <a14:useLocalDpi xmlns:a14="http://schemas.microsoft.com/office/drawing/2010/main" val="0"/>
              </a:ext>
            </a:extLst>
          </a:blip>
          <a:srcRect l="7584" t="2254" r="7765" b="8217"/>
          <a:stretch/>
        </p:blipFill>
        <p:spPr>
          <a:xfrm>
            <a:off x="3973682" y="1087068"/>
            <a:ext cx="4832694" cy="5111015"/>
          </a:xfrm>
          <a:prstGeom prst="rect">
            <a:avLst/>
          </a:prstGeom>
        </p:spPr>
      </p:pic>
      <p:sp>
        <p:nvSpPr>
          <p:cNvPr id="26" name="Rectangle 25">
            <a:extLst>
              <a:ext uri="{FF2B5EF4-FFF2-40B4-BE49-F238E27FC236}">
                <a16:creationId xmlns:a16="http://schemas.microsoft.com/office/drawing/2014/main" id="{C095A31C-13BD-4580-B1AB-0C0B73C92FB0}"/>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6B8DFF27-57B8-4C43-A2AD-5E57DA7BB43A}"/>
              </a:ext>
            </a:extLst>
          </p:cNvPr>
          <p:cNvPicPr>
            <a:picLocks noChangeAspect="1"/>
          </p:cNvPicPr>
          <p:nvPr/>
        </p:nvPicPr>
        <p:blipFill>
          <a:blip r:embed="rId5"/>
          <a:stretch>
            <a:fillRect/>
          </a:stretch>
        </p:blipFill>
        <p:spPr>
          <a:xfrm>
            <a:off x="292552" y="69934"/>
            <a:ext cx="3127005" cy="2693714"/>
          </a:xfrm>
          <a:prstGeom prst="rect">
            <a:avLst/>
          </a:prstGeom>
        </p:spPr>
      </p:pic>
      <p:sp>
        <p:nvSpPr>
          <p:cNvPr id="21" name="TextBox 20">
            <a:extLst>
              <a:ext uri="{FF2B5EF4-FFF2-40B4-BE49-F238E27FC236}">
                <a16:creationId xmlns:a16="http://schemas.microsoft.com/office/drawing/2014/main" id="{58CE5046-72AE-45A3-8575-52AEC977EDB5}"/>
              </a:ext>
            </a:extLst>
          </p:cNvPr>
          <p:cNvSpPr txBox="1"/>
          <p:nvPr/>
        </p:nvSpPr>
        <p:spPr>
          <a:xfrm>
            <a:off x="8962429" y="1077386"/>
            <a:ext cx="2841684" cy="923330"/>
          </a:xfrm>
          <a:prstGeom prst="rect">
            <a:avLst/>
          </a:prstGeom>
          <a:noFill/>
        </p:spPr>
        <p:txBody>
          <a:bodyPr wrap="square" rtlCol="0">
            <a:spAutoFit/>
          </a:bodyPr>
          <a:lstStyle/>
          <a:p>
            <a:r>
              <a:rPr lang="es-MX" b="1" dirty="0">
                <a:latin typeface="Gill Sans MT" panose="020B0502020104020203" pitchFamily="34" charset="0"/>
                <a:cs typeface="Helvetica" panose="020B0604020202020204" pitchFamily="34" charset="0"/>
              </a:rPr>
              <a:t>Scatter </a:t>
            </a:r>
            <a:r>
              <a:rPr lang="es-MX" b="1" dirty="0" err="1">
                <a:latin typeface="Gill Sans MT" panose="020B0502020104020203" pitchFamily="34" charset="0"/>
                <a:cs typeface="Helvetica" panose="020B0604020202020204" pitchFamily="34" charset="0"/>
              </a:rPr>
              <a:t>plots</a:t>
            </a:r>
            <a:r>
              <a:rPr lang="es-MX" b="1"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created</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analyze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behavior</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differences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among</a:t>
            </a:r>
            <a:r>
              <a:rPr lang="es-MX" dirty="0">
                <a:latin typeface="Gill Sans MT" panose="020B0502020104020203" pitchFamily="34" charset="0"/>
                <a:cs typeface="Helvetica" panose="020B0604020202020204" pitchFamily="34" charset="0"/>
              </a:rPr>
              <a:t> US </a:t>
            </a:r>
            <a:r>
              <a:rPr lang="es-MX" dirty="0" err="1">
                <a:latin typeface="Gill Sans MT" panose="020B0502020104020203" pitchFamily="34" charset="0"/>
                <a:cs typeface="Helvetica" panose="020B0604020202020204" pitchFamily="34" charset="0"/>
              </a:rPr>
              <a:t>regions</a:t>
            </a:r>
            <a:r>
              <a:rPr lang="es-MX" dirty="0">
                <a:latin typeface="Gill Sans MT" panose="020B0502020104020203" pitchFamily="34" charset="0"/>
                <a:cs typeface="Helvetica" panose="020B0604020202020204" pitchFamily="34" charset="0"/>
              </a:rPr>
              <a:t>.</a:t>
            </a:r>
          </a:p>
        </p:txBody>
      </p:sp>
      <p:sp>
        <p:nvSpPr>
          <p:cNvPr id="28" name="Rectangle 27">
            <a:extLst>
              <a:ext uri="{FF2B5EF4-FFF2-40B4-BE49-F238E27FC236}">
                <a16:creationId xmlns:a16="http://schemas.microsoft.com/office/drawing/2014/main" id="{24AEA203-2284-47CF-A542-F0BFC0AD57EB}"/>
              </a:ext>
            </a:extLst>
          </p:cNvPr>
          <p:cNvSpPr/>
          <p:nvPr/>
        </p:nvSpPr>
        <p:spPr>
          <a:xfrm>
            <a:off x="4148632" y="185833"/>
            <a:ext cx="7905903" cy="400110"/>
          </a:xfrm>
          <a:prstGeom prst="rect">
            <a:avLst/>
          </a:prstGeom>
        </p:spPr>
        <p:txBody>
          <a:bodyPr wrap="square">
            <a:spAutoFit/>
          </a:bodyPr>
          <a:lstStyle/>
          <a:p>
            <a:r>
              <a:rPr lang="es-MX" sz="2000" b="1" dirty="0" err="1">
                <a:latin typeface="Gill Sans MT" panose="020B0502020104020203" pitchFamily="34" charset="0"/>
              </a:rPr>
              <a:t>Is</a:t>
            </a:r>
            <a:r>
              <a:rPr lang="es-MX" sz="2000" b="1" dirty="0">
                <a:latin typeface="Gill Sans MT" panose="020B0502020104020203" pitchFamily="34" charset="0"/>
              </a:rPr>
              <a:t> </a:t>
            </a:r>
            <a:r>
              <a:rPr lang="es-MX" sz="2000" b="1" dirty="0" err="1">
                <a:latin typeface="Gill Sans MT" panose="020B0502020104020203" pitchFamily="34" charset="0"/>
              </a:rPr>
              <a:t>there</a:t>
            </a:r>
            <a:r>
              <a:rPr lang="es-MX" sz="2000" b="1" dirty="0">
                <a:latin typeface="Gill Sans MT" panose="020B0502020104020203" pitchFamily="34" charset="0"/>
              </a:rPr>
              <a:t> a </a:t>
            </a:r>
            <a:r>
              <a:rPr lang="es-MX" sz="2000" b="1" dirty="0" err="1">
                <a:latin typeface="Gill Sans MT" panose="020B0502020104020203" pitchFamily="34" charset="0"/>
              </a:rPr>
              <a:t>correlation</a:t>
            </a:r>
            <a:r>
              <a:rPr lang="es-MX" sz="2000" b="1" dirty="0">
                <a:latin typeface="Gill Sans MT" panose="020B0502020104020203" pitchFamily="34" charset="0"/>
              </a:rPr>
              <a:t> </a:t>
            </a:r>
            <a:r>
              <a:rPr lang="es-MX" sz="2000" b="1" dirty="0" err="1">
                <a:latin typeface="Gill Sans MT" panose="020B0502020104020203" pitchFamily="34" charset="0"/>
              </a:rPr>
              <a:t>between</a:t>
            </a:r>
            <a:r>
              <a:rPr lang="es-MX" sz="2000" b="1" dirty="0">
                <a:latin typeface="Gill Sans MT" panose="020B0502020104020203" pitchFamily="34" charset="0"/>
              </a:rPr>
              <a:t> hate crime and </a:t>
            </a:r>
            <a:r>
              <a:rPr lang="es-MX" sz="2000" b="1" dirty="0" err="1">
                <a:latin typeface="Gill Sans MT" panose="020B0502020104020203" pitchFamily="34" charset="0"/>
              </a:rPr>
              <a:t>immigration</a:t>
            </a:r>
            <a:r>
              <a:rPr lang="es-MX" sz="2000" b="1" dirty="0">
                <a:latin typeface="Gill Sans MT" panose="020B0502020104020203" pitchFamily="34" charset="0"/>
              </a:rPr>
              <a:t>?</a:t>
            </a:r>
          </a:p>
        </p:txBody>
      </p:sp>
    </p:spTree>
    <p:extLst>
      <p:ext uri="{BB962C8B-B14F-4D97-AF65-F5344CB8AC3E}">
        <p14:creationId xmlns:p14="http://schemas.microsoft.com/office/powerpoint/2010/main" val="541599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19AEF4D-9FF9-4A6D-AF60-5A1813B4849F}"/>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77814C-FCE4-4675-AD79-A78B4473650D}"/>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214E28-5DEA-49DB-AAFE-0C593F9D0298}"/>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AAC6101F-EA84-46A4-B01F-1511995B29BE}"/>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6" name="Picture 2" descr="Image result for GWU BANNER">
            <a:extLst>
              <a:ext uri="{FF2B5EF4-FFF2-40B4-BE49-F238E27FC236}">
                <a16:creationId xmlns:a16="http://schemas.microsoft.com/office/drawing/2014/main" id="{6515864D-DFAB-4D75-B591-93D35E235B40}"/>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D35395D-A057-4AB0-A308-4B02A81881B8}"/>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8" name="Straight Connector 17">
            <a:extLst>
              <a:ext uri="{FF2B5EF4-FFF2-40B4-BE49-F238E27FC236}">
                <a16:creationId xmlns:a16="http://schemas.microsoft.com/office/drawing/2014/main" id="{2CA5E540-8A47-454D-B6F2-2834BB66B886}"/>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19" name="Title 1">
            <a:extLst>
              <a:ext uri="{FF2B5EF4-FFF2-40B4-BE49-F238E27FC236}">
                <a16:creationId xmlns:a16="http://schemas.microsoft.com/office/drawing/2014/main" id="{6EC40FF6-1BCE-4CB5-B1FF-14019C7ED1D5}"/>
              </a:ext>
            </a:extLst>
          </p:cNvPr>
          <p:cNvSpPr>
            <a:spLocks noGrp="1"/>
          </p:cNvSpPr>
          <p:nvPr>
            <p:ph type="title"/>
          </p:nvPr>
        </p:nvSpPr>
        <p:spPr>
          <a:xfrm>
            <a:off x="261278" y="2960116"/>
            <a:ext cx="2912617" cy="937765"/>
          </a:xfrm>
        </p:spPr>
        <p:txBody>
          <a:bodyPr>
            <a:noAutofit/>
          </a:bodyPr>
          <a:lstStyle/>
          <a:p>
            <a:pPr algn="ctr"/>
            <a:r>
              <a:rPr lang="en-US" sz="4000" b="1" dirty="0">
                <a:solidFill>
                  <a:schemeClr val="bg1"/>
                </a:solidFill>
                <a:latin typeface="Trebuchet MS" panose="020B0603020202020204" pitchFamily="34" charset="0"/>
              </a:rPr>
              <a:t>Data Analysis</a:t>
            </a:r>
          </a:p>
        </p:txBody>
      </p:sp>
      <p:sp>
        <p:nvSpPr>
          <p:cNvPr id="22" name="TextBox 21">
            <a:extLst>
              <a:ext uri="{FF2B5EF4-FFF2-40B4-BE49-F238E27FC236}">
                <a16:creationId xmlns:a16="http://schemas.microsoft.com/office/drawing/2014/main" id="{DD1B83B4-A584-454E-A5D3-347A05FC11FB}"/>
              </a:ext>
            </a:extLst>
          </p:cNvPr>
          <p:cNvSpPr txBox="1"/>
          <p:nvPr/>
        </p:nvSpPr>
        <p:spPr>
          <a:xfrm>
            <a:off x="4114617" y="697181"/>
            <a:ext cx="4751081" cy="369332"/>
          </a:xfrm>
          <a:prstGeom prst="rect">
            <a:avLst/>
          </a:prstGeom>
          <a:noFill/>
        </p:spPr>
        <p:txBody>
          <a:bodyPr wrap="square" rtlCol="0">
            <a:spAutoFit/>
          </a:bodyPr>
          <a:lstStyle/>
          <a:p>
            <a:r>
              <a:rPr lang="es-MX" b="1" dirty="0">
                <a:latin typeface="Gill Sans MT" panose="020B0502020104020203" pitchFamily="34" charset="0"/>
                <a:cs typeface="Helvetica" panose="020B0604020202020204" pitchFamily="34" charset="0"/>
              </a:rPr>
              <a:t>HATE CRIME vs HOUSEHOLD INCOME</a:t>
            </a:r>
            <a:endParaRPr lang="es-MX" dirty="0">
              <a:latin typeface="Gill Sans MT" panose="020B0502020104020203" pitchFamily="34" charset="0"/>
              <a:cs typeface="Helvetica" panose="020B0604020202020204" pitchFamily="34" charset="0"/>
            </a:endParaRPr>
          </a:p>
        </p:txBody>
      </p:sp>
      <p:pic>
        <p:nvPicPr>
          <p:cNvPr id="20" name="Picture 19" descr="A close up of a map&#10;&#10;Description generated with high confidence">
            <a:extLst>
              <a:ext uri="{FF2B5EF4-FFF2-40B4-BE49-F238E27FC236}">
                <a16:creationId xmlns:a16="http://schemas.microsoft.com/office/drawing/2014/main" id="{3E893F19-3BB9-448A-B752-7F0C135EE5A4}"/>
              </a:ext>
            </a:extLst>
          </p:cNvPr>
          <p:cNvPicPr>
            <a:picLocks noChangeAspect="1"/>
          </p:cNvPicPr>
          <p:nvPr/>
        </p:nvPicPr>
        <p:blipFill rotWithShape="1">
          <a:blip r:embed="rId4">
            <a:extLst>
              <a:ext uri="{28A0092B-C50C-407E-A947-70E740481C1C}">
                <a14:useLocalDpi xmlns:a14="http://schemas.microsoft.com/office/drawing/2010/main" val="0"/>
              </a:ext>
            </a:extLst>
          </a:blip>
          <a:srcRect l="9279" t="2187" r="8796" b="9146"/>
          <a:stretch/>
        </p:blipFill>
        <p:spPr>
          <a:xfrm>
            <a:off x="4114617" y="1105075"/>
            <a:ext cx="4602149" cy="4980860"/>
          </a:xfrm>
          <a:prstGeom prst="rect">
            <a:avLst/>
          </a:prstGeom>
        </p:spPr>
      </p:pic>
      <p:sp>
        <p:nvSpPr>
          <p:cNvPr id="28" name="Rectangle 27">
            <a:extLst>
              <a:ext uri="{FF2B5EF4-FFF2-40B4-BE49-F238E27FC236}">
                <a16:creationId xmlns:a16="http://schemas.microsoft.com/office/drawing/2014/main" id="{542F58AF-1CAF-409D-90FC-C9C483BBEE04}"/>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4E279804-4C22-4F2C-8DBA-28CA8199F981}"/>
              </a:ext>
            </a:extLst>
          </p:cNvPr>
          <p:cNvPicPr>
            <a:picLocks noChangeAspect="1"/>
          </p:cNvPicPr>
          <p:nvPr/>
        </p:nvPicPr>
        <p:blipFill>
          <a:blip r:embed="rId5"/>
          <a:stretch>
            <a:fillRect/>
          </a:stretch>
        </p:blipFill>
        <p:spPr>
          <a:xfrm>
            <a:off x="292552" y="69934"/>
            <a:ext cx="3127005" cy="2693714"/>
          </a:xfrm>
          <a:prstGeom prst="rect">
            <a:avLst/>
          </a:prstGeom>
        </p:spPr>
      </p:pic>
      <p:sp>
        <p:nvSpPr>
          <p:cNvPr id="21" name="TextBox 20">
            <a:extLst>
              <a:ext uri="{FF2B5EF4-FFF2-40B4-BE49-F238E27FC236}">
                <a16:creationId xmlns:a16="http://schemas.microsoft.com/office/drawing/2014/main" id="{70536FF6-AAB4-4F34-BEF5-827D1801CC10}"/>
              </a:ext>
            </a:extLst>
          </p:cNvPr>
          <p:cNvSpPr txBox="1"/>
          <p:nvPr/>
        </p:nvSpPr>
        <p:spPr>
          <a:xfrm>
            <a:off x="8962429" y="1077386"/>
            <a:ext cx="2841684" cy="923330"/>
          </a:xfrm>
          <a:prstGeom prst="rect">
            <a:avLst/>
          </a:prstGeom>
          <a:noFill/>
        </p:spPr>
        <p:txBody>
          <a:bodyPr wrap="square" rtlCol="0">
            <a:spAutoFit/>
          </a:bodyPr>
          <a:lstStyle/>
          <a:p>
            <a:r>
              <a:rPr lang="es-MX" b="1" dirty="0">
                <a:latin typeface="Gill Sans MT" panose="020B0502020104020203" pitchFamily="34" charset="0"/>
                <a:cs typeface="Helvetica" panose="020B0604020202020204" pitchFamily="34" charset="0"/>
              </a:rPr>
              <a:t>Scatter </a:t>
            </a:r>
            <a:r>
              <a:rPr lang="es-MX" b="1" dirty="0" err="1">
                <a:latin typeface="Gill Sans MT" panose="020B0502020104020203" pitchFamily="34" charset="0"/>
                <a:cs typeface="Helvetica" panose="020B0604020202020204" pitchFamily="34" charset="0"/>
              </a:rPr>
              <a:t>plots</a:t>
            </a:r>
            <a:r>
              <a:rPr lang="es-MX" b="1"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created</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analyze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behavior</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differences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among</a:t>
            </a:r>
            <a:r>
              <a:rPr lang="es-MX" dirty="0">
                <a:latin typeface="Gill Sans MT" panose="020B0502020104020203" pitchFamily="34" charset="0"/>
                <a:cs typeface="Helvetica" panose="020B0604020202020204" pitchFamily="34" charset="0"/>
              </a:rPr>
              <a:t> US </a:t>
            </a:r>
            <a:r>
              <a:rPr lang="es-MX" dirty="0" err="1">
                <a:latin typeface="Gill Sans MT" panose="020B0502020104020203" pitchFamily="34" charset="0"/>
                <a:cs typeface="Helvetica" panose="020B0604020202020204" pitchFamily="34" charset="0"/>
              </a:rPr>
              <a:t>regions</a:t>
            </a:r>
            <a:r>
              <a:rPr lang="es-MX" dirty="0">
                <a:latin typeface="Gill Sans MT" panose="020B0502020104020203" pitchFamily="34" charset="0"/>
                <a:cs typeface="Helvetica" panose="020B0604020202020204" pitchFamily="34" charset="0"/>
              </a:rPr>
              <a:t>.</a:t>
            </a:r>
          </a:p>
        </p:txBody>
      </p:sp>
      <p:sp>
        <p:nvSpPr>
          <p:cNvPr id="26" name="Rectangle 25">
            <a:extLst>
              <a:ext uri="{FF2B5EF4-FFF2-40B4-BE49-F238E27FC236}">
                <a16:creationId xmlns:a16="http://schemas.microsoft.com/office/drawing/2014/main" id="{8EE3CF68-C28F-4BA8-8282-5FA916EA56BE}"/>
              </a:ext>
            </a:extLst>
          </p:cNvPr>
          <p:cNvSpPr/>
          <p:nvPr/>
        </p:nvSpPr>
        <p:spPr>
          <a:xfrm>
            <a:off x="4148632" y="185833"/>
            <a:ext cx="7905903" cy="400110"/>
          </a:xfrm>
          <a:prstGeom prst="rect">
            <a:avLst/>
          </a:prstGeom>
        </p:spPr>
        <p:txBody>
          <a:bodyPr wrap="square">
            <a:spAutoFit/>
          </a:bodyPr>
          <a:lstStyle/>
          <a:p>
            <a:r>
              <a:rPr lang="es-MX" sz="2000" b="1" dirty="0" err="1">
                <a:latin typeface="Gill Sans MT" panose="020B0502020104020203" pitchFamily="34" charset="0"/>
              </a:rPr>
              <a:t>Is</a:t>
            </a:r>
            <a:r>
              <a:rPr lang="es-MX" sz="2000" b="1" dirty="0">
                <a:latin typeface="Gill Sans MT" panose="020B0502020104020203" pitchFamily="34" charset="0"/>
              </a:rPr>
              <a:t> </a:t>
            </a:r>
            <a:r>
              <a:rPr lang="es-MX" sz="2000" b="1" dirty="0" err="1">
                <a:latin typeface="Gill Sans MT" panose="020B0502020104020203" pitchFamily="34" charset="0"/>
              </a:rPr>
              <a:t>there</a:t>
            </a:r>
            <a:r>
              <a:rPr lang="es-MX" sz="2000" b="1" dirty="0">
                <a:latin typeface="Gill Sans MT" panose="020B0502020104020203" pitchFamily="34" charset="0"/>
              </a:rPr>
              <a:t> a </a:t>
            </a:r>
            <a:r>
              <a:rPr lang="es-MX" sz="2000" b="1" dirty="0" err="1">
                <a:latin typeface="Gill Sans MT" panose="020B0502020104020203" pitchFamily="34" charset="0"/>
              </a:rPr>
              <a:t>correlation</a:t>
            </a:r>
            <a:r>
              <a:rPr lang="es-MX" sz="2000" b="1" dirty="0">
                <a:latin typeface="Gill Sans MT" panose="020B0502020104020203" pitchFamily="34" charset="0"/>
              </a:rPr>
              <a:t> </a:t>
            </a:r>
            <a:r>
              <a:rPr lang="es-MX" sz="2000" b="1" dirty="0" err="1">
                <a:latin typeface="Gill Sans MT" panose="020B0502020104020203" pitchFamily="34" charset="0"/>
              </a:rPr>
              <a:t>between</a:t>
            </a:r>
            <a:r>
              <a:rPr lang="es-MX" sz="2000" b="1" dirty="0">
                <a:latin typeface="Gill Sans MT" panose="020B0502020104020203" pitchFamily="34" charset="0"/>
              </a:rPr>
              <a:t> hate crime and </a:t>
            </a:r>
            <a:r>
              <a:rPr lang="es-MX" sz="2000" b="1" dirty="0" err="1">
                <a:latin typeface="Gill Sans MT" panose="020B0502020104020203" pitchFamily="34" charset="0"/>
              </a:rPr>
              <a:t>immigration</a:t>
            </a:r>
            <a:r>
              <a:rPr lang="es-MX" sz="2000" b="1" dirty="0">
                <a:latin typeface="Gill Sans MT" panose="020B0502020104020203" pitchFamily="34" charset="0"/>
              </a:rPr>
              <a:t>?</a:t>
            </a:r>
          </a:p>
        </p:txBody>
      </p:sp>
    </p:spTree>
    <p:extLst>
      <p:ext uri="{BB962C8B-B14F-4D97-AF65-F5344CB8AC3E}">
        <p14:creationId xmlns:p14="http://schemas.microsoft.com/office/powerpoint/2010/main" val="2024349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19AEF4D-9FF9-4A6D-AF60-5A1813B4849F}"/>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C1CE9E6-7AD2-47BF-AEC6-7464B528C84F}"/>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214E28-5DEA-49DB-AAFE-0C593F9D0298}"/>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AAC6101F-EA84-46A4-B01F-1511995B29BE}"/>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6" name="Picture 2" descr="Image result for GWU BANNER">
            <a:extLst>
              <a:ext uri="{FF2B5EF4-FFF2-40B4-BE49-F238E27FC236}">
                <a16:creationId xmlns:a16="http://schemas.microsoft.com/office/drawing/2014/main" id="{6515864D-DFAB-4D75-B591-93D35E235B40}"/>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D35395D-A057-4AB0-A308-4B02A81881B8}"/>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8" name="Straight Connector 17">
            <a:extLst>
              <a:ext uri="{FF2B5EF4-FFF2-40B4-BE49-F238E27FC236}">
                <a16:creationId xmlns:a16="http://schemas.microsoft.com/office/drawing/2014/main" id="{2CA5E540-8A47-454D-B6F2-2834BB66B886}"/>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19" name="Title 1">
            <a:extLst>
              <a:ext uri="{FF2B5EF4-FFF2-40B4-BE49-F238E27FC236}">
                <a16:creationId xmlns:a16="http://schemas.microsoft.com/office/drawing/2014/main" id="{6EC40FF6-1BCE-4CB5-B1FF-14019C7ED1D5}"/>
              </a:ext>
            </a:extLst>
          </p:cNvPr>
          <p:cNvSpPr>
            <a:spLocks noGrp="1"/>
          </p:cNvSpPr>
          <p:nvPr>
            <p:ph type="title"/>
          </p:nvPr>
        </p:nvSpPr>
        <p:spPr>
          <a:xfrm>
            <a:off x="261278" y="2960116"/>
            <a:ext cx="2912617" cy="937765"/>
          </a:xfrm>
        </p:spPr>
        <p:txBody>
          <a:bodyPr>
            <a:noAutofit/>
          </a:bodyPr>
          <a:lstStyle/>
          <a:p>
            <a:pPr algn="ctr"/>
            <a:r>
              <a:rPr lang="en-US" sz="4000" b="1" dirty="0">
                <a:solidFill>
                  <a:schemeClr val="bg1"/>
                </a:solidFill>
                <a:latin typeface="Trebuchet MS" panose="020B0603020202020204" pitchFamily="34" charset="0"/>
              </a:rPr>
              <a:t>Data Analysis</a:t>
            </a:r>
          </a:p>
        </p:txBody>
      </p:sp>
      <p:sp>
        <p:nvSpPr>
          <p:cNvPr id="24" name="Rectangle 23">
            <a:extLst>
              <a:ext uri="{FF2B5EF4-FFF2-40B4-BE49-F238E27FC236}">
                <a16:creationId xmlns:a16="http://schemas.microsoft.com/office/drawing/2014/main" id="{0AFC5260-A989-4097-B3A8-4B3FEF0C014E}"/>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F85D2DF-7370-4CEB-8A2E-1A11844309DD}"/>
              </a:ext>
            </a:extLst>
          </p:cNvPr>
          <p:cNvSpPr/>
          <p:nvPr/>
        </p:nvSpPr>
        <p:spPr>
          <a:xfrm>
            <a:off x="3828463" y="259807"/>
            <a:ext cx="8247770" cy="400110"/>
          </a:xfrm>
          <a:prstGeom prst="rect">
            <a:avLst/>
          </a:prstGeom>
        </p:spPr>
        <p:txBody>
          <a:bodyPr wrap="square">
            <a:spAutoFit/>
          </a:bodyPr>
          <a:lstStyle/>
          <a:p>
            <a:r>
              <a:rPr lang="es-MX" sz="2000" b="1" dirty="0">
                <a:latin typeface="Gill Sans MT" panose="020B0502020104020203" pitchFamily="34" charset="0"/>
              </a:rPr>
              <a:t>Are sanctuary </a:t>
            </a:r>
            <a:r>
              <a:rPr lang="es-MX" sz="2000" b="1" dirty="0" err="1">
                <a:latin typeface="Gill Sans MT" panose="020B0502020104020203" pitchFamily="34" charset="0"/>
              </a:rPr>
              <a:t>cities</a:t>
            </a:r>
            <a:r>
              <a:rPr lang="es-MX" sz="2000" b="1" dirty="0">
                <a:latin typeface="Gill Sans MT" panose="020B0502020104020203" pitchFamily="34" charset="0"/>
              </a:rPr>
              <a:t> </a:t>
            </a:r>
            <a:r>
              <a:rPr lang="es-MX" sz="2000" b="1" dirty="0" err="1">
                <a:latin typeface="Gill Sans MT" panose="020B0502020104020203" pitchFamily="34" charset="0"/>
              </a:rPr>
              <a:t>safer</a:t>
            </a:r>
            <a:r>
              <a:rPr lang="es-MX" sz="2000" b="1" dirty="0">
                <a:latin typeface="Gill Sans MT" panose="020B0502020104020203" pitchFamily="34" charset="0"/>
              </a:rPr>
              <a:t> </a:t>
            </a:r>
            <a:r>
              <a:rPr lang="es-MX" sz="2000" b="1" dirty="0" err="1">
                <a:latin typeface="Gill Sans MT" panose="020B0502020104020203" pitchFamily="34" charset="0"/>
              </a:rPr>
              <a:t>than</a:t>
            </a:r>
            <a:r>
              <a:rPr lang="es-MX" sz="2000" b="1" dirty="0">
                <a:latin typeface="Gill Sans MT" panose="020B0502020104020203" pitchFamily="34" charset="0"/>
              </a:rPr>
              <a:t> </a:t>
            </a:r>
            <a:r>
              <a:rPr lang="es-MX" sz="2000" b="1" dirty="0" err="1">
                <a:latin typeface="Gill Sans MT" panose="020B0502020104020203" pitchFamily="34" charset="0"/>
              </a:rPr>
              <a:t>other</a:t>
            </a:r>
            <a:r>
              <a:rPr lang="es-MX" sz="2000" b="1" dirty="0">
                <a:latin typeface="Gill Sans MT" panose="020B0502020104020203" pitchFamily="34" charset="0"/>
              </a:rPr>
              <a:t> </a:t>
            </a:r>
            <a:r>
              <a:rPr lang="es-MX" sz="2000" b="1" dirty="0" err="1">
                <a:latin typeface="Gill Sans MT" panose="020B0502020104020203" pitchFamily="34" charset="0"/>
              </a:rPr>
              <a:t>cities</a:t>
            </a:r>
            <a:r>
              <a:rPr lang="es-MX" sz="2000" b="1" dirty="0">
                <a:latin typeface="Gill Sans MT" panose="020B0502020104020203" pitchFamily="34" charset="0"/>
              </a:rPr>
              <a:t> in </a:t>
            </a:r>
            <a:r>
              <a:rPr lang="es-MX" sz="2000" b="1" dirty="0" err="1">
                <a:latin typeface="Gill Sans MT" panose="020B0502020104020203" pitchFamily="34" charset="0"/>
              </a:rPr>
              <a:t>terms</a:t>
            </a:r>
            <a:r>
              <a:rPr lang="es-MX" sz="2000" b="1" dirty="0">
                <a:latin typeface="Gill Sans MT" panose="020B0502020104020203" pitchFamily="34" charset="0"/>
              </a:rPr>
              <a:t> </a:t>
            </a:r>
            <a:r>
              <a:rPr lang="es-MX" sz="2000" b="1" dirty="0" err="1">
                <a:latin typeface="Gill Sans MT" panose="020B0502020104020203" pitchFamily="34" charset="0"/>
              </a:rPr>
              <a:t>of</a:t>
            </a:r>
            <a:r>
              <a:rPr lang="es-MX" sz="2000" b="1" dirty="0">
                <a:latin typeface="Gill Sans MT" panose="020B0502020104020203" pitchFamily="34" charset="0"/>
              </a:rPr>
              <a:t> hate crime ?</a:t>
            </a:r>
          </a:p>
        </p:txBody>
      </p:sp>
      <p:sp>
        <p:nvSpPr>
          <p:cNvPr id="28" name="TextBox 27">
            <a:extLst>
              <a:ext uri="{FF2B5EF4-FFF2-40B4-BE49-F238E27FC236}">
                <a16:creationId xmlns:a16="http://schemas.microsoft.com/office/drawing/2014/main" id="{2D67B3BF-79C9-4164-9DE0-53BF0B0794A5}"/>
              </a:ext>
            </a:extLst>
          </p:cNvPr>
          <p:cNvSpPr txBox="1"/>
          <p:nvPr/>
        </p:nvSpPr>
        <p:spPr>
          <a:xfrm>
            <a:off x="3825835" y="4997754"/>
            <a:ext cx="8104887" cy="923330"/>
          </a:xfrm>
          <a:prstGeom prst="rect">
            <a:avLst/>
          </a:prstGeom>
          <a:noFill/>
        </p:spPr>
        <p:txBody>
          <a:bodyPr wrap="square" rtlCol="0">
            <a:spAutoFit/>
          </a:bodyPr>
          <a:lstStyle/>
          <a:p>
            <a:r>
              <a:rPr lang="es-MX" b="1" dirty="0" err="1">
                <a:latin typeface="Gill Sans MT" panose="020B0502020104020203" pitchFamily="34" charset="0"/>
                <a:cs typeface="Helvetica" panose="020B0604020202020204" pitchFamily="34" charset="0"/>
              </a:rPr>
              <a:t>Choropleth</a:t>
            </a:r>
            <a:r>
              <a:rPr lang="es-MX" b="1" dirty="0">
                <a:latin typeface="Gill Sans MT" panose="020B0502020104020203" pitchFamily="34" charset="0"/>
                <a:cs typeface="Helvetica" panose="020B0604020202020204" pitchFamily="34" charset="0"/>
              </a:rPr>
              <a:t> </a:t>
            </a:r>
            <a:r>
              <a:rPr lang="es-MX" b="1" dirty="0" err="1">
                <a:latin typeface="Gill Sans MT" panose="020B0502020104020203" pitchFamily="34" charset="0"/>
                <a:cs typeface="Helvetica" panose="020B0604020202020204" pitchFamily="34" charset="0"/>
              </a:rPr>
              <a:t>Map</a:t>
            </a:r>
            <a:r>
              <a:rPr lang="es-MX" b="1"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measure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Foreign</a:t>
            </a:r>
            <a:r>
              <a:rPr lang="es-MX" dirty="0">
                <a:latin typeface="Gill Sans MT" panose="020B0502020104020203" pitchFamily="34" charset="0"/>
                <a:cs typeface="Helvetica" panose="020B0604020202020204" pitchFamily="34" charset="0"/>
              </a:rPr>
              <a:t> Born Rate by County in 2016.</a:t>
            </a:r>
          </a:p>
          <a:p>
            <a:r>
              <a:rPr lang="es-MX" dirty="0">
                <a:latin typeface="Gill Sans MT" panose="020B0502020104020203" pitchFamily="34" charset="0"/>
                <a:cs typeface="Helvetica" panose="020B0604020202020204" pitchFamily="34" charset="0"/>
              </a:rPr>
              <a:t>California, Texas, Florida, and New York are </a:t>
            </a:r>
            <a:r>
              <a:rPr lang="es-MX" dirty="0" err="1">
                <a:latin typeface="Gill Sans MT" panose="020B0502020104020203" pitchFamily="34" charset="0"/>
                <a:cs typeface="Helvetica" panose="020B0604020202020204" pitchFamily="34" charset="0"/>
              </a:rPr>
              <a:t>the</a:t>
            </a:r>
            <a:r>
              <a:rPr lang="es-MX" dirty="0">
                <a:latin typeface="Gill Sans MT" panose="020B0502020104020203" pitchFamily="34" charset="0"/>
                <a:cs typeface="Helvetica" panose="020B0604020202020204" pitchFamily="34" charset="0"/>
              </a:rPr>
              <a:t> states </a:t>
            </a:r>
            <a:r>
              <a:rPr lang="es-MX" dirty="0" err="1">
                <a:latin typeface="Gill Sans MT" panose="020B0502020104020203" pitchFamily="34" charset="0"/>
                <a:cs typeface="Helvetica" panose="020B0604020202020204" pitchFamily="34" charset="0"/>
              </a:rPr>
              <a:t>with</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higher</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foreign</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born</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rate</a:t>
            </a:r>
            <a:r>
              <a:rPr lang="es-MX" dirty="0">
                <a:latin typeface="Gill Sans MT" panose="020B0502020104020203" pitchFamily="34" charset="0"/>
                <a:cs typeface="Helvetica" panose="020B0604020202020204" pitchFamily="34" charset="0"/>
              </a:rPr>
              <a:t> by </a:t>
            </a:r>
            <a:r>
              <a:rPr lang="es-MX" dirty="0" err="1">
                <a:latin typeface="Gill Sans MT" panose="020B0502020104020203" pitchFamily="34" charset="0"/>
                <a:cs typeface="Helvetica" panose="020B0604020202020204" pitchFamily="34" charset="0"/>
              </a:rPr>
              <a:t>county</a:t>
            </a:r>
            <a:r>
              <a:rPr lang="es-MX" dirty="0">
                <a:latin typeface="Gill Sans MT" panose="020B0502020104020203" pitchFamily="34" charset="0"/>
                <a:cs typeface="Helvetica" panose="020B0604020202020204" pitchFamily="34" charset="0"/>
              </a:rPr>
              <a:t>.</a:t>
            </a:r>
          </a:p>
        </p:txBody>
      </p:sp>
      <p:pic>
        <p:nvPicPr>
          <p:cNvPr id="3" name="Picture 2" descr="A close up of a map&#10;&#10;Description generated with high confidence">
            <a:extLst>
              <a:ext uri="{FF2B5EF4-FFF2-40B4-BE49-F238E27FC236}">
                <a16:creationId xmlns:a16="http://schemas.microsoft.com/office/drawing/2014/main" id="{16C5163B-797F-4081-89A9-8BB2DAC984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5835" y="824878"/>
            <a:ext cx="8104887" cy="4052444"/>
          </a:xfrm>
          <a:prstGeom prst="rect">
            <a:avLst/>
          </a:prstGeom>
        </p:spPr>
      </p:pic>
      <p:pic>
        <p:nvPicPr>
          <p:cNvPr id="29" name="Picture 28">
            <a:extLst>
              <a:ext uri="{FF2B5EF4-FFF2-40B4-BE49-F238E27FC236}">
                <a16:creationId xmlns:a16="http://schemas.microsoft.com/office/drawing/2014/main" id="{812CA7E4-15C9-41B4-8052-355FF3D6B7B8}"/>
              </a:ext>
            </a:extLst>
          </p:cNvPr>
          <p:cNvPicPr>
            <a:picLocks noChangeAspect="1"/>
          </p:cNvPicPr>
          <p:nvPr/>
        </p:nvPicPr>
        <p:blipFill>
          <a:blip r:embed="rId5"/>
          <a:stretch>
            <a:fillRect/>
          </a:stretch>
        </p:blipFill>
        <p:spPr>
          <a:xfrm>
            <a:off x="292552" y="69934"/>
            <a:ext cx="3127005" cy="2693714"/>
          </a:xfrm>
          <a:prstGeom prst="rect">
            <a:avLst/>
          </a:prstGeom>
        </p:spPr>
      </p:pic>
    </p:spTree>
    <p:extLst>
      <p:ext uri="{BB962C8B-B14F-4D97-AF65-F5344CB8AC3E}">
        <p14:creationId xmlns:p14="http://schemas.microsoft.com/office/powerpoint/2010/main" val="4176863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F16C4B4-DE1D-4BDD-9529-A6F1C173DC16}"/>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1DF51A-17D0-4CD4-90D5-195CA25A33D8}"/>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FE1847F-EA47-42AC-BB7E-2A386BD14854}"/>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16968E-4327-4CF1-9206-B1DFDD9B2D1E}"/>
              </a:ext>
            </a:extLst>
          </p:cNvPr>
          <p:cNvSpPr>
            <a:spLocks noGrp="1"/>
          </p:cNvSpPr>
          <p:nvPr>
            <p:ph type="title"/>
          </p:nvPr>
        </p:nvSpPr>
        <p:spPr>
          <a:xfrm>
            <a:off x="261278" y="2960116"/>
            <a:ext cx="3142665" cy="937765"/>
          </a:xfrm>
        </p:spPr>
        <p:txBody>
          <a:bodyPr>
            <a:normAutofit fontScale="90000"/>
          </a:bodyPr>
          <a:lstStyle/>
          <a:p>
            <a:pPr algn="ctr"/>
            <a:r>
              <a:rPr lang="en-US" b="1" dirty="0">
                <a:solidFill>
                  <a:schemeClr val="bg1"/>
                </a:solidFill>
                <a:latin typeface="Trebuchet MS" panose="020B0603020202020204" pitchFamily="34" charset="0"/>
              </a:rPr>
              <a:t>Questions to be asked</a:t>
            </a:r>
            <a:endParaRPr lang="en-US" sz="4000" b="1" dirty="0">
              <a:solidFill>
                <a:schemeClr val="bg1"/>
              </a:solidFill>
              <a:latin typeface="Trebuchet MS" panose="020B0603020202020204" pitchFamily="34" charset="0"/>
            </a:endParaRPr>
          </a:p>
        </p:txBody>
      </p:sp>
      <p:sp>
        <p:nvSpPr>
          <p:cNvPr id="4" name="Content Placeholder 3">
            <a:extLst>
              <a:ext uri="{FF2B5EF4-FFF2-40B4-BE49-F238E27FC236}">
                <a16:creationId xmlns:a16="http://schemas.microsoft.com/office/drawing/2014/main" id="{09875D7D-1BD3-4EA6-9B7C-30BFC26D57C9}"/>
              </a:ext>
            </a:extLst>
          </p:cNvPr>
          <p:cNvSpPr>
            <a:spLocks noGrp="1"/>
          </p:cNvSpPr>
          <p:nvPr>
            <p:ph idx="1"/>
          </p:nvPr>
        </p:nvSpPr>
        <p:spPr>
          <a:xfrm>
            <a:off x="4453304" y="1131959"/>
            <a:ext cx="6547632" cy="4594078"/>
          </a:xfrm>
          <a:prstGeom prst="rect">
            <a:avLst/>
          </a:prstGeom>
        </p:spPr>
        <p:txBody>
          <a:bodyPr wrap="square">
            <a:spAutoFit/>
          </a:bodyPr>
          <a:lstStyle/>
          <a:p>
            <a:pPr marL="514350" indent="-514350" algn="jus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3200" dirty="0">
                <a:latin typeface="Gill Sans MT" panose="020B0502020104020203" pitchFamily="34" charset="0"/>
                <a:ea typeface="Calibri" panose="020F0502020204030204" pitchFamily="34" charset="0"/>
                <a:cs typeface="Times New Roman" panose="02020603050405020304" pitchFamily="18" charset="0"/>
              </a:rPr>
              <a:t>Is there a correlation between Twitter sentiment and immigration stock and/or flows?</a:t>
            </a:r>
          </a:p>
          <a:p>
            <a:pPr marL="514350" indent="-514350" algn="jus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3200" dirty="0">
              <a:latin typeface="Gill Sans MT" panose="020B0502020104020203" pitchFamily="34" charset="0"/>
              <a:ea typeface="Calibri" panose="020F0502020204030204" pitchFamily="34" charset="0"/>
              <a:cs typeface="Times New Roman" panose="02020603050405020304" pitchFamily="18" charset="0"/>
            </a:endParaRPr>
          </a:p>
          <a:p>
            <a:pPr marL="514350" indent="-514350" algn="jus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3200" dirty="0">
                <a:latin typeface="Gill Sans MT" panose="020B0502020104020203" pitchFamily="34" charset="0"/>
                <a:ea typeface="Calibri" panose="020F0502020204030204" pitchFamily="34" charset="0"/>
                <a:cs typeface="Times New Roman" panose="02020603050405020304" pitchFamily="18" charset="0"/>
              </a:rPr>
              <a:t>Is hate crime correlated with immigration?</a:t>
            </a:r>
          </a:p>
          <a:p>
            <a:pPr marL="514350" indent="-514350" algn="jus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3200" dirty="0">
              <a:latin typeface="Gill Sans MT" panose="020B0502020104020203" pitchFamily="34" charset="0"/>
              <a:ea typeface="Calibri" panose="020F0502020204030204" pitchFamily="34" charset="0"/>
              <a:cs typeface="Times New Roman" panose="02020603050405020304" pitchFamily="18" charset="0"/>
            </a:endParaRPr>
          </a:p>
          <a:p>
            <a:pPr marL="514350" indent="-514350" algn="jus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s-MX" sz="3200" dirty="0">
                <a:latin typeface="Gill Sans MT" panose="020B0502020104020203" pitchFamily="34" charset="0"/>
                <a:cs typeface="Helvetica" panose="020B0604020202020204" pitchFamily="34" charset="0"/>
              </a:rPr>
              <a:t>Are sanctuary </a:t>
            </a:r>
            <a:r>
              <a:rPr lang="es-MX" sz="3200" dirty="0" err="1">
                <a:latin typeface="Gill Sans MT" panose="020B0502020104020203" pitchFamily="34" charset="0"/>
                <a:cs typeface="Helvetica" panose="020B0604020202020204" pitchFamily="34" charset="0"/>
              </a:rPr>
              <a:t>cities</a:t>
            </a:r>
            <a:r>
              <a:rPr lang="es-MX" sz="3200" dirty="0">
                <a:latin typeface="Gill Sans MT" panose="020B0502020104020203" pitchFamily="34" charset="0"/>
                <a:cs typeface="Helvetica" panose="020B0604020202020204" pitchFamily="34" charset="0"/>
              </a:rPr>
              <a:t> </a:t>
            </a:r>
            <a:r>
              <a:rPr lang="es-MX" sz="3200" dirty="0" err="1">
                <a:latin typeface="Gill Sans MT" panose="020B0502020104020203" pitchFamily="34" charset="0"/>
                <a:cs typeface="Helvetica" panose="020B0604020202020204" pitchFamily="34" charset="0"/>
              </a:rPr>
              <a:t>safer</a:t>
            </a:r>
            <a:r>
              <a:rPr lang="es-MX" sz="3200" dirty="0">
                <a:latin typeface="Gill Sans MT" panose="020B0502020104020203" pitchFamily="34" charset="0"/>
                <a:cs typeface="Helvetica" panose="020B0604020202020204" pitchFamily="34" charset="0"/>
              </a:rPr>
              <a:t> </a:t>
            </a:r>
            <a:r>
              <a:rPr lang="es-MX" sz="3200" dirty="0" err="1">
                <a:latin typeface="Gill Sans MT" panose="020B0502020104020203" pitchFamily="34" charset="0"/>
                <a:cs typeface="Helvetica" panose="020B0604020202020204" pitchFamily="34" charset="0"/>
              </a:rPr>
              <a:t>than</a:t>
            </a:r>
            <a:r>
              <a:rPr lang="es-MX" sz="3200" dirty="0">
                <a:latin typeface="Gill Sans MT" panose="020B0502020104020203" pitchFamily="34" charset="0"/>
                <a:cs typeface="Helvetica" panose="020B0604020202020204" pitchFamily="34" charset="0"/>
              </a:rPr>
              <a:t> </a:t>
            </a:r>
            <a:r>
              <a:rPr lang="es-MX" sz="3200" dirty="0" err="1">
                <a:latin typeface="Gill Sans MT" panose="020B0502020104020203" pitchFamily="34" charset="0"/>
                <a:cs typeface="Helvetica" panose="020B0604020202020204" pitchFamily="34" charset="0"/>
              </a:rPr>
              <a:t>other</a:t>
            </a:r>
            <a:r>
              <a:rPr lang="es-MX" sz="3200" dirty="0">
                <a:latin typeface="Gill Sans MT" panose="020B0502020104020203" pitchFamily="34" charset="0"/>
                <a:cs typeface="Helvetica" panose="020B0604020202020204" pitchFamily="34" charset="0"/>
              </a:rPr>
              <a:t> </a:t>
            </a:r>
            <a:r>
              <a:rPr lang="es-MX" sz="3200" dirty="0" err="1">
                <a:latin typeface="Gill Sans MT" panose="020B0502020104020203" pitchFamily="34" charset="0"/>
                <a:cs typeface="Helvetica" panose="020B0604020202020204" pitchFamily="34" charset="0"/>
              </a:rPr>
              <a:t>cities</a:t>
            </a:r>
            <a:r>
              <a:rPr lang="es-MX" sz="3200" dirty="0">
                <a:latin typeface="Gill Sans MT" panose="020B0502020104020203" pitchFamily="34" charset="0"/>
                <a:cs typeface="Helvetica" panose="020B0604020202020204" pitchFamily="34" charset="0"/>
              </a:rPr>
              <a:t> in </a:t>
            </a:r>
            <a:r>
              <a:rPr lang="es-MX" sz="3200" dirty="0" err="1">
                <a:latin typeface="Gill Sans MT" panose="020B0502020104020203" pitchFamily="34" charset="0"/>
                <a:cs typeface="Helvetica" panose="020B0604020202020204" pitchFamily="34" charset="0"/>
              </a:rPr>
              <a:t>terms</a:t>
            </a:r>
            <a:r>
              <a:rPr lang="es-MX" sz="3200" dirty="0">
                <a:latin typeface="Gill Sans MT" panose="020B0502020104020203" pitchFamily="34" charset="0"/>
                <a:cs typeface="Helvetica" panose="020B0604020202020204" pitchFamily="34" charset="0"/>
              </a:rPr>
              <a:t> </a:t>
            </a:r>
            <a:r>
              <a:rPr lang="es-MX" sz="3200" dirty="0" err="1">
                <a:latin typeface="Gill Sans MT" panose="020B0502020104020203" pitchFamily="34" charset="0"/>
                <a:cs typeface="Helvetica" panose="020B0604020202020204" pitchFamily="34" charset="0"/>
              </a:rPr>
              <a:t>of</a:t>
            </a:r>
            <a:r>
              <a:rPr lang="es-MX" sz="3200" dirty="0">
                <a:latin typeface="Gill Sans MT" panose="020B0502020104020203" pitchFamily="34" charset="0"/>
                <a:cs typeface="Helvetica" panose="020B0604020202020204" pitchFamily="34" charset="0"/>
              </a:rPr>
              <a:t> hate crime?</a:t>
            </a:r>
          </a:p>
        </p:txBody>
      </p:sp>
      <p:pic>
        <p:nvPicPr>
          <p:cNvPr id="5" name="Picture 4">
            <a:extLst>
              <a:ext uri="{FF2B5EF4-FFF2-40B4-BE49-F238E27FC236}">
                <a16:creationId xmlns:a16="http://schemas.microsoft.com/office/drawing/2014/main" id="{51B52CE3-15A2-4A2B-BF1A-73F7B7C3BBEA}"/>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6" name="Picture 2" descr="Image result for GWU BANNER">
            <a:extLst>
              <a:ext uri="{FF2B5EF4-FFF2-40B4-BE49-F238E27FC236}">
                <a16:creationId xmlns:a16="http://schemas.microsoft.com/office/drawing/2014/main" id="{FAD5DFCC-B4B4-4D62-84EC-83D70DED871C}"/>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B3DD6C5-D7A4-4B95-AD4B-E7567755F7F5}"/>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5" name="Straight Connector 14">
            <a:extLst>
              <a:ext uri="{FF2B5EF4-FFF2-40B4-BE49-F238E27FC236}">
                <a16:creationId xmlns:a16="http://schemas.microsoft.com/office/drawing/2014/main" id="{504E7825-24ED-4A07-8A63-EBC3CA4A68ED}"/>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C925E9F9-5F49-4E09-96F9-66F8B5594A38}"/>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724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19AEF4D-9FF9-4A6D-AF60-5A1813B4849F}"/>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4B51672-D3C4-4248-ADC7-44DED1704637}"/>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214E28-5DEA-49DB-AAFE-0C593F9D0298}"/>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53F3735D-91A6-49AA-BA45-F14052D3D68A}"/>
              </a:ext>
            </a:extLst>
          </p:cNvPr>
          <p:cNvSpPr/>
          <p:nvPr/>
        </p:nvSpPr>
        <p:spPr>
          <a:xfrm>
            <a:off x="3828463" y="259807"/>
            <a:ext cx="8247770" cy="400110"/>
          </a:xfrm>
          <a:prstGeom prst="rect">
            <a:avLst/>
          </a:prstGeom>
        </p:spPr>
        <p:txBody>
          <a:bodyPr wrap="square">
            <a:spAutoFit/>
          </a:bodyPr>
          <a:lstStyle/>
          <a:p>
            <a:r>
              <a:rPr lang="es-MX" sz="2000" b="1" dirty="0">
                <a:latin typeface="Gill Sans MT" panose="020B0502020104020203" pitchFamily="34" charset="0"/>
              </a:rPr>
              <a:t>Are sanctuary </a:t>
            </a:r>
            <a:r>
              <a:rPr lang="es-MX" sz="2000" b="1" dirty="0" err="1">
                <a:latin typeface="Gill Sans MT" panose="020B0502020104020203" pitchFamily="34" charset="0"/>
              </a:rPr>
              <a:t>cities</a:t>
            </a:r>
            <a:r>
              <a:rPr lang="es-MX" sz="2000" b="1" dirty="0">
                <a:latin typeface="Gill Sans MT" panose="020B0502020104020203" pitchFamily="34" charset="0"/>
              </a:rPr>
              <a:t> </a:t>
            </a:r>
            <a:r>
              <a:rPr lang="es-MX" sz="2000" b="1" dirty="0" err="1">
                <a:latin typeface="Gill Sans MT" panose="020B0502020104020203" pitchFamily="34" charset="0"/>
              </a:rPr>
              <a:t>safer</a:t>
            </a:r>
            <a:r>
              <a:rPr lang="es-MX" sz="2000" b="1" dirty="0">
                <a:latin typeface="Gill Sans MT" panose="020B0502020104020203" pitchFamily="34" charset="0"/>
              </a:rPr>
              <a:t> </a:t>
            </a:r>
            <a:r>
              <a:rPr lang="es-MX" sz="2000" b="1" dirty="0" err="1">
                <a:latin typeface="Gill Sans MT" panose="020B0502020104020203" pitchFamily="34" charset="0"/>
              </a:rPr>
              <a:t>than</a:t>
            </a:r>
            <a:r>
              <a:rPr lang="es-MX" sz="2000" b="1" dirty="0">
                <a:latin typeface="Gill Sans MT" panose="020B0502020104020203" pitchFamily="34" charset="0"/>
              </a:rPr>
              <a:t> </a:t>
            </a:r>
            <a:r>
              <a:rPr lang="es-MX" sz="2000" b="1" dirty="0" err="1">
                <a:latin typeface="Gill Sans MT" panose="020B0502020104020203" pitchFamily="34" charset="0"/>
              </a:rPr>
              <a:t>other</a:t>
            </a:r>
            <a:r>
              <a:rPr lang="es-MX" sz="2000" b="1" dirty="0">
                <a:latin typeface="Gill Sans MT" panose="020B0502020104020203" pitchFamily="34" charset="0"/>
              </a:rPr>
              <a:t> </a:t>
            </a:r>
            <a:r>
              <a:rPr lang="es-MX" sz="2000" b="1" dirty="0" err="1">
                <a:latin typeface="Gill Sans MT" panose="020B0502020104020203" pitchFamily="34" charset="0"/>
              </a:rPr>
              <a:t>cities</a:t>
            </a:r>
            <a:r>
              <a:rPr lang="es-MX" sz="2000" b="1" dirty="0">
                <a:latin typeface="Gill Sans MT" panose="020B0502020104020203" pitchFamily="34" charset="0"/>
              </a:rPr>
              <a:t> in </a:t>
            </a:r>
            <a:r>
              <a:rPr lang="es-MX" sz="2000" b="1" dirty="0" err="1">
                <a:latin typeface="Gill Sans MT" panose="020B0502020104020203" pitchFamily="34" charset="0"/>
              </a:rPr>
              <a:t>terms</a:t>
            </a:r>
            <a:r>
              <a:rPr lang="es-MX" sz="2000" b="1" dirty="0">
                <a:latin typeface="Gill Sans MT" panose="020B0502020104020203" pitchFamily="34" charset="0"/>
              </a:rPr>
              <a:t> </a:t>
            </a:r>
            <a:r>
              <a:rPr lang="es-MX" sz="2000" b="1" dirty="0" err="1">
                <a:latin typeface="Gill Sans MT" panose="020B0502020104020203" pitchFamily="34" charset="0"/>
              </a:rPr>
              <a:t>of</a:t>
            </a:r>
            <a:r>
              <a:rPr lang="es-MX" sz="2000" b="1" dirty="0">
                <a:latin typeface="Gill Sans MT" panose="020B0502020104020203" pitchFamily="34" charset="0"/>
              </a:rPr>
              <a:t> hate crime ?</a:t>
            </a:r>
          </a:p>
        </p:txBody>
      </p:sp>
      <p:pic>
        <p:nvPicPr>
          <p:cNvPr id="15" name="Picture 14">
            <a:extLst>
              <a:ext uri="{FF2B5EF4-FFF2-40B4-BE49-F238E27FC236}">
                <a16:creationId xmlns:a16="http://schemas.microsoft.com/office/drawing/2014/main" id="{AAC6101F-EA84-46A4-B01F-1511995B29BE}"/>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6" name="Picture 2" descr="Image result for GWU BANNER">
            <a:extLst>
              <a:ext uri="{FF2B5EF4-FFF2-40B4-BE49-F238E27FC236}">
                <a16:creationId xmlns:a16="http://schemas.microsoft.com/office/drawing/2014/main" id="{6515864D-DFAB-4D75-B591-93D35E235B40}"/>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D35395D-A057-4AB0-A308-4B02A81881B8}"/>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8" name="Straight Connector 17">
            <a:extLst>
              <a:ext uri="{FF2B5EF4-FFF2-40B4-BE49-F238E27FC236}">
                <a16:creationId xmlns:a16="http://schemas.microsoft.com/office/drawing/2014/main" id="{2CA5E540-8A47-454D-B6F2-2834BB66B886}"/>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19" name="Title 1">
            <a:extLst>
              <a:ext uri="{FF2B5EF4-FFF2-40B4-BE49-F238E27FC236}">
                <a16:creationId xmlns:a16="http://schemas.microsoft.com/office/drawing/2014/main" id="{6EC40FF6-1BCE-4CB5-B1FF-14019C7ED1D5}"/>
              </a:ext>
            </a:extLst>
          </p:cNvPr>
          <p:cNvSpPr>
            <a:spLocks noGrp="1"/>
          </p:cNvSpPr>
          <p:nvPr>
            <p:ph type="title"/>
          </p:nvPr>
        </p:nvSpPr>
        <p:spPr>
          <a:xfrm>
            <a:off x="261278" y="2960116"/>
            <a:ext cx="2912617" cy="937765"/>
          </a:xfrm>
        </p:spPr>
        <p:txBody>
          <a:bodyPr>
            <a:noAutofit/>
          </a:bodyPr>
          <a:lstStyle/>
          <a:p>
            <a:pPr algn="ctr"/>
            <a:r>
              <a:rPr lang="en-US" sz="4000" b="1" dirty="0">
                <a:solidFill>
                  <a:schemeClr val="bg1"/>
                </a:solidFill>
                <a:latin typeface="Trebuchet MS" panose="020B0603020202020204" pitchFamily="34" charset="0"/>
              </a:rPr>
              <a:t>Data Analysis</a:t>
            </a:r>
          </a:p>
        </p:txBody>
      </p:sp>
      <p:sp>
        <p:nvSpPr>
          <p:cNvPr id="20" name="TextBox 19">
            <a:extLst>
              <a:ext uri="{FF2B5EF4-FFF2-40B4-BE49-F238E27FC236}">
                <a16:creationId xmlns:a16="http://schemas.microsoft.com/office/drawing/2014/main" id="{E16155C7-619E-4A26-A4E2-E3475F34E2CF}"/>
              </a:ext>
            </a:extLst>
          </p:cNvPr>
          <p:cNvSpPr txBox="1"/>
          <p:nvPr/>
        </p:nvSpPr>
        <p:spPr>
          <a:xfrm>
            <a:off x="3833887" y="4997754"/>
            <a:ext cx="8194869" cy="1200329"/>
          </a:xfrm>
          <a:prstGeom prst="rect">
            <a:avLst/>
          </a:prstGeom>
          <a:noFill/>
        </p:spPr>
        <p:txBody>
          <a:bodyPr wrap="square" rtlCol="0">
            <a:spAutoFit/>
          </a:bodyPr>
          <a:lstStyle/>
          <a:p>
            <a:r>
              <a:rPr lang="es-MX" b="1" dirty="0" err="1">
                <a:latin typeface="Gill Sans MT" panose="020B0502020104020203" pitchFamily="34" charset="0"/>
                <a:cs typeface="Helvetica" panose="020B0604020202020204" pitchFamily="34" charset="0"/>
              </a:rPr>
              <a:t>Choropleth</a:t>
            </a:r>
            <a:r>
              <a:rPr lang="es-MX" b="1" dirty="0">
                <a:latin typeface="Gill Sans MT" panose="020B0502020104020203" pitchFamily="34" charset="0"/>
                <a:cs typeface="Helvetica" panose="020B0604020202020204" pitchFamily="34" charset="0"/>
              </a:rPr>
              <a:t> </a:t>
            </a:r>
            <a:r>
              <a:rPr lang="es-MX" b="1" dirty="0" err="1">
                <a:latin typeface="Gill Sans MT" panose="020B0502020104020203" pitchFamily="34" charset="0"/>
                <a:cs typeface="Helvetica" panose="020B0604020202020204" pitchFamily="34" charset="0"/>
              </a:rPr>
              <a:t>Map</a:t>
            </a:r>
            <a:r>
              <a:rPr lang="es-MX" b="1"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measure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combined</a:t>
            </a:r>
            <a:r>
              <a:rPr lang="es-MX" dirty="0">
                <a:latin typeface="Gill Sans MT" panose="020B0502020104020203" pitchFamily="34" charset="0"/>
                <a:cs typeface="Helvetica" panose="020B0604020202020204" pitchFamily="34" charset="0"/>
              </a:rPr>
              <a:t> Hate Crime Rate by County (2012-2016) </a:t>
            </a:r>
            <a:r>
              <a:rPr lang="es-MX" dirty="0" err="1">
                <a:latin typeface="Gill Sans MT" panose="020B0502020104020203" pitchFamily="34" charset="0"/>
                <a:cs typeface="Helvetica" panose="020B0604020202020204" pitchFamily="34" charset="0"/>
              </a:rPr>
              <a:t>with</a:t>
            </a:r>
            <a:r>
              <a:rPr lang="es-MX" dirty="0">
                <a:latin typeface="Gill Sans MT" panose="020B0502020104020203" pitchFamily="34" charset="0"/>
                <a:cs typeface="Helvetica" panose="020B0604020202020204" pitchFamily="34" charset="0"/>
              </a:rPr>
              <a:t> sanctuary </a:t>
            </a:r>
            <a:r>
              <a:rPr lang="es-MX" dirty="0" err="1">
                <a:latin typeface="Gill Sans MT" panose="020B0502020104020203" pitchFamily="34" charset="0"/>
                <a:cs typeface="Helvetica" panose="020B0604020202020204" pitchFamily="34" charset="0"/>
              </a:rPr>
              <a:t>cities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overlapped</a:t>
            </a:r>
            <a:r>
              <a:rPr lang="es-MX" dirty="0">
                <a:latin typeface="Gill Sans MT" panose="020B0502020104020203" pitchFamily="34" charset="0"/>
                <a:cs typeface="Helvetica" panose="020B0604020202020204" pitchFamily="34" charset="0"/>
              </a:rPr>
              <a:t> in </a:t>
            </a:r>
            <a:r>
              <a:rPr lang="es-MX" dirty="0" err="1">
                <a:latin typeface="Gill Sans MT" panose="020B0502020104020203" pitchFamily="34" charset="0"/>
                <a:cs typeface="Helvetica" panose="020B0604020202020204" pitchFamily="34" charset="0"/>
              </a:rPr>
              <a:t>green</a:t>
            </a:r>
            <a:r>
              <a:rPr lang="es-MX" dirty="0">
                <a:latin typeface="Gill Sans MT" panose="020B0502020104020203" pitchFamily="34" charset="0"/>
                <a:cs typeface="Helvetica" panose="020B0604020202020204" pitchFamily="34" charset="0"/>
              </a:rPr>
              <a:t>.</a:t>
            </a:r>
          </a:p>
          <a:p>
            <a:r>
              <a:rPr lang="es-MX" dirty="0" err="1">
                <a:latin typeface="Gill Sans MT" panose="020B0502020104020203" pitchFamily="34" charset="0"/>
                <a:cs typeface="Helvetica" panose="020B0604020202020204" pitchFamily="34" charset="0"/>
              </a:rPr>
              <a:t>It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doesn’t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seem</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be a </a:t>
            </a:r>
            <a:r>
              <a:rPr lang="es-MX" dirty="0" err="1">
                <a:latin typeface="Gill Sans MT" panose="020B0502020104020203" pitchFamily="34" charset="0"/>
                <a:cs typeface="Helvetica" panose="020B0604020202020204" pitchFamily="34" charset="0"/>
              </a:rPr>
              <a:t>significant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trend</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that</a:t>
            </a:r>
            <a:r>
              <a:rPr lang="es-MX" dirty="0">
                <a:latin typeface="Gill Sans MT" panose="020B0502020104020203" pitchFamily="34" charset="0"/>
                <a:cs typeface="Helvetica" panose="020B0604020202020204" pitchFamily="34" charset="0"/>
              </a:rPr>
              <a:t> relates sanctuary </a:t>
            </a:r>
            <a:r>
              <a:rPr lang="es-MX" dirty="0" err="1">
                <a:latin typeface="Gill Sans MT" panose="020B0502020104020203" pitchFamily="34" charset="0"/>
                <a:cs typeface="Helvetica" panose="020B0604020202020204" pitchFamily="34" charset="0"/>
              </a:rPr>
              <a:t>cities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with</a:t>
            </a:r>
            <a:r>
              <a:rPr lang="es-MX" dirty="0">
                <a:latin typeface="Gill Sans MT" panose="020B0502020104020203" pitchFamily="34" charset="0"/>
                <a:cs typeface="Helvetica" panose="020B0604020202020204" pitchFamily="34" charset="0"/>
              </a:rPr>
              <a:t> a </a:t>
            </a:r>
            <a:r>
              <a:rPr lang="es-MX" dirty="0" err="1">
                <a:latin typeface="Gill Sans MT" panose="020B0502020104020203" pitchFamily="34" charset="0"/>
                <a:cs typeface="Helvetica" panose="020B0604020202020204" pitchFamily="34" charset="0"/>
              </a:rPr>
              <a:t>higher</a:t>
            </a:r>
            <a:r>
              <a:rPr lang="es-MX" dirty="0">
                <a:latin typeface="Gill Sans MT" panose="020B0502020104020203" pitchFamily="34" charset="0"/>
                <a:cs typeface="Helvetica" panose="020B0604020202020204" pitchFamily="34" charset="0"/>
              </a:rPr>
              <a:t> or </a:t>
            </a:r>
            <a:r>
              <a:rPr lang="es-MX" dirty="0" err="1">
                <a:latin typeface="Gill Sans MT" panose="020B0502020104020203" pitchFamily="34" charset="0"/>
                <a:cs typeface="Helvetica" panose="020B0604020202020204" pitchFamily="34" charset="0"/>
              </a:rPr>
              <a:t>lower</a:t>
            </a:r>
            <a:r>
              <a:rPr lang="es-MX" dirty="0">
                <a:latin typeface="Gill Sans MT" panose="020B0502020104020203" pitchFamily="34" charset="0"/>
                <a:cs typeface="Helvetica" panose="020B0604020202020204" pitchFamily="34" charset="0"/>
              </a:rPr>
              <a:t> hate crime </a:t>
            </a:r>
            <a:r>
              <a:rPr lang="es-MX" dirty="0" err="1">
                <a:latin typeface="Gill Sans MT" panose="020B0502020104020203" pitchFamily="34" charset="0"/>
                <a:cs typeface="Helvetica" panose="020B0604020202020204" pitchFamily="34" charset="0"/>
              </a:rPr>
              <a:t>rate</a:t>
            </a:r>
            <a:r>
              <a:rPr lang="es-MX" dirty="0">
                <a:latin typeface="Gill Sans MT" panose="020B0502020104020203" pitchFamily="34" charset="0"/>
                <a:cs typeface="Helvetica" panose="020B0604020202020204" pitchFamily="34" charset="0"/>
              </a:rPr>
              <a:t> in </a:t>
            </a:r>
            <a:r>
              <a:rPr lang="es-MX" dirty="0" err="1">
                <a:latin typeface="Gill Sans MT" panose="020B0502020104020203" pitchFamily="34" charset="0"/>
                <a:cs typeface="Helvetica" panose="020B0604020202020204" pitchFamily="34" charset="0"/>
              </a:rPr>
              <a:t>comparison</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with</a:t>
            </a:r>
            <a:r>
              <a:rPr lang="es-MX" dirty="0">
                <a:latin typeface="Gill Sans MT" panose="020B0502020104020203" pitchFamily="34" charset="0"/>
                <a:cs typeface="Helvetica" panose="020B0604020202020204" pitchFamily="34" charset="0"/>
              </a:rPr>
              <a:t> non-sanctuary </a:t>
            </a:r>
            <a:r>
              <a:rPr lang="es-MX" dirty="0" err="1">
                <a:latin typeface="Gill Sans MT" panose="020B0502020104020203" pitchFamily="34" charset="0"/>
                <a:cs typeface="Helvetica" panose="020B0604020202020204" pitchFamily="34" charset="0"/>
              </a:rPr>
              <a:t>cities</a:t>
            </a:r>
            <a:r>
              <a:rPr lang="es-MX" dirty="0">
                <a:latin typeface="Gill Sans MT" panose="020B0502020104020203" pitchFamily="34" charset="0"/>
                <a:cs typeface="Helvetica" panose="020B0604020202020204" pitchFamily="34" charset="0"/>
              </a:rPr>
              <a:t>.</a:t>
            </a:r>
          </a:p>
        </p:txBody>
      </p:sp>
      <p:pic>
        <p:nvPicPr>
          <p:cNvPr id="21" name="Picture 20" descr="A close up of a map&#10;&#10;Description generated with high confidence">
            <a:extLst>
              <a:ext uri="{FF2B5EF4-FFF2-40B4-BE49-F238E27FC236}">
                <a16:creationId xmlns:a16="http://schemas.microsoft.com/office/drawing/2014/main" id="{09908110-DC40-4931-896E-7DD7C9CA40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8463" y="797299"/>
            <a:ext cx="8200293" cy="4100147"/>
          </a:xfrm>
          <a:prstGeom prst="rect">
            <a:avLst/>
          </a:prstGeom>
        </p:spPr>
      </p:pic>
      <p:sp>
        <p:nvSpPr>
          <p:cNvPr id="22" name="Rectangle 21">
            <a:extLst>
              <a:ext uri="{FF2B5EF4-FFF2-40B4-BE49-F238E27FC236}">
                <a16:creationId xmlns:a16="http://schemas.microsoft.com/office/drawing/2014/main" id="{C3BEF1B8-5C78-4BE1-95DE-B248BA1C1BAC}"/>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EB2ADC49-6D09-492E-A4C6-E76D339A1368}"/>
              </a:ext>
            </a:extLst>
          </p:cNvPr>
          <p:cNvPicPr>
            <a:picLocks noChangeAspect="1"/>
          </p:cNvPicPr>
          <p:nvPr/>
        </p:nvPicPr>
        <p:blipFill>
          <a:blip r:embed="rId5"/>
          <a:stretch>
            <a:fillRect/>
          </a:stretch>
        </p:blipFill>
        <p:spPr>
          <a:xfrm>
            <a:off x="292552" y="69934"/>
            <a:ext cx="3127005" cy="2693714"/>
          </a:xfrm>
          <a:prstGeom prst="rect">
            <a:avLst/>
          </a:prstGeom>
        </p:spPr>
      </p:pic>
    </p:spTree>
    <p:extLst>
      <p:ext uri="{BB962C8B-B14F-4D97-AF65-F5344CB8AC3E}">
        <p14:creationId xmlns:p14="http://schemas.microsoft.com/office/powerpoint/2010/main" val="3925401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19AEF4D-9FF9-4A6D-AF60-5A1813B4849F}"/>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E0BD8F6-8F9E-4C0E-8DFD-33A04940C640}"/>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214E28-5DEA-49DB-AAFE-0C593F9D0298}"/>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AAC6101F-EA84-46A4-B01F-1511995B29BE}"/>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6" name="Picture 2" descr="Image result for GWU BANNER">
            <a:extLst>
              <a:ext uri="{FF2B5EF4-FFF2-40B4-BE49-F238E27FC236}">
                <a16:creationId xmlns:a16="http://schemas.microsoft.com/office/drawing/2014/main" id="{6515864D-DFAB-4D75-B591-93D35E235B40}"/>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D35395D-A057-4AB0-A308-4B02A81881B8}"/>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8" name="Straight Connector 17">
            <a:extLst>
              <a:ext uri="{FF2B5EF4-FFF2-40B4-BE49-F238E27FC236}">
                <a16:creationId xmlns:a16="http://schemas.microsoft.com/office/drawing/2014/main" id="{2CA5E540-8A47-454D-B6F2-2834BB66B886}"/>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19" name="Title 1">
            <a:extLst>
              <a:ext uri="{FF2B5EF4-FFF2-40B4-BE49-F238E27FC236}">
                <a16:creationId xmlns:a16="http://schemas.microsoft.com/office/drawing/2014/main" id="{6EC40FF6-1BCE-4CB5-B1FF-14019C7ED1D5}"/>
              </a:ext>
            </a:extLst>
          </p:cNvPr>
          <p:cNvSpPr>
            <a:spLocks noGrp="1"/>
          </p:cNvSpPr>
          <p:nvPr>
            <p:ph type="title"/>
          </p:nvPr>
        </p:nvSpPr>
        <p:spPr>
          <a:xfrm>
            <a:off x="261278" y="2960116"/>
            <a:ext cx="2988359" cy="937765"/>
          </a:xfrm>
        </p:spPr>
        <p:txBody>
          <a:bodyPr>
            <a:noAutofit/>
          </a:bodyPr>
          <a:lstStyle/>
          <a:p>
            <a:pPr algn="ctr"/>
            <a:r>
              <a:rPr lang="en-US" sz="4000" b="1" dirty="0">
                <a:solidFill>
                  <a:schemeClr val="bg1"/>
                </a:solidFill>
                <a:latin typeface="Trebuchet MS" panose="020B0603020202020204" pitchFamily="34" charset="0"/>
              </a:rPr>
              <a:t>Conclusions</a:t>
            </a:r>
          </a:p>
        </p:txBody>
      </p:sp>
      <p:sp>
        <p:nvSpPr>
          <p:cNvPr id="20" name="Rectangle 19">
            <a:extLst>
              <a:ext uri="{FF2B5EF4-FFF2-40B4-BE49-F238E27FC236}">
                <a16:creationId xmlns:a16="http://schemas.microsoft.com/office/drawing/2014/main" id="{DA024AFA-DD4B-4642-9F3C-E6DBEEDD79A1}"/>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6C23162-82D8-44DD-AB88-D9B9D7603BB6}"/>
              </a:ext>
            </a:extLst>
          </p:cNvPr>
          <p:cNvSpPr/>
          <p:nvPr/>
        </p:nvSpPr>
        <p:spPr>
          <a:xfrm>
            <a:off x="3876598" y="192619"/>
            <a:ext cx="7905903" cy="707886"/>
          </a:xfrm>
          <a:prstGeom prst="rect">
            <a:avLst/>
          </a:prstGeom>
        </p:spPr>
        <p:txBody>
          <a:bodyPr wrap="square">
            <a:spAutoFit/>
          </a:bodyPr>
          <a:lstStyle/>
          <a:p>
            <a:pPr algn="jus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b="1" dirty="0">
                <a:latin typeface="Gill Sans MT" panose="020B0502020104020203" pitchFamily="34" charset="0"/>
                <a:ea typeface="Calibri" panose="020F0502020204030204" pitchFamily="34" charset="0"/>
                <a:cs typeface="Times New Roman" panose="02020603050405020304" pitchFamily="18" charset="0"/>
              </a:rPr>
              <a:t>Is there a correlation between Twitter sentiment and immigration stock and/or flows?</a:t>
            </a:r>
          </a:p>
        </p:txBody>
      </p:sp>
    </p:spTree>
    <p:extLst>
      <p:ext uri="{BB962C8B-B14F-4D97-AF65-F5344CB8AC3E}">
        <p14:creationId xmlns:p14="http://schemas.microsoft.com/office/powerpoint/2010/main" val="3211439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19AEF4D-9FF9-4A6D-AF60-5A1813B4849F}"/>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E0BD8F6-8F9E-4C0E-8DFD-33A04940C640}"/>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214E28-5DEA-49DB-AAFE-0C593F9D0298}"/>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AAC6101F-EA84-46A4-B01F-1511995B29BE}"/>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6" name="Picture 2" descr="Image result for GWU BANNER">
            <a:extLst>
              <a:ext uri="{FF2B5EF4-FFF2-40B4-BE49-F238E27FC236}">
                <a16:creationId xmlns:a16="http://schemas.microsoft.com/office/drawing/2014/main" id="{6515864D-DFAB-4D75-B591-93D35E235B40}"/>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D35395D-A057-4AB0-A308-4B02A81881B8}"/>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8" name="Straight Connector 17">
            <a:extLst>
              <a:ext uri="{FF2B5EF4-FFF2-40B4-BE49-F238E27FC236}">
                <a16:creationId xmlns:a16="http://schemas.microsoft.com/office/drawing/2014/main" id="{2CA5E540-8A47-454D-B6F2-2834BB66B886}"/>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19" name="Title 1">
            <a:extLst>
              <a:ext uri="{FF2B5EF4-FFF2-40B4-BE49-F238E27FC236}">
                <a16:creationId xmlns:a16="http://schemas.microsoft.com/office/drawing/2014/main" id="{6EC40FF6-1BCE-4CB5-B1FF-14019C7ED1D5}"/>
              </a:ext>
            </a:extLst>
          </p:cNvPr>
          <p:cNvSpPr>
            <a:spLocks noGrp="1"/>
          </p:cNvSpPr>
          <p:nvPr>
            <p:ph type="title"/>
          </p:nvPr>
        </p:nvSpPr>
        <p:spPr>
          <a:xfrm>
            <a:off x="261278" y="2960116"/>
            <a:ext cx="2988359" cy="937765"/>
          </a:xfrm>
        </p:spPr>
        <p:txBody>
          <a:bodyPr>
            <a:noAutofit/>
          </a:bodyPr>
          <a:lstStyle/>
          <a:p>
            <a:pPr algn="ctr"/>
            <a:r>
              <a:rPr lang="en-US" sz="4000" b="1" dirty="0">
                <a:solidFill>
                  <a:schemeClr val="bg1"/>
                </a:solidFill>
                <a:latin typeface="Trebuchet MS" panose="020B0603020202020204" pitchFamily="34" charset="0"/>
              </a:rPr>
              <a:t>Conclusions</a:t>
            </a:r>
          </a:p>
        </p:txBody>
      </p:sp>
      <p:sp>
        <p:nvSpPr>
          <p:cNvPr id="12" name="Rectangle 11">
            <a:extLst>
              <a:ext uri="{FF2B5EF4-FFF2-40B4-BE49-F238E27FC236}">
                <a16:creationId xmlns:a16="http://schemas.microsoft.com/office/drawing/2014/main" id="{573043EC-E00B-41BB-A245-4EA78331A643}"/>
              </a:ext>
            </a:extLst>
          </p:cNvPr>
          <p:cNvSpPr/>
          <p:nvPr/>
        </p:nvSpPr>
        <p:spPr>
          <a:xfrm>
            <a:off x="3881074" y="588129"/>
            <a:ext cx="7463142" cy="2031325"/>
          </a:xfrm>
          <a:prstGeom prst="rect">
            <a:avLst/>
          </a:prstGeom>
        </p:spPr>
        <p:txBody>
          <a:bodyPr wrap="square">
            <a:spAutoFit/>
          </a:bodyPr>
          <a:lstStyle/>
          <a:p>
            <a:pPr marL="285750" indent="-285750">
              <a:buFont typeface="Arial" panose="020B0604020202020204" pitchFamily="34" charset="0"/>
              <a:buChar char="•"/>
            </a:pPr>
            <a:r>
              <a:rPr lang="es-MX" dirty="0" err="1"/>
              <a:t>Based</a:t>
            </a:r>
            <a:r>
              <a:rPr lang="es-MX" dirty="0"/>
              <a:t> in </a:t>
            </a:r>
            <a:r>
              <a:rPr lang="es-MX" dirty="0" err="1"/>
              <a:t>our</a:t>
            </a:r>
            <a:r>
              <a:rPr lang="es-MX" dirty="0"/>
              <a:t> data </a:t>
            </a:r>
            <a:r>
              <a:rPr lang="es-MX" dirty="0" err="1"/>
              <a:t>analysis</a:t>
            </a:r>
            <a:r>
              <a:rPr lang="es-MX" dirty="0"/>
              <a:t>, </a:t>
            </a:r>
            <a:r>
              <a:rPr lang="es-MX" dirty="0" err="1"/>
              <a:t>it</a:t>
            </a:r>
            <a:r>
              <a:rPr lang="es-MX" dirty="0"/>
              <a:t> </a:t>
            </a:r>
            <a:r>
              <a:rPr lang="es-MX" dirty="0" err="1"/>
              <a:t>does</a:t>
            </a:r>
            <a:r>
              <a:rPr lang="es-MX" dirty="0"/>
              <a:t> </a:t>
            </a:r>
            <a:r>
              <a:rPr lang="es-MX" dirty="0" err="1"/>
              <a:t>not</a:t>
            </a:r>
            <a:r>
              <a:rPr lang="es-MX" dirty="0"/>
              <a:t> </a:t>
            </a:r>
            <a:r>
              <a:rPr lang="es-MX" dirty="0" err="1"/>
              <a:t>seem</a:t>
            </a:r>
            <a:r>
              <a:rPr lang="es-MX" dirty="0"/>
              <a:t> </a:t>
            </a:r>
            <a:r>
              <a:rPr lang="es-MX" dirty="0" err="1"/>
              <a:t>to</a:t>
            </a:r>
            <a:r>
              <a:rPr lang="es-MX" dirty="0"/>
              <a:t> be a </a:t>
            </a:r>
            <a:r>
              <a:rPr lang="es-MX" dirty="0" err="1"/>
              <a:t>correlation</a:t>
            </a:r>
            <a:r>
              <a:rPr lang="es-MX" dirty="0"/>
              <a:t> </a:t>
            </a:r>
            <a:r>
              <a:rPr lang="es-MX" dirty="0" err="1"/>
              <a:t>between</a:t>
            </a:r>
            <a:r>
              <a:rPr lang="es-MX" dirty="0"/>
              <a:t> hate crime and </a:t>
            </a:r>
            <a:r>
              <a:rPr lang="es-MX" dirty="0" err="1"/>
              <a:t>immigration</a:t>
            </a:r>
            <a:r>
              <a:rPr lang="es-MX" dirty="0"/>
              <a:t>.  </a:t>
            </a:r>
          </a:p>
          <a:p>
            <a:pPr marL="285750" indent="-285750">
              <a:buFont typeface="Arial" panose="020B0604020202020204" pitchFamily="34" charset="0"/>
              <a:buChar char="•"/>
            </a:pPr>
            <a:r>
              <a:rPr lang="es-MX" dirty="0" err="1"/>
              <a:t>Some</a:t>
            </a:r>
            <a:r>
              <a:rPr lang="es-MX" dirty="0"/>
              <a:t> </a:t>
            </a:r>
            <a:r>
              <a:rPr lang="es-MX" dirty="0" err="1"/>
              <a:t>regions</a:t>
            </a:r>
            <a:r>
              <a:rPr lang="es-MX" dirty="0"/>
              <a:t> show a </a:t>
            </a:r>
            <a:r>
              <a:rPr lang="es-MX" dirty="0" err="1"/>
              <a:t>significant</a:t>
            </a:r>
            <a:r>
              <a:rPr lang="es-MX" dirty="0"/>
              <a:t> </a:t>
            </a:r>
            <a:r>
              <a:rPr lang="es-MX" dirty="0" err="1"/>
              <a:t>increase</a:t>
            </a:r>
            <a:r>
              <a:rPr lang="es-MX" dirty="0"/>
              <a:t> in hate crime </a:t>
            </a:r>
            <a:r>
              <a:rPr lang="es-MX" dirty="0" err="1"/>
              <a:t>rate</a:t>
            </a:r>
            <a:r>
              <a:rPr lang="es-MX" dirty="0"/>
              <a:t> in 2016.</a:t>
            </a:r>
          </a:p>
          <a:p>
            <a:pPr marL="285750" indent="-285750">
              <a:buFont typeface="Arial" panose="020B0604020202020204" pitchFamily="34" charset="0"/>
              <a:buChar char="•"/>
            </a:pPr>
            <a:r>
              <a:rPr lang="es-MX" dirty="0" err="1"/>
              <a:t>Mid</a:t>
            </a:r>
            <a:r>
              <a:rPr lang="es-MX" dirty="0"/>
              <a:t>-Atlantic region </a:t>
            </a:r>
            <a:r>
              <a:rPr lang="es-MX" dirty="0" err="1"/>
              <a:t>is</a:t>
            </a:r>
            <a:r>
              <a:rPr lang="es-MX" dirty="0"/>
              <a:t> </a:t>
            </a:r>
            <a:r>
              <a:rPr lang="es-MX" dirty="0" err="1"/>
              <a:t>showing</a:t>
            </a:r>
            <a:r>
              <a:rPr lang="es-MX" dirty="0"/>
              <a:t> a </a:t>
            </a:r>
            <a:r>
              <a:rPr lang="es-MX" dirty="0" err="1"/>
              <a:t>consistent</a:t>
            </a:r>
            <a:r>
              <a:rPr lang="es-MX" dirty="0"/>
              <a:t> </a:t>
            </a:r>
            <a:r>
              <a:rPr lang="es-MX" dirty="0" err="1"/>
              <a:t>decrease</a:t>
            </a:r>
            <a:r>
              <a:rPr lang="es-MX" dirty="0"/>
              <a:t> in hate crime </a:t>
            </a:r>
            <a:r>
              <a:rPr lang="es-MX" dirty="0" err="1"/>
              <a:t>rate</a:t>
            </a:r>
            <a:r>
              <a:rPr lang="es-MX" dirty="0"/>
              <a:t> </a:t>
            </a:r>
            <a:r>
              <a:rPr lang="es-MX" dirty="0" err="1"/>
              <a:t>since</a:t>
            </a:r>
            <a:r>
              <a:rPr lang="es-MX" dirty="0"/>
              <a:t> 2012.</a:t>
            </a:r>
          </a:p>
          <a:p>
            <a:pPr marL="285750" indent="-285750">
              <a:buFont typeface="Arial" panose="020B0604020202020204" pitchFamily="34" charset="0"/>
              <a:buChar char="•"/>
            </a:pPr>
            <a:r>
              <a:rPr lang="es-MX" dirty="0"/>
              <a:t>West South Central region shows a particular </a:t>
            </a:r>
            <a:r>
              <a:rPr lang="es-MX" dirty="0" err="1"/>
              <a:t>low</a:t>
            </a:r>
            <a:r>
              <a:rPr lang="es-MX" dirty="0"/>
              <a:t> crime </a:t>
            </a:r>
            <a:r>
              <a:rPr lang="es-MX" dirty="0" err="1"/>
              <a:t>rate</a:t>
            </a:r>
            <a:r>
              <a:rPr lang="es-MX" dirty="0"/>
              <a:t> in </a:t>
            </a:r>
            <a:r>
              <a:rPr lang="es-MX" dirty="0" err="1"/>
              <a:t>comparison</a:t>
            </a:r>
            <a:r>
              <a:rPr lang="es-MX" dirty="0"/>
              <a:t> </a:t>
            </a:r>
            <a:r>
              <a:rPr lang="es-MX" dirty="0" err="1"/>
              <a:t>to</a:t>
            </a:r>
            <a:r>
              <a:rPr lang="es-MX" dirty="0"/>
              <a:t> </a:t>
            </a:r>
            <a:r>
              <a:rPr lang="es-MX" dirty="0" err="1"/>
              <a:t>other</a:t>
            </a:r>
            <a:r>
              <a:rPr lang="es-MX" dirty="0"/>
              <a:t> </a:t>
            </a:r>
            <a:r>
              <a:rPr lang="es-MX" dirty="0" err="1"/>
              <a:t>regions</a:t>
            </a:r>
            <a:r>
              <a:rPr lang="es-MX" dirty="0"/>
              <a:t>.</a:t>
            </a:r>
          </a:p>
        </p:txBody>
      </p:sp>
      <p:sp>
        <p:nvSpPr>
          <p:cNvPr id="20" name="Rectangle 19">
            <a:extLst>
              <a:ext uri="{FF2B5EF4-FFF2-40B4-BE49-F238E27FC236}">
                <a16:creationId xmlns:a16="http://schemas.microsoft.com/office/drawing/2014/main" id="{DA024AFA-DD4B-4642-9F3C-E6DBEEDD79A1}"/>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42AED1-E6E2-441D-B66A-30FD57A1D5E1}"/>
              </a:ext>
            </a:extLst>
          </p:cNvPr>
          <p:cNvSpPr/>
          <p:nvPr/>
        </p:nvSpPr>
        <p:spPr>
          <a:xfrm>
            <a:off x="3876598" y="146667"/>
            <a:ext cx="7905903" cy="400110"/>
          </a:xfrm>
          <a:prstGeom prst="rect">
            <a:avLst/>
          </a:prstGeom>
        </p:spPr>
        <p:txBody>
          <a:bodyPr wrap="square">
            <a:spAutoFit/>
          </a:bodyPr>
          <a:lstStyle/>
          <a:p>
            <a:r>
              <a:rPr lang="es-MX" sz="2000" b="1" dirty="0" err="1">
                <a:latin typeface="Gill Sans MT" panose="020B0502020104020203" pitchFamily="34" charset="0"/>
              </a:rPr>
              <a:t>Is</a:t>
            </a:r>
            <a:r>
              <a:rPr lang="es-MX" sz="2000" b="1" dirty="0">
                <a:latin typeface="Gill Sans MT" panose="020B0502020104020203" pitchFamily="34" charset="0"/>
              </a:rPr>
              <a:t> </a:t>
            </a:r>
            <a:r>
              <a:rPr lang="es-MX" sz="2000" b="1" dirty="0" err="1">
                <a:latin typeface="Gill Sans MT" panose="020B0502020104020203" pitchFamily="34" charset="0"/>
              </a:rPr>
              <a:t>there</a:t>
            </a:r>
            <a:r>
              <a:rPr lang="es-MX" sz="2000" b="1" dirty="0">
                <a:latin typeface="Gill Sans MT" panose="020B0502020104020203" pitchFamily="34" charset="0"/>
              </a:rPr>
              <a:t> a </a:t>
            </a:r>
            <a:r>
              <a:rPr lang="es-MX" sz="2000" b="1" dirty="0" err="1">
                <a:latin typeface="Gill Sans MT" panose="020B0502020104020203" pitchFamily="34" charset="0"/>
              </a:rPr>
              <a:t>correlation</a:t>
            </a:r>
            <a:r>
              <a:rPr lang="es-MX" sz="2000" b="1" dirty="0">
                <a:latin typeface="Gill Sans MT" panose="020B0502020104020203" pitchFamily="34" charset="0"/>
              </a:rPr>
              <a:t> </a:t>
            </a:r>
            <a:r>
              <a:rPr lang="es-MX" sz="2000" b="1" dirty="0" err="1">
                <a:latin typeface="Gill Sans MT" panose="020B0502020104020203" pitchFamily="34" charset="0"/>
              </a:rPr>
              <a:t>between</a:t>
            </a:r>
            <a:r>
              <a:rPr lang="es-MX" sz="2000" b="1" dirty="0">
                <a:latin typeface="Gill Sans MT" panose="020B0502020104020203" pitchFamily="34" charset="0"/>
              </a:rPr>
              <a:t> hate crime and </a:t>
            </a:r>
            <a:r>
              <a:rPr lang="es-MX" sz="2000" b="1" dirty="0" err="1">
                <a:latin typeface="Gill Sans MT" panose="020B0502020104020203" pitchFamily="34" charset="0"/>
              </a:rPr>
              <a:t>immigration</a:t>
            </a:r>
            <a:r>
              <a:rPr lang="es-MX" sz="2000" b="1" dirty="0">
                <a:latin typeface="Gill Sans MT" panose="020B0502020104020203" pitchFamily="34" charset="0"/>
              </a:rPr>
              <a:t>?</a:t>
            </a:r>
          </a:p>
        </p:txBody>
      </p:sp>
      <p:sp>
        <p:nvSpPr>
          <p:cNvPr id="25" name="TextBox 24">
            <a:extLst>
              <a:ext uri="{FF2B5EF4-FFF2-40B4-BE49-F238E27FC236}">
                <a16:creationId xmlns:a16="http://schemas.microsoft.com/office/drawing/2014/main" id="{87186560-AAC9-4F27-9584-384577817812}"/>
              </a:ext>
            </a:extLst>
          </p:cNvPr>
          <p:cNvSpPr txBox="1"/>
          <p:nvPr/>
        </p:nvSpPr>
        <p:spPr>
          <a:xfrm>
            <a:off x="3943059" y="3397741"/>
            <a:ext cx="7339172" cy="2031325"/>
          </a:xfrm>
          <a:prstGeom prst="rect">
            <a:avLst/>
          </a:prstGeom>
          <a:noFill/>
        </p:spPr>
        <p:txBody>
          <a:bodyPr wrap="square" rtlCol="0">
            <a:spAutoFit/>
          </a:bodyPr>
          <a:lstStyle/>
          <a:p>
            <a:pPr marL="285750" indent="-285750">
              <a:buFont typeface="Arial" panose="020B0604020202020204" pitchFamily="34" charset="0"/>
              <a:buChar char="•"/>
            </a:pPr>
            <a:r>
              <a:rPr lang="es-MX" dirty="0" err="1">
                <a:latin typeface="Gill Sans MT" panose="020B0502020104020203" pitchFamily="34" charset="0"/>
                <a:cs typeface="Helvetica" panose="020B0604020202020204" pitchFamily="34" charset="0"/>
              </a:rPr>
              <a:t>It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doesn’t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seem</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be a </a:t>
            </a:r>
            <a:r>
              <a:rPr lang="es-MX" dirty="0" err="1">
                <a:latin typeface="Gill Sans MT" panose="020B0502020104020203" pitchFamily="34" charset="0"/>
                <a:cs typeface="Helvetica" panose="020B0604020202020204" pitchFamily="34" charset="0"/>
              </a:rPr>
              <a:t>significant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trend</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that</a:t>
            </a:r>
            <a:r>
              <a:rPr lang="es-MX" dirty="0">
                <a:latin typeface="Gill Sans MT" panose="020B0502020104020203" pitchFamily="34" charset="0"/>
                <a:cs typeface="Helvetica" panose="020B0604020202020204" pitchFamily="34" charset="0"/>
              </a:rPr>
              <a:t> relates sanctuary </a:t>
            </a:r>
            <a:r>
              <a:rPr lang="es-MX" dirty="0" err="1">
                <a:latin typeface="Gill Sans MT" panose="020B0502020104020203" pitchFamily="34" charset="0"/>
                <a:cs typeface="Helvetica" panose="020B0604020202020204" pitchFamily="34" charset="0"/>
              </a:rPr>
              <a:t>cities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with</a:t>
            </a:r>
            <a:r>
              <a:rPr lang="es-MX" dirty="0">
                <a:latin typeface="Gill Sans MT" panose="020B0502020104020203" pitchFamily="34" charset="0"/>
                <a:cs typeface="Helvetica" panose="020B0604020202020204" pitchFamily="34" charset="0"/>
              </a:rPr>
              <a:t> a </a:t>
            </a:r>
            <a:r>
              <a:rPr lang="es-MX" dirty="0" err="1">
                <a:latin typeface="Gill Sans MT" panose="020B0502020104020203" pitchFamily="34" charset="0"/>
                <a:cs typeface="Helvetica" panose="020B0604020202020204" pitchFamily="34" charset="0"/>
              </a:rPr>
              <a:t>higher</a:t>
            </a:r>
            <a:r>
              <a:rPr lang="es-MX" dirty="0">
                <a:latin typeface="Gill Sans MT" panose="020B0502020104020203" pitchFamily="34" charset="0"/>
                <a:cs typeface="Helvetica" panose="020B0604020202020204" pitchFamily="34" charset="0"/>
              </a:rPr>
              <a:t> or </a:t>
            </a:r>
            <a:r>
              <a:rPr lang="es-MX" dirty="0" err="1">
                <a:latin typeface="Gill Sans MT" panose="020B0502020104020203" pitchFamily="34" charset="0"/>
                <a:cs typeface="Helvetica" panose="020B0604020202020204" pitchFamily="34" charset="0"/>
              </a:rPr>
              <a:t>lower</a:t>
            </a:r>
            <a:r>
              <a:rPr lang="es-MX" dirty="0">
                <a:latin typeface="Gill Sans MT" panose="020B0502020104020203" pitchFamily="34" charset="0"/>
                <a:cs typeface="Helvetica" panose="020B0604020202020204" pitchFamily="34" charset="0"/>
              </a:rPr>
              <a:t> hate crime </a:t>
            </a:r>
            <a:r>
              <a:rPr lang="es-MX" dirty="0" err="1">
                <a:latin typeface="Gill Sans MT" panose="020B0502020104020203" pitchFamily="34" charset="0"/>
                <a:cs typeface="Helvetica" panose="020B0604020202020204" pitchFamily="34" charset="0"/>
              </a:rPr>
              <a:t>rate</a:t>
            </a:r>
            <a:r>
              <a:rPr lang="es-MX" dirty="0">
                <a:latin typeface="Gill Sans MT" panose="020B0502020104020203" pitchFamily="34" charset="0"/>
                <a:cs typeface="Helvetica" panose="020B0604020202020204" pitchFamily="34" charset="0"/>
              </a:rPr>
              <a:t> in </a:t>
            </a:r>
            <a:r>
              <a:rPr lang="es-MX" dirty="0" err="1">
                <a:latin typeface="Gill Sans MT" panose="020B0502020104020203" pitchFamily="34" charset="0"/>
                <a:cs typeface="Helvetica" panose="020B0604020202020204" pitchFamily="34" charset="0"/>
              </a:rPr>
              <a:t>comparison</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with</a:t>
            </a:r>
            <a:r>
              <a:rPr lang="es-MX" dirty="0">
                <a:latin typeface="Gill Sans MT" panose="020B0502020104020203" pitchFamily="34" charset="0"/>
                <a:cs typeface="Helvetica" panose="020B0604020202020204" pitchFamily="34" charset="0"/>
              </a:rPr>
              <a:t> non-sanctuary </a:t>
            </a:r>
            <a:r>
              <a:rPr lang="es-MX" dirty="0" err="1">
                <a:latin typeface="Gill Sans MT" panose="020B0502020104020203" pitchFamily="34" charset="0"/>
                <a:cs typeface="Helvetica" panose="020B0604020202020204" pitchFamily="34" charset="0"/>
              </a:rPr>
              <a:t>cities</a:t>
            </a:r>
            <a:r>
              <a:rPr lang="es-MX" dirty="0">
                <a:latin typeface="Gill Sans MT" panose="020B0502020104020203" pitchFamily="34" charset="0"/>
                <a:cs typeface="Helvetica" panose="020B0604020202020204" pitchFamily="34" charset="0"/>
              </a:rPr>
              <a:t>.</a:t>
            </a:r>
          </a:p>
          <a:p>
            <a:pPr marL="742950" lvl="1" indent="-285750">
              <a:buFont typeface="Arial" panose="020B0604020202020204" pitchFamily="34" charset="0"/>
              <a:buChar char="•"/>
            </a:pPr>
            <a:r>
              <a:rPr lang="es-MX" dirty="0">
                <a:latin typeface="Gill Sans MT" panose="020B0502020104020203" pitchFamily="34" charset="0"/>
                <a:cs typeface="Helvetica" panose="020B0604020202020204" pitchFamily="34" charset="0"/>
              </a:rPr>
              <a:t>California </a:t>
            </a:r>
            <a:r>
              <a:rPr lang="es-MX" dirty="0" err="1">
                <a:latin typeface="Gill Sans MT" panose="020B0502020104020203" pitchFamily="34" charset="0"/>
                <a:cs typeface="Helvetica" panose="020B0604020202020204" pitchFamily="34" charset="0"/>
              </a:rPr>
              <a:t>is</a:t>
            </a:r>
            <a:r>
              <a:rPr lang="es-MX" dirty="0">
                <a:latin typeface="Gill Sans MT" panose="020B0502020104020203" pitchFamily="34" charset="0"/>
                <a:cs typeface="Helvetica" panose="020B0604020202020204" pitchFamily="34" charset="0"/>
              </a:rPr>
              <a:t> a sanctuary state </a:t>
            </a:r>
            <a:r>
              <a:rPr lang="es-MX" dirty="0" err="1">
                <a:latin typeface="Gill Sans MT" panose="020B0502020104020203" pitchFamily="34" charset="0"/>
                <a:cs typeface="Helvetica" panose="020B0604020202020204" pitchFamily="34" charset="0"/>
              </a:rPr>
              <a:t>with</a:t>
            </a:r>
            <a:r>
              <a:rPr lang="es-MX" dirty="0">
                <a:latin typeface="Gill Sans MT" panose="020B0502020104020203" pitchFamily="34" charset="0"/>
                <a:cs typeface="Helvetica" panose="020B0604020202020204" pitchFamily="34" charset="0"/>
              </a:rPr>
              <a:t> a </a:t>
            </a:r>
            <a:r>
              <a:rPr lang="es-MX" dirty="0" err="1">
                <a:latin typeface="Gill Sans MT" panose="020B0502020104020203" pitchFamily="34" charset="0"/>
                <a:cs typeface="Helvetica" panose="020B0604020202020204" pitchFamily="34" charset="0"/>
              </a:rPr>
              <a:t>high</a:t>
            </a:r>
            <a:r>
              <a:rPr lang="es-MX" dirty="0">
                <a:latin typeface="Gill Sans MT" panose="020B0502020104020203" pitchFamily="34" charset="0"/>
                <a:cs typeface="Helvetica" panose="020B0604020202020204" pitchFamily="34" charset="0"/>
              </a:rPr>
              <a:t> hate crime </a:t>
            </a:r>
            <a:r>
              <a:rPr lang="es-MX" dirty="0" err="1">
                <a:latin typeface="Gill Sans MT" panose="020B0502020104020203" pitchFamily="34" charset="0"/>
                <a:cs typeface="Helvetica" panose="020B0604020202020204" pitchFamily="34" charset="0"/>
              </a:rPr>
              <a:t>rate</a:t>
            </a:r>
            <a:r>
              <a:rPr lang="es-MX" dirty="0">
                <a:latin typeface="Gill Sans MT" panose="020B0502020104020203" pitchFamily="34" charset="0"/>
                <a:cs typeface="Helvetica" panose="020B0604020202020204" pitchFamily="34" charset="0"/>
              </a:rPr>
              <a:t>.</a:t>
            </a:r>
          </a:p>
          <a:p>
            <a:pPr marL="742950" lvl="1" indent="-285750">
              <a:buFont typeface="Arial" panose="020B0604020202020204" pitchFamily="34" charset="0"/>
              <a:buChar char="•"/>
            </a:pPr>
            <a:r>
              <a:rPr lang="es-MX" dirty="0">
                <a:latin typeface="Gill Sans MT" panose="020B0502020104020203" pitchFamily="34" charset="0"/>
                <a:cs typeface="Helvetica" panose="020B0604020202020204" pitchFamily="34" charset="0"/>
              </a:rPr>
              <a:t>Utah </a:t>
            </a:r>
            <a:r>
              <a:rPr lang="es-MX" dirty="0" err="1">
                <a:latin typeface="Gill Sans MT" panose="020B0502020104020203" pitchFamily="34" charset="0"/>
                <a:cs typeface="Helvetica" panose="020B0604020202020204" pitchFamily="34" charset="0"/>
              </a:rPr>
              <a:t>is</a:t>
            </a:r>
            <a:r>
              <a:rPr lang="es-MX" dirty="0">
                <a:latin typeface="Gill Sans MT" panose="020B0502020104020203" pitchFamily="34" charset="0"/>
                <a:cs typeface="Helvetica" panose="020B0604020202020204" pitchFamily="34" charset="0"/>
              </a:rPr>
              <a:t> a non-sanctuary state </a:t>
            </a:r>
            <a:r>
              <a:rPr lang="es-MX" dirty="0" err="1">
                <a:latin typeface="Gill Sans MT" panose="020B0502020104020203" pitchFamily="34" charset="0"/>
                <a:cs typeface="Helvetica" panose="020B0604020202020204" pitchFamily="34" charset="0"/>
              </a:rPr>
              <a:t>with</a:t>
            </a:r>
            <a:r>
              <a:rPr lang="es-MX" dirty="0">
                <a:latin typeface="Gill Sans MT" panose="020B0502020104020203" pitchFamily="34" charset="0"/>
                <a:cs typeface="Helvetica" panose="020B0604020202020204" pitchFamily="34" charset="0"/>
              </a:rPr>
              <a:t> a </a:t>
            </a:r>
            <a:r>
              <a:rPr lang="es-MX" dirty="0" err="1">
                <a:latin typeface="Gill Sans MT" panose="020B0502020104020203" pitchFamily="34" charset="0"/>
                <a:cs typeface="Helvetica" panose="020B0604020202020204" pitchFamily="34" charset="0"/>
              </a:rPr>
              <a:t>high</a:t>
            </a:r>
            <a:r>
              <a:rPr lang="es-MX" dirty="0">
                <a:latin typeface="Gill Sans MT" panose="020B0502020104020203" pitchFamily="34" charset="0"/>
                <a:cs typeface="Helvetica" panose="020B0604020202020204" pitchFamily="34" charset="0"/>
              </a:rPr>
              <a:t> hate crime </a:t>
            </a:r>
            <a:r>
              <a:rPr lang="es-MX" dirty="0" err="1">
                <a:latin typeface="Gill Sans MT" panose="020B0502020104020203" pitchFamily="34" charset="0"/>
                <a:cs typeface="Helvetica" panose="020B0604020202020204" pitchFamily="34" charset="0"/>
              </a:rPr>
              <a:t>rate</a:t>
            </a:r>
            <a:r>
              <a:rPr lang="es-MX" dirty="0">
                <a:latin typeface="Gill Sans MT" panose="020B0502020104020203" pitchFamily="34" charset="0"/>
                <a:cs typeface="Helvetica" panose="020B0604020202020204" pitchFamily="34" charset="0"/>
              </a:rPr>
              <a:t>.	</a:t>
            </a:r>
          </a:p>
          <a:p>
            <a:pPr marL="742950" lvl="1" indent="-285750">
              <a:buFont typeface="Arial" panose="020B0604020202020204" pitchFamily="34" charset="0"/>
              <a:buChar char="•"/>
            </a:pPr>
            <a:r>
              <a:rPr lang="es-MX" dirty="0">
                <a:latin typeface="Gill Sans MT" panose="020B0502020104020203" pitchFamily="34" charset="0"/>
                <a:cs typeface="Helvetica" panose="020B0604020202020204" pitchFamily="34" charset="0"/>
              </a:rPr>
              <a:t>New </a:t>
            </a:r>
            <a:r>
              <a:rPr lang="es-MX" dirty="0" err="1">
                <a:latin typeface="Gill Sans MT" panose="020B0502020104020203" pitchFamily="34" charset="0"/>
                <a:cs typeface="Helvetica" panose="020B0604020202020204" pitchFamily="34" charset="0"/>
              </a:rPr>
              <a:t>Mexico</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is</a:t>
            </a:r>
            <a:r>
              <a:rPr lang="es-MX" dirty="0">
                <a:latin typeface="Gill Sans MT" panose="020B0502020104020203" pitchFamily="34" charset="0"/>
                <a:cs typeface="Helvetica" panose="020B0604020202020204" pitchFamily="34" charset="0"/>
              </a:rPr>
              <a:t> a sanctuary state </a:t>
            </a:r>
            <a:r>
              <a:rPr lang="es-MX" dirty="0" err="1">
                <a:latin typeface="Gill Sans MT" panose="020B0502020104020203" pitchFamily="34" charset="0"/>
                <a:cs typeface="Helvetica" panose="020B0604020202020204" pitchFamily="34" charset="0"/>
              </a:rPr>
              <a:t>with</a:t>
            </a:r>
            <a:r>
              <a:rPr lang="es-MX" dirty="0">
                <a:latin typeface="Gill Sans MT" panose="020B0502020104020203" pitchFamily="34" charset="0"/>
                <a:cs typeface="Helvetica" panose="020B0604020202020204" pitchFamily="34" charset="0"/>
              </a:rPr>
              <a:t> a </a:t>
            </a:r>
            <a:r>
              <a:rPr lang="es-MX" dirty="0" err="1">
                <a:latin typeface="Gill Sans MT" panose="020B0502020104020203" pitchFamily="34" charset="0"/>
                <a:cs typeface="Helvetica" panose="020B0604020202020204" pitchFamily="34" charset="0"/>
              </a:rPr>
              <a:t>low</a:t>
            </a:r>
            <a:r>
              <a:rPr lang="es-MX" dirty="0">
                <a:latin typeface="Gill Sans MT" panose="020B0502020104020203" pitchFamily="34" charset="0"/>
                <a:cs typeface="Helvetica" panose="020B0604020202020204" pitchFamily="34" charset="0"/>
              </a:rPr>
              <a:t> hate crime </a:t>
            </a:r>
            <a:r>
              <a:rPr lang="es-MX" dirty="0" err="1">
                <a:latin typeface="Gill Sans MT" panose="020B0502020104020203" pitchFamily="34" charset="0"/>
                <a:cs typeface="Helvetica" panose="020B0604020202020204" pitchFamily="34" charset="0"/>
              </a:rPr>
              <a:t>rate</a:t>
            </a:r>
            <a:r>
              <a:rPr lang="es-MX" dirty="0">
                <a:latin typeface="Gill Sans MT" panose="020B0502020104020203" pitchFamily="34" charset="0"/>
                <a:cs typeface="Helvetica" panose="020B0604020202020204" pitchFamily="34" charset="0"/>
              </a:rPr>
              <a:t>.</a:t>
            </a:r>
          </a:p>
          <a:p>
            <a:pPr marL="742950" lvl="1" indent="-285750">
              <a:buFont typeface="Arial" panose="020B0604020202020204" pitchFamily="34" charset="0"/>
              <a:buChar char="•"/>
            </a:pPr>
            <a:r>
              <a:rPr lang="es-MX" dirty="0">
                <a:latin typeface="Gill Sans MT" panose="020B0502020104020203" pitchFamily="34" charset="0"/>
                <a:cs typeface="Helvetica" panose="020B0604020202020204" pitchFamily="34" charset="0"/>
              </a:rPr>
              <a:t>Texas </a:t>
            </a:r>
            <a:r>
              <a:rPr lang="es-MX" dirty="0" err="1">
                <a:latin typeface="Gill Sans MT" panose="020B0502020104020203" pitchFamily="34" charset="0"/>
                <a:cs typeface="Helvetica" panose="020B0604020202020204" pitchFamily="34" charset="0"/>
              </a:rPr>
              <a:t>is</a:t>
            </a:r>
            <a:r>
              <a:rPr lang="es-MX" dirty="0">
                <a:latin typeface="Gill Sans MT" panose="020B0502020104020203" pitchFamily="34" charset="0"/>
                <a:cs typeface="Helvetica" panose="020B0604020202020204" pitchFamily="34" charset="0"/>
              </a:rPr>
              <a:t> a non-sanctuary state </a:t>
            </a:r>
            <a:r>
              <a:rPr lang="es-MX" dirty="0" err="1">
                <a:latin typeface="Gill Sans MT" panose="020B0502020104020203" pitchFamily="34" charset="0"/>
                <a:cs typeface="Helvetica" panose="020B0604020202020204" pitchFamily="34" charset="0"/>
              </a:rPr>
              <a:t>with</a:t>
            </a:r>
            <a:r>
              <a:rPr lang="es-MX" dirty="0">
                <a:latin typeface="Gill Sans MT" panose="020B0502020104020203" pitchFamily="34" charset="0"/>
                <a:cs typeface="Helvetica" panose="020B0604020202020204" pitchFamily="34" charset="0"/>
              </a:rPr>
              <a:t> a </a:t>
            </a:r>
            <a:r>
              <a:rPr lang="es-MX" dirty="0" err="1">
                <a:latin typeface="Gill Sans MT" panose="020B0502020104020203" pitchFamily="34" charset="0"/>
                <a:cs typeface="Helvetica" panose="020B0604020202020204" pitchFamily="34" charset="0"/>
              </a:rPr>
              <a:t>low</a:t>
            </a:r>
            <a:r>
              <a:rPr lang="es-MX" dirty="0">
                <a:latin typeface="Gill Sans MT" panose="020B0502020104020203" pitchFamily="34" charset="0"/>
                <a:cs typeface="Helvetica" panose="020B0604020202020204" pitchFamily="34" charset="0"/>
              </a:rPr>
              <a:t> hate crime </a:t>
            </a:r>
            <a:r>
              <a:rPr lang="es-MX" dirty="0" err="1">
                <a:latin typeface="Gill Sans MT" panose="020B0502020104020203" pitchFamily="34" charset="0"/>
                <a:cs typeface="Helvetica" panose="020B0604020202020204" pitchFamily="34" charset="0"/>
              </a:rPr>
              <a:t>rate</a:t>
            </a:r>
            <a:r>
              <a:rPr lang="es-MX" dirty="0">
                <a:latin typeface="Gill Sans MT" panose="020B0502020104020203" pitchFamily="34" charset="0"/>
                <a:cs typeface="Helvetica" panose="020B0604020202020204" pitchFamily="34" charset="0"/>
              </a:rPr>
              <a:t>.</a:t>
            </a:r>
          </a:p>
        </p:txBody>
      </p:sp>
      <p:sp>
        <p:nvSpPr>
          <p:cNvPr id="2" name="Rectangle 1">
            <a:extLst>
              <a:ext uri="{FF2B5EF4-FFF2-40B4-BE49-F238E27FC236}">
                <a16:creationId xmlns:a16="http://schemas.microsoft.com/office/drawing/2014/main" id="{B23C33C1-BB90-497E-BB67-9BB9B22396A4}"/>
              </a:ext>
            </a:extLst>
          </p:cNvPr>
          <p:cNvSpPr/>
          <p:nvPr/>
        </p:nvSpPr>
        <p:spPr>
          <a:xfrm>
            <a:off x="3876598" y="2997631"/>
            <a:ext cx="8248940" cy="400110"/>
          </a:xfrm>
          <a:prstGeom prst="rect">
            <a:avLst/>
          </a:prstGeom>
        </p:spPr>
        <p:txBody>
          <a:bodyPr wrap="square">
            <a:spAutoFit/>
          </a:bodyPr>
          <a:lstStyle/>
          <a:p>
            <a:r>
              <a:rPr lang="es-MX" sz="2000" b="1" dirty="0">
                <a:latin typeface="Gill Sans MT" panose="020B0502020104020203" pitchFamily="34" charset="0"/>
              </a:rPr>
              <a:t>Are sanctuary </a:t>
            </a:r>
            <a:r>
              <a:rPr lang="es-MX" sz="2000" b="1" dirty="0" err="1">
                <a:latin typeface="Gill Sans MT" panose="020B0502020104020203" pitchFamily="34" charset="0"/>
              </a:rPr>
              <a:t>cities</a:t>
            </a:r>
            <a:r>
              <a:rPr lang="es-MX" sz="2000" b="1" dirty="0">
                <a:latin typeface="Gill Sans MT" panose="020B0502020104020203" pitchFamily="34" charset="0"/>
              </a:rPr>
              <a:t> </a:t>
            </a:r>
            <a:r>
              <a:rPr lang="es-MX" sz="2000" b="1" dirty="0" err="1">
                <a:latin typeface="Gill Sans MT" panose="020B0502020104020203" pitchFamily="34" charset="0"/>
              </a:rPr>
              <a:t>safer</a:t>
            </a:r>
            <a:r>
              <a:rPr lang="es-MX" sz="2000" b="1" dirty="0">
                <a:latin typeface="Gill Sans MT" panose="020B0502020104020203" pitchFamily="34" charset="0"/>
              </a:rPr>
              <a:t> </a:t>
            </a:r>
            <a:r>
              <a:rPr lang="es-MX" sz="2000" b="1" dirty="0" err="1">
                <a:latin typeface="Gill Sans MT" panose="020B0502020104020203" pitchFamily="34" charset="0"/>
              </a:rPr>
              <a:t>than</a:t>
            </a:r>
            <a:r>
              <a:rPr lang="es-MX" sz="2000" b="1" dirty="0">
                <a:latin typeface="Gill Sans MT" panose="020B0502020104020203" pitchFamily="34" charset="0"/>
              </a:rPr>
              <a:t> </a:t>
            </a:r>
            <a:r>
              <a:rPr lang="es-MX" sz="2000" b="1" dirty="0" err="1">
                <a:latin typeface="Gill Sans MT" panose="020B0502020104020203" pitchFamily="34" charset="0"/>
              </a:rPr>
              <a:t>other</a:t>
            </a:r>
            <a:r>
              <a:rPr lang="es-MX" sz="2000" b="1" dirty="0">
                <a:latin typeface="Gill Sans MT" panose="020B0502020104020203" pitchFamily="34" charset="0"/>
              </a:rPr>
              <a:t> </a:t>
            </a:r>
            <a:r>
              <a:rPr lang="es-MX" sz="2000" b="1" dirty="0" err="1">
                <a:latin typeface="Gill Sans MT" panose="020B0502020104020203" pitchFamily="34" charset="0"/>
              </a:rPr>
              <a:t>cities</a:t>
            </a:r>
            <a:r>
              <a:rPr lang="es-MX" sz="2000" b="1" dirty="0">
                <a:latin typeface="Gill Sans MT" panose="020B0502020104020203" pitchFamily="34" charset="0"/>
              </a:rPr>
              <a:t> in </a:t>
            </a:r>
            <a:r>
              <a:rPr lang="es-MX" sz="2000" b="1" dirty="0" err="1">
                <a:latin typeface="Gill Sans MT" panose="020B0502020104020203" pitchFamily="34" charset="0"/>
              </a:rPr>
              <a:t>terms</a:t>
            </a:r>
            <a:r>
              <a:rPr lang="es-MX" sz="2000" b="1" dirty="0">
                <a:latin typeface="Gill Sans MT" panose="020B0502020104020203" pitchFamily="34" charset="0"/>
              </a:rPr>
              <a:t> </a:t>
            </a:r>
            <a:r>
              <a:rPr lang="es-MX" sz="2000" b="1" dirty="0" err="1">
                <a:latin typeface="Gill Sans MT" panose="020B0502020104020203" pitchFamily="34" charset="0"/>
              </a:rPr>
              <a:t>of</a:t>
            </a:r>
            <a:r>
              <a:rPr lang="es-MX" sz="2000" b="1" dirty="0">
                <a:latin typeface="Gill Sans MT" panose="020B0502020104020203" pitchFamily="34" charset="0"/>
              </a:rPr>
              <a:t> hate crime ?</a:t>
            </a:r>
          </a:p>
        </p:txBody>
      </p:sp>
    </p:spTree>
    <p:extLst>
      <p:ext uri="{BB962C8B-B14F-4D97-AF65-F5344CB8AC3E}">
        <p14:creationId xmlns:p14="http://schemas.microsoft.com/office/powerpoint/2010/main" val="1543540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19AEF4D-9FF9-4A6D-AF60-5A1813B4849F}"/>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6E82C2A-7474-40A7-BBBC-03C8A72F154F}"/>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214E28-5DEA-49DB-AAFE-0C593F9D0298}"/>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latin typeface="Gill Sans MT" panose="020B0502020104020203" pitchFamily="34" charset="0"/>
            </a:endParaRPr>
          </a:p>
        </p:txBody>
      </p:sp>
      <p:pic>
        <p:nvPicPr>
          <p:cNvPr id="15" name="Picture 14">
            <a:extLst>
              <a:ext uri="{FF2B5EF4-FFF2-40B4-BE49-F238E27FC236}">
                <a16:creationId xmlns:a16="http://schemas.microsoft.com/office/drawing/2014/main" id="{AAC6101F-EA84-46A4-B01F-1511995B29BE}"/>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6" name="Picture 2" descr="Image result for GWU BANNER">
            <a:extLst>
              <a:ext uri="{FF2B5EF4-FFF2-40B4-BE49-F238E27FC236}">
                <a16:creationId xmlns:a16="http://schemas.microsoft.com/office/drawing/2014/main" id="{6515864D-DFAB-4D75-B591-93D35E235B40}"/>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D35395D-A057-4AB0-A308-4B02A81881B8}"/>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8" name="Straight Connector 17">
            <a:extLst>
              <a:ext uri="{FF2B5EF4-FFF2-40B4-BE49-F238E27FC236}">
                <a16:creationId xmlns:a16="http://schemas.microsoft.com/office/drawing/2014/main" id="{2CA5E540-8A47-454D-B6F2-2834BB66B886}"/>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19" name="Title 1">
            <a:extLst>
              <a:ext uri="{FF2B5EF4-FFF2-40B4-BE49-F238E27FC236}">
                <a16:creationId xmlns:a16="http://schemas.microsoft.com/office/drawing/2014/main" id="{6EC40FF6-1BCE-4CB5-B1FF-14019C7ED1D5}"/>
              </a:ext>
            </a:extLst>
          </p:cNvPr>
          <p:cNvSpPr>
            <a:spLocks noGrp="1"/>
          </p:cNvSpPr>
          <p:nvPr>
            <p:ph type="title"/>
          </p:nvPr>
        </p:nvSpPr>
        <p:spPr>
          <a:xfrm>
            <a:off x="61987" y="2960116"/>
            <a:ext cx="3573781" cy="937765"/>
          </a:xfrm>
        </p:spPr>
        <p:txBody>
          <a:bodyPr>
            <a:noAutofit/>
          </a:bodyPr>
          <a:lstStyle/>
          <a:p>
            <a:pPr algn="ctr"/>
            <a:r>
              <a:rPr lang="en-US" sz="3600" b="1" dirty="0">
                <a:solidFill>
                  <a:schemeClr val="bg1"/>
                </a:solidFill>
                <a:latin typeface="Trebuchet MS" panose="020B0603020202020204" pitchFamily="34" charset="0"/>
              </a:rPr>
              <a:t>Data Limitations &amp; Considerations</a:t>
            </a:r>
          </a:p>
        </p:txBody>
      </p:sp>
      <p:sp>
        <p:nvSpPr>
          <p:cNvPr id="23" name="TextBox 22">
            <a:extLst>
              <a:ext uri="{FF2B5EF4-FFF2-40B4-BE49-F238E27FC236}">
                <a16:creationId xmlns:a16="http://schemas.microsoft.com/office/drawing/2014/main" id="{7FD7E4F7-A836-4056-A0BC-8080B1C0B888}"/>
              </a:ext>
            </a:extLst>
          </p:cNvPr>
          <p:cNvSpPr txBox="1"/>
          <p:nvPr/>
        </p:nvSpPr>
        <p:spPr>
          <a:xfrm>
            <a:off x="4522322" y="5874313"/>
            <a:ext cx="7322675" cy="461665"/>
          </a:xfrm>
          <a:prstGeom prst="rect">
            <a:avLst/>
          </a:prstGeom>
          <a:noFill/>
        </p:spPr>
        <p:txBody>
          <a:bodyPr wrap="square" rtlCol="0">
            <a:spAutoFit/>
          </a:bodyPr>
          <a:lstStyle/>
          <a:p>
            <a:r>
              <a:rPr lang="en-US" sz="1200" dirty="0">
                <a:latin typeface="Gill Sans MT" panose="020B0502020104020203" pitchFamily="34" charset="0"/>
              </a:rPr>
              <a:t>Middlebrook, H, 2017. The fascinating, if unreliable, history of hate crime tracking in the US. </a:t>
            </a:r>
            <a:r>
              <a:rPr lang="en-US" sz="1200" i="1" dirty="0">
                <a:latin typeface="Gill Sans MT" panose="020B0502020104020203" pitchFamily="34" charset="0"/>
              </a:rPr>
              <a:t>CNN</a:t>
            </a:r>
            <a:r>
              <a:rPr lang="en-US" sz="1200" dirty="0">
                <a:latin typeface="Gill Sans MT" panose="020B0502020104020203" pitchFamily="34" charset="0"/>
              </a:rPr>
              <a:t>, [Online]. Available at: </a:t>
            </a:r>
            <a:r>
              <a:rPr lang="en-US" sz="1200" dirty="0">
                <a:latin typeface="Gill Sans MT" panose="020B0502020104020203" pitchFamily="34" charset="0"/>
                <a:hlinkClick r:id="rId4"/>
              </a:rPr>
              <a:t>https://www.cnn.com/2017/01/05/health/hate-crimes-tracking-history-fbi/index.html</a:t>
            </a:r>
            <a:r>
              <a:rPr lang="en-US" sz="1200" dirty="0">
                <a:latin typeface="Gill Sans MT" panose="020B0502020104020203" pitchFamily="34" charset="0"/>
              </a:rPr>
              <a:t> [Accessed 23 April 2018].</a:t>
            </a:r>
          </a:p>
        </p:txBody>
      </p:sp>
      <p:sp>
        <p:nvSpPr>
          <p:cNvPr id="3" name="TextBox 2">
            <a:extLst>
              <a:ext uri="{FF2B5EF4-FFF2-40B4-BE49-F238E27FC236}">
                <a16:creationId xmlns:a16="http://schemas.microsoft.com/office/drawing/2014/main" id="{4E33F077-3C1A-4C49-849B-4D5362A548DB}"/>
              </a:ext>
            </a:extLst>
          </p:cNvPr>
          <p:cNvSpPr txBox="1"/>
          <p:nvPr/>
        </p:nvSpPr>
        <p:spPr>
          <a:xfrm>
            <a:off x="4551774" y="4812553"/>
            <a:ext cx="7322675" cy="1077218"/>
          </a:xfrm>
          <a:prstGeom prst="rect">
            <a:avLst/>
          </a:prstGeom>
          <a:noFill/>
        </p:spPr>
        <p:txBody>
          <a:bodyPr wrap="square" rtlCol="0">
            <a:spAutoFit/>
          </a:bodyPr>
          <a:lstStyle/>
          <a:p>
            <a:r>
              <a:rPr lang="en-US" sz="1600" i="1" dirty="0"/>
              <a:t>“The FBI reports that the numbers of hate crimes have decreased over several years, with the exception of 2015. Regardless of the year, however, the hate crime count is underreported to the FBI, explained Stacy. Some state, city and local police agencies simply don't collect or disclose the data.”</a:t>
            </a:r>
          </a:p>
        </p:txBody>
      </p:sp>
      <p:sp>
        <p:nvSpPr>
          <p:cNvPr id="22" name="Rectangle 21">
            <a:extLst>
              <a:ext uri="{FF2B5EF4-FFF2-40B4-BE49-F238E27FC236}">
                <a16:creationId xmlns:a16="http://schemas.microsoft.com/office/drawing/2014/main" id="{37123D31-2ADC-4D1A-AF42-1C27E9C17D3D}"/>
              </a:ext>
            </a:extLst>
          </p:cNvPr>
          <p:cNvSpPr/>
          <p:nvPr/>
        </p:nvSpPr>
        <p:spPr>
          <a:xfrm>
            <a:off x="3916159" y="2274836"/>
            <a:ext cx="7958290" cy="2308324"/>
          </a:xfrm>
          <a:prstGeom prst="rect">
            <a:avLst/>
          </a:prstGeom>
        </p:spPr>
        <p:txBody>
          <a:bodyPr wrap="square">
            <a:spAutoFit/>
          </a:bodyPr>
          <a:lstStyle/>
          <a:p>
            <a:pPr marL="285750" indent="-285750">
              <a:buFont typeface="Arial" panose="020B0604020202020204" pitchFamily="34" charset="0"/>
              <a:buChar char="•"/>
            </a:pPr>
            <a:r>
              <a:rPr lang="es-MX" dirty="0">
                <a:latin typeface="Gill Sans MT" panose="020B0502020104020203" pitchFamily="34" charset="0"/>
                <a:cs typeface="Helvetica" panose="020B0604020202020204" pitchFamily="34" charset="0"/>
              </a:rPr>
              <a:t>Sanctuary </a:t>
            </a:r>
            <a:r>
              <a:rPr lang="es-MX" dirty="0" err="1">
                <a:latin typeface="Gill Sans MT" panose="020B0502020104020203" pitchFamily="34" charset="0"/>
                <a:cs typeface="Helvetica" panose="020B0604020202020204" pitchFamily="34" charset="0"/>
              </a:rPr>
              <a:t>cities</a:t>
            </a:r>
            <a:r>
              <a:rPr lang="es-MX" dirty="0">
                <a:latin typeface="Gill Sans MT" panose="020B0502020104020203" pitchFamily="34" charset="0"/>
                <a:cs typeface="Helvetica" panose="020B0604020202020204" pitchFamily="34" charset="0"/>
              </a:rPr>
              <a:t> are more </a:t>
            </a:r>
            <a:r>
              <a:rPr lang="es-MX" dirty="0" err="1">
                <a:latin typeface="Gill Sans MT" panose="020B0502020104020203" pitchFamily="34" charset="0"/>
                <a:cs typeface="Helvetica" panose="020B0604020202020204" pitchFamily="34" charset="0"/>
              </a:rPr>
              <a:t>likely</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get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reports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about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potential</a:t>
            </a:r>
            <a:r>
              <a:rPr lang="es-MX" dirty="0">
                <a:latin typeface="Gill Sans MT" panose="020B0502020104020203" pitchFamily="34" charset="0"/>
                <a:cs typeface="Helvetica" panose="020B0604020202020204" pitchFamily="34" charset="0"/>
              </a:rPr>
              <a:t> hate </a:t>
            </a:r>
            <a:r>
              <a:rPr lang="es-MX" dirty="0" err="1">
                <a:latin typeface="Gill Sans MT" panose="020B0502020104020203" pitchFamily="34" charset="0"/>
                <a:cs typeface="Helvetica" panose="020B0604020202020204" pitchFamily="34" charset="0"/>
              </a:rPr>
              <a:t>crimes</a:t>
            </a:r>
            <a:r>
              <a:rPr lang="es-MX" dirty="0">
                <a:latin typeface="Gill Sans MT" panose="020B0502020104020203" pitchFamily="34" charset="0"/>
                <a:cs typeface="Helvetica" panose="020B0604020202020204" pitchFamily="34" charset="0"/>
              </a:rPr>
              <a:t> by </a:t>
            </a:r>
            <a:r>
              <a:rPr lang="es-MX" dirty="0" err="1">
                <a:latin typeface="Gill Sans MT" panose="020B0502020104020203" pitchFamily="34" charset="0"/>
                <a:cs typeface="Helvetica" panose="020B0604020202020204" pitchFamily="34" charset="0"/>
              </a:rPr>
              <a:t>foreign</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born</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people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including</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illegal</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immigrants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due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protection</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provided</a:t>
            </a:r>
            <a:r>
              <a:rPr lang="es-MX" dirty="0">
                <a:latin typeface="Gill Sans MT" panose="020B0502020104020203" pitchFamily="34" charset="0"/>
                <a:cs typeface="Helvetica" panose="020B0604020202020204" pitchFamily="34" charset="0"/>
              </a:rPr>
              <a:t> by </a:t>
            </a:r>
            <a:r>
              <a:rPr lang="es-MX" dirty="0" err="1">
                <a:latin typeface="Gill Sans MT" panose="020B0502020104020203" pitchFamily="34" charset="0"/>
                <a:cs typeface="Helvetica" panose="020B0604020202020204" pitchFamily="34" charset="0"/>
              </a:rPr>
              <a:t>the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law</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about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not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being</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asked</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for</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their</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migration</a:t>
            </a:r>
            <a:r>
              <a:rPr lang="es-MX" dirty="0">
                <a:latin typeface="Gill Sans MT" panose="020B0502020104020203" pitchFamily="34" charset="0"/>
                <a:cs typeface="Helvetica" panose="020B0604020202020204" pitchFamily="34" charset="0"/>
              </a:rPr>
              <a:t> status.</a:t>
            </a:r>
          </a:p>
          <a:p>
            <a:pPr marL="285750" indent="-285750">
              <a:buFont typeface="Arial" panose="020B0604020202020204" pitchFamily="34" charset="0"/>
              <a:buChar char="•"/>
            </a:pPr>
            <a:endParaRPr lang="es-MX" dirty="0">
              <a:latin typeface="Gill Sans MT" panose="020B0502020104020203" pitchFamily="34" charset="0"/>
              <a:cs typeface="Helvetica" panose="020B0604020202020204" pitchFamily="34" charset="0"/>
            </a:endParaRPr>
          </a:p>
          <a:p>
            <a:pPr marL="285750" indent="-285750">
              <a:buFont typeface="Arial" panose="020B0604020202020204" pitchFamily="34" charset="0"/>
              <a:buChar char="•"/>
            </a:pPr>
            <a:r>
              <a:rPr lang="es-MX" dirty="0">
                <a:latin typeface="Gill Sans MT" panose="020B0502020104020203" pitchFamily="34" charset="0"/>
                <a:cs typeface="Helvetica" panose="020B0604020202020204" pitchFamily="34" charset="0"/>
              </a:rPr>
              <a:t>Sanctuary </a:t>
            </a:r>
            <a:r>
              <a:rPr lang="es-MX" dirty="0" err="1">
                <a:latin typeface="Gill Sans MT" panose="020B0502020104020203" pitchFamily="34" charset="0"/>
                <a:cs typeface="Helvetica" panose="020B0604020202020204" pitchFamily="34" charset="0"/>
              </a:rPr>
              <a:t>cities</a:t>
            </a:r>
            <a:r>
              <a:rPr lang="es-MX" dirty="0">
                <a:latin typeface="Gill Sans MT" panose="020B0502020104020203" pitchFamily="34" charset="0"/>
                <a:cs typeface="Helvetica" panose="020B0604020202020204" pitchFamily="34" charset="0"/>
              </a:rPr>
              <a:t> are more </a:t>
            </a:r>
            <a:r>
              <a:rPr lang="es-MX" dirty="0" err="1">
                <a:latin typeface="Gill Sans MT" panose="020B0502020104020203" pitchFamily="34" charset="0"/>
                <a:cs typeface="Helvetica" panose="020B0604020202020204" pitchFamily="34" charset="0"/>
              </a:rPr>
              <a:t>likely</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get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crimes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classified</a:t>
            </a:r>
            <a:r>
              <a:rPr lang="es-MX" dirty="0">
                <a:latin typeface="Gill Sans MT" panose="020B0502020104020203" pitchFamily="34" charset="0"/>
                <a:cs typeface="Helvetica" panose="020B0604020202020204" pitchFamily="34" charset="0"/>
              </a:rPr>
              <a:t> as hate crime </a:t>
            </a:r>
            <a:r>
              <a:rPr lang="es-MX" dirty="0" err="1">
                <a:latin typeface="Gill Sans MT" panose="020B0502020104020203" pitchFamily="34" charset="0"/>
                <a:cs typeface="Helvetica" panose="020B0604020202020204" pitchFamily="34" charset="0"/>
              </a:rPr>
              <a:t>report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due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awareness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among</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population</a:t>
            </a:r>
            <a:r>
              <a:rPr lang="es-MX" dirty="0">
                <a:latin typeface="Gill Sans MT" panose="020B0502020104020203" pitchFamily="34" charset="0"/>
                <a:cs typeface="Helvetica" panose="020B0604020202020204" pitchFamily="34" charset="0"/>
              </a:rPr>
              <a:t> and </a:t>
            </a:r>
            <a:r>
              <a:rPr lang="es-MX" dirty="0" err="1">
                <a:latin typeface="Gill Sans MT" panose="020B0502020104020203" pitchFamily="34" charset="0"/>
                <a:cs typeface="Helvetica" panose="020B0604020202020204" pitchFamily="34" charset="0"/>
              </a:rPr>
              <a:t>police</a:t>
            </a:r>
            <a:r>
              <a:rPr lang="es-MX" dirty="0">
                <a:latin typeface="Gill Sans MT" panose="020B0502020104020203" pitchFamily="34" charset="0"/>
                <a:cs typeface="Helvetica" panose="020B0604020202020204" pitchFamily="34" charset="0"/>
              </a:rPr>
              <a:t> agencies </a:t>
            </a:r>
            <a:r>
              <a:rPr lang="es-MX" dirty="0" err="1">
                <a:latin typeface="Gill Sans MT" panose="020B0502020104020203" pitchFamily="34" charset="0"/>
                <a:cs typeface="Helvetica" panose="020B0604020202020204" pitchFamily="34" charset="0"/>
              </a:rPr>
              <a:t>about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subject</a:t>
            </a:r>
            <a:r>
              <a:rPr lang="es-MX" dirty="0">
                <a:latin typeface="Gill Sans MT" panose="020B0502020104020203" pitchFamily="34" charset="0"/>
                <a:cs typeface="Helvetica" panose="020B0604020202020204" pitchFamily="34" charset="0"/>
              </a:rPr>
              <a:t>. As </a:t>
            </a:r>
            <a:r>
              <a:rPr lang="es-MX" dirty="0" err="1">
                <a:latin typeface="Gill Sans MT" panose="020B0502020104020203" pitchFamily="34" charset="0"/>
                <a:cs typeface="Helvetica" panose="020B0604020202020204" pitchFamily="34" charset="0"/>
              </a:rPr>
              <a:t>stated</a:t>
            </a:r>
            <a:r>
              <a:rPr lang="es-MX" dirty="0">
                <a:latin typeface="Gill Sans MT" panose="020B0502020104020203" pitchFamily="34" charset="0"/>
                <a:cs typeface="Helvetica" panose="020B0604020202020204" pitchFamily="34" charset="0"/>
              </a:rPr>
              <a:t> in a 2017 CNN </a:t>
            </a:r>
            <a:r>
              <a:rPr lang="es-MX" dirty="0" err="1">
                <a:latin typeface="Gill Sans MT" panose="020B0502020104020203" pitchFamily="34" charset="0"/>
                <a:cs typeface="Helvetica" panose="020B0604020202020204" pitchFamily="34" charset="0"/>
              </a:rPr>
              <a:t>article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there</a:t>
            </a:r>
            <a:r>
              <a:rPr lang="es-MX" dirty="0">
                <a:latin typeface="Gill Sans MT" panose="020B0502020104020203" pitchFamily="34" charset="0"/>
                <a:cs typeface="Helvetica" panose="020B0604020202020204" pitchFamily="34" charset="0"/>
              </a:rPr>
              <a:t> are </a:t>
            </a:r>
            <a:r>
              <a:rPr lang="es-MX" dirty="0" err="1">
                <a:latin typeface="Gill Sans MT" panose="020B0502020104020203" pitchFamily="34" charset="0"/>
                <a:cs typeface="Helvetica" panose="020B0604020202020204" pitchFamily="34" charset="0"/>
              </a:rPr>
              <a:t>police</a:t>
            </a:r>
            <a:r>
              <a:rPr lang="es-MX" dirty="0">
                <a:latin typeface="Gill Sans MT" panose="020B0502020104020203" pitchFamily="34" charset="0"/>
                <a:cs typeface="Helvetica" panose="020B0604020202020204" pitchFamily="34" charset="0"/>
              </a:rPr>
              <a:t> agencies </a:t>
            </a:r>
            <a:r>
              <a:rPr lang="es-MX" dirty="0" err="1">
                <a:latin typeface="Gill Sans MT" panose="020B0502020104020203" pitchFamily="34" charset="0"/>
                <a:cs typeface="Helvetica" panose="020B0604020202020204" pitchFamily="34" charset="0"/>
              </a:rPr>
              <a:t>that</a:t>
            </a:r>
            <a:r>
              <a:rPr lang="es-MX" dirty="0">
                <a:latin typeface="Gill Sans MT" panose="020B0502020104020203" pitchFamily="34" charset="0"/>
                <a:cs typeface="Helvetica" panose="020B0604020202020204" pitchFamily="34" charset="0"/>
              </a:rPr>
              <a:t> do </a:t>
            </a:r>
            <a:r>
              <a:rPr lang="es-MX" dirty="0" err="1">
                <a:latin typeface="Gill Sans MT" panose="020B0502020104020203" pitchFamily="34" charset="0"/>
                <a:cs typeface="Helvetica" panose="020B0604020202020204" pitchFamily="34" charset="0"/>
              </a:rPr>
              <a:t>not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disclose</a:t>
            </a:r>
            <a:r>
              <a:rPr lang="es-MX" dirty="0">
                <a:latin typeface="Gill Sans MT" panose="020B0502020104020203" pitchFamily="34" charset="0"/>
                <a:cs typeface="Helvetica" panose="020B0604020202020204" pitchFamily="34" charset="0"/>
              </a:rPr>
              <a:t> or </a:t>
            </a:r>
            <a:r>
              <a:rPr lang="es-MX" dirty="0" err="1">
                <a:latin typeface="Gill Sans MT" panose="020B0502020104020203" pitchFamily="34" charset="0"/>
                <a:cs typeface="Helvetica" panose="020B0604020202020204" pitchFamily="34" charset="0"/>
              </a:rPr>
              <a:t>collect</a:t>
            </a:r>
            <a:r>
              <a:rPr lang="es-MX" dirty="0">
                <a:latin typeface="Gill Sans MT" panose="020B0502020104020203" pitchFamily="34" charset="0"/>
                <a:cs typeface="Helvetica" panose="020B0604020202020204" pitchFamily="34" charset="0"/>
              </a:rPr>
              <a:t> hate crime data.</a:t>
            </a:r>
          </a:p>
        </p:txBody>
      </p:sp>
      <p:sp>
        <p:nvSpPr>
          <p:cNvPr id="25" name="Rectangle 24">
            <a:extLst>
              <a:ext uri="{FF2B5EF4-FFF2-40B4-BE49-F238E27FC236}">
                <a16:creationId xmlns:a16="http://schemas.microsoft.com/office/drawing/2014/main" id="{2C213173-506F-4142-86E1-D576175C155E}"/>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A6800EF-071F-4C80-B9D0-B648E4790BA1}"/>
              </a:ext>
            </a:extLst>
          </p:cNvPr>
          <p:cNvSpPr/>
          <p:nvPr/>
        </p:nvSpPr>
        <p:spPr>
          <a:xfrm>
            <a:off x="3972399" y="638589"/>
            <a:ext cx="7714301" cy="923330"/>
          </a:xfrm>
          <a:prstGeom prst="rect">
            <a:avLst/>
          </a:prstGeom>
        </p:spPr>
        <p:txBody>
          <a:bodyPr wrap="square">
            <a:spAutoFit/>
          </a:bodyPr>
          <a:lstStyle/>
          <a:p>
            <a:pPr marL="285750" indent="-285750">
              <a:buFont typeface="Arial" panose="020B0604020202020204" pitchFamily="34" charset="0"/>
              <a:buChar char="•"/>
            </a:pPr>
            <a:r>
              <a:rPr lang="es-MX" dirty="0" err="1">
                <a:latin typeface="Gill Sans MT" panose="020B0502020104020203" pitchFamily="34" charset="0"/>
                <a:cs typeface="Helvetica" panose="020B0604020202020204" pitchFamily="34" charset="0"/>
              </a:rPr>
              <a:t>Some</a:t>
            </a:r>
            <a:r>
              <a:rPr lang="es-MX" dirty="0">
                <a:latin typeface="Gill Sans MT" panose="020B0502020104020203" pitchFamily="34" charset="0"/>
                <a:cs typeface="Helvetica" panose="020B0604020202020204" pitchFamily="34" charset="0"/>
              </a:rPr>
              <a:t> data </a:t>
            </a:r>
            <a:r>
              <a:rPr lang="es-MX" dirty="0" err="1">
                <a:latin typeface="Gill Sans MT" panose="020B0502020104020203" pitchFamily="34" charset="0"/>
                <a:cs typeface="Helvetica" panose="020B0604020202020204" pitchFamily="34" charset="0"/>
              </a:rPr>
              <a:t>had</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be removed </a:t>
            </a:r>
            <a:r>
              <a:rPr lang="es-MX" dirty="0" err="1">
                <a:latin typeface="Gill Sans MT" panose="020B0502020104020203" pitchFamily="34" charset="0"/>
                <a:cs typeface="Helvetica" panose="020B0604020202020204" pitchFamily="34" charset="0"/>
              </a:rPr>
              <a:t>from</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dataframes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due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to</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incorrect</a:t>
            </a:r>
            <a:r>
              <a:rPr lang="es-MX" dirty="0">
                <a:latin typeface="Gill Sans MT" panose="020B0502020104020203" pitchFamily="34" charset="0"/>
                <a:cs typeface="Helvetica" panose="020B0604020202020204" pitchFamily="34" charset="0"/>
              </a:rPr>
              <a:t>/</a:t>
            </a:r>
            <a:r>
              <a:rPr lang="es-MX" dirty="0" err="1">
                <a:latin typeface="Gill Sans MT" panose="020B0502020104020203" pitchFamily="34" charset="0"/>
                <a:cs typeface="Helvetica" panose="020B0604020202020204" pitchFamily="34" charset="0"/>
              </a:rPr>
              <a:t>invalid</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information</a:t>
            </a:r>
            <a:r>
              <a:rPr lang="es-MX" dirty="0">
                <a:latin typeface="Gill Sans MT" panose="020B0502020104020203" pitchFamily="34" charset="0"/>
                <a:cs typeface="Helvetica" panose="020B0604020202020204" pitchFamily="34" charset="0"/>
              </a:rPr>
              <a:t> in </a:t>
            </a:r>
            <a:r>
              <a:rPr lang="es-MX" dirty="0" err="1">
                <a:latin typeface="Gill Sans MT" panose="020B0502020104020203" pitchFamily="34" charset="0"/>
                <a:cs typeface="Helvetica" panose="020B0604020202020204" pitchFamily="34" charset="0"/>
              </a:rPr>
              <a:t>one</a:t>
            </a:r>
            <a:r>
              <a:rPr lang="es-MX" dirty="0">
                <a:latin typeface="Gill Sans MT" panose="020B0502020104020203" pitchFamily="34" charset="0"/>
                <a:cs typeface="Helvetica" panose="020B0604020202020204" pitchFamily="34" charset="0"/>
              </a:rPr>
              <a:t> or more </a:t>
            </a:r>
            <a:r>
              <a:rPr lang="es-MX" dirty="0" err="1">
                <a:latin typeface="Gill Sans MT" panose="020B0502020104020203" pitchFamily="34" charset="0"/>
                <a:cs typeface="Helvetica" panose="020B0604020202020204" pitchFamily="34" charset="0"/>
              </a:rPr>
              <a:t>of</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its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columns</a:t>
            </a:r>
            <a:r>
              <a:rPr lang="es-MX" dirty="0">
                <a:latin typeface="Gill Sans MT" panose="020B0502020104020203" pitchFamily="34" charset="0"/>
                <a:cs typeface="Helvetica" panose="020B0604020202020204" pitchFamily="34" charset="0"/>
              </a:rPr>
              <a:t> or </a:t>
            </a:r>
            <a:r>
              <a:rPr lang="es-MX" dirty="0" err="1">
                <a:latin typeface="Gill Sans MT" panose="020B0502020104020203" pitchFamily="34" charset="0"/>
                <a:cs typeface="Helvetica" panose="020B0604020202020204" pitchFamily="34" charset="0"/>
              </a:rPr>
              <a:t>because</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registered</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location</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was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not</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found</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during</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the</a:t>
            </a:r>
            <a:r>
              <a:rPr lang="es-MX" dirty="0">
                <a:latin typeface="Gill Sans MT" panose="020B0502020104020203" pitchFamily="34" charset="0"/>
                <a:cs typeface="Helvetica" panose="020B0604020202020204" pitchFamily="34" charset="0"/>
              </a:rPr>
              <a:t> geo-</a:t>
            </a:r>
            <a:r>
              <a:rPr lang="es-MX" dirty="0" err="1">
                <a:latin typeface="Gill Sans MT" panose="020B0502020104020203" pitchFamily="34" charset="0"/>
                <a:cs typeface="Helvetica" panose="020B0604020202020204" pitchFamily="34" charset="0"/>
              </a:rPr>
              <a:t>location</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process</a:t>
            </a:r>
            <a:r>
              <a:rPr lang="es-MX" dirty="0">
                <a:latin typeface="Gill Sans MT" panose="020B0502020104020203" pitchFamily="34" charset="0"/>
                <a:cs typeface="Helvetica" panose="020B0604020202020204" pitchFamily="34" charset="0"/>
              </a:rPr>
              <a:t>.</a:t>
            </a:r>
          </a:p>
        </p:txBody>
      </p:sp>
      <p:sp>
        <p:nvSpPr>
          <p:cNvPr id="27" name="Rectangle 26">
            <a:extLst>
              <a:ext uri="{FF2B5EF4-FFF2-40B4-BE49-F238E27FC236}">
                <a16:creationId xmlns:a16="http://schemas.microsoft.com/office/drawing/2014/main" id="{4730B12C-3222-4A57-9E86-ECC3F594A763}"/>
              </a:ext>
            </a:extLst>
          </p:cNvPr>
          <p:cNvSpPr/>
          <p:nvPr/>
        </p:nvSpPr>
        <p:spPr>
          <a:xfrm>
            <a:off x="4121247" y="316113"/>
            <a:ext cx="1715819" cy="400110"/>
          </a:xfrm>
          <a:prstGeom prst="rect">
            <a:avLst/>
          </a:prstGeom>
        </p:spPr>
        <p:txBody>
          <a:bodyPr wrap="square">
            <a:spAutoFit/>
          </a:bodyPr>
          <a:lstStyle/>
          <a:p>
            <a:pPr algn="jus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b="1" dirty="0">
                <a:latin typeface="Gill Sans MT" panose="020B0502020104020203" pitchFamily="34" charset="0"/>
                <a:ea typeface="Calibri" panose="020F0502020204030204" pitchFamily="34" charset="0"/>
                <a:cs typeface="Times New Roman" panose="02020603050405020304" pitchFamily="18" charset="0"/>
              </a:rPr>
              <a:t>DATA LOSS</a:t>
            </a:r>
          </a:p>
        </p:txBody>
      </p:sp>
      <p:sp>
        <p:nvSpPr>
          <p:cNvPr id="28" name="Rectangle 27">
            <a:extLst>
              <a:ext uri="{FF2B5EF4-FFF2-40B4-BE49-F238E27FC236}">
                <a16:creationId xmlns:a16="http://schemas.microsoft.com/office/drawing/2014/main" id="{61CD746D-2481-4D83-97F9-A49006F050A7}"/>
              </a:ext>
            </a:extLst>
          </p:cNvPr>
          <p:cNvSpPr/>
          <p:nvPr/>
        </p:nvSpPr>
        <p:spPr>
          <a:xfrm>
            <a:off x="4121247" y="1874725"/>
            <a:ext cx="4903483" cy="400110"/>
          </a:xfrm>
          <a:prstGeom prst="rect">
            <a:avLst/>
          </a:prstGeom>
        </p:spPr>
        <p:txBody>
          <a:bodyPr wrap="square">
            <a:spAutoFit/>
          </a:bodyPr>
          <a:lstStyle/>
          <a:p>
            <a:pPr algn="jus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b="1" dirty="0">
                <a:latin typeface="Gill Sans MT" panose="020B0502020104020203" pitchFamily="34" charset="0"/>
                <a:ea typeface="Calibri" panose="020F0502020204030204" pitchFamily="34" charset="0"/>
                <a:cs typeface="Times New Roman" panose="02020603050405020304" pitchFamily="18" charset="0"/>
              </a:rPr>
              <a:t>DATA COLLECTION</a:t>
            </a:r>
          </a:p>
        </p:txBody>
      </p:sp>
    </p:spTree>
    <p:extLst>
      <p:ext uri="{BB962C8B-B14F-4D97-AF65-F5344CB8AC3E}">
        <p14:creationId xmlns:p14="http://schemas.microsoft.com/office/powerpoint/2010/main" val="3577770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F1D12A-44ED-4FDC-A6D7-641E1B2DF34E}"/>
              </a:ext>
            </a:extLst>
          </p:cNvPr>
          <p:cNvPicPr>
            <a:picLocks noChangeAspect="1"/>
          </p:cNvPicPr>
          <p:nvPr/>
        </p:nvPicPr>
        <p:blipFill>
          <a:blip r:embed="rId2"/>
          <a:stretch>
            <a:fillRect/>
          </a:stretch>
        </p:blipFill>
        <p:spPr>
          <a:xfrm>
            <a:off x="2538913" y="1269171"/>
            <a:ext cx="7114173" cy="4319658"/>
          </a:xfrm>
          <a:prstGeom prst="rect">
            <a:avLst/>
          </a:prstGeom>
          <a:solidFill>
            <a:schemeClr val="tx1"/>
          </a:solidFill>
        </p:spPr>
      </p:pic>
      <p:sp>
        <p:nvSpPr>
          <p:cNvPr id="6" name="Rectangle 5">
            <a:extLst>
              <a:ext uri="{FF2B5EF4-FFF2-40B4-BE49-F238E27FC236}">
                <a16:creationId xmlns:a16="http://schemas.microsoft.com/office/drawing/2014/main" id="{599E8696-DD75-4570-9DD4-471A0E7B291C}"/>
              </a:ext>
            </a:extLst>
          </p:cNvPr>
          <p:cNvSpPr/>
          <p:nvPr/>
        </p:nvSpPr>
        <p:spPr>
          <a:xfrm>
            <a:off x="0" y="0"/>
            <a:ext cx="12192000" cy="6858000"/>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4EDA434-7E6E-4E4F-B135-42ECEAA38F95}"/>
              </a:ext>
            </a:extLst>
          </p:cNvPr>
          <p:cNvSpPr txBox="1"/>
          <p:nvPr/>
        </p:nvSpPr>
        <p:spPr>
          <a:xfrm>
            <a:off x="4427220" y="3075057"/>
            <a:ext cx="3337560" cy="707886"/>
          </a:xfrm>
          <a:prstGeom prst="rect">
            <a:avLst/>
          </a:prstGeom>
          <a:noFill/>
        </p:spPr>
        <p:txBody>
          <a:bodyPr wrap="square" rtlCol="0">
            <a:spAutoFit/>
          </a:bodyPr>
          <a:lstStyle/>
          <a:p>
            <a:r>
              <a:rPr lang="es-MX" sz="4000" b="1" dirty="0" err="1">
                <a:solidFill>
                  <a:schemeClr val="bg2">
                    <a:lumMod val="90000"/>
                  </a:schemeClr>
                </a:solidFill>
                <a:latin typeface="Verdana Pro" panose="020B0604020202020204" pitchFamily="34" charset="0"/>
              </a:rPr>
              <a:t>Thank</a:t>
            </a:r>
            <a:r>
              <a:rPr lang="es-MX" sz="4000" b="1" dirty="0">
                <a:solidFill>
                  <a:schemeClr val="bg2">
                    <a:lumMod val="90000"/>
                  </a:schemeClr>
                </a:solidFill>
                <a:latin typeface="Verdana Pro" panose="020B0604020202020204" pitchFamily="34" charset="0"/>
              </a:rPr>
              <a:t> </a:t>
            </a:r>
            <a:r>
              <a:rPr lang="es-MX" sz="4000" b="1" dirty="0" err="1">
                <a:solidFill>
                  <a:schemeClr val="bg2">
                    <a:lumMod val="90000"/>
                  </a:schemeClr>
                </a:solidFill>
                <a:latin typeface="Verdana Pro" panose="020B0604020202020204" pitchFamily="34" charset="0"/>
              </a:rPr>
              <a:t>you</a:t>
            </a:r>
            <a:endParaRPr lang="en-US" sz="4000" b="1" dirty="0">
              <a:solidFill>
                <a:schemeClr val="bg2">
                  <a:lumMod val="90000"/>
                </a:schemeClr>
              </a:solidFill>
              <a:latin typeface="Verdana Pro" panose="020B0604020202020204" pitchFamily="34" charset="0"/>
            </a:endParaRPr>
          </a:p>
        </p:txBody>
      </p:sp>
    </p:spTree>
    <p:extLst>
      <p:ext uri="{BB962C8B-B14F-4D97-AF65-F5344CB8AC3E}">
        <p14:creationId xmlns:p14="http://schemas.microsoft.com/office/powerpoint/2010/main" val="379502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5EC4F12-FBAA-4B2B-8E33-D86978CCA0A5}"/>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77FEA7D-7904-49AC-A7D1-3D13B97E706B}"/>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0F78BAA-A83B-4F80-AD15-3EEAD217E175}"/>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8D7E390-C348-4C85-82C0-A205A20796E9}"/>
              </a:ext>
            </a:extLst>
          </p:cNvPr>
          <p:cNvSpPr/>
          <p:nvPr/>
        </p:nvSpPr>
        <p:spPr>
          <a:xfrm>
            <a:off x="4408756" y="1228395"/>
            <a:ext cx="6841587" cy="4401205"/>
          </a:xfrm>
          <a:prstGeom prst="rect">
            <a:avLst/>
          </a:prstGeom>
        </p:spPr>
        <p:txBody>
          <a:bodyPr wrap="square">
            <a:spAutoFit/>
          </a:bodyPr>
          <a:lstStyle/>
          <a:p>
            <a:pPr marL="457200" indent="-457200" algn="just">
              <a:spcAft>
                <a:spcPts val="0"/>
              </a:spcAft>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800" dirty="0">
                <a:latin typeface="Gill Sans MT" panose="020B0502020104020203" pitchFamily="34" charset="0"/>
                <a:ea typeface="Calibri" panose="020F0502020204030204" pitchFamily="34" charset="0"/>
                <a:cs typeface="Times New Roman" panose="02020603050405020304" pitchFamily="18" charset="0"/>
              </a:rPr>
              <a:t>Matching the Twitter accounts of local NPR news stations along with Twitter accounts of local television stations with counties. </a:t>
            </a:r>
          </a:p>
          <a:p>
            <a:pPr marL="457200" indent="-457200" algn="just">
              <a:spcAft>
                <a:spcPts val="0"/>
              </a:spcAft>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2800" dirty="0">
              <a:latin typeface="Gill Sans MT" panose="020B0502020104020203" pitchFamily="34" charset="0"/>
              <a:ea typeface="Calibri" panose="020F0502020204030204" pitchFamily="34" charset="0"/>
              <a:cs typeface="Times New Roman" panose="02020603050405020304" pitchFamily="18" charset="0"/>
            </a:endParaRPr>
          </a:p>
          <a:p>
            <a:pPr marL="457200" indent="-457200" algn="just">
              <a:spcAft>
                <a:spcPts val="0"/>
              </a:spcAft>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800" dirty="0">
                <a:latin typeface="Gill Sans MT" panose="020B0502020104020203" pitchFamily="34" charset="0"/>
                <a:ea typeface="Calibri" panose="020F0502020204030204" pitchFamily="34" charset="0"/>
                <a:cs typeface="Times New Roman" panose="02020603050405020304" pitchFamily="18" charset="0"/>
              </a:rPr>
              <a:t>Use the data obtained along with US Census data to evaluate the relationship between the sentiment of these news Tweets and their replies with foreign-born share of the population. </a:t>
            </a:r>
          </a:p>
        </p:txBody>
      </p:sp>
      <p:sp>
        <p:nvSpPr>
          <p:cNvPr id="12" name="Title 1">
            <a:extLst>
              <a:ext uri="{FF2B5EF4-FFF2-40B4-BE49-F238E27FC236}">
                <a16:creationId xmlns:a16="http://schemas.microsoft.com/office/drawing/2014/main" id="{E60AB98C-C992-49D0-BC6A-0DC392CA333C}"/>
              </a:ext>
            </a:extLst>
          </p:cNvPr>
          <p:cNvSpPr>
            <a:spLocks noGrp="1"/>
          </p:cNvSpPr>
          <p:nvPr>
            <p:ph type="title"/>
          </p:nvPr>
        </p:nvSpPr>
        <p:spPr>
          <a:xfrm>
            <a:off x="261278" y="2960116"/>
            <a:ext cx="3142665" cy="937765"/>
          </a:xfrm>
        </p:spPr>
        <p:txBody>
          <a:bodyPr>
            <a:normAutofit/>
          </a:bodyPr>
          <a:lstStyle/>
          <a:p>
            <a:pPr algn="ctr"/>
            <a:r>
              <a:rPr lang="en-US" sz="4000" b="1" dirty="0">
                <a:solidFill>
                  <a:schemeClr val="bg1"/>
                </a:solidFill>
                <a:latin typeface="Trebuchet MS" panose="020B0603020202020204" pitchFamily="34" charset="0"/>
              </a:rPr>
              <a:t>Approach</a:t>
            </a:r>
          </a:p>
        </p:txBody>
      </p:sp>
      <p:pic>
        <p:nvPicPr>
          <p:cNvPr id="16" name="Picture 15">
            <a:extLst>
              <a:ext uri="{FF2B5EF4-FFF2-40B4-BE49-F238E27FC236}">
                <a16:creationId xmlns:a16="http://schemas.microsoft.com/office/drawing/2014/main" id="{B5AAF195-4985-43A8-81D5-914D4C101906}"/>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7" name="Picture 2" descr="Image result for GWU BANNER">
            <a:extLst>
              <a:ext uri="{FF2B5EF4-FFF2-40B4-BE49-F238E27FC236}">
                <a16:creationId xmlns:a16="http://schemas.microsoft.com/office/drawing/2014/main" id="{B1D558AB-720B-4D0A-B805-15535942192C}"/>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C08391EC-7D5C-4ABF-BD58-C5F09047EBB2}"/>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9" name="Straight Connector 18">
            <a:extLst>
              <a:ext uri="{FF2B5EF4-FFF2-40B4-BE49-F238E27FC236}">
                <a16:creationId xmlns:a16="http://schemas.microsoft.com/office/drawing/2014/main" id="{535A123F-EE92-4CD0-8888-E85AB8F3E777}"/>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14BD1BD2-6267-4005-AF08-A3EC6DCBD10B}"/>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0026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B1F028D-F1F3-4E96-9836-7EC9F92DD089}"/>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BFF96BE-2646-4F32-BCC4-4652DC8AEF04}"/>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02A135-3619-4B0A-9BED-0EEF831A3BDB}"/>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0CAB4AF-C317-45A2-8AC0-2E22701578B0}"/>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6" name="Picture 2" descr="Image result for GWU BANNER">
            <a:extLst>
              <a:ext uri="{FF2B5EF4-FFF2-40B4-BE49-F238E27FC236}">
                <a16:creationId xmlns:a16="http://schemas.microsoft.com/office/drawing/2014/main" id="{282AC93A-E444-4667-9595-E4BC3E922093}"/>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9896A008-4FCB-4E6D-B70D-B5096B18588E}"/>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8" name="Straight Connector 17">
            <a:extLst>
              <a:ext uri="{FF2B5EF4-FFF2-40B4-BE49-F238E27FC236}">
                <a16:creationId xmlns:a16="http://schemas.microsoft.com/office/drawing/2014/main" id="{A96589C5-10C0-4620-BC78-0A3F7B03BB3D}"/>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21BD7823-9FE0-4DA9-9F02-D1A5C2448E78}"/>
              </a:ext>
            </a:extLst>
          </p:cNvPr>
          <p:cNvSpPr txBox="1"/>
          <p:nvPr/>
        </p:nvSpPr>
        <p:spPr>
          <a:xfrm>
            <a:off x="6150979" y="718872"/>
            <a:ext cx="5032836" cy="974365"/>
          </a:xfrm>
          <a:prstGeom prst="rect">
            <a:avLst/>
          </a:prstGeom>
          <a:noFill/>
        </p:spPr>
        <p:txBody>
          <a:bodyPr wrap="square" numCol="2" rtlCol="0">
            <a:noAutofit/>
          </a:bodyPr>
          <a:lstStyle/>
          <a:p>
            <a:r>
              <a:rPr lang="en-US" b="1" dirty="0">
                <a:latin typeface="Gill Sans MT" panose="020B0502020104020203" pitchFamily="34" charset="0"/>
                <a:cs typeface="Helvetica" panose="020B0604020202020204" pitchFamily="34" charset="0"/>
              </a:rPr>
              <a:t>CSV files</a:t>
            </a:r>
            <a:r>
              <a:rPr lang="en-US" dirty="0">
                <a:latin typeface="Gill Sans MT" panose="020B0502020104020203" pitchFamily="34" charset="0"/>
                <a:cs typeface="Helvetica" panose="020B0604020202020204" pitchFamily="34" charset="0"/>
              </a:rPr>
              <a:t>: </a:t>
            </a:r>
          </a:p>
          <a:p>
            <a:pPr marL="285750" indent="-285750">
              <a:buFont typeface="Arial" panose="020B0604020202020204" pitchFamily="34" charset="0"/>
              <a:buChar char="•"/>
            </a:pPr>
            <a:r>
              <a:rPr lang="en-US" dirty="0">
                <a:latin typeface="Gill Sans MT" panose="020B0502020104020203" pitchFamily="34" charset="0"/>
                <a:cs typeface="Helvetica" panose="020B0604020202020204" pitchFamily="34" charset="0"/>
              </a:rPr>
              <a:t>FIPS Code List</a:t>
            </a:r>
          </a:p>
          <a:p>
            <a:pPr marL="285750" indent="-285750">
              <a:buFont typeface="Arial" panose="020B0604020202020204" pitchFamily="34" charset="0"/>
              <a:buChar char="•"/>
            </a:pPr>
            <a:r>
              <a:rPr lang="en-US" dirty="0">
                <a:latin typeface="Gill Sans MT" panose="020B0502020104020203" pitchFamily="34" charset="0"/>
                <a:cs typeface="Helvetica" panose="020B0604020202020204" pitchFamily="34" charset="0"/>
              </a:rPr>
              <a:t>Demographics</a:t>
            </a:r>
          </a:p>
          <a:p>
            <a:pPr marL="285750" indent="-285750">
              <a:buFont typeface="Arial" panose="020B0604020202020204" pitchFamily="34" charset="0"/>
              <a:buChar char="•"/>
            </a:pPr>
            <a:endParaRPr lang="en-US" dirty="0">
              <a:latin typeface="Gill Sans MT" panose="020B0502020104020203" pitchFamily="34" charset="0"/>
              <a:cs typeface="Helvetica" panose="020B0604020202020204" pitchFamily="34" charset="0"/>
            </a:endParaRPr>
          </a:p>
          <a:p>
            <a:pPr marL="285750" indent="-285750">
              <a:buFont typeface="Arial" panose="020B0604020202020204" pitchFamily="34" charset="0"/>
              <a:buChar char="•"/>
            </a:pPr>
            <a:r>
              <a:rPr lang="en-US" dirty="0">
                <a:latin typeface="Gill Sans MT" panose="020B0502020104020203" pitchFamily="34" charset="0"/>
                <a:cs typeface="Helvetica" panose="020B0604020202020204" pitchFamily="34" charset="0"/>
              </a:rPr>
              <a:t>Sanctuary cities </a:t>
            </a:r>
          </a:p>
          <a:p>
            <a:pPr marL="285750" indent="-285750">
              <a:buFont typeface="Arial" panose="020B0604020202020204" pitchFamily="34" charset="0"/>
              <a:buChar char="•"/>
            </a:pPr>
            <a:r>
              <a:rPr lang="en-US" dirty="0">
                <a:latin typeface="Gill Sans MT" panose="020B0502020104020203" pitchFamily="34" charset="0"/>
                <a:cs typeface="Helvetica" panose="020B0604020202020204" pitchFamily="34" charset="0"/>
              </a:rPr>
              <a:t>Immigration Rates</a:t>
            </a:r>
          </a:p>
        </p:txBody>
      </p:sp>
      <p:sp>
        <p:nvSpPr>
          <p:cNvPr id="3" name="TextBox 2">
            <a:extLst>
              <a:ext uri="{FF2B5EF4-FFF2-40B4-BE49-F238E27FC236}">
                <a16:creationId xmlns:a16="http://schemas.microsoft.com/office/drawing/2014/main" id="{7EEF3FD5-A47F-4863-AA29-400EE5F67A8E}"/>
              </a:ext>
            </a:extLst>
          </p:cNvPr>
          <p:cNvSpPr txBox="1"/>
          <p:nvPr/>
        </p:nvSpPr>
        <p:spPr>
          <a:xfrm>
            <a:off x="7676389" y="3000462"/>
            <a:ext cx="3142542" cy="923330"/>
          </a:xfrm>
          <a:prstGeom prst="rect">
            <a:avLst/>
          </a:prstGeom>
          <a:noFill/>
        </p:spPr>
        <p:txBody>
          <a:bodyPr wrap="square" rtlCol="0">
            <a:spAutoFit/>
          </a:bodyPr>
          <a:lstStyle/>
          <a:p>
            <a:r>
              <a:rPr lang="en-US" dirty="0">
                <a:latin typeface="Gill Sans MT" panose="020B0502020104020203" pitchFamily="34" charset="0"/>
                <a:cs typeface="Helvetica" panose="020B0604020202020204" pitchFamily="34" charset="0"/>
              </a:rPr>
              <a:t>Media Data- CSV files: NPR Twitter handles and local television Twitter handles</a:t>
            </a:r>
          </a:p>
        </p:txBody>
      </p:sp>
      <p:sp>
        <p:nvSpPr>
          <p:cNvPr id="5" name="TextBox 4">
            <a:extLst>
              <a:ext uri="{FF2B5EF4-FFF2-40B4-BE49-F238E27FC236}">
                <a16:creationId xmlns:a16="http://schemas.microsoft.com/office/drawing/2014/main" id="{57299084-1085-4573-9617-3BD139743AEC}"/>
              </a:ext>
            </a:extLst>
          </p:cNvPr>
          <p:cNvSpPr txBox="1"/>
          <p:nvPr/>
        </p:nvSpPr>
        <p:spPr>
          <a:xfrm>
            <a:off x="5312993" y="3924380"/>
            <a:ext cx="6571832" cy="1200329"/>
          </a:xfrm>
          <a:prstGeom prst="rect">
            <a:avLst/>
          </a:prstGeom>
          <a:noFill/>
        </p:spPr>
        <p:txBody>
          <a:bodyPr wrap="square" rtlCol="0">
            <a:spAutoFit/>
          </a:bodyPr>
          <a:lstStyle/>
          <a:p>
            <a:r>
              <a:rPr lang="en-US" b="1" dirty="0">
                <a:latin typeface="Gill Sans MT" panose="020B0502020104020203" pitchFamily="34" charset="0"/>
                <a:cs typeface="Helvetica" panose="020B0604020202020204" pitchFamily="34" charset="0"/>
              </a:rPr>
              <a:t>Twitter API </a:t>
            </a:r>
            <a:r>
              <a:rPr lang="en-US" dirty="0">
                <a:latin typeface="Gill Sans MT" panose="020B0502020104020203" pitchFamily="34" charset="0"/>
                <a:cs typeface="Helvetica" panose="020B0604020202020204" pitchFamily="34" charset="0"/>
              </a:rPr>
              <a:t>was used to search local NPR affiliates and TV station tweets by the following filters: “</a:t>
            </a:r>
            <a:r>
              <a:rPr lang="fr-FR" dirty="0">
                <a:latin typeface="Gill Sans MT" panose="020B0502020104020203" pitchFamily="34" charset="0"/>
                <a:cs typeface="Helvetica" panose="020B0604020202020204" pitchFamily="34" charset="0"/>
              </a:rPr>
              <a:t>Immigration, immigrant, immigrants, </a:t>
            </a:r>
            <a:r>
              <a:rPr lang="fr-FR" dirty="0" err="1">
                <a:latin typeface="Gill Sans MT" panose="020B0502020104020203" pitchFamily="34" charset="0"/>
                <a:cs typeface="Helvetica" panose="020B0604020202020204" pitchFamily="34" charset="0"/>
              </a:rPr>
              <a:t>foreigner</a:t>
            </a:r>
            <a:r>
              <a:rPr lang="fr-FR" dirty="0">
                <a:latin typeface="Gill Sans MT" panose="020B0502020104020203" pitchFamily="34" charset="0"/>
                <a:cs typeface="Helvetica" panose="020B0604020202020204" pitchFamily="34" charset="0"/>
              </a:rPr>
              <a:t>, non-</a:t>
            </a:r>
            <a:r>
              <a:rPr lang="fr-FR" dirty="0" err="1">
                <a:latin typeface="Gill Sans MT" panose="020B0502020104020203" pitchFamily="34" charset="0"/>
                <a:cs typeface="Helvetica" panose="020B0604020202020204" pitchFamily="34" charset="0"/>
              </a:rPr>
              <a:t>citizen</a:t>
            </a:r>
            <a:r>
              <a:rPr lang="fr-FR" dirty="0">
                <a:latin typeface="Gill Sans MT" panose="020B0502020104020203" pitchFamily="34" charset="0"/>
                <a:cs typeface="Helvetica" panose="020B0604020202020204" pitchFamily="34" charset="0"/>
              </a:rPr>
              <a:t>, </a:t>
            </a:r>
            <a:r>
              <a:rPr lang="fr-FR" dirty="0" err="1">
                <a:latin typeface="Gill Sans MT" panose="020B0502020104020203" pitchFamily="34" charset="0"/>
                <a:cs typeface="Helvetica" panose="020B0604020202020204" pitchFamily="34" charset="0"/>
              </a:rPr>
              <a:t>undocumented</a:t>
            </a:r>
            <a:r>
              <a:rPr lang="fr-FR" dirty="0">
                <a:latin typeface="Gill Sans MT" panose="020B0502020104020203" pitchFamily="34" charset="0"/>
                <a:cs typeface="Helvetica" panose="020B0604020202020204" pitchFamily="34" charset="0"/>
              </a:rPr>
              <a:t>, non-</a:t>
            </a:r>
            <a:r>
              <a:rPr lang="fr-FR" dirty="0" err="1">
                <a:latin typeface="Gill Sans MT" panose="020B0502020104020203" pitchFamily="34" charset="0"/>
                <a:cs typeface="Helvetica" panose="020B0604020202020204" pitchFamily="34" charset="0"/>
              </a:rPr>
              <a:t>citizen</a:t>
            </a:r>
            <a:r>
              <a:rPr lang="fr-FR" dirty="0">
                <a:latin typeface="Gill Sans MT" panose="020B0502020104020203" pitchFamily="34" charset="0"/>
                <a:cs typeface="Helvetica" panose="020B0604020202020204" pitchFamily="34" charset="0"/>
              </a:rPr>
              <a:t>, ’permanent </a:t>
            </a:r>
            <a:r>
              <a:rPr lang="fr-FR" dirty="0" err="1">
                <a:latin typeface="Gill Sans MT" panose="020B0502020104020203" pitchFamily="34" charset="0"/>
                <a:cs typeface="Helvetica" panose="020B0604020202020204" pitchFamily="34" charset="0"/>
              </a:rPr>
              <a:t>resident</a:t>
            </a:r>
            <a:r>
              <a:rPr lang="fr-FR" dirty="0">
                <a:latin typeface="Gill Sans MT" panose="020B0502020104020203" pitchFamily="34" charset="0"/>
                <a:cs typeface="Helvetica" panose="020B0604020202020204" pitchFamily="34" charset="0"/>
              </a:rPr>
              <a:t>”.  The API </a:t>
            </a:r>
            <a:r>
              <a:rPr lang="fr-FR" dirty="0" err="1">
                <a:latin typeface="Gill Sans MT" panose="020B0502020104020203" pitchFamily="34" charset="0"/>
                <a:cs typeface="Helvetica" panose="020B0604020202020204" pitchFamily="34" charset="0"/>
              </a:rPr>
              <a:t>also</a:t>
            </a:r>
            <a:r>
              <a:rPr lang="fr-FR" dirty="0">
                <a:latin typeface="Gill Sans MT" panose="020B0502020104020203" pitchFamily="34" charset="0"/>
                <a:cs typeface="Helvetica" panose="020B0604020202020204" pitchFamily="34" charset="0"/>
              </a:rPr>
              <a:t> </a:t>
            </a:r>
            <a:r>
              <a:rPr lang="fr-FR" dirty="0" err="1">
                <a:latin typeface="Gill Sans MT" panose="020B0502020104020203" pitchFamily="34" charset="0"/>
                <a:cs typeface="Helvetica" panose="020B0604020202020204" pitchFamily="34" charset="0"/>
              </a:rPr>
              <a:t>allowed</a:t>
            </a:r>
            <a:r>
              <a:rPr lang="fr-FR" dirty="0">
                <a:latin typeface="Gill Sans MT" panose="020B0502020104020203" pitchFamily="34" charset="0"/>
                <a:cs typeface="Helvetica" panose="020B0604020202020204" pitchFamily="34" charset="0"/>
              </a:rPr>
              <a:t> us to </a:t>
            </a:r>
            <a:r>
              <a:rPr lang="fr-FR" dirty="0" err="1">
                <a:latin typeface="Gill Sans MT" panose="020B0502020104020203" pitchFamily="34" charset="0"/>
                <a:cs typeface="Helvetica" panose="020B0604020202020204" pitchFamily="34" charset="0"/>
              </a:rPr>
              <a:t>geo-locate</a:t>
            </a:r>
            <a:r>
              <a:rPr lang="fr-FR" dirty="0">
                <a:latin typeface="Gill Sans MT" panose="020B0502020104020203" pitchFamily="34" charset="0"/>
                <a:cs typeface="Helvetica" panose="020B0604020202020204" pitchFamily="34" charset="0"/>
              </a:rPr>
              <a:t> the tweet. </a:t>
            </a:r>
            <a:endParaRPr lang="en-US" dirty="0">
              <a:latin typeface="Gill Sans MT" panose="020B0502020104020203" pitchFamily="34" charset="0"/>
              <a:cs typeface="Helvetica" panose="020B0604020202020204" pitchFamily="34" charset="0"/>
            </a:endParaRPr>
          </a:p>
        </p:txBody>
      </p:sp>
      <p:sp>
        <p:nvSpPr>
          <p:cNvPr id="19" name="Title 1">
            <a:extLst>
              <a:ext uri="{FF2B5EF4-FFF2-40B4-BE49-F238E27FC236}">
                <a16:creationId xmlns:a16="http://schemas.microsoft.com/office/drawing/2014/main" id="{CCAE7974-C640-4B8B-9CF3-3689D959608D}"/>
              </a:ext>
            </a:extLst>
          </p:cNvPr>
          <p:cNvSpPr>
            <a:spLocks noGrp="1"/>
          </p:cNvSpPr>
          <p:nvPr>
            <p:ph type="title"/>
          </p:nvPr>
        </p:nvSpPr>
        <p:spPr>
          <a:xfrm>
            <a:off x="261278" y="2960116"/>
            <a:ext cx="2912617" cy="937765"/>
          </a:xfrm>
        </p:spPr>
        <p:txBody>
          <a:bodyPr>
            <a:noAutofit/>
          </a:bodyPr>
          <a:lstStyle/>
          <a:p>
            <a:pPr algn="ctr"/>
            <a:r>
              <a:rPr lang="en-US" sz="4000" b="1" dirty="0">
                <a:solidFill>
                  <a:schemeClr val="bg1"/>
                </a:solidFill>
                <a:latin typeface="Trebuchet MS" panose="020B0603020202020204" pitchFamily="34" charset="0"/>
              </a:rPr>
              <a:t>Data Sources</a:t>
            </a:r>
          </a:p>
        </p:txBody>
      </p:sp>
      <p:pic>
        <p:nvPicPr>
          <p:cNvPr id="7" name="Picture 2" descr="Image result for united states census bureau">
            <a:extLst>
              <a:ext uri="{FF2B5EF4-FFF2-40B4-BE49-F238E27FC236}">
                <a16:creationId xmlns:a16="http://schemas.microsoft.com/office/drawing/2014/main" id="{FE590C55-E771-499C-9B88-2247DB1111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6751" y="809569"/>
            <a:ext cx="1939455" cy="7699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ucr fbi">
            <a:extLst>
              <a:ext uri="{FF2B5EF4-FFF2-40B4-BE49-F238E27FC236}">
                <a16:creationId xmlns:a16="http://schemas.microsoft.com/office/drawing/2014/main" id="{F1054A01-5523-4223-AC6C-9EB205908B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734" y="2167777"/>
            <a:ext cx="1287737" cy="130919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npr images">
            <a:extLst>
              <a:ext uri="{FF2B5EF4-FFF2-40B4-BE49-F238E27FC236}">
                <a16:creationId xmlns:a16="http://schemas.microsoft.com/office/drawing/2014/main" id="{D08144B4-CDB7-4F14-AC53-EF7AE54D39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9151" y="2191776"/>
            <a:ext cx="1940169" cy="64672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144AD83E-1719-40FF-AA7C-FCED02E34031}"/>
              </a:ext>
            </a:extLst>
          </p:cNvPr>
          <p:cNvPicPr>
            <a:picLocks noChangeAspect="1"/>
          </p:cNvPicPr>
          <p:nvPr/>
        </p:nvPicPr>
        <p:blipFill>
          <a:blip r:embed="rId7"/>
          <a:stretch>
            <a:fillRect/>
          </a:stretch>
        </p:blipFill>
        <p:spPr>
          <a:xfrm>
            <a:off x="3918040" y="3998316"/>
            <a:ext cx="1221293" cy="1221293"/>
          </a:xfrm>
          <a:prstGeom prst="rect">
            <a:avLst/>
          </a:prstGeom>
        </p:spPr>
      </p:pic>
      <p:pic>
        <p:nvPicPr>
          <p:cNvPr id="2058" name="Picture 10" descr="Image result for google geolocation api">
            <a:extLst>
              <a:ext uri="{FF2B5EF4-FFF2-40B4-BE49-F238E27FC236}">
                <a16:creationId xmlns:a16="http://schemas.microsoft.com/office/drawing/2014/main" id="{605E24E1-3679-45BF-947D-3CD2023024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2213" y="5227169"/>
            <a:ext cx="1216411" cy="1216411"/>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52966883-BA26-4AD4-987A-BEE51B105C15}"/>
              </a:ext>
            </a:extLst>
          </p:cNvPr>
          <p:cNvSpPr txBox="1"/>
          <p:nvPr/>
        </p:nvSpPr>
        <p:spPr>
          <a:xfrm>
            <a:off x="3838579" y="271620"/>
            <a:ext cx="2500090" cy="461665"/>
          </a:xfrm>
          <a:prstGeom prst="rect">
            <a:avLst/>
          </a:prstGeom>
          <a:noFill/>
        </p:spPr>
        <p:txBody>
          <a:bodyPr wrap="square" rtlCol="0">
            <a:spAutoFit/>
          </a:bodyPr>
          <a:lstStyle/>
          <a:p>
            <a:pPr algn="ctr"/>
            <a:r>
              <a:rPr lang="en-US" sz="2400" b="1" dirty="0">
                <a:latin typeface="Gill Sans MT" panose="020B0502020104020203" pitchFamily="34" charset="0"/>
                <a:cs typeface="Helvetica" panose="020B0604020202020204" pitchFamily="34" charset="0"/>
              </a:rPr>
              <a:t>CENSUS DATA</a:t>
            </a:r>
          </a:p>
        </p:txBody>
      </p:sp>
      <p:sp>
        <p:nvSpPr>
          <p:cNvPr id="27" name="TextBox 26">
            <a:extLst>
              <a:ext uri="{FF2B5EF4-FFF2-40B4-BE49-F238E27FC236}">
                <a16:creationId xmlns:a16="http://schemas.microsoft.com/office/drawing/2014/main" id="{47884E86-F325-4D5E-A556-EDCC8CFFA2F7}"/>
              </a:ext>
            </a:extLst>
          </p:cNvPr>
          <p:cNvSpPr txBox="1"/>
          <p:nvPr/>
        </p:nvSpPr>
        <p:spPr>
          <a:xfrm>
            <a:off x="3706433" y="1706112"/>
            <a:ext cx="2500090" cy="461665"/>
          </a:xfrm>
          <a:prstGeom prst="rect">
            <a:avLst/>
          </a:prstGeom>
          <a:noFill/>
        </p:spPr>
        <p:txBody>
          <a:bodyPr wrap="square" rtlCol="0">
            <a:spAutoFit/>
          </a:bodyPr>
          <a:lstStyle/>
          <a:p>
            <a:pPr algn="ctr"/>
            <a:r>
              <a:rPr lang="en-US" sz="2400" b="1" dirty="0">
                <a:latin typeface="Gill Sans MT" panose="020B0502020104020203" pitchFamily="34" charset="0"/>
                <a:cs typeface="Helvetica" panose="020B0604020202020204" pitchFamily="34" charset="0"/>
              </a:rPr>
              <a:t>CRIME DATA</a:t>
            </a:r>
          </a:p>
        </p:txBody>
      </p:sp>
      <p:sp>
        <p:nvSpPr>
          <p:cNvPr id="28" name="TextBox 27">
            <a:extLst>
              <a:ext uri="{FF2B5EF4-FFF2-40B4-BE49-F238E27FC236}">
                <a16:creationId xmlns:a16="http://schemas.microsoft.com/office/drawing/2014/main" id="{C53B3AA1-5D71-4CF1-B4FA-1BB31E13EC7B}"/>
              </a:ext>
            </a:extLst>
          </p:cNvPr>
          <p:cNvSpPr txBox="1"/>
          <p:nvPr/>
        </p:nvSpPr>
        <p:spPr>
          <a:xfrm>
            <a:off x="5411829" y="2293445"/>
            <a:ext cx="2219298" cy="974365"/>
          </a:xfrm>
          <a:prstGeom prst="rect">
            <a:avLst/>
          </a:prstGeom>
          <a:noFill/>
        </p:spPr>
        <p:txBody>
          <a:bodyPr wrap="square" numCol="1" rtlCol="0">
            <a:noAutofit/>
          </a:bodyPr>
          <a:lstStyle/>
          <a:p>
            <a:r>
              <a:rPr lang="en-US" b="1" dirty="0">
                <a:latin typeface="Gill Sans MT" panose="020B0502020104020203" pitchFamily="34" charset="0"/>
                <a:cs typeface="Helvetica" panose="020B0604020202020204" pitchFamily="34" charset="0"/>
              </a:rPr>
              <a:t>CSV files</a:t>
            </a:r>
            <a:r>
              <a:rPr lang="en-US" dirty="0">
                <a:latin typeface="Gill Sans MT" panose="020B0502020104020203" pitchFamily="34" charset="0"/>
                <a:cs typeface="Helvetica" panose="020B0604020202020204" pitchFamily="34" charset="0"/>
              </a:rPr>
              <a:t>: </a:t>
            </a:r>
          </a:p>
          <a:p>
            <a:pPr marL="285750" indent="-285750">
              <a:buFont typeface="Arial" panose="020B0604020202020204" pitchFamily="34" charset="0"/>
              <a:buChar char="•"/>
            </a:pPr>
            <a:r>
              <a:rPr lang="en-US" dirty="0">
                <a:latin typeface="Gill Sans MT" panose="020B0502020104020203" pitchFamily="34" charset="0"/>
                <a:cs typeface="Helvetica" panose="020B0604020202020204" pitchFamily="34" charset="0"/>
              </a:rPr>
              <a:t>Hate Crime Data (2012-2016)</a:t>
            </a:r>
          </a:p>
        </p:txBody>
      </p:sp>
      <p:sp>
        <p:nvSpPr>
          <p:cNvPr id="29" name="TextBox 28">
            <a:extLst>
              <a:ext uri="{FF2B5EF4-FFF2-40B4-BE49-F238E27FC236}">
                <a16:creationId xmlns:a16="http://schemas.microsoft.com/office/drawing/2014/main" id="{DE9CB7B5-1D02-4576-BC78-FD7939A7E845}"/>
              </a:ext>
            </a:extLst>
          </p:cNvPr>
          <p:cNvSpPr txBox="1"/>
          <p:nvPr/>
        </p:nvSpPr>
        <p:spPr>
          <a:xfrm>
            <a:off x="7515291" y="1705524"/>
            <a:ext cx="2500090" cy="461665"/>
          </a:xfrm>
          <a:prstGeom prst="rect">
            <a:avLst/>
          </a:prstGeom>
          <a:noFill/>
        </p:spPr>
        <p:txBody>
          <a:bodyPr wrap="square" rtlCol="0">
            <a:spAutoFit/>
          </a:bodyPr>
          <a:lstStyle/>
          <a:p>
            <a:pPr algn="ctr"/>
            <a:r>
              <a:rPr lang="en-US" sz="2400" b="1" dirty="0">
                <a:latin typeface="Gill Sans MT" panose="020B0502020104020203" pitchFamily="34" charset="0"/>
                <a:cs typeface="Helvetica" panose="020B0604020202020204" pitchFamily="34" charset="0"/>
              </a:rPr>
              <a:t>MEDIA DATA</a:t>
            </a:r>
          </a:p>
        </p:txBody>
      </p:sp>
      <p:sp>
        <p:nvSpPr>
          <p:cNvPr id="30" name="TextBox 29">
            <a:extLst>
              <a:ext uri="{FF2B5EF4-FFF2-40B4-BE49-F238E27FC236}">
                <a16:creationId xmlns:a16="http://schemas.microsoft.com/office/drawing/2014/main" id="{14E7BE7E-B98C-4404-BA0B-3A86B7461278}"/>
              </a:ext>
            </a:extLst>
          </p:cNvPr>
          <p:cNvSpPr txBox="1"/>
          <p:nvPr/>
        </p:nvSpPr>
        <p:spPr>
          <a:xfrm>
            <a:off x="9774582" y="2191776"/>
            <a:ext cx="2219298" cy="974365"/>
          </a:xfrm>
          <a:prstGeom prst="rect">
            <a:avLst/>
          </a:prstGeom>
          <a:noFill/>
        </p:spPr>
        <p:txBody>
          <a:bodyPr wrap="square" numCol="1" rtlCol="0">
            <a:noAutofit/>
          </a:bodyPr>
          <a:lstStyle/>
          <a:p>
            <a:r>
              <a:rPr lang="en-US" b="1" dirty="0">
                <a:latin typeface="Gill Sans MT" panose="020B0502020104020203" pitchFamily="34" charset="0"/>
                <a:cs typeface="Helvetica" panose="020B0604020202020204" pitchFamily="34" charset="0"/>
              </a:rPr>
              <a:t>PDF files</a:t>
            </a:r>
            <a:r>
              <a:rPr lang="en-US" dirty="0">
                <a:latin typeface="Gill Sans MT" panose="020B0502020104020203" pitchFamily="34" charset="0"/>
                <a:cs typeface="Helvetica" panose="020B0604020202020204" pitchFamily="34" charset="0"/>
              </a:rPr>
              <a:t>: </a:t>
            </a:r>
          </a:p>
          <a:p>
            <a:pPr marL="285750" indent="-285750">
              <a:buFont typeface="Arial" panose="020B0604020202020204" pitchFamily="34" charset="0"/>
              <a:buChar char="•"/>
            </a:pPr>
            <a:r>
              <a:rPr lang="es-MX" dirty="0">
                <a:latin typeface="Gill Sans MT" panose="020B0502020104020203" pitchFamily="34" charset="0"/>
                <a:cs typeface="Helvetica" panose="020B0604020202020204" pitchFamily="34" charset="0"/>
              </a:rPr>
              <a:t>NPR </a:t>
            </a:r>
            <a:r>
              <a:rPr lang="es-MX" dirty="0" err="1">
                <a:latin typeface="Gill Sans MT" panose="020B0502020104020203" pitchFamily="34" charset="0"/>
                <a:cs typeface="Helvetica" panose="020B0604020202020204" pitchFamily="34" charset="0"/>
              </a:rPr>
              <a:t>Stations</a:t>
            </a:r>
            <a:r>
              <a:rPr lang="es-MX" dirty="0">
                <a:latin typeface="Gill Sans MT" panose="020B0502020104020203" pitchFamily="34" charset="0"/>
                <a:cs typeface="Helvetica" panose="020B0604020202020204" pitchFamily="34" charset="0"/>
              </a:rPr>
              <a:t> </a:t>
            </a:r>
            <a:r>
              <a:rPr lang="es-MX" dirty="0" err="1">
                <a:latin typeface="Gill Sans MT" panose="020B0502020104020203" pitchFamily="34" charset="0"/>
                <a:cs typeface="Helvetica" panose="020B0604020202020204" pitchFamily="34" charset="0"/>
              </a:rPr>
              <a:t>List</a:t>
            </a:r>
            <a:endParaRPr lang="en-US" dirty="0">
              <a:latin typeface="Gill Sans MT" panose="020B0502020104020203" pitchFamily="34" charset="0"/>
              <a:cs typeface="Helvetica" panose="020B0604020202020204" pitchFamily="34" charset="0"/>
            </a:endParaRPr>
          </a:p>
        </p:txBody>
      </p:sp>
      <p:sp>
        <p:nvSpPr>
          <p:cNvPr id="31" name="TextBox 30">
            <a:extLst>
              <a:ext uri="{FF2B5EF4-FFF2-40B4-BE49-F238E27FC236}">
                <a16:creationId xmlns:a16="http://schemas.microsoft.com/office/drawing/2014/main" id="{267A1CBB-2411-4A9B-8B75-2CBC7885FAB4}"/>
              </a:ext>
            </a:extLst>
          </p:cNvPr>
          <p:cNvSpPr txBox="1"/>
          <p:nvPr/>
        </p:nvSpPr>
        <p:spPr>
          <a:xfrm>
            <a:off x="3788232" y="3602544"/>
            <a:ext cx="1300392" cy="461665"/>
          </a:xfrm>
          <a:prstGeom prst="rect">
            <a:avLst/>
          </a:prstGeom>
          <a:noFill/>
        </p:spPr>
        <p:txBody>
          <a:bodyPr wrap="square" rtlCol="0">
            <a:spAutoFit/>
          </a:bodyPr>
          <a:lstStyle/>
          <a:p>
            <a:pPr algn="ctr"/>
            <a:r>
              <a:rPr lang="en-US" sz="2400" b="1" dirty="0">
                <a:latin typeface="Gill Sans MT" panose="020B0502020104020203" pitchFamily="34" charset="0"/>
                <a:cs typeface="Helvetica" panose="020B0604020202020204" pitchFamily="34" charset="0"/>
              </a:rPr>
              <a:t>APIs</a:t>
            </a:r>
          </a:p>
        </p:txBody>
      </p:sp>
      <p:sp>
        <p:nvSpPr>
          <p:cNvPr id="32" name="TextBox 31">
            <a:extLst>
              <a:ext uri="{FF2B5EF4-FFF2-40B4-BE49-F238E27FC236}">
                <a16:creationId xmlns:a16="http://schemas.microsoft.com/office/drawing/2014/main" id="{DAE398D3-B491-4514-AA5F-F8DD077BDC88}"/>
              </a:ext>
            </a:extLst>
          </p:cNvPr>
          <p:cNvSpPr txBox="1"/>
          <p:nvPr/>
        </p:nvSpPr>
        <p:spPr>
          <a:xfrm>
            <a:off x="5326471" y="5280686"/>
            <a:ext cx="6571832" cy="923330"/>
          </a:xfrm>
          <a:prstGeom prst="rect">
            <a:avLst/>
          </a:prstGeom>
          <a:noFill/>
        </p:spPr>
        <p:txBody>
          <a:bodyPr wrap="square" rtlCol="0">
            <a:spAutoFit/>
          </a:bodyPr>
          <a:lstStyle/>
          <a:p>
            <a:r>
              <a:rPr lang="en-US" b="1" dirty="0">
                <a:latin typeface="Gill Sans MT" panose="020B0502020104020203" pitchFamily="34" charset="0"/>
                <a:cs typeface="Helvetica" panose="020B0604020202020204" pitchFamily="34" charset="0"/>
              </a:rPr>
              <a:t>Google Geolocation API </a:t>
            </a:r>
            <a:r>
              <a:rPr lang="en-US" dirty="0">
                <a:latin typeface="Gill Sans MT" panose="020B0502020104020203" pitchFamily="34" charset="0"/>
                <a:cs typeface="Helvetica" panose="020B0604020202020204" pitchFamily="34" charset="0"/>
              </a:rPr>
              <a:t>was used to </a:t>
            </a:r>
            <a:r>
              <a:rPr lang="fr-FR" dirty="0" err="1">
                <a:latin typeface="Gill Sans MT" panose="020B0502020104020203" pitchFamily="34" charset="0"/>
                <a:cs typeface="Helvetica" panose="020B0604020202020204" pitchFamily="34" charset="0"/>
              </a:rPr>
              <a:t>geo-locate</a:t>
            </a:r>
            <a:r>
              <a:rPr lang="fr-FR" dirty="0">
                <a:latin typeface="Gill Sans MT" panose="020B0502020104020203" pitchFamily="34" charset="0"/>
                <a:cs typeface="Helvetica" panose="020B0604020202020204" pitchFamily="34" charset="0"/>
              </a:rPr>
              <a:t> the </a:t>
            </a:r>
            <a:r>
              <a:rPr lang="fr-FR" dirty="0" err="1">
                <a:latin typeface="Gill Sans MT" panose="020B0502020104020203" pitchFamily="34" charset="0"/>
                <a:cs typeface="Helvetica" panose="020B0604020202020204" pitchFamily="34" charset="0"/>
              </a:rPr>
              <a:t>agencies</a:t>
            </a:r>
            <a:r>
              <a:rPr lang="fr-FR" dirty="0">
                <a:latin typeface="Gill Sans MT" panose="020B0502020104020203" pitchFamily="34" charset="0"/>
                <a:cs typeface="Helvetica" panose="020B0604020202020204" pitchFamily="34" charset="0"/>
              </a:rPr>
              <a:t> </a:t>
            </a:r>
            <a:r>
              <a:rPr lang="fr-FR" dirty="0" err="1">
                <a:latin typeface="Gill Sans MT" panose="020B0502020104020203" pitchFamily="34" charset="0"/>
                <a:cs typeface="Helvetica" panose="020B0604020202020204" pitchFamily="34" charset="0"/>
              </a:rPr>
              <a:t>included</a:t>
            </a:r>
            <a:r>
              <a:rPr lang="fr-FR" dirty="0">
                <a:latin typeface="Gill Sans MT" panose="020B0502020104020203" pitchFamily="34" charset="0"/>
                <a:cs typeface="Helvetica" panose="020B0604020202020204" pitchFamily="34" charset="0"/>
              </a:rPr>
              <a:t> in the UCR </a:t>
            </a:r>
            <a:r>
              <a:rPr lang="fr-FR" dirty="0" err="1">
                <a:latin typeface="Gill Sans MT" panose="020B0502020104020203" pitchFamily="34" charset="0"/>
                <a:cs typeface="Helvetica" panose="020B0604020202020204" pitchFamily="34" charset="0"/>
              </a:rPr>
              <a:t>Hate</a:t>
            </a:r>
            <a:r>
              <a:rPr lang="fr-FR" dirty="0">
                <a:latin typeface="Gill Sans MT" panose="020B0502020104020203" pitchFamily="34" charset="0"/>
                <a:cs typeface="Helvetica" panose="020B0604020202020204" pitchFamily="34" charset="0"/>
              </a:rPr>
              <a:t> Crime Data Reports to </a:t>
            </a:r>
            <a:r>
              <a:rPr lang="fr-FR" dirty="0" err="1">
                <a:latin typeface="Gill Sans MT" panose="020B0502020104020203" pitchFamily="34" charset="0"/>
                <a:cs typeface="Helvetica" panose="020B0604020202020204" pitchFamily="34" charset="0"/>
              </a:rPr>
              <a:t>be</a:t>
            </a:r>
            <a:r>
              <a:rPr lang="fr-FR" dirty="0">
                <a:latin typeface="Gill Sans MT" panose="020B0502020104020203" pitchFamily="34" charset="0"/>
                <a:cs typeface="Helvetica" panose="020B0604020202020204" pitchFamily="34" charset="0"/>
              </a:rPr>
              <a:t> able to </a:t>
            </a:r>
            <a:r>
              <a:rPr lang="fr-FR" dirty="0" err="1">
                <a:latin typeface="Gill Sans MT" panose="020B0502020104020203" pitchFamily="34" charset="0"/>
                <a:cs typeface="Helvetica" panose="020B0604020202020204" pitchFamily="34" charset="0"/>
              </a:rPr>
              <a:t>assign</a:t>
            </a:r>
            <a:r>
              <a:rPr lang="fr-FR" dirty="0">
                <a:latin typeface="Gill Sans MT" panose="020B0502020104020203" pitchFamily="34" charset="0"/>
                <a:cs typeface="Helvetica" panose="020B0604020202020204" pitchFamily="34" charset="0"/>
              </a:rPr>
              <a:t> </a:t>
            </a:r>
            <a:r>
              <a:rPr lang="fr-FR" dirty="0" err="1">
                <a:latin typeface="Gill Sans MT" panose="020B0502020104020203" pitchFamily="34" charset="0"/>
                <a:cs typeface="Helvetica" panose="020B0604020202020204" pitchFamily="34" charset="0"/>
              </a:rPr>
              <a:t>each</a:t>
            </a:r>
            <a:r>
              <a:rPr lang="fr-FR" dirty="0">
                <a:latin typeface="Gill Sans MT" panose="020B0502020104020203" pitchFamily="34" charset="0"/>
                <a:cs typeface="Helvetica" panose="020B0604020202020204" pitchFamily="34" charset="0"/>
              </a:rPr>
              <a:t> </a:t>
            </a:r>
            <a:r>
              <a:rPr lang="fr-FR" dirty="0" err="1">
                <a:latin typeface="Gill Sans MT" panose="020B0502020104020203" pitchFamily="34" charset="0"/>
                <a:cs typeface="Helvetica" panose="020B0604020202020204" pitchFamily="34" charset="0"/>
              </a:rPr>
              <a:t>agency</a:t>
            </a:r>
            <a:r>
              <a:rPr lang="fr-FR" dirty="0">
                <a:latin typeface="Gill Sans MT" panose="020B0502020104020203" pitchFamily="34" charset="0"/>
                <a:cs typeface="Helvetica" panose="020B0604020202020204" pitchFamily="34" charset="0"/>
              </a:rPr>
              <a:t> </a:t>
            </a:r>
            <a:r>
              <a:rPr lang="fr-FR" dirty="0" err="1">
                <a:latin typeface="Gill Sans MT" panose="020B0502020104020203" pitchFamily="34" charset="0"/>
                <a:cs typeface="Helvetica" panose="020B0604020202020204" pitchFamily="34" charset="0"/>
              </a:rPr>
              <a:t>name</a:t>
            </a:r>
            <a:r>
              <a:rPr lang="fr-FR" dirty="0">
                <a:latin typeface="Gill Sans MT" panose="020B0502020104020203" pitchFamily="34" charset="0"/>
                <a:cs typeface="Helvetica" panose="020B0604020202020204" pitchFamily="34" charset="0"/>
              </a:rPr>
              <a:t> to </a:t>
            </a:r>
            <a:r>
              <a:rPr lang="fr-FR" dirty="0" err="1">
                <a:latin typeface="Gill Sans MT" panose="020B0502020104020203" pitchFamily="34" charset="0"/>
                <a:cs typeface="Helvetica" panose="020B0604020202020204" pitchFamily="34" charset="0"/>
              </a:rPr>
              <a:t>their</a:t>
            </a:r>
            <a:r>
              <a:rPr lang="fr-FR" dirty="0">
                <a:latin typeface="Gill Sans MT" panose="020B0502020104020203" pitchFamily="34" charset="0"/>
                <a:cs typeface="Helvetica" panose="020B0604020202020204" pitchFamily="34" charset="0"/>
              </a:rPr>
              <a:t> respective FIPS code. </a:t>
            </a:r>
            <a:endParaRPr lang="en-US" dirty="0">
              <a:latin typeface="Gill Sans MT" panose="020B0502020104020203" pitchFamily="34" charset="0"/>
              <a:cs typeface="Helvetica" panose="020B0604020202020204" pitchFamily="34" charset="0"/>
            </a:endParaRPr>
          </a:p>
        </p:txBody>
      </p:sp>
      <p:sp>
        <p:nvSpPr>
          <p:cNvPr id="33" name="Rectangle 32">
            <a:extLst>
              <a:ext uri="{FF2B5EF4-FFF2-40B4-BE49-F238E27FC236}">
                <a16:creationId xmlns:a16="http://schemas.microsoft.com/office/drawing/2014/main" id="{3DED6566-8AF8-4A38-BB4B-758B7A1A39BC}"/>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4894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F46E3C6-D2F0-4557-ACEA-CC70696BC7D0}"/>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E1B7A71-9345-4DBE-8863-0C0822996B8B}"/>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B5A8564-0D2A-41FB-98BF-67EAA23F96AF}"/>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339700C1-F448-4CDD-B88F-873B169726B3}"/>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8" name="Picture 2" descr="Image result for GWU BANNER">
            <a:extLst>
              <a:ext uri="{FF2B5EF4-FFF2-40B4-BE49-F238E27FC236}">
                <a16:creationId xmlns:a16="http://schemas.microsoft.com/office/drawing/2014/main" id="{56AEDFE5-2E12-4DD1-917C-D6EB7E3D689D}"/>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FD6223CE-DF6D-463C-BD97-4637C5E65497}"/>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20" name="Straight Connector 19">
            <a:extLst>
              <a:ext uri="{FF2B5EF4-FFF2-40B4-BE49-F238E27FC236}">
                <a16:creationId xmlns:a16="http://schemas.microsoft.com/office/drawing/2014/main" id="{CE563C7E-5868-4679-8C41-D88715A0CCAD}"/>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21" name="Title 1">
            <a:extLst>
              <a:ext uri="{FF2B5EF4-FFF2-40B4-BE49-F238E27FC236}">
                <a16:creationId xmlns:a16="http://schemas.microsoft.com/office/drawing/2014/main" id="{073E8B62-D923-4437-9C71-245C9220FC7E}"/>
              </a:ext>
            </a:extLst>
          </p:cNvPr>
          <p:cNvSpPr>
            <a:spLocks noGrp="1"/>
          </p:cNvSpPr>
          <p:nvPr>
            <p:ph type="title"/>
          </p:nvPr>
        </p:nvSpPr>
        <p:spPr>
          <a:xfrm>
            <a:off x="261278" y="2960116"/>
            <a:ext cx="2912617" cy="937765"/>
          </a:xfrm>
        </p:spPr>
        <p:txBody>
          <a:bodyPr>
            <a:noAutofit/>
          </a:bodyPr>
          <a:lstStyle/>
          <a:p>
            <a:pPr algn="ctr"/>
            <a:r>
              <a:rPr lang="en-US" sz="4000" b="1" dirty="0">
                <a:solidFill>
                  <a:schemeClr val="bg1"/>
                </a:solidFill>
                <a:latin typeface="Trebuchet MS" panose="020B0603020202020204" pitchFamily="34" charset="0"/>
              </a:rPr>
              <a:t>Data Exploration &amp; Cleanup</a:t>
            </a:r>
          </a:p>
        </p:txBody>
      </p:sp>
      <p:sp>
        <p:nvSpPr>
          <p:cNvPr id="15" name="TextBox 14">
            <a:hlinkClick r:id="rId4"/>
            <a:extLst>
              <a:ext uri="{FF2B5EF4-FFF2-40B4-BE49-F238E27FC236}">
                <a16:creationId xmlns:a16="http://schemas.microsoft.com/office/drawing/2014/main" id="{5A68C830-3117-43A9-B2D4-2F0E16EDA677}"/>
              </a:ext>
            </a:extLst>
          </p:cNvPr>
          <p:cNvSpPr txBox="1"/>
          <p:nvPr/>
        </p:nvSpPr>
        <p:spPr>
          <a:xfrm>
            <a:off x="9039440" y="346722"/>
            <a:ext cx="2682973" cy="523220"/>
          </a:xfrm>
          <a:prstGeom prst="rect">
            <a:avLst/>
          </a:prstGeom>
          <a:noFill/>
        </p:spPr>
        <p:txBody>
          <a:bodyPr wrap="square" rtlCol="0">
            <a:spAutoFit/>
          </a:bodyPr>
          <a:lstStyle/>
          <a:p>
            <a:r>
              <a:rPr lang="es-MX" sz="2800" b="1" dirty="0">
                <a:latin typeface="Gill Sans MT" panose="020B0502020104020203" pitchFamily="34" charset="0"/>
              </a:rPr>
              <a:t>NOTEBOOKS</a:t>
            </a:r>
            <a:endParaRPr lang="en-US" sz="2800" b="1" dirty="0">
              <a:latin typeface="Gill Sans MT" panose="020B0502020104020203" pitchFamily="34" charset="0"/>
            </a:endParaRPr>
          </a:p>
        </p:txBody>
      </p:sp>
      <p:sp>
        <p:nvSpPr>
          <p:cNvPr id="16" name="TextBox 15">
            <a:hlinkClick r:id="rId5"/>
            <a:extLst>
              <a:ext uri="{FF2B5EF4-FFF2-40B4-BE49-F238E27FC236}">
                <a16:creationId xmlns:a16="http://schemas.microsoft.com/office/drawing/2014/main" id="{6B7F9E51-1DAE-42D7-8D76-528B32A3B7F2}"/>
              </a:ext>
            </a:extLst>
          </p:cNvPr>
          <p:cNvSpPr txBox="1"/>
          <p:nvPr/>
        </p:nvSpPr>
        <p:spPr>
          <a:xfrm>
            <a:off x="10306938" y="5452798"/>
            <a:ext cx="2000548" cy="954107"/>
          </a:xfrm>
          <a:prstGeom prst="rect">
            <a:avLst/>
          </a:prstGeom>
          <a:noFill/>
        </p:spPr>
        <p:txBody>
          <a:bodyPr wrap="square" rtlCol="0">
            <a:spAutoFit/>
          </a:bodyPr>
          <a:lstStyle/>
          <a:p>
            <a:r>
              <a:rPr lang="es-MX" sz="2800" b="1" dirty="0"/>
              <a:t>Project </a:t>
            </a:r>
            <a:r>
              <a:rPr lang="es-MX" sz="2800" b="1" dirty="0" err="1"/>
              <a:t>Repository</a:t>
            </a:r>
            <a:endParaRPr lang="en-US" sz="2800" b="1" dirty="0"/>
          </a:p>
        </p:txBody>
      </p:sp>
      <p:pic>
        <p:nvPicPr>
          <p:cNvPr id="4098" name="Picture 2" descr="Image result for github">
            <a:extLst>
              <a:ext uri="{FF2B5EF4-FFF2-40B4-BE49-F238E27FC236}">
                <a16:creationId xmlns:a16="http://schemas.microsoft.com/office/drawing/2014/main" id="{B50E6374-3888-4028-A8B5-B6FC5DE74F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86994" y="5163077"/>
            <a:ext cx="1533550" cy="15335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jupyter notebook logo">
            <a:extLst>
              <a:ext uri="{FF2B5EF4-FFF2-40B4-BE49-F238E27FC236}">
                <a16:creationId xmlns:a16="http://schemas.microsoft.com/office/drawing/2014/main" id="{30DC2F74-FD01-45DF-88B6-824CE9C4FB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39441" y="1046829"/>
            <a:ext cx="526732" cy="52322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Image result for jupyter notebook logo">
            <a:extLst>
              <a:ext uri="{FF2B5EF4-FFF2-40B4-BE49-F238E27FC236}">
                <a16:creationId xmlns:a16="http://schemas.microsoft.com/office/drawing/2014/main" id="{0E281B60-8993-4693-B7AA-3171779F3E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50798" y="1669540"/>
            <a:ext cx="526732" cy="52322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Image result for jupyter notebook logo">
            <a:extLst>
              <a:ext uri="{FF2B5EF4-FFF2-40B4-BE49-F238E27FC236}">
                <a16:creationId xmlns:a16="http://schemas.microsoft.com/office/drawing/2014/main" id="{06C56BDF-B523-4947-9ACC-67BCA63E12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36729" y="2292251"/>
            <a:ext cx="526732" cy="52322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243CB425-BA88-4E24-904A-379A4AA164BE}"/>
              </a:ext>
            </a:extLst>
          </p:cNvPr>
          <p:cNvSpPr txBox="1"/>
          <p:nvPr/>
        </p:nvSpPr>
        <p:spPr>
          <a:xfrm>
            <a:off x="9595625" y="1123773"/>
            <a:ext cx="2358907" cy="369332"/>
          </a:xfrm>
          <a:prstGeom prst="rect">
            <a:avLst/>
          </a:prstGeom>
          <a:noFill/>
        </p:spPr>
        <p:txBody>
          <a:bodyPr wrap="square" rtlCol="0">
            <a:spAutoFit/>
          </a:bodyPr>
          <a:lstStyle/>
          <a:p>
            <a:r>
              <a:rPr lang="es-MX" b="1" dirty="0">
                <a:latin typeface="Gill Sans MT" panose="020B0502020104020203" pitchFamily="34" charset="0"/>
                <a:cs typeface="Helvetica" panose="020B0604020202020204" pitchFamily="34" charset="0"/>
              </a:rPr>
              <a:t>Hate Crime</a:t>
            </a:r>
            <a:endParaRPr lang="en-US" dirty="0">
              <a:latin typeface="Gill Sans MT" panose="020B0502020104020203" pitchFamily="34" charset="0"/>
              <a:cs typeface="Helvetica" panose="020B0604020202020204" pitchFamily="34" charset="0"/>
            </a:endParaRPr>
          </a:p>
        </p:txBody>
      </p:sp>
      <p:sp>
        <p:nvSpPr>
          <p:cNvPr id="27" name="TextBox 26">
            <a:extLst>
              <a:ext uri="{FF2B5EF4-FFF2-40B4-BE49-F238E27FC236}">
                <a16:creationId xmlns:a16="http://schemas.microsoft.com/office/drawing/2014/main" id="{5FE31B57-1EC2-49B3-9563-C79BAEC7D74D}"/>
              </a:ext>
            </a:extLst>
          </p:cNvPr>
          <p:cNvSpPr txBox="1"/>
          <p:nvPr/>
        </p:nvSpPr>
        <p:spPr>
          <a:xfrm>
            <a:off x="9634973" y="1740398"/>
            <a:ext cx="2358907" cy="369332"/>
          </a:xfrm>
          <a:prstGeom prst="rect">
            <a:avLst/>
          </a:prstGeom>
          <a:noFill/>
        </p:spPr>
        <p:txBody>
          <a:bodyPr wrap="square" rtlCol="0">
            <a:spAutoFit/>
          </a:bodyPr>
          <a:lstStyle/>
          <a:p>
            <a:r>
              <a:rPr lang="es-MX" b="1" dirty="0">
                <a:latin typeface="Gill Sans MT" panose="020B0502020104020203" pitchFamily="34" charset="0"/>
                <a:cs typeface="Helvetica" panose="020B0604020202020204" pitchFamily="34" charset="0"/>
              </a:rPr>
              <a:t>Twitter</a:t>
            </a:r>
            <a:endParaRPr lang="en-US" dirty="0">
              <a:latin typeface="Gill Sans MT" panose="020B0502020104020203" pitchFamily="34" charset="0"/>
              <a:cs typeface="Helvetica" panose="020B0604020202020204" pitchFamily="34" charset="0"/>
            </a:endParaRPr>
          </a:p>
        </p:txBody>
      </p:sp>
      <p:sp>
        <p:nvSpPr>
          <p:cNvPr id="28" name="TextBox 27">
            <a:extLst>
              <a:ext uri="{FF2B5EF4-FFF2-40B4-BE49-F238E27FC236}">
                <a16:creationId xmlns:a16="http://schemas.microsoft.com/office/drawing/2014/main" id="{424F6704-5A89-4D1C-9E99-64955023193E}"/>
              </a:ext>
            </a:extLst>
          </p:cNvPr>
          <p:cNvSpPr txBox="1"/>
          <p:nvPr/>
        </p:nvSpPr>
        <p:spPr>
          <a:xfrm>
            <a:off x="9634973" y="2369195"/>
            <a:ext cx="2358907" cy="369332"/>
          </a:xfrm>
          <a:prstGeom prst="rect">
            <a:avLst/>
          </a:prstGeom>
          <a:noFill/>
        </p:spPr>
        <p:txBody>
          <a:bodyPr wrap="square" rtlCol="0">
            <a:spAutoFit/>
          </a:bodyPr>
          <a:lstStyle/>
          <a:p>
            <a:r>
              <a:rPr lang="es-MX" b="1" dirty="0">
                <a:latin typeface="Gill Sans MT" panose="020B0502020104020203" pitchFamily="34" charset="0"/>
                <a:cs typeface="Helvetica" panose="020B0604020202020204" pitchFamily="34" charset="0"/>
              </a:rPr>
              <a:t>Census </a:t>
            </a:r>
            <a:r>
              <a:rPr lang="es-MX" b="1" dirty="0" err="1">
                <a:latin typeface="Gill Sans MT" panose="020B0502020104020203" pitchFamily="34" charset="0"/>
                <a:cs typeface="Helvetica" panose="020B0604020202020204" pitchFamily="34" charset="0"/>
              </a:rPr>
              <a:t>Information</a:t>
            </a:r>
            <a:endParaRPr lang="en-US" dirty="0">
              <a:latin typeface="Gill Sans MT" panose="020B0502020104020203" pitchFamily="34" charset="0"/>
              <a:cs typeface="Helvetica" panose="020B0604020202020204" pitchFamily="34" charset="0"/>
            </a:endParaRPr>
          </a:p>
        </p:txBody>
      </p:sp>
      <p:sp>
        <p:nvSpPr>
          <p:cNvPr id="30" name="Rectangle 29">
            <a:extLst>
              <a:ext uri="{FF2B5EF4-FFF2-40B4-BE49-F238E27FC236}">
                <a16:creationId xmlns:a16="http://schemas.microsoft.com/office/drawing/2014/main" id="{B3C0138F-7C68-4AD5-A6E7-4E13F2CB12A8}"/>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4" descr="Image result for jupyter notebook logo">
            <a:extLst>
              <a:ext uri="{FF2B5EF4-FFF2-40B4-BE49-F238E27FC236}">
                <a16:creationId xmlns:a16="http://schemas.microsoft.com/office/drawing/2014/main" id="{52F9CB8B-D843-48A4-A29B-2B21E7A70C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50798" y="2991589"/>
            <a:ext cx="526732" cy="523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405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19AEF4D-9FF9-4A6D-AF60-5A1813B4849F}"/>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42FBB69-2619-4502-B2B8-3CA0FBFF4A19}"/>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214E28-5DEA-49DB-AAFE-0C593F9D0298}"/>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AAC6101F-EA84-46A4-B01F-1511995B29BE}"/>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6" name="Picture 2" descr="Image result for GWU BANNER">
            <a:extLst>
              <a:ext uri="{FF2B5EF4-FFF2-40B4-BE49-F238E27FC236}">
                <a16:creationId xmlns:a16="http://schemas.microsoft.com/office/drawing/2014/main" id="{6515864D-DFAB-4D75-B591-93D35E235B40}"/>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D35395D-A057-4AB0-A308-4B02A81881B8}"/>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8" name="Straight Connector 17">
            <a:extLst>
              <a:ext uri="{FF2B5EF4-FFF2-40B4-BE49-F238E27FC236}">
                <a16:creationId xmlns:a16="http://schemas.microsoft.com/office/drawing/2014/main" id="{2CA5E540-8A47-454D-B6F2-2834BB66B886}"/>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19" name="Title 1">
            <a:extLst>
              <a:ext uri="{FF2B5EF4-FFF2-40B4-BE49-F238E27FC236}">
                <a16:creationId xmlns:a16="http://schemas.microsoft.com/office/drawing/2014/main" id="{6EC40FF6-1BCE-4CB5-B1FF-14019C7ED1D5}"/>
              </a:ext>
            </a:extLst>
          </p:cNvPr>
          <p:cNvSpPr>
            <a:spLocks noGrp="1"/>
          </p:cNvSpPr>
          <p:nvPr>
            <p:ph type="title"/>
          </p:nvPr>
        </p:nvSpPr>
        <p:spPr>
          <a:xfrm>
            <a:off x="261278" y="2960116"/>
            <a:ext cx="2912617" cy="937765"/>
          </a:xfrm>
        </p:spPr>
        <p:txBody>
          <a:bodyPr>
            <a:noAutofit/>
          </a:bodyPr>
          <a:lstStyle/>
          <a:p>
            <a:pPr algn="ctr"/>
            <a:r>
              <a:rPr lang="en-US" sz="4000" b="1" dirty="0">
                <a:solidFill>
                  <a:schemeClr val="bg1"/>
                </a:solidFill>
                <a:latin typeface="Trebuchet MS" panose="020B0603020202020204" pitchFamily="34" charset="0"/>
              </a:rPr>
              <a:t>Data Analysis</a:t>
            </a:r>
          </a:p>
        </p:txBody>
      </p:sp>
      <p:sp>
        <p:nvSpPr>
          <p:cNvPr id="23" name="TextBox 22">
            <a:extLst>
              <a:ext uri="{FF2B5EF4-FFF2-40B4-BE49-F238E27FC236}">
                <a16:creationId xmlns:a16="http://schemas.microsoft.com/office/drawing/2014/main" id="{7FD7E4F7-A836-4056-A0BC-8080B1C0B888}"/>
              </a:ext>
            </a:extLst>
          </p:cNvPr>
          <p:cNvSpPr txBox="1"/>
          <p:nvPr/>
        </p:nvSpPr>
        <p:spPr>
          <a:xfrm>
            <a:off x="4000411" y="4931042"/>
            <a:ext cx="7782090" cy="369332"/>
          </a:xfrm>
          <a:prstGeom prst="rect">
            <a:avLst/>
          </a:prstGeom>
          <a:noFill/>
        </p:spPr>
        <p:txBody>
          <a:bodyPr wrap="square" rtlCol="0">
            <a:spAutoFit/>
          </a:bodyPr>
          <a:lstStyle/>
          <a:p>
            <a:r>
              <a:rPr lang="en-US" b="1" dirty="0">
                <a:latin typeface="Gill Sans MT" panose="020B0502020104020203" pitchFamily="34" charset="0"/>
                <a:cs typeface="Helvetica" panose="020B0604020202020204" pitchFamily="34" charset="0"/>
              </a:rPr>
              <a:t>Text box </a:t>
            </a:r>
            <a:r>
              <a:rPr lang="en-US" dirty="0">
                <a:latin typeface="Gill Sans MT" panose="020B0502020104020203" pitchFamily="34" charset="0"/>
                <a:cs typeface="Helvetica" panose="020B0604020202020204" pitchFamily="34" charset="0"/>
              </a:rPr>
              <a:t>text box</a:t>
            </a:r>
          </a:p>
        </p:txBody>
      </p:sp>
      <p:sp>
        <p:nvSpPr>
          <p:cNvPr id="24" name="Rectangle 23">
            <a:extLst>
              <a:ext uri="{FF2B5EF4-FFF2-40B4-BE49-F238E27FC236}">
                <a16:creationId xmlns:a16="http://schemas.microsoft.com/office/drawing/2014/main" id="{A7774F57-3647-4B63-A902-E7154C208961}"/>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1074D8F-48F0-4B9D-B454-F3398B028D13}"/>
              </a:ext>
            </a:extLst>
          </p:cNvPr>
          <p:cNvSpPr/>
          <p:nvPr/>
        </p:nvSpPr>
        <p:spPr>
          <a:xfrm>
            <a:off x="3876598" y="192619"/>
            <a:ext cx="7905903" cy="707886"/>
          </a:xfrm>
          <a:prstGeom prst="rect">
            <a:avLst/>
          </a:prstGeom>
        </p:spPr>
        <p:txBody>
          <a:bodyPr wrap="square">
            <a:spAutoFit/>
          </a:bodyPr>
          <a:lstStyle/>
          <a:p>
            <a:pPr algn="jus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b="1" dirty="0">
                <a:latin typeface="Gill Sans MT" panose="020B0502020104020203" pitchFamily="34" charset="0"/>
                <a:ea typeface="Calibri" panose="020F0502020204030204" pitchFamily="34" charset="0"/>
                <a:cs typeface="Times New Roman" panose="02020603050405020304" pitchFamily="18" charset="0"/>
              </a:rPr>
              <a:t>Is there a correlation between Twitter sentiment and immigration stock and/or flows?</a:t>
            </a:r>
          </a:p>
        </p:txBody>
      </p:sp>
    </p:spTree>
    <p:extLst>
      <p:ext uri="{BB962C8B-B14F-4D97-AF65-F5344CB8AC3E}">
        <p14:creationId xmlns:p14="http://schemas.microsoft.com/office/powerpoint/2010/main" val="1510258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19AEF4D-9FF9-4A6D-AF60-5A1813B4849F}"/>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42FBB69-2619-4502-B2B8-3CA0FBFF4A19}"/>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214E28-5DEA-49DB-AAFE-0C593F9D0298}"/>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AAC6101F-EA84-46A4-B01F-1511995B29BE}"/>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6" name="Picture 2" descr="Image result for GWU BANNER">
            <a:extLst>
              <a:ext uri="{FF2B5EF4-FFF2-40B4-BE49-F238E27FC236}">
                <a16:creationId xmlns:a16="http://schemas.microsoft.com/office/drawing/2014/main" id="{6515864D-DFAB-4D75-B591-93D35E235B40}"/>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D35395D-A057-4AB0-A308-4B02A81881B8}"/>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8" name="Straight Connector 17">
            <a:extLst>
              <a:ext uri="{FF2B5EF4-FFF2-40B4-BE49-F238E27FC236}">
                <a16:creationId xmlns:a16="http://schemas.microsoft.com/office/drawing/2014/main" id="{2CA5E540-8A47-454D-B6F2-2834BB66B886}"/>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19" name="Title 1">
            <a:extLst>
              <a:ext uri="{FF2B5EF4-FFF2-40B4-BE49-F238E27FC236}">
                <a16:creationId xmlns:a16="http://schemas.microsoft.com/office/drawing/2014/main" id="{6EC40FF6-1BCE-4CB5-B1FF-14019C7ED1D5}"/>
              </a:ext>
            </a:extLst>
          </p:cNvPr>
          <p:cNvSpPr>
            <a:spLocks noGrp="1"/>
          </p:cNvSpPr>
          <p:nvPr>
            <p:ph type="title"/>
          </p:nvPr>
        </p:nvSpPr>
        <p:spPr>
          <a:xfrm>
            <a:off x="261278" y="2960116"/>
            <a:ext cx="2912617" cy="937765"/>
          </a:xfrm>
        </p:spPr>
        <p:txBody>
          <a:bodyPr>
            <a:noAutofit/>
          </a:bodyPr>
          <a:lstStyle/>
          <a:p>
            <a:pPr algn="ctr"/>
            <a:r>
              <a:rPr lang="en-US" sz="4000" b="1" dirty="0">
                <a:solidFill>
                  <a:schemeClr val="bg1"/>
                </a:solidFill>
                <a:latin typeface="Trebuchet MS" panose="020B0603020202020204" pitchFamily="34" charset="0"/>
              </a:rPr>
              <a:t>Data Analysis</a:t>
            </a:r>
          </a:p>
        </p:txBody>
      </p:sp>
      <p:sp>
        <p:nvSpPr>
          <p:cNvPr id="23" name="TextBox 22">
            <a:extLst>
              <a:ext uri="{FF2B5EF4-FFF2-40B4-BE49-F238E27FC236}">
                <a16:creationId xmlns:a16="http://schemas.microsoft.com/office/drawing/2014/main" id="{7FD7E4F7-A836-4056-A0BC-8080B1C0B888}"/>
              </a:ext>
            </a:extLst>
          </p:cNvPr>
          <p:cNvSpPr txBox="1"/>
          <p:nvPr/>
        </p:nvSpPr>
        <p:spPr>
          <a:xfrm>
            <a:off x="4000411" y="4931042"/>
            <a:ext cx="7782090" cy="369332"/>
          </a:xfrm>
          <a:prstGeom prst="rect">
            <a:avLst/>
          </a:prstGeom>
          <a:noFill/>
        </p:spPr>
        <p:txBody>
          <a:bodyPr wrap="square" rtlCol="0">
            <a:spAutoFit/>
          </a:bodyPr>
          <a:lstStyle/>
          <a:p>
            <a:r>
              <a:rPr lang="en-US" b="1" dirty="0">
                <a:latin typeface="Gill Sans MT" panose="020B0502020104020203" pitchFamily="34" charset="0"/>
                <a:cs typeface="Helvetica" panose="020B0604020202020204" pitchFamily="34" charset="0"/>
              </a:rPr>
              <a:t>Text box </a:t>
            </a:r>
            <a:r>
              <a:rPr lang="en-US" dirty="0">
                <a:latin typeface="Gill Sans MT" panose="020B0502020104020203" pitchFamily="34" charset="0"/>
                <a:cs typeface="Helvetica" panose="020B0604020202020204" pitchFamily="34" charset="0"/>
              </a:rPr>
              <a:t>text box</a:t>
            </a:r>
          </a:p>
        </p:txBody>
      </p:sp>
      <p:sp>
        <p:nvSpPr>
          <p:cNvPr id="24" name="Rectangle 23">
            <a:extLst>
              <a:ext uri="{FF2B5EF4-FFF2-40B4-BE49-F238E27FC236}">
                <a16:creationId xmlns:a16="http://schemas.microsoft.com/office/drawing/2014/main" id="{A7774F57-3647-4B63-A902-E7154C208961}"/>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1074D8F-48F0-4B9D-B454-F3398B028D13}"/>
              </a:ext>
            </a:extLst>
          </p:cNvPr>
          <p:cNvSpPr/>
          <p:nvPr/>
        </p:nvSpPr>
        <p:spPr>
          <a:xfrm>
            <a:off x="3876598" y="192619"/>
            <a:ext cx="7905903" cy="707886"/>
          </a:xfrm>
          <a:prstGeom prst="rect">
            <a:avLst/>
          </a:prstGeom>
        </p:spPr>
        <p:txBody>
          <a:bodyPr wrap="square">
            <a:spAutoFit/>
          </a:bodyPr>
          <a:lstStyle/>
          <a:p>
            <a:pPr algn="jus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b="1" dirty="0">
                <a:latin typeface="Gill Sans MT" panose="020B0502020104020203" pitchFamily="34" charset="0"/>
                <a:ea typeface="Calibri" panose="020F0502020204030204" pitchFamily="34" charset="0"/>
                <a:cs typeface="Times New Roman" panose="02020603050405020304" pitchFamily="18" charset="0"/>
              </a:rPr>
              <a:t>Is there a correlation between Twitter sentiment and immigration stock and/or flows?</a:t>
            </a:r>
          </a:p>
        </p:txBody>
      </p:sp>
    </p:spTree>
    <p:extLst>
      <p:ext uri="{BB962C8B-B14F-4D97-AF65-F5344CB8AC3E}">
        <p14:creationId xmlns:p14="http://schemas.microsoft.com/office/powerpoint/2010/main" val="317605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19AEF4D-9FF9-4A6D-AF60-5A1813B4849F}"/>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42FBB69-2619-4502-B2B8-3CA0FBFF4A19}"/>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214E28-5DEA-49DB-AAFE-0C593F9D0298}"/>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AAC6101F-EA84-46A4-B01F-1511995B29BE}"/>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6" name="Picture 2" descr="Image result for GWU BANNER">
            <a:extLst>
              <a:ext uri="{FF2B5EF4-FFF2-40B4-BE49-F238E27FC236}">
                <a16:creationId xmlns:a16="http://schemas.microsoft.com/office/drawing/2014/main" id="{6515864D-DFAB-4D75-B591-93D35E235B40}"/>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D35395D-A057-4AB0-A308-4B02A81881B8}"/>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8" name="Straight Connector 17">
            <a:extLst>
              <a:ext uri="{FF2B5EF4-FFF2-40B4-BE49-F238E27FC236}">
                <a16:creationId xmlns:a16="http://schemas.microsoft.com/office/drawing/2014/main" id="{2CA5E540-8A47-454D-B6F2-2834BB66B886}"/>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19" name="Title 1">
            <a:extLst>
              <a:ext uri="{FF2B5EF4-FFF2-40B4-BE49-F238E27FC236}">
                <a16:creationId xmlns:a16="http://schemas.microsoft.com/office/drawing/2014/main" id="{6EC40FF6-1BCE-4CB5-B1FF-14019C7ED1D5}"/>
              </a:ext>
            </a:extLst>
          </p:cNvPr>
          <p:cNvSpPr>
            <a:spLocks noGrp="1"/>
          </p:cNvSpPr>
          <p:nvPr>
            <p:ph type="title"/>
          </p:nvPr>
        </p:nvSpPr>
        <p:spPr>
          <a:xfrm>
            <a:off x="261278" y="2960116"/>
            <a:ext cx="2912617" cy="937765"/>
          </a:xfrm>
        </p:spPr>
        <p:txBody>
          <a:bodyPr>
            <a:noAutofit/>
          </a:bodyPr>
          <a:lstStyle/>
          <a:p>
            <a:pPr algn="ctr"/>
            <a:r>
              <a:rPr lang="en-US" sz="4000" b="1" dirty="0">
                <a:solidFill>
                  <a:schemeClr val="bg1"/>
                </a:solidFill>
                <a:latin typeface="Trebuchet MS" panose="020B0603020202020204" pitchFamily="34" charset="0"/>
              </a:rPr>
              <a:t>Data Analysis</a:t>
            </a:r>
          </a:p>
        </p:txBody>
      </p:sp>
      <p:sp>
        <p:nvSpPr>
          <p:cNvPr id="23" name="TextBox 22">
            <a:extLst>
              <a:ext uri="{FF2B5EF4-FFF2-40B4-BE49-F238E27FC236}">
                <a16:creationId xmlns:a16="http://schemas.microsoft.com/office/drawing/2014/main" id="{7FD7E4F7-A836-4056-A0BC-8080B1C0B888}"/>
              </a:ext>
            </a:extLst>
          </p:cNvPr>
          <p:cNvSpPr txBox="1"/>
          <p:nvPr/>
        </p:nvSpPr>
        <p:spPr>
          <a:xfrm>
            <a:off x="4000411" y="4931042"/>
            <a:ext cx="7782090" cy="369332"/>
          </a:xfrm>
          <a:prstGeom prst="rect">
            <a:avLst/>
          </a:prstGeom>
          <a:noFill/>
        </p:spPr>
        <p:txBody>
          <a:bodyPr wrap="square" rtlCol="0">
            <a:spAutoFit/>
          </a:bodyPr>
          <a:lstStyle/>
          <a:p>
            <a:r>
              <a:rPr lang="en-US" b="1" dirty="0">
                <a:latin typeface="Gill Sans MT" panose="020B0502020104020203" pitchFamily="34" charset="0"/>
                <a:cs typeface="Helvetica" panose="020B0604020202020204" pitchFamily="34" charset="0"/>
              </a:rPr>
              <a:t>Text box </a:t>
            </a:r>
            <a:r>
              <a:rPr lang="en-US" dirty="0">
                <a:latin typeface="Gill Sans MT" panose="020B0502020104020203" pitchFamily="34" charset="0"/>
                <a:cs typeface="Helvetica" panose="020B0604020202020204" pitchFamily="34" charset="0"/>
              </a:rPr>
              <a:t>text box</a:t>
            </a:r>
          </a:p>
        </p:txBody>
      </p:sp>
      <p:sp>
        <p:nvSpPr>
          <p:cNvPr id="24" name="Rectangle 23">
            <a:extLst>
              <a:ext uri="{FF2B5EF4-FFF2-40B4-BE49-F238E27FC236}">
                <a16:creationId xmlns:a16="http://schemas.microsoft.com/office/drawing/2014/main" id="{A7774F57-3647-4B63-A902-E7154C208961}"/>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1074D8F-48F0-4B9D-B454-F3398B028D13}"/>
              </a:ext>
            </a:extLst>
          </p:cNvPr>
          <p:cNvSpPr/>
          <p:nvPr/>
        </p:nvSpPr>
        <p:spPr>
          <a:xfrm>
            <a:off x="3876598" y="192619"/>
            <a:ext cx="7905903" cy="707886"/>
          </a:xfrm>
          <a:prstGeom prst="rect">
            <a:avLst/>
          </a:prstGeom>
        </p:spPr>
        <p:txBody>
          <a:bodyPr wrap="square">
            <a:spAutoFit/>
          </a:bodyPr>
          <a:lstStyle/>
          <a:p>
            <a:pPr algn="jus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b="1" dirty="0">
                <a:latin typeface="Gill Sans MT" panose="020B0502020104020203" pitchFamily="34" charset="0"/>
                <a:ea typeface="Calibri" panose="020F0502020204030204" pitchFamily="34" charset="0"/>
                <a:cs typeface="Times New Roman" panose="02020603050405020304" pitchFamily="18" charset="0"/>
              </a:rPr>
              <a:t>Is there a correlation between Twitter sentiment and immigration stock and/or flows?</a:t>
            </a:r>
          </a:p>
        </p:txBody>
      </p:sp>
    </p:spTree>
    <p:extLst>
      <p:ext uri="{BB962C8B-B14F-4D97-AF65-F5344CB8AC3E}">
        <p14:creationId xmlns:p14="http://schemas.microsoft.com/office/powerpoint/2010/main" val="757991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19AEF4D-9FF9-4A6D-AF60-5A1813B4849F}"/>
              </a:ext>
            </a:extLst>
          </p:cNvPr>
          <p:cNvSpPr/>
          <p:nvPr/>
        </p:nvSpPr>
        <p:spPr>
          <a:xfrm>
            <a:off x="0" y="0"/>
            <a:ext cx="3665220" cy="6857999"/>
          </a:xfrm>
          <a:prstGeom prst="rect">
            <a:avLst/>
          </a:prstGeom>
          <a:solidFill>
            <a:schemeClr val="accent5">
              <a:lumMod val="5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42FBB69-2619-4502-B2B8-3CA0FBFF4A19}"/>
              </a:ext>
            </a:extLst>
          </p:cNvPr>
          <p:cNvSpPr/>
          <p:nvPr/>
        </p:nvSpPr>
        <p:spPr>
          <a:xfrm flipV="1">
            <a:off x="-7912" y="4094352"/>
            <a:ext cx="3673132"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214E28-5DEA-49DB-AAFE-0C593F9D0298}"/>
              </a:ext>
            </a:extLst>
          </p:cNvPr>
          <p:cNvSpPr/>
          <p:nvPr/>
        </p:nvSpPr>
        <p:spPr>
          <a:xfrm>
            <a:off x="3665220" y="1"/>
            <a:ext cx="8526780" cy="6858000"/>
          </a:xfrm>
          <a:prstGeom prst="rect">
            <a:avLst/>
          </a:prstGeom>
          <a:solidFill>
            <a:schemeClr val="bg2">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AAC6101F-EA84-46A4-B01F-1511995B29BE}"/>
              </a:ext>
            </a:extLst>
          </p:cNvPr>
          <p:cNvPicPr>
            <a:picLocks noChangeAspect="1"/>
          </p:cNvPicPr>
          <p:nvPr/>
        </p:nvPicPr>
        <p:blipFill rotWithShape="1">
          <a:blip r:embed="rId2">
            <a:duotone>
              <a:schemeClr val="accent4">
                <a:shade val="45000"/>
                <a:satMod val="135000"/>
              </a:schemeClr>
              <a:prstClr val="white"/>
            </a:duotone>
          </a:blip>
          <a:srcRect t="4803" r="5315" b="10979"/>
          <a:stretch/>
        </p:blipFill>
        <p:spPr>
          <a:xfrm>
            <a:off x="0" y="5889771"/>
            <a:ext cx="3665220" cy="645486"/>
          </a:xfrm>
          <a:prstGeom prst="rect">
            <a:avLst/>
          </a:prstGeom>
        </p:spPr>
      </p:pic>
      <p:pic>
        <p:nvPicPr>
          <p:cNvPr id="16" name="Picture 2" descr="Image result for GWU BANNER">
            <a:extLst>
              <a:ext uri="{FF2B5EF4-FFF2-40B4-BE49-F238E27FC236}">
                <a16:creationId xmlns:a16="http://schemas.microsoft.com/office/drawing/2014/main" id="{6515864D-DFAB-4D75-B591-93D35E235B40}"/>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9991" b="53003"/>
          <a:stretch/>
        </p:blipFill>
        <p:spPr bwMode="auto">
          <a:xfrm>
            <a:off x="61987" y="6605189"/>
            <a:ext cx="3573781" cy="18287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D35395D-A057-4AB0-A308-4B02A81881B8}"/>
              </a:ext>
            </a:extLst>
          </p:cNvPr>
          <p:cNvSpPr txBox="1"/>
          <p:nvPr/>
        </p:nvSpPr>
        <p:spPr>
          <a:xfrm>
            <a:off x="8008913" y="6511279"/>
            <a:ext cx="4191000" cy="307777"/>
          </a:xfrm>
          <a:prstGeom prst="rect">
            <a:avLst/>
          </a:prstGeom>
          <a:noFill/>
        </p:spPr>
        <p:txBody>
          <a:bodyPr wrap="square" rtlCol="0">
            <a:spAutoFit/>
          </a:bodyPr>
          <a:lstStyle/>
          <a:p>
            <a:r>
              <a:rPr lang="es-MX" sz="1400" b="1" dirty="0" err="1">
                <a:latin typeface="Verdana Pro" panose="020B0604020202020204" pitchFamily="34" charset="0"/>
              </a:rPr>
              <a:t>How</a:t>
            </a:r>
            <a:r>
              <a:rPr lang="es-MX" sz="1400" b="1" dirty="0">
                <a:latin typeface="Verdana Pro" panose="020B0604020202020204" pitchFamily="34" charset="0"/>
              </a:rPr>
              <a:t> </a:t>
            </a:r>
            <a:r>
              <a:rPr lang="es-MX" sz="1400" b="1" dirty="0" err="1">
                <a:latin typeface="Verdana Pro" panose="020B0604020202020204" pitchFamily="34" charset="0"/>
              </a:rPr>
              <a:t>America</a:t>
            </a:r>
            <a:r>
              <a:rPr lang="es-MX" sz="1400" b="1" dirty="0">
                <a:latin typeface="Verdana Pro" panose="020B0604020202020204" pitchFamily="34" charset="0"/>
              </a:rPr>
              <a:t> </a:t>
            </a:r>
            <a:r>
              <a:rPr lang="es-MX" sz="1400" b="1" dirty="0" err="1">
                <a:latin typeface="Verdana Pro" panose="020B0604020202020204" pitchFamily="34" charset="0"/>
              </a:rPr>
              <a:t>feels</a:t>
            </a:r>
            <a:r>
              <a:rPr lang="es-MX" sz="1400" b="1" dirty="0">
                <a:latin typeface="Verdana Pro" panose="020B0604020202020204" pitchFamily="34" charset="0"/>
              </a:rPr>
              <a:t> </a:t>
            </a:r>
            <a:r>
              <a:rPr lang="es-MX" sz="1400" b="1" dirty="0" err="1">
                <a:latin typeface="Verdana Pro" panose="020B0604020202020204" pitchFamily="34" charset="0"/>
              </a:rPr>
              <a:t>about</a:t>
            </a:r>
            <a:r>
              <a:rPr lang="es-MX" sz="1400" b="1" dirty="0">
                <a:latin typeface="Verdana Pro" panose="020B0604020202020204" pitchFamily="34" charset="0"/>
              </a:rPr>
              <a:t> </a:t>
            </a:r>
            <a:r>
              <a:rPr lang="es-MX" sz="1400" b="1" dirty="0" err="1">
                <a:latin typeface="Verdana Pro" panose="020B0604020202020204" pitchFamily="34" charset="0"/>
              </a:rPr>
              <a:t>immigration</a:t>
            </a:r>
            <a:r>
              <a:rPr lang="es-MX" sz="1400" b="1" dirty="0">
                <a:latin typeface="Verdana Pro" panose="020B0604020202020204" pitchFamily="34" charset="0"/>
              </a:rPr>
              <a:t>?</a:t>
            </a:r>
            <a:endParaRPr lang="en-US" sz="1400" b="1" dirty="0">
              <a:latin typeface="Verdana Pro" panose="020B0604020202020204" pitchFamily="34" charset="0"/>
            </a:endParaRPr>
          </a:p>
        </p:txBody>
      </p:sp>
      <p:cxnSp>
        <p:nvCxnSpPr>
          <p:cNvPr id="18" name="Straight Connector 17">
            <a:extLst>
              <a:ext uri="{FF2B5EF4-FFF2-40B4-BE49-F238E27FC236}">
                <a16:creationId xmlns:a16="http://schemas.microsoft.com/office/drawing/2014/main" id="{2CA5E540-8A47-454D-B6F2-2834BB66B886}"/>
              </a:ext>
            </a:extLst>
          </p:cNvPr>
          <p:cNvCxnSpPr>
            <a:cxnSpLocks/>
          </p:cNvCxnSpPr>
          <p:nvPr/>
        </p:nvCxnSpPr>
        <p:spPr>
          <a:xfrm flipV="1">
            <a:off x="3665220" y="6506396"/>
            <a:ext cx="8328660" cy="4882"/>
          </a:xfrm>
          <a:prstGeom prst="line">
            <a:avLst/>
          </a:prstGeom>
          <a:ln w="12700"/>
        </p:spPr>
        <p:style>
          <a:lnRef idx="1">
            <a:schemeClr val="dk1"/>
          </a:lnRef>
          <a:fillRef idx="0">
            <a:schemeClr val="dk1"/>
          </a:fillRef>
          <a:effectRef idx="0">
            <a:schemeClr val="dk1"/>
          </a:effectRef>
          <a:fontRef idx="minor">
            <a:schemeClr val="tx1"/>
          </a:fontRef>
        </p:style>
      </p:cxnSp>
      <p:sp>
        <p:nvSpPr>
          <p:cNvPr id="19" name="Title 1">
            <a:extLst>
              <a:ext uri="{FF2B5EF4-FFF2-40B4-BE49-F238E27FC236}">
                <a16:creationId xmlns:a16="http://schemas.microsoft.com/office/drawing/2014/main" id="{6EC40FF6-1BCE-4CB5-B1FF-14019C7ED1D5}"/>
              </a:ext>
            </a:extLst>
          </p:cNvPr>
          <p:cNvSpPr>
            <a:spLocks noGrp="1"/>
          </p:cNvSpPr>
          <p:nvPr>
            <p:ph type="title"/>
          </p:nvPr>
        </p:nvSpPr>
        <p:spPr>
          <a:xfrm>
            <a:off x="261278" y="2960116"/>
            <a:ext cx="2912617" cy="937765"/>
          </a:xfrm>
        </p:spPr>
        <p:txBody>
          <a:bodyPr>
            <a:noAutofit/>
          </a:bodyPr>
          <a:lstStyle/>
          <a:p>
            <a:pPr algn="ctr"/>
            <a:r>
              <a:rPr lang="en-US" sz="4000" b="1" dirty="0">
                <a:solidFill>
                  <a:schemeClr val="bg1"/>
                </a:solidFill>
                <a:latin typeface="Trebuchet MS" panose="020B0603020202020204" pitchFamily="34" charset="0"/>
              </a:rPr>
              <a:t>Data Analysis</a:t>
            </a:r>
          </a:p>
        </p:txBody>
      </p:sp>
      <p:sp>
        <p:nvSpPr>
          <p:cNvPr id="23" name="TextBox 22">
            <a:extLst>
              <a:ext uri="{FF2B5EF4-FFF2-40B4-BE49-F238E27FC236}">
                <a16:creationId xmlns:a16="http://schemas.microsoft.com/office/drawing/2014/main" id="{7FD7E4F7-A836-4056-A0BC-8080B1C0B888}"/>
              </a:ext>
            </a:extLst>
          </p:cNvPr>
          <p:cNvSpPr txBox="1"/>
          <p:nvPr/>
        </p:nvSpPr>
        <p:spPr>
          <a:xfrm>
            <a:off x="4000411" y="4931042"/>
            <a:ext cx="7782090" cy="369332"/>
          </a:xfrm>
          <a:prstGeom prst="rect">
            <a:avLst/>
          </a:prstGeom>
          <a:noFill/>
        </p:spPr>
        <p:txBody>
          <a:bodyPr wrap="square" rtlCol="0">
            <a:spAutoFit/>
          </a:bodyPr>
          <a:lstStyle/>
          <a:p>
            <a:r>
              <a:rPr lang="en-US" b="1" dirty="0">
                <a:latin typeface="Gill Sans MT" panose="020B0502020104020203" pitchFamily="34" charset="0"/>
                <a:cs typeface="Helvetica" panose="020B0604020202020204" pitchFamily="34" charset="0"/>
              </a:rPr>
              <a:t>Text box </a:t>
            </a:r>
            <a:r>
              <a:rPr lang="en-US" dirty="0">
                <a:latin typeface="Gill Sans MT" panose="020B0502020104020203" pitchFamily="34" charset="0"/>
                <a:cs typeface="Helvetica" panose="020B0604020202020204" pitchFamily="34" charset="0"/>
              </a:rPr>
              <a:t>text box</a:t>
            </a:r>
          </a:p>
        </p:txBody>
      </p:sp>
      <p:sp>
        <p:nvSpPr>
          <p:cNvPr id="24" name="Rectangle 23">
            <a:extLst>
              <a:ext uri="{FF2B5EF4-FFF2-40B4-BE49-F238E27FC236}">
                <a16:creationId xmlns:a16="http://schemas.microsoft.com/office/drawing/2014/main" id="{A7774F57-3647-4B63-A902-E7154C208961}"/>
              </a:ext>
            </a:extLst>
          </p:cNvPr>
          <p:cNvSpPr/>
          <p:nvPr/>
        </p:nvSpPr>
        <p:spPr>
          <a:xfrm>
            <a:off x="1" y="1"/>
            <a:ext cx="3657306" cy="2763648"/>
          </a:xfrm>
          <a:prstGeom prst="rect">
            <a:avLst/>
          </a:prstGeom>
          <a:gradFill flip="none" rotWithShape="1">
            <a:gsLst>
              <a:gs pos="22000">
                <a:schemeClr val="tx1">
                  <a:alpha val="92000"/>
                </a:schemeClr>
              </a:gs>
              <a:gs pos="100000">
                <a:schemeClr val="accent1">
                  <a:lumMod val="50000"/>
                  <a:alpha val="1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1074D8F-48F0-4B9D-B454-F3398B028D13}"/>
              </a:ext>
            </a:extLst>
          </p:cNvPr>
          <p:cNvSpPr/>
          <p:nvPr/>
        </p:nvSpPr>
        <p:spPr>
          <a:xfrm>
            <a:off x="3876598" y="192619"/>
            <a:ext cx="7905903" cy="707886"/>
          </a:xfrm>
          <a:prstGeom prst="rect">
            <a:avLst/>
          </a:prstGeom>
        </p:spPr>
        <p:txBody>
          <a:bodyPr wrap="square">
            <a:spAutoFit/>
          </a:bodyPr>
          <a:lstStyle/>
          <a:p>
            <a:pPr algn="jus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b="1" dirty="0">
                <a:latin typeface="Gill Sans MT" panose="020B0502020104020203" pitchFamily="34" charset="0"/>
                <a:ea typeface="Calibri" panose="020F0502020204030204" pitchFamily="34" charset="0"/>
                <a:cs typeface="Times New Roman" panose="02020603050405020304" pitchFamily="18" charset="0"/>
              </a:rPr>
              <a:t>Is there a correlation between Twitter sentiment and immigration stock and/or flows?</a:t>
            </a:r>
          </a:p>
        </p:txBody>
      </p:sp>
    </p:spTree>
    <p:extLst>
      <p:ext uri="{BB962C8B-B14F-4D97-AF65-F5344CB8AC3E}">
        <p14:creationId xmlns:p14="http://schemas.microsoft.com/office/powerpoint/2010/main" val="2433226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13564</TotalTime>
  <Words>1246</Words>
  <Application>Microsoft Office PowerPoint</Application>
  <PresentationFormat>Widescreen</PresentationFormat>
  <Paragraphs>144</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Bookman Old Style</vt:lpstr>
      <vt:lpstr>Calibri</vt:lpstr>
      <vt:lpstr>Calibri Light</vt:lpstr>
      <vt:lpstr>Gill Sans MT</vt:lpstr>
      <vt:lpstr>Helvetica</vt:lpstr>
      <vt:lpstr>Merriweather Sans</vt:lpstr>
      <vt:lpstr>Times New Roman</vt:lpstr>
      <vt:lpstr>Trebuchet MS</vt:lpstr>
      <vt:lpstr>Verdana Pro</vt:lpstr>
      <vt:lpstr>Office Theme</vt:lpstr>
      <vt:lpstr>PowerPoint Presentation</vt:lpstr>
      <vt:lpstr>Questions to be asked</vt:lpstr>
      <vt:lpstr>Approach</vt:lpstr>
      <vt:lpstr>Data Sources</vt:lpstr>
      <vt:lpstr>Data Exploration &amp; Cleanup</vt:lpstr>
      <vt:lpstr>Data Analysis</vt:lpstr>
      <vt:lpstr>Data Analysis</vt:lpstr>
      <vt:lpstr>Data Analysis</vt:lpstr>
      <vt:lpstr>Data Analysis</vt:lpstr>
      <vt:lpstr>Data Analysis</vt:lpstr>
      <vt:lpstr>Data Analysis</vt:lpstr>
      <vt:lpstr>Data Analysis</vt:lpstr>
      <vt:lpstr>Data Analysis</vt:lpstr>
      <vt:lpstr>PowerPoint Presentation</vt:lpstr>
      <vt:lpstr>Data Analysis</vt:lpstr>
      <vt:lpstr>Data Analysis</vt:lpstr>
      <vt:lpstr>Data Analysis</vt:lpstr>
      <vt:lpstr>Data Analysis</vt:lpstr>
      <vt:lpstr>Data Analysis</vt:lpstr>
      <vt:lpstr>Data Analysis</vt:lpstr>
      <vt:lpstr>Conclusions</vt:lpstr>
      <vt:lpstr>Conclusions</vt:lpstr>
      <vt:lpstr>Data Limitations &amp; Considerations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Jesus Mendiola</dc:creator>
  <cp:lastModifiedBy>Jesus Mendiola</cp:lastModifiedBy>
  <cp:revision>96</cp:revision>
  <dcterms:created xsi:type="dcterms:W3CDTF">2018-04-14T20:04:28Z</dcterms:created>
  <dcterms:modified xsi:type="dcterms:W3CDTF">2018-04-26T06:05:26Z</dcterms:modified>
</cp:coreProperties>
</file>