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92" r:id="rId2"/>
    <p:sldId id="4136" r:id="rId3"/>
    <p:sldId id="4091" r:id="rId4"/>
    <p:sldId id="4137" r:id="rId5"/>
    <p:sldId id="4103" r:id="rId6"/>
    <p:sldId id="4100" r:id="rId7"/>
    <p:sldId id="4142" r:id="rId8"/>
    <p:sldId id="4138" r:id="rId9"/>
    <p:sldId id="4143" r:id="rId10"/>
    <p:sldId id="4144" r:id="rId11"/>
    <p:sldId id="4139" r:id="rId12"/>
    <p:sldId id="4146" r:id="rId13"/>
    <p:sldId id="4147" r:id="rId14"/>
    <p:sldId id="4140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AFAB"/>
    <a:srgbClr val="F1BEBB"/>
    <a:srgbClr val="FADFDD"/>
    <a:srgbClr val="DBE9F0"/>
    <a:srgbClr val="F1F6F8"/>
    <a:srgbClr val="E2ECF1"/>
    <a:srgbClr val="073B4C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6434D-2DFE-5248-9A80-547B97FDE853}" v="2" dt="2023-05-06T22:31:23.310"/>
    <p1510:client id="{8816619D-2817-9346-AEAE-3007F603EB25}" v="1822" dt="2023-05-06T22:00:06.18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9" autoAdjust="0"/>
    <p:restoredTop sz="96296" autoAdjust="0"/>
  </p:normalViewPr>
  <p:slideViewPr>
    <p:cSldViewPr snapToGrid="0" snapToObjects="1">
      <p:cViewPr varScale="1">
        <p:scale>
          <a:sx n="59" d="100"/>
          <a:sy n="59" d="100"/>
        </p:scale>
        <p:origin x="22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EC41417-2AD0-A340-BEDA-184CACD2A13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2447774" y="10811141"/>
            <a:ext cx="1274926" cy="1275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B03BA863-7E24-394D-A6FD-42D2A35A2D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47614" y="4073911"/>
            <a:ext cx="1274926" cy="1275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33CB203-AC83-024A-A409-F7800B8AD366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997694" y="7442526"/>
            <a:ext cx="1274926" cy="1275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4C3815-0E0B-E04F-82D2-F32CD84F36C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662045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8BC40E9-4CAD-6C4E-BD7D-AD5A226B2801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657205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8CBE3B-5B57-1341-A497-3416C6F34B84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652365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54C420-6186-E343-A8EF-7108DCECCA30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358538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15A6BC-BFE1-104B-93AF-3C9C1DE00BB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890983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F85A28-BCD2-864E-9D18-FBD0E334E2B7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3423428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3FB0D2-F86F-154C-9D2E-26E9AE5C6928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8955872" y="3794760"/>
            <a:ext cx="3063240" cy="3063240"/>
          </a:xfrm>
          <a:custGeom>
            <a:avLst/>
            <a:gdLst>
              <a:gd name="connsiteX0" fmla="*/ 944887 w 3063240"/>
              <a:gd name="connsiteY0" fmla="*/ 0 h 3063240"/>
              <a:gd name="connsiteX1" fmla="*/ 2118353 w 3063240"/>
              <a:gd name="connsiteY1" fmla="*/ 0 h 3063240"/>
              <a:gd name="connsiteX2" fmla="*/ 3063240 w 3063240"/>
              <a:gd name="connsiteY2" fmla="*/ 944887 h 3063240"/>
              <a:gd name="connsiteX3" fmla="*/ 3063240 w 3063240"/>
              <a:gd name="connsiteY3" fmla="*/ 2118353 h 3063240"/>
              <a:gd name="connsiteX4" fmla="*/ 2118353 w 3063240"/>
              <a:gd name="connsiteY4" fmla="*/ 3063240 h 3063240"/>
              <a:gd name="connsiteX5" fmla="*/ 944887 w 3063240"/>
              <a:gd name="connsiteY5" fmla="*/ 3063240 h 3063240"/>
              <a:gd name="connsiteX6" fmla="*/ 0 w 3063240"/>
              <a:gd name="connsiteY6" fmla="*/ 2118353 h 3063240"/>
              <a:gd name="connsiteX7" fmla="*/ 0 w 3063240"/>
              <a:gd name="connsiteY7" fmla="*/ 944887 h 3063240"/>
              <a:gd name="connsiteX8" fmla="*/ 944887 w 3063240"/>
              <a:gd name="connsiteY8" fmla="*/ 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3063240">
                <a:moveTo>
                  <a:pt x="944887" y="0"/>
                </a:moveTo>
                <a:lnTo>
                  <a:pt x="2118353" y="0"/>
                </a:lnTo>
                <a:cubicBezTo>
                  <a:pt x="2640200" y="0"/>
                  <a:pt x="3063240" y="423040"/>
                  <a:pt x="3063240" y="944887"/>
                </a:cubicBezTo>
                <a:lnTo>
                  <a:pt x="3063240" y="2118353"/>
                </a:lnTo>
                <a:cubicBezTo>
                  <a:pt x="3063240" y="2640200"/>
                  <a:pt x="2640200" y="3063240"/>
                  <a:pt x="2118353" y="3063240"/>
                </a:cubicBezTo>
                <a:lnTo>
                  <a:pt x="944887" y="3063240"/>
                </a:lnTo>
                <a:cubicBezTo>
                  <a:pt x="423040" y="3063240"/>
                  <a:pt x="0" y="2640200"/>
                  <a:pt x="0" y="2118353"/>
                </a:cubicBezTo>
                <a:lnTo>
                  <a:pt x="0" y="944887"/>
                </a:lnTo>
                <a:cubicBezTo>
                  <a:pt x="0" y="423040"/>
                  <a:pt x="423040" y="0"/>
                  <a:pt x="9448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dist="152400" dir="2700000" algn="tl" rotWithShape="0">
              <a:schemeClr val="accent1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14AB41-CCD1-D348-A47D-6182C900B6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422431" y="3677067"/>
            <a:ext cx="4150156" cy="9017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14AB41-CCD1-D348-A47D-6182C900B6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319686" y="5010259"/>
            <a:ext cx="8075650" cy="5122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14AB41-CCD1-D348-A47D-6182C900B6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06942" y="4398812"/>
            <a:ext cx="8913288" cy="5058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ACB5E-4D03-5445-94E6-568627B4B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11802532"/>
          </a:xfrm>
          <a:custGeom>
            <a:avLst/>
            <a:gdLst>
              <a:gd name="connsiteX0" fmla="*/ 728498 w 12188825"/>
              <a:gd name="connsiteY0" fmla="*/ 0 h 11802532"/>
              <a:gd name="connsiteX1" fmla="*/ 12188825 w 12188825"/>
              <a:gd name="connsiteY1" fmla="*/ 0 h 11802532"/>
              <a:gd name="connsiteX2" fmla="*/ 12188825 w 12188825"/>
              <a:gd name="connsiteY2" fmla="*/ 10886769 h 11802532"/>
              <a:gd name="connsiteX3" fmla="*/ 12015943 w 12188825"/>
              <a:gd name="connsiteY3" fmla="*/ 10975976 h 11802532"/>
              <a:gd name="connsiteX4" fmla="*/ 8381999 w 12188825"/>
              <a:gd name="connsiteY4" fmla="*/ 11802532 h 11802532"/>
              <a:gd name="connsiteX5" fmla="*/ 0 w 12188825"/>
              <a:gd name="connsiteY5" fmla="*/ 3420532 h 11802532"/>
              <a:gd name="connsiteX6" fmla="*/ 699018 w 12188825"/>
              <a:gd name="connsiteY6" fmla="*/ 64160 h 1180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11802532">
                <a:moveTo>
                  <a:pt x="728498" y="0"/>
                </a:moveTo>
                <a:lnTo>
                  <a:pt x="12188825" y="0"/>
                </a:lnTo>
                <a:lnTo>
                  <a:pt x="12188825" y="10886769"/>
                </a:lnTo>
                <a:lnTo>
                  <a:pt x="12015943" y="10975976"/>
                </a:lnTo>
                <a:cubicBezTo>
                  <a:pt x="10916621" y="11505684"/>
                  <a:pt x="9683975" y="11802532"/>
                  <a:pt x="8381999" y="11802532"/>
                </a:cubicBezTo>
                <a:cubicBezTo>
                  <a:pt x="3752749" y="11802532"/>
                  <a:pt x="0" y="8049783"/>
                  <a:pt x="0" y="3420532"/>
                </a:cubicBezTo>
                <a:cubicBezTo>
                  <a:pt x="0" y="2227054"/>
                  <a:pt x="249436" y="1091834"/>
                  <a:pt x="699018" y="641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5B0EED-3718-034B-BA64-44CC28205C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926110" cy="11634280"/>
          </a:xfrm>
          <a:custGeom>
            <a:avLst/>
            <a:gdLst>
              <a:gd name="connsiteX0" fmla="*/ 2618579 w 11926110"/>
              <a:gd name="connsiteY0" fmla="*/ 0 h 11634280"/>
              <a:gd name="connsiteX1" fmla="*/ 8782237 w 11926110"/>
              <a:gd name="connsiteY1" fmla="*/ 0 h 11634280"/>
              <a:gd name="connsiteX2" fmla="*/ 8928661 w 11926110"/>
              <a:gd name="connsiteY2" fmla="*/ 84192 h 11634280"/>
              <a:gd name="connsiteX3" fmla="*/ 11926110 w 11926110"/>
              <a:gd name="connsiteY3" fmla="*/ 5408578 h 11634280"/>
              <a:gd name="connsiteX4" fmla="*/ 5700409 w 11926110"/>
              <a:gd name="connsiteY4" fmla="*/ 11634280 h 11634280"/>
              <a:gd name="connsiteX5" fmla="*/ 88628 w 11926110"/>
              <a:gd name="connsiteY5" fmla="*/ 8107677 h 11634280"/>
              <a:gd name="connsiteX6" fmla="*/ 0 w 11926110"/>
              <a:gd name="connsiteY6" fmla="*/ 7911637 h 11634280"/>
              <a:gd name="connsiteX7" fmla="*/ 0 w 11926110"/>
              <a:gd name="connsiteY7" fmla="*/ 2905519 h 11634280"/>
              <a:gd name="connsiteX8" fmla="*/ 88628 w 11926110"/>
              <a:gd name="connsiteY8" fmla="*/ 2709479 h 11634280"/>
              <a:gd name="connsiteX9" fmla="*/ 2472156 w 11926110"/>
              <a:gd name="connsiteY9" fmla="*/ 84192 h 116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6110" h="11634280">
                <a:moveTo>
                  <a:pt x="2618579" y="0"/>
                </a:moveTo>
                <a:lnTo>
                  <a:pt x="8782237" y="0"/>
                </a:lnTo>
                <a:lnTo>
                  <a:pt x="8928661" y="84192"/>
                </a:lnTo>
                <a:cubicBezTo>
                  <a:pt x="10725702" y="1176101"/>
                  <a:pt x="11926110" y="3152155"/>
                  <a:pt x="11926110" y="5408578"/>
                </a:cubicBezTo>
                <a:cubicBezTo>
                  <a:pt x="11926110" y="8846938"/>
                  <a:pt x="9138768" y="11634280"/>
                  <a:pt x="5700409" y="11634280"/>
                </a:cubicBezTo>
                <a:cubicBezTo>
                  <a:pt x="3229087" y="11634280"/>
                  <a:pt x="1094083" y="10194335"/>
                  <a:pt x="88628" y="8107677"/>
                </a:cubicBezTo>
                <a:lnTo>
                  <a:pt x="0" y="7911637"/>
                </a:lnTo>
                <a:lnTo>
                  <a:pt x="0" y="2905519"/>
                </a:lnTo>
                <a:lnTo>
                  <a:pt x="88628" y="2709479"/>
                </a:lnTo>
                <a:cubicBezTo>
                  <a:pt x="613213" y="1620788"/>
                  <a:pt x="1445275" y="708140"/>
                  <a:pt x="2472156" y="84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algn="ctr" rotWithShape="0">
              <a:schemeClr val="tx1">
                <a:lumMod val="60000"/>
                <a:lumOff val="40000"/>
                <a:alpha val="2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4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4A0B69-4053-B841-8CBB-65DC8DC77A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762000"/>
            <a:ext cx="5620215" cy="12192000"/>
          </a:xfrm>
          <a:custGeom>
            <a:avLst/>
            <a:gdLst>
              <a:gd name="connsiteX0" fmla="*/ 0 w 5620215"/>
              <a:gd name="connsiteY0" fmla="*/ 0 h 12192000"/>
              <a:gd name="connsiteX1" fmla="*/ 4037479 w 5620215"/>
              <a:gd name="connsiteY1" fmla="*/ 0 h 12192000"/>
              <a:gd name="connsiteX2" fmla="*/ 5620215 w 5620215"/>
              <a:gd name="connsiteY2" fmla="*/ 1582736 h 12192000"/>
              <a:gd name="connsiteX3" fmla="*/ 5620215 w 5620215"/>
              <a:gd name="connsiteY3" fmla="*/ 10609264 h 12192000"/>
              <a:gd name="connsiteX4" fmla="*/ 4037479 w 5620215"/>
              <a:gd name="connsiteY4" fmla="*/ 12192000 h 12192000"/>
              <a:gd name="connsiteX5" fmla="*/ 0 w 5620215"/>
              <a:gd name="connsiteY5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0215" h="12192000">
                <a:moveTo>
                  <a:pt x="0" y="0"/>
                </a:moveTo>
                <a:lnTo>
                  <a:pt x="4037479" y="0"/>
                </a:lnTo>
                <a:cubicBezTo>
                  <a:pt x="4911600" y="0"/>
                  <a:pt x="5620215" y="708615"/>
                  <a:pt x="5620215" y="1582736"/>
                </a:cubicBezTo>
                <a:lnTo>
                  <a:pt x="5620215" y="10609264"/>
                </a:lnTo>
                <a:cubicBezTo>
                  <a:pt x="5620215" y="11483385"/>
                  <a:pt x="4911600" y="12192000"/>
                  <a:pt x="4037479" y="12192000"/>
                </a:cubicBezTo>
                <a:lnTo>
                  <a:pt x="0" y="1219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algn="ctr" rotWithShape="0">
              <a:schemeClr val="tx1">
                <a:lumMod val="60000"/>
                <a:lumOff val="40000"/>
                <a:alpha val="2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2B57D-73DC-3D4C-B4D7-B4B8381A6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02025"/>
            <a:ext cx="9601201" cy="11111948"/>
          </a:xfrm>
          <a:custGeom>
            <a:avLst/>
            <a:gdLst>
              <a:gd name="connsiteX0" fmla="*/ 0 w 9601201"/>
              <a:gd name="connsiteY0" fmla="*/ 0 h 11111948"/>
              <a:gd name="connsiteX1" fmla="*/ 7749173 w 9601201"/>
              <a:gd name="connsiteY1" fmla="*/ 0 h 11111948"/>
              <a:gd name="connsiteX2" fmla="*/ 9601201 w 9601201"/>
              <a:gd name="connsiteY2" fmla="*/ 1852028 h 11111948"/>
              <a:gd name="connsiteX3" fmla="*/ 9601201 w 9601201"/>
              <a:gd name="connsiteY3" fmla="*/ 9259920 h 11111948"/>
              <a:gd name="connsiteX4" fmla="*/ 7749173 w 9601201"/>
              <a:gd name="connsiteY4" fmla="*/ 11111948 h 11111948"/>
              <a:gd name="connsiteX5" fmla="*/ 0 w 9601201"/>
              <a:gd name="connsiteY5" fmla="*/ 11111948 h 111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1201" h="11111948">
                <a:moveTo>
                  <a:pt x="0" y="0"/>
                </a:moveTo>
                <a:lnTo>
                  <a:pt x="7749173" y="0"/>
                </a:lnTo>
                <a:cubicBezTo>
                  <a:pt x="8772020" y="0"/>
                  <a:pt x="9601201" y="829181"/>
                  <a:pt x="9601201" y="1852028"/>
                </a:cubicBezTo>
                <a:lnTo>
                  <a:pt x="9601201" y="9259920"/>
                </a:lnTo>
                <a:cubicBezTo>
                  <a:pt x="9601201" y="10282767"/>
                  <a:pt x="8772020" y="11111948"/>
                  <a:pt x="7749173" y="11111948"/>
                </a:cubicBezTo>
                <a:lnTo>
                  <a:pt x="0" y="111119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algn="ctr" rotWithShape="0">
              <a:schemeClr val="tx1">
                <a:lumMod val="60000"/>
                <a:lumOff val="40000"/>
                <a:alpha val="2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ADC3E8-1F01-2C49-AC8F-D567C658CA4E}"/>
              </a:ext>
            </a:extLst>
          </p:cNvPr>
          <p:cNvSpPr/>
          <p:nvPr userDrawn="1"/>
        </p:nvSpPr>
        <p:spPr>
          <a:xfrm>
            <a:off x="22201768" y="661059"/>
            <a:ext cx="761935" cy="7308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pitchFamily="2" charset="77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66DD56-6AC8-AA4F-8A6E-C558FCB782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49670" y="1262268"/>
            <a:ext cx="9627980" cy="11191461"/>
          </a:xfrm>
          <a:custGeom>
            <a:avLst/>
            <a:gdLst>
              <a:gd name="connsiteX0" fmla="*/ 1865281 w 9627980"/>
              <a:gd name="connsiteY0" fmla="*/ 0 h 11191461"/>
              <a:gd name="connsiteX1" fmla="*/ 9627980 w 9627980"/>
              <a:gd name="connsiteY1" fmla="*/ 0 h 11191461"/>
              <a:gd name="connsiteX2" fmla="*/ 9627980 w 9627980"/>
              <a:gd name="connsiteY2" fmla="*/ 11191461 h 11191461"/>
              <a:gd name="connsiteX3" fmla="*/ 1865281 w 9627980"/>
              <a:gd name="connsiteY3" fmla="*/ 11191461 h 11191461"/>
              <a:gd name="connsiteX4" fmla="*/ 0 w 9627980"/>
              <a:gd name="connsiteY4" fmla="*/ 9326180 h 11191461"/>
              <a:gd name="connsiteX5" fmla="*/ 0 w 9627980"/>
              <a:gd name="connsiteY5" fmla="*/ 1865281 h 11191461"/>
              <a:gd name="connsiteX6" fmla="*/ 1865281 w 9627980"/>
              <a:gd name="connsiteY6" fmla="*/ 0 h 1119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7980" h="11191461">
                <a:moveTo>
                  <a:pt x="1865281" y="0"/>
                </a:moveTo>
                <a:lnTo>
                  <a:pt x="9627980" y="0"/>
                </a:lnTo>
                <a:lnTo>
                  <a:pt x="9627980" y="11191461"/>
                </a:lnTo>
                <a:lnTo>
                  <a:pt x="1865281" y="11191461"/>
                </a:lnTo>
                <a:cubicBezTo>
                  <a:pt x="835115" y="11191461"/>
                  <a:pt x="0" y="10356346"/>
                  <a:pt x="0" y="9326180"/>
                </a:cubicBezTo>
                <a:lnTo>
                  <a:pt x="0" y="1865281"/>
                </a:lnTo>
                <a:cubicBezTo>
                  <a:pt x="0" y="835115"/>
                  <a:pt x="835115" y="0"/>
                  <a:pt x="18652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algn="ctr" rotWithShape="0">
              <a:schemeClr val="tx1">
                <a:lumMod val="60000"/>
                <a:lumOff val="40000"/>
                <a:alpha val="2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cent Tre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94F7A1-7659-8749-AB4A-89539154BC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0826" y="3827723"/>
            <a:ext cx="6367207" cy="8849832"/>
          </a:xfrm>
          <a:custGeom>
            <a:avLst/>
            <a:gdLst>
              <a:gd name="connsiteX0" fmla="*/ 496216 w 4635796"/>
              <a:gd name="connsiteY0" fmla="*/ 0 h 6443330"/>
              <a:gd name="connsiteX1" fmla="*/ 4139580 w 4635796"/>
              <a:gd name="connsiteY1" fmla="*/ 0 h 6443330"/>
              <a:gd name="connsiteX2" fmla="*/ 4635796 w 4635796"/>
              <a:gd name="connsiteY2" fmla="*/ 496216 h 6443330"/>
              <a:gd name="connsiteX3" fmla="*/ 4635796 w 4635796"/>
              <a:gd name="connsiteY3" fmla="*/ 5947114 h 6443330"/>
              <a:gd name="connsiteX4" fmla="*/ 4139580 w 4635796"/>
              <a:gd name="connsiteY4" fmla="*/ 6443330 h 6443330"/>
              <a:gd name="connsiteX5" fmla="*/ 496216 w 4635796"/>
              <a:gd name="connsiteY5" fmla="*/ 6443330 h 6443330"/>
              <a:gd name="connsiteX6" fmla="*/ 0 w 4635796"/>
              <a:gd name="connsiteY6" fmla="*/ 5947114 h 6443330"/>
              <a:gd name="connsiteX7" fmla="*/ 0 w 4635796"/>
              <a:gd name="connsiteY7" fmla="*/ 496216 h 6443330"/>
              <a:gd name="connsiteX8" fmla="*/ 496216 w 4635796"/>
              <a:gd name="connsiteY8" fmla="*/ 0 h 644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5796" h="6443330">
                <a:moveTo>
                  <a:pt x="496216" y="0"/>
                </a:moveTo>
                <a:lnTo>
                  <a:pt x="4139580" y="0"/>
                </a:lnTo>
                <a:cubicBezTo>
                  <a:pt x="4413634" y="0"/>
                  <a:pt x="4635796" y="222163"/>
                  <a:pt x="4635796" y="496216"/>
                </a:cubicBezTo>
                <a:lnTo>
                  <a:pt x="4635796" y="5947114"/>
                </a:lnTo>
                <a:cubicBezTo>
                  <a:pt x="4635796" y="6221167"/>
                  <a:pt x="4413634" y="6443330"/>
                  <a:pt x="4139580" y="6443330"/>
                </a:cubicBezTo>
                <a:lnTo>
                  <a:pt x="496216" y="6443330"/>
                </a:lnTo>
                <a:cubicBezTo>
                  <a:pt x="222163" y="6443330"/>
                  <a:pt x="0" y="6221167"/>
                  <a:pt x="0" y="5947114"/>
                </a:cubicBezTo>
                <a:lnTo>
                  <a:pt x="0" y="496216"/>
                </a:lnTo>
                <a:cubicBezTo>
                  <a:pt x="0" y="222163"/>
                  <a:pt x="222163" y="0"/>
                  <a:pt x="4962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EA98C5C-F815-B54B-88D6-09022253D6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1535" y="4411980"/>
            <a:ext cx="5460895" cy="54635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algn="ctr" rotWithShape="0">
              <a:schemeClr val="accent2">
                <a:alpha val="15000"/>
              </a:schemeClr>
            </a:outerShdw>
          </a:effectLst>
        </p:spPr>
        <p:txBody>
          <a:bodyPr vert="horz" wrap="square" lIns="182843" tIns="91422" rIns="182843" bIns="91422" rtlCol="0" anchor="ctr">
            <a:noAutofit/>
          </a:bodyPr>
          <a:lstStyle>
            <a:lvl1pPr>
              <a:defRPr lang="en-US" sz="2400" b="0" i="0" dirty="0">
                <a:latin typeface="Montserrat Light" pitchFamily="2" charset="77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9EFD8C7-4739-3649-86AC-869BF2A40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15221" y="3827723"/>
            <a:ext cx="6367207" cy="8849832"/>
          </a:xfrm>
          <a:custGeom>
            <a:avLst/>
            <a:gdLst>
              <a:gd name="connsiteX0" fmla="*/ 496216 w 4635796"/>
              <a:gd name="connsiteY0" fmla="*/ 0 h 6443330"/>
              <a:gd name="connsiteX1" fmla="*/ 4139580 w 4635796"/>
              <a:gd name="connsiteY1" fmla="*/ 0 h 6443330"/>
              <a:gd name="connsiteX2" fmla="*/ 4635796 w 4635796"/>
              <a:gd name="connsiteY2" fmla="*/ 496216 h 6443330"/>
              <a:gd name="connsiteX3" fmla="*/ 4635796 w 4635796"/>
              <a:gd name="connsiteY3" fmla="*/ 5947114 h 6443330"/>
              <a:gd name="connsiteX4" fmla="*/ 4139580 w 4635796"/>
              <a:gd name="connsiteY4" fmla="*/ 6443330 h 6443330"/>
              <a:gd name="connsiteX5" fmla="*/ 496216 w 4635796"/>
              <a:gd name="connsiteY5" fmla="*/ 6443330 h 6443330"/>
              <a:gd name="connsiteX6" fmla="*/ 0 w 4635796"/>
              <a:gd name="connsiteY6" fmla="*/ 5947114 h 6443330"/>
              <a:gd name="connsiteX7" fmla="*/ 0 w 4635796"/>
              <a:gd name="connsiteY7" fmla="*/ 496216 h 6443330"/>
              <a:gd name="connsiteX8" fmla="*/ 496216 w 4635796"/>
              <a:gd name="connsiteY8" fmla="*/ 0 h 644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35796" h="6443330">
                <a:moveTo>
                  <a:pt x="496216" y="0"/>
                </a:moveTo>
                <a:lnTo>
                  <a:pt x="4139580" y="0"/>
                </a:lnTo>
                <a:cubicBezTo>
                  <a:pt x="4413634" y="0"/>
                  <a:pt x="4635796" y="222163"/>
                  <a:pt x="4635796" y="496216"/>
                </a:cubicBezTo>
                <a:lnTo>
                  <a:pt x="4635796" y="5947114"/>
                </a:lnTo>
                <a:cubicBezTo>
                  <a:pt x="4635796" y="6221167"/>
                  <a:pt x="4413634" y="6443330"/>
                  <a:pt x="4139580" y="6443330"/>
                </a:cubicBezTo>
                <a:lnTo>
                  <a:pt x="496216" y="6443330"/>
                </a:lnTo>
                <a:cubicBezTo>
                  <a:pt x="222163" y="6443330"/>
                  <a:pt x="0" y="6221167"/>
                  <a:pt x="0" y="5947114"/>
                </a:cubicBezTo>
                <a:lnTo>
                  <a:pt x="0" y="496216"/>
                </a:lnTo>
                <a:cubicBezTo>
                  <a:pt x="0" y="222163"/>
                  <a:pt x="222163" y="0"/>
                  <a:pt x="4962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45630F4-CF9C-8D42-82E2-8C12834152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95930" y="4411980"/>
            <a:ext cx="5460895" cy="54635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0" algn="ctr" rotWithShape="0">
              <a:schemeClr val="accent2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0A6271-D791-AF4D-8C72-EAB62C1C3C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53833"/>
            <a:ext cx="11313042" cy="8208335"/>
          </a:xfrm>
          <a:custGeom>
            <a:avLst/>
            <a:gdLst>
              <a:gd name="connsiteX0" fmla="*/ 0 w 11313042"/>
              <a:gd name="connsiteY0" fmla="*/ 0 h 8208335"/>
              <a:gd name="connsiteX1" fmla="*/ 9944959 w 11313042"/>
              <a:gd name="connsiteY1" fmla="*/ 0 h 8208335"/>
              <a:gd name="connsiteX2" fmla="*/ 11313042 w 11313042"/>
              <a:gd name="connsiteY2" fmla="*/ 1368083 h 8208335"/>
              <a:gd name="connsiteX3" fmla="*/ 11313042 w 11313042"/>
              <a:gd name="connsiteY3" fmla="*/ 6840252 h 8208335"/>
              <a:gd name="connsiteX4" fmla="*/ 9944959 w 11313042"/>
              <a:gd name="connsiteY4" fmla="*/ 8208335 h 8208335"/>
              <a:gd name="connsiteX5" fmla="*/ 0 w 11313042"/>
              <a:gd name="connsiteY5" fmla="*/ 8208335 h 820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3042" h="8208335">
                <a:moveTo>
                  <a:pt x="0" y="0"/>
                </a:moveTo>
                <a:lnTo>
                  <a:pt x="9944959" y="0"/>
                </a:lnTo>
                <a:cubicBezTo>
                  <a:pt x="10700530" y="0"/>
                  <a:pt x="11313042" y="612512"/>
                  <a:pt x="11313042" y="1368083"/>
                </a:cubicBezTo>
                <a:lnTo>
                  <a:pt x="11313042" y="6840252"/>
                </a:lnTo>
                <a:cubicBezTo>
                  <a:pt x="11313042" y="7595823"/>
                  <a:pt x="10700530" y="8208335"/>
                  <a:pt x="9944959" y="8208335"/>
                </a:cubicBezTo>
                <a:lnTo>
                  <a:pt x="0" y="82083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4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5EEB71A-120A-3C4E-8675-E32DCD270398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520825" y="5488774"/>
            <a:ext cx="4427386" cy="4427386"/>
          </a:xfrm>
          <a:custGeom>
            <a:avLst/>
            <a:gdLst>
              <a:gd name="connsiteX0" fmla="*/ 1208859 w 4079572"/>
              <a:gd name="connsiteY0" fmla="*/ 0 h 4079572"/>
              <a:gd name="connsiteX1" fmla="*/ 2870713 w 4079572"/>
              <a:gd name="connsiteY1" fmla="*/ 0 h 4079572"/>
              <a:gd name="connsiteX2" fmla="*/ 4079572 w 4079572"/>
              <a:gd name="connsiteY2" fmla="*/ 1208859 h 4079572"/>
              <a:gd name="connsiteX3" fmla="*/ 4079572 w 4079572"/>
              <a:gd name="connsiteY3" fmla="*/ 2870713 h 4079572"/>
              <a:gd name="connsiteX4" fmla="*/ 2870713 w 4079572"/>
              <a:gd name="connsiteY4" fmla="*/ 4079572 h 4079572"/>
              <a:gd name="connsiteX5" fmla="*/ 1208859 w 4079572"/>
              <a:gd name="connsiteY5" fmla="*/ 4079572 h 4079572"/>
              <a:gd name="connsiteX6" fmla="*/ 0 w 4079572"/>
              <a:gd name="connsiteY6" fmla="*/ 2870713 h 4079572"/>
              <a:gd name="connsiteX7" fmla="*/ 0 w 4079572"/>
              <a:gd name="connsiteY7" fmla="*/ 1208859 h 4079572"/>
              <a:gd name="connsiteX8" fmla="*/ 1208859 w 4079572"/>
              <a:gd name="connsiteY8" fmla="*/ 0 h 40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9572" h="4079572">
                <a:moveTo>
                  <a:pt x="1208859" y="0"/>
                </a:moveTo>
                <a:lnTo>
                  <a:pt x="2870713" y="0"/>
                </a:lnTo>
                <a:cubicBezTo>
                  <a:pt x="3538347" y="0"/>
                  <a:pt x="4079572" y="541225"/>
                  <a:pt x="4079572" y="1208859"/>
                </a:cubicBezTo>
                <a:lnTo>
                  <a:pt x="4079572" y="2870713"/>
                </a:lnTo>
                <a:cubicBezTo>
                  <a:pt x="4079572" y="3538347"/>
                  <a:pt x="3538347" y="4079572"/>
                  <a:pt x="2870713" y="4079572"/>
                </a:cubicBezTo>
                <a:lnTo>
                  <a:pt x="1208859" y="4079572"/>
                </a:lnTo>
                <a:cubicBezTo>
                  <a:pt x="541225" y="4079572"/>
                  <a:pt x="0" y="3538347"/>
                  <a:pt x="0" y="2870713"/>
                </a:cubicBezTo>
                <a:lnTo>
                  <a:pt x="0" y="1208859"/>
                </a:lnTo>
                <a:cubicBezTo>
                  <a:pt x="0" y="541225"/>
                  <a:pt x="541225" y="0"/>
                  <a:pt x="1208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0" dir="5400000" sx="90000" sy="-19000" rotWithShape="0">
              <a:schemeClr val="accent2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63D5852-9C0C-EE47-B596-A11EF31368B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57030" y="5488774"/>
            <a:ext cx="4427386" cy="4427386"/>
          </a:xfrm>
          <a:custGeom>
            <a:avLst/>
            <a:gdLst>
              <a:gd name="connsiteX0" fmla="*/ 1208859 w 4079572"/>
              <a:gd name="connsiteY0" fmla="*/ 0 h 4079572"/>
              <a:gd name="connsiteX1" fmla="*/ 2870713 w 4079572"/>
              <a:gd name="connsiteY1" fmla="*/ 0 h 4079572"/>
              <a:gd name="connsiteX2" fmla="*/ 4079572 w 4079572"/>
              <a:gd name="connsiteY2" fmla="*/ 1208859 h 4079572"/>
              <a:gd name="connsiteX3" fmla="*/ 4079572 w 4079572"/>
              <a:gd name="connsiteY3" fmla="*/ 2870713 h 4079572"/>
              <a:gd name="connsiteX4" fmla="*/ 2870713 w 4079572"/>
              <a:gd name="connsiteY4" fmla="*/ 4079572 h 4079572"/>
              <a:gd name="connsiteX5" fmla="*/ 1208859 w 4079572"/>
              <a:gd name="connsiteY5" fmla="*/ 4079572 h 4079572"/>
              <a:gd name="connsiteX6" fmla="*/ 0 w 4079572"/>
              <a:gd name="connsiteY6" fmla="*/ 2870713 h 4079572"/>
              <a:gd name="connsiteX7" fmla="*/ 0 w 4079572"/>
              <a:gd name="connsiteY7" fmla="*/ 1208859 h 4079572"/>
              <a:gd name="connsiteX8" fmla="*/ 1208859 w 4079572"/>
              <a:gd name="connsiteY8" fmla="*/ 0 h 40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9572" h="4079572">
                <a:moveTo>
                  <a:pt x="1208859" y="0"/>
                </a:moveTo>
                <a:lnTo>
                  <a:pt x="2870713" y="0"/>
                </a:lnTo>
                <a:cubicBezTo>
                  <a:pt x="3538347" y="0"/>
                  <a:pt x="4079572" y="541225"/>
                  <a:pt x="4079572" y="1208859"/>
                </a:cubicBezTo>
                <a:lnTo>
                  <a:pt x="4079572" y="2870713"/>
                </a:lnTo>
                <a:cubicBezTo>
                  <a:pt x="4079572" y="3538347"/>
                  <a:pt x="3538347" y="4079572"/>
                  <a:pt x="2870713" y="4079572"/>
                </a:cubicBezTo>
                <a:lnTo>
                  <a:pt x="1208859" y="4079572"/>
                </a:lnTo>
                <a:cubicBezTo>
                  <a:pt x="541225" y="4079572"/>
                  <a:pt x="0" y="3538347"/>
                  <a:pt x="0" y="2870713"/>
                </a:cubicBezTo>
                <a:lnTo>
                  <a:pt x="0" y="1208859"/>
                </a:lnTo>
                <a:cubicBezTo>
                  <a:pt x="0" y="541225"/>
                  <a:pt x="541225" y="0"/>
                  <a:pt x="1208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0" dir="5400000" sx="90000" sy="-19000" rotWithShape="0">
              <a:schemeClr val="accent2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4FA06B-D89B-2741-941D-5628D15BDCDE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2793235" y="5488774"/>
            <a:ext cx="4427386" cy="4427386"/>
          </a:xfrm>
          <a:custGeom>
            <a:avLst/>
            <a:gdLst>
              <a:gd name="connsiteX0" fmla="*/ 1208859 w 4079572"/>
              <a:gd name="connsiteY0" fmla="*/ 0 h 4079572"/>
              <a:gd name="connsiteX1" fmla="*/ 2870713 w 4079572"/>
              <a:gd name="connsiteY1" fmla="*/ 0 h 4079572"/>
              <a:gd name="connsiteX2" fmla="*/ 4079572 w 4079572"/>
              <a:gd name="connsiteY2" fmla="*/ 1208859 h 4079572"/>
              <a:gd name="connsiteX3" fmla="*/ 4079572 w 4079572"/>
              <a:gd name="connsiteY3" fmla="*/ 2870713 h 4079572"/>
              <a:gd name="connsiteX4" fmla="*/ 2870713 w 4079572"/>
              <a:gd name="connsiteY4" fmla="*/ 4079572 h 4079572"/>
              <a:gd name="connsiteX5" fmla="*/ 1208859 w 4079572"/>
              <a:gd name="connsiteY5" fmla="*/ 4079572 h 4079572"/>
              <a:gd name="connsiteX6" fmla="*/ 0 w 4079572"/>
              <a:gd name="connsiteY6" fmla="*/ 2870713 h 4079572"/>
              <a:gd name="connsiteX7" fmla="*/ 0 w 4079572"/>
              <a:gd name="connsiteY7" fmla="*/ 1208859 h 4079572"/>
              <a:gd name="connsiteX8" fmla="*/ 1208859 w 4079572"/>
              <a:gd name="connsiteY8" fmla="*/ 0 h 40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9572" h="4079572">
                <a:moveTo>
                  <a:pt x="1208859" y="0"/>
                </a:moveTo>
                <a:lnTo>
                  <a:pt x="2870713" y="0"/>
                </a:lnTo>
                <a:cubicBezTo>
                  <a:pt x="3538347" y="0"/>
                  <a:pt x="4079572" y="541225"/>
                  <a:pt x="4079572" y="1208859"/>
                </a:cubicBezTo>
                <a:lnTo>
                  <a:pt x="4079572" y="2870713"/>
                </a:lnTo>
                <a:cubicBezTo>
                  <a:pt x="4079572" y="3538347"/>
                  <a:pt x="3538347" y="4079572"/>
                  <a:pt x="2870713" y="4079572"/>
                </a:cubicBezTo>
                <a:lnTo>
                  <a:pt x="1208859" y="4079572"/>
                </a:lnTo>
                <a:cubicBezTo>
                  <a:pt x="541225" y="4079572"/>
                  <a:pt x="0" y="3538347"/>
                  <a:pt x="0" y="2870713"/>
                </a:cubicBezTo>
                <a:lnTo>
                  <a:pt x="0" y="1208859"/>
                </a:lnTo>
                <a:cubicBezTo>
                  <a:pt x="0" y="541225"/>
                  <a:pt x="541225" y="0"/>
                  <a:pt x="1208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0" dir="5400000" sx="90000" sy="-19000" rotWithShape="0">
              <a:schemeClr val="accent2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3D8A8A-3559-F344-8A82-EF9654DB4AB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8429439" y="5488774"/>
            <a:ext cx="4427386" cy="4427386"/>
          </a:xfrm>
          <a:custGeom>
            <a:avLst/>
            <a:gdLst>
              <a:gd name="connsiteX0" fmla="*/ 1208859 w 4079572"/>
              <a:gd name="connsiteY0" fmla="*/ 0 h 4079572"/>
              <a:gd name="connsiteX1" fmla="*/ 2870713 w 4079572"/>
              <a:gd name="connsiteY1" fmla="*/ 0 h 4079572"/>
              <a:gd name="connsiteX2" fmla="*/ 4079572 w 4079572"/>
              <a:gd name="connsiteY2" fmla="*/ 1208859 h 4079572"/>
              <a:gd name="connsiteX3" fmla="*/ 4079572 w 4079572"/>
              <a:gd name="connsiteY3" fmla="*/ 2870713 h 4079572"/>
              <a:gd name="connsiteX4" fmla="*/ 2870713 w 4079572"/>
              <a:gd name="connsiteY4" fmla="*/ 4079572 h 4079572"/>
              <a:gd name="connsiteX5" fmla="*/ 1208859 w 4079572"/>
              <a:gd name="connsiteY5" fmla="*/ 4079572 h 4079572"/>
              <a:gd name="connsiteX6" fmla="*/ 0 w 4079572"/>
              <a:gd name="connsiteY6" fmla="*/ 2870713 h 4079572"/>
              <a:gd name="connsiteX7" fmla="*/ 0 w 4079572"/>
              <a:gd name="connsiteY7" fmla="*/ 1208859 h 4079572"/>
              <a:gd name="connsiteX8" fmla="*/ 1208859 w 4079572"/>
              <a:gd name="connsiteY8" fmla="*/ 0 h 40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9572" h="4079572">
                <a:moveTo>
                  <a:pt x="1208859" y="0"/>
                </a:moveTo>
                <a:lnTo>
                  <a:pt x="2870713" y="0"/>
                </a:lnTo>
                <a:cubicBezTo>
                  <a:pt x="3538347" y="0"/>
                  <a:pt x="4079572" y="541225"/>
                  <a:pt x="4079572" y="1208859"/>
                </a:cubicBezTo>
                <a:lnTo>
                  <a:pt x="4079572" y="2870713"/>
                </a:lnTo>
                <a:cubicBezTo>
                  <a:pt x="4079572" y="3538347"/>
                  <a:pt x="3538347" y="4079572"/>
                  <a:pt x="2870713" y="4079572"/>
                </a:cubicBezTo>
                <a:lnTo>
                  <a:pt x="1208859" y="4079572"/>
                </a:lnTo>
                <a:cubicBezTo>
                  <a:pt x="541225" y="4079572"/>
                  <a:pt x="0" y="3538347"/>
                  <a:pt x="0" y="2870713"/>
                </a:cubicBezTo>
                <a:lnTo>
                  <a:pt x="0" y="1208859"/>
                </a:lnTo>
                <a:cubicBezTo>
                  <a:pt x="0" y="541225"/>
                  <a:pt x="541225" y="0"/>
                  <a:pt x="1208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0" dir="5400000" sx="90000" sy="-19000" rotWithShape="0">
              <a:schemeClr val="accent2">
                <a:alpha val="1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6A360663-6746-EA44-BC67-EAD198C4CB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341839" y="771612"/>
            <a:ext cx="514985" cy="514985"/>
          </a:xfrm>
          <a:custGeom>
            <a:avLst/>
            <a:gdLst>
              <a:gd name="T0" fmla="*/ 1809 w 1810"/>
              <a:gd name="T1" fmla="*/ 905 h 1810"/>
              <a:gd name="T2" fmla="*/ 1809 w 1810"/>
              <a:gd name="T3" fmla="*/ 905 h 1810"/>
              <a:gd name="T4" fmla="*/ 904 w 1810"/>
              <a:gd name="T5" fmla="*/ 1809 h 1810"/>
              <a:gd name="T6" fmla="*/ 904 w 1810"/>
              <a:gd name="T7" fmla="*/ 1809 h 1810"/>
              <a:gd name="T8" fmla="*/ 0 w 1810"/>
              <a:gd name="T9" fmla="*/ 905 h 1810"/>
              <a:gd name="T10" fmla="*/ 0 w 1810"/>
              <a:gd name="T11" fmla="*/ 905 h 1810"/>
              <a:gd name="T12" fmla="*/ 904 w 1810"/>
              <a:gd name="T13" fmla="*/ 0 h 1810"/>
              <a:gd name="T14" fmla="*/ 904 w 1810"/>
              <a:gd name="T15" fmla="*/ 0 h 1810"/>
              <a:gd name="T16" fmla="*/ 1809 w 1810"/>
              <a:gd name="T17" fmla="*/ 90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0" h="1810">
                <a:moveTo>
                  <a:pt x="1809" y="905"/>
                </a:moveTo>
                <a:lnTo>
                  <a:pt x="1809" y="905"/>
                </a:lnTo>
                <a:cubicBezTo>
                  <a:pt x="1809" y="1405"/>
                  <a:pt x="1404" y="1809"/>
                  <a:pt x="904" y="1809"/>
                </a:cubicBezTo>
                <a:lnTo>
                  <a:pt x="904" y="1809"/>
                </a:lnTo>
                <a:cubicBezTo>
                  <a:pt x="405" y="1809"/>
                  <a:pt x="0" y="1405"/>
                  <a:pt x="0" y="905"/>
                </a:cubicBezTo>
                <a:lnTo>
                  <a:pt x="0" y="905"/>
                </a:lnTo>
                <a:cubicBezTo>
                  <a:pt x="0" y="406"/>
                  <a:pt x="405" y="0"/>
                  <a:pt x="904" y="0"/>
                </a:cubicBezTo>
                <a:lnTo>
                  <a:pt x="904" y="0"/>
                </a:lnTo>
                <a:cubicBezTo>
                  <a:pt x="1404" y="0"/>
                  <a:pt x="1809" y="406"/>
                  <a:pt x="1809" y="905"/>
                </a:cubicBezTo>
              </a:path>
            </a:pathLst>
          </a:custGeom>
          <a:gradFill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81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2" b="0" i="0" dirty="0">
              <a:latin typeface="Montserrat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110A2-299A-A34C-99C9-FA242B146904}"/>
              </a:ext>
            </a:extLst>
          </p:cNvPr>
          <p:cNvSpPr txBox="1"/>
          <p:nvPr userDrawn="1"/>
        </p:nvSpPr>
        <p:spPr>
          <a:xfrm>
            <a:off x="22463076" y="905994"/>
            <a:ext cx="2725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83943F8E-0921-7343-8D5E-FCF3B44C30FC}" type="slidenum">
              <a:rPr lang="en-US" sz="1600" b="0" i="0" smtClean="0">
                <a:solidFill>
                  <a:schemeClr val="bg1"/>
                </a:solidFill>
                <a:latin typeface="Montserrat Medium" pitchFamily="2" charset="77"/>
              </a:rPr>
              <a:pPr algn="ctr"/>
              <a:t>‹Nº›</a:t>
            </a:fld>
            <a:endParaRPr lang="en-US" sz="1600" b="0" i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19" r:id="rId3"/>
    <p:sldLayoutId id="2147484033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30" r:id="rId10"/>
    <p:sldLayoutId id="2147484031" r:id="rId11"/>
    <p:sldLayoutId id="2147484032" r:id="rId12"/>
    <p:sldLayoutId id="2147484027" r:id="rId13"/>
    <p:sldLayoutId id="2147484028" r:id="rId14"/>
    <p:sldLayoutId id="2147484029" r:id="rId15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0" i="0" kern="1200">
          <a:solidFill>
            <a:schemeClr val="tx2"/>
          </a:solidFill>
          <a:latin typeface="Montserrat Light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pitchFamily="2" charset="77"/>
          <a:ea typeface="Open Sans Light" panose="020B0306030504020204" pitchFamily="34" charset="0"/>
          <a:cs typeface="Open Sans Semibold" panose="020B0606030504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pitchFamily="2" charset="77"/>
          <a:ea typeface="Open Sans Light" panose="020B0306030504020204" pitchFamily="34" charset="0"/>
          <a:cs typeface="Open Sans Semibold" panose="020B0606030504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Montserrat Light" pitchFamily="2" charset="77"/>
          <a:ea typeface="Open Sans Light" panose="020B0306030504020204" pitchFamily="34" charset="0"/>
          <a:cs typeface="Open Sans Semibold" panose="020B0606030504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Montserrat Light" pitchFamily="2" charset="77"/>
          <a:ea typeface="Open Sans Light" panose="020B0306030504020204" pitchFamily="34" charset="0"/>
          <a:cs typeface="Open Sans Semibold" panose="020B0606030504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Montserrat Light" pitchFamily="2" charset="77"/>
          <a:ea typeface="Open Sans Light" panose="020B0306030504020204" pitchFamily="34" charset="0"/>
          <a:cs typeface="Open Sans Semibold" panose="020B0606030504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1682AFB-9DA1-0045-A7CA-C6540798ECBA}"/>
              </a:ext>
            </a:extLst>
          </p:cNvPr>
          <p:cNvSpPr txBox="1">
            <a:spLocks/>
          </p:cNvSpPr>
          <p:nvPr/>
        </p:nvSpPr>
        <p:spPr>
          <a:xfrm>
            <a:off x="16061578" y="-1818677"/>
            <a:ext cx="12188825" cy="11802532"/>
          </a:xfrm>
          <a:custGeom>
            <a:avLst/>
            <a:gdLst>
              <a:gd name="connsiteX0" fmla="*/ 728498 w 12188825"/>
              <a:gd name="connsiteY0" fmla="*/ 0 h 11802532"/>
              <a:gd name="connsiteX1" fmla="*/ 12188825 w 12188825"/>
              <a:gd name="connsiteY1" fmla="*/ 0 h 11802532"/>
              <a:gd name="connsiteX2" fmla="*/ 12188825 w 12188825"/>
              <a:gd name="connsiteY2" fmla="*/ 10886769 h 11802532"/>
              <a:gd name="connsiteX3" fmla="*/ 12015943 w 12188825"/>
              <a:gd name="connsiteY3" fmla="*/ 10975976 h 11802532"/>
              <a:gd name="connsiteX4" fmla="*/ 8381999 w 12188825"/>
              <a:gd name="connsiteY4" fmla="*/ 11802532 h 11802532"/>
              <a:gd name="connsiteX5" fmla="*/ 0 w 12188825"/>
              <a:gd name="connsiteY5" fmla="*/ 3420532 h 11802532"/>
              <a:gd name="connsiteX6" fmla="*/ 699018 w 12188825"/>
              <a:gd name="connsiteY6" fmla="*/ 64160 h 1180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11802532">
                <a:moveTo>
                  <a:pt x="728498" y="0"/>
                </a:moveTo>
                <a:lnTo>
                  <a:pt x="12188825" y="0"/>
                </a:lnTo>
                <a:lnTo>
                  <a:pt x="12188825" y="10886769"/>
                </a:lnTo>
                <a:lnTo>
                  <a:pt x="12015943" y="10975976"/>
                </a:lnTo>
                <a:cubicBezTo>
                  <a:pt x="10916621" y="11505684"/>
                  <a:pt x="9683975" y="11802532"/>
                  <a:pt x="8381999" y="11802532"/>
                </a:cubicBezTo>
                <a:cubicBezTo>
                  <a:pt x="3752749" y="11802532"/>
                  <a:pt x="0" y="8049783"/>
                  <a:pt x="0" y="3420532"/>
                </a:cubicBezTo>
                <a:cubicBezTo>
                  <a:pt x="0" y="2227054"/>
                  <a:pt x="249436" y="1091834"/>
                  <a:pt x="699018" y="6416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C21032-4EB6-AC4C-9769-17936507018C}"/>
              </a:ext>
            </a:extLst>
          </p:cNvPr>
          <p:cNvSpPr txBox="1"/>
          <p:nvPr/>
        </p:nvSpPr>
        <p:spPr>
          <a:xfrm>
            <a:off x="1246505" y="6718905"/>
            <a:ext cx="17986375" cy="36317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5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Predicción</a:t>
            </a:r>
            <a:r>
              <a:rPr lang="en-US" sz="115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 de </a:t>
            </a:r>
            <a:r>
              <a:rPr lang="en-US" sz="115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Enfermedades</a:t>
            </a:r>
            <a:r>
              <a:rPr lang="en-US" sz="115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US" sz="115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Cardiacas</a:t>
            </a:r>
            <a:endParaRPr lang="en-US" sz="115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7104EA-F258-434D-938B-26B4164D85EA}"/>
              </a:ext>
            </a:extLst>
          </p:cNvPr>
          <p:cNvSpPr txBox="1"/>
          <p:nvPr/>
        </p:nvSpPr>
        <p:spPr>
          <a:xfrm>
            <a:off x="1520825" y="11040148"/>
            <a:ext cx="989224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spc="600" dirty="0">
                <a:solidFill>
                  <a:schemeClr val="tx1">
                    <a:lumMod val="75000"/>
                  </a:schemeClr>
                </a:solidFill>
                <a:latin typeface="Montserrat Light" pitchFamily="2" charset="77"/>
              </a:rPr>
              <a:t>Alejandra </a:t>
            </a:r>
            <a:r>
              <a:rPr lang="en-US" sz="4000" spc="600" dirty="0" err="1">
                <a:solidFill>
                  <a:schemeClr val="tx1">
                    <a:lumMod val="75000"/>
                  </a:schemeClr>
                </a:solidFill>
                <a:latin typeface="Montserrat Light" pitchFamily="2" charset="77"/>
              </a:rPr>
              <a:t>Erazo</a:t>
            </a:r>
            <a:endParaRPr lang="en-US" sz="4000" spc="600" dirty="0">
              <a:solidFill>
                <a:schemeClr val="tx1">
                  <a:lumMod val="75000"/>
                </a:schemeClr>
              </a:solidFill>
              <a:latin typeface="Montserrat Light" pitchFamily="2" charset="77"/>
            </a:endParaRPr>
          </a:p>
          <a:p>
            <a:r>
              <a:rPr lang="en-US" sz="4000" spc="600" dirty="0">
                <a:solidFill>
                  <a:schemeClr val="tx1">
                    <a:lumMod val="75000"/>
                  </a:schemeClr>
                </a:solidFill>
                <a:latin typeface="Montserrat Light" pitchFamily="2" charset="77"/>
              </a:rPr>
              <a:t>Juliana Mendoza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975FBA-99EB-6D41-9D79-3045FEC53C8A}"/>
              </a:ext>
            </a:extLst>
          </p:cNvPr>
          <p:cNvSpPr/>
          <p:nvPr/>
        </p:nvSpPr>
        <p:spPr>
          <a:xfrm>
            <a:off x="11289765" y="-3086868"/>
            <a:ext cx="8878561" cy="8878561"/>
          </a:xfrm>
          <a:prstGeom prst="ellipse">
            <a:avLst/>
          </a:prstGeom>
          <a:gradFill flip="none" rotWithShape="1">
            <a:gsLst>
              <a:gs pos="0">
                <a:srgbClr val="EFAFAB"/>
              </a:gs>
              <a:gs pos="100000">
                <a:schemeClr val="accent1">
                  <a:lumMod val="75000"/>
                  <a:alpha val="25000"/>
                </a:schemeClr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4A0E6A6-6C1F-C94C-BFAC-6407E79F78AE}"/>
              </a:ext>
            </a:extLst>
          </p:cNvPr>
          <p:cNvSpPr>
            <a:spLocks noChangeAspect="1"/>
          </p:cNvSpPr>
          <p:nvPr/>
        </p:nvSpPr>
        <p:spPr>
          <a:xfrm>
            <a:off x="1520825" y="1097810"/>
            <a:ext cx="2092874" cy="3415824"/>
          </a:xfrm>
          <a:custGeom>
            <a:avLst/>
            <a:gdLst>
              <a:gd name="connsiteX0" fmla="*/ 1339578 w 1375196"/>
              <a:gd name="connsiteY0" fmla="*/ 2173250 h 2244486"/>
              <a:gd name="connsiteX1" fmla="*/ 1375196 w 1375196"/>
              <a:gd name="connsiteY1" fmla="*/ 2208868 h 2244486"/>
              <a:gd name="connsiteX2" fmla="*/ 1339578 w 1375196"/>
              <a:gd name="connsiteY2" fmla="*/ 2244486 h 2244486"/>
              <a:gd name="connsiteX3" fmla="*/ 1303960 w 1375196"/>
              <a:gd name="connsiteY3" fmla="*/ 2208868 h 2244486"/>
              <a:gd name="connsiteX4" fmla="*/ 1339578 w 1375196"/>
              <a:gd name="connsiteY4" fmla="*/ 2173250 h 2244486"/>
              <a:gd name="connsiteX5" fmla="*/ 1013588 w 1375196"/>
              <a:gd name="connsiteY5" fmla="*/ 2173250 h 2244486"/>
              <a:gd name="connsiteX6" fmla="*/ 1049206 w 1375196"/>
              <a:gd name="connsiteY6" fmla="*/ 2208868 h 2244486"/>
              <a:gd name="connsiteX7" fmla="*/ 1013588 w 1375196"/>
              <a:gd name="connsiteY7" fmla="*/ 2244486 h 2244486"/>
              <a:gd name="connsiteX8" fmla="*/ 977970 w 1375196"/>
              <a:gd name="connsiteY8" fmla="*/ 2208868 h 2244486"/>
              <a:gd name="connsiteX9" fmla="*/ 1013588 w 1375196"/>
              <a:gd name="connsiteY9" fmla="*/ 2173250 h 2244486"/>
              <a:gd name="connsiteX10" fmla="*/ 687598 w 1375196"/>
              <a:gd name="connsiteY10" fmla="*/ 2173250 h 2244486"/>
              <a:gd name="connsiteX11" fmla="*/ 723216 w 1375196"/>
              <a:gd name="connsiteY11" fmla="*/ 2208868 h 2244486"/>
              <a:gd name="connsiteX12" fmla="*/ 687598 w 1375196"/>
              <a:gd name="connsiteY12" fmla="*/ 2244486 h 2244486"/>
              <a:gd name="connsiteX13" fmla="*/ 651980 w 1375196"/>
              <a:gd name="connsiteY13" fmla="*/ 2208868 h 2244486"/>
              <a:gd name="connsiteX14" fmla="*/ 687598 w 1375196"/>
              <a:gd name="connsiteY14" fmla="*/ 2173250 h 2244486"/>
              <a:gd name="connsiteX15" fmla="*/ 361608 w 1375196"/>
              <a:gd name="connsiteY15" fmla="*/ 2173250 h 2244486"/>
              <a:gd name="connsiteX16" fmla="*/ 397226 w 1375196"/>
              <a:gd name="connsiteY16" fmla="*/ 2208868 h 2244486"/>
              <a:gd name="connsiteX17" fmla="*/ 361608 w 1375196"/>
              <a:gd name="connsiteY17" fmla="*/ 2244486 h 2244486"/>
              <a:gd name="connsiteX18" fmla="*/ 325990 w 1375196"/>
              <a:gd name="connsiteY18" fmla="*/ 2208868 h 2244486"/>
              <a:gd name="connsiteX19" fmla="*/ 361608 w 1375196"/>
              <a:gd name="connsiteY19" fmla="*/ 2173250 h 2244486"/>
              <a:gd name="connsiteX20" fmla="*/ 35618 w 1375196"/>
              <a:gd name="connsiteY20" fmla="*/ 2173250 h 2244486"/>
              <a:gd name="connsiteX21" fmla="*/ 71236 w 1375196"/>
              <a:gd name="connsiteY21" fmla="*/ 2208868 h 2244486"/>
              <a:gd name="connsiteX22" fmla="*/ 35618 w 1375196"/>
              <a:gd name="connsiteY22" fmla="*/ 2244486 h 2244486"/>
              <a:gd name="connsiteX23" fmla="*/ 0 w 1375196"/>
              <a:gd name="connsiteY23" fmla="*/ 2208868 h 2244486"/>
              <a:gd name="connsiteX24" fmla="*/ 35618 w 1375196"/>
              <a:gd name="connsiteY24" fmla="*/ 2173250 h 2244486"/>
              <a:gd name="connsiteX25" fmla="*/ 1339578 w 1375196"/>
              <a:gd name="connsiteY25" fmla="*/ 1738600 h 2244486"/>
              <a:gd name="connsiteX26" fmla="*/ 1375196 w 1375196"/>
              <a:gd name="connsiteY26" fmla="*/ 1774218 h 2244486"/>
              <a:gd name="connsiteX27" fmla="*/ 1339578 w 1375196"/>
              <a:gd name="connsiteY27" fmla="*/ 1809836 h 2244486"/>
              <a:gd name="connsiteX28" fmla="*/ 1303960 w 1375196"/>
              <a:gd name="connsiteY28" fmla="*/ 1774218 h 2244486"/>
              <a:gd name="connsiteX29" fmla="*/ 1339578 w 1375196"/>
              <a:gd name="connsiteY29" fmla="*/ 1738600 h 2244486"/>
              <a:gd name="connsiteX30" fmla="*/ 1013588 w 1375196"/>
              <a:gd name="connsiteY30" fmla="*/ 1738600 h 2244486"/>
              <a:gd name="connsiteX31" fmla="*/ 1049206 w 1375196"/>
              <a:gd name="connsiteY31" fmla="*/ 1774218 h 2244486"/>
              <a:gd name="connsiteX32" fmla="*/ 1013588 w 1375196"/>
              <a:gd name="connsiteY32" fmla="*/ 1809836 h 2244486"/>
              <a:gd name="connsiteX33" fmla="*/ 977970 w 1375196"/>
              <a:gd name="connsiteY33" fmla="*/ 1774218 h 2244486"/>
              <a:gd name="connsiteX34" fmla="*/ 1013588 w 1375196"/>
              <a:gd name="connsiteY34" fmla="*/ 1738600 h 2244486"/>
              <a:gd name="connsiteX35" fmla="*/ 687598 w 1375196"/>
              <a:gd name="connsiteY35" fmla="*/ 1738600 h 2244486"/>
              <a:gd name="connsiteX36" fmla="*/ 723216 w 1375196"/>
              <a:gd name="connsiteY36" fmla="*/ 1774218 h 2244486"/>
              <a:gd name="connsiteX37" fmla="*/ 687598 w 1375196"/>
              <a:gd name="connsiteY37" fmla="*/ 1809836 h 2244486"/>
              <a:gd name="connsiteX38" fmla="*/ 651980 w 1375196"/>
              <a:gd name="connsiteY38" fmla="*/ 1774218 h 2244486"/>
              <a:gd name="connsiteX39" fmla="*/ 687598 w 1375196"/>
              <a:gd name="connsiteY39" fmla="*/ 1738600 h 2244486"/>
              <a:gd name="connsiteX40" fmla="*/ 361608 w 1375196"/>
              <a:gd name="connsiteY40" fmla="*/ 1738600 h 2244486"/>
              <a:gd name="connsiteX41" fmla="*/ 397226 w 1375196"/>
              <a:gd name="connsiteY41" fmla="*/ 1774218 h 2244486"/>
              <a:gd name="connsiteX42" fmla="*/ 361608 w 1375196"/>
              <a:gd name="connsiteY42" fmla="*/ 1809836 h 2244486"/>
              <a:gd name="connsiteX43" fmla="*/ 325990 w 1375196"/>
              <a:gd name="connsiteY43" fmla="*/ 1774218 h 2244486"/>
              <a:gd name="connsiteX44" fmla="*/ 361608 w 1375196"/>
              <a:gd name="connsiteY44" fmla="*/ 1738600 h 2244486"/>
              <a:gd name="connsiteX45" fmla="*/ 35618 w 1375196"/>
              <a:gd name="connsiteY45" fmla="*/ 1738600 h 2244486"/>
              <a:gd name="connsiteX46" fmla="*/ 71236 w 1375196"/>
              <a:gd name="connsiteY46" fmla="*/ 1774218 h 2244486"/>
              <a:gd name="connsiteX47" fmla="*/ 35618 w 1375196"/>
              <a:gd name="connsiteY47" fmla="*/ 1809836 h 2244486"/>
              <a:gd name="connsiteX48" fmla="*/ 0 w 1375196"/>
              <a:gd name="connsiteY48" fmla="*/ 1774218 h 2244486"/>
              <a:gd name="connsiteX49" fmla="*/ 35618 w 1375196"/>
              <a:gd name="connsiteY49" fmla="*/ 1738600 h 2244486"/>
              <a:gd name="connsiteX50" fmla="*/ 1339578 w 1375196"/>
              <a:gd name="connsiteY50" fmla="*/ 1303950 h 2244486"/>
              <a:gd name="connsiteX51" fmla="*/ 1375196 w 1375196"/>
              <a:gd name="connsiteY51" fmla="*/ 1339568 h 2244486"/>
              <a:gd name="connsiteX52" fmla="*/ 1339578 w 1375196"/>
              <a:gd name="connsiteY52" fmla="*/ 1375186 h 2244486"/>
              <a:gd name="connsiteX53" fmla="*/ 1303960 w 1375196"/>
              <a:gd name="connsiteY53" fmla="*/ 1339568 h 2244486"/>
              <a:gd name="connsiteX54" fmla="*/ 1339578 w 1375196"/>
              <a:gd name="connsiteY54" fmla="*/ 1303950 h 2244486"/>
              <a:gd name="connsiteX55" fmla="*/ 1013588 w 1375196"/>
              <a:gd name="connsiteY55" fmla="*/ 1303950 h 2244486"/>
              <a:gd name="connsiteX56" fmla="*/ 1049206 w 1375196"/>
              <a:gd name="connsiteY56" fmla="*/ 1339568 h 2244486"/>
              <a:gd name="connsiteX57" fmla="*/ 1013588 w 1375196"/>
              <a:gd name="connsiteY57" fmla="*/ 1375186 h 2244486"/>
              <a:gd name="connsiteX58" fmla="*/ 977970 w 1375196"/>
              <a:gd name="connsiteY58" fmla="*/ 1339568 h 2244486"/>
              <a:gd name="connsiteX59" fmla="*/ 1013588 w 1375196"/>
              <a:gd name="connsiteY59" fmla="*/ 1303950 h 2244486"/>
              <a:gd name="connsiteX60" fmla="*/ 687598 w 1375196"/>
              <a:gd name="connsiteY60" fmla="*/ 1303950 h 2244486"/>
              <a:gd name="connsiteX61" fmla="*/ 723216 w 1375196"/>
              <a:gd name="connsiteY61" fmla="*/ 1339568 h 2244486"/>
              <a:gd name="connsiteX62" fmla="*/ 687598 w 1375196"/>
              <a:gd name="connsiteY62" fmla="*/ 1375186 h 2244486"/>
              <a:gd name="connsiteX63" fmla="*/ 651980 w 1375196"/>
              <a:gd name="connsiteY63" fmla="*/ 1339568 h 2244486"/>
              <a:gd name="connsiteX64" fmla="*/ 687598 w 1375196"/>
              <a:gd name="connsiteY64" fmla="*/ 1303950 h 2244486"/>
              <a:gd name="connsiteX65" fmla="*/ 361608 w 1375196"/>
              <a:gd name="connsiteY65" fmla="*/ 1303950 h 2244486"/>
              <a:gd name="connsiteX66" fmla="*/ 397226 w 1375196"/>
              <a:gd name="connsiteY66" fmla="*/ 1339568 h 2244486"/>
              <a:gd name="connsiteX67" fmla="*/ 361608 w 1375196"/>
              <a:gd name="connsiteY67" fmla="*/ 1375186 h 2244486"/>
              <a:gd name="connsiteX68" fmla="*/ 325990 w 1375196"/>
              <a:gd name="connsiteY68" fmla="*/ 1339568 h 2244486"/>
              <a:gd name="connsiteX69" fmla="*/ 361608 w 1375196"/>
              <a:gd name="connsiteY69" fmla="*/ 1303950 h 2244486"/>
              <a:gd name="connsiteX70" fmla="*/ 35618 w 1375196"/>
              <a:gd name="connsiteY70" fmla="*/ 1303950 h 2244486"/>
              <a:gd name="connsiteX71" fmla="*/ 71236 w 1375196"/>
              <a:gd name="connsiteY71" fmla="*/ 1339568 h 2244486"/>
              <a:gd name="connsiteX72" fmla="*/ 35618 w 1375196"/>
              <a:gd name="connsiteY72" fmla="*/ 1375186 h 2244486"/>
              <a:gd name="connsiteX73" fmla="*/ 0 w 1375196"/>
              <a:gd name="connsiteY73" fmla="*/ 1339568 h 2244486"/>
              <a:gd name="connsiteX74" fmla="*/ 35618 w 1375196"/>
              <a:gd name="connsiteY74" fmla="*/ 1303950 h 2244486"/>
              <a:gd name="connsiteX75" fmla="*/ 1339578 w 1375196"/>
              <a:gd name="connsiteY75" fmla="*/ 869300 h 2244486"/>
              <a:gd name="connsiteX76" fmla="*/ 1375196 w 1375196"/>
              <a:gd name="connsiteY76" fmla="*/ 904918 h 2244486"/>
              <a:gd name="connsiteX77" fmla="*/ 1339578 w 1375196"/>
              <a:gd name="connsiteY77" fmla="*/ 940536 h 2244486"/>
              <a:gd name="connsiteX78" fmla="*/ 1303960 w 1375196"/>
              <a:gd name="connsiteY78" fmla="*/ 904918 h 2244486"/>
              <a:gd name="connsiteX79" fmla="*/ 1339578 w 1375196"/>
              <a:gd name="connsiteY79" fmla="*/ 869300 h 2244486"/>
              <a:gd name="connsiteX80" fmla="*/ 1013588 w 1375196"/>
              <a:gd name="connsiteY80" fmla="*/ 869300 h 2244486"/>
              <a:gd name="connsiteX81" fmla="*/ 1049206 w 1375196"/>
              <a:gd name="connsiteY81" fmla="*/ 904918 h 2244486"/>
              <a:gd name="connsiteX82" fmla="*/ 1013588 w 1375196"/>
              <a:gd name="connsiteY82" fmla="*/ 940536 h 2244486"/>
              <a:gd name="connsiteX83" fmla="*/ 977970 w 1375196"/>
              <a:gd name="connsiteY83" fmla="*/ 904918 h 2244486"/>
              <a:gd name="connsiteX84" fmla="*/ 1013588 w 1375196"/>
              <a:gd name="connsiteY84" fmla="*/ 869300 h 2244486"/>
              <a:gd name="connsiteX85" fmla="*/ 687598 w 1375196"/>
              <a:gd name="connsiteY85" fmla="*/ 869300 h 2244486"/>
              <a:gd name="connsiteX86" fmla="*/ 723216 w 1375196"/>
              <a:gd name="connsiteY86" fmla="*/ 904918 h 2244486"/>
              <a:gd name="connsiteX87" fmla="*/ 687598 w 1375196"/>
              <a:gd name="connsiteY87" fmla="*/ 940536 h 2244486"/>
              <a:gd name="connsiteX88" fmla="*/ 651980 w 1375196"/>
              <a:gd name="connsiteY88" fmla="*/ 904918 h 2244486"/>
              <a:gd name="connsiteX89" fmla="*/ 687598 w 1375196"/>
              <a:gd name="connsiteY89" fmla="*/ 869300 h 2244486"/>
              <a:gd name="connsiteX90" fmla="*/ 361608 w 1375196"/>
              <a:gd name="connsiteY90" fmla="*/ 869300 h 2244486"/>
              <a:gd name="connsiteX91" fmla="*/ 397226 w 1375196"/>
              <a:gd name="connsiteY91" fmla="*/ 904918 h 2244486"/>
              <a:gd name="connsiteX92" fmla="*/ 361608 w 1375196"/>
              <a:gd name="connsiteY92" fmla="*/ 940536 h 2244486"/>
              <a:gd name="connsiteX93" fmla="*/ 325990 w 1375196"/>
              <a:gd name="connsiteY93" fmla="*/ 904918 h 2244486"/>
              <a:gd name="connsiteX94" fmla="*/ 361608 w 1375196"/>
              <a:gd name="connsiteY94" fmla="*/ 869300 h 2244486"/>
              <a:gd name="connsiteX95" fmla="*/ 35618 w 1375196"/>
              <a:gd name="connsiteY95" fmla="*/ 869300 h 2244486"/>
              <a:gd name="connsiteX96" fmla="*/ 71236 w 1375196"/>
              <a:gd name="connsiteY96" fmla="*/ 904918 h 2244486"/>
              <a:gd name="connsiteX97" fmla="*/ 35618 w 1375196"/>
              <a:gd name="connsiteY97" fmla="*/ 940536 h 2244486"/>
              <a:gd name="connsiteX98" fmla="*/ 0 w 1375196"/>
              <a:gd name="connsiteY98" fmla="*/ 904918 h 2244486"/>
              <a:gd name="connsiteX99" fmla="*/ 35618 w 1375196"/>
              <a:gd name="connsiteY99" fmla="*/ 869300 h 2244486"/>
              <a:gd name="connsiteX100" fmla="*/ 1339578 w 1375196"/>
              <a:gd name="connsiteY100" fmla="*/ 434650 h 2244486"/>
              <a:gd name="connsiteX101" fmla="*/ 1375196 w 1375196"/>
              <a:gd name="connsiteY101" fmla="*/ 470268 h 2244486"/>
              <a:gd name="connsiteX102" fmla="*/ 1339578 w 1375196"/>
              <a:gd name="connsiteY102" fmla="*/ 505886 h 2244486"/>
              <a:gd name="connsiteX103" fmla="*/ 1303960 w 1375196"/>
              <a:gd name="connsiteY103" fmla="*/ 470268 h 2244486"/>
              <a:gd name="connsiteX104" fmla="*/ 1339578 w 1375196"/>
              <a:gd name="connsiteY104" fmla="*/ 434650 h 2244486"/>
              <a:gd name="connsiteX105" fmla="*/ 1013588 w 1375196"/>
              <a:gd name="connsiteY105" fmla="*/ 434650 h 2244486"/>
              <a:gd name="connsiteX106" fmla="*/ 1049206 w 1375196"/>
              <a:gd name="connsiteY106" fmla="*/ 470268 h 2244486"/>
              <a:gd name="connsiteX107" fmla="*/ 1013588 w 1375196"/>
              <a:gd name="connsiteY107" fmla="*/ 505886 h 2244486"/>
              <a:gd name="connsiteX108" fmla="*/ 977970 w 1375196"/>
              <a:gd name="connsiteY108" fmla="*/ 470268 h 2244486"/>
              <a:gd name="connsiteX109" fmla="*/ 1013588 w 1375196"/>
              <a:gd name="connsiteY109" fmla="*/ 434650 h 2244486"/>
              <a:gd name="connsiteX110" fmla="*/ 687598 w 1375196"/>
              <a:gd name="connsiteY110" fmla="*/ 434650 h 2244486"/>
              <a:gd name="connsiteX111" fmla="*/ 723216 w 1375196"/>
              <a:gd name="connsiteY111" fmla="*/ 470268 h 2244486"/>
              <a:gd name="connsiteX112" fmla="*/ 687598 w 1375196"/>
              <a:gd name="connsiteY112" fmla="*/ 505886 h 2244486"/>
              <a:gd name="connsiteX113" fmla="*/ 651980 w 1375196"/>
              <a:gd name="connsiteY113" fmla="*/ 470268 h 2244486"/>
              <a:gd name="connsiteX114" fmla="*/ 687598 w 1375196"/>
              <a:gd name="connsiteY114" fmla="*/ 434650 h 2244486"/>
              <a:gd name="connsiteX115" fmla="*/ 361608 w 1375196"/>
              <a:gd name="connsiteY115" fmla="*/ 434650 h 2244486"/>
              <a:gd name="connsiteX116" fmla="*/ 397226 w 1375196"/>
              <a:gd name="connsiteY116" fmla="*/ 470268 h 2244486"/>
              <a:gd name="connsiteX117" fmla="*/ 361608 w 1375196"/>
              <a:gd name="connsiteY117" fmla="*/ 505886 h 2244486"/>
              <a:gd name="connsiteX118" fmla="*/ 325990 w 1375196"/>
              <a:gd name="connsiteY118" fmla="*/ 470268 h 2244486"/>
              <a:gd name="connsiteX119" fmla="*/ 361608 w 1375196"/>
              <a:gd name="connsiteY119" fmla="*/ 434650 h 2244486"/>
              <a:gd name="connsiteX120" fmla="*/ 35618 w 1375196"/>
              <a:gd name="connsiteY120" fmla="*/ 434650 h 2244486"/>
              <a:gd name="connsiteX121" fmla="*/ 71236 w 1375196"/>
              <a:gd name="connsiteY121" fmla="*/ 470268 h 2244486"/>
              <a:gd name="connsiteX122" fmla="*/ 35618 w 1375196"/>
              <a:gd name="connsiteY122" fmla="*/ 505886 h 2244486"/>
              <a:gd name="connsiteX123" fmla="*/ 0 w 1375196"/>
              <a:gd name="connsiteY123" fmla="*/ 470268 h 2244486"/>
              <a:gd name="connsiteX124" fmla="*/ 35618 w 1375196"/>
              <a:gd name="connsiteY124" fmla="*/ 434650 h 2244486"/>
              <a:gd name="connsiteX125" fmla="*/ 1339578 w 1375196"/>
              <a:gd name="connsiteY125" fmla="*/ 0 h 2244486"/>
              <a:gd name="connsiteX126" fmla="*/ 1375196 w 1375196"/>
              <a:gd name="connsiteY126" fmla="*/ 35618 h 2244486"/>
              <a:gd name="connsiteX127" fmla="*/ 1339578 w 1375196"/>
              <a:gd name="connsiteY127" fmla="*/ 71236 h 2244486"/>
              <a:gd name="connsiteX128" fmla="*/ 1303960 w 1375196"/>
              <a:gd name="connsiteY128" fmla="*/ 35618 h 2244486"/>
              <a:gd name="connsiteX129" fmla="*/ 1339578 w 1375196"/>
              <a:gd name="connsiteY129" fmla="*/ 0 h 2244486"/>
              <a:gd name="connsiteX130" fmla="*/ 1013588 w 1375196"/>
              <a:gd name="connsiteY130" fmla="*/ 0 h 2244486"/>
              <a:gd name="connsiteX131" fmla="*/ 1049206 w 1375196"/>
              <a:gd name="connsiteY131" fmla="*/ 35618 h 2244486"/>
              <a:gd name="connsiteX132" fmla="*/ 1013588 w 1375196"/>
              <a:gd name="connsiteY132" fmla="*/ 71236 h 2244486"/>
              <a:gd name="connsiteX133" fmla="*/ 977970 w 1375196"/>
              <a:gd name="connsiteY133" fmla="*/ 35618 h 2244486"/>
              <a:gd name="connsiteX134" fmla="*/ 1013588 w 1375196"/>
              <a:gd name="connsiteY134" fmla="*/ 0 h 2244486"/>
              <a:gd name="connsiteX135" fmla="*/ 687598 w 1375196"/>
              <a:gd name="connsiteY135" fmla="*/ 0 h 2244486"/>
              <a:gd name="connsiteX136" fmla="*/ 723216 w 1375196"/>
              <a:gd name="connsiteY136" fmla="*/ 35618 h 2244486"/>
              <a:gd name="connsiteX137" fmla="*/ 687598 w 1375196"/>
              <a:gd name="connsiteY137" fmla="*/ 71236 h 2244486"/>
              <a:gd name="connsiteX138" fmla="*/ 651980 w 1375196"/>
              <a:gd name="connsiteY138" fmla="*/ 35618 h 2244486"/>
              <a:gd name="connsiteX139" fmla="*/ 687598 w 1375196"/>
              <a:gd name="connsiteY139" fmla="*/ 0 h 2244486"/>
              <a:gd name="connsiteX140" fmla="*/ 361608 w 1375196"/>
              <a:gd name="connsiteY140" fmla="*/ 0 h 2244486"/>
              <a:gd name="connsiteX141" fmla="*/ 397226 w 1375196"/>
              <a:gd name="connsiteY141" fmla="*/ 35618 h 2244486"/>
              <a:gd name="connsiteX142" fmla="*/ 361608 w 1375196"/>
              <a:gd name="connsiteY142" fmla="*/ 71236 h 2244486"/>
              <a:gd name="connsiteX143" fmla="*/ 325990 w 1375196"/>
              <a:gd name="connsiteY143" fmla="*/ 35618 h 2244486"/>
              <a:gd name="connsiteX144" fmla="*/ 361608 w 1375196"/>
              <a:gd name="connsiteY144" fmla="*/ 0 h 2244486"/>
              <a:gd name="connsiteX145" fmla="*/ 35618 w 1375196"/>
              <a:gd name="connsiteY145" fmla="*/ 0 h 2244486"/>
              <a:gd name="connsiteX146" fmla="*/ 71236 w 1375196"/>
              <a:gd name="connsiteY146" fmla="*/ 35618 h 2244486"/>
              <a:gd name="connsiteX147" fmla="*/ 35618 w 1375196"/>
              <a:gd name="connsiteY147" fmla="*/ 71236 h 2244486"/>
              <a:gd name="connsiteX148" fmla="*/ 0 w 1375196"/>
              <a:gd name="connsiteY148" fmla="*/ 35618 h 2244486"/>
              <a:gd name="connsiteX149" fmla="*/ 35618 w 1375196"/>
              <a:gd name="connsiteY149" fmla="*/ 0 h 22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375196" h="2244486">
                <a:moveTo>
                  <a:pt x="1339578" y="2173250"/>
                </a:moveTo>
                <a:cubicBezTo>
                  <a:pt x="1359249" y="2173250"/>
                  <a:pt x="1375196" y="2189197"/>
                  <a:pt x="1375196" y="2208868"/>
                </a:cubicBezTo>
                <a:cubicBezTo>
                  <a:pt x="1375196" y="2228539"/>
                  <a:pt x="1359249" y="2244486"/>
                  <a:pt x="1339578" y="2244486"/>
                </a:cubicBezTo>
                <a:cubicBezTo>
                  <a:pt x="1319907" y="2244486"/>
                  <a:pt x="1303960" y="2228539"/>
                  <a:pt x="1303960" y="2208868"/>
                </a:cubicBezTo>
                <a:cubicBezTo>
                  <a:pt x="1303960" y="2189197"/>
                  <a:pt x="1319907" y="2173250"/>
                  <a:pt x="1339578" y="2173250"/>
                </a:cubicBezTo>
                <a:close/>
                <a:moveTo>
                  <a:pt x="1013588" y="2173250"/>
                </a:moveTo>
                <a:cubicBezTo>
                  <a:pt x="1033259" y="2173250"/>
                  <a:pt x="1049206" y="2189197"/>
                  <a:pt x="1049206" y="2208868"/>
                </a:cubicBezTo>
                <a:cubicBezTo>
                  <a:pt x="1049206" y="2228539"/>
                  <a:pt x="1033259" y="2244486"/>
                  <a:pt x="1013588" y="2244486"/>
                </a:cubicBezTo>
                <a:cubicBezTo>
                  <a:pt x="993917" y="2244486"/>
                  <a:pt x="977970" y="2228539"/>
                  <a:pt x="977970" y="2208868"/>
                </a:cubicBezTo>
                <a:cubicBezTo>
                  <a:pt x="977970" y="2189197"/>
                  <a:pt x="993917" y="2173250"/>
                  <a:pt x="1013588" y="2173250"/>
                </a:cubicBezTo>
                <a:close/>
                <a:moveTo>
                  <a:pt x="687598" y="2173250"/>
                </a:moveTo>
                <a:cubicBezTo>
                  <a:pt x="707269" y="2173250"/>
                  <a:pt x="723216" y="2189197"/>
                  <a:pt x="723216" y="2208868"/>
                </a:cubicBezTo>
                <a:cubicBezTo>
                  <a:pt x="723216" y="2228539"/>
                  <a:pt x="707269" y="2244486"/>
                  <a:pt x="687598" y="2244486"/>
                </a:cubicBezTo>
                <a:cubicBezTo>
                  <a:pt x="667927" y="2244486"/>
                  <a:pt x="651980" y="2228539"/>
                  <a:pt x="651980" y="2208868"/>
                </a:cubicBezTo>
                <a:cubicBezTo>
                  <a:pt x="651980" y="2189197"/>
                  <a:pt x="667927" y="2173250"/>
                  <a:pt x="687598" y="2173250"/>
                </a:cubicBezTo>
                <a:close/>
                <a:moveTo>
                  <a:pt x="361608" y="2173250"/>
                </a:moveTo>
                <a:cubicBezTo>
                  <a:pt x="381279" y="2173250"/>
                  <a:pt x="397226" y="2189197"/>
                  <a:pt x="397226" y="2208868"/>
                </a:cubicBezTo>
                <a:cubicBezTo>
                  <a:pt x="397226" y="2228539"/>
                  <a:pt x="381279" y="2244486"/>
                  <a:pt x="361608" y="2244486"/>
                </a:cubicBezTo>
                <a:cubicBezTo>
                  <a:pt x="341937" y="2244486"/>
                  <a:pt x="325990" y="2228539"/>
                  <a:pt x="325990" y="2208868"/>
                </a:cubicBezTo>
                <a:cubicBezTo>
                  <a:pt x="325990" y="2189197"/>
                  <a:pt x="341937" y="2173250"/>
                  <a:pt x="361608" y="2173250"/>
                </a:cubicBezTo>
                <a:close/>
                <a:moveTo>
                  <a:pt x="35618" y="2173250"/>
                </a:moveTo>
                <a:cubicBezTo>
                  <a:pt x="55289" y="2173250"/>
                  <a:pt x="71236" y="2189197"/>
                  <a:pt x="71236" y="2208868"/>
                </a:cubicBezTo>
                <a:cubicBezTo>
                  <a:pt x="71236" y="2228539"/>
                  <a:pt x="55289" y="2244486"/>
                  <a:pt x="35618" y="2244486"/>
                </a:cubicBezTo>
                <a:cubicBezTo>
                  <a:pt x="15947" y="2244486"/>
                  <a:pt x="0" y="2228539"/>
                  <a:pt x="0" y="2208868"/>
                </a:cubicBezTo>
                <a:cubicBezTo>
                  <a:pt x="0" y="2189197"/>
                  <a:pt x="15947" y="2173250"/>
                  <a:pt x="35618" y="2173250"/>
                </a:cubicBezTo>
                <a:close/>
                <a:moveTo>
                  <a:pt x="1339578" y="1738600"/>
                </a:moveTo>
                <a:cubicBezTo>
                  <a:pt x="1359249" y="1738600"/>
                  <a:pt x="1375196" y="1754547"/>
                  <a:pt x="1375196" y="1774218"/>
                </a:cubicBezTo>
                <a:cubicBezTo>
                  <a:pt x="1375196" y="1793889"/>
                  <a:pt x="1359249" y="1809836"/>
                  <a:pt x="1339578" y="1809836"/>
                </a:cubicBezTo>
                <a:cubicBezTo>
                  <a:pt x="1319907" y="1809836"/>
                  <a:pt x="1303960" y="1793889"/>
                  <a:pt x="1303960" y="1774218"/>
                </a:cubicBezTo>
                <a:cubicBezTo>
                  <a:pt x="1303960" y="1754547"/>
                  <a:pt x="1319907" y="1738600"/>
                  <a:pt x="1339578" y="1738600"/>
                </a:cubicBezTo>
                <a:close/>
                <a:moveTo>
                  <a:pt x="1013588" y="1738600"/>
                </a:moveTo>
                <a:cubicBezTo>
                  <a:pt x="1033259" y="1738600"/>
                  <a:pt x="1049206" y="1754547"/>
                  <a:pt x="1049206" y="1774218"/>
                </a:cubicBezTo>
                <a:cubicBezTo>
                  <a:pt x="1049206" y="1793889"/>
                  <a:pt x="1033259" y="1809836"/>
                  <a:pt x="1013588" y="1809836"/>
                </a:cubicBezTo>
                <a:cubicBezTo>
                  <a:pt x="993917" y="1809836"/>
                  <a:pt x="977970" y="1793889"/>
                  <a:pt x="977970" y="1774218"/>
                </a:cubicBezTo>
                <a:cubicBezTo>
                  <a:pt x="977970" y="1754547"/>
                  <a:pt x="993917" y="1738600"/>
                  <a:pt x="1013588" y="1738600"/>
                </a:cubicBezTo>
                <a:close/>
                <a:moveTo>
                  <a:pt x="687598" y="1738600"/>
                </a:moveTo>
                <a:cubicBezTo>
                  <a:pt x="707269" y="1738600"/>
                  <a:pt x="723216" y="1754547"/>
                  <a:pt x="723216" y="1774218"/>
                </a:cubicBezTo>
                <a:cubicBezTo>
                  <a:pt x="723216" y="1793889"/>
                  <a:pt x="707269" y="1809836"/>
                  <a:pt x="687598" y="1809836"/>
                </a:cubicBezTo>
                <a:cubicBezTo>
                  <a:pt x="667927" y="1809836"/>
                  <a:pt x="651980" y="1793889"/>
                  <a:pt x="651980" y="1774218"/>
                </a:cubicBezTo>
                <a:cubicBezTo>
                  <a:pt x="651980" y="1754547"/>
                  <a:pt x="667927" y="1738600"/>
                  <a:pt x="687598" y="1738600"/>
                </a:cubicBezTo>
                <a:close/>
                <a:moveTo>
                  <a:pt x="361608" y="1738600"/>
                </a:moveTo>
                <a:cubicBezTo>
                  <a:pt x="381279" y="1738600"/>
                  <a:pt x="397226" y="1754547"/>
                  <a:pt x="397226" y="1774218"/>
                </a:cubicBezTo>
                <a:cubicBezTo>
                  <a:pt x="397226" y="1793889"/>
                  <a:pt x="381279" y="1809836"/>
                  <a:pt x="361608" y="1809836"/>
                </a:cubicBezTo>
                <a:cubicBezTo>
                  <a:pt x="341937" y="1809836"/>
                  <a:pt x="325990" y="1793889"/>
                  <a:pt x="325990" y="1774218"/>
                </a:cubicBezTo>
                <a:cubicBezTo>
                  <a:pt x="325990" y="1754547"/>
                  <a:pt x="341937" y="1738600"/>
                  <a:pt x="361608" y="1738600"/>
                </a:cubicBezTo>
                <a:close/>
                <a:moveTo>
                  <a:pt x="35618" y="1738600"/>
                </a:moveTo>
                <a:cubicBezTo>
                  <a:pt x="55289" y="1738600"/>
                  <a:pt x="71236" y="1754547"/>
                  <a:pt x="71236" y="1774218"/>
                </a:cubicBezTo>
                <a:cubicBezTo>
                  <a:pt x="71236" y="1793889"/>
                  <a:pt x="55289" y="1809836"/>
                  <a:pt x="35618" y="1809836"/>
                </a:cubicBezTo>
                <a:cubicBezTo>
                  <a:pt x="15947" y="1809836"/>
                  <a:pt x="0" y="1793889"/>
                  <a:pt x="0" y="1774218"/>
                </a:cubicBezTo>
                <a:cubicBezTo>
                  <a:pt x="0" y="1754547"/>
                  <a:pt x="15947" y="1738600"/>
                  <a:pt x="35618" y="1738600"/>
                </a:cubicBezTo>
                <a:close/>
                <a:moveTo>
                  <a:pt x="1339578" y="1303950"/>
                </a:moveTo>
                <a:cubicBezTo>
                  <a:pt x="1359249" y="1303950"/>
                  <a:pt x="1375196" y="1319897"/>
                  <a:pt x="1375196" y="1339568"/>
                </a:cubicBezTo>
                <a:cubicBezTo>
                  <a:pt x="1375196" y="1359239"/>
                  <a:pt x="1359249" y="1375186"/>
                  <a:pt x="1339578" y="1375186"/>
                </a:cubicBezTo>
                <a:cubicBezTo>
                  <a:pt x="1319907" y="1375186"/>
                  <a:pt x="1303960" y="1359239"/>
                  <a:pt x="1303960" y="1339568"/>
                </a:cubicBezTo>
                <a:cubicBezTo>
                  <a:pt x="1303960" y="1319897"/>
                  <a:pt x="1319907" y="1303950"/>
                  <a:pt x="1339578" y="1303950"/>
                </a:cubicBezTo>
                <a:close/>
                <a:moveTo>
                  <a:pt x="1013588" y="1303950"/>
                </a:moveTo>
                <a:cubicBezTo>
                  <a:pt x="1033259" y="1303950"/>
                  <a:pt x="1049206" y="1319897"/>
                  <a:pt x="1049206" y="1339568"/>
                </a:cubicBezTo>
                <a:cubicBezTo>
                  <a:pt x="1049206" y="1359239"/>
                  <a:pt x="1033259" y="1375186"/>
                  <a:pt x="1013588" y="1375186"/>
                </a:cubicBezTo>
                <a:cubicBezTo>
                  <a:pt x="993917" y="1375186"/>
                  <a:pt x="977970" y="1359239"/>
                  <a:pt x="977970" y="1339568"/>
                </a:cubicBezTo>
                <a:cubicBezTo>
                  <a:pt x="977970" y="1319897"/>
                  <a:pt x="993917" y="1303950"/>
                  <a:pt x="1013588" y="1303950"/>
                </a:cubicBezTo>
                <a:close/>
                <a:moveTo>
                  <a:pt x="687598" y="1303950"/>
                </a:moveTo>
                <a:cubicBezTo>
                  <a:pt x="707269" y="1303950"/>
                  <a:pt x="723216" y="1319897"/>
                  <a:pt x="723216" y="1339568"/>
                </a:cubicBezTo>
                <a:cubicBezTo>
                  <a:pt x="723216" y="1359239"/>
                  <a:pt x="707269" y="1375186"/>
                  <a:pt x="687598" y="1375186"/>
                </a:cubicBezTo>
                <a:cubicBezTo>
                  <a:pt x="667927" y="1375186"/>
                  <a:pt x="651980" y="1359239"/>
                  <a:pt x="651980" y="1339568"/>
                </a:cubicBezTo>
                <a:cubicBezTo>
                  <a:pt x="651980" y="1319897"/>
                  <a:pt x="667927" y="1303950"/>
                  <a:pt x="687598" y="1303950"/>
                </a:cubicBezTo>
                <a:close/>
                <a:moveTo>
                  <a:pt x="361608" y="1303950"/>
                </a:moveTo>
                <a:cubicBezTo>
                  <a:pt x="381279" y="1303950"/>
                  <a:pt x="397226" y="1319897"/>
                  <a:pt x="397226" y="1339568"/>
                </a:cubicBezTo>
                <a:cubicBezTo>
                  <a:pt x="397226" y="1359239"/>
                  <a:pt x="381279" y="1375186"/>
                  <a:pt x="361608" y="1375186"/>
                </a:cubicBezTo>
                <a:cubicBezTo>
                  <a:pt x="341937" y="1375186"/>
                  <a:pt x="325990" y="1359239"/>
                  <a:pt x="325990" y="1339568"/>
                </a:cubicBezTo>
                <a:cubicBezTo>
                  <a:pt x="325990" y="1319897"/>
                  <a:pt x="341937" y="1303950"/>
                  <a:pt x="361608" y="1303950"/>
                </a:cubicBezTo>
                <a:close/>
                <a:moveTo>
                  <a:pt x="35618" y="1303950"/>
                </a:moveTo>
                <a:cubicBezTo>
                  <a:pt x="55289" y="1303950"/>
                  <a:pt x="71236" y="1319897"/>
                  <a:pt x="71236" y="1339568"/>
                </a:cubicBezTo>
                <a:cubicBezTo>
                  <a:pt x="71236" y="1359239"/>
                  <a:pt x="55289" y="1375186"/>
                  <a:pt x="35618" y="1375186"/>
                </a:cubicBezTo>
                <a:cubicBezTo>
                  <a:pt x="15947" y="1375186"/>
                  <a:pt x="0" y="1359239"/>
                  <a:pt x="0" y="1339568"/>
                </a:cubicBezTo>
                <a:cubicBezTo>
                  <a:pt x="0" y="1319897"/>
                  <a:pt x="15947" y="1303950"/>
                  <a:pt x="35618" y="1303950"/>
                </a:cubicBezTo>
                <a:close/>
                <a:moveTo>
                  <a:pt x="1339578" y="869300"/>
                </a:moveTo>
                <a:cubicBezTo>
                  <a:pt x="1359249" y="869300"/>
                  <a:pt x="1375196" y="885247"/>
                  <a:pt x="1375196" y="904918"/>
                </a:cubicBezTo>
                <a:cubicBezTo>
                  <a:pt x="1375196" y="924589"/>
                  <a:pt x="1359249" y="940536"/>
                  <a:pt x="1339578" y="940536"/>
                </a:cubicBezTo>
                <a:cubicBezTo>
                  <a:pt x="1319907" y="940536"/>
                  <a:pt x="1303960" y="924589"/>
                  <a:pt x="1303960" y="904918"/>
                </a:cubicBezTo>
                <a:cubicBezTo>
                  <a:pt x="1303960" y="885247"/>
                  <a:pt x="1319907" y="869300"/>
                  <a:pt x="1339578" y="869300"/>
                </a:cubicBezTo>
                <a:close/>
                <a:moveTo>
                  <a:pt x="1013588" y="869300"/>
                </a:moveTo>
                <a:cubicBezTo>
                  <a:pt x="1033259" y="869300"/>
                  <a:pt x="1049206" y="885247"/>
                  <a:pt x="1049206" y="904918"/>
                </a:cubicBezTo>
                <a:cubicBezTo>
                  <a:pt x="1049206" y="924589"/>
                  <a:pt x="1033259" y="940536"/>
                  <a:pt x="1013588" y="940536"/>
                </a:cubicBezTo>
                <a:cubicBezTo>
                  <a:pt x="993917" y="940536"/>
                  <a:pt x="977970" y="924589"/>
                  <a:pt x="977970" y="904918"/>
                </a:cubicBezTo>
                <a:cubicBezTo>
                  <a:pt x="977970" y="885247"/>
                  <a:pt x="993917" y="869300"/>
                  <a:pt x="1013588" y="869300"/>
                </a:cubicBezTo>
                <a:close/>
                <a:moveTo>
                  <a:pt x="687598" y="869300"/>
                </a:moveTo>
                <a:cubicBezTo>
                  <a:pt x="707269" y="869300"/>
                  <a:pt x="723216" y="885247"/>
                  <a:pt x="723216" y="904918"/>
                </a:cubicBezTo>
                <a:cubicBezTo>
                  <a:pt x="723216" y="924589"/>
                  <a:pt x="707269" y="940536"/>
                  <a:pt x="687598" y="940536"/>
                </a:cubicBezTo>
                <a:cubicBezTo>
                  <a:pt x="667927" y="940536"/>
                  <a:pt x="651980" y="924589"/>
                  <a:pt x="651980" y="904918"/>
                </a:cubicBezTo>
                <a:cubicBezTo>
                  <a:pt x="651980" y="885247"/>
                  <a:pt x="667927" y="869300"/>
                  <a:pt x="687598" y="869300"/>
                </a:cubicBezTo>
                <a:close/>
                <a:moveTo>
                  <a:pt x="361608" y="869300"/>
                </a:moveTo>
                <a:cubicBezTo>
                  <a:pt x="381279" y="869300"/>
                  <a:pt x="397226" y="885247"/>
                  <a:pt x="397226" y="904918"/>
                </a:cubicBezTo>
                <a:cubicBezTo>
                  <a:pt x="397226" y="924589"/>
                  <a:pt x="381279" y="940536"/>
                  <a:pt x="361608" y="940536"/>
                </a:cubicBezTo>
                <a:cubicBezTo>
                  <a:pt x="341937" y="940536"/>
                  <a:pt x="325990" y="924589"/>
                  <a:pt x="325990" y="904918"/>
                </a:cubicBezTo>
                <a:cubicBezTo>
                  <a:pt x="325990" y="885247"/>
                  <a:pt x="341937" y="869300"/>
                  <a:pt x="361608" y="869300"/>
                </a:cubicBezTo>
                <a:close/>
                <a:moveTo>
                  <a:pt x="35618" y="869300"/>
                </a:moveTo>
                <a:cubicBezTo>
                  <a:pt x="55289" y="869300"/>
                  <a:pt x="71236" y="885247"/>
                  <a:pt x="71236" y="904918"/>
                </a:cubicBezTo>
                <a:cubicBezTo>
                  <a:pt x="71236" y="924589"/>
                  <a:pt x="55289" y="940536"/>
                  <a:pt x="35618" y="940536"/>
                </a:cubicBezTo>
                <a:cubicBezTo>
                  <a:pt x="15947" y="940536"/>
                  <a:pt x="0" y="924589"/>
                  <a:pt x="0" y="904918"/>
                </a:cubicBezTo>
                <a:cubicBezTo>
                  <a:pt x="0" y="885247"/>
                  <a:pt x="15947" y="869300"/>
                  <a:pt x="35618" y="869300"/>
                </a:cubicBezTo>
                <a:close/>
                <a:moveTo>
                  <a:pt x="1339578" y="434650"/>
                </a:moveTo>
                <a:cubicBezTo>
                  <a:pt x="1359249" y="434650"/>
                  <a:pt x="1375196" y="450597"/>
                  <a:pt x="1375196" y="470268"/>
                </a:cubicBezTo>
                <a:cubicBezTo>
                  <a:pt x="1375196" y="489939"/>
                  <a:pt x="1359249" y="505886"/>
                  <a:pt x="1339578" y="505886"/>
                </a:cubicBezTo>
                <a:cubicBezTo>
                  <a:pt x="1319907" y="505886"/>
                  <a:pt x="1303960" y="489939"/>
                  <a:pt x="1303960" y="470268"/>
                </a:cubicBezTo>
                <a:cubicBezTo>
                  <a:pt x="1303960" y="450597"/>
                  <a:pt x="1319907" y="434650"/>
                  <a:pt x="1339578" y="434650"/>
                </a:cubicBezTo>
                <a:close/>
                <a:moveTo>
                  <a:pt x="1013588" y="434650"/>
                </a:moveTo>
                <a:cubicBezTo>
                  <a:pt x="1033259" y="434650"/>
                  <a:pt x="1049206" y="450597"/>
                  <a:pt x="1049206" y="470268"/>
                </a:cubicBezTo>
                <a:cubicBezTo>
                  <a:pt x="1049206" y="489939"/>
                  <a:pt x="1033259" y="505886"/>
                  <a:pt x="1013588" y="505886"/>
                </a:cubicBezTo>
                <a:cubicBezTo>
                  <a:pt x="993917" y="505886"/>
                  <a:pt x="977970" y="489939"/>
                  <a:pt x="977970" y="470268"/>
                </a:cubicBezTo>
                <a:cubicBezTo>
                  <a:pt x="977970" y="450597"/>
                  <a:pt x="993917" y="434650"/>
                  <a:pt x="1013588" y="434650"/>
                </a:cubicBezTo>
                <a:close/>
                <a:moveTo>
                  <a:pt x="687598" y="434650"/>
                </a:moveTo>
                <a:cubicBezTo>
                  <a:pt x="707269" y="434650"/>
                  <a:pt x="723216" y="450597"/>
                  <a:pt x="723216" y="470268"/>
                </a:cubicBezTo>
                <a:cubicBezTo>
                  <a:pt x="723216" y="489939"/>
                  <a:pt x="707269" y="505886"/>
                  <a:pt x="687598" y="505886"/>
                </a:cubicBezTo>
                <a:cubicBezTo>
                  <a:pt x="667927" y="505886"/>
                  <a:pt x="651980" y="489939"/>
                  <a:pt x="651980" y="470268"/>
                </a:cubicBezTo>
                <a:cubicBezTo>
                  <a:pt x="651980" y="450597"/>
                  <a:pt x="667927" y="434650"/>
                  <a:pt x="687598" y="434650"/>
                </a:cubicBezTo>
                <a:close/>
                <a:moveTo>
                  <a:pt x="361608" y="434650"/>
                </a:moveTo>
                <a:cubicBezTo>
                  <a:pt x="381279" y="434650"/>
                  <a:pt x="397226" y="450597"/>
                  <a:pt x="397226" y="470268"/>
                </a:cubicBezTo>
                <a:cubicBezTo>
                  <a:pt x="397226" y="489939"/>
                  <a:pt x="381279" y="505886"/>
                  <a:pt x="361608" y="505886"/>
                </a:cubicBezTo>
                <a:cubicBezTo>
                  <a:pt x="341937" y="505886"/>
                  <a:pt x="325990" y="489939"/>
                  <a:pt x="325990" y="470268"/>
                </a:cubicBezTo>
                <a:cubicBezTo>
                  <a:pt x="325990" y="450597"/>
                  <a:pt x="341937" y="434650"/>
                  <a:pt x="361608" y="434650"/>
                </a:cubicBezTo>
                <a:close/>
                <a:moveTo>
                  <a:pt x="35618" y="434650"/>
                </a:moveTo>
                <a:cubicBezTo>
                  <a:pt x="55289" y="434650"/>
                  <a:pt x="71236" y="450597"/>
                  <a:pt x="71236" y="470268"/>
                </a:cubicBezTo>
                <a:cubicBezTo>
                  <a:pt x="71236" y="489939"/>
                  <a:pt x="55289" y="505886"/>
                  <a:pt x="35618" y="505886"/>
                </a:cubicBezTo>
                <a:cubicBezTo>
                  <a:pt x="15947" y="505886"/>
                  <a:pt x="0" y="489939"/>
                  <a:pt x="0" y="470268"/>
                </a:cubicBezTo>
                <a:cubicBezTo>
                  <a:pt x="0" y="450597"/>
                  <a:pt x="15947" y="434650"/>
                  <a:pt x="35618" y="434650"/>
                </a:cubicBezTo>
                <a:close/>
                <a:moveTo>
                  <a:pt x="1339578" y="0"/>
                </a:moveTo>
                <a:cubicBezTo>
                  <a:pt x="1359249" y="0"/>
                  <a:pt x="1375196" y="15947"/>
                  <a:pt x="1375196" y="35618"/>
                </a:cubicBezTo>
                <a:cubicBezTo>
                  <a:pt x="1375196" y="55289"/>
                  <a:pt x="1359249" y="71236"/>
                  <a:pt x="1339578" y="71236"/>
                </a:cubicBezTo>
                <a:cubicBezTo>
                  <a:pt x="1319907" y="71236"/>
                  <a:pt x="1303960" y="55289"/>
                  <a:pt x="1303960" y="35618"/>
                </a:cubicBezTo>
                <a:cubicBezTo>
                  <a:pt x="1303960" y="15947"/>
                  <a:pt x="1319907" y="0"/>
                  <a:pt x="1339578" y="0"/>
                </a:cubicBezTo>
                <a:close/>
                <a:moveTo>
                  <a:pt x="1013588" y="0"/>
                </a:moveTo>
                <a:cubicBezTo>
                  <a:pt x="1033259" y="0"/>
                  <a:pt x="1049206" y="15947"/>
                  <a:pt x="1049206" y="35618"/>
                </a:cubicBezTo>
                <a:cubicBezTo>
                  <a:pt x="1049206" y="55289"/>
                  <a:pt x="1033259" y="71236"/>
                  <a:pt x="1013588" y="71236"/>
                </a:cubicBezTo>
                <a:cubicBezTo>
                  <a:pt x="993917" y="71236"/>
                  <a:pt x="977970" y="55289"/>
                  <a:pt x="977970" y="35618"/>
                </a:cubicBezTo>
                <a:cubicBezTo>
                  <a:pt x="977970" y="15947"/>
                  <a:pt x="993917" y="0"/>
                  <a:pt x="1013588" y="0"/>
                </a:cubicBezTo>
                <a:close/>
                <a:moveTo>
                  <a:pt x="687598" y="0"/>
                </a:moveTo>
                <a:cubicBezTo>
                  <a:pt x="707269" y="0"/>
                  <a:pt x="723216" y="15947"/>
                  <a:pt x="723216" y="35618"/>
                </a:cubicBezTo>
                <a:cubicBezTo>
                  <a:pt x="723216" y="55289"/>
                  <a:pt x="707269" y="71236"/>
                  <a:pt x="687598" y="71236"/>
                </a:cubicBezTo>
                <a:cubicBezTo>
                  <a:pt x="667927" y="71236"/>
                  <a:pt x="651980" y="55289"/>
                  <a:pt x="651980" y="35618"/>
                </a:cubicBezTo>
                <a:cubicBezTo>
                  <a:pt x="651980" y="15947"/>
                  <a:pt x="667927" y="0"/>
                  <a:pt x="687598" y="0"/>
                </a:cubicBezTo>
                <a:close/>
                <a:moveTo>
                  <a:pt x="361608" y="0"/>
                </a:moveTo>
                <a:cubicBezTo>
                  <a:pt x="381279" y="0"/>
                  <a:pt x="397226" y="15947"/>
                  <a:pt x="397226" y="35618"/>
                </a:cubicBezTo>
                <a:cubicBezTo>
                  <a:pt x="397226" y="55289"/>
                  <a:pt x="381279" y="71236"/>
                  <a:pt x="361608" y="71236"/>
                </a:cubicBezTo>
                <a:cubicBezTo>
                  <a:pt x="341937" y="71236"/>
                  <a:pt x="325990" y="55289"/>
                  <a:pt x="325990" y="35618"/>
                </a:cubicBezTo>
                <a:cubicBezTo>
                  <a:pt x="325990" y="15947"/>
                  <a:pt x="341937" y="0"/>
                  <a:pt x="361608" y="0"/>
                </a:cubicBezTo>
                <a:close/>
                <a:moveTo>
                  <a:pt x="35618" y="0"/>
                </a:moveTo>
                <a:cubicBezTo>
                  <a:pt x="55289" y="0"/>
                  <a:pt x="71236" y="15947"/>
                  <a:pt x="71236" y="35618"/>
                </a:cubicBezTo>
                <a:cubicBezTo>
                  <a:pt x="71236" y="55289"/>
                  <a:pt x="55289" y="71236"/>
                  <a:pt x="35618" y="71236"/>
                </a:cubicBezTo>
                <a:cubicBezTo>
                  <a:pt x="15947" y="71236"/>
                  <a:pt x="0" y="55289"/>
                  <a:pt x="0" y="35618"/>
                </a:cubicBezTo>
                <a:cubicBezTo>
                  <a:pt x="0" y="15947"/>
                  <a:pt x="15947" y="0"/>
                  <a:pt x="35618" y="0"/>
                </a:cubicBezTo>
                <a:close/>
              </a:path>
            </a:pathLst>
          </a:cu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668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5682498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Binarizando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el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1F5B9-CD2D-D7FF-BDA4-15ADD8C7AA16}"/>
              </a:ext>
            </a:extLst>
          </p:cNvPr>
          <p:cNvCxnSpPr>
            <a:cxnSpLocks/>
          </p:cNvCxnSpPr>
          <p:nvPr/>
        </p:nvCxnSpPr>
        <p:spPr>
          <a:xfrm>
            <a:off x="12438134" y="2625785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4112775" y="2625785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5235693" y="2625785"/>
            <a:ext cx="5790111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Métricas de Desempeño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4" name="Imagen 22">
            <a:extLst>
              <a:ext uri="{FF2B5EF4-FFF2-40B4-BE49-F238E27FC236}">
                <a16:creationId xmlns:a16="http://schemas.microsoft.com/office/drawing/2014/main" id="{A29C2CB5-8737-3256-13B1-4F92A0EFBD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3" t="30304" r="34199"/>
          <a:stretch/>
        </p:blipFill>
        <p:spPr>
          <a:xfrm>
            <a:off x="2413167" y="4679221"/>
            <a:ext cx="7760065" cy="5112000"/>
          </a:xfrm>
          <a:prstGeom prst="rect">
            <a:avLst/>
          </a:prstGeom>
        </p:spPr>
      </p:pic>
      <p:pic>
        <p:nvPicPr>
          <p:cNvPr id="2" name="Imagen 24">
            <a:extLst>
              <a:ext uri="{FF2B5EF4-FFF2-40B4-BE49-F238E27FC236}">
                <a16:creationId xmlns:a16="http://schemas.microsoft.com/office/drawing/2014/main" id="{4F62691C-A3FB-BE67-A0CE-3E06D389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229" y="5011775"/>
            <a:ext cx="4639037" cy="36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B57E1F13-BF10-281E-7ECA-5E2739D624F3}"/>
              </a:ext>
            </a:extLst>
          </p:cNvPr>
          <p:cNvSpPr/>
          <p:nvPr/>
        </p:nvSpPr>
        <p:spPr>
          <a:xfrm>
            <a:off x="28576" y="12393576"/>
            <a:ext cx="24377650" cy="3994484"/>
          </a:xfrm>
          <a:prstGeom prst="round2SameRect">
            <a:avLst>
              <a:gd name="adj1" fmla="val 28285"/>
              <a:gd name="adj2" fmla="val 0"/>
            </a:avLst>
          </a:prstGeom>
          <a:gradFill flip="none" rotWithShape="0"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613410" y="125763"/>
            <a:ext cx="14377654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Comparación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con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Otro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pic>
        <p:nvPicPr>
          <p:cNvPr id="4" name="Imagen 1259636893">
            <a:extLst>
              <a:ext uri="{FF2B5EF4-FFF2-40B4-BE49-F238E27FC236}">
                <a16:creationId xmlns:a16="http://schemas.microsoft.com/office/drawing/2014/main" id="{B17D3F1E-A066-F95B-C681-BA8BD67C2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10" y="2417268"/>
            <a:ext cx="8881464" cy="888146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BAFE3F-14D9-71BC-D9D9-90DDE1BF25FA}"/>
              </a:ext>
            </a:extLst>
          </p:cNvPr>
          <p:cNvSpPr/>
          <p:nvPr/>
        </p:nvSpPr>
        <p:spPr>
          <a:xfrm>
            <a:off x="11767202" y="2974263"/>
            <a:ext cx="11546839" cy="7767473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Fbs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Glucosa en Ayunas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Chol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Colesterol Sérico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Age: 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Edad</a:t>
            </a:r>
          </a:p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Num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</a:t>
            </a: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Diagnóstico de 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Enfermedad Cardiaca</a:t>
            </a:r>
          </a:p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Thalach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Talasemia</a:t>
            </a:r>
            <a:br>
              <a:rPr lang="es-CO" sz="3200">
                <a:solidFill>
                  <a:schemeClr val="tx2"/>
                </a:solidFill>
                <a:latin typeface="Montserrat Light" pitchFamily="2" charset="77"/>
              </a:rPr>
            </a:b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Sex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</a:t>
            </a: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Sexo del paciente</a:t>
            </a:r>
            <a:endParaRPr lang="es-CO" sz="3200">
              <a:solidFill>
                <a:schemeClr val="tx2"/>
              </a:solidFill>
              <a:latin typeface="Montserrat Light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Exang</a:t>
            </a:r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: Angina Inducida por Ejercicio</a:t>
            </a:r>
            <a:endParaRPr lang="es-CO" sz="3200" dirty="0">
              <a:solidFill>
                <a:schemeClr val="tx2"/>
              </a:solidFill>
              <a:latin typeface="Montserrat Light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Trestbps</a:t>
            </a: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: Presión Arterial en Reposo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CP: Tipo de Dolor de Pecho</a:t>
            </a:r>
          </a:p>
          <a:p>
            <a:pPr algn="ctr">
              <a:lnSpc>
                <a:spcPct val="150000"/>
              </a:lnSpc>
            </a:pP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Restecg</a:t>
            </a: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: Resultados Electrocardiograma en Reposo</a:t>
            </a:r>
            <a:endParaRPr lang="en-US" sz="3200">
              <a:solidFill>
                <a:schemeClr val="tx2"/>
              </a:solidFill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870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7213367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Estimación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con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Evidencia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3971783" y="2649848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3000294" y="3564247"/>
            <a:ext cx="9556106" cy="2716237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2"/>
                </a:solidFill>
                <a:latin typeface="Montserrat Light" pitchFamily="2" charset="77"/>
              </a:rPr>
              <a:t>Diferencias:</a:t>
            </a:r>
          </a:p>
          <a:p>
            <a:pPr marL="457200" indent="-457200" algn="ctr">
              <a:buFontTx/>
              <a:buChar char="-"/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Modelo con 5 clases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  <a:p>
            <a:pPr marL="457200" indent="-457200" algn="ctr">
              <a:buFontTx/>
              <a:buChar char="-"/>
            </a:pPr>
            <a:r>
              <a:rPr lang="es-ES_tradnl" sz="3200" dirty="0">
                <a:solidFill>
                  <a:schemeClr val="tx2"/>
                </a:solidFill>
                <a:latin typeface="Montserrat Light" pitchFamily="2" charset="77"/>
              </a:rPr>
              <a:t>9 Variables de Evidencia </a:t>
            </a:r>
          </a:p>
          <a:p>
            <a:pPr marL="457200" indent="-457200" algn="ctr">
              <a:buFontTx/>
              <a:buChar char="-"/>
            </a:pPr>
            <a:r>
              <a:rPr lang="es-ES_tradnl" sz="3200" dirty="0">
                <a:solidFill>
                  <a:schemeClr val="tx2"/>
                </a:solidFill>
                <a:latin typeface="Montserrat Light" pitchFamily="2" charset="77"/>
              </a:rPr>
              <a:t>Mayores valores posibles en cada variable</a:t>
            </a:r>
          </a:p>
        </p:txBody>
      </p:sp>
      <p:pic>
        <p:nvPicPr>
          <p:cNvPr id="4" name="Imagen 2000034348">
            <a:extLst>
              <a:ext uri="{FF2B5EF4-FFF2-40B4-BE49-F238E27FC236}">
                <a16:creationId xmlns:a16="http://schemas.microsoft.com/office/drawing/2014/main" id="{5AC6098C-E5B3-E5DD-9391-F7DC33AF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4"/>
          <a:stretch/>
        </p:blipFill>
        <p:spPr>
          <a:xfrm>
            <a:off x="927058" y="3852230"/>
            <a:ext cx="10450299" cy="743673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A13927-F110-AA91-C109-F5F1F03664A6}"/>
              </a:ext>
            </a:extLst>
          </p:cNvPr>
          <p:cNvSpPr/>
          <p:nvPr/>
        </p:nvSpPr>
        <p:spPr>
          <a:xfrm>
            <a:off x="13000294" y="7339264"/>
            <a:ext cx="9556106" cy="2716237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2"/>
                </a:solidFill>
                <a:latin typeface="Montserrat Light" pitchFamily="2" charset="77"/>
              </a:rPr>
              <a:t>Similitudes:</a:t>
            </a:r>
          </a:p>
          <a:p>
            <a:pPr marL="457200" indent="-457200" algn="ctr">
              <a:buFontTx/>
              <a:buChar char="-"/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Modelo 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Multiclase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  <a:p>
            <a:pPr marL="457200" indent="-457200" algn="ctr">
              <a:buFontTx/>
              <a:buChar char="-"/>
            </a:pPr>
            <a:r>
              <a:rPr lang="es-ES_tradnl" sz="3200" dirty="0">
                <a:solidFill>
                  <a:schemeClr val="tx2"/>
                </a:solidFill>
                <a:latin typeface="Montserrat Light" pitchFamily="2" charset="77"/>
              </a:rPr>
              <a:t>Estimación por Puntaje K2</a:t>
            </a:r>
          </a:p>
          <a:p>
            <a:pPr marL="457200" indent="-457200" algn="ctr">
              <a:buFontTx/>
              <a:buChar char="-"/>
            </a:pPr>
            <a:r>
              <a:rPr lang="es-ES_tradnl" sz="3200" dirty="0">
                <a:solidFill>
                  <a:schemeClr val="tx2"/>
                </a:solidFill>
                <a:latin typeface="Montserrat Light" pitchFamily="2" charset="77"/>
              </a:rPr>
              <a:t>Variables de Evidencia similares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30403-3A1B-BEC1-BDD8-8DC257A23ED7}"/>
              </a:ext>
            </a:extLst>
          </p:cNvPr>
          <p:cNvCxnSpPr>
            <a:cxnSpLocks/>
          </p:cNvCxnSpPr>
          <p:nvPr/>
        </p:nvCxnSpPr>
        <p:spPr>
          <a:xfrm>
            <a:off x="11836555" y="2649848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4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5682498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Binarizando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el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1F5B9-CD2D-D7FF-BDA4-15ADD8C7AA16}"/>
              </a:ext>
            </a:extLst>
          </p:cNvPr>
          <p:cNvCxnSpPr>
            <a:cxnSpLocks/>
          </p:cNvCxnSpPr>
          <p:nvPr/>
        </p:nvCxnSpPr>
        <p:spPr>
          <a:xfrm>
            <a:off x="12438134" y="2625785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4112774" y="2768845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5235693" y="2625785"/>
            <a:ext cx="5790111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Métricas de Desempeño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2" name="Imagen 25">
            <a:extLst>
              <a:ext uri="{FF2B5EF4-FFF2-40B4-BE49-F238E27FC236}">
                <a16:creationId xmlns:a16="http://schemas.microsoft.com/office/drawing/2014/main" id="{AE6DAA48-4A67-E6D8-791E-E279EC9263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t="30086" r="34839"/>
          <a:stretch/>
        </p:blipFill>
        <p:spPr>
          <a:xfrm>
            <a:off x="2321300" y="4679221"/>
            <a:ext cx="7943797" cy="5112000"/>
          </a:xfrm>
          <a:prstGeom prst="rect">
            <a:avLst/>
          </a:prstGeom>
        </p:spPr>
      </p:pic>
      <p:pic>
        <p:nvPicPr>
          <p:cNvPr id="5" name="Imagen 26">
            <a:extLst>
              <a:ext uri="{FF2B5EF4-FFF2-40B4-BE49-F238E27FC236}">
                <a16:creationId xmlns:a16="http://schemas.microsoft.com/office/drawing/2014/main" id="{5B28153C-BB88-353A-B5F7-FB67A202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829" y="4907114"/>
            <a:ext cx="4677842" cy="39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613410" y="125763"/>
            <a:ext cx="14377654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Comparación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con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Otro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26AB9D93-48B4-E885-4D0F-7D23C76485D9}"/>
              </a:ext>
            </a:extLst>
          </p:cNvPr>
          <p:cNvSpPr/>
          <p:nvPr/>
        </p:nvSpPr>
        <p:spPr>
          <a:xfrm rot="10800000">
            <a:off x="-646771" y="-8415734"/>
            <a:ext cx="21111571" cy="10336848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CE8252-1957-5607-6B21-4E6F5E2F55B9}"/>
              </a:ext>
            </a:extLst>
          </p:cNvPr>
          <p:cNvSpPr/>
          <p:nvPr/>
        </p:nvSpPr>
        <p:spPr>
          <a:xfrm>
            <a:off x="446050" y="2275401"/>
            <a:ext cx="11588238" cy="1033684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>
                <a:solidFill>
                  <a:schemeClr val="tx2"/>
                </a:solidFill>
                <a:latin typeface="Montserrat Light" pitchFamily="2" charset="77"/>
              </a:rPr>
              <a:t>Resultados:</a:t>
            </a:r>
          </a:p>
          <a:p>
            <a:pPr marL="571500" indent="-571500" algn="just">
              <a:buFontTx/>
              <a:buChar char="-"/>
            </a:pPr>
            <a:r>
              <a:rPr lang="es-CO">
                <a:solidFill>
                  <a:schemeClr val="tx2"/>
                </a:solidFill>
                <a:latin typeface="Montserrat Light" pitchFamily="2" charset="77"/>
              </a:rPr>
              <a:t>El modelo de comparación tiene un mayor número de variables, por lo que puede brindar resultados mas precisos según la evidencia dada. </a:t>
            </a:r>
          </a:p>
          <a:p>
            <a:pPr algn="ctr"/>
            <a:endParaRPr lang="es-CO">
              <a:solidFill>
                <a:schemeClr val="tx2"/>
              </a:solidFill>
              <a:latin typeface="Montserrat Light" pitchFamily="2" charset="77"/>
            </a:endParaRPr>
          </a:p>
          <a:p>
            <a:pPr marL="571500" indent="-571500" algn="just">
              <a:buFontTx/>
              <a:buChar char="-"/>
            </a:pPr>
            <a:r>
              <a:rPr lang="es-CO">
                <a:solidFill>
                  <a:schemeClr val="tx2"/>
                </a:solidFill>
                <a:latin typeface="Montserrat Light" pitchFamily="2" charset="77"/>
              </a:rPr>
              <a:t>Los errores del modelo del proyecto 1 y el del puntaje K2, pueden afectar la eficiencia del modelo, resultando en métricas mas bajas.</a:t>
            </a:r>
          </a:p>
          <a:p>
            <a:pPr algn="ctr"/>
            <a:endParaRPr lang="es-CO">
              <a:solidFill>
                <a:schemeClr val="tx2"/>
              </a:solidFill>
              <a:latin typeface="Montserrat Light" pitchFamily="2" charset="77"/>
            </a:endParaRPr>
          </a:p>
          <a:p>
            <a:pPr marL="571500" indent="-571500" algn="just">
              <a:buFontTx/>
              <a:buChar char="-"/>
            </a:pPr>
            <a:r>
              <a:rPr lang="es-CO">
                <a:solidFill>
                  <a:schemeClr val="tx2"/>
                </a:solidFill>
                <a:latin typeface="Montserrat Light" pitchFamily="2" charset="77"/>
              </a:rPr>
              <a:t>La definición manual del modelo de comparación puede afectar positivamente en sus métricas, mientras el modelo propio por puntaje K2 fue definido por el algoritmo, limitando el número de variables a tener en cuenta en este. </a:t>
            </a:r>
          </a:p>
        </p:txBody>
      </p:sp>
      <p:pic>
        <p:nvPicPr>
          <p:cNvPr id="9" name="Imagen 1">
            <a:extLst>
              <a:ext uri="{FF2B5EF4-FFF2-40B4-BE49-F238E27FC236}">
                <a16:creationId xmlns:a16="http://schemas.microsoft.com/office/drawing/2014/main" id="{DC82FF19-AADC-E2DD-350C-A76D1F39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82" y="4417908"/>
            <a:ext cx="9795733" cy="244009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8C0F80-FFEB-DEB0-72C7-8053BF5FF400}"/>
              </a:ext>
            </a:extLst>
          </p:cNvPr>
          <p:cNvSpPr/>
          <p:nvPr/>
        </p:nvSpPr>
        <p:spPr>
          <a:xfrm>
            <a:off x="15453505" y="7599037"/>
            <a:ext cx="5355945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Modelos </a:t>
            </a:r>
            <a:r>
              <a:rPr lang="es-CO" sz="3200" err="1">
                <a:solidFill>
                  <a:schemeClr val="tx2"/>
                </a:solidFill>
                <a:latin typeface="Montserrat Light" pitchFamily="2" charset="77"/>
              </a:rPr>
              <a:t>Binarizados</a:t>
            </a:r>
            <a:endParaRPr lang="es-ES_tradnl" sz="320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F1086-5524-EA26-EFB9-DCBE344C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32" y="10633074"/>
            <a:ext cx="989979" cy="989979"/>
          </a:xfrm>
          <a:prstGeom prst="rect">
            <a:avLst/>
          </a:prstGeom>
        </p:spPr>
      </p:pic>
      <p:pic>
        <p:nvPicPr>
          <p:cNvPr id="12" name="Imagen 28">
            <a:extLst>
              <a:ext uri="{FF2B5EF4-FFF2-40B4-BE49-F238E27FC236}">
                <a16:creationId xmlns:a16="http://schemas.microsoft.com/office/drawing/2014/main" id="{49B3648A-D580-421A-4C77-6568FF28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609" y="8690998"/>
            <a:ext cx="9795733" cy="261639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67B0F3-4879-DE83-74F1-50E6E1F91882}"/>
              </a:ext>
            </a:extLst>
          </p:cNvPr>
          <p:cNvSpPr/>
          <p:nvPr/>
        </p:nvSpPr>
        <p:spPr>
          <a:xfrm>
            <a:off x="15453505" y="3308034"/>
            <a:ext cx="5355945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>
                <a:solidFill>
                  <a:schemeClr val="tx2"/>
                </a:solidFill>
                <a:latin typeface="Montserrat Light" pitchFamily="2" charset="77"/>
              </a:rPr>
              <a:t>Modelos Generales</a:t>
            </a:r>
            <a:endParaRPr lang="es-ES_tradnl" sz="320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4EE086-4974-D36C-ED24-B7B4A24A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344" y="6238539"/>
            <a:ext cx="989979" cy="9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6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5F627F2-6510-6049-9B81-3C180ED7827C}"/>
              </a:ext>
            </a:extLst>
          </p:cNvPr>
          <p:cNvSpPr txBox="1">
            <a:spLocks/>
          </p:cNvSpPr>
          <p:nvPr/>
        </p:nvSpPr>
        <p:spPr>
          <a:xfrm>
            <a:off x="-5963055" y="-6809979"/>
            <a:ext cx="11926110" cy="11634280"/>
          </a:xfrm>
          <a:custGeom>
            <a:avLst/>
            <a:gdLst>
              <a:gd name="connsiteX0" fmla="*/ 2618579 w 11926110"/>
              <a:gd name="connsiteY0" fmla="*/ 0 h 11634280"/>
              <a:gd name="connsiteX1" fmla="*/ 8782237 w 11926110"/>
              <a:gd name="connsiteY1" fmla="*/ 0 h 11634280"/>
              <a:gd name="connsiteX2" fmla="*/ 8928661 w 11926110"/>
              <a:gd name="connsiteY2" fmla="*/ 84192 h 11634280"/>
              <a:gd name="connsiteX3" fmla="*/ 11926110 w 11926110"/>
              <a:gd name="connsiteY3" fmla="*/ 5408578 h 11634280"/>
              <a:gd name="connsiteX4" fmla="*/ 5700409 w 11926110"/>
              <a:gd name="connsiteY4" fmla="*/ 11634280 h 11634280"/>
              <a:gd name="connsiteX5" fmla="*/ 88628 w 11926110"/>
              <a:gd name="connsiteY5" fmla="*/ 8107677 h 11634280"/>
              <a:gd name="connsiteX6" fmla="*/ 0 w 11926110"/>
              <a:gd name="connsiteY6" fmla="*/ 7911637 h 11634280"/>
              <a:gd name="connsiteX7" fmla="*/ 0 w 11926110"/>
              <a:gd name="connsiteY7" fmla="*/ 2905519 h 11634280"/>
              <a:gd name="connsiteX8" fmla="*/ 88628 w 11926110"/>
              <a:gd name="connsiteY8" fmla="*/ 2709479 h 11634280"/>
              <a:gd name="connsiteX9" fmla="*/ 2472156 w 11926110"/>
              <a:gd name="connsiteY9" fmla="*/ 84192 h 116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6110" h="11634280">
                <a:moveTo>
                  <a:pt x="2618579" y="0"/>
                </a:moveTo>
                <a:lnTo>
                  <a:pt x="8782237" y="0"/>
                </a:lnTo>
                <a:lnTo>
                  <a:pt x="8928661" y="84192"/>
                </a:lnTo>
                <a:cubicBezTo>
                  <a:pt x="10725702" y="1176101"/>
                  <a:pt x="11926110" y="3152155"/>
                  <a:pt x="11926110" y="5408578"/>
                </a:cubicBezTo>
                <a:cubicBezTo>
                  <a:pt x="11926110" y="8846938"/>
                  <a:pt x="9138768" y="11634280"/>
                  <a:pt x="5700409" y="11634280"/>
                </a:cubicBezTo>
                <a:cubicBezTo>
                  <a:pt x="3229087" y="11634280"/>
                  <a:pt x="1094083" y="10194335"/>
                  <a:pt x="88628" y="8107677"/>
                </a:cubicBezTo>
                <a:lnTo>
                  <a:pt x="0" y="7911637"/>
                </a:lnTo>
                <a:lnTo>
                  <a:pt x="0" y="2905519"/>
                </a:lnTo>
                <a:lnTo>
                  <a:pt x="88628" y="2709479"/>
                </a:lnTo>
                <a:cubicBezTo>
                  <a:pt x="613213" y="1620788"/>
                  <a:pt x="1445275" y="708140"/>
                  <a:pt x="2472156" y="84192"/>
                </a:cubicBezTo>
                <a:close/>
              </a:path>
            </a:pathLst>
          </a:custGeom>
          <a:gradFill>
            <a:gsLst>
              <a:gs pos="28000">
                <a:srgbClr val="F3AFAB"/>
              </a:gs>
              <a:gs pos="1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alpha val="50000"/>
                </a:schemeClr>
              </a:gs>
              <a:gs pos="53000">
                <a:schemeClr val="accent1">
                  <a:lumMod val="40000"/>
                  <a:lumOff val="60000"/>
                  <a:alpha val="59000"/>
                </a:schemeClr>
              </a:gs>
            </a:gsLst>
            <a:lin ang="2700000" scaled="0"/>
          </a:gradFill>
          <a:ln>
            <a:noFill/>
          </a:ln>
          <a:effectLst/>
        </p:spPr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F4C476-757D-C049-963C-605BBA26B92E}"/>
              </a:ext>
            </a:extLst>
          </p:cNvPr>
          <p:cNvSpPr/>
          <p:nvPr/>
        </p:nvSpPr>
        <p:spPr>
          <a:xfrm>
            <a:off x="14045185" y="1619078"/>
            <a:ext cx="9262745" cy="328074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Muestra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el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comportamiento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del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colesterol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total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en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sangre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en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función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de la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edad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los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pacientes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. Es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posible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afirmar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que a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medida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que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aumenta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la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edad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los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valores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de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colesterol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tienden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a </a:t>
            </a:r>
            <a:r>
              <a:rPr lang="en-US" sz="3200" dirty="0" err="1">
                <a:solidFill>
                  <a:schemeClr val="tx2"/>
                </a:solidFill>
                <a:latin typeface="Montserrat Light" pitchFamily="2" charset="77"/>
              </a:rPr>
              <a:t>aumentar</a:t>
            </a:r>
            <a:r>
              <a:rPr lang="en-US" sz="3200" dirty="0">
                <a:solidFill>
                  <a:schemeClr val="tx2"/>
                </a:solidFill>
                <a:latin typeface="Montserrat Light" pitchFamily="2" charset="7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2017-ABD5-0340-A1F1-1AA6D03A8B3C}"/>
              </a:ext>
            </a:extLst>
          </p:cNvPr>
          <p:cNvSpPr txBox="1"/>
          <p:nvPr/>
        </p:nvSpPr>
        <p:spPr>
          <a:xfrm>
            <a:off x="1185544" y="544884"/>
            <a:ext cx="8402107" cy="1621534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Visualizaciones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pic>
        <p:nvPicPr>
          <p:cNvPr id="4" name="Imagen 1">
            <a:extLst>
              <a:ext uri="{FF2B5EF4-FFF2-40B4-BE49-F238E27FC236}">
                <a16:creationId xmlns:a16="http://schemas.microsoft.com/office/drawing/2014/main" id="{5000F3ED-ED07-8EC1-D7AD-9CFCE8D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5" y="2733817"/>
            <a:ext cx="12835257" cy="104773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BE94A6-A730-CF80-F604-AC116566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944" y="5816615"/>
            <a:ext cx="1933575" cy="1933575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08DD4671-8001-C9D8-3C7D-6FB32FD8A598}"/>
              </a:ext>
            </a:extLst>
          </p:cNvPr>
          <p:cNvSpPr/>
          <p:nvPr/>
        </p:nvSpPr>
        <p:spPr>
          <a:xfrm rot="10800000">
            <a:off x="19506184" y="6113609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97DAD63-DE90-A7DF-6456-585D331946AE}"/>
              </a:ext>
            </a:extLst>
          </p:cNvPr>
          <p:cNvSpPr/>
          <p:nvPr/>
        </p:nvSpPr>
        <p:spPr>
          <a:xfrm>
            <a:off x="15356445" y="5959621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5B0EEB-981E-8253-B21F-28D69EA73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818" y="5816615"/>
            <a:ext cx="1625600" cy="162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792B73-3848-175D-861A-198597CCFB36}"/>
              </a:ext>
            </a:extLst>
          </p:cNvPr>
          <p:cNvSpPr txBox="1"/>
          <p:nvPr/>
        </p:nvSpPr>
        <p:spPr>
          <a:xfrm>
            <a:off x="14642605" y="7859382"/>
            <a:ext cx="3321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Actividad Física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45BD6-85FB-F974-CB69-6A020ADD24E4}"/>
              </a:ext>
            </a:extLst>
          </p:cNvPr>
          <p:cNvSpPr txBox="1"/>
          <p:nvPr/>
        </p:nvSpPr>
        <p:spPr>
          <a:xfrm>
            <a:off x="19765264" y="8009086"/>
            <a:ext cx="27153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Trigliceridos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97E48A1-B168-E4B3-3D32-9E031CBDE443}"/>
              </a:ext>
            </a:extLst>
          </p:cNvPr>
          <p:cNvSpPr/>
          <p:nvPr/>
        </p:nvSpPr>
        <p:spPr>
          <a:xfrm rot="10800000">
            <a:off x="19604484" y="9790814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27751401-BC9E-C44A-2962-4EAA8B43AC7F}"/>
              </a:ext>
            </a:extLst>
          </p:cNvPr>
          <p:cNvSpPr/>
          <p:nvPr/>
        </p:nvSpPr>
        <p:spPr>
          <a:xfrm>
            <a:off x="14299019" y="9786903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825D8-73BC-D92E-9D4A-F6AFBFE4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6016" y="9690464"/>
            <a:ext cx="1436029" cy="1436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85C93-03D5-57B3-DFAC-929A89407F88}"/>
              </a:ext>
            </a:extLst>
          </p:cNvPr>
          <p:cNvSpPr txBox="1"/>
          <p:nvPr/>
        </p:nvSpPr>
        <p:spPr>
          <a:xfrm>
            <a:off x="19166464" y="11307560"/>
            <a:ext cx="49351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“Malo”</a:t>
            </a:r>
          </a:p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Colesterol de Baja Densidad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1D767-38EE-BAE5-6C3B-7DD5C677BF0A}"/>
              </a:ext>
            </a:extLst>
          </p:cNvPr>
          <p:cNvSpPr txBox="1"/>
          <p:nvPr/>
        </p:nvSpPr>
        <p:spPr>
          <a:xfrm>
            <a:off x="14367352" y="11303648"/>
            <a:ext cx="49351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“Bueno”</a:t>
            </a:r>
          </a:p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Colesterol de Alta Densidad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B3616-CB82-8E21-8C25-D0C41A18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6903" y="9738683"/>
            <a:ext cx="1436029" cy="14360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93368-A14E-4FFF-BCF1-7833B00202EE}"/>
              </a:ext>
            </a:extLst>
          </p:cNvPr>
          <p:cNvCxnSpPr/>
          <p:nvPr/>
        </p:nvCxnSpPr>
        <p:spPr>
          <a:xfrm>
            <a:off x="18919882" y="5959621"/>
            <a:ext cx="0" cy="705669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D0B38-EDEA-8D13-CBE9-3235EBAFAE5B}"/>
              </a:ext>
            </a:extLst>
          </p:cNvPr>
          <p:cNvCxnSpPr>
            <a:cxnSpLocks/>
          </p:cNvCxnSpPr>
          <p:nvPr/>
        </p:nvCxnSpPr>
        <p:spPr>
          <a:xfrm>
            <a:off x="14367352" y="9206314"/>
            <a:ext cx="9269479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7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EB222C-6E79-E052-B665-1CC85A9C4EE0}"/>
              </a:ext>
            </a:extLst>
          </p:cNvPr>
          <p:cNvSpPr txBox="1"/>
          <p:nvPr/>
        </p:nvSpPr>
        <p:spPr>
          <a:xfrm>
            <a:off x="19049487" y="11697357"/>
            <a:ext cx="513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Pacientes con Enfermedad Cardiaca Leve o Severa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8DD4671-8001-C9D8-3C7D-6FB32FD8A598}"/>
              </a:ext>
            </a:extLst>
          </p:cNvPr>
          <p:cNvSpPr/>
          <p:nvPr/>
        </p:nvSpPr>
        <p:spPr>
          <a:xfrm rot="10800000">
            <a:off x="18749059" y="5309642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45BD6-85FB-F974-CB69-6A020ADD24E4}"/>
              </a:ext>
            </a:extLst>
          </p:cNvPr>
          <p:cNvSpPr txBox="1"/>
          <p:nvPr/>
        </p:nvSpPr>
        <p:spPr>
          <a:xfrm>
            <a:off x="18267180" y="6956410"/>
            <a:ext cx="5560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Colesterol y Enfermedades Cardiacas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97E48A1-B168-E4B3-3D32-9E031CBDE443}"/>
              </a:ext>
            </a:extLst>
          </p:cNvPr>
          <p:cNvSpPr/>
          <p:nvPr/>
        </p:nvSpPr>
        <p:spPr>
          <a:xfrm rot="10800000">
            <a:off x="19611960" y="9991576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AD23267-000E-99F2-6819-8F760BDD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840" y="5268135"/>
            <a:ext cx="1381097" cy="13810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09813A-32ED-AB07-C308-2729EE6B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2210" y="5334002"/>
            <a:ext cx="1573227" cy="1573227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5BD0E0-D083-0FD3-B462-3EEE01BF406B}"/>
              </a:ext>
            </a:extLst>
          </p:cNvPr>
          <p:cNvSpPr/>
          <p:nvPr/>
        </p:nvSpPr>
        <p:spPr>
          <a:xfrm>
            <a:off x="16123821" y="3825648"/>
            <a:ext cx="4509738" cy="818338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Según la literatura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BCB2AA-08BF-3BFD-9A69-3388F220B279}"/>
              </a:ext>
            </a:extLst>
          </p:cNvPr>
          <p:cNvSpPr/>
          <p:nvPr/>
        </p:nvSpPr>
        <p:spPr>
          <a:xfrm>
            <a:off x="15827415" y="8605057"/>
            <a:ext cx="5138857" cy="818338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Resultados Obtenidos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5F627F2-6510-6049-9B81-3C180ED7827C}"/>
              </a:ext>
            </a:extLst>
          </p:cNvPr>
          <p:cNvSpPr txBox="1">
            <a:spLocks/>
          </p:cNvSpPr>
          <p:nvPr/>
        </p:nvSpPr>
        <p:spPr>
          <a:xfrm>
            <a:off x="-5963055" y="-6809979"/>
            <a:ext cx="11926110" cy="11634280"/>
          </a:xfrm>
          <a:custGeom>
            <a:avLst/>
            <a:gdLst>
              <a:gd name="connsiteX0" fmla="*/ 2618579 w 11926110"/>
              <a:gd name="connsiteY0" fmla="*/ 0 h 11634280"/>
              <a:gd name="connsiteX1" fmla="*/ 8782237 w 11926110"/>
              <a:gd name="connsiteY1" fmla="*/ 0 h 11634280"/>
              <a:gd name="connsiteX2" fmla="*/ 8928661 w 11926110"/>
              <a:gd name="connsiteY2" fmla="*/ 84192 h 11634280"/>
              <a:gd name="connsiteX3" fmla="*/ 11926110 w 11926110"/>
              <a:gd name="connsiteY3" fmla="*/ 5408578 h 11634280"/>
              <a:gd name="connsiteX4" fmla="*/ 5700409 w 11926110"/>
              <a:gd name="connsiteY4" fmla="*/ 11634280 h 11634280"/>
              <a:gd name="connsiteX5" fmla="*/ 88628 w 11926110"/>
              <a:gd name="connsiteY5" fmla="*/ 8107677 h 11634280"/>
              <a:gd name="connsiteX6" fmla="*/ 0 w 11926110"/>
              <a:gd name="connsiteY6" fmla="*/ 7911637 h 11634280"/>
              <a:gd name="connsiteX7" fmla="*/ 0 w 11926110"/>
              <a:gd name="connsiteY7" fmla="*/ 2905519 h 11634280"/>
              <a:gd name="connsiteX8" fmla="*/ 88628 w 11926110"/>
              <a:gd name="connsiteY8" fmla="*/ 2709479 h 11634280"/>
              <a:gd name="connsiteX9" fmla="*/ 2472156 w 11926110"/>
              <a:gd name="connsiteY9" fmla="*/ 84192 h 116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6110" h="11634280">
                <a:moveTo>
                  <a:pt x="2618579" y="0"/>
                </a:moveTo>
                <a:lnTo>
                  <a:pt x="8782237" y="0"/>
                </a:lnTo>
                <a:lnTo>
                  <a:pt x="8928661" y="84192"/>
                </a:lnTo>
                <a:cubicBezTo>
                  <a:pt x="10725702" y="1176101"/>
                  <a:pt x="11926110" y="3152155"/>
                  <a:pt x="11926110" y="5408578"/>
                </a:cubicBezTo>
                <a:cubicBezTo>
                  <a:pt x="11926110" y="8846938"/>
                  <a:pt x="9138768" y="11634280"/>
                  <a:pt x="5700409" y="11634280"/>
                </a:cubicBezTo>
                <a:cubicBezTo>
                  <a:pt x="3229087" y="11634280"/>
                  <a:pt x="1094083" y="10194335"/>
                  <a:pt x="88628" y="8107677"/>
                </a:cubicBezTo>
                <a:lnTo>
                  <a:pt x="0" y="7911637"/>
                </a:lnTo>
                <a:lnTo>
                  <a:pt x="0" y="2905519"/>
                </a:lnTo>
                <a:lnTo>
                  <a:pt x="88628" y="2709479"/>
                </a:lnTo>
                <a:cubicBezTo>
                  <a:pt x="613213" y="1620788"/>
                  <a:pt x="1445275" y="708140"/>
                  <a:pt x="2472156" y="84192"/>
                </a:cubicBezTo>
                <a:close/>
              </a:path>
            </a:pathLst>
          </a:custGeom>
          <a:gradFill>
            <a:gsLst>
              <a:gs pos="28000">
                <a:srgbClr val="F3AFAB"/>
              </a:gs>
              <a:gs pos="1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alpha val="50000"/>
                </a:schemeClr>
              </a:gs>
              <a:gs pos="53000">
                <a:schemeClr val="accent1">
                  <a:lumMod val="40000"/>
                  <a:lumOff val="60000"/>
                  <a:alpha val="59000"/>
                </a:schemeClr>
              </a:gs>
            </a:gsLst>
            <a:lin ang="2700000" scaled="0"/>
          </a:gradFill>
          <a:ln>
            <a:noFill/>
          </a:ln>
          <a:effectLst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2017-ABD5-0340-A1F1-1AA6D03A8B3C}"/>
              </a:ext>
            </a:extLst>
          </p:cNvPr>
          <p:cNvSpPr txBox="1"/>
          <p:nvPr/>
        </p:nvSpPr>
        <p:spPr>
          <a:xfrm>
            <a:off x="1185544" y="544884"/>
            <a:ext cx="8402107" cy="1621534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Visualizaciones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pic>
        <p:nvPicPr>
          <p:cNvPr id="28" name="Imagen 12">
            <a:extLst>
              <a:ext uri="{FF2B5EF4-FFF2-40B4-BE49-F238E27FC236}">
                <a16:creationId xmlns:a16="http://schemas.microsoft.com/office/drawing/2014/main" id="{466FB70E-74EA-EE30-C1FB-4845E5F6B5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0" y="2738234"/>
            <a:ext cx="12824310" cy="9413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792B73-3848-175D-861A-198597CCFB36}"/>
              </a:ext>
            </a:extLst>
          </p:cNvPr>
          <p:cNvSpPr txBox="1"/>
          <p:nvPr/>
        </p:nvSpPr>
        <p:spPr>
          <a:xfrm>
            <a:off x="12979115" y="6822282"/>
            <a:ext cx="40845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Glucosa en Sangre en Ayunas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F4C476-757D-C049-963C-605BBA26B92E}"/>
              </a:ext>
            </a:extLst>
          </p:cNvPr>
          <p:cNvSpPr/>
          <p:nvPr/>
        </p:nvSpPr>
        <p:spPr>
          <a:xfrm>
            <a:off x="13448933" y="510232"/>
            <a:ext cx="9262745" cy="2800308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Número de pacientes que presentan cada nivel de enfermedad cardiaca al tener </a:t>
            </a:r>
          </a:p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un valor de glucosa en sangre mayor a 120 mg/</a:t>
            </a:r>
            <a:r>
              <a:rPr lang="es-CO" sz="3200" dirty="0" err="1">
                <a:solidFill>
                  <a:schemeClr val="tx2"/>
                </a:solidFill>
                <a:latin typeface="Montserrat Light" pitchFamily="2" charset="77"/>
              </a:rPr>
              <a:t>dL</a:t>
            </a: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 (FBS =1) y angina inducida por el ejercicio (EXANG = 1)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97DAD63-DE90-A7DF-6456-585D331946AE}"/>
              </a:ext>
            </a:extLst>
          </p:cNvPr>
          <p:cNvSpPr/>
          <p:nvPr/>
        </p:nvSpPr>
        <p:spPr>
          <a:xfrm rot="10800000">
            <a:off x="13830504" y="5104218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Equal 33">
            <a:extLst>
              <a:ext uri="{FF2B5EF4-FFF2-40B4-BE49-F238E27FC236}">
                <a16:creationId xmlns:a16="http://schemas.microsoft.com/office/drawing/2014/main" id="{78329FAA-1616-443D-1CF9-90E47E4FA170}"/>
              </a:ext>
            </a:extLst>
          </p:cNvPr>
          <p:cNvSpPr/>
          <p:nvPr/>
        </p:nvSpPr>
        <p:spPr>
          <a:xfrm>
            <a:off x="16832029" y="5853584"/>
            <a:ext cx="1360449" cy="464733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6565065-E618-02CC-4794-AD6CA6DC6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8920" y="5400807"/>
            <a:ext cx="1390690" cy="139069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27751401-BC9E-C44A-2962-4EAA8B43AC7F}"/>
              </a:ext>
            </a:extLst>
          </p:cNvPr>
          <p:cNvSpPr/>
          <p:nvPr/>
        </p:nvSpPr>
        <p:spPr>
          <a:xfrm rot="10800000">
            <a:off x="13495241" y="9830001"/>
            <a:ext cx="518160" cy="13395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EB5B156-51A3-DFAD-B4AC-6104D206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506" y="10037528"/>
            <a:ext cx="1381097" cy="13810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62FFE78-58D6-1EDB-D0B8-852EE95F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8447" y="10070360"/>
            <a:ext cx="1390690" cy="13906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2E7161D-91E5-5E58-4A3B-8B6B3F396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75689" y="10292376"/>
            <a:ext cx="877216" cy="8772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82E608-A7E6-736B-F9F6-B68FF7067B23}"/>
              </a:ext>
            </a:extLst>
          </p:cNvPr>
          <p:cNvSpPr txBox="1"/>
          <p:nvPr/>
        </p:nvSpPr>
        <p:spPr>
          <a:xfrm>
            <a:off x="13038264" y="11860571"/>
            <a:ext cx="47205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Glucosa alta sin Enfermedad Cardiaca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B2D419-3C1D-5BAA-10D9-D1F33FF1B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9864" y="10095655"/>
            <a:ext cx="1390690" cy="13906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6349B04-B03B-D8C8-6C0C-B1E8CABE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32225" y="10224194"/>
            <a:ext cx="1204753" cy="120475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B59861-7973-0E7F-30B1-264DD6B955C6}"/>
              </a:ext>
            </a:extLst>
          </p:cNvPr>
          <p:cNvCxnSpPr>
            <a:cxnSpLocks/>
          </p:cNvCxnSpPr>
          <p:nvPr/>
        </p:nvCxnSpPr>
        <p:spPr>
          <a:xfrm>
            <a:off x="18480117" y="9765343"/>
            <a:ext cx="0" cy="330003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>
            <a:extLst>
              <a:ext uri="{FF2B5EF4-FFF2-40B4-BE49-F238E27FC236}">
                <a16:creationId xmlns:a16="http://schemas.microsoft.com/office/drawing/2014/main" id="{08DD4671-8001-C9D8-3C7D-6FB32FD8A598}"/>
              </a:ext>
            </a:extLst>
          </p:cNvPr>
          <p:cNvSpPr/>
          <p:nvPr/>
        </p:nvSpPr>
        <p:spPr>
          <a:xfrm rot="16200000" flipH="1">
            <a:off x="18035947" y="4589438"/>
            <a:ext cx="423927" cy="165950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45BD6-85FB-F974-CB69-6A020ADD24E4}"/>
              </a:ext>
            </a:extLst>
          </p:cNvPr>
          <p:cNvSpPr txBox="1"/>
          <p:nvPr/>
        </p:nvSpPr>
        <p:spPr>
          <a:xfrm>
            <a:off x="18471814" y="6770396"/>
            <a:ext cx="5560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Talasemia Normal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5F627F2-6510-6049-9B81-3C180ED7827C}"/>
              </a:ext>
            </a:extLst>
          </p:cNvPr>
          <p:cNvSpPr txBox="1">
            <a:spLocks/>
          </p:cNvSpPr>
          <p:nvPr/>
        </p:nvSpPr>
        <p:spPr>
          <a:xfrm>
            <a:off x="-5963055" y="-6809979"/>
            <a:ext cx="11926110" cy="11634280"/>
          </a:xfrm>
          <a:custGeom>
            <a:avLst/>
            <a:gdLst>
              <a:gd name="connsiteX0" fmla="*/ 2618579 w 11926110"/>
              <a:gd name="connsiteY0" fmla="*/ 0 h 11634280"/>
              <a:gd name="connsiteX1" fmla="*/ 8782237 w 11926110"/>
              <a:gd name="connsiteY1" fmla="*/ 0 h 11634280"/>
              <a:gd name="connsiteX2" fmla="*/ 8928661 w 11926110"/>
              <a:gd name="connsiteY2" fmla="*/ 84192 h 11634280"/>
              <a:gd name="connsiteX3" fmla="*/ 11926110 w 11926110"/>
              <a:gd name="connsiteY3" fmla="*/ 5408578 h 11634280"/>
              <a:gd name="connsiteX4" fmla="*/ 5700409 w 11926110"/>
              <a:gd name="connsiteY4" fmla="*/ 11634280 h 11634280"/>
              <a:gd name="connsiteX5" fmla="*/ 88628 w 11926110"/>
              <a:gd name="connsiteY5" fmla="*/ 8107677 h 11634280"/>
              <a:gd name="connsiteX6" fmla="*/ 0 w 11926110"/>
              <a:gd name="connsiteY6" fmla="*/ 7911637 h 11634280"/>
              <a:gd name="connsiteX7" fmla="*/ 0 w 11926110"/>
              <a:gd name="connsiteY7" fmla="*/ 2905519 h 11634280"/>
              <a:gd name="connsiteX8" fmla="*/ 88628 w 11926110"/>
              <a:gd name="connsiteY8" fmla="*/ 2709479 h 11634280"/>
              <a:gd name="connsiteX9" fmla="*/ 2472156 w 11926110"/>
              <a:gd name="connsiteY9" fmla="*/ 84192 h 1163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6110" h="11634280">
                <a:moveTo>
                  <a:pt x="2618579" y="0"/>
                </a:moveTo>
                <a:lnTo>
                  <a:pt x="8782237" y="0"/>
                </a:lnTo>
                <a:lnTo>
                  <a:pt x="8928661" y="84192"/>
                </a:lnTo>
                <a:cubicBezTo>
                  <a:pt x="10725702" y="1176101"/>
                  <a:pt x="11926110" y="3152155"/>
                  <a:pt x="11926110" y="5408578"/>
                </a:cubicBezTo>
                <a:cubicBezTo>
                  <a:pt x="11926110" y="8846938"/>
                  <a:pt x="9138768" y="11634280"/>
                  <a:pt x="5700409" y="11634280"/>
                </a:cubicBezTo>
                <a:cubicBezTo>
                  <a:pt x="3229087" y="11634280"/>
                  <a:pt x="1094083" y="10194335"/>
                  <a:pt x="88628" y="8107677"/>
                </a:cubicBezTo>
                <a:lnTo>
                  <a:pt x="0" y="7911637"/>
                </a:lnTo>
                <a:lnTo>
                  <a:pt x="0" y="2905519"/>
                </a:lnTo>
                <a:lnTo>
                  <a:pt x="88628" y="2709479"/>
                </a:lnTo>
                <a:cubicBezTo>
                  <a:pt x="613213" y="1620788"/>
                  <a:pt x="1445275" y="708140"/>
                  <a:pt x="2472156" y="84192"/>
                </a:cubicBezTo>
                <a:close/>
              </a:path>
            </a:pathLst>
          </a:custGeom>
          <a:gradFill>
            <a:gsLst>
              <a:gs pos="28000">
                <a:srgbClr val="F3AFAB"/>
              </a:gs>
              <a:gs pos="1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alpha val="50000"/>
                </a:schemeClr>
              </a:gs>
              <a:gs pos="53000">
                <a:schemeClr val="accent1">
                  <a:lumMod val="40000"/>
                  <a:lumOff val="60000"/>
                  <a:alpha val="59000"/>
                </a:schemeClr>
              </a:gs>
            </a:gsLst>
            <a:lin ang="2700000" scaled="0"/>
          </a:gradFill>
          <a:ln>
            <a:noFill/>
          </a:ln>
          <a:effectLst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2017-ABD5-0340-A1F1-1AA6D03A8B3C}"/>
              </a:ext>
            </a:extLst>
          </p:cNvPr>
          <p:cNvSpPr txBox="1"/>
          <p:nvPr/>
        </p:nvSpPr>
        <p:spPr>
          <a:xfrm>
            <a:off x="1185544" y="544884"/>
            <a:ext cx="8402107" cy="1621534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Visualizaciones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pic>
        <p:nvPicPr>
          <p:cNvPr id="2" name="Imagen 7">
            <a:extLst>
              <a:ext uri="{FF2B5EF4-FFF2-40B4-BE49-F238E27FC236}">
                <a16:creationId xmlns:a16="http://schemas.microsoft.com/office/drawing/2014/main" id="{E3F41452-DC54-A256-279F-3E8C72561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5" y="2676078"/>
            <a:ext cx="12948104" cy="9503086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F4C476-757D-C049-963C-605BBA26B92E}"/>
              </a:ext>
            </a:extLst>
          </p:cNvPr>
          <p:cNvSpPr/>
          <p:nvPr/>
        </p:nvSpPr>
        <p:spPr>
          <a:xfrm>
            <a:off x="13385521" y="1899150"/>
            <a:ext cx="9972315" cy="1719423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Nivel de Enfermedad Cardiaca asociado a cada tipo del defecto de Talasemia en la sangre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D711E-A9AD-C5FF-16EE-B74F27ED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414" y="4396150"/>
            <a:ext cx="1900391" cy="1900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8D4160-AF56-80ED-B12F-D1DE0F53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314" y="4806359"/>
            <a:ext cx="1198724" cy="11987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792B73-3848-175D-861A-198597CCFB36}"/>
              </a:ext>
            </a:extLst>
          </p:cNvPr>
          <p:cNvSpPr txBox="1"/>
          <p:nvPr/>
        </p:nvSpPr>
        <p:spPr>
          <a:xfrm>
            <a:off x="12455533" y="6230846"/>
            <a:ext cx="48747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No sufre de Enfermedad Cardiaca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D4FCB-B7C4-1B1B-1465-50F3B729E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956" y="4881472"/>
            <a:ext cx="1452263" cy="1452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E06BC-2F69-A1C7-B556-140980C4C38E}"/>
              </a:ext>
            </a:extLst>
          </p:cNvPr>
          <p:cNvSpPr txBox="1"/>
          <p:nvPr/>
        </p:nvSpPr>
        <p:spPr>
          <a:xfrm>
            <a:off x="19378290" y="11639760"/>
            <a:ext cx="37475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# Pacientes con Defecto Fijo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3E84F9-5EAF-C9D9-F284-8D3CF43CC1EA}"/>
              </a:ext>
            </a:extLst>
          </p:cNvPr>
          <p:cNvSpPr/>
          <p:nvPr/>
        </p:nvSpPr>
        <p:spPr>
          <a:xfrm>
            <a:off x="13516335" y="8288611"/>
            <a:ext cx="9262745" cy="764193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Enfermedad Cardiaca Leve o Severa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79241-AA64-DC52-8B88-2ADC1E86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0349" y="9488800"/>
            <a:ext cx="1550242" cy="1550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A4A57-5639-55C3-20E3-FE1E7F6E0B2E}"/>
              </a:ext>
            </a:extLst>
          </p:cNvPr>
          <p:cNvSpPr txBox="1"/>
          <p:nvPr/>
        </p:nvSpPr>
        <p:spPr>
          <a:xfrm>
            <a:off x="13229514" y="11639760"/>
            <a:ext cx="39970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 # Pacientes con Defecto Reversible</a:t>
            </a:r>
            <a:endParaRPr lang="es-ES_tradnl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44ED57-F6D0-9880-6D46-80E87435A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2619" y="9544878"/>
            <a:ext cx="1625600" cy="1625600"/>
          </a:xfrm>
          <a:prstGeom prst="rect">
            <a:avLst/>
          </a:prstGeom>
        </p:spPr>
      </p:pic>
      <p:sp>
        <p:nvSpPr>
          <p:cNvPr id="17" name="Chevron 16">
            <a:extLst>
              <a:ext uri="{FF2B5EF4-FFF2-40B4-BE49-F238E27FC236}">
                <a16:creationId xmlns:a16="http://schemas.microsoft.com/office/drawing/2014/main" id="{5264BD06-B49B-338C-4FE2-580BB2CB2026}"/>
              </a:ext>
            </a:extLst>
          </p:cNvPr>
          <p:cNvSpPr/>
          <p:nvPr/>
        </p:nvSpPr>
        <p:spPr>
          <a:xfrm>
            <a:off x="17665695" y="9683303"/>
            <a:ext cx="1411968" cy="1211117"/>
          </a:xfrm>
          <a:prstGeom prst="chevron">
            <a:avLst>
              <a:gd name="adj" fmla="val 82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8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D1D4C3B8-AF5E-C846-A033-E29B3B0BBFC0}"/>
              </a:ext>
            </a:extLst>
          </p:cNvPr>
          <p:cNvSpPr/>
          <p:nvPr/>
        </p:nvSpPr>
        <p:spPr>
          <a:xfrm rot="16200000">
            <a:off x="18118123" y="5075918"/>
            <a:ext cx="13716000" cy="3564163"/>
          </a:xfrm>
          <a:prstGeom prst="round2SameRect">
            <a:avLst>
              <a:gd name="adj1" fmla="val 28285"/>
              <a:gd name="adj2" fmla="val 0"/>
            </a:avLst>
          </a:prstGeom>
          <a:gradFill flip="none" rotWithShape="1">
            <a:gsLst>
              <a:gs pos="3000">
                <a:srgbClr val="F6C3C0"/>
              </a:gs>
              <a:gs pos="55000">
                <a:schemeClr val="accent1">
                  <a:lumMod val="30000"/>
                  <a:lumOff val="70000"/>
                  <a:alpha val="48936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94C30-4B4F-C4B4-3393-5E21335A0524}"/>
              </a:ext>
            </a:extLst>
          </p:cNvPr>
          <p:cNvSpPr txBox="1"/>
          <p:nvPr/>
        </p:nvSpPr>
        <p:spPr>
          <a:xfrm>
            <a:off x="728344" y="-21611"/>
            <a:ext cx="9484869" cy="1596143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Proyecto 1</a:t>
            </a:r>
          </a:p>
        </p:txBody>
      </p:sp>
      <p:pic>
        <p:nvPicPr>
          <p:cNvPr id="3" name="Imagen 661371375">
            <a:extLst>
              <a:ext uri="{FF2B5EF4-FFF2-40B4-BE49-F238E27FC236}">
                <a16:creationId xmlns:a16="http://schemas.microsoft.com/office/drawing/2014/main" id="{59A71227-DFCD-64BA-0BA1-681D7B3E5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86" y="2143671"/>
            <a:ext cx="7896790" cy="7896790"/>
          </a:xfrm>
          <a:prstGeom prst="rect">
            <a:avLst/>
          </a:prstGeom>
        </p:spPr>
      </p:pic>
      <p:pic>
        <p:nvPicPr>
          <p:cNvPr id="4" name="Imagen 8">
            <a:extLst>
              <a:ext uri="{FF2B5EF4-FFF2-40B4-BE49-F238E27FC236}">
                <a16:creationId xmlns:a16="http://schemas.microsoft.com/office/drawing/2014/main" id="{7C62090C-22F3-3A4B-7D14-D28FE45B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24" y="11056935"/>
            <a:ext cx="18857001" cy="23173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06BAB0-CE82-0284-EB3A-D8072890E42E}"/>
              </a:ext>
            </a:extLst>
          </p:cNvPr>
          <p:cNvSpPr/>
          <p:nvPr/>
        </p:nvSpPr>
        <p:spPr>
          <a:xfrm>
            <a:off x="12828519" y="3288278"/>
            <a:ext cx="9262745" cy="582630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FBS: Glucosa en Ayunas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CHOL: Colesterol Sérico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AGE; Edad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HD: Enfermedad Cardiaca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THAL: Talasemia</a:t>
            </a:r>
            <a:b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</a:b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OLDPEAK: Depresión en el segmento ST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EXANG: Angina Inducida por Ejercicio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54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7213367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Estimación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con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Evidencia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pic>
        <p:nvPicPr>
          <p:cNvPr id="13" name="Imagen 1093710155">
            <a:extLst>
              <a:ext uri="{FF2B5EF4-FFF2-40B4-BE49-F238E27FC236}">
                <a16:creationId xmlns:a16="http://schemas.microsoft.com/office/drawing/2014/main" id="{99582DEB-0600-C900-16C1-5F6D3D59DB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/>
          <a:stretch/>
        </p:blipFill>
        <p:spPr>
          <a:xfrm>
            <a:off x="1088326" y="4102566"/>
            <a:ext cx="10027941" cy="7471317"/>
          </a:xfrm>
          <a:prstGeom prst="rect">
            <a:avLst/>
          </a:prstGeom>
        </p:spPr>
      </p:pic>
      <p:pic>
        <p:nvPicPr>
          <p:cNvPr id="14" name="Imagen 15">
            <a:extLst>
              <a:ext uri="{FF2B5EF4-FFF2-40B4-BE49-F238E27FC236}">
                <a16:creationId xmlns:a16="http://schemas.microsoft.com/office/drawing/2014/main" id="{CDA0E022-1F3D-6D2B-2633-7D69E407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633" y="5484928"/>
            <a:ext cx="7635246" cy="35005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1F5B9-CD2D-D7FF-BDA4-15ADD8C7AA16}"/>
              </a:ext>
            </a:extLst>
          </p:cNvPr>
          <p:cNvCxnSpPr>
            <a:cxnSpLocks/>
          </p:cNvCxnSpPr>
          <p:nvPr/>
        </p:nvCxnSpPr>
        <p:spPr>
          <a:xfrm>
            <a:off x="12438134" y="2625785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3921872" y="2625785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4839639" y="2625785"/>
            <a:ext cx="7635240" cy="107642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Métricas de Desempeño por Clase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130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5682498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Binarizando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el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1F5B9-CD2D-D7FF-BDA4-15ADD8C7AA16}"/>
              </a:ext>
            </a:extLst>
          </p:cNvPr>
          <p:cNvCxnSpPr>
            <a:cxnSpLocks/>
          </p:cNvCxnSpPr>
          <p:nvPr/>
        </p:nvCxnSpPr>
        <p:spPr>
          <a:xfrm>
            <a:off x="12438134" y="2625785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3921872" y="2625785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5235693" y="2625785"/>
            <a:ext cx="5790111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Métricas de Desempeño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2" name="Imagen 21">
            <a:extLst>
              <a:ext uri="{FF2B5EF4-FFF2-40B4-BE49-F238E27FC236}">
                <a16:creationId xmlns:a16="http://schemas.microsoft.com/office/drawing/2014/main" id="{F2735B80-70B2-F775-D061-16DADF9383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4" t="22016" r="32114"/>
          <a:stretch/>
        </p:blipFill>
        <p:spPr>
          <a:xfrm>
            <a:off x="2098461" y="4848553"/>
            <a:ext cx="8142917" cy="5409862"/>
          </a:xfrm>
          <a:prstGeom prst="rect">
            <a:avLst/>
          </a:prstGeom>
        </p:spPr>
      </p:pic>
      <p:pic>
        <p:nvPicPr>
          <p:cNvPr id="3" name="Imagen 20">
            <a:extLst>
              <a:ext uri="{FF2B5EF4-FFF2-40B4-BE49-F238E27FC236}">
                <a16:creationId xmlns:a16="http://schemas.microsoft.com/office/drawing/2014/main" id="{96EB9AB6-B188-B361-8840-7F22D2D6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393" y="5114786"/>
            <a:ext cx="4924713" cy="34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D1D4C3B8-AF5E-C846-A033-E29B3B0BBFC0}"/>
              </a:ext>
            </a:extLst>
          </p:cNvPr>
          <p:cNvSpPr/>
          <p:nvPr/>
        </p:nvSpPr>
        <p:spPr>
          <a:xfrm rot="16200000">
            <a:off x="18118123" y="5075918"/>
            <a:ext cx="13716000" cy="3564163"/>
          </a:xfrm>
          <a:prstGeom prst="round2SameRect">
            <a:avLst>
              <a:gd name="adj1" fmla="val 28285"/>
              <a:gd name="adj2" fmla="val 0"/>
            </a:avLst>
          </a:prstGeom>
          <a:gradFill flip="none" rotWithShape="1">
            <a:gsLst>
              <a:gs pos="3000">
                <a:srgbClr val="F6C3C0"/>
              </a:gs>
              <a:gs pos="55000">
                <a:schemeClr val="accent1">
                  <a:lumMod val="30000"/>
                  <a:lumOff val="70000"/>
                  <a:alpha val="48936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94C30-4B4F-C4B4-3393-5E21335A0524}"/>
              </a:ext>
            </a:extLst>
          </p:cNvPr>
          <p:cNvSpPr txBox="1"/>
          <p:nvPr/>
        </p:nvSpPr>
        <p:spPr>
          <a:xfrm>
            <a:off x="434430" y="0"/>
            <a:ext cx="16797656" cy="1596143"/>
          </a:xfrm>
          <a:prstGeom prst="rect">
            <a:avLst/>
          </a:prstGeom>
          <a:noFill/>
          <a:effectLst/>
        </p:spPr>
        <p:txBody>
          <a:bodyPr wrap="squar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Modelo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Estimación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por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Puntaje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K2</a:t>
            </a:r>
          </a:p>
        </p:txBody>
      </p:sp>
      <p:pic>
        <p:nvPicPr>
          <p:cNvPr id="3" name="Imagen 1871316907">
            <a:extLst>
              <a:ext uri="{FF2B5EF4-FFF2-40B4-BE49-F238E27FC236}">
                <a16:creationId xmlns:a16="http://schemas.microsoft.com/office/drawing/2014/main" id="{99B89E26-7E13-094D-07A9-C9D3E0EED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2" y="2745334"/>
            <a:ext cx="8535409" cy="853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BB8A4-E809-736C-21DB-8ECCEA88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177" y="10443429"/>
            <a:ext cx="11866374" cy="248115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A351EE-39CF-3AEB-A5F9-F55F87E02715}"/>
              </a:ext>
            </a:extLst>
          </p:cNvPr>
          <p:cNvSpPr/>
          <p:nvPr/>
        </p:nvSpPr>
        <p:spPr>
          <a:xfrm>
            <a:off x="12829313" y="3272571"/>
            <a:ext cx="9262745" cy="582630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FBS: Glucosa en Ayunas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CHOL: Colesterol Sérico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AGE; Edad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HD: Enfermedad Cardiaca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THAL: Talasemia</a:t>
            </a:r>
            <a:b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</a:b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OLDPEAK: Depresión en el segmento ST</a:t>
            </a:r>
          </a:p>
          <a:p>
            <a:pPr algn="ctr">
              <a:lnSpc>
                <a:spcPct val="150000"/>
              </a:lnSpc>
            </a:pPr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EXANG: Angina Inducida por Ejercicio</a:t>
            </a:r>
            <a:endParaRPr lang="en-US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46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0A2A279A-0ACC-2D45-B332-348875A65C9F}"/>
              </a:ext>
            </a:extLst>
          </p:cNvPr>
          <p:cNvSpPr/>
          <p:nvPr/>
        </p:nvSpPr>
        <p:spPr>
          <a:xfrm rot="10800000">
            <a:off x="-301771" y="-5974452"/>
            <a:ext cx="18432521" cy="7553482"/>
          </a:xfrm>
          <a:prstGeom prst="round2SameRect">
            <a:avLst>
              <a:gd name="adj1" fmla="val 14509"/>
              <a:gd name="adj2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1">
                  <a:lumMod val="40000"/>
                  <a:lumOff val="60000"/>
                  <a:alpha val="19886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5E180-1DAE-B040-A72A-0A4C03FB8AD6}"/>
              </a:ext>
            </a:extLst>
          </p:cNvPr>
          <p:cNvSpPr txBox="1"/>
          <p:nvPr/>
        </p:nvSpPr>
        <p:spPr>
          <a:xfrm>
            <a:off x="564980" y="0"/>
            <a:ext cx="17213367" cy="15961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ts val="13000"/>
              </a:lnSpc>
            </a:pP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Resultados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Estimación</a:t>
            </a:r>
            <a:r>
              <a:rPr lang="en-US" sz="8000" b="1" spc="-600" dirty="0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 con </a:t>
            </a:r>
            <a:r>
              <a:rPr lang="en-US" sz="8000" b="1" spc="-600" dirty="0" err="1">
                <a:solidFill>
                  <a:schemeClr val="tx2"/>
                </a:solidFill>
                <a:effectLst>
                  <a:outerShdw blurRad="304800" dist="152400" dir="2700000" algn="ctr" rotWithShape="0">
                    <a:schemeClr val="accent1">
                      <a:lumMod val="40000"/>
                      <a:lumOff val="60000"/>
                      <a:alpha val="30000"/>
                    </a:schemeClr>
                  </a:outerShdw>
                </a:effectLst>
                <a:latin typeface="Montserrat SemiBold" pitchFamily="2" charset="77"/>
                <a:cs typeface="Open Sans SemiBold" panose="020B0606030504020204" pitchFamily="34" charset="0"/>
              </a:rPr>
              <a:t>Evidencia</a:t>
            </a:r>
            <a:endParaRPr lang="en-US" sz="8000" b="1" spc="-600" dirty="0">
              <a:solidFill>
                <a:schemeClr val="tx2"/>
              </a:solidFill>
              <a:effectLst>
                <a:outerShdw blurRad="304800" dist="152400" dir="2700000" algn="ctr" rotWithShape="0">
                  <a:schemeClr val="accent1">
                    <a:lumMod val="40000"/>
                    <a:lumOff val="60000"/>
                    <a:alpha val="30000"/>
                  </a:schemeClr>
                </a:outerShdw>
              </a:effectLst>
              <a:latin typeface="Montserrat SemiBold" pitchFamily="2" charset="77"/>
              <a:cs typeface="Open Sans SemiBold" panose="020B0606030504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1F5B9-CD2D-D7FF-BDA4-15ADD8C7AA16}"/>
              </a:ext>
            </a:extLst>
          </p:cNvPr>
          <p:cNvCxnSpPr>
            <a:cxnSpLocks/>
          </p:cNvCxnSpPr>
          <p:nvPr/>
        </p:nvCxnSpPr>
        <p:spPr>
          <a:xfrm>
            <a:off x="12438134" y="2625785"/>
            <a:ext cx="0" cy="9218873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42DE22-5B7E-1B97-095A-1BB9D24286EC}"/>
              </a:ext>
            </a:extLst>
          </p:cNvPr>
          <p:cNvSpPr/>
          <p:nvPr/>
        </p:nvSpPr>
        <p:spPr>
          <a:xfrm>
            <a:off x="3984624" y="2625785"/>
            <a:ext cx="4360848" cy="737674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Matriz de Confusión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7FD184-46AD-963F-0F86-D981AEE76765}"/>
              </a:ext>
            </a:extLst>
          </p:cNvPr>
          <p:cNvSpPr/>
          <p:nvPr/>
        </p:nvSpPr>
        <p:spPr>
          <a:xfrm>
            <a:off x="14839639" y="2625785"/>
            <a:ext cx="7635240" cy="107642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2"/>
                </a:solidFill>
                <a:latin typeface="Montserrat Light" pitchFamily="2" charset="77"/>
              </a:rPr>
              <a:t>Métricas de Desempeño por Clase</a:t>
            </a:r>
            <a:endParaRPr lang="es-ES_tradnl" sz="3200" dirty="0">
              <a:solidFill>
                <a:schemeClr val="tx2"/>
              </a:solidFill>
              <a:latin typeface="Montserrat Light" pitchFamily="2" charset="77"/>
            </a:endParaRPr>
          </a:p>
        </p:txBody>
      </p:sp>
      <p:pic>
        <p:nvPicPr>
          <p:cNvPr id="2" name="Imagen 1672714005">
            <a:extLst>
              <a:ext uri="{FF2B5EF4-FFF2-40B4-BE49-F238E27FC236}">
                <a16:creationId xmlns:a16="http://schemas.microsoft.com/office/drawing/2014/main" id="{CF17BAB5-B225-DE75-F2B2-CC9D7EFA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/>
          <a:stretch/>
        </p:blipFill>
        <p:spPr>
          <a:xfrm>
            <a:off x="1178884" y="4034758"/>
            <a:ext cx="9972329" cy="7162412"/>
          </a:xfrm>
          <a:prstGeom prst="rect">
            <a:avLst/>
          </a:prstGeom>
        </p:spPr>
      </p:pic>
      <p:pic>
        <p:nvPicPr>
          <p:cNvPr id="3" name="Imagen 16">
            <a:extLst>
              <a:ext uri="{FF2B5EF4-FFF2-40B4-BE49-F238E27FC236}">
                <a16:creationId xmlns:a16="http://schemas.microsoft.com/office/drawing/2014/main" id="{FD07C72D-E73C-67E5-BFA5-3ADB6952B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639" y="5107728"/>
            <a:ext cx="7635600" cy="35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itch Deck ___">
      <a:dk1>
        <a:srgbClr val="ABACAB"/>
      </a:dk1>
      <a:lt1>
        <a:srgbClr val="FFFFFF"/>
      </a:lt1>
      <a:dk2>
        <a:srgbClr val="000000"/>
      </a:dk2>
      <a:lt2>
        <a:srgbClr val="FFFFFF"/>
      </a:lt2>
      <a:accent1>
        <a:srgbClr val="E75F57"/>
      </a:accent1>
      <a:accent2>
        <a:srgbClr val="69ABE7"/>
      </a:accent2>
      <a:accent3>
        <a:srgbClr val="F8E45F"/>
      </a:accent3>
      <a:accent4>
        <a:srgbClr val="8D6DD9"/>
      </a:accent4>
      <a:accent5>
        <a:srgbClr val="F6F5F7"/>
      </a:accent5>
      <a:accent6>
        <a:srgbClr val="CACACA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88974</TotalTime>
  <Words>488</Words>
  <Application>Microsoft Macintosh PowerPoint</Application>
  <PresentationFormat>Personalizado</PresentationFormat>
  <Paragraphs>87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 Light</vt:lpstr>
      <vt:lpstr>Montserrat Medium</vt:lpstr>
      <vt:lpstr>Montserrat SemiBold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Alejandra Erazo Navas</cp:lastModifiedBy>
  <cp:revision>9887</cp:revision>
  <cp:lastPrinted>2019-09-18T23:04:43Z</cp:lastPrinted>
  <dcterms:created xsi:type="dcterms:W3CDTF">2014-11-12T21:47:38Z</dcterms:created>
  <dcterms:modified xsi:type="dcterms:W3CDTF">2023-05-06T22:31:23Z</dcterms:modified>
  <cp:category/>
</cp:coreProperties>
</file>