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4"/>
  </p:sldMasterIdLst>
  <p:notesMasterIdLst>
    <p:notesMasterId r:id="rId25"/>
  </p:notesMasterIdLst>
  <p:handoutMasterIdLst>
    <p:handoutMasterId r:id="rId26"/>
  </p:handoutMasterIdLst>
  <p:sldIdLst>
    <p:sldId id="256" r:id="rId5"/>
    <p:sldId id="3884" r:id="rId6"/>
    <p:sldId id="3873" r:id="rId7"/>
    <p:sldId id="3874" r:id="rId8"/>
    <p:sldId id="3875" r:id="rId9"/>
    <p:sldId id="3876" r:id="rId10"/>
    <p:sldId id="3887" r:id="rId11"/>
    <p:sldId id="3888" r:id="rId12"/>
    <p:sldId id="3889" r:id="rId13"/>
    <p:sldId id="3895" r:id="rId14"/>
    <p:sldId id="3894" r:id="rId15"/>
    <p:sldId id="3898" r:id="rId16"/>
    <p:sldId id="3897" r:id="rId17"/>
    <p:sldId id="3896" r:id="rId18"/>
    <p:sldId id="3899" r:id="rId19"/>
    <p:sldId id="3893" r:id="rId20"/>
    <p:sldId id="3892" r:id="rId21"/>
    <p:sldId id="3891" r:id="rId22"/>
    <p:sldId id="3900" r:id="rId23"/>
    <p:sldId id="384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A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84934-78DA-4D82-A716-5DB1A765595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02E7-409E-4FFD-9F34-0656C71EF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99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0ECD-497A-466D-B3AB-0C5AA43DBB4E}" type="datetimeFigureOut">
              <a:rPr lang="es-PE" smtClean="0"/>
              <a:t>13/08/2025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BFB3-6F0C-4575-A793-07306BCFA6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0170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democratización de datos se refiere a </a:t>
            </a:r>
            <a:r>
              <a:rPr lang="es-ES"/>
              <a:t>hacer que la información y los datos sean accesibles para un público más amplio dentro de una organización, más allá de los especialistas en datos o equipos de TI</a:t>
            </a:r>
          </a:p>
          <a:p>
            <a:endParaRPr lang="es-ES"/>
          </a:p>
          <a:p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esencia, "data-</a:t>
            </a:r>
            <a:r>
              <a:rPr lang="es-E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driven</a:t>
            </a:r>
            <a:r>
              <a:rPr lang="es-E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/>
              <a:t>significa tomar decisiones basadas en el análisis y la interpretación de datos, en lugar de basarse en la intuición o la experiencia individual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68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8FB1-8D16-4D9C-B2DF-BBF6F0C81DD7}" type="datetime1">
              <a:rPr lang="es-PE" smtClean="0"/>
              <a:t>13/08/2025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52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E1EB-6502-4322-83E9-5E04B8A2ECF7}" type="datetime1">
              <a:rPr lang="es-PE" smtClean="0"/>
              <a:t>13/08/2025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11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8137-F98F-4117-B65D-B756FE5A1E7C}" type="datetime1">
              <a:rPr lang="es-PE" smtClean="0"/>
              <a:t>13/08/2025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21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99E5-F13D-43A9-8EDA-CC50270311C2}" type="datetime1">
              <a:rPr lang="es-PE" smtClean="0"/>
              <a:t>13/08/2025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384405" y="6428480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fld id="{AFE149D1-B107-43FB-AF62-0EC23BBC3C67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943B-4F14-4F64-AD65-811C9123ADA4}" type="datetime1">
              <a:rPr lang="es-PE" smtClean="0"/>
              <a:t>13/08/2025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142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6270-D95A-4A80-AF20-C34E20A5686A}" type="datetime1">
              <a:rPr lang="es-PE" smtClean="0"/>
              <a:t>13/08/2025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98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2BD-EEFD-4F02-BF72-5EEE42EADAF2}" type="datetime1">
              <a:rPr lang="es-PE" smtClean="0"/>
              <a:t>13/08/2025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537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93C5-DC60-4130-A630-C356BD551D6B}" type="datetime1">
              <a:rPr lang="es-PE" smtClean="0"/>
              <a:t>13/08/2025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56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6758-9408-4DA9-A35A-3B96AB657219}" type="datetime1">
              <a:rPr lang="es-PE" smtClean="0"/>
              <a:t>13/08/2025</a:t>
            </a:fld>
            <a:endParaRPr lang="es-PE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5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82B2-9001-4934-A080-CD18F16CEF8C}" type="datetime1">
              <a:rPr lang="es-PE" smtClean="0"/>
              <a:t>13/08/2025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945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B682-752E-44D3-87A4-15FA1FEC1741}" type="datetime1">
              <a:rPr lang="es-PE" smtClean="0"/>
              <a:t>13/08/2025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497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6758-9408-4DA9-A35A-3B96AB657219}" type="datetime1">
              <a:rPr lang="es-PE" smtClean="0"/>
              <a:t>13/08/2025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49D1-B107-43FB-AF62-0EC23BBC3C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128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62816" y="443121"/>
            <a:ext cx="960614" cy="6603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24552" y="443121"/>
            <a:ext cx="960613" cy="660303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2726871" y="3079019"/>
            <a:ext cx="6564086" cy="1274066"/>
          </a:xfrm>
          <a:prstGeom prst="roundRect">
            <a:avLst/>
          </a:prstGeom>
          <a:gradFill>
            <a:gsLst>
              <a:gs pos="10000">
                <a:srgbClr val="00B0F0"/>
              </a:gs>
              <a:gs pos="36000">
                <a:srgbClr val="0070C0"/>
              </a:gs>
              <a:gs pos="64000">
                <a:srgbClr val="0070C0"/>
              </a:gs>
              <a:gs pos="100000">
                <a:srgbClr val="00B0F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76200" dist="76200" dir="6900000" algn="ctr" rotWithShape="0">
              <a:srgbClr val="000000">
                <a:alpha val="40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66E3D3-3ED4-4152-9288-982E2F681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044" y="3200081"/>
            <a:ext cx="6224850" cy="1031941"/>
          </a:xfrm>
        </p:spPr>
        <p:txBody>
          <a:bodyPr>
            <a:noAutofit/>
          </a:bodyPr>
          <a:lstStyle/>
          <a:p>
            <a:r>
              <a:rPr lang="es-PE" sz="3600" b="1" dirty="0">
                <a:solidFill>
                  <a:schemeClr val="bg1"/>
                </a:solidFill>
              </a:rPr>
              <a:t>CASO DE USO: SOLICITUDES EN LINEA  - financiera </a:t>
            </a:r>
            <a:r>
              <a:rPr lang="es-PE" sz="3600" b="1" dirty="0" err="1">
                <a:solidFill>
                  <a:schemeClr val="bg1"/>
                </a:solidFill>
              </a:rPr>
              <a:t>PrestaSol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78328-8F94-4E8E-9033-C06C6F7B6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82" y="4922407"/>
            <a:ext cx="5880439" cy="1703921"/>
          </a:xfrm>
        </p:spPr>
        <p:txBody>
          <a:bodyPr>
            <a:normAutofit fontScale="55000" lnSpcReduction="20000"/>
          </a:bodyPr>
          <a:lstStyle/>
          <a:p>
            <a:pPr algn="l"/>
            <a:endParaRPr lang="es-PE" sz="5800" dirty="0">
              <a:solidFill>
                <a:srgbClr val="002060"/>
              </a:solidFill>
            </a:endParaRPr>
          </a:p>
          <a:p>
            <a:pPr algn="l"/>
            <a:r>
              <a:rPr lang="es-PE" sz="11200" b="1" dirty="0">
                <a:solidFill>
                  <a:srgbClr val="0070C0"/>
                </a:solidFill>
              </a:rPr>
              <a:t>		</a:t>
            </a:r>
          </a:p>
          <a:p>
            <a:pPr algn="l"/>
            <a:r>
              <a:rPr lang="es-PE" sz="5600" dirty="0" err="1">
                <a:solidFill>
                  <a:srgbClr val="0070C0"/>
                </a:solidFill>
              </a:rPr>
              <a:t>Jhon</a:t>
            </a:r>
            <a:r>
              <a:rPr lang="es-PE" sz="5600" dirty="0">
                <a:solidFill>
                  <a:srgbClr val="0070C0"/>
                </a:solidFill>
              </a:rPr>
              <a:t> Wilson Mendoza Cutipa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6199176"/>
            <a:ext cx="697896" cy="42715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631590"/>
            <a:ext cx="697896" cy="427152"/>
          </a:xfrm>
          <a:prstGeom prst="rect">
            <a:avLst/>
          </a:prstGeom>
        </p:spPr>
      </p:pic>
      <p:pic>
        <p:nvPicPr>
          <p:cNvPr id="14" name="Google Shape;59;p13">
            <a:extLst>
              <a:ext uri="{FF2B5EF4-FFF2-40B4-BE49-F238E27FC236}">
                <a16:creationId xmlns:a16="http://schemas.microsoft.com/office/drawing/2014/main" id="{C16AD1A0-BA67-71B3-4FFA-E2AEC6E06B7F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58163">
            <a:off x="1716963" y="949011"/>
            <a:ext cx="1076729" cy="11431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ángulo redondeado 6">
            <a:extLst>
              <a:ext uri="{FF2B5EF4-FFF2-40B4-BE49-F238E27FC236}">
                <a16:creationId xmlns:a16="http://schemas.microsoft.com/office/drawing/2014/main" id="{47F067E8-1287-74DD-1C19-0CD175DB74AB}"/>
              </a:ext>
            </a:extLst>
          </p:cNvPr>
          <p:cNvSpPr/>
          <p:nvPr/>
        </p:nvSpPr>
        <p:spPr>
          <a:xfrm>
            <a:off x="3895419" y="2004828"/>
            <a:ext cx="445709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E0E4B4-5B7B-66E7-1836-147B47A67354}"/>
              </a:ext>
            </a:extLst>
          </p:cNvPr>
          <p:cNvSpPr txBox="1">
            <a:spLocks/>
          </p:cNvSpPr>
          <p:nvPr/>
        </p:nvSpPr>
        <p:spPr>
          <a:xfrm>
            <a:off x="4202836" y="1687613"/>
            <a:ext cx="609372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TRABAJO FINAL</a:t>
            </a:r>
          </a:p>
        </p:txBody>
      </p:sp>
    </p:spTree>
    <p:extLst>
      <p:ext uri="{BB962C8B-B14F-4D97-AF65-F5344CB8AC3E}">
        <p14:creationId xmlns:p14="http://schemas.microsoft.com/office/powerpoint/2010/main" val="41712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A1949-EAB2-10AF-9CA4-C4B81A337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B8127D-000C-ECA3-A19A-CE1E13EEC2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88D3DA02-7166-BBA6-EEAD-EF8F28690934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5483C2B-E612-3CA2-2130-EB8CC260AEC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716FB5E-DF38-82B9-7851-11C67C43E45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185C3C32-AA8A-DEAF-D906-DD7DAD0BC9BE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D4225495-7560-C8BC-4EFD-83A81C135DD3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142322D-F43C-EF50-942D-DC4B54B639B1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DC7E2E-7A6F-B172-48FD-278CA4B0754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D174B8-428A-1513-D928-27C55D0921B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303495B-8DC2-301A-894B-BE74544B7FDC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9B60032-8937-0AF8-B873-66760DEC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10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8B79DEDF-93B4-8991-31C2-BDCC975B9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5F742080-D432-E609-A203-FCA3797212D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CD39B85-B0DE-01FD-5312-8FC609D5EF14}"/>
              </a:ext>
            </a:extLst>
          </p:cNvPr>
          <p:cNvSpPr txBox="1"/>
          <p:nvPr/>
        </p:nvSpPr>
        <p:spPr>
          <a:xfrm>
            <a:off x="1509391" y="1748598"/>
            <a:ext cx="756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Conectamos nuestro repositorio con </a:t>
            </a:r>
            <a:r>
              <a:rPr lang="es-PE" dirty="0" err="1"/>
              <a:t>Databricks</a:t>
            </a:r>
            <a:r>
              <a:rPr lang="es-PE" dirty="0"/>
              <a:t> antes de empezar el desarrollo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D0537CE-0875-6960-7D6B-DB417C348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391" y="2234404"/>
            <a:ext cx="8170606" cy="436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637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53432-E790-130F-EE99-B32DE6F6A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6C0CDA-1FE0-72E4-D287-2F323AE5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E68FDAEB-34D4-C84D-319A-77C1A0B0274D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4202F10-50B0-A48D-BFA2-1D71CF76CB0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F7F1015-3A8F-6B8C-6AC9-40F886B1BE7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312DF8D4-7864-AF03-8024-E6780CABD0C6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45A06E16-74E5-8915-AF4F-91F0F751FC71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C7060BC-5A14-6938-415E-C61BDC6D6C75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885B9E1-9AA7-5D82-B219-4B460799654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6E4183-97B6-8DBE-AA1D-32607ED82B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EEA5F38-EEAE-C967-0B4F-FFA63FA81F83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37E3B0D0-41A6-4BD9-3ADF-260EC7B4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11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BF4464D8-F062-D02C-CD9D-56FEDB62E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93F443A6-1DEC-AF5E-3811-6AFA3C6D782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32D043D-0459-7A04-1D1C-5C2556ADBCC8}"/>
              </a:ext>
            </a:extLst>
          </p:cNvPr>
          <p:cNvSpPr txBox="1"/>
          <p:nvPr/>
        </p:nvSpPr>
        <p:spPr>
          <a:xfrm>
            <a:off x="1509391" y="1748598"/>
            <a:ext cx="695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Conectamos </a:t>
            </a:r>
            <a:r>
              <a:rPr lang="es-PE" dirty="0" err="1"/>
              <a:t>github</a:t>
            </a:r>
            <a:r>
              <a:rPr lang="es-PE" dirty="0"/>
              <a:t> con </a:t>
            </a:r>
            <a:r>
              <a:rPr lang="es-PE" dirty="0" err="1"/>
              <a:t>databricks</a:t>
            </a:r>
            <a:r>
              <a:rPr lang="es-PE" dirty="0"/>
              <a:t> a través de token generado en </a:t>
            </a:r>
            <a:r>
              <a:rPr lang="es-PE" dirty="0" err="1"/>
              <a:t>github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AD509B-32DF-3953-84EB-2F676B7B60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391" y="2270583"/>
            <a:ext cx="8270113" cy="41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4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2721C-3B4E-517E-0091-6874F738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39A465-3D99-2F93-FE04-D5209EE1EF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81B60B31-DE62-1841-F192-5BC4AB24B9B4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C0D7BFC-63E2-76FF-E654-CC1A26F7EB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B075D09-9026-DFA6-88DA-FD18C311F14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C32A0DA4-B6B4-FFC0-3382-D83EFEFBF067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D6F85D16-5DE1-3B68-D34F-1E07F4FE8F98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42F0741-4566-C763-3466-51B390D55279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338013-F6DF-9C64-F197-4E75C3B8A97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9463386-26C9-454E-A3E9-612738888B2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1799340-DB44-6906-026E-3452B20B6683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295B21C-8095-8442-570B-1F5B7CFD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12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111CB640-0DE8-7714-986A-4B86B879B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30D6ED2A-FC8C-D925-EC33-A554A61BFBC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297A712-9A6F-CAF8-7407-D5AA88E85B8A}"/>
              </a:ext>
            </a:extLst>
          </p:cNvPr>
          <p:cNvSpPr txBox="1"/>
          <p:nvPr/>
        </p:nvSpPr>
        <p:spPr>
          <a:xfrm>
            <a:off x="1509391" y="1748598"/>
            <a:ext cx="310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Creamos los secretos en </a:t>
            </a:r>
            <a:r>
              <a:rPr lang="es-PE" dirty="0" err="1"/>
              <a:t>github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1B5EB9-CCCE-6DBA-8396-15E85AA9A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161" y="2132889"/>
            <a:ext cx="8283677" cy="45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4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5B495-3ACF-1229-DA19-68E3B3A55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7997687-0013-075D-F3A9-075E38C7E0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E0E3A107-1A46-E75E-042D-0EDEE09500F8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5C8A545-A4E7-C19D-FD43-33D03690E6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F237FA7-A80C-046E-351B-F6644526536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1B8B7827-4F4B-C452-0238-0AB8B32A860E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2171CDD-C595-A513-BBD1-1085382E2FEA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DA46B7A-169F-9194-A301-86792A20A774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5A3A84-2EA7-4D58-4A72-B01DD304A1C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2458CA-DF66-6085-3B2E-46A742D904C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940BFAF-830E-A028-1F00-D564BD3D84B8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BF66FF7-6CC9-CA28-A193-C15501CF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13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6A74DF08-06C4-848F-1BD5-B26322867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B7715060-4E5B-A64A-9426-B0C1999E908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C491D7C8-8150-C317-14BB-F72BF5494469}"/>
              </a:ext>
            </a:extLst>
          </p:cNvPr>
          <p:cNvSpPr txBox="1"/>
          <p:nvPr/>
        </p:nvSpPr>
        <p:spPr>
          <a:xfrm>
            <a:off x="1509391" y="1748598"/>
            <a:ext cx="436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creo todos los secretos para el despliegue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C1FFD5-A4B0-0160-4E9C-2A2B9AC76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902" y="2140198"/>
            <a:ext cx="8327030" cy="43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499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69B7A-EC98-6F0C-B5BD-7AF0D7123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41721E-E40F-377F-CE7F-02C06C008C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24305DE5-54FA-F820-E3F1-77D1E424054A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D5DDD0B-B8F8-F728-955D-DE0C7C42394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6A74BCD-6F7A-6157-8D94-DF6C2CDCD4E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5F0385A5-593A-35F8-297A-548DC36FF22F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24B21399-30DF-102E-204E-CFA34D00FD85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DA9884B-F1B0-96D8-F4D9-968F35722EAB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5CF083-9805-9E95-EDEE-7C74ED3EC1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9CBFC96-C78B-E4C3-3F0E-9650371C8A6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FE31AF-CA08-281F-0845-465E959E094B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1F3852D-B9D8-0F94-30D3-7DF82969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14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55D051BE-A030-6785-D657-B3C3235F9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2FB1B9AD-39D0-081A-5004-8A195356946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E9D9AA8-C6C9-E859-C8EB-D69AF6224947}"/>
              </a:ext>
            </a:extLst>
          </p:cNvPr>
          <p:cNvSpPr txBox="1"/>
          <p:nvPr/>
        </p:nvSpPr>
        <p:spPr>
          <a:xfrm>
            <a:off x="1509391" y="1748598"/>
            <a:ext cx="808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Creamos todo el proceso ETL con DLT </a:t>
            </a:r>
            <a:r>
              <a:rPr lang="es-PE" dirty="0" err="1"/>
              <a:t>streaming</a:t>
            </a:r>
            <a:r>
              <a:rPr lang="es-PE" dirty="0"/>
              <a:t> con inputs 3 archivos .</a:t>
            </a:r>
            <a:r>
              <a:rPr lang="es-PE" dirty="0" err="1"/>
              <a:t>csv</a:t>
            </a:r>
            <a:r>
              <a:rPr lang="es-PE" dirty="0"/>
              <a:t> diferentes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66EDE4-C3DE-D850-ADDD-03511BE7B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96" y="2177892"/>
            <a:ext cx="8023123" cy="44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9626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2CF37-DB2E-9D4F-3318-4CC1B520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37779F-1DC9-E23F-BCD2-8CD2D00F1C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888D0141-C981-B834-D8AB-858693F6E297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46DF3E35-6A06-C1B3-4F89-2463B26E61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FBA813C-8EC1-0DD7-878A-BFE5A62503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1D8ABD6C-751C-D33F-344C-E5CA80C99BA5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E5CC0CD-1325-9E37-A079-ADE7026C51CC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9E15AB2-E534-6412-2EFB-C50CE23B414A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9EEA22C-C4C7-66C6-F8F8-6F1C451D741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E73DBE-3623-D611-E162-68D50FBAA88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F2B0E06-45B1-9670-E634-89292BF0A107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59AE6B8-1A68-825F-05AE-8607542A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15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B48FFABD-A847-435E-11CF-7B086F385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F0362BE1-5015-9D54-93DB-A7F08DEF91B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C6D4376-EB86-202E-FD45-B8D4FC900BAE}"/>
              </a:ext>
            </a:extLst>
          </p:cNvPr>
          <p:cNvSpPr txBox="1"/>
          <p:nvPr/>
        </p:nvSpPr>
        <p:spPr>
          <a:xfrm>
            <a:off x="1509391" y="1748598"/>
            <a:ext cx="783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Creamos los directorios e importamos los archivos .</a:t>
            </a:r>
            <a:r>
              <a:rPr lang="es-PE" dirty="0" err="1"/>
              <a:t>csv</a:t>
            </a:r>
            <a:r>
              <a:rPr lang="es-PE" dirty="0"/>
              <a:t> en su respectivo directorio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FE5643-DB2E-5CE2-C006-6EAE5E06C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769" y="2268660"/>
            <a:ext cx="10711394" cy="35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014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6E4F-BED7-5EFA-C7DF-7D90AD02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845A2A2-17C3-CBEA-0C7C-2FA9226C46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DEB85EAD-0EEC-35BF-F7D8-EDBA8476CBD1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73DC868-BC7A-09AF-A7AB-9406DD5E97A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F60DF94-022C-5BAB-5787-0BA9824AB2D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E61E8147-E1FC-F720-C6AB-6F679D49D774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DCE34C2-21EA-E6FA-76EA-2BED43CDBA5D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FFA7F10-3445-4C19-46AA-21A41B3A3407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AF35B2-7D35-2CE3-03B5-D41345B9BE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0B15458-17B0-C1CD-F149-80A1BA3C740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66A0E65-C761-4311-1087-5849CFB5DBB0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7226E04-200E-BC16-76C3-895CEED6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16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ECCB0F6A-0399-E84C-3D55-C4540BB50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06929CD0-CA72-F00D-DCF2-5CBFFBF34DA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A154068-24BF-35EA-AB45-F503D8A3B7A9}"/>
              </a:ext>
            </a:extLst>
          </p:cNvPr>
          <p:cNvSpPr txBox="1"/>
          <p:nvPr/>
        </p:nvSpPr>
        <p:spPr>
          <a:xfrm>
            <a:off x="1509391" y="1748598"/>
            <a:ext cx="340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Ejecutamos el PIPELINE </a:t>
            </a:r>
            <a:r>
              <a:rPr lang="es-PE" dirty="0" err="1"/>
              <a:t>streaming</a:t>
            </a:r>
            <a:r>
              <a:rPr lang="es-PE" dirty="0"/>
              <a:t>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001F30-B1B3-04C0-26C8-A85841E39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4219" y="2140198"/>
            <a:ext cx="9198077" cy="47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4327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12049-ED35-C41C-7354-70FA1C019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E098CA-8624-3A34-0836-D4D4E01A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F9ACC559-5849-DC88-3E65-21047A17C297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1E5A6A7-0473-9B31-1C28-3273964C22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742361D5-78AD-1354-9633-7DDF9849B77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98BC8F4E-9125-3131-F76E-46F67F582EF6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5B752C8-4514-30A7-DC93-985FB9D97370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5E1F66F-D513-B886-AE78-A74132FB8244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6954F6C-58D4-F7E8-19E4-FB1FD784989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4ABDC05-B37C-3558-E665-66EDCD11478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2E52FBB-10BA-99B4-F405-51610E31FAEE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BE49AFB-EB23-C762-99BF-71A7B206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17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9ADAD8FE-3F7F-F519-88ED-DA4CBF6B9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C1DF56B0-5154-465D-AA8E-B38DF458585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6EFC86F-D369-59FA-65DE-528D7526C1AE}"/>
              </a:ext>
            </a:extLst>
          </p:cNvPr>
          <p:cNvSpPr txBox="1"/>
          <p:nvPr/>
        </p:nvSpPr>
        <p:spPr>
          <a:xfrm>
            <a:off x="1509391" y="1748598"/>
            <a:ext cx="559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creo las tablas </a:t>
            </a:r>
            <a:r>
              <a:rPr lang="es-PE" dirty="0" err="1"/>
              <a:t>streaming</a:t>
            </a:r>
            <a:r>
              <a:rPr lang="es-PE" dirty="0"/>
              <a:t> y esta en ejecución constante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22A49E-6368-E009-4EF7-90BD49E581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193" y="2345420"/>
            <a:ext cx="9118357" cy="40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26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75EAF-26C4-F972-7577-2EAE09FF1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013636-FB8A-B443-AD4C-AAD71FDB84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1A0C37D6-21D5-2C22-4093-4B2F93C6AFB2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14F1407A-60A8-F3F0-41B1-27C69007331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6A641FC-9068-E535-9318-A5D7E872FD2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6CEE3DE5-70E5-A411-ACFC-0F12CD1C21B1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BD8E790-469C-7005-00F4-7C89EC8976C0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8783B1D-3226-0A4C-D51B-0F87AC2A7B20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57CC9C-0815-464E-CFE6-8CE868A5E04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1E995E-D479-649C-7921-5C3EED5D124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7730E2C-C1EA-FF1C-F921-DF2226B2DD08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1BAD0CF3-F0DF-F1F4-75E1-6BFB747D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18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6A4F9AF6-948D-8D96-3A2F-09244BFF9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53069668-CC98-7528-D261-A7AF6B8A84F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17B05A6-D494-406C-93D8-0CE23EAF846B}"/>
              </a:ext>
            </a:extLst>
          </p:cNvPr>
          <p:cNvSpPr txBox="1"/>
          <p:nvPr/>
        </p:nvSpPr>
        <p:spPr>
          <a:xfrm>
            <a:off x="1509391" y="1748598"/>
            <a:ext cx="93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Vemos que nuestra tabla GOLD ya tiene información a ser mostrada como reporte o en </a:t>
            </a:r>
            <a:r>
              <a:rPr lang="es-PE" dirty="0" err="1"/>
              <a:t>dashboard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9C3D12-36E1-FE3B-4CF9-28549FEA0C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306" y="2225590"/>
            <a:ext cx="9228699" cy="43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9597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EE94-DEF9-5892-B62B-03FF22BCC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FB7571-2363-4374-F392-BD622AFCBB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7ECCEAAE-EDE2-D7FE-0D2A-E56234BCB2FF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5C15191-8241-EA8F-B2CA-72742A3459B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B4930FF-F858-540F-3172-3C3996BB372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C9DF1F3C-677B-CD1A-7811-796F0FE3D186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0D58F9A7-3AB4-6002-9E5A-852D0B3AD2D4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E7FBAFA-D5CC-A65B-1B1E-065B0811C66C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Resultado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87BA36-9E59-85E6-03C8-28F84A14A6C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12A5E4F-6F1F-FDEF-498B-A4DBF6C8F27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7573E32-32F3-1EB2-3EC1-E040B3051541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72D1882-94DA-7C60-0AF3-7DE01BFD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19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1093F872-7B1F-6533-7D6F-3EA185389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CABFA0BF-4264-07DE-5205-4AFAAB67183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B6B8E0E-0365-1BDA-5FFA-AF44CEA824B8}"/>
              </a:ext>
            </a:extLst>
          </p:cNvPr>
          <p:cNvSpPr txBox="1"/>
          <p:nvPr/>
        </p:nvSpPr>
        <p:spPr>
          <a:xfrm>
            <a:off x="1509391" y="1748598"/>
            <a:ext cx="563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Muestra de </a:t>
            </a:r>
            <a:r>
              <a:rPr lang="es-PE" dirty="0" err="1"/>
              <a:t>dashboard</a:t>
            </a:r>
            <a:r>
              <a:rPr lang="es-PE" dirty="0"/>
              <a:t> con los resultados de la capa GOLD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551A02-9FDD-AC73-56F3-6A4B3D570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391" y="2211053"/>
            <a:ext cx="8214852" cy="439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8708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B5758-8F0A-7044-F39A-84730EC5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raso 24">
            <a:extLst>
              <a:ext uri="{FF2B5EF4-FFF2-40B4-BE49-F238E27FC236}">
                <a16:creationId xmlns:a16="http://schemas.microsoft.com/office/drawing/2014/main" id="{640C8943-CEF6-395B-BB78-AC7A073997EF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8796518-9151-EF5E-B5A9-9D83306BD4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E954341-5343-5D97-34AD-176895769D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9877DC-82C8-8A34-CF76-C996F6E95F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DFE8F944-1D01-80B8-950A-4DA049BA9B16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6D36711-F038-71B6-3AC2-AF2E5E979634}"/>
              </a:ext>
            </a:extLst>
          </p:cNvPr>
          <p:cNvSpPr/>
          <p:nvPr/>
        </p:nvSpPr>
        <p:spPr>
          <a:xfrm>
            <a:off x="303166" y="688262"/>
            <a:ext cx="2350093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165C01C-128C-E45E-4F1F-EFAEF43FA183}"/>
              </a:ext>
            </a:extLst>
          </p:cNvPr>
          <p:cNvSpPr txBox="1">
            <a:spLocks/>
          </p:cNvSpPr>
          <p:nvPr/>
        </p:nvSpPr>
        <p:spPr>
          <a:xfrm>
            <a:off x="578157" y="374754"/>
            <a:ext cx="609372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Índice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69145A-9486-E903-93E5-AE6B6488099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3A75AC-4E30-AF55-C6B0-11EA21A3530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B576974-DA76-16B4-B96E-AB3E45BE99A2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2FC778A-5BD0-B5DA-78AE-9963BA768DF9}"/>
              </a:ext>
            </a:extLst>
          </p:cNvPr>
          <p:cNvCxnSpPr/>
          <p:nvPr/>
        </p:nvCxnSpPr>
        <p:spPr>
          <a:xfrm>
            <a:off x="1184223" y="1603948"/>
            <a:ext cx="403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7D61DF1-A5D7-083F-60DD-99318A1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2</a:t>
            </a:fld>
            <a:endParaRPr lang="es-PE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53F6917-F540-11B8-4558-6D31DCE3DA30}"/>
              </a:ext>
            </a:extLst>
          </p:cNvPr>
          <p:cNvSpPr/>
          <p:nvPr/>
        </p:nvSpPr>
        <p:spPr>
          <a:xfrm>
            <a:off x="1337097" y="1958196"/>
            <a:ext cx="1720064" cy="672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Objetivo</a:t>
            </a:r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E6C944F-ED96-F840-85AF-8150F60075AE}"/>
              </a:ext>
            </a:extLst>
          </p:cNvPr>
          <p:cNvSpPr/>
          <p:nvPr/>
        </p:nvSpPr>
        <p:spPr>
          <a:xfrm>
            <a:off x="2189179" y="2778305"/>
            <a:ext cx="1720064" cy="672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 Utilizados</a:t>
            </a:r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95A499B-A448-072D-20C0-E765EB5C8A5F}"/>
              </a:ext>
            </a:extLst>
          </p:cNvPr>
          <p:cNvSpPr/>
          <p:nvPr/>
        </p:nvSpPr>
        <p:spPr>
          <a:xfrm>
            <a:off x="3010612" y="3572109"/>
            <a:ext cx="1720064" cy="672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Arquitectura</a:t>
            </a:r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BE72342-9BEA-5D44-5B8D-FDE0FA78AB92}"/>
              </a:ext>
            </a:extLst>
          </p:cNvPr>
          <p:cNvSpPr/>
          <p:nvPr/>
        </p:nvSpPr>
        <p:spPr>
          <a:xfrm>
            <a:off x="3909243" y="4441775"/>
            <a:ext cx="1720064" cy="672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Ejecución</a:t>
            </a:r>
            <a:endParaRPr lang="es-PE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2A0AC8B-5438-BEE3-CB43-1D4ABA9BBACE}"/>
              </a:ext>
            </a:extLst>
          </p:cNvPr>
          <p:cNvSpPr/>
          <p:nvPr/>
        </p:nvSpPr>
        <p:spPr>
          <a:xfrm>
            <a:off x="4786527" y="5278208"/>
            <a:ext cx="1720064" cy="672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</a:t>
            </a:r>
            <a:endParaRPr lang="es-PE" dirty="0"/>
          </a:p>
        </p:txBody>
      </p:sp>
      <p:sp>
        <p:nvSpPr>
          <p:cNvPr id="16" name="Flecha: doblada hacia arriba 15">
            <a:extLst>
              <a:ext uri="{FF2B5EF4-FFF2-40B4-BE49-F238E27FC236}">
                <a16:creationId xmlns:a16="http://schemas.microsoft.com/office/drawing/2014/main" id="{5DB59E24-1DC6-FCEA-A9C6-133F1EAAA25D}"/>
              </a:ext>
            </a:extLst>
          </p:cNvPr>
          <p:cNvSpPr/>
          <p:nvPr/>
        </p:nvSpPr>
        <p:spPr>
          <a:xfrm rot="5400000">
            <a:off x="1515212" y="2729582"/>
            <a:ext cx="578556" cy="676006"/>
          </a:xfrm>
          <a:prstGeom prst="bent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C8A35736-1E57-B2A3-5163-FFA89DC70971}"/>
              </a:ext>
            </a:extLst>
          </p:cNvPr>
          <p:cNvSpPr/>
          <p:nvPr/>
        </p:nvSpPr>
        <p:spPr>
          <a:xfrm rot="5400000">
            <a:off x="2320933" y="3508770"/>
            <a:ext cx="578556" cy="676006"/>
          </a:xfrm>
          <a:prstGeom prst="bent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FDD36EE7-917E-2A72-9093-29AAEFD9CF0E}"/>
              </a:ext>
            </a:extLst>
          </p:cNvPr>
          <p:cNvSpPr/>
          <p:nvPr/>
        </p:nvSpPr>
        <p:spPr>
          <a:xfrm rot="5400000">
            <a:off x="3243665" y="4317188"/>
            <a:ext cx="578556" cy="676006"/>
          </a:xfrm>
          <a:prstGeom prst="bent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Flecha: doblada hacia arriba 20">
            <a:extLst>
              <a:ext uri="{FF2B5EF4-FFF2-40B4-BE49-F238E27FC236}">
                <a16:creationId xmlns:a16="http://schemas.microsoft.com/office/drawing/2014/main" id="{6E1647B3-3E07-AAAC-7F2D-9F4629598441}"/>
              </a:ext>
            </a:extLst>
          </p:cNvPr>
          <p:cNvSpPr/>
          <p:nvPr/>
        </p:nvSpPr>
        <p:spPr>
          <a:xfrm rot="5400000">
            <a:off x="4122964" y="5185049"/>
            <a:ext cx="578556" cy="676006"/>
          </a:xfrm>
          <a:prstGeom prst="bentUp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4" name="Google Shape;536;g1151e68693e_4_1471">
            <a:extLst>
              <a:ext uri="{FF2B5EF4-FFF2-40B4-BE49-F238E27FC236}">
                <a16:creationId xmlns:a16="http://schemas.microsoft.com/office/drawing/2014/main" id="{7791BD3D-F46A-17CC-0F67-E7814E076C1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399885">
            <a:off x="3000311" y="633420"/>
            <a:ext cx="773654" cy="75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20">
            <a:extLst>
              <a:ext uri="{FF2B5EF4-FFF2-40B4-BE49-F238E27FC236}">
                <a16:creationId xmlns:a16="http://schemas.microsoft.com/office/drawing/2014/main" id="{356FEDC5-5941-2512-BC47-F977E5927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7764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rgbClr val="00B0F0"/>
              </a:gs>
              <a:gs pos="36000">
                <a:srgbClr val="0070C0"/>
              </a:gs>
              <a:gs pos="64000">
                <a:srgbClr val="0070C0"/>
              </a:gs>
              <a:gs pos="100000">
                <a:srgbClr val="002060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9" r="29952"/>
          <a:stretch/>
        </p:blipFill>
        <p:spPr>
          <a:xfrm>
            <a:off x="0" y="0"/>
            <a:ext cx="474681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Marcador de contenido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31637" y="253836"/>
            <a:ext cx="417959" cy="2872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59791" y="253838"/>
            <a:ext cx="417960" cy="2872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6054050"/>
            <a:ext cx="697896" cy="4797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486464"/>
            <a:ext cx="697896" cy="4797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9D8E2A1-7E5D-43B3-B4DA-342E314113F4}"/>
              </a:ext>
            </a:extLst>
          </p:cNvPr>
          <p:cNvSpPr txBox="1"/>
          <p:nvPr/>
        </p:nvSpPr>
        <p:spPr>
          <a:xfrm>
            <a:off x="5098946" y="3289857"/>
            <a:ext cx="63563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3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Gracias</a:t>
            </a:r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>
          <a:xfrm>
            <a:off x="9280301" y="6356349"/>
            <a:ext cx="2743200" cy="365125"/>
          </a:xfrm>
        </p:spPr>
        <p:txBody>
          <a:bodyPr/>
          <a:lstStyle/>
          <a:p>
            <a:fld id="{AFE149D1-B107-43FB-AF62-0EC23BBC3C67}" type="slidenum">
              <a:rPr lang="es-PE" smtClean="0"/>
              <a:t>20</a:t>
            </a:fld>
            <a:endParaRPr lang="es-PE"/>
          </a:p>
        </p:txBody>
      </p:sp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412F6621-FE08-A839-82F2-74496F2779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86" y="1200331"/>
            <a:ext cx="2228669" cy="2228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9265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/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/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303166" y="688262"/>
            <a:ext cx="659934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67832B-7988-4C58-805F-CD7889AF1B8F}"/>
              </a:ext>
            </a:extLst>
          </p:cNvPr>
          <p:cNvSpPr txBox="1">
            <a:spLocks/>
          </p:cNvSpPr>
          <p:nvPr/>
        </p:nvSpPr>
        <p:spPr>
          <a:xfrm>
            <a:off x="578157" y="374754"/>
            <a:ext cx="609372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Objetivo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1184223" y="1603948"/>
            <a:ext cx="403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20">
            <a:extLst>
              <a:ext uri="{FF2B5EF4-FFF2-40B4-BE49-F238E27FC236}">
                <a16:creationId xmlns:a16="http://schemas.microsoft.com/office/drawing/2014/main" id="{C204F0CA-56A2-723C-69AE-A441644BB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97F6A7A-53EE-1010-82B0-E64EF4873B5A}"/>
              </a:ext>
            </a:extLst>
          </p:cNvPr>
          <p:cNvSpPr/>
          <p:nvPr/>
        </p:nvSpPr>
        <p:spPr>
          <a:xfrm>
            <a:off x="2773208" y="1945541"/>
            <a:ext cx="5134011" cy="3673847"/>
          </a:xfrm>
          <a:prstGeom prst="roundRect">
            <a:avLst>
              <a:gd name="adj" fmla="val 4238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887907F-77F8-6611-2AB9-D983B2F47DF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24671" y="2892509"/>
            <a:ext cx="1425577" cy="157393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ACC38421-5268-AEE9-A7AF-DEE73F7E11DC}"/>
              </a:ext>
            </a:extLst>
          </p:cNvPr>
          <p:cNvSpPr txBox="1"/>
          <p:nvPr/>
        </p:nvSpPr>
        <p:spPr>
          <a:xfrm>
            <a:off x="4603077" y="2663814"/>
            <a:ext cx="3264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objetivo del presente trabajo es </a:t>
            </a:r>
            <a:r>
              <a:rPr lang="es-ES" b="1" dirty="0"/>
              <a:t>realizar un ETL utilizando la tecnología de DLT (Delta Live Tables) para rastrear en tiempo real los desembolsos de créditos en la entidad financiera “</a:t>
            </a:r>
            <a:r>
              <a:rPr lang="es-ES" b="1" dirty="0" err="1"/>
              <a:t>PrestaSol</a:t>
            </a:r>
            <a:r>
              <a:rPr lang="es-ES" b="1" dirty="0"/>
              <a:t>”</a:t>
            </a:r>
            <a:endParaRPr lang="es-PE" b="1" dirty="0"/>
          </a:p>
        </p:txBody>
      </p:sp>
      <p:pic>
        <p:nvPicPr>
          <p:cNvPr id="35" name="Google Shape;536;g1151e68693e_4_1471">
            <a:extLst>
              <a:ext uri="{FF2B5EF4-FFF2-40B4-BE49-F238E27FC236}">
                <a16:creationId xmlns:a16="http://schemas.microsoft.com/office/drawing/2014/main" id="{9C67CB11-454E-8F51-1710-100A0C3C6668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399885">
            <a:off x="6021986" y="703425"/>
            <a:ext cx="773654" cy="753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3656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20">
            <a:extLst>
              <a:ext uri="{FF2B5EF4-FFF2-40B4-BE49-F238E27FC236}">
                <a16:creationId xmlns:a16="http://schemas.microsoft.com/office/drawing/2014/main" id="{8B5715EA-3107-D5CD-CDB0-AD7FBDD3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1" y="6025148"/>
            <a:ext cx="1575955" cy="715241"/>
          </a:xfrm>
          <a:prstGeom prst="rect">
            <a:avLst/>
          </a:prstGeom>
        </p:spPr>
      </p:pic>
      <p:sp>
        <p:nvSpPr>
          <p:cNvPr id="25" name="Retraso 24"/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15" name="Retraso 14"/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303166" y="688262"/>
            <a:ext cx="659934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67832B-7988-4C58-805F-CD7889AF1B8F}"/>
              </a:ext>
            </a:extLst>
          </p:cNvPr>
          <p:cNvSpPr txBox="1">
            <a:spLocks/>
          </p:cNvSpPr>
          <p:nvPr/>
        </p:nvSpPr>
        <p:spPr>
          <a:xfrm>
            <a:off x="578157" y="374754"/>
            <a:ext cx="609372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Servicio Utilizados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1184223" y="1603948"/>
            <a:ext cx="403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4</a:t>
            </a:fld>
            <a:endParaRPr lang="es-PE"/>
          </a:p>
        </p:txBody>
      </p:sp>
      <p:pic>
        <p:nvPicPr>
          <p:cNvPr id="4" name="Google Shape;536;g1151e68693e_4_1471">
            <a:extLst>
              <a:ext uri="{FF2B5EF4-FFF2-40B4-BE49-F238E27FC236}">
                <a16:creationId xmlns:a16="http://schemas.microsoft.com/office/drawing/2014/main" id="{8200CD03-F368-F90D-EF78-48F299E08B2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7093836" y="672610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B1F8E0D-FDF4-C577-4463-848FC26D2444}"/>
              </a:ext>
            </a:extLst>
          </p:cNvPr>
          <p:cNvSpPr txBox="1"/>
          <p:nvPr/>
        </p:nvSpPr>
        <p:spPr>
          <a:xfrm>
            <a:off x="1184223" y="2625213"/>
            <a:ext cx="51209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b="1" dirty="0"/>
              <a:t>RESOURCE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b="1" dirty="0"/>
              <a:t>AZURE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b="1" dirty="0"/>
              <a:t>STORAGE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b="1" dirty="0"/>
              <a:t>ACCESS CONECTOR FOR AZURE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b="1" dirty="0"/>
              <a:t>MICROSOFT ENTRA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b="1" dirty="0"/>
              <a:t>GIT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b="1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2062957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raso 24"/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130123" y="235131"/>
            <a:ext cx="7697723" cy="6858000"/>
          </a:xfrm>
          <a:prstGeom prst="rect">
            <a:avLst/>
          </a:prstGeom>
        </p:spPr>
      </p:pic>
      <p:sp>
        <p:nvSpPr>
          <p:cNvPr id="15" name="Retraso 14"/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303165" y="688262"/>
            <a:ext cx="8306747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67832B-7988-4C58-805F-CD7889AF1B8F}"/>
              </a:ext>
            </a:extLst>
          </p:cNvPr>
          <p:cNvSpPr txBox="1">
            <a:spLocks/>
          </p:cNvSpPr>
          <p:nvPr/>
        </p:nvSpPr>
        <p:spPr>
          <a:xfrm>
            <a:off x="303165" y="374754"/>
            <a:ext cx="8611720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Arquitectura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1184223" y="1603948"/>
            <a:ext cx="403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5</a:t>
            </a:fld>
            <a:endParaRPr lang="es-PE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B4E9416-8975-0D43-48C1-AB009A9A2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313" y="1826691"/>
            <a:ext cx="8306748" cy="4661428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A38B1E47-2C8A-2E5D-0CE7-2D8C3A11719D}"/>
              </a:ext>
            </a:extLst>
          </p:cNvPr>
          <p:cNvSpPr/>
          <p:nvPr/>
        </p:nvSpPr>
        <p:spPr>
          <a:xfrm>
            <a:off x="5667555" y="2665563"/>
            <a:ext cx="1500996" cy="250920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7" name="Picture 220">
            <a:extLst>
              <a:ext uri="{FF2B5EF4-FFF2-40B4-BE49-F238E27FC236}">
                <a16:creationId xmlns:a16="http://schemas.microsoft.com/office/drawing/2014/main" id="{ABE184E4-4576-5FBC-23C2-5F93B71F1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28" name="Google Shape;536;g1151e68693e_4_1471">
            <a:extLst>
              <a:ext uri="{FF2B5EF4-FFF2-40B4-BE49-F238E27FC236}">
                <a16:creationId xmlns:a16="http://schemas.microsoft.com/office/drawing/2014/main" id="{5809A853-84A0-3D1C-7CF7-F99B3862FFE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5399885">
            <a:off x="8904584" y="724209"/>
            <a:ext cx="773654" cy="753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2424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/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/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67832B-7988-4C58-805F-CD7889AF1B8F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/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6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5264FA77-2188-4E54-7016-E3512C7BC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581E7339-6643-091F-6726-E7F2BB8BF80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0582F2A-239A-F5B8-3692-2C292AB6E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391" y="2032369"/>
            <a:ext cx="8224544" cy="445087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5A24CDB8-89D3-A72D-21DA-4EC62B9C0496}"/>
              </a:ext>
            </a:extLst>
          </p:cNvPr>
          <p:cNvSpPr txBox="1"/>
          <p:nvPr/>
        </p:nvSpPr>
        <p:spPr>
          <a:xfrm>
            <a:off x="1509391" y="1748598"/>
            <a:ext cx="34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levanto los servicios principales</a:t>
            </a:r>
          </a:p>
        </p:txBody>
      </p:sp>
    </p:spTree>
    <p:extLst>
      <p:ext uri="{BB962C8B-B14F-4D97-AF65-F5344CB8AC3E}">
        <p14:creationId xmlns:p14="http://schemas.microsoft.com/office/powerpoint/2010/main" val="28399885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BF071-1FB7-550C-0049-672E1FE2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997323-19E0-B91B-5689-585DE7A0F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8A6B9112-3866-7596-A7A7-EE7B9B2F0A64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A1319DF-24C9-D6A2-C136-1D13904691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523151-3699-A65E-DDD4-1AA4BD3D371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D0FE0F78-A42B-C16C-FEB1-5DF79531F845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91F389F-31C5-0D15-289D-B061618BF520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01E752A-ACA8-5BBF-73A8-0F9E261DEBDA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7DAA4F-CD02-0714-31D8-316C557D3B9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8E2C198-1E78-4F76-5942-CE6F34B257E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E4F6A14-B3EB-F4FE-9881-8083C87B907F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9E1E7C5-EA42-64E0-7A63-AAC4272C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7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74F27B88-ECF0-F6D9-9DE8-36AB4ACFB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2DFF4176-CC69-ED5D-75AA-E342C3010D9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0B3D409-DDDB-65E2-FBC5-7D1133067445}"/>
              </a:ext>
            </a:extLst>
          </p:cNvPr>
          <p:cNvSpPr txBox="1"/>
          <p:nvPr/>
        </p:nvSpPr>
        <p:spPr>
          <a:xfrm>
            <a:off x="1509391" y="1748598"/>
            <a:ext cx="993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configuro el </a:t>
            </a:r>
            <a:r>
              <a:rPr lang="es-PE" dirty="0" err="1"/>
              <a:t>acceess</a:t>
            </a:r>
            <a:r>
              <a:rPr lang="es-PE" dirty="0"/>
              <a:t> Control con el tipo </a:t>
            </a:r>
            <a:r>
              <a:rPr lang="es-PE" dirty="0" err="1"/>
              <a:t>Manage</a:t>
            </a:r>
            <a:r>
              <a:rPr lang="es-PE" dirty="0"/>
              <a:t> </a:t>
            </a:r>
            <a:r>
              <a:rPr lang="es-PE" dirty="0" err="1"/>
              <a:t>Identity</a:t>
            </a:r>
            <a:r>
              <a:rPr lang="es-PE" dirty="0"/>
              <a:t> mediante el rol Storage Blob data </a:t>
            </a:r>
            <a:r>
              <a:rPr lang="es-PE" dirty="0" err="1"/>
              <a:t>contributor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0BD71A-C811-8224-75DB-770E82E0F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699" y="2073292"/>
            <a:ext cx="8357036" cy="45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1892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4F6D4-7130-9741-AFD8-713551582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054DF08-B0E0-588A-7438-87CCDCA3C1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9EC01F4A-5F3E-610D-AC22-30018CB9BFF3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4A3B751-6241-0358-B6C1-94EA8B739AD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051BA19-8263-8857-449B-333CC73BDA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741ABCFA-F763-9104-4EC6-A5BF0AE58613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4E975A7E-916F-BEB5-BA63-D8B965FC83FD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1BE6A26-52C9-45ED-0EE1-048DF130C0AD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6D6D33-2626-C66C-CD17-DF66AA498E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7E0540-DF7C-192D-F8E4-AA64251EAE8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9FCC699-60A4-358E-E2B8-8BFD1C02DCC0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8400DA9-9082-02EC-8855-34FC7DD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8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2AC7ABC4-FAB2-2F39-82D2-37E1A7924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DDCCED0E-8DD8-AD36-6023-0AF63FD3595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FF8C9BD-F4D9-FCF5-96C4-A1236032FD83}"/>
              </a:ext>
            </a:extLst>
          </p:cNvPr>
          <p:cNvSpPr txBox="1"/>
          <p:nvPr/>
        </p:nvSpPr>
        <p:spPr>
          <a:xfrm>
            <a:off x="1509391" y="1748598"/>
            <a:ext cx="515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creo un </a:t>
            </a:r>
            <a:r>
              <a:rPr lang="es-PE" dirty="0" err="1"/>
              <a:t>metastore</a:t>
            </a:r>
            <a:r>
              <a:rPr lang="es-PE" dirty="0"/>
              <a:t> aprovisionado en nuestro ADLS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EC4F68-E078-6109-070E-D02A35CB4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391" y="2247713"/>
            <a:ext cx="8849032" cy="376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3491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D5D93-6281-677D-D1E0-6606C2510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810C56-F6D2-A639-E11F-9B036637F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31" t="7422" b="4292"/>
          <a:stretch/>
        </p:blipFill>
        <p:spPr>
          <a:xfrm>
            <a:off x="0" y="0"/>
            <a:ext cx="7697723" cy="6858000"/>
          </a:xfrm>
          <a:prstGeom prst="rect">
            <a:avLst/>
          </a:prstGeom>
        </p:spPr>
      </p:pic>
      <p:sp>
        <p:nvSpPr>
          <p:cNvPr id="25" name="Retraso 24">
            <a:extLst>
              <a:ext uri="{FF2B5EF4-FFF2-40B4-BE49-F238E27FC236}">
                <a16:creationId xmlns:a16="http://schemas.microsoft.com/office/drawing/2014/main" id="{587EEDC1-E0AA-212C-5BCF-86024EC4779A}"/>
              </a:ext>
            </a:extLst>
          </p:cNvPr>
          <p:cNvSpPr/>
          <p:nvPr/>
        </p:nvSpPr>
        <p:spPr>
          <a:xfrm flipH="1">
            <a:off x="11714244" y="6356349"/>
            <a:ext cx="557307" cy="557307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30AC790-3783-7ECA-0A96-202F077314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5374781"/>
            <a:ext cx="697896" cy="47971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5735B43-E0DE-3BF8-1E9F-569C5B49C2B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4807195"/>
            <a:ext cx="697896" cy="479718"/>
          </a:xfrm>
          <a:prstGeom prst="rect">
            <a:avLst/>
          </a:prstGeom>
        </p:spPr>
      </p:pic>
      <p:sp>
        <p:nvSpPr>
          <p:cNvPr id="15" name="Retraso 14">
            <a:extLst>
              <a:ext uri="{FF2B5EF4-FFF2-40B4-BE49-F238E27FC236}">
                <a16:creationId xmlns:a16="http://schemas.microsoft.com/office/drawing/2014/main" id="{46F5CC72-8307-48E5-38A3-505CC4713227}"/>
              </a:ext>
            </a:extLst>
          </p:cNvPr>
          <p:cNvSpPr/>
          <p:nvPr/>
        </p:nvSpPr>
        <p:spPr>
          <a:xfrm>
            <a:off x="0" y="494675"/>
            <a:ext cx="1229193" cy="1184223"/>
          </a:xfrm>
          <a:prstGeom prst="flowChartDelay">
            <a:avLst/>
          </a:prstGeom>
          <a:solidFill>
            <a:srgbClr val="4CA4D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2631CC4C-BD08-FF0A-6AA3-FC3EB9E13B8C}"/>
              </a:ext>
            </a:extLst>
          </p:cNvPr>
          <p:cNvSpPr/>
          <p:nvPr/>
        </p:nvSpPr>
        <p:spPr>
          <a:xfrm>
            <a:off x="303166" y="688262"/>
            <a:ext cx="5993710" cy="7968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42248C0-8591-7CFA-F6B4-10B2FD80B2FF}"/>
              </a:ext>
            </a:extLst>
          </p:cNvPr>
          <p:cNvSpPr txBox="1">
            <a:spLocks/>
          </p:cNvSpPr>
          <p:nvPr/>
        </p:nvSpPr>
        <p:spPr>
          <a:xfrm>
            <a:off x="543650" y="374754"/>
            <a:ext cx="6627516" cy="145193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Ejecución y pasos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A6A250-52EC-A10E-A2CD-7E551EB1817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802717"/>
            <a:ext cx="697896" cy="4271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579ED5-1E60-34AF-15A6-DC698133FFB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75379" y="235131"/>
            <a:ext cx="697896" cy="427152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810B24C-146F-0A6F-99A7-D47556C683E4}"/>
              </a:ext>
            </a:extLst>
          </p:cNvPr>
          <p:cNvCxnSpPr/>
          <p:nvPr/>
        </p:nvCxnSpPr>
        <p:spPr>
          <a:xfrm>
            <a:off x="0" y="374754"/>
            <a:ext cx="2653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CD454655-D893-7809-1163-23891268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49D1-B107-43FB-AF62-0EC23BBC3C67}" type="slidenum">
              <a:rPr lang="es-PE" smtClean="0"/>
              <a:t>9</a:t>
            </a:fld>
            <a:endParaRPr lang="es-PE"/>
          </a:p>
        </p:txBody>
      </p:sp>
      <p:pic>
        <p:nvPicPr>
          <p:cNvPr id="6" name="Picture 220">
            <a:extLst>
              <a:ext uri="{FF2B5EF4-FFF2-40B4-BE49-F238E27FC236}">
                <a16:creationId xmlns:a16="http://schemas.microsoft.com/office/drawing/2014/main" id="{79137D14-BCA9-B025-2F77-B8FA808B5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941" y="5973951"/>
            <a:ext cx="1575955" cy="715241"/>
          </a:xfrm>
          <a:prstGeom prst="rect">
            <a:avLst/>
          </a:prstGeom>
        </p:spPr>
      </p:pic>
      <p:pic>
        <p:nvPicPr>
          <p:cNvPr id="12" name="Google Shape;536;g1151e68693e_4_1471">
            <a:extLst>
              <a:ext uri="{FF2B5EF4-FFF2-40B4-BE49-F238E27FC236}">
                <a16:creationId xmlns:a16="http://schemas.microsoft.com/office/drawing/2014/main" id="{5A17862C-A0FE-167F-BBB3-E443CF054BF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5399885">
            <a:off x="6696881" y="736282"/>
            <a:ext cx="773654" cy="7530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3E4E5E1-BFBE-0200-EFC9-BA387E94BB0E}"/>
              </a:ext>
            </a:extLst>
          </p:cNvPr>
          <p:cNvSpPr txBox="1"/>
          <p:nvPr/>
        </p:nvSpPr>
        <p:spPr>
          <a:xfrm>
            <a:off x="1469677" y="1528114"/>
            <a:ext cx="335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creo la credencial de conexión.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D286BC-44D4-707D-9E79-7077BAFEDB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7575" y="1928254"/>
            <a:ext cx="8369367" cy="21989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564F9BC-3B66-9B49-0012-F34EE882D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969" y="4720179"/>
            <a:ext cx="8259953" cy="211895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E2CE38B-2C4A-FB9F-B3CF-475E99B0D749}"/>
              </a:ext>
            </a:extLst>
          </p:cNvPr>
          <p:cNvSpPr txBox="1"/>
          <p:nvPr/>
        </p:nvSpPr>
        <p:spPr>
          <a:xfrm>
            <a:off x="1469677" y="4275916"/>
            <a:ext cx="420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Se el </a:t>
            </a:r>
            <a:r>
              <a:rPr lang="es-PE" dirty="0" err="1"/>
              <a:t>external</a:t>
            </a:r>
            <a:r>
              <a:rPr lang="es-PE" dirty="0"/>
              <a:t> </a:t>
            </a:r>
            <a:r>
              <a:rPr lang="es-PE" dirty="0" err="1"/>
              <a:t>location</a:t>
            </a:r>
            <a:r>
              <a:rPr lang="es-PE" dirty="0"/>
              <a:t> a los dos </a:t>
            </a:r>
            <a:r>
              <a:rPr lang="es-PE" dirty="0" err="1"/>
              <a:t>containers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0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227A932408449ABD5D71FCA8B2BF0" ma:contentTypeVersion="15" ma:contentTypeDescription="Create a new document." ma:contentTypeScope="" ma:versionID="50b1dd412f2f6d84cefa61ad4d45c548">
  <xsd:schema xmlns:xsd="http://www.w3.org/2001/XMLSchema" xmlns:xs="http://www.w3.org/2001/XMLSchema" xmlns:p="http://schemas.microsoft.com/office/2006/metadata/properties" xmlns:ns3="96e90a7b-432e-4557-a390-f1177b19d557" xmlns:ns4="c1ed70ac-047a-4dd5-9b3c-3433076e452a" targetNamespace="http://schemas.microsoft.com/office/2006/metadata/properties" ma:root="true" ma:fieldsID="d4a3d6247bb1bf6ed2ec2716276a7c67" ns3:_="" ns4:_="">
    <xsd:import namespace="96e90a7b-432e-4557-a390-f1177b19d557"/>
    <xsd:import namespace="c1ed70ac-047a-4dd5-9b3c-3433076e452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90a7b-432e-4557-a390-f1177b19d5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d70ac-047a-4dd5-9b3c-3433076e45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ed70ac-047a-4dd5-9b3c-3433076e452a" xsi:nil="true"/>
  </documentManagement>
</p:properties>
</file>

<file path=customXml/itemProps1.xml><?xml version="1.0" encoding="utf-8"?>
<ds:datastoreItem xmlns:ds="http://schemas.openxmlformats.org/officeDocument/2006/customXml" ds:itemID="{9DCDE84F-3633-4185-921A-3F8EA6741B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9C80DD-ED4C-40FC-B0DA-C16D9405136E}">
  <ds:schemaRefs>
    <ds:schemaRef ds:uri="96e90a7b-432e-4557-a390-f1177b19d557"/>
    <ds:schemaRef ds:uri="c1ed70ac-047a-4dd5-9b3c-3433076e45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6C49B61-57F6-47DB-9F95-6B7B04DEC56B}">
  <ds:schemaRefs>
    <ds:schemaRef ds:uri="http://www.w3.org/XML/1998/namespace"/>
    <ds:schemaRef ds:uri="http://purl.org/dc/terms/"/>
    <ds:schemaRef ds:uri="http://schemas.openxmlformats.org/package/2006/metadata/core-properties"/>
    <ds:schemaRef ds:uri="c1ed70ac-047a-4dd5-9b3c-3433076e452a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96e90a7b-432e-4557-a390-f1177b19d55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4375</TotalTime>
  <Words>356</Words>
  <Application>Microsoft Office PowerPoint</Application>
  <PresentationFormat>Panorámica</PresentationFormat>
  <Paragraphs>73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Tema de Office</vt:lpstr>
      <vt:lpstr>CASO DE USO: SOLICITUDES EN LINEA  - financiera PrestaSol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Jimmy Amner Farfan G.</dc:creator>
  <cp:lastModifiedBy>JHON WILSON MENDOZA CUTIPA</cp:lastModifiedBy>
  <cp:revision>4</cp:revision>
  <dcterms:created xsi:type="dcterms:W3CDTF">2020-04-27T23:03:35Z</dcterms:created>
  <dcterms:modified xsi:type="dcterms:W3CDTF">2025-08-17T03:45:55Z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0x010100380227A932408449ABD5D71FCA8B2BF0</vt:lpwstr>
  </property>
</Properties>
</file>