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337" r:id="rId2"/>
    <p:sldId id="277" r:id="rId3"/>
    <p:sldId id="440" r:id="rId4"/>
    <p:sldId id="441" r:id="rId5"/>
    <p:sldId id="442" r:id="rId6"/>
    <p:sldId id="443" r:id="rId7"/>
    <p:sldId id="444" r:id="rId8"/>
    <p:sldId id="445" r:id="rId9"/>
    <p:sldId id="446" r:id="rId10"/>
    <p:sldId id="447" r:id="rId11"/>
    <p:sldId id="448" r:id="rId12"/>
    <p:sldId id="449" r:id="rId13"/>
    <p:sldId id="450" r:id="rId14"/>
    <p:sldId id="479" r:id="rId15"/>
    <p:sldId id="451" r:id="rId16"/>
    <p:sldId id="481" r:id="rId17"/>
    <p:sldId id="482" r:id="rId18"/>
    <p:sldId id="480" r:id="rId19"/>
    <p:sldId id="472" r:id="rId20"/>
    <p:sldId id="476" r:id="rId21"/>
    <p:sldId id="483" r:id="rId22"/>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99"/>
    <a:srgbClr val="33CCCC"/>
    <a:srgbClr val="808080"/>
    <a:srgbClr val="FEE69A"/>
    <a:srgbClr val="FFB163"/>
    <a:srgbClr val="FF33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90929"/>
  </p:normalViewPr>
  <p:slideViewPr>
    <p:cSldViewPr>
      <p:cViewPr varScale="1">
        <p:scale>
          <a:sx n="100" d="100"/>
          <a:sy n="100" d="100"/>
        </p:scale>
        <p:origin x="2604" y="96"/>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3" d="100"/>
          <a:sy n="73" d="100"/>
        </p:scale>
        <p:origin x="2413" y="87"/>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CB9D33BF-60AB-4CB5-B0F4-A764F18F2F7E}" type="slidenum">
              <a:rPr lang="es-ES_tradnl" altLang="es-ES"/>
              <a:pPr/>
              <a:t>‹Nº›</a:t>
            </a:fld>
            <a:endParaRPr lang="es-ES_tradnl" altLang="es-ES"/>
          </a:p>
        </p:txBody>
      </p:sp>
    </p:spTree>
    <p:extLst>
      <p:ext uri="{BB962C8B-B14F-4D97-AF65-F5344CB8AC3E}">
        <p14:creationId xmlns:p14="http://schemas.microsoft.com/office/powerpoint/2010/main" val="4212838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CD3CEBE1-4B0A-4900-B976-0A28A4C7B3A0}"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dirty="0"/>
              <a:t>Haga clic para editar el estilo del texto del patrón</a:t>
            </a:r>
          </a:p>
          <a:p>
            <a:pPr lvl="1"/>
            <a:r>
              <a:rPr lang="es-ES_tradnl" altLang="es-ES" dirty="0"/>
              <a:t>Segundo nivel</a:t>
            </a:r>
          </a:p>
          <a:p>
            <a:pPr lvl="2"/>
            <a:r>
              <a:rPr lang="es-ES_tradnl" altLang="es-ES" dirty="0"/>
              <a:t>Tercer nivel</a:t>
            </a:r>
          </a:p>
          <a:p>
            <a:pPr lvl="3"/>
            <a:r>
              <a:rPr lang="es-ES_tradnl" altLang="es-ES" dirty="0"/>
              <a:t>Cuarto nivel</a:t>
            </a:r>
          </a:p>
          <a:p>
            <a:pPr lvl="4"/>
            <a:r>
              <a:rPr lang="es-ES_tradnl" altLang="es-ES" dirty="0"/>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33808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Aunque esta ecuación es sobradamente conocida y</a:t>
            </a:r>
            <a:r>
              <a:rPr lang="es-ES" baseline="0" dirty="0"/>
              <a:t> pertenece al ámbito de la Física, en los enlaces de la parte inferior podréis encontrar definiciones correctas del concepto de rotacional y una ampliación importante sobre las Leyes de Maxwell</a:t>
            </a:r>
            <a:endParaRPr lang="es-ES" dirty="0"/>
          </a:p>
          <a:p>
            <a:endParaRPr lang="es-ES" dirty="0"/>
          </a:p>
          <a:p>
            <a:r>
              <a:rPr lang="es-ES" dirty="0"/>
              <a:t>http://es.wikipedia.org/wiki/Rotacional</a:t>
            </a:r>
          </a:p>
          <a:p>
            <a:r>
              <a:rPr lang="es-ES" dirty="0"/>
              <a:t>http://es.wikipedia.org/wiki/Ecuaciones_de_Maxwell</a:t>
            </a:r>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2</a:t>
            </a:fld>
            <a:endParaRPr lang="es-ES_tradnl" altLang="es-ES"/>
          </a:p>
        </p:txBody>
      </p:sp>
    </p:spTree>
    <p:extLst>
      <p:ext uri="{BB962C8B-B14F-4D97-AF65-F5344CB8AC3E}">
        <p14:creationId xmlns:p14="http://schemas.microsoft.com/office/powerpoint/2010/main" val="79865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http://en.wikipedia.org/wiki/Faraday's_law_of_induction</a:t>
            </a:r>
          </a:p>
          <a:p>
            <a:r>
              <a:rPr lang="es-ES" dirty="0"/>
              <a:t>http://en.wikipedia.org/wiki/Lenz's_law</a:t>
            </a:r>
          </a:p>
          <a:p>
            <a:endParaRPr lang="es-ES" dirty="0"/>
          </a:p>
          <a:p>
            <a:r>
              <a:rPr lang="es-ES" dirty="0"/>
              <a:t>En</a:t>
            </a:r>
            <a:r>
              <a:rPr lang="es-ES" baseline="0" dirty="0"/>
              <a:t> los enlaces anteriores se encuentran desarrolladas las dos Leyes mencionadas en esta diapositiva. La ecuación presentada en amarillo incluye el término N que indica simplemente el número de espiras implicado en el proceso.</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13</a:t>
            </a:fld>
            <a:endParaRPr lang="es-ES_tradnl" altLang="es-ES"/>
          </a:p>
        </p:txBody>
      </p:sp>
    </p:spTree>
    <p:extLst>
      <p:ext uri="{BB962C8B-B14F-4D97-AF65-F5344CB8AC3E}">
        <p14:creationId xmlns:p14="http://schemas.microsoft.com/office/powerpoint/2010/main" val="40024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Todas las</a:t>
            </a:r>
            <a:r>
              <a:rPr lang="es-ES" baseline="0" dirty="0"/>
              <a:t> unidades anteriores pertenecen al S.I.</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14</a:t>
            </a:fld>
            <a:endParaRPr lang="es-ES_tradnl" altLang="es-ES"/>
          </a:p>
        </p:txBody>
      </p:sp>
    </p:spTree>
    <p:extLst>
      <p:ext uri="{BB962C8B-B14F-4D97-AF65-F5344CB8AC3E}">
        <p14:creationId xmlns:p14="http://schemas.microsoft.com/office/powerpoint/2010/main" val="2845949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el siguiente enlace</a:t>
            </a:r>
            <a:r>
              <a:rPr lang="es-ES" baseline="0" dirty="0"/>
              <a:t> de la Universidad Politécnica de Valencia: http://personales.upv.es/jquiles/prffi/magnetismo/ayuda/hlphisteresis.htm se encuentra una buena y sencilla explicación del ciclo de histéresis indicando la diferencia entre materiales ferromagnéticos blandos (chapa magnética) cuyo ciclo de histéresis presenta un área reducida y materiales magnéticos duros (imanes permanentes: cerámicos, </a:t>
            </a:r>
            <a:r>
              <a:rPr lang="es-ES" baseline="0" dirty="0" err="1"/>
              <a:t>AlNiCo</a:t>
            </a:r>
            <a:r>
              <a:rPr lang="es-ES" baseline="0" dirty="0"/>
              <a:t>, </a:t>
            </a:r>
            <a:r>
              <a:rPr lang="es-ES" baseline="0" dirty="0" err="1"/>
              <a:t>NdFeBo</a:t>
            </a:r>
            <a:r>
              <a:rPr lang="es-ES" baseline="0" dirty="0"/>
              <a:t>, etc.) cuyo ciclo de histéresis es ancho. En la diapositiva la trayectoria trazado en rojo a puntos indica el proceso inicial de magnetización partiendo de </a:t>
            </a:r>
            <a:r>
              <a:rPr lang="es-ES" baseline="0" dirty="0" err="1"/>
              <a:t>de</a:t>
            </a:r>
            <a:r>
              <a:rPr lang="es-ES" baseline="0" dirty="0"/>
              <a:t> B y H nulas.</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15</a:t>
            </a:fld>
            <a:endParaRPr lang="es-ES_tradnl" altLang="es-ES"/>
          </a:p>
        </p:txBody>
      </p:sp>
    </p:spTree>
    <p:extLst>
      <p:ext uri="{BB962C8B-B14F-4D97-AF65-F5344CB8AC3E}">
        <p14:creationId xmlns:p14="http://schemas.microsoft.com/office/powerpoint/2010/main" val="1530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los materiales ferromagnéticos existen dos tipos de pérdidas: Pérdidas</a:t>
            </a:r>
            <a:r>
              <a:rPr lang="es-ES" baseline="0" dirty="0"/>
              <a:t> por Histéresis y Pérdidas por Corrientes Parásitas. Las primeras, tal y como se desprende de la demostración realizada en esta diapositiva, son para cada ciclo de la tensión de alimentación (de periodo T) proporcionales al volumen de material ferromagnético y al área abarcado por el gráfico correspondiente al ciclo de histéresis. Obviamente, cuando la frecuencia de la fuente de excitación del material ferromagnético aumenta las pérdidas electromagnéticas también se incrementan.  En la construcción de máquinas eléctricas en las que se busca un alto rendimiento se utiliza chapa magnética (material ferromagnético blando) con un ciclo de histéresis lo más estrecho posible.</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16</a:t>
            </a:fld>
            <a:endParaRPr lang="es-ES_tradnl" altLang="es-ES"/>
          </a:p>
        </p:txBody>
      </p:sp>
    </p:spTree>
    <p:extLst>
      <p:ext uri="{BB962C8B-B14F-4D97-AF65-F5344CB8AC3E}">
        <p14:creationId xmlns:p14="http://schemas.microsoft.com/office/powerpoint/2010/main" val="275170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Las</a:t>
            </a:r>
            <a:r>
              <a:rPr lang="es-ES" baseline="0" dirty="0"/>
              <a:t> pérdidas magnéticas se expresan en W por Kg de material. </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17</a:t>
            </a:fld>
            <a:endParaRPr lang="es-ES_tradnl" altLang="es-ES"/>
          </a:p>
        </p:txBody>
      </p:sp>
    </p:spTree>
    <p:extLst>
      <p:ext uri="{BB962C8B-B14F-4D97-AF65-F5344CB8AC3E}">
        <p14:creationId xmlns:p14="http://schemas.microsoft.com/office/powerpoint/2010/main" val="204987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Las corrientes parásitas</a:t>
            </a:r>
            <a:r>
              <a:rPr lang="es-ES" baseline="0" dirty="0"/>
              <a:t> (Eddy </a:t>
            </a:r>
            <a:r>
              <a:rPr lang="es-ES" baseline="0" dirty="0" err="1"/>
              <a:t>Currents</a:t>
            </a:r>
            <a:r>
              <a:rPr lang="es-ES" baseline="0" dirty="0"/>
              <a:t>), aparecen por inducción en el material cuando el flujo que lo atraviesa es variable en el tiempo. Los materiales ferromagnéticos son, en general, buenos conductores eléctricos, por tanto, no presentan oposición a la aparición de corrientes en el plano perpendicular al vector superficie. </a:t>
            </a:r>
          </a:p>
          <a:p>
            <a:endParaRPr lang="es-ES" baseline="0" dirty="0"/>
          </a:p>
          <a:p>
            <a:r>
              <a:rPr lang="es-ES" baseline="0" dirty="0"/>
              <a:t>Estas corrientes producidas por variación del flujo magnético, de acuerdo a la Ley de Lenz, han de oponerse a la causa que las crea reduciendo los valores máximos de la inducción magnética en el material. Esta reducción se explica también en términos físicos teniendo en cuenta que la circulación de corrientes por el material produce un efecto similar al que tendría su sección. Este fenómeno se podrá observar posteriormente en el tema correspondiente al análisis de los transformadores donde mediante simulación por el método de elementos finitos se mostrará el comportamiento de un núcleo con corrientes parásitas frente a un núcleo ideal. </a:t>
            </a:r>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18</a:t>
            </a:fld>
            <a:endParaRPr lang="es-ES_tradnl" altLang="es-ES"/>
          </a:p>
        </p:txBody>
      </p:sp>
    </p:spTree>
    <p:extLst>
      <p:ext uri="{BB962C8B-B14F-4D97-AF65-F5344CB8AC3E}">
        <p14:creationId xmlns:p14="http://schemas.microsoft.com/office/powerpoint/2010/main" val="266065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Para reducir las pérdidas</a:t>
            </a:r>
            <a:r>
              <a:rPr lang="es-ES" baseline="0" dirty="0"/>
              <a:t> por corrientes parásitas se utilizan dos estrategias:</a:t>
            </a:r>
          </a:p>
          <a:p>
            <a:endParaRPr lang="es-ES" baseline="0" dirty="0"/>
          </a:p>
          <a:p>
            <a:pPr marL="228600" indent="-228600">
              <a:buAutoNum type="arabicPeriod"/>
            </a:pPr>
            <a:r>
              <a:rPr lang="es-ES" baseline="0" dirty="0"/>
              <a:t>No utilizar núcleos magnéticos macizos, sino construidos mediante el apilamiento de chapas extremadamente delgadas (en ocasiones con espesores inferiores a 1 mm) y aisladas eléctricamente entre sí (normalmente mediante un tratamiento químico superficial) con el fin de reducir la sección transversal disponible para la circulación de la corriente haciendo de este modo que la resistencia eléctrica que presentan al paso de las corrientes parásitas: directamente proporcional a la resistividad del material y su longitud e inversamente proporcional a la sección se incremente fuertemente.</a:t>
            </a:r>
          </a:p>
          <a:p>
            <a:pPr marL="228600" indent="-228600">
              <a:buAutoNum type="arabicPeriod"/>
            </a:pPr>
            <a:endParaRPr lang="es-ES" baseline="0" dirty="0"/>
          </a:p>
          <a:p>
            <a:pPr marL="228600" indent="-228600">
              <a:buAutoNum type="arabicPeriod"/>
            </a:pPr>
            <a:r>
              <a:rPr lang="es-ES" baseline="0" dirty="0"/>
              <a:t>Utilizar materiales ferromagnéticos deliberadamente “impurificados” con materiales semiconductores. En el caso dé las máquinas eléctricas el material más utilizado es el Si. De forma que los núcleos magnéticos se construyen con chapas de Fe aleado con diferentes porcentajes de este semiconductor. </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19</a:t>
            </a:fld>
            <a:endParaRPr lang="es-ES_tradnl" altLang="es-ES"/>
          </a:p>
        </p:txBody>
      </p:sp>
    </p:spTree>
    <p:extLst>
      <p:ext uri="{BB962C8B-B14F-4D97-AF65-F5344CB8AC3E}">
        <p14:creationId xmlns:p14="http://schemas.microsoft.com/office/powerpoint/2010/main" val="40471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sección</a:t>
            </a:r>
            <a:r>
              <a:rPr lang="es-ES" baseline="0" dirty="0"/>
              <a:t> S2 es tremendamente inferior a la sección S1, ya que como se expuso anteriormente el espesor de la chapa puede ser inferior a 1 </a:t>
            </a:r>
            <a:r>
              <a:rPr lang="es-ES" baseline="0" dirty="0" err="1"/>
              <a:t>mm.</a:t>
            </a:r>
            <a:r>
              <a:rPr lang="es-ES" baseline="0" dirty="0"/>
              <a:t> La longitud recorrida por la corriente es también inferior en el caso de la chapa aislada, pero sólo si se compara con aquellas corrientes anulares del núcleo macizo que circulan por la periferia ya que si se consideran las que circulan por la zona central la afirmación anterior deja de ser cierta. Téngase en cuenta que para cada chapa la corriente ha de recorrer al menos la longitud equivalente a 2 lados del núcleo, longitud superior en muchos casos a la “espira” que se forma en puntos interiores de núcleo macizo. Por tanto, en estas condiciones el efecto de la longitud sobre la resistencia no es relevante en comparación con el de reducción de la sección que da lugar a una resistencia R2 muy superior.</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20</a:t>
            </a:fld>
            <a:endParaRPr lang="es-ES_tradnl" altLang="es-ES"/>
          </a:p>
        </p:txBody>
      </p:sp>
    </p:spTree>
    <p:extLst>
      <p:ext uri="{BB962C8B-B14F-4D97-AF65-F5344CB8AC3E}">
        <p14:creationId xmlns:p14="http://schemas.microsoft.com/office/powerpoint/2010/main" val="239472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EL TEOREMA</a:t>
            </a:r>
            <a:r>
              <a:rPr lang="es-ES" baseline="0" dirty="0"/>
              <a:t> DE STOKES APLICADO AL ELECTROMAGNETISMO EN MÁQUINAS ELÉCTRICAS PRODUCE EL SIGUIENTE RESULTADO: La circulación del vector de Intensidad de Campo Magnético a lo largo de una curva cerrada es igual a la densidad de corriente que atraviesa la superficie encerrada por ella. Es posible encontrar planteamientos más detallados del teorema de Stokes, en múltiples aplicaciones, pero para el fin de esta asignatura es suficiente con comprender esta definición.</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3</a:t>
            </a:fld>
            <a:endParaRPr lang="es-ES_tradnl" altLang="es-ES"/>
          </a:p>
        </p:txBody>
      </p:sp>
    </p:spTree>
    <p:extLst>
      <p:ext uri="{BB962C8B-B14F-4D97-AF65-F5344CB8AC3E}">
        <p14:creationId xmlns:p14="http://schemas.microsoft.com/office/powerpoint/2010/main" val="3283775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densidad de flujo magnético, es el flujo magnético por unidad de área de una sección perpendicular a la dirección del flujo. En una región de un campo magnético equivale al número de líneas de fuerza que atraviesan perpendicularmente a la unidad de área. La unidad de la densidad de flujo en el Sistema Internacional de Unidades es el Tesla [T]</a:t>
            </a:r>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6</a:t>
            </a:fld>
            <a:endParaRPr lang="es-ES_tradnl" altLang="es-ES"/>
          </a:p>
        </p:txBody>
      </p:sp>
    </p:spTree>
    <p:extLst>
      <p:ext uri="{BB962C8B-B14F-4D97-AF65-F5344CB8AC3E}">
        <p14:creationId xmlns:p14="http://schemas.microsoft.com/office/powerpoint/2010/main" val="90413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Todos</a:t>
            </a:r>
            <a:r>
              <a:rPr lang="es-ES" baseline="0" dirty="0"/>
              <a:t> los materiales ferromagnéticos tienen una curva características B-H o lo que es lo mismo Flujo Magnético-Corriente Creadora del Flujo que presenta dos zonas. Una primera zona de comportamiento lineal donde un aumento de la Intensidad de Campo Magnético provoca un aumento proporcional de la Inducción o Densidad de Flujo y una zona de saturación, precedida de una pequeña región denominada “codo de saturación” en la cual, aún incrementando fuertemente la Intensidad de Campo Magnético no se produce prácticamente ninguna variación en el valor obtenido para la Inducción. Esta última zona se denomina “de saturación” y, en ella, el comportamiento del material es idéntico al del aire. De forma muy simplificada y en términos intuitivos se podría decir la saturación sobreviene cuando por la unidad de sección transversal del material no es posible hacer pasar más líneas de campo magnético, lo cual, en términos físicos muy rudimentarios podría considerarse como que ya no es posible orientar más dipolos magnéticos del material en la dirección del vector H. </a:t>
            </a:r>
          </a:p>
          <a:p>
            <a:endParaRPr lang="es-ES" baseline="0" dirty="0"/>
          </a:p>
          <a:p>
            <a:r>
              <a:rPr lang="es-ES" baseline="0" dirty="0"/>
              <a:t>Las máquinas eléctricas se diseñan para trabajar aprovechando al máximo los materiales, por lo cual aunque la densidad de flujo media en su sección transversal no llegará a la saturación sí existirán puntos, pequeñas regiones del espacio, en las cuales el material estará ligeramente saturado. Por ejemplo, la sección transversal de un motor eléctrico puede presentar una Inducción media de 0,8T y, aún así, ciertas zonas de los dientes de la máquina se encontrarán en torno a 2T donde ya se apreciará el fenómeno de la saturación.</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7</a:t>
            </a:fld>
            <a:endParaRPr lang="es-ES_tradnl" altLang="es-ES"/>
          </a:p>
        </p:txBody>
      </p:sp>
    </p:spTree>
    <p:extLst>
      <p:ext uri="{BB962C8B-B14F-4D97-AF65-F5344CB8AC3E}">
        <p14:creationId xmlns:p14="http://schemas.microsoft.com/office/powerpoint/2010/main" val="105421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El flujo magnético</a:t>
            </a:r>
            <a:r>
              <a:rPr lang="es-ES" baseline="0" dirty="0"/>
              <a:t> que discurre por la sección transversal de un material ferromagnético, perpendicularmente a ella, entendido como el número total de líneas de campo que la atraviesan, se puede calcular como el producto del número de líneas que atraviesan la unidad de superficie (Densidad de Flujo o Inducción) por el área de la sección.</a:t>
            </a:r>
          </a:p>
          <a:p>
            <a:endParaRPr lang="es-ES" baseline="0" dirty="0"/>
          </a:p>
          <a:p>
            <a:r>
              <a:rPr lang="es-ES" baseline="0" dirty="0"/>
              <a:t>La tercera ecuación (Ley de Ampere) será utilizada posteriormente en combinación con la definición de flujo para el caso en que los vectores de Intensidad de Campo Magnético y Superficie son paralelos, tal y como ocurre en la sección transversal de un núcleo magnético.</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8</a:t>
            </a:fld>
            <a:endParaRPr lang="es-ES_tradnl" altLang="es-ES"/>
          </a:p>
        </p:txBody>
      </p:sp>
    </p:spTree>
    <p:extLst>
      <p:ext uri="{BB962C8B-B14F-4D97-AF65-F5344CB8AC3E}">
        <p14:creationId xmlns:p14="http://schemas.microsoft.com/office/powerpoint/2010/main" val="106653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Suponer</a:t>
            </a:r>
            <a:r>
              <a:rPr lang="es-ES" baseline="0" dirty="0"/>
              <a:t> la permeabilidad del material magnético infinita es equivalente a considerar que en la práctica se está trabajando en la zona de comportamiento lineal del material ferromagnético, lo cual se ajusta bastante bien a la realidad.</a:t>
            </a:r>
          </a:p>
          <a:p>
            <a:endParaRPr lang="es-ES" baseline="0" dirty="0"/>
          </a:p>
          <a:p>
            <a:r>
              <a:rPr lang="es-ES" baseline="0" dirty="0"/>
              <a:t>Suponer que la Intensidad de Campo Magnético (H) es constante en toda la sección es también una buena aproximación ya que en los casos reales las secciones comparadas con las longitudes de recorrido de las líneas de campo son pequeñas.</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9</a:t>
            </a:fld>
            <a:endParaRPr lang="es-ES_tradnl" altLang="es-ES"/>
          </a:p>
        </p:txBody>
      </p:sp>
    </p:spTree>
    <p:extLst>
      <p:ext uri="{BB962C8B-B14F-4D97-AF65-F5344CB8AC3E}">
        <p14:creationId xmlns:p14="http://schemas.microsoft.com/office/powerpoint/2010/main" val="83407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Reluctancia</a:t>
            </a:r>
            <a:r>
              <a:rPr lang="es-ES" baseline="0" dirty="0"/>
              <a:t> es la propiedad opuesta a la permeabilidad. Indica la “oposición” al paso de las líneas de flujo magnético.</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10</a:t>
            </a:fld>
            <a:endParaRPr lang="es-ES_tradnl" altLang="es-ES"/>
          </a:p>
        </p:txBody>
      </p:sp>
    </p:spTree>
    <p:extLst>
      <p:ext uri="{BB962C8B-B14F-4D97-AF65-F5344CB8AC3E}">
        <p14:creationId xmlns:p14="http://schemas.microsoft.com/office/powerpoint/2010/main" val="3491311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Existe un</a:t>
            </a:r>
            <a:r>
              <a:rPr lang="es-ES" baseline="0" dirty="0"/>
              <a:t> importante paralelismo entre el comportamiento de los circuitos eléctricos y magnéticos. La tabla anterior indica simplemente cuáles son las variables que se han de considerar homólogas para encontrarlo. </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11</a:t>
            </a:fld>
            <a:endParaRPr lang="es-ES_tradnl" altLang="es-ES"/>
          </a:p>
        </p:txBody>
      </p:sp>
    </p:spTree>
    <p:extLst>
      <p:ext uri="{BB962C8B-B14F-4D97-AF65-F5344CB8AC3E}">
        <p14:creationId xmlns:p14="http://schemas.microsoft.com/office/powerpoint/2010/main" val="3380835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Un flujo variable puede crearse de tres formas</a:t>
            </a:r>
            <a:r>
              <a:rPr lang="es-ES" baseline="0" dirty="0"/>
              <a:t> diferentes:</a:t>
            </a:r>
          </a:p>
          <a:p>
            <a:pPr marL="228600" indent="-228600">
              <a:buAutoNum type="arabicPeriod"/>
            </a:pPr>
            <a:r>
              <a:rPr lang="es-ES" baseline="0" dirty="0"/>
              <a:t>Mediante un campo magnético variable </a:t>
            </a:r>
            <a:r>
              <a:rPr lang="es-ES" baseline="0" dirty="0">
                <a:sym typeface="Wingdings" panose="05000000000000000000" pitchFamily="2" charset="2"/>
              </a:rPr>
              <a:t> creado, por ejemplo, por una corriente alterna.</a:t>
            </a:r>
          </a:p>
          <a:p>
            <a:pPr marL="228600" indent="-228600">
              <a:buAutoNum type="arabicPeriod"/>
            </a:pPr>
            <a:r>
              <a:rPr lang="es-ES" baseline="0" dirty="0">
                <a:sym typeface="Wingdings" panose="05000000000000000000" pitchFamily="2" charset="2"/>
              </a:rPr>
              <a:t>Mediante un campo magnético constante, haciendo que una espira se mueva dentro de él. Por ejemplo, una dinamo de bicicleta en la cual un conjunto de espiras gira debido al giro de la rueda del vehículo en el seno del campo magnético producido por un conjunto de imanes permanentes.</a:t>
            </a:r>
          </a:p>
          <a:p>
            <a:pPr marL="228600" indent="-228600">
              <a:buAutoNum type="arabicPeriod"/>
            </a:pPr>
            <a:r>
              <a:rPr lang="es-ES" baseline="0" dirty="0">
                <a:sym typeface="Wingdings" panose="05000000000000000000" pitchFamily="2" charset="2"/>
              </a:rPr>
              <a:t>Combinando las dos opciones anteriores.</a:t>
            </a:r>
            <a:endParaRPr lang="es-ES" dirty="0"/>
          </a:p>
        </p:txBody>
      </p:sp>
      <p:sp>
        <p:nvSpPr>
          <p:cNvPr id="4" name="Marcador de número de diapositiva 3"/>
          <p:cNvSpPr>
            <a:spLocks noGrp="1"/>
          </p:cNvSpPr>
          <p:nvPr>
            <p:ph type="sldNum" sz="quarter" idx="10"/>
          </p:nvPr>
        </p:nvSpPr>
        <p:spPr/>
        <p:txBody>
          <a:bodyPr/>
          <a:lstStyle/>
          <a:p>
            <a:fld id="{CD3CEBE1-4B0A-4900-B976-0A28A4C7B3A0}" type="slidenum">
              <a:rPr lang="es-ES_tradnl" altLang="es-ES" smtClean="0"/>
              <a:pPr/>
              <a:t>12</a:t>
            </a:fld>
            <a:endParaRPr lang="es-ES_tradnl" altLang="es-ES"/>
          </a:p>
        </p:txBody>
      </p:sp>
    </p:spTree>
    <p:extLst>
      <p:ext uri="{BB962C8B-B14F-4D97-AF65-F5344CB8AC3E}">
        <p14:creationId xmlns:p14="http://schemas.microsoft.com/office/powerpoint/2010/main" val="7810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817FC46D-EE5A-4BE4-A64E-1CAB6055EEAC}"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F45304DD-926A-454E-B59E-32EAA82B1D2E}" type="slidenum">
              <a:rPr lang="es-ES_tradnl" altLang="es-ES"/>
              <a:pPr/>
              <a:t>‹Nº›</a:t>
            </a:fld>
            <a:endParaRPr lang="es-ES_tradnl" altLang="es-ES"/>
          </a:p>
        </p:txBody>
      </p:sp>
    </p:spTree>
    <p:extLst>
      <p:ext uri="{BB962C8B-B14F-4D97-AF65-F5344CB8AC3E}">
        <p14:creationId xmlns:p14="http://schemas.microsoft.com/office/powerpoint/2010/main" val="1374220371"/>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91E64CE5-FDAF-412E-9F66-15766EB0DEF6}" type="slidenum">
              <a:rPr lang="es-ES_tradnl" altLang="es-ES"/>
              <a:pPr/>
              <a:t>‹Nº›</a:t>
            </a:fld>
            <a:endParaRPr lang="es-ES_tradnl" altLang="es-ES"/>
          </a:p>
        </p:txBody>
      </p:sp>
    </p:spTree>
    <p:extLst>
      <p:ext uri="{BB962C8B-B14F-4D97-AF65-F5344CB8AC3E}">
        <p14:creationId xmlns:p14="http://schemas.microsoft.com/office/powerpoint/2010/main" val="1622176503"/>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F7D43FEC-7B20-4E80-832B-CE692B092FE5}" type="slidenum">
              <a:rPr lang="es-ES_tradnl" altLang="es-ES"/>
              <a:pPr/>
              <a:t>‹Nº›</a:t>
            </a:fld>
            <a:endParaRPr lang="es-ES_tradnl" altLang="es-ES"/>
          </a:p>
        </p:txBody>
      </p:sp>
    </p:spTree>
    <p:extLst>
      <p:ext uri="{BB962C8B-B14F-4D97-AF65-F5344CB8AC3E}">
        <p14:creationId xmlns:p14="http://schemas.microsoft.com/office/powerpoint/2010/main" val="3882838493"/>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AF85BAA7-D748-4880-9CFA-1FF302CE4F4A}" type="slidenum">
              <a:rPr lang="es-ES_tradnl" altLang="es-ES"/>
              <a:pPr/>
              <a:t>‹Nº›</a:t>
            </a:fld>
            <a:endParaRPr lang="es-ES_tradnl" altLang="es-ES"/>
          </a:p>
        </p:txBody>
      </p:sp>
    </p:spTree>
    <p:extLst>
      <p:ext uri="{BB962C8B-B14F-4D97-AF65-F5344CB8AC3E}">
        <p14:creationId xmlns:p14="http://schemas.microsoft.com/office/powerpoint/2010/main" val="3428587164"/>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774F4586-96B5-4A3F-B8A8-561AB3449036}" type="slidenum">
              <a:rPr lang="es-ES_tradnl" altLang="es-ES"/>
              <a:pPr/>
              <a:t>‹Nº›</a:t>
            </a:fld>
            <a:endParaRPr lang="es-ES_tradnl" altLang="es-ES"/>
          </a:p>
        </p:txBody>
      </p:sp>
    </p:spTree>
    <p:extLst>
      <p:ext uri="{BB962C8B-B14F-4D97-AF65-F5344CB8AC3E}">
        <p14:creationId xmlns:p14="http://schemas.microsoft.com/office/powerpoint/2010/main" val="3564480627"/>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35584F97-96D7-46F2-AD26-75EB550929F8}" type="slidenum">
              <a:rPr lang="es-ES_tradnl" altLang="es-ES"/>
              <a:pPr/>
              <a:t>‹Nº›</a:t>
            </a:fld>
            <a:endParaRPr lang="es-ES_tradnl" altLang="es-ES"/>
          </a:p>
        </p:txBody>
      </p:sp>
    </p:spTree>
    <p:extLst>
      <p:ext uri="{BB962C8B-B14F-4D97-AF65-F5344CB8AC3E}">
        <p14:creationId xmlns:p14="http://schemas.microsoft.com/office/powerpoint/2010/main" val="1804047108"/>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B0372834-DAAF-44F3-B5D7-0C8E2FBA0657}" type="slidenum">
              <a:rPr lang="es-ES_tradnl" altLang="es-ES"/>
              <a:pPr/>
              <a:t>‹Nº›</a:t>
            </a:fld>
            <a:endParaRPr lang="es-ES_tradnl" altLang="es-ES"/>
          </a:p>
        </p:txBody>
      </p:sp>
    </p:spTree>
    <p:extLst>
      <p:ext uri="{BB962C8B-B14F-4D97-AF65-F5344CB8AC3E}">
        <p14:creationId xmlns:p14="http://schemas.microsoft.com/office/powerpoint/2010/main" val="377297802"/>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14CA7100-444A-4216-85F3-75D3DCAFDEEE}" type="slidenum">
              <a:rPr lang="es-ES_tradnl" altLang="es-ES"/>
              <a:pPr/>
              <a:t>‹Nº›</a:t>
            </a:fld>
            <a:endParaRPr lang="es-ES_tradnl" altLang="es-ES"/>
          </a:p>
        </p:txBody>
      </p:sp>
    </p:spTree>
    <p:extLst>
      <p:ext uri="{BB962C8B-B14F-4D97-AF65-F5344CB8AC3E}">
        <p14:creationId xmlns:p14="http://schemas.microsoft.com/office/powerpoint/2010/main" val="1082045223"/>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B78319AD-93AD-4059-ABBC-E83950EE2CA3}" type="slidenum">
              <a:rPr lang="es-ES_tradnl" altLang="es-ES"/>
              <a:pPr/>
              <a:t>‹Nº›</a:t>
            </a:fld>
            <a:endParaRPr lang="es-ES_tradnl" altLang="es-ES"/>
          </a:p>
        </p:txBody>
      </p:sp>
    </p:spTree>
    <p:extLst>
      <p:ext uri="{BB962C8B-B14F-4D97-AF65-F5344CB8AC3E}">
        <p14:creationId xmlns:p14="http://schemas.microsoft.com/office/powerpoint/2010/main" val="2727741960"/>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E8FEA550-B68D-48E0-9C3B-1681CD0C391B}" type="slidenum">
              <a:rPr lang="es-ES_tradnl" altLang="es-ES"/>
              <a:pPr/>
              <a:t>‹Nº›</a:t>
            </a:fld>
            <a:endParaRPr lang="es-ES_tradnl" altLang="es-ES"/>
          </a:p>
        </p:txBody>
      </p:sp>
    </p:spTree>
    <p:extLst>
      <p:ext uri="{BB962C8B-B14F-4D97-AF65-F5344CB8AC3E}">
        <p14:creationId xmlns:p14="http://schemas.microsoft.com/office/powerpoint/2010/main" val="3816903317"/>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5BD17228-EAF1-40A8-AE62-E65D8C9F474C}"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3" Type="http://schemas.openxmlformats.org/officeDocument/2006/relationships/image" Target="../media/image30.emf"/><Relationship Id="rId7" Type="http://schemas.openxmlformats.org/officeDocument/2006/relationships/image" Target="../media/image34.emf"/><Relationship Id="rId12" Type="http://schemas.openxmlformats.org/officeDocument/2006/relationships/image" Target="../media/image39.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2743200"/>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a:effectLst/>
              </a:rPr>
              <a:t>Tema I: Leyes fundamentales del electromagnetismo</a:t>
            </a:r>
            <a:endParaRPr lang="es-ES_tradnl" altLang="es-ES" sz="2400">
              <a:effectLst/>
              <a:latin typeface="Times New Roman" pitchFamily="18" charset="0"/>
            </a:endParaRPr>
          </a:p>
        </p:txBody>
      </p:sp>
      <p:sp>
        <p:nvSpPr>
          <p:cNvPr id="5125" name="Text Box 5"/>
          <p:cNvSpPr txBox="1">
            <a:spLocks noChangeAspect="1" noChangeArrowheads="1"/>
          </p:cNvSpPr>
          <p:nvPr/>
        </p:nvSpPr>
        <p:spPr bwMode="auto">
          <a:xfrm>
            <a:off x="1519278"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
        <p:nvSpPr>
          <p:cNvPr id="2" name="Rectángulo 1"/>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Ingeniería Electrónica </a:t>
            </a:r>
          </a:p>
          <a:p>
            <a:pPr>
              <a:buClr>
                <a:schemeClr val="accent1"/>
              </a:buClr>
              <a:buSzPct val="75000"/>
              <a:buFont typeface="Monotype Sorts" charset="2"/>
              <a:buNone/>
            </a:pPr>
            <a:r>
              <a:rPr lang="es-ES_tradnl" dirty="0"/>
              <a:t>Laboratorio de Máquinas Eléctricas</a:t>
            </a: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3400" y="304800"/>
            <a:ext cx="7943850" cy="1143000"/>
          </a:xfrm>
          <a:noFill/>
          <a:ln/>
          <a:effectLst>
            <a:outerShdw dist="35921" dir="2700000" algn="ctr" rotWithShape="0">
              <a:schemeClr val="bg2"/>
            </a:outerShdw>
          </a:effectLst>
        </p:spPr>
        <p:txBody>
          <a:bodyPr/>
          <a:lstStyle/>
          <a:p>
            <a:r>
              <a:rPr lang="es-ES_tradnl" altLang="es-ES" sz="4700" b="1">
                <a:latin typeface="Tahoma" pitchFamily="34" charset="0"/>
              </a:rPr>
              <a:t>1.3 Flujo, reluctancia y fuerza magnetomotriz III</a:t>
            </a:r>
            <a:endParaRPr lang="es-ES_tradnl" altLang="es-ES"/>
          </a:p>
        </p:txBody>
      </p:sp>
      <p:sp>
        <p:nvSpPr>
          <p:cNvPr id="232463" name="Rectangle 15"/>
          <p:cNvSpPr>
            <a:spLocks noChangeArrowheads="1"/>
          </p:cNvSpPr>
          <p:nvPr/>
        </p:nvSpPr>
        <p:spPr bwMode="auto">
          <a:xfrm>
            <a:off x="685800" y="1752600"/>
            <a:ext cx="4800600" cy="12192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400" dirty="0">
                <a:effectLst/>
              </a:rPr>
              <a:t>La </a:t>
            </a:r>
            <a:r>
              <a:rPr lang="es-ES_tradnl" altLang="es-ES" sz="2600" dirty="0">
                <a:effectLst/>
              </a:rPr>
              <a:t>FMM</a:t>
            </a:r>
            <a:r>
              <a:rPr lang="es-ES_tradnl" altLang="es-ES" sz="2400" dirty="0">
                <a:effectLst/>
              </a:rPr>
              <a:t> representa a la suma de corrientes que crean el campo magnético</a:t>
            </a:r>
            <a:endParaRPr lang="es-ES" altLang="es-ES" sz="2400" dirty="0">
              <a:effectLst/>
            </a:endParaRPr>
          </a:p>
        </p:txBody>
      </p:sp>
      <p:pic>
        <p:nvPicPr>
          <p:cNvPr id="23246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54200"/>
            <a:ext cx="1981200" cy="11938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3246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70238"/>
            <a:ext cx="1981200" cy="7159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2467" name="Rectangle 19"/>
          <p:cNvSpPr>
            <a:spLocks noChangeArrowheads="1"/>
          </p:cNvSpPr>
          <p:nvPr/>
        </p:nvSpPr>
        <p:spPr bwMode="auto">
          <a:xfrm>
            <a:off x="3733800" y="3063875"/>
            <a:ext cx="4953000" cy="8223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spcBef>
                <a:spcPct val="0"/>
              </a:spcBef>
            </a:pPr>
            <a:r>
              <a:rPr lang="es-ES_tradnl" altLang="es-ES" sz="2400">
                <a:effectLst/>
              </a:rPr>
              <a:t>Como el vector densidad de flujo y superficie son paralelos</a:t>
            </a:r>
            <a:endParaRPr lang="es-ES" altLang="es-ES" sz="2400">
              <a:effectLst/>
            </a:endParaRPr>
          </a:p>
        </p:txBody>
      </p:sp>
      <p:pic>
        <p:nvPicPr>
          <p:cNvPr id="23246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929063"/>
            <a:ext cx="2133600" cy="7191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2469" name="Rectangle 21"/>
          <p:cNvSpPr>
            <a:spLocks noChangeArrowheads="1"/>
          </p:cNvSpPr>
          <p:nvPr/>
        </p:nvSpPr>
        <p:spPr bwMode="auto">
          <a:xfrm>
            <a:off x="762000" y="4038600"/>
            <a:ext cx="4800600" cy="4572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400">
                <a:effectLst/>
              </a:rPr>
              <a:t>Como se cumple:</a:t>
            </a:r>
            <a:endParaRPr lang="es-ES" altLang="es-ES" sz="2400">
              <a:effectLst/>
            </a:endParaRPr>
          </a:p>
        </p:txBody>
      </p:sp>
      <p:sp>
        <p:nvSpPr>
          <p:cNvPr id="232470" name="Rectangle 22"/>
          <p:cNvSpPr>
            <a:spLocks noChangeArrowheads="1"/>
          </p:cNvSpPr>
          <p:nvPr/>
        </p:nvSpPr>
        <p:spPr bwMode="auto">
          <a:xfrm>
            <a:off x="5943600" y="4038600"/>
            <a:ext cx="2438400" cy="4572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400">
                <a:effectLst/>
              </a:rPr>
              <a:t>Sustituyendo:</a:t>
            </a:r>
            <a:endParaRPr lang="es-ES" altLang="es-ES" sz="2400">
              <a:effectLst/>
            </a:endParaRPr>
          </a:p>
        </p:txBody>
      </p:sp>
      <p:pic>
        <p:nvPicPr>
          <p:cNvPr id="232473"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75" y="4648200"/>
            <a:ext cx="1990725" cy="178435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2474" name="AutoShape 26"/>
          <p:cNvSpPr>
            <a:spLocks noChangeArrowheads="1"/>
          </p:cNvSpPr>
          <p:nvPr/>
        </p:nvSpPr>
        <p:spPr bwMode="auto">
          <a:xfrm>
            <a:off x="5181600" y="2171700"/>
            <a:ext cx="1066800" cy="533400"/>
          </a:xfrm>
          <a:prstGeom prst="rightArrow">
            <a:avLst>
              <a:gd name="adj1" fmla="val 50000"/>
              <a:gd name="adj2" fmla="val 50000"/>
            </a:avLst>
          </a:prstGeom>
          <a:solidFill>
            <a:schemeClr val="tx1">
              <a:lumMod val="75000"/>
            </a:schemeClr>
          </a:solidFill>
          <a:ln>
            <a:noFill/>
          </a:ln>
          <a:effectLst>
            <a:outerShdw dist="45791" dir="3378596" algn="ctr" rotWithShape="0">
              <a:schemeClr val="bg2"/>
            </a:outerShdw>
          </a:effectLst>
        </p:spPr>
        <p:txBody>
          <a:bodyPr wrap="none" anchor="ctr">
            <a:spAutoFit/>
          </a:bodyPr>
          <a:lstStyle/>
          <a:p>
            <a:endParaRPr lang="es-ES"/>
          </a:p>
        </p:txBody>
      </p:sp>
      <p:sp>
        <p:nvSpPr>
          <p:cNvPr id="232475" name="AutoShape 27"/>
          <p:cNvSpPr>
            <a:spLocks noChangeArrowheads="1"/>
          </p:cNvSpPr>
          <p:nvPr/>
        </p:nvSpPr>
        <p:spPr bwMode="auto">
          <a:xfrm rot="4371435">
            <a:off x="8248805" y="2443799"/>
            <a:ext cx="886171" cy="602971"/>
          </a:xfrm>
          <a:prstGeom prst="curvedDownArrow">
            <a:avLst>
              <a:gd name="adj1" fmla="val 36077"/>
              <a:gd name="adj2" fmla="val 72154"/>
              <a:gd name="adj3" fmla="val 33333"/>
            </a:avLst>
          </a:prstGeom>
          <a:solidFill>
            <a:schemeClr val="tx1">
              <a:lumMod val="75000"/>
            </a:schemeClr>
          </a:solidFill>
          <a:ln>
            <a:noFill/>
          </a:ln>
          <a:effectLst>
            <a:outerShdw dist="107763" dir="2700000" algn="ctr" rotWithShape="0">
              <a:schemeClr val="bg2"/>
            </a:outerShdw>
          </a:effectLst>
        </p:spPr>
        <p:txBody>
          <a:bodyPr wrap="square" anchor="ctr">
            <a:spAutoFit/>
          </a:bodyPr>
          <a:lstStyle/>
          <a:p>
            <a:endParaRPr lang="es-ES"/>
          </a:p>
        </p:txBody>
      </p:sp>
      <p:sp>
        <p:nvSpPr>
          <p:cNvPr id="232476" name="AutoShape 28"/>
          <p:cNvSpPr>
            <a:spLocks noChangeArrowheads="1"/>
          </p:cNvSpPr>
          <p:nvPr/>
        </p:nvSpPr>
        <p:spPr bwMode="auto">
          <a:xfrm rot="10800000">
            <a:off x="2686050" y="3257550"/>
            <a:ext cx="1066800" cy="533400"/>
          </a:xfrm>
          <a:prstGeom prst="rightArrow">
            <a:avLst>
              <a:gd name="adj1" fmla="val 50000"/>
              <a:gd name="adj2" fmla="val 50000"/>
            </a:avLst>
          </a:prstGeom>
          <a:solidFill>
            <a:schemeClr val="tx1">
              <a:lumMod val="75000"/>
            </a:schemeClr>
          </a:solidFill>
          <a:ln>
            <a:noFill/>
          </a:ln>
          <a:effectLst>
            <a:outerShdw dist="53882" dir="2700000" algn="ctr" rotWithShape="0">
              <a:schemeClr val="bg2"/>
            </a:outerShdw>
          </a:effectLst>
        </p:spPr>
        <p:txBody>
          <a:bodyPr wrap="none" anchor="ctr">
            <a:spAutoFit/>
          </a:bodyPr>
          <a:lstStyle/>
          <a:p>
            <a:endParaRPr lang="es-ES"/>
          </a:p>
        </p:txBody>
      </p:sp>
      <p:sp>
        <p:nvSpPr>
          <p:cNvPr id="232477" name="AutoShape 29"/>
          <p:cNvSpPr>
            <a:spLocks noChangeArrowheads="1"/>
          </p:cNvSpPr>
          <p:nvPr/>
        </p:nvSpPr>
        <p:spPr bwMode="auto">
          <a:xfrm rot="15444748" flipH="1">
            <a:off x="-51140" y="3742071"/>
            <a:ext cx="1017746" cy="535083"/>
          </a:xfrm>
          <a:prstGeom prst="curvedDownArrow">
            <a:avLst>
              <a:gd name="adj1" fmla="val 36077"/>
              <a:gd name="adj2" fmla="val 72154"/>
              <a:gd name="adj3" fmla="val 33333"/>
            </a:avLst>
          </a:prstGeom>
          <a:solidFill>
            <a:schemeClr val="tx1">
              <a:lumMod val="75000"/>
            </a:schemeClr>
          </a:solidFill>
          <a:ln>
            <a:noFill/>
          </a:ln>
          <a:effectLst>
            <a:outerShdw dist="35921" dir="2700000" algn="ctr" rotWithShape="0">
              <a:schemeClr val="bg2"/>
            </a:outerShdw>
          </a:effectLst>
        </p:spPr>
        <p:txBody>
          <a:bodyPr wrap="square" anchor="ctr">
            <a:spAutoFit/>
          </a:bodyPr>
          <a:lstStyle/>
          <a:p>
            <a:endParaRPr lang="es-ES"/>
          </a:p>
        </p:txBody>
      </p:sp>
      <p:sp>
        <p:nvSpPr>
          <p:cNvPr id="232478" name="AutoShape 30"/>
          <p:cNvSpPr>
            <a:spLocks noChangeArrowheads="1"/>
          </p:cNvSpPr>
          <p:nvPr/>
        </p:nvSpPr>
        <p:spPr bwMode="auto">
          <a:xfrm rot="4371435">
            <a:off x="8177105" y="4251414"/>
            <a:ext cx="898915" cy="626291"/>
          </a:xfrm>
          <a:prstGeom prst="curvedDownArrow">
            <a:avLst>
              <a:gd name="adj1" fmla="val 36077"/>
              <a:gd name="adj2" fmla="val 72154"/>
              <a:gd name="adj3" fmla="val 33333"/>
            </a:avLst>
          </a:prstGeom>
          <a:solidFill>
            <a:schemeClr val="tx1">
              <a:lumMod val="75000"/>
            </a:schemeClr>
          </a:solidFill>
          <a:ln>
            <a:noFill/>
          </a:ln>
          <a:effectLst>
            <a:outerShdw dist="35921" dir="2700000" algn="ctr" rotWithShape="0">
              <a:schemeClr val="bg2"/>
            </a:outerShdw>
          </a:effectLst>
        </p:spPr>
        <p:txBody>
          <a:bodyPr wrap="square" anchor="ctr">
            <a:spAutoFit/>
          </a:bodyPr>
          <a:lstStyle/>
          <a:p>
            <a:endParaRPr lang="es-ES"/>
          </a:p>
        </p:txBody>
      </p:sp>
      <p:grpSp>
        <p:nvGrpSpPr>
          <p:cNvPr id="232484" name="Group 36"/>
          <p:cNvGrpSpPr>
            <a:grpSpLocks/>
          </p:cNvGrpSpPr>
          <p:nvPr/>
        </p:nvGrpSpPr>
        <p:grpSpPr bwMode="auto">
          <a:xfrm>
            <a:off x="5638800" y="5149552"/>
            <a:ext cx="2895600" cy="1447800"/>
            <a:chOff x="3552" y="3216"/>
            <a:chExt cx="1824" cy="912"/>
          </a:xfrm>
        </p:grpSpPr>
        <p:sp>
          <p:nvSpPr>
            <p:cNvPr id="232481" name="Line 33"/>
            <p:cNvSpPr>
              <a:spLocks noChangeShapeType="1"/>
            </p:cNvSpPr>
            <p:nvPr/>
          </p:nvSpPr>
          <p:spPr bwMode="auto">
            <a:xfrm flipH="1">
              <a:off x="3552" y="3600"/>
              <a:ext cx="912" cy="0"/>
            </a:xfrm>
            <a:prstGeom prst="line">
              <a:avLst/>
            </a:prstGeom>
            <a:noFill/>
            <a:ln w="50800">
              <a:solidFill>
                <a:schemeClr val="hlink"/>
              </a:solidFill>
              <a:round/>
              <a:headEnd/>
              <a:tailEnd type="triangle" w="med" len="med"/>
            </a:ln>
            <a:effectLst>
              <a:outerShdw dist="71842"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32480" name="Oval 32"/>
            <p:cNvSpPr>
              <a:spLocks noChangeArrowheads="1"/>
            </p:cNvSpPr>
            <p:nvPr/>
          </p:nvSpPr>
          <p:spPr bwMode="auto">
            <a:xfrm>
              <a:off x="4464" y="3216"/>
              <a:ext cx="912" cy="912"/>
            </a:xfrm>
            <a:prstGeom prst="ellipse">
              <a:avLst/>
            </a:prstGeom>
            <a:noFill/>
            <a:ln w="50800">
              <a:solidFill>
                <a:schemeClr val="hlink"/>
              </a:solidFill>
              <a:round/>
              <a:headEnd/>
              <a:tailEnd/>
            </a:ln>
            <a:effectLst>
              <a:outerShdw dist="71842"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grpSp>
        <p:nvGrpSpPr>
          <p:cNvPr id="232483" name="Group 35"/>
          <p:cNvGrpSpPr>
            <a:grpSpLocks/>
          </p:cNvGrpSpPr>
          <p:nvPr/>
        </p:nvGrpSpPr>
        <p:grpSpPr bwMode="auto">
          <a:xfrm>
            <a:off x="493762" y="5127774"/>
            <a:ext cx="5086350" cy="1325562"/>
            <a:chOff x="252" y="3197"/>
            <a:chExt cx="3204" cy="835"/>
          </a:xfrm>
        </p:grpSpPr>
        <p:pic>
          <p:nvPicPr>
            <p:cNvPr id="232479"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3197"/>
              <a:ext cx="1344" cy="83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2482" name="Rectangle 34"/>
            <p:cNvSpPr>
              <a:spLocks noChangeArrowheads="1"/>
            </p:cNvSpPr>
            <p:nvPr/>
          </p:nvSpPr>
          <p:spPr bwMode="auto">
            <a:xfrm>
              <a:off x="252" y="3444"/>
              <a:ext cx="1824" cy="327"/>
            </a:xfrm>
            <a:prstGeom prst="rect">
              <a:avLst/>
            </a:prstGeom>
            <a:solidFill>
              <a:srgbClr val="C000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800" dirty="0">
                  <a:effectLst>
                    <a:outerShdw blurRad="38100" dist="38100" dir="2700000" algn="tl">
                      <a:srgbClr val="000000"/>
                    </a:outerShdw>
                  </a:effectLst>
                </a:rPr>
                <a:t>R=Reluctancia</a:t>
              </a:r>
              <a:endParaRPr lang="es-ES" altLang="es-ES" sz="2800" dirty="0">
                <a:effectLst>
                  <a:outerShdw blurRad="38100" dist="38100" dir="2700000" algn="tl">
                    <a:srgbClr val="000000"/>
                  </a:outerShdw>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2475"/>
                                        </p:tgtEl>
                                        <p:attrNameLst>
                                          <p:attrName>style.visibility</p:attrName>
                                        </p:attrNameLst>
                                      </p:cBhvr>
                                      <p:to>
                                        <p:strVal val="visible"/>
                                      </p:to>
                                    </p:set>
                                    <p:animEffect transition="in" filter="dissolve">
                                      <p:cBhvr>
                                        <p:cTn id="7" dur="500"/>
                                        <p:tgtEl>
                                          <p:spTgt spid="23247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2467"/>
                                        </p:tgtEl>
                                        <p:attrNameLst>
                                          <p:attrName>style.visibility</p:attrName>
                                        </p:attrNameLst>
                                      </p:cBhvr>
                                      <p:to>
                                        <p:strVal val="visible"/>
                                      </p:to>
                                    </p:set>
                                    <p:animEffect transition="in" filter="dissolve">
                                      <p:cBhvr>
                                        <p:cTn id="11" dur="500"/>
                                        <p:tgtEl>
                                          <p:spTgt spid="232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2476"/>
                                        </p:tgtEl>
                                        <p:attrNameLst>
                                          <p:attrName>style.visibility</p:attrName>
                                        </p:attrNameLst>
                                      </p:cBhvr>
                                      <p:to>
                                        <p:strVal val="visible"/>
                                      </p:to>
                                    </p:set>
                                    <p:animEffect transition="in" filter="dissolve">
                                      <p:cBhvr>
                                        <p:cTn id="16" dur="500"/>
                                        <p:tgtEl>
                                          <p:spTgt spid="232476"/>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32465"/>
                                        </p:tgtEl>
                                        <p:attrNameLst>
                                          <p:attrName>style.visibility</p:attrName>
                                        </p:attrNameLst>
                                      </p:cBhvr>
                                      <p:to>
                                        <p:strVal val="visible"/>
                                      </p:to>
                                    </p:set>
                                    <p:animEffect transition="in" filter="dissolve">
                                      <p:cBhvr>
                                        <p:cTn id="20" dur="500"/>
                                        <p:tgtEl>
                                          <p:spTgt spid="2324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32477"/>
                                        </p:tgtEl>
                                        <p:attrNameLst>
                                          <p:attrName>style.visibility</p:attrName>
                                        </p:attrNameLst>
                                      </p:cBhvr>
                                      <p:to>
                                        <p:strVal val="visible"/>
                                      </p:to>
                                    </p:set>
                                    <p:animEffect transition="in" filter="dissolve">
                                      <p:cBhvr>
                                        <p:cTn id="25" dur="500"/>
                                        <p:tgtEl>
                                          <p:spTgt spid="23247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32469"/>
                                        </p:tgtEl>
                                        <p:attrNameLst>
                                          <p:attrName>style.visibility</p:attrName>
                                        </p:attrNameLst>
                                      </p:cBhvr>
                                      <p:to>
                                        <p:strVal val="visible"/>
                                      </p:to>
                                    </p:set>
                                    <p:animEffect transition="in" filter="dissolve">
                                      <p:cBhvr>
                                        <p:cTn id="29" dur="500"/>
                                        <p:tgtEl>
                                          <p:spTgt spid="232469"/>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232468"/>
                                        </p:tgtEl>
                                        <p:attrNameLst>
                                          <p:attrName>style.visibility</p:attrName>
                                        </p:attrNameLst>
                                      </p:cBhvr>
                                      <p:to>
                                        <p:strVal val="visible"/>
                                      </p:to>
                                    </p:set>
                                    <p:animEffect transition="in" filter="dissolve">
                                      <p:cBhvr>
                                        <p:cTn id="33" dur="500"/>
                                        <p:tgtEl>
                                          <p:spTgt spid="23246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32470"/>
                                        </p:tgtEl>
                                        <p:attrNameLst>
                                          <p:attrName>style.visibility</p:attrName>
                                        </p:attrNameLst>
                                      </p:cBhvr>
                                      <p:to>
                                        <p:strVal val="visible"/>
                                      </p:to>
                                    </p:set>
                                    <p:animEffect transition="in" filter="dissolve">
                                      <p:cBhvr>
                                        <p:cTn id="38" dur="500"/>
                                        <p:tgtEl>
                                          <p:spTgt spid="23247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32478"/>
                                        </p:tgtEl>
                                        <p:attrNameLst>
                                          <p:attrName>style.visibility</p:attrName>
                                        </p:attrNameLst>
                                      </p:cBhvr>
                                      <p:to>
                                        <p:strVal val="visible"/>
                                      </p:to>
                                    </p:set>
                                    <p:animEffect transition="in" filter="dissolve">
                                      <p:cBhvr>
                                        <p:cTn id="43" dur="500"/>
                                        <p:tgtEl>
                                          <p:spTgt spid="232478"/>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232473"/>
                                        </p:tgtEl>
                                        <p:attrNameLst>
                                          <p:attrName>style.visibility</p:attrName>
                                        </p:attrNameLst>
                                      </p:cBhvr>
                                      <p:to>
                                        <p:strVal val="visible"/>
                                      </p:to>
                                    </p:set>
                                    <p:animEffect transition="in" filter="dissolve">
                                      <p:cBhvr>
                                        <p:cTn id="47" dur="500"/>
                                        <p:tgtEl>
                                          <p:spTgt spid="232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32484"/>
                                        </p:tgtEl>
                                        <p:attrNameLst>
                                          <p:attrName>style.visibility</p:attrName>
                                        </p:attrNameLst>
                                      </p:cBhvr>
                                      <p:to>
                                        <p:strVal val="visible"/>
                                      </p:to>
                                    </p:set>
                                    <p:animEffect transition="in" filter="dissolve">
                                      <p:cBhvr>
                                        <p:cTn id="52" dur="500"/>
                                        <p:tgtEl>
                                          <p:spTgt spid="232484"/>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232483"/>
                                        </p:tgtEl>
                                        <p:attrNameLst>
                                          <p:attrName>style.visibility</p:attrName>
                                        </p:attrNameLst>
                                      </p:cBhvr>
                                      <p:to>
                                        <p:strVal val="visible"/>
                                      </p:to>
                                    </p:set>
                                    <p:animEffect transition="in" filter="dissolve">
                                      <p:cBhvr>
                                        <p:cTn id="56" dur="500"/>
                                        <p:tgtEl>
                                          <p:spTgt spid="232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7" grpId="0" autoUpdateAnimBg="0"/>
      <p:bldP spid="232469" grpId="0" autoUpdateAnimBg="0"/>
      <p:bldP spid="232470" grpId="0" autoUpdateAnimBg="0"/>
      <p:bldP spid="232475" grpId="0" animBg="1"/>
      <p:bldP spid="232476" grpId="0" animBg="1"/>
      <p:bldP spid="232477" grpId="0" animBg="1"/>
      <p:bldP spid="23247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666750" y="457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1.3 Flujo, reluctancia y fuerza magnetomotriz IV</a:t>
            </a:r>
            <a:endParaRPr lang="es-ES_tradnl" altLang="es-ES"/>
          </a:p>
        </p:txBody>
      </p:sp>
      <p:pic>
        <p:nvPicPr>
          <p:cNvPr id="233495"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55950"/>
            <a:ext cx="8382000" cy="234632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3496" name="Rectangle 24"/>
          <p:cNvSpPr>
            <a:spLocks noChangeArrowheads="1"/>
          </p:cNvSpPr>
          <p:nvPr/>
        </p:nvSpPr>
        <p:spPr bwMode="auto">
          <a:xfrm>
            <a:off x="609600" y="5578475"/>
            <a:ext cx="7924800" cy="8858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ctr">
              <a:spcBef>
                <a:spcPct val="0"/>
              </a:spcBef>
            </a:pPr>
            <a:r>
              <a:rPr lang="es-ES_tradnl" altLang="es-ES" sz="2600">
                <a:effectLst/>
              </a:rPr>
              <a:t>Paralelismo entre circuitos eléctricos y circuitos magnéticos</a:t>
            </a:r>
            <a:endParaRPr lang="es-ES" altLang="es-ES" sz="2600">
              <a:effectLst/>
            </a:endParaRPr>
          </a:p>
        </p:txBody>
      </p:sp>
      <p:sp>
        <p:nvSpPr>
          <p:cNvPr id="233500" name="AutoShape 28"/>
          <p:cNvSpPr>
            <a:spLocks noChangeArrowheads="1"/>
          </p:cNvSpPr>
          <p:nvPr/>
        </p:nvSpPr>
        <p:spPr bwMode="auto">
          <a:xfrm flipV="1">
            <a:off x="2895600" y="2320925"/>
            <a:ext cx="838200" cy="104775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a:noFill/>
          </a:ln>
          <a:effectLst>
            <a:outerShdw dist="45791" dir="3378596"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sp>
        <p:nvSpPr>
          <p:cNvPr id="233499" name="Rectangle 27"/>
          <p:cNvSpPr>
            <a:spLocks noChangeArrowheads="1"/>
          </p:cNvSpPr>
          <p:nvPr/>
        </p:nvSpPr>
        <p:spPr bwMode="auto">
          <a:xfrm>
            <a:off x="152400" y="2073275"/>
            <a:ext cx="2819400" cy="1066800"/>
          </a:xfrm>
          <a:prstGeom prst="rect">
            <a:avLst/>
          </a:prstGeom>
          <a:solidFill>
            <a:srgbClr val="92D050"/>
          </a:solidFill>
          <a:ln>
            <a:noFill/>
          </a:ln>
          <a:effectLst>
            <a:outerShdw dist="28398" dir="3806097" algn="ctr" rotWithShape="0">
              <a:schemeClr val="bg2"/>
            </a:outerShdw>
          </a:effectLst>
        </p:spPr>
        <p:txBody>
          <a:bodyPr>
            <a:spAutoFit/>
          </a:bodyPr>
          <a:lstStyle/>
          <a:p>
            <a:pPr algn="ctr">
              <a:spcBef>
                <a:spcPct val="0"/>
              </a:spcBef>
            </a:pPr>
            <a:r>
              <a:rPr lang="es-ES_tradnl" altLang="es-ES" sz="3200" dirty="0">
                <a:effectLst>
                  <a:outerShdw blurRad="38100" dist="38100" dir="2700000" algn="tl">
                    <a:srgbClr val="000000"/>
                  </a:outerShdw>
                </a:effectLst>
              </a:rPr>
              <a:t>LEY DE HOPKINSON</a:t>
            </a:r>
            <a:endParaRPr lang="es-ES" altLang="es-ES" sz="3200" dirty="0">
              <a:effectLst>
                <a:outerShdw blurRad="38100" dist="38100" dir="2700000" algn="tl">
                  <a:srgbClr val="000000"/>
                </a:outerShdw>
              </a:effectLst>
            </a:endParaRPr>
          </a:p>
        </p:txBody>
      </p:sp>
      <p:sp>
        <p:nvSpPr>
          <p:cNvPr id="233501" name="AutoShape 29"/>
          <p:cNvSpPr>
            <a:spLocks noChangeArrowheads="1"/>
          </p:cNvSpPr>
          <p:nvPr/>
        </p:nvSpPr>
        <p:spPr bwMode="auto">
          <a:xfrm flipH="1" flipV="1">
            <a:off x="6172200" y="2320925"/>
            <a:ext cx="838200" cy="104775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sp>
        <p:nvSpPr>
          <p:cNvPr id="233498" name="Rectangle 26"/>
          <p:cNvSpPr>
            <a:spLocks noChangeArrowheads="1"/>
          </p:cNvSpPr>
          <p:nvPr/>
        </p:nvSpPr>
        <p:spPr bwMode="auto">
          <a:xfrm>
            <a:off x="6934200" y="2073275"/>
            <a:ext cx="2057400" cy="1066800"/>
          </a:xfrm>
          <a:prstGeom prst="rect">
            <a:avLst/>
          </a:prstGeom>
          <a:solidFill>
            <a:srgbClr val="C00000"/>
          </a:solidFill>
          <a:ln>
            <a:noFill/>
          </a:ln>
          <a:effectLst>
            <a:outerShdw dist="28398" dir="3806097" algn="ctr" rotWithShape="0">
              <a:schemeClr val="bg2"/>
            </a:outerShdw>
          </a:effectLst>
        </p:spPr>
        <p:txBody>
          <a:bodyPr>
            <a:spAutoFit/>
          </a:bodyPr>
          <a:lstStyle/>
          <a:p>
            <a:pPr algn="ctr">
              <a:spcBef>
                <a:spcPct val="0"/>
              </a:spcBef>
            </a:pPr>
            <a:r>
              <a:rPr lang="es-ES_tradnl" altLang="es-ES" sz="3200">
                <a:effectLst>
                  <a:outerShdw blurRad="38100" dist="38100" dir="2700000" algn="tl">
                    <a:srgbClr val="000000"/>
                  </a:outerShdw>
                </a:effectLst>
              </a:rPr>
              <a:t>LEY DE OHM</a:t>
            </a:r>
            <a:endParaRPr lang="es-ES" altLang="es-ES" sz="3200">
              <a:effectLst>
                <a:outerShdw blurRad="38100" dist="38100" dir="2700000" algn="tl">
                  <a:srgbClr val="000000"/>
                </a:outerShdw>
              </a:effectLst>
            </a:endParaRP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66750" y="76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1.4 Ley de Faraday I</a:t>
            </a:r>
            <a:endParaRPr lang="es-ES_tradnl" altLang="es-ES"/>
          </a:p>
        </p:txBody>
      </p:sp>
      <p:sp>
        <p:nvSpPr>
          <p:cNvPr id="234506" name="Rectangle 10"/>
          <p:cNvSpPr>
            <a:spLocks noChangeArrowheads="1"/>
          </p:cNvSpPr>
          <p:nvPr/>
        </p:nvSpPr>
        <p:spPr bwMode="auto">
          <a:xfrm>
            <a:off x="381000" y="1329919"/>
            <a:ext cx="4343400" cy="2185214"/>
          </a:xfrm>
          <a:prstGeom prst="rect">
            <a:avLst/>
          </a:prstGeom>
          <a:solidFill>
            <a:srgbClr val="008000"/>
          </a:soli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200" dirty="0">
                <a:effectLst>
                  <a:outerShdw blurRad="38100" dist="38100" dir="2700000" algn="tl">
                    <a:srgbClr val="000000"/>
                  </a:outerShdw>
                </a:effectLst>
              </a:rPr>
              <a:t>Cuando el flujo magnético concatenado por una espira varía, se genera en ella una fuerza electromotriz conocida como </a:t>
            </a:r>
            <a:r>
              <a:rPr lang="es-ES" altLang="es-ES" sz="2400" i="1" u="sng" dirty="0">
                <a:effectLst>
                  <a:outerShdw blurRad="38100" dist="38100" dir="2700000" algn="tl">
                    <a:srgbClr val="000000"/>
                  </a:outerShdw>
                </a:effectLst>
              </a:rPr>
              <a:t>Fuerza Electromotriz Inducida</a:t>
            </a:r>
            <a:endParaRPr lang="es-ES_tradnl" altLang="es-ES" sz="2400" i="1" u="sng" dirty="0">
              <a:solidFill>
                <a:srgbClr val="000000"/>
              </a:solidFill>
              <a:effectLst/>
            </a:endParaRPr>
          </a:p>
        </p:txBody>
      </p:sp>
      <p:grpSp>
        <p:nvGrpSpPr>
          <p:cNvPr id="234521" name="Group 25"/>
          <p:cNvGrpSpPr>
            <a:grpSpLocks/>
          </p:cNvGrpSpPr>
          <p:nvPr/>
        </p:nvGrpSpPr>
        <p:grpSpPr bwMode="auto">
          <a:xfrm>
            <a:off x="1295400" y="4648200"/>
            <a:ext cx="3657600" cy="1752600"/>
            <a:chOff x="816" y="2928"/>
            <a:chExt cx="2304" cy="1104"/>
          </a:xfrm>
        </p:grpSpPr>
        <p:sp>
          <p:nvSpPr>
            <p:cNvPr id="234516" name="Rectangle 20"/>
            <p:cNvSpPr>
              <a:spLocks noChangeArrowheads="1"/>
            </p:cNvSpPr>
            <p:nvPr/>
          </p:nvSpPr>
          <p:spPr bwMode="auto">
            <a:xfrm>
              <a:off x="816" y="3552"/>
              <a:ext cx="1680" cy="480"/>
            </a:xfrm>
            <a:prstGeom prst="rect">
              <a:avLst/>
            </a:prstGeom>
            <a:solidFill>
              <a:srgbClr val="FF0000"/>
            </a:solidFill>
            <a:ln>
              <a:noFill/>
            </a:ln>
            <a:effectLst/>
            <a:scene3d>
              <a:camera prst="legacyObliqueTopRight"/>
              <a:lightRig rig="legacyFlat3" dir="b"/>
            </a:scene3d>
            <a:sp3d extrusionH="201600" prstMaterial="legacyMatte">
              <a:bevelT w="13500" h="13500" prst="angle"/>
              <a:bevelB w="13500" h="13500" prst="angle"/>
              <a:extrusionClr>
                <a:srgbClr val="FF0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200" dirty="0">
                  <a:effectLst>
                    <a:outerShdw blurRad="38100" dist="38100" dir="2700000" algn="tl">
                      <a:srgbClr val="000000"/>
                    </a:outerShdw>
                  </a:effectLst>
                </a:rPr>
                <a:t>Una </a:t>
              </a:r>
              <a:r>
                <a:rPr lang="es-ES" altLang="es-ES" sz="2200" u="sng" dirty="0">
                  <a:effectLst>
                    <a:outerShdw blurRad="38100" dist="38100" dir="2700000" algn="tl">
                      <a:srgbClr val="000000"/>
                    </a:outerShdw>
                  </a:effectLst>
                </a:rPr>
                <a:t>combinación</a:t>
              </a:r>
            </a:p>
            <a:p>
              <a:pPr algn="ctr">
                <a:spcBef>
                  <a:spcPct val="0"/>
                </a:spcBef>
              </a:pPr>
              <a:r>
                <a:rPr lang="es-ES" altLang="es-ES" sz="2200" dirty="0">
                  <a:effectLst>
                    <a:outerShdw blurRad="38100" dist="38100" dir="2700000" algn="tl">
                      <a:srgbClr val="000000"/>
                    </a:outerShdw>
                  </a:effectLst>
                </a:rPr>
                <a:t>de ambas</a:t>
              </a:r>
              <a:endParaRPr lang="es-ES_tradnl" altLang="es-ES" sz="2400" dirty="0">
                <a:effectLst/>
              </a:endParaRPr>
            </a:p>
          </p:txBody>
        </p:sp>
        <p:sp>
          <p:nvSpPr>
            <p:cNvPr id="234517" name="AutoShape 21"/>
            <p:cNvSpPr>
              <a:spLocks noChangeArrowheads="1"/>
            </p:cNvSpPr>
            <p:nvPr/>
          </p:nvSpPr>
          <p:spPr bwMode="auto">
            <a:xfrm rot="10800000">
              <a:off x="2496" y="3552"/>
              <a:ext cx="624" cy="336"/>
            </a:xfrm>
            <a:prstGeom prst="rightArrow">
              <a:avLst>
                <a:gd name="adj1" fmla="val 50000"/>
                <a:gd name="adj2" fmla="val 64286"/>
              </a:avLst>
            </a:prstGeom>
            <a:solidFill>
              <a:srgbClr val="00FFFF"/>
            </a:solidFill>
            <a:ln>
              <a:noFill/>
            </a:ln>
            <a:effectLst/>
            <a:scene3d>
              <a:camera prst="legacyObliqueTopRight"/>
              <a:lightRig rig="legacyFlat3" dir="b"/>
            </a:scene3d>
            <a:sp3d extrusionH="201600" prstMaterial="legacyMatte">
              <a:bevelT w="13500" h="13500" prst="angle"/>
              <a:bevelB w="13500" h="13500" prst="angle"/>
              <a:extrusionClr>
                <a:srgbClr val="00FF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34518" name="AutoShape 22"/>
            <p:cNvSpPr>
              <a:spLocks noChangeArrowheads="1"/>
            </p:cNvSpPr>
            <p:nvPr/>
          </p:nvSpPr>
          <p:spPr bwMode="auto">
            <a:xfrm rot="5400000">
              <a:off x="1200" y="3072"/>
              <a:ext cx="624" cy="336"/>
            </a:xfrm>
            <a:prstGeom prst="rightArrow">
              <a:avLst>
                <a:gd name="adj1" fmla="val 50000"/>
                <a:gd name="adj2" fmla="val 64286"/>
              </a:avLst>
            </a:prstGeom>
            <a:solidFill>
              <a:srgbClr val="00FFFF"/>
            </a:solidFill>
            <a:ln>
              <a:noFill/>
            </a:ln>
            <a:effectLst/>
            <a:scene3d>
              <a:camera prst="legacyObliqueTopRight"/>
              <a:lightRig rig="legacyFlat3" dir="b"/>
            </a:scene3d>
            <a:sp3d extrusionH="201600" prstMaterial="legacyMatte">
              <a:bevelT w="13500" h="13500" prst="angle"/>
              <a:bevelB w="13500" h="13500" prst="angle"/>
              <a:extrusionClr>
                <a:srgbClr val="00FF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sp>
        <p:nvSpPr>
          <p:cNvPr id="234512" name="Rectangle 16"/>
          <p:cNvSpPr>
            <a:spLocks noChangeArrowheads="1"/>
          </p:cNvSpPr>
          <p:nvPr/>
        </p:nvSpPr>
        <p:spPr bwMode="auto">
          <a:xfrm>
            <a:off x="381000" y="3728284"/>
            <a:ext cx="4038600" cy="1107996"/>
          </a:xfrm>
          <a:prstGeom prst="rect">
            <a:avLst/>
          </a:prstGeom>
          <a:solidFill>
            <a:srgbClr val="808080"/>
          </a:solidFill>
          <a:ln>
            <a:noFill/>
          </a:ln>
          <a:effectLst/>
          <a:scene3d>
            <a:camera prst="legacyObliqueTopRight"/>
            <a:lightRig rig="legacyFlat3" dir="b"/>
          </a:scene3d>
          <a:sp3d extrusionH="201600" prstMaterial="legacyMatte">
            <a:bevelT w="13500" h="13500" prst="angle"/>
            <a:bevelB w="13500" h="13500" prst="angle"/>
            <a:extrusionClr>
              <a:srgbClr val="80808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200" dirty="0">
                <a:effectLst>
                  <a:outerShdw blurRad="38100" dist="38100" dir="2700000" algn="tl">
                    <a:srgbClr val="000000"/>
                  </a:outerShdw>
                </a:effectLst>
              </a:rPr>
              <a:t>la variación </a:t>
            </a:r>
            <a:r>
              <a:rPr lang="es-ES" altLang="es-ES" sz="2200" u="sng" dirty="0">
                <a:effectLst>
                  <a:outerShdw blurRad="38100" dist="38100" dir="2700000" algn="tl">
                    <a:srgbClr val="000000"/>
                  </a:outerShdw>
                </a:effectLst>
              </a:rPr>
              <a:t>de la posición</a:t>
            </a:r>
            <a:r>
              <a:rPr lang="es-ES" altLang="es-ES" sz="2200" dirty="0">
                <a:effectLst>
                  <a:outerShdw blurRad="38100" dist="38100" dir="2700000" algn="tl">
                    <a:srgbClr val="000000"/>
                  </a:outerShdw>
                </a:effectLst>
              </a:rPr>
              <a:t> relativa de la espira dentro de un campo constante</a:t>
            </a:r>
            <a:endParaRPr lang="es-ES_tradnl" altLang="es-ES" sz="2400" dirty="0">
              <a:solidFill>
                <a:srgbClr val="000000"/>
              </a:solidFill>
              <a:effectLst/>
            </a:endParaRPr>
          </a:p>
        </p:txBody>
      </p:sp>
      <p:sp>
        <p:nvSpPr>
          <p:cNvPr id="234510" name="Rectangle 14"/>
          <p:cNvSpPr>
            <a:spLocks noChangeArrowheads="1"/>
          </p:cNvSpPr>
          <p:nvPr/>
        </p:nvSpPr>
        <p:spPr bwMode="auto">
          <a:xfrm>
            <a:off x="4953000" y="4809163"/>
            <a:ext cx="3810000" cy="1446550"/>
          </a:xfrm>
          <a:prstGeom prst="rect">
            <a:avLst/>
          </a:prstGeom>
          <a:solidFill>
            <a:srgbClr val="CC00FF"/>
          </a:solidFill>
          <a:ln>
            <a:noFill/>
          </a:ln>
          <a:effectLst/>
          <a:scene3d>
            <a:camera prst="legacyObliqueTopRight"/>
            <a:lightRig rig="legacyFlat3" dir="b"/>
          </a:scene3d>
          <a:sp3d extrusionH="201600" prstMaterial="legacyMatte">
            <a:bevelT w="13500" h="13500" prst="angle"/>
            <a:bevelB w="13500" h="13500" prst="angle"/>
            <a:extrusionClr>
              <a:srgbClr val="CC00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200" dirty="0">
                <a:effectLst>
                  <a:outerShdw blurRad="38100" dist="38100" dir="2700000" algn="tl">
                    <a:srgbClr val="000000"/>
                  </a:outerShdw>
                </a:effectLst>
              </a:rPr>
              <a:t>La </a:t>
            </a:r>
            <a:r>
              <a:rPr lang="es-ES" altLang="es-ES" sz="2200" u="sng" dirty="0">
                <a:effectLst>
                  <a:outerShdw blurRad="38100" dist="38100" dir="2700000" algn="tl">
                    <a:srgbClr val="000000"/>
                  </a:outerShdw>
                </a:effectLst>
              </a:rPr>
              <a:t>variación temporal</a:t>
            </a:r>
            <a:r>
              <a:rPr lang="es-ES" altLang="es-ES" sz="2200" dirty="0">
                <a:effectLst>
                  <a:outerShdw blurRad="38100" dist="38100" dir="2700000" algn="tl">
                    <a:srgbClr val="000000"/>
                  </a:outerShdw>
                </a:effectLst>
              </a:rPr>
              <a:t> del campo magnético en el que está inmersa la espira</a:t>
            </a:r>
            <a:endParaRPr lang="es-ES_tradnl" altLang="es-ES" sz="2400" dirty="0">
              <a:solidFill>
                <a:srgbClr val="000000"/>
              </a:solidFill>
              <a:effectLst/>
            </a:endParaRPr>
          </a:p>
        </p:txBody>
      </p:sp>
      <p:grpSp>
        <p:nvGrpSpPr>
          <p:cNvPr id="234520" name="Group 24"/>
          <p:cNvGrpSpPr>
            <a:grpSpLocks/>
          </p:cNvGrpSpPr>
          <p:nvPr/>
        </p:nvGrpSpPr>
        <p:grpSpPr bwMode="auto">
          <a:xfrm>
            <a:off x="4419600" y="3505200"/>
            <a:ext cx="3962400" cy="1295400"/>
            <a:chOff x="2784" y="2208"/>
            <a:chExt cx="2496" cy="816"/>
          </a:xfrm>
        </p:grpSpPr>
        <p:sp>
          <p:nvSpPr>
            <p:cNvPr id="234515" name="AutoShape 19"/>
            <p:cNvSpPr>
              <a:spLocks noChangeArrowheads="1"/>
            </p:cNvSpPr>
            <p:nvPr/>
          </p:nvSpPr>
          <p:spPr bwMode="auto">
            <a:xfrm rot="10800000">
              <a:off x="2784" y="2448"/>
              <a:ext cx="2256" cy="336"/>
            </a:xfrm>
            <a:prstGeom prst="rightArrow">
              <a:avLst>
                <a:gd name="adj1" fmla="val 49407"/>
                <a:gd name="adj2" fmla="val 87597"/>
              </a:avLst>
            </a:prstGeom>
            <a:solidFill>
              <a:srgbClr val="00FFFF"/>
            </a:solidFill>
            <a:ln>
              <a:noFill/>
            </a:ln>
            <a:effectLst/>
            <a:scene3d>
              <a:camera prst="legacyObliqueTopRight"/>
              <a:lightRig rig="legacyFlat3" dir="b"/>
            </a:scene3d>
            <a:sp3d extrusionH="201600" prstMaterial="legacyMatte">
              <a:bevelT w="13500" h="13500" prst="angle"/>
              <a:bevelB w="13500" h="13500" prst="angle"/>
              <a:extrusionClr>
                <a:srgbClr val="00FF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34514" name="AutoShape 18"/>
            <p:cNvSpPr>
              <a:spLocks noChangeArrowheads="1"/>
            </p:cNvSpPr>
            <p:nvPr/>
          </p:nvSpPr>
          <p:spPr bwMode="auto">
            <a:xfrm rot="5400000">
              <a:off x="4704" y="2448"/>
              <a:ext cx="816" cy="336"/>
            </a:xfrm>
            <a:prstGeom prst="rightArrow">
              <a:avLst>
                <a:gd name="adj1" fmla="val 50000"/>
                <a:gd name="adj2" fmla="val 60714"/>
              </a:avLst>
            </a:prstGeom>
            <a:solidFill>
              <a:srgbClr val="00FFFF"/>
            </a:solidFill>
            <a:ln>
              <a:noFill/>
            </a:ln>
            <a:effectLst/>
            <a:scene3d>
              <a:camera prst="legacyObliqueTopRight"/>
              <a:lightRig rig="legacyFlat3" dir="b"/>
            </a:scene3d>
            <a:sp3d extrusionH="201600" prstMaterial="legacyMatte">
              <a:bevelT w="13500" h="13500" prst="angle"/>
              <a:bevelB w="13500" h="13500" prst="angle"/>
              <a:extrusionClr>
                <a:srgbClr val="00FF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grpSp>
        <p:nvGrpSpPr>
          <p:cNvPr id="234519" name="Group 23"/>
          <p:cNvGrpSpPr>
            <a:grpSpLocks/>
          </p:cNvGrpSpPr>
          <p:nvPr/>
        </p:nvGrpSpPr>
        <p:grpSpPr bwMode="auto">
          <a:xfrm>
            <a:off x="4724400" y="1728788"/>
            <a:ext cx="3962400" cy="1784349"/>
            <a:chOff x="2976" y="1077"/>
            <a:chExt cx="2496" cy="1124"/>
          </a:xfrm>
        </p:grpSpPr>
        <p:sp>
          <p:nvSpPr>
            <p:cNvPr id="234513" name="AutoShape 17"/>
            <p:cNvSpPr>
              <a:spLocks noChangeArrowheads="1"/>
            </p:cNvSpPr>
            <p:nvPr/>
          </p:nvSpPr>
          <p:spPr bwMode="auto">
            <a:xfrm>
              <a:off x="2976" y="1488"/>
              <a:ext cx="624" cy="336"/>
            </a:xfrm>
            <a:prstGeom prst="rightArrow">
              <a:avLst>
                <a:gd name="adj1" fmla="val 50000"/>
                <a:gd name="adj2" fmla="val 64286"/>
              </a:avLst>
            </a:prstGeom>
            <a:solidFill>
              <a:srgbClr val="00FFFF"/>
            </a:solidFill>
            <a:ln>
              <a:noFill/>
            </a:ln>
            <a:effectLst/>
            <a:scene3d>
              <a:camera prst="legacyObliqueTopRight"/>
              <a:lightRig rig="legacyFlat3" dir="b"/>
            </a:scene3d>
            <a:sp3d extrusionH="201600" prstMaterial="legacyMatte">
              <a:bevelT w="13500" h="13500" prst="angle"/>
              <a:bevelB w="13500" h="13500" prst="angle"/>
              <a:extrusionClr>
                <a:srgbClr val="00FFFF"/>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34509" name="Rectangle 13"/>
            <p:cNvSpPr>
              <a:spLocks noChangeArrowheads="1"/>
            </p:cNvSpPr>
            <p:nvPr/>
          </p:nvSpPr>
          <p:spPr bwMode="auto">
            <a:xfrm>
              <a:off x="3608" y="1077"/>
              <a:ext cx="1864" cy="1124"/>
            </a:xfrm>
            <a:prstGeom prst="rect">
              <a:avLst/>
            </a:prstGeom>
            <a:solidFill>
              <a:srgbClr val="FF9900"/>
            </a:solidFill>
            <a:ln>
              <a:noFill/>
            </a:ln>
            <a:effectLst/>
            <a:scene3d>
              <a:camera prst="legacyObliqueTopRight"/>
              <a:lightRig rig="legacyFlat3" dir="b"/>
            </a:scene3d>
            <a:sp3d extrusionH="201600" prstMaterial="legacyMatte">
              <a:bevelT w="13500" h="13500" prst="angle"/>
              <a:bevelB w="13500" h="13500" prst="angle"/>
              <a:extrusionClr>
                <a:srgbClr val="FF99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200" dirty="0">
                  <a:effectLst>
                    <a:outerShdw blurRad="38100" dist="38100" dir="2700000" algn="tl">
                      <a:srgbClr val="000000"/>
                    </a:outerShdw>
                  </a:effectLst>
                </a:rPr>
                <a:t>La variación en el flujo abarcado por la espira puede deberse a tres causas diferentes</a:t>
              </a:r>
              <a:endParaRPr lang="es-ES_tradnl" altLang="es-ES" sz="2400" dirty="0">
                <a:solidFill>
                  <a:srgbClr val="000000"/>
                </a:solidFill>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34519"/>
                                        </p:tgtEl>
                                        <p:attrNameLst>
                                          <p:attrName>style.visibility</p:attrName>
                                        </p:attrNameLst>
                                      </p:cBhvr>
                                      <p:to>
                                        <p:strVal val="visible"/>
                                      </p:to>
                                    </p:set>
                                    <p:anim calcmode="lin" valueType="num">
                                      <p:cBhvr>
                                        <p:cTn id="7" dur="500" fill="hold"/>
                                        <p:tgtEl>
                                          <p:spTgt spid="234519"/>
                                        </p:tgtEl>
                                        <p:attrNameLst>
                                          <p:attrName>ppt_w</p:attrName>
                                        </p:attrNameLst>
                                      </p:cBhvr>
                                      <p:tavLst>
                                        <p:tav tm="0">
                                          <p:val>
                                            <p:fltVal val="0"/>
                                          </p:val>
                                        </p:tav>
                                        <p:tav tm="100000">
                                          <p:val>
                                            <p:strVal val="#ppt_w"/>
                                          </p:val>
                                        </p:tav>
                                      </p:tavLst>
                                    </p:anim>
                                    <p:anim calcmode="lin" valueType="num">
                                      <p:cBhvr>
                                        <p:cTn id="8" dur="500" fill="hold"/>
                                        <p:tgtEl>
                                          <p:spTgt spid="234519"/>
                                        </p:tgtEl>
                                        <p:attrNameLst>
                                          <p:attrName>ppt_h</p:attrName>
                                        </p:attrNameLst>
                                      </p:cBhvr>
                                      <p:tavLst>
                                        <p:tav tm="0">
                                          <p:val>
                                            <p:fltVal val="0"/>
                                          </p:val>
                                        </p:tav>
                                        <p:tav tm="100000">
                                          <p:val>
                                            <p:strVal val="#ppt_h"/>
                                          </p:val>
                                        </p:tav>
                                      </p:tavLst>
                                    </p:anim>
                                    <p:anim calcmode="lin" valueType="num">
                                      <p:cBhvr>
                                        <p:cTn id="9" dur="500" fill="hold"/>
                                        <p:tgtEl>
                                          <p:spTgt spid="234519"/>
                                        </p:tgtEl>
                                        <p:attrNameLst>
                                          <p:attrName>ppt_x</p:attrName>
                                        </p:attrNameLst>
                                      </p:cBhvr>
                                      <p:tavLst>
                                        <p:tav tm="0">
                                          <p:val>
                                            <p:fltVal val="0.5"/>
                                          </p:val>
                                        </p:tav>
                                        <p:tav tm="100000">
                                          <p:val>
                                            <p:strVal val="#ppt_x"/>
                                          </p:val>
                                        </p:tav>
                                      </p:tavLst>
                                    </p:anim>
                                    <p:anim calcmode="lin" valueType="num">
                                      <p:cBhvr>
                                        <p:cTn id="10" dur="500" fill="hold"/>
                                        <p:tgtEl>
                                          <p:spTgt spid="234519"/>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nodeType="clickEffect">
                                  <p:stCondLst>
                                    <p:cond delay="0"/>
                                  </p:stCondLst>
                                  <p:childTnLst>
                                    <p:set>
                                      <p:cBhvr>
                                        <p:cTn id="14" dur="1" fill="hold">
                                          <p:stCondLst>
                                            <p:cond delay="0"/>
                                          </p:stCondLst>
                                        </p:cTn>
                                        <p:tgtEl>
                                          <p:spTgt spid="234520"/>
                                        </p:tgtEl>
                                        <p:attrNameLst>
                                          <p:attrName>style.visibility</p:attrName>
                                        </p:attrNameLst>
                                      </p:cBhvr>
                                      <p:to>
                                        <p:strVal val="visible"/>
                                      </p:to>
                                    </p:set>
                                    <p:anim calcmode="lin" valueType="num">
                                      <p:cBhvr>
                                        <p:cTn id="15" dur="500" fill="hold"/>
                                        <p:tgtEl>
                                          <p:spTgt spid="234520"/>
                                        </p:tgtEl>
                                        <p:attrNameLst>
                                          <p:attrName>ppt_w</p:attrName>
                                        </p:attrNameLst>
                                      </p:cBhvr>
                                      <p:tavLst>
                                        <p:tav tm="0">
                                          <p:val>
                                            <p:fltVal val="0"/>
                                          </p:val>
                                        </p:tav>
                                        <p:tav tm="100000">
                                          <p:val>
                                            <p:strVal val="#ppt_w"/>
                                          </p:val>
                                        </p:tav>
                                      </p:tavLst>
                                    </p:anim>
                                    <p:anim calcmode="lin" valueType="num">
                                      <p:cBhvr>
                                        <p:cTn id="16" dur="500" fill="hold"/>
                                        <p:tgtEl>
                                          <p:spTgt spid="234520"/>
                                        </p:tgtEl>
                                        <p:attrNameLst>
                                          <p:attrName>ppt_h</p:attrName>
                                        </p:attrNameLst>
                                      </p:cBhvr>
                                      <p:tavLst>
                                        <p:tav tm="0">
                                          <p:val>
                                            <p:fltVal val="0"/>
                                          </p:val>
                                        </p:tav>
                                        <p:tav tm="100000">
                                          <p:val>
                                            <p:strVal val="#ppt_h"/>
                                          </p:val>
                                        </p:tav>
                                      </p:tavLst>
                                    </p:anim>
                                    <p:anim calcmode="lin" valueType="num">
                                      <p:cBhvr>
                                        <p:cTn id="17" dur="500" fill="hold"/>
                                        <p:tgtEl>
                                          <p:spTgt spid="234520"/>
                                        </p:tgtEl>
                                        <p:attrNameLst>
                                          <p:attrName>ppt_x</p:attrName>
                                        </p:attrNameLst>
                                      </p:cBhvr>
                                      <p:tavLst>
                                        <p:tav tm="0">
                                          <p:val>
                                            <p:fltVal val="0.5"/>
                                          </p:val>
                                        </p:tav>
                                        <p:tav tm="100000">
                                          <p:val>
                                            <p:strVal val="#ppt_x"/>
                                          </p:val>
                                        </p:tav>
                                      </p:tavLst>
                                    </p:anim>
                                    <p:anim calcmode="lin" valueType="num">
                                      <p:cBhvr>
                                        <p:cTn id="18" dur="500" fill="hold"/>
                                        <p:tgtEl>
                                          <p:spTgt spid="234520"/>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34512"/>
                                        </p:tgtEl>
                                        <p:attrNameLst>
                                          <p:attrName>style.visibility</p:attrName>
                                        </p:attrNameLst>
                                      </p:cBhvr>
                                      <p:to>
                                        <p:strVal val="visible"/>
                                      </p:to>
                                    </p:set>
                                    <p:anim calcmode="lin" valueType="num">
                                      <p:cBhvr>
                                        <p:cTn id="23" dur="500" fill="hold"/>
                                        <p:tgtEl>
                                          <p:spTgt spid="234512"/>
                                        </p:tgtEl>
                                        <p:attrNameLst>
                                          <p:attrName>ppt_w</p:attrName>
                                        </p:attrNameLst>
                                      </p:cBhvr>
                                      <p:tavLst>
                                        <p:tav tm="0">
                                          <p:val>
                                            <p:fltVal val="0"/>
                                          </p:val>
                                        </p:tav>
                                        <p:tav tm="100000">
                                          <p:val>
                                            <p:strVal val="#ppt_w"/>
                                          </p:val>
                                        </p:tav>
                                      </p:tavLst>
                                    </p:anim>
                                    <p:anim calcmode="lin" valueType="num">
                                      <p:cBhvr>
                                        <p:cTn id="24" dur="500" fill="hold"/>
                                        <p:tgtEl>
                                          <p:spTgt spid="234512"/>
                                        </p:tgtEl>
                                        <p:attrNameLst>
                                          <p:attrName>ppt_h</p:attrName>
                                        </p:attrNameLst>
                                      </p:cBhvr>
                                      <p:tavLst>
                                        <p:tav tm="0">
                                          <p:val>
                                            <p:fltVal val="0"/>
                                          </p:val>
                                        </p:tav>
                                        <p:tav tm="100000">
                                          <p:val>
                                            <p:strVal val="#ppt_h"/>
                                          </p:val>
                                        </p:tav>
                                      </p:tavLst>
                                    </p:anim>
                                    <p:anim calcmode="lin" valueType="num">
                                      <p:cBhvr>
                                        <p:cTn id="25" dur="500" fill="hold"/>
                                        <p:tgtEl>
                                          <p:spTgt spid="234512"/>
                                        </p:tgtEl>
                                        <p:attrNameLst>
                                          <p:attrName>ppt_x</p:attrName>
                                        </p:attrNameLst>
                                      </p:cBhvr>
                                      <p:tavLst>
                                        <p:tav tm="0">
                                          <p:val>
                                            <p:fltVal val="0.5"/>
                                          </p:val>
                                        </p:tav>
                                        <p:tav tm="100000">
                                          <p:val>
                                            <p:strVal val="#ppt_x"/>
                                          </p:val>
                                        </p:tav>
                                      </p:tavLst>
                                    </p:anim>
                                    <p:anim calcmode="lin" valueType="num">
                                      <p:cBhvr>
                                        <p:cTn id="26" dur="500" fill="hold"/>
                                        <p:tgtEl>
                                          <p:spTgt spid="234512"/>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234510"/>
                                        </p:tgtEl>
                                        <p:attrNameLst>
                                          <p:attrName>style.visibility</p:attrName>
                                        </p:attrNameLst>
                                      </p:cBhvr>
                                      <p:to>
                                        <p:strVal val="visible"/>
                                      </p:to>
                                    </p:set>
                                    <p:anim calcmode="lin" valueType="num">
                                      <p:cBhvr>
                                        <p:cTn id="31" dur="500" fill="hold"/>
                                        <p:tgtEl>
                                          <p:spTgt spid="234510"/>
                                        </p:tgtEl>
                                        <p:attrNameLst>
                                          <p:attrName>ppt_w</p:attrName>
                                        </p:attrNameLst>
                                      </p:cBhvr>
                                      <p:tavLst>
                                        <p:tav tm="0">
                                          <p:val>
                                            <p:fltVal val="0"/>
                                          </p:val>
                                        </p:tav>
                                        <p:tav tm="100000">
                                          <p:val>
                                            <p:strVal val="#ppt_w"/>
                                          </p:val>
                                        </p:tav>
                                      </p:tavLst>
                                    </p:anim>
                                    <p:anim calcmode="lin" valueType="num">
                                      <p:cBhvr>
                                        <p:cTn id="32" dur="500" fill="hold"/>
                                        <p:tgtEl>
                                          <p:spTgt spid="234510"/>
                                        </p:tgtEl>
                                        <p:attrNameLst>
                                          <p:attrName>ppt_h</p:attrName>
                                        </p:attrNameLst>
                                      </p:cBhvr>
                                      <p:tavLst>
                                        <p:tav tm="0">
                                          <p:val>
                                            <p:fltVal val="0"/>
                                          </p:val>
                                        </p:tav>
                                        <p:tav tm="100000">
                                          <p:val>
                                            <p:strVal val="#ppt_h"/>
                                          </p:val>
                                        </p:tav>
                                      </p:tavLst>
                                    </p:anim>
                                    <p:anim calcmode="lin" valueType="num">
                                      <p:cBhvr>
                                        <p:cTn id="33" dur="500" fill="hold"/>
                                        <p:tgtEl>
                                          <p:spTgt spid="234510"/>
                                        </p:tgtEl>
                                        <p:attrNameLst>
                                          <p:attrName>ppt_x</p:attrName>
                                        </p:attrNameLst>
                                      </p:cBhvr>
                                      <p:tavLst>
                                        <p:tav tm="0">
                                          <p:val>
                                            <p:fltVal val="0.5"/>
                                          </p:val>
                                        </p:tav>
                                        <p:tav tm="100000">
                                          <p:val>
                                            <p:strVal val="#ppt_x"/>
                                          </p:val>
                                        </p:tav>
                                      </p:tavLst>
                                    </p:anim>
                                    <p:anim calcmode="lin" valueType="num">
                                      <p:cBhvr>
                                        <p:cTn id="34" dur="500" fill="hold"/>
                                        <p:tgtEl>
                                          <p:spTgt spid="234510"/>
                                        </p:tgtEl>
                                        <p:attrNameLst>
                                          <p:attrName>ppt_y</p:attrName>
                                        </p:attrNameLst>
                                      </p:cBhvr>
                                      <p:tavLst>
                                        <p:tav tm="0">
                                          <p:val>
                                            <p:fltVal val="0.5"/>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528" fill="hold" nodeType="clickEffect">
                                  <p:stCondLst>
                                    <p:cond delay="0"/>
                                  </p:stCondLst>
                                  <p:childTnLst>
                                    <p:set>
                                      <p:cBhvr>
                                        <p:cTn id="38" dur="1" fill="hold">
                                          <p:stCondLst>
                                            <p:cond delay="0"/>
                                          </p:stCondLst>
                                        </p:cTn>
                                        <p:tgtEl>
                                          <p:spTgt spid="234521"/>
                                        </p:tgtEl>
                                        <p:attrNameLst>
                                          <p:attrName>style.visibility</p:attrName>
                                        </p:attrNameLst>
                                      </p:cBhvr>
                                      <p:to>
                                        <p:strVal val="visible"/>
                                      </p:to>
                                    </p:set>
                                    <p:anim calcmode="lin" valueType="num">
                                      <p:cBhvr>
                                        <p:cTn id="39" dur="500" fill="hold"/>
                                        <p:tgtEl>
                                          <p:spTgt spid="234521"/>
                                        </p:tgtEl>
                                        <p:attrNameLst>
                                          <p:attrName>ppt_w</p:attrName>
                                        </p:attrNameLst>
                                      </p:cBhvr>
                                      <p:tavLst>
                                        <p:tav tm="0">
                                          <p:val>
                                            <p:fltVal val="0"/>
                                          </p:val>
                                        </p:tav>
                                        <p:tav tm="100000">
                                          <p:val>
                                            <p:strVal val="#ppt_w"/>
                                          </p:val>
                                        </p:tav>
                                      </p:tavLst>
                                    </p:anim>
                                    <p:anim calcmode="lin" valueType="num">
                                      <p:cBhvr>
                                        <p:cTn id="40" dur="500" fill="hold"/>
                                        <p:tgtEl>
                                          <p:spTgt spid="234521"/>
                                        </p:tgtEl>
                                        <p:attrNameLst>
                                          <p:attrName>ppt_h</p:attrName>
                                        </p:attrNameLst>
                                      </p:cBhvr>
                                      <p:tavLst>
                                        <p:tav tm="0">
                                          <p:val>
                                            <p:fltVal val="0"/>
                                          </p:val>
                                        </p:tav>
                                        <p:tav tm="100000">
                                          <p:val>
                                            <p:strVal val="#ppt_h"/>
                                          </p:val>
                                        </p:tav>
                                      </p:tavLst>
                                    </p:anim>
                                    <p:anim calcmode="lin" valueType="num">
                                      <p:cBhvr>
                                        <p:cTn id="41" dur="500" fill="hold"/>
                                        <p:tgtEl>
                                          <p:spTgt spid="234521"/>
                                        </p:tgtEl>
                                        <p:attrNameLst>
                                          <p:attrName>ppt_x</p:attrName>
                                        </p:attrNameLst>
                                      </p:cBhvr>
                                      <p:tavLst>
                                        <p:tav tm="0">
                                          <p:val>
                                            <p:fltVal val="0.5"/>
                                          </p:val>
                                        </p:tav>
                                        <p:tav tm="100000">
                                          <p:val>
                                            <p:strVal val="#ppt_x"/>
                                          </p:val>
                                        </p:tav>
                                      </p:tavLst>
                                    </p:anim>
                                    <p:anim calcmode="lin" valueType="num">
                                      <p:cBhvr>
                                        <p:cTn id="42" dur="500" fill="hold"/>
                                        <p:tgtEl>
                                          <p:spTgt spid="23452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2" grpId="0" animBg="1" autoUpdateAnimBg="0"/>
      <p:bldP spid="23451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66750" y="332656"/>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1.4 Ley de Faraday II</a:t>
            </a:r>
            <a:endParaRPr lang="es-ES_tradnl" altLang="es-ES"/>
          </a:p>
        </p:txBody>
      </p:sp>
      <p:sp>
        <p:nvSpPr>
          <p:cNvPr id="235524" name="Rectangle 4"/>
          <p:cNvSpPr>
            <a:spLocks noChangeArrowheads="1"/>
          </p:cNvSpPr>
          <p:nvPr/>
        </p:nvSpPr>
        <p:spPr bwMode="auto">
          <a:xfrm>
            <a:off x="152400" y="2009056"/>
            <a:ext cx="3124200" cy="1096963"/>
          </a:xfrm>
          <a:prstGeom prst="rect">
            <a:avLst/>
          </a:prstGeom>
          <a:solidFill>
            <a:srgbClr val="C00000"/>
          </a:solidFill>
          <a:ln>
            <a:noFill/>
          </a:ln>
          <a:effectLst>
            <a:outerShdw dist="28398" dir="3806097" algn="ctr" rotWithShape="0">
              <a:schemeClr val="bg2"/>
            </a:outerShdw>
          </a:effectLst>
        </p:spPr>
        <p:txBody>
          <a:bodyPr anchor="ctr">
            <a:spAutoFit/>
          </a:bodyPr>
          <a:lstStyle/>
          <a:p>
            <a:pPr algn="ctr">
              <a:spcBef>
                <a:spcPct val="0"/>
              </a:spcBef>
            </a:pPr>
            <a:r>
              <a:rPr lang="es-ES" altLang="es-ES" sz="2200">
                <a:effectLst>
                  <a:outerShdw blurRad="38100" dist="38100" dir="2700000" algn="tl">
                    <a:srgbClr val="000000"/>
                  </a:outerShdw>
                </a:effectLst>
              </a:rPr>
              <a:t>Ley de inducción electromagnética: Faraday 1831</a:t>
            </a:r>
            <a:endParaRPr lang="es-ES_tradnl" altLang="es-ES" sz="2400">
              <a:solidFill>
                <a:srgbClr val="000000"/>
              </a:solidFill>
              <a:effectLst/>
            </a:endParaRPr>
          </a:p>
        </p:txBody>
      </p:sp>
      <p:sp>
        <p:nvSpPr>
          <p:cNvPr id="235525" name="Rectangle 5"/>
          <p:cNvSpPr>
            <a:spLocks noChangeArrowheads="1"/>
          </p:cNvSpPr>
          <p:nvPr/>
        </p:nvSpPr>
        <p:spPr bwMode="auto">
          <a:xfrm>
            <a:off x="3886200" y="1540952"/>
            <a:ext cx="3505200" cy="2123658"/>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200" dirty="0">
                <a:effectLst>
                  <a:outerShdw blurRad="38100" dist="38100" dir="2700000" algn="tl">
                    <a:srgbClr val="000000"/>
                  </a:outerShdw>
                </a:effectLst>
              </a:rPr>
              <a:t>“El valor absoluto de la fuerza electromotriz inducida está </a:t>
            </a:r>
            <a:r>
              <a:rPr lang="es-ES" altLang="es-ES" sz="2200" dirty="0" err="1">
                <a:effectLst>
                  <a:outerShdw blurRad="38100" dist="38100" dir="2700000" algn="tl">
                    <a:srgbClr val="000000"/>
                  </a:outerShdw>
                </a:effectLst>
              </a:rPr>
              <a:t>determi</a:t>
            </a:r>
            <a:r>
              <a:rPr lang="es-ES" altLang="es-ES" sz="2200" dirty="0">
                <a:effectLst>
                  <a:outerShdw blurRad="38100" dist="38100" dir="2700000" algn="tl">
                    <a:srgbClr val="000000"/>
                  </a:outerShdw>
                </a:effectLst>
              </a:rPr>
              <a:t>-nado por la velocidad de variación del flujo que la genera”</a:t>
            </a:r>
            <a:endParaRPr lang="es-ES_tradnl" altLang="es-ES" sz="2400" dirty="0">
              <a:effectLst>
                <a:outerShdw blurRad="38100" dist="38100" dir="2700000" algn="tl">
                  <a:srgbClr val="000000"/>
                </a:outerShdw>
              </a:effectLst>
            </a:endParaRPr>
          </a:p>
        </p:txBody>
      </p:sp>
      <p:sp>
        <p:nvSpPr>
          <p:cNvPr id="235530" name="Rectangle 10"/>
          <p:cNvSpPr>
            <a:spLocks noChangeArrowheads="1"/>
          </p:cNvSpPr>
          <p:nvPr/>
        </p:nvSpPr>
        <p:spPr bwMode="auto">
          <a:xfrm>
            <a:off x="7315200" y="1551856"/>
            <a:ext cx="1676400" cy="2095500"/>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pic>
        <p:nvPicPr>
          <p:cNvPr id="23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1970956"/>
            <a:ext cx="1689100" cy="1333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5536" name="AutoShape 16"/>
          <p:cNvSpPr>
            <a:spLocks noChangeArrowheads="1"/>
          </p:cNvSpPr>
          <p:nvPr/>
        </p:nvSpPr>
        <p:spPr bwMode="auto">
          <a:xfrm>
            <a:off x="3276600" y="2237656"/>
            <a:ext cx="590550" cy="609600"/>
          </a:xfrm>
          <a:prstGeom prst="rightArrow">
            <a:avLst>
              <a:gd name="adj1" fmla="val 50000"/>
              <a:gd name="adj2" fmla="val 44356"/>
            </a:avLst>
          </a:prstGeom>
          <a:solidFill>
            <a:schemeClr val="tx1">
              <a:lumMod val="75000"/>
            </a:schemeClr>
          </a:solidFill>
          <a:ln>
            <a:noFill/>
          </a:ln>
          <a:effectLst>
            <a:outerShdw dist="53882" dir="2700000" algn="ctr" rotWithShape="0">
              <a:schemeClr val="bg2"/>
            </a:outerShdw>
          </a:effectLst>
        </p:spPr>
        <p:txBody>
          <a:bodyPr anchor="ctr">
            <a:spAutoFit/>
          </a:bodyPr>
          <a:lstStyle/>
          <a:p>
            <a:endParaRPr lang="es-ES"/>
          </a:p>
        </p:txBody>
      </p:sp>
      <p:grpSp>
        <p:nvGrpSpPr>
          <p:cNvPr id="235539" name="Group 19"/>
          <p:cNvGrpSpPr>
            <a:grpSpLocks/>
          </p:cNvGrpSpPr>
          <p:nvPr/>
        </p:nvGrpSpPr>
        <p:grpSpPr bwMode="auto">
          <a:xfrm>
            <a:off x="400050" y="3901356"/>
            <a:ext cx="8515350" cy="2492375"/>
            <a:chOff x="252" y="2488"/>
            <a:chExt cx="5364" cy="1570"/>
          </a:xfrm>
        </p:grpSpPr>
        <p:sp>
          <p:nvSpPr>
            <p:cNvPr id="235529" name="Rectangle 9"/>
            <p:cNvSpPr>
              <a:spLocks noChangeArrowheads="1"/>
            </p:cNvSpPr>
            <p:nvPr/>
          </p:nvSpPr>
          <p:spPr bwMode="auto">
            <a:xfrm>
              <a:off x="252" y="3091"/>
              <a:ext cx="1200" cy="269"/>
            </a:xfrm>
            <a:prstGeom prst="rect">
              <a:avLst/>
            </a:prstGeom>
            <a:solidFill>
              <a:srgbClr val="C00000"/>
            </a:soli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dirty="0">
                  <a:effectLst>
                    <a:outerShdw blurRad="38100" dist="38100" dir="2700000" algn="tl">
                      <a:srgbClr val="000000"/>
                    </a:outerShdw>
                  </a:effectLst>
                </a:rPr>
                <a:t>Ley de Lenz</a:t>
              </a:r>
              <a:endParaRPr lang="es-ES_tradnl" altLang="es-ES" sz="2400" dirty="0">
                <a:solidFill>
                  <a:srgbClr val="000000"/>
                </a:solidFill>
                <a:effectLst/>
              </a:endParaRPr>
            </a:p>
          </p:txBody>
        </p:sp>
        <p:sp>
          <p:nvSpPr>
            <p:cNvPr id="235528" name="Rectangle 8"/>
            <p:cNvSpPr>
              <a:spLocks noChangeArrowheads="1"/>
            </p:cNvSpPr>
            <p:nvPr/>
          </p:nvSpPr>
          <p:spPr bwMode="auto">
            <a:xfrm>
              <a:off x="1860" y="2488"/>
              <a:ext cx="2832" cy="1570"/>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dirty="0">
                  <a:effectLst>
                    <a:outerShdw blurRad="38100" dist="38100" dir="2700000" algn="tl">
                      <a:srgbClr val="000000"/>
                    </a:outerShdw>
                  </a:effectLst>
                </a:rPr>
                <a:t>“</a:t>
              </a:r>
              <a:r>
                <a:rPr lang="es-ES" altLang="es-ES" sz="2200" dirty="0">
                  <a:effectLst>
                    <a:outerShdw blurRad="38100" dist="38100" dir="2700000" algn="tl">
                      <a:srgbClr val="000000"/>
                    </a:outerShdw>
                  </a:effectLst>
                </a:rPr>
                <a:t>la fuerza electromotriz inducida debe ser tal que tienda a establecer una </a:t>
              </a:r>
              <a:r>
                <a:rPr lang="es-ES" altLang="es-ES" sz="2200" dirty="0" err="1">
                  <a:effectLst>
                    <a:outerShdw blurRad="38100" dist="38100" dir="2700000" algn="tl">
                      <a:srgbClr val="000000"/>
                    </a:outerShdw>
                  </a:effectLst>
                </a:rPr>
                <a:t>co-rriente</a:t>
              </a:r>
              <a:r>
                <a:rPr lang="es-ES" altLang="es-ES" sz="2200" dirty="0">
                  <a:effectLst>
                    <a:outerShdw blurRad="38100" dist="38100" dir="2700000" algn="tl">
                      <a:srgbClr val="000000"/>
                    </a:outerShdw>
                  </a:effectLst>
                </a:rPr>
                <a:t> por el circuito </a:t>
              </a:r>
              <a:r>
                <a:rPr lang="es-ES" altLang="es-ES" sz="2200" dirty="0" err="1">
                  <a:effectLst>
                    <a:outerShdw blurRad="38100" dist="38100" dir="2700000" algn="tl">
                      <a:srgbClr val="000000"/>
                    </a:outerShdw>
                  </a:effectLst>
                </a:rPr>
                <a:t>mag-nético</a:t>
              </a:r>
              <a:r>
                <a:rPr lang="es-ES" altLang="es-ES" sz="2200" dirty="0">
                  <a:effectLst>
                    <a:outerShdw blurRad="38100" dist="38100" dir="2700000" algn="tl">
                      <a:srgbClr val="000000"/>
                    </a:outerShdw>
                  </a:effectLst>
                </a:rPr>
                <a:t> que se oponga a la variación del flujo que </a:t>
              </a:r>
            </a:p>
            <a:p>
              <a:pPr algn="l">
                <a:spcBef>
                  <a:spcPct val="0"/>
                </a:spcBef>
              </a:pPr>
              <a:r>
                <a:rPr lang="es-ES" altLang="es-ES" sz="2200" dirty="0">
                  <a:effectLst>
                    <a:outerShdw blurRad="38100" dist="38100" dir="2700000" algn="tl">
                      <a:srgbClr val="000000"/>
                    </a:outerShdw>
                  </a:effectLst>
                </a:rPr>
                <a:t>la produce”</a:t>
              </a:r>
              <a:endParaRPr lang="es-ES_tradnl" altLang="es-ES" sz="2400" dirty="0">
                <a:solidFill>
                  <a:srgbClr val="000000"/>
                </a:solidFill>
                <a:effectLst/>
              </a:endParaRPr>
            </a:p>
          </p:txBody>
        </p:sp>
        <p:sp>
          <p:nvSpPr>
            <p:cNvPr id="235533" name="Rectangle 13"/>
            <p:cNvSpPr>
              <a:spLocks noChangeArrowheads="1"/>
            </p:cNvSpPr>
            <p:nvPr/>
          </p:nvSpPr>
          <p:spPr bwMode="auto">
            <a:xfrm>
              <a:off x="4644" y="2496"/>
              <a:ext cx="972" cy="1560"/>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pic>
          <p:nvPicPr>
            <p:cNvPr id="23553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2552"/>
              <a:ext cx="1210" cy="81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5537" name="AutoShape 17"/>
            <p:cNvSpPr>
              <a:spLocks noChangeArrowheads="1"/>
            </p:cNvSpPr>
            <p:nvPr/>
          </p:nvSpPr>
          <p:spPr bwMode="auto">
            <a:xfrm>
              <a:off x="1452" y="3024"/>
              <a:ext cx="372" cy="384"/>
            </a:xfrm>
            <a:prstGeom prst="rightArrow">
              <a:avLst>
                <a:gd name="adj1" fmla="val 50000"/>
                <a:gd name="adj2" fmla="val 44356"/>
              </a:avLst>
            </a:prstGeom>
            <a:solidFill>
              <a:schemeClr val="tx1">
                <a:lumMod val="75000"/>
              </a:schemeClr>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pic>
          <p:nvPicPr>
            <p:cNvPr id="23553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3360"/>
              <a:ext cx="1296" cy="6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39"/>
                                        </p:tgtEl>
                                        <p:attrNameLst>
                                          <p:attrName>style.visibility</p:attrName>
                                        </p:attrNameLst>
                                      </p:cBhvr>
                                      <p:to>
                                        <p:strVal val="visible"/>
                                      </p:to>
                                    </p:set>
                                    <p:anim calcmode="lin" valueType="num">
                                      <p:cBhvr additive="base">
                                        <p:cTn id="7" dur="500" fill="hold"/>
                                        <p:tgtEl>
                                          <p:spTgt spid="235539"/>
                                        </p:tgtEl>
                                        <p:attrNameLst>
                                          <p:attrName>ppt_x</p:attrName>
                                        </p:attrNameLst>
                                      </p:cBhvr>
                                      <p:tavLst>
                                        <p:tav tm="0">
                                          <p:val>
                                            <p:strVal val="#ppt_x"/>
                                          </p:val>
                                        </p:tav>
                                        <p:tav tm="100000">
                                          <p:val>
                                            <p:strVal val="#ppt_x"/>
                                          </p:val>
                                        </p:tav>
                                      </p:tavLst>
                                    </p:anim>
                                    <p:anim calcmode="lin" valueType="num">
                                      <p:cBhvr additive="base">
                                        <p:cTn id="8" dur="500" fill="hold"/>
                                        <p:tgtEl>
                                          <p:spTgt spid="235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5800" y="9906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Unidades de las magnitudes electromagnéticas</a:t>
            </a:r>
            <a:endParaRPr lang="es-ES_tradnl" altLang="es-ES"/>
          </a:p>
        </p:txBody>
      </p:sp>
      <p:sp>
        <p:nvSpPr>
          <p:cNvPr id="266245" name="Rectangle 5"/>
          <p:cNvSpPr>
            <a:spLocks noGrp="1" noChangeArrowheads="1"/>
          </p:cNvSpPr>
          <p:nvPr>
            <p:ph type="body" idx="1"/>
          </p:nvPr>
        </p:nvSpPr>
        <p:spPr>
          <a:xfrm>
            <a:off x="76200" y="3276600"/>
            <a:ext cx="9099550" cy="1905000"/>
          </a:xfrm>
          <a:noFill/>
          <a:ln/>
        </p:spPr>
        <p:txBody>
          <a:bodyPr/>
          <a:lstStyle/>
          <a:p>
            <a:pPr>
              <a:lnSpc>
                <a:spcPct val="90000"/>
              </a:lnSpc>
              <a:spcBef>
                <a:spcPct val="70000"/>
              </a:spcBef>
            </a:pPr>
            <a:r>
              <a:rPr lang="es-ES_tradnl" altLang="es-ES" sz="2400" b="1">
                <a:effectLst>
                  <a:outerShdw blurRad="38100" dist="38100" dir="2700000" algn="tl">
                    <a:srgbClr val="000000"/>
                  </a:outerShdw>
                </a:effectLst>
                <a:latin typeface="Tahoma" pitchFamily="34" charset="0"/>
              </a:rPr>
              <a:t>INTENSIDAD DE CAMPO MAGNÉTICO </a:t>
            </a:r>
            <a:r>
              <a:rPr lang="es-ES_tradnl" altLang="es-ES" sz="2400" b="1">
                <a:solidFill>
                  <a:schemeClr val="accent2"/>
                </a:solidFill>
                <a:effectLst>
                  <a:outerShdw blurRad="38100" dist="38100" dir="2700000" algn="tl">
                    <a:srgbClr val="000000"/>
                  </a:outerShdw>
                </a:effectLst>
                <a:latin typeface="Tahoma" pitchFamily="34" charset="0"/>
              </a:rPr>
              <a:t>H</a:t>
            </a:r>
            <a:r>
              <a:rPr lang="es-ES_tradnl" altLang="es-ES" sz="2400" b="1">
                <a:effectLst>
                  <a:outerShdw blurRad="38100" dist="38100" dir="2700000" algn="tl">
                    <a:srgbClr val="000000"/>
                  </a:outerShdw>
                </a:effectLst>
                <a:latin typeface="Tahoma" pitchFamily="34" charset="0"/>
              </a:rPr>
              <a:t>:</a:t>
            </a:r>
            <a:r>
              <a:rPr lang="es-ES_tradnl" altLang="es-ES" sz="2200" b="1">
                <a:effectLst>
                  <a:outerShdw blurRad="38100" dist="38100" dir="2700000" algn="tl">
                    <a:srgbClr val="000000"/>
                  </a:outerShdw>
                </a:effectLst>
                <a:latin typeface="Tahoma" pitchFamily="34" charset="0"/>
                <a:sym typeface="Symbol" pitchFamily="18" charset="2"/>
              </a:rPr>
              <a:t>Amperios*Vuelta</a:t>
            </a:r>
            <a:endParaRPr lang="es-ES_tradnl" altLang="es-ES" sz="2200" b="1">
              <a:effectLst>
                <a:outerShdw blurRad="38100" dist="38100" dir="2700000" algn="tl">
                  <a:srgbClr val="000000"/>
                </a:outerShdw>
              </a:effectLst>
              <a:latin typeface="Tahoma" pitchFamily="34" charset="0"/>
            </a:endParaRPr>
          </a:p>
          <a:p>
            <a:pPr>
              <a:lnSpc>
                <a:spcPct val="90000"/>
              </a:lnSpc>
              <a:spcBef>
                <a:spcPct val="70000"/>
              </a:spcBef>
            </a:pPr>
            <a:r>
              <a:rPr lang="es-ES_tradnl" altLang="es-ES" sz="2400" b="1">
                <a:effectLst>
                  <a:outerShdw blurRad="38100" dist="38100" dir="2700000" algn="tl">
                    <a:srgbClr val="000000"/>
                  </a:outerShdw>
                </a:effectLst>
                <a:latin typeface="Tahoma" pitchFamily="34" charset="0"/>
              </a:rPr>
              <a:t>INDUCCIÓN MAGNÉTICA </a:t>
            </a:r>
            <a:r>
              <a:rPr lang="es-ES_tradnl" altLang="es-ES" sz="2400" b="1">
                <a:solidFill>
                  <a:schemeClr val="accent2"/>
                </a:solidFill>
                <a:effectLst>
                  <a:outerShdw blurRad="38100" dist="38100" dir="2700000" algn="tl">
                    <a:srgbClr val="000000"/>
                  </a:outerShdw>
                </a:effectLst>
                <a:latin typeface="Tahoma" pitchFamily="34" charset="0"/>
              </a:rPr>
              <a:t>B</a:t>
            </a:r>
            <a:r>
              <a:rPr lang="es-ES_tradnl" altLang="es-ES" sz="2400" b="1">
                <a:effectLst>
                  <a:outerShdw blurRad="38100" dist="38100" dir="2700000" algn="tl">
                    <a:srgbClr val="000000"/>
                  </a:outerShdw>
                </a:effectLst>
                <a:latin typeface="Tahoma" pitchFamily="34" charset="0"/>
              </a:rPr>
              <a:t>: Tesla (T)</a:t>
            </a:r>
          </a:p>
          <a:p>
            <a:pPr>
              <a:lnSpc>
                <a:spcPct val="90000"/>
              </a:lnSpc>
              <a:spcBef>
                <a:spcPct val="70000"/>
              </a:spcBef>
            </a:pPr>
            <a:r>
              <a:rPr lang="es-ES_tradnl" altLang="es-ES" sz="2400" b="1">
                <a:effectLst>
                  <a:outerShdw blurRad="38100" dist="38100" dir="2700000" algn="tl">
                    <a:srgbClr val="000000"/>
                  </a:outerShdw>
                </a:effectLst>
                <a:latin typeface="Tahoma" pitchFamily="34" charset="0"/>
              </a:rPr>
              <a:t>FLUJO MAGNÉTICO </a:t>
            </a:r>
            <a:r>
              <a:rPr lang="es-ES_tradnl" altLang="es-ES" sz="2400" b="1">
                <a:solidFill>
                  <a:schemeClr val="accent2"/>
                </a:solidFill>
                <a:effectLst>
                  <a:outerShdw blurRad="38100" dist="38100" dir="2700000" algn="tl">
                    <a:srgbClr val="000000"/>
                  </a:outerShdw>
                </a:effectLst>
                <a:latin typeface="Tahoma" pitchFamily="34" charset="0"/>
                <a:sym typeface="Symbol" pitchFamily="18" charset="2"/>
              </a:rPr>
              <a:t></a:t>
            </a:r>
            <a:r>
              <a:rPr lang="es-ES_tradnl" altLang="es-ES" sz="2400" b="1">
                <a:effectLst>
                  <a:outerShdw blurRad="38100" dist="38100" dir="2700000" algn="tl">
                    <a:srgbClr val="000000"/>
                  </a:outerShdw>
                </a:effectLst>
                <a:latin typeface="Tahoma" pitchFamily="34" charset="0"/>
                <a:sym typeface="Symbol" pitchFamily="18" charset="2"/>
              </a:rPr>
              <a:t>: Weber (W)   1W=Tesla/m</a:t>
            </a:r>
            <a:r>
              <a:rPr lang="es-ES_tradnl" altLang="es-ES" sz="2400" b="1" baseline="30000">
                <a:effectLst>
                  <a:outerShdw blurRad="38100" dist="38100" dir="2700000" algn="tl">
                    <a:srgbClr val="000000"/>
                  </a:outerShdw>
                </a:effectLst>
                <a:latin typeface="Tahoma" pitchFamily="34" charset="0"/>
                <a:sym typeface="Symbol" pitchFamily="18" charset="2"/>
              </a:rPr>
              <a:t>2</a:t>
            </a:r>
            <a:endParaRPr lang="es-ES_tradnl" altLang="es-ES" sz="2400" b="1">
              <a:effectLst>
                <a:outerShdw blurRad="38100" dist="38100" dir="2700000" algn="tl">
                  <a:srgbClr val="000000"/>
                </a:outerShdw>
              </a:effectLst>
              <a:latin typeface="Tahoma" pitchFamily="34" charset="0"/>
              <a:sym typeface="Symbol" pitchFamily="18" charset="2"/>
            </a:endParaRPr>
          </a:p>
          <a:p>
            <a:pPr>
              <a:lnSpc>
                <a:spcPct val="90000"/>
              </a:lnSpc>
              <a:spcBef>
                <a:spcPct val="70000"/>
              </a:spcBef>
            </a:pPr>
            <a:r>
              <a:rPr lang="es-ES_tradnl" altLang="es-ES" sz="2400" b="1">
                <a:effectLst>
                  <a:outerShdw blurRad="38100" dist="38100" dir="2700000" algn="tl">
                    <a:srgbClr val="000000"/>
                  </a:outerShdw>
                </a:effectLst>
                <a:latin typeface="Tahoma" pitchFamily="34" charset="0"/>
                <a:sym typeface="Symbol" pitchFamily="18" charset="2"/>
              </a:rPr>
              <a:t>FUERZA MAGNETOMOTRIZ </a:t>
            </a:r>
            <a:r>
              <a:rPr lang="es-ES_tradnl" altLang="es-ES" sz="2400" b="1">
                <a:solidFill>
                  <a:schemeClr val="accent2"/>
                </a:solidFill>
                <a:effectLst>
                  <a:outerShdw blurRad="38100" dist="38100" dir="2700000" algn="tl">
                    <a:srgbClr val="000000"/>
                  </a:outerShdw>
                </a:effectLst>
                <a:latin typeface="Tahoma" pitchFamily="34" charset="0"/>
                <a:sym typeface="Symbol" pitchFamily="18" charset="2"/>
              </a:rPr>
              <a:t>F</a:t>
            </a:r>
            <a:r>
              <a:rPr lang="es-ES_tradnl" altLang="es-ES" sz="2400" b="1">
                <a:effectLst>
                  <a:outerShdw blurRad="38100" dist="38100" dir="2700000" algn="tl">
                    <a:srgbClr val="000000"/>
                  </a:outerShdw>
                </a:effectLst>
                <a:latin typeface="Tahoma" pitchFamily="34" charset="0"/>
                <a:sym typeface="Symbol" pitchFamily="18" charset="2"/>
              </a:rPr>
              <a:t>: Amperios*Vuelta</a:t>
            </a:r>
          </a:p>
          <a:p>
            <a:pPr>
              <a:lnSpc>
                <a:spcPct val="90000"/>
              </a:lnSpc>
              <a:spcBef>
                <a:spcPct val="70000"/>
              </a:spcBef>
            </a:pPr>
            <a:r>
              <a:rPr lang="es-ES_tradnl" altLang="es-ES" sz="2400" b="1">
                <a:effectLst>
                  <a:outerShdw blurRad="38100" dist="38100" dir="2700000" algn="tl">
                    <a:srgbClr val="000000"/>
                  </a:outerShdw>
                </a:effectLst>
                <a:latin typeface="Tahoma" pitchFamily="34" charset="0"/>
                <a:sym typeface="Symbol" pitchFamily="18" charset="2"/>
              </a:rPr>
              <a:t>FUERZA ELECTROMOTRIZ INDUCIDA </a:t>
            </a:r>
            <a:r>
              <a:rPr lang="es-ES_tradnl" altLang="es-ES" sz="2400" b="1">
                <a:solidFill>
                  <a:schemeClr val="accent2"/>
                </a:solidFill>
                <a:effectLst>
                  <a:outerShdw blurRad="38100" dist="38100" dir="2700000" algn="tl">
                    <a:srgbClr val="000000"/>
                  </a:outerShdw>
                </a:effectLst>
                <a:latin typeface="Tahoma" pitchFamily="34" charset="0"/>
                <a:sym typeface="Symbol" pitchFamily="18" charset="2"/>
              </a:rPr>
              <a:t>e</a:t>
            </a:r>
            <a:r>
              <a:rPr lang="es-ES_tradnl" altLang="es-ES" sz="2400" b="1">
                <a:effectLst>
                  <a:outerShdw blurRad="38100" dist="38100" dir="2700000" algn="tl">
                    <a:srgbClr val="000000"/>
                  </a:outerShdw>
                </a:effectLst>
                <a:latin typeface="Tahoma" pitchFamily="34" charset="0"/>
                <a:sym typeface="Symbol" pitchFamily="18" charset="2"/>
              </a:rPr>
              <a:t>: Voltio (V)</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66750" y="1524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1.5 Ciclo de histéresis</a:t>
            </a:r>
            <a:endParaRPr lang="es-ES_tradnl" altLang="es-ES"/>
          </a:p>
        </p:txBody>
      </p:sp>
      <p:grpSp>
        <p:nvGrpSpPr>
          <p:cNvPr id="236552" name="Group 8"/>
          <p:cNvGrpSpPr>
            <a:grpSpLocks/>
          </p:cNvGrpSpPr>
          <p:nvPr/>
        </p:nvGrpSpPr>
        <p:grpSpPr bwMode="auto">
          <a:xfrm>
            <a:off x="4167188" y="1171575"/>
            <a:ext cx="263525" cy="5414963"/>
            <a:chOff x="2625" y="738"/>
            <a:chExt cx="166" cy="3411"/>
          </a:xfrm>
        </p:grpSpPr>
        <p:sp>
          <p:nvSpPr>
            <p:cNvPr id="236550" name="Rectangle 6"/>
            <p:cNvSpPr>
              <a:spLocks noChangeArrowheads="1"/>
            </p:cNvSpPr>
            <p:nvPr/>
          </p:nvSpPr>
          <p:spPr bwMode="auto">
            <a:xfrm>
              <a:off x="2687" y="885"/>
              <a:ext cx="36" cy="326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551" name="Freeform 7"/>
            <p:cNvSpPr>
              <a:spLocks/>
            </p:cNvSpPr>
            <p:nvPr/>
          </p:nvSpPr>
          <p:spPr bwMode="auto">
            <a:xfrm>
              <a:off x="2625" y="738"/>
              <a:ext cx="166" cy="160"/>
            </a:xfrm>
            <a:custGeom>
              <a:avLst/>
              <a:gdLst>
                <a:gd name="T0" fmla="*/ 166 w 166"/>
                <a:gd name="T1" fmla="*/ 160 h 160"/>
                <a:gd name="T2" fmla="*/ 80 w 166"/>
                <a:gd name="T3" fmla="*/ 0 h 160"/>
                <a:gd name="T4" fmla="*/ 0 w 166"/>
                <a:gd name="T5" fmla="*/ 160 h 160"/>
                <a:gd name="T6" fmla="*/ 166 w 166"/>
                <a:gd name="T7" fmla="*/ 160 h 160"/>
              </a:gdLst>
              <a:ahLst/>
              <a:cxnLst>
                <a:cxn ang="0">
                  <a:pos x="T0" y="T1"/>
                </a:cxn>
                <a:cxn ang="0">
                  <a:pos x="T2" y="T3"/>
                </a:cxn>
                <a:cxn ang="0">
                  <a:pos x="T4" y="T5"/>
                </a:cxn>
                <a:cxn ang="0">
                  <a:pos x="T6" y="T7"/>
                </a:cxn>
              </a:cxnLst>
              <a:rect l="0" t="0" r="r" b="b"/>
              <a:pathLst>
                <a:path w="166" h="160">
                  <a:moveTo>
                    <a:pt x="166" y="160"/>
                  </a:moveTo>
                  <a:lnTo>
                    <a:pt x="80" y="0"/>
                  </a:lnTo>
                  <a:lnTo>
                    <a:pt x="0" y="160"/>
                  </a:lnTo>
                  <a:lnTo>
                    <a:pt x="166" y="1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236555" name="Group 11"/>
          <p:cNvGrpSpPr>
            <a:grpSpLocks/>
          </p:cNvGrpSpPr>
          <p:nvPr/>
        </p:nvGrpSpPr>
        <p:grpSpPr bwMode="auto">
          <a:xfrm>
            <a:off x="561975" y="4010025"/>
            <a:ext cx="8047038" cy="261938"/>
            <a:chOff x="354" y="2526"/>
            <a:chExt cx="5069" cy="165"/>
          </a:xfrm>
        </p:grpSpPr>
        <p:sp>
          <p:nvSpPr>
            <p:cNvPr id="236553" name="Rectangle 9"/>
            <p:cNvSpPr>
              <a:spLocks noChangeArrowheads="1"/>
            </p:cNvSpPr>
            <p:nvPr/>
          </p:nvSpPr>
          <p:spPr bwMode="auto">
            <a:xfrm>
              <a:off x="354" y="2587"/>
              <a:ext cx="4922" cy="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554" name="Freeform 10"/>
            <p:cNvSpPr>
              <a:spLocks/>
            </p:cNvSpPr>
            <p:nvPr/>
          </p:nvSpPr>
          <p:spPr bwMode="auto">
            <a:xfrm>
              <a:off x="5263" y="2526"/>
              <a:ext cx="160" cy="165"/>
            </a:xfrm>
            <a:custGeom>
              <a:avLst/>
              <a:gdLst>
                <a:gd name="T0" fmla="*/ 0 w 160"/>
                <a:gd name="T1" fmla="*/ 165 h 165"/>
                <a:gd name="T2" fmla="*/ 160 w 160"/>
                <a:gd name="T3" fmla="*/ 80 h 165"/>
                <a:gd name="T4" fmla="*/ 0 w 160"/>
                <a:gd name="T5" fmla="*/ 0 h 165"/>
                <a:gd name="T6" fmla="*/ 0 w 160"/>
                <a:gd name="T7" fmla="*/ 165 h 165"/>
              </a:gdLst>
              <a:ahLst/>
              <a:cxnLst>
                <a:cxn ang="0">
                  <a:pos x="T0" y="T1"/>
                </a:cxn>
                <a:cxn ang="0">
                  <a:pos x="T2" y="T3"/>
                </a:cxn>
                <a:cxn ang="0">
                  <a:pos x="T4" y="T5"/>
                </a:cxn>
                <a:cxn ang="0">
                  <a:pos x="T6" y="T7"/>
                </a:cxn>
              </a:cxnLst>
              <a:rect l="0" t="0" r="r" b="b"/>
              <a:pathLst>
                <a:path w="160" h="165">
                  <a:moveTo>
                    <a:pt x="0" y="165"/>
                  </a:moveTo>
                  <a:lnTo>
                    <a:pt x="160" y="80"/>
                  </a:lnTo>
                  <a:lnTo>
                    <a:pt x="0" y="0"/>
                  </a:lnTo>
                  <a:lnTo>
                    <a:pt x="0" y="16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236711" name="Group 167"/>
          <p:cNvGrpSpPr>
            <a:grpSpLocks/>
          </p:cNvGrpSpPr>
          <p:nvPr/>
        </p:nvGrpSpPr>
        <p:grpSpPr bwMode="auto">
          <a:xfrm>
            <a:off x="4303713" y="2209800"/>
            <a:ext cx="3022600" cy="1963738"/>
            <a:chOff x="2711" y="1392"/>
            <a:chExt cx="1904" cy="1237"/>
          </a:xfrm>
        </p:grpSpPr>
        <p:grpSp>
          <p:nvGrpSpPr>
            <p:cNvPr id="236662" name="Group 118"/>
            <p:cNvGrpSpPr>
              <a:grpSpLocks/>
            </p:cNvGrpSpPr>
            <p:nvPr/>
          </p:nvGrpSpPr>
          <p:grpSpPr bwMode="auto">
            <a:xfrm>
              <a:off x="2711" y="1392"/>
              <a:ext cx="1904" cy="1237"/>
              <a:chOff x="2711" y="1387"/>
              <a:chExt cx="1904" cy="1237"/>
            </a:xfrm>
          </p:grpSpPr>
          <p:sp>
            <p:nvSpPr>
              <p:cNvPr id="236560" name="Freeform 16"/>
              <p:cNvSpPr>
                <a:spLocks/>
              </p:cNvSpPr>
              <p:nvPr/>
            </p:nvSpPr>
            <p:spPr bwMode="auto">
              <a:xfrm>
                <a:off x="4602" y="1387"/>
                <a:ext cx="13" cy="13"/>
              </a:xfrm>
              <a:custGeom>
                <a:avLst/>
                <a:gdLst>
                  <a:gd name="T0" fmla="*/ 13 w 13"/>
                  <a:gd name="T1" fmla="*/ 13 h 13"/>
                  <a:gd name="T2" fmla="*/ 13 w 13"/>
                  <a:gd name="T3" fmla="*/ 6 h 13"/>
                  <a:gd name="T4" fmla="*/ 7 w 13"/>
                  <a:gd name="T5" fmla="*/ 0 h 13"/>
                  <a:gd name="T6" fmla="*/ 7 w 13"/>
                  <a:gd name="T7" fmla="*/ 0 h 13"/>
                  <a:gd name="T8" fmla="*/ 0 w 13"/>
                  <a:gd name="T9" fmla="*/ 0 h 13"/>
                  <a:gd name="T10" fmla="*/ 0 w 13"/>
                  <a:gd name="T11" fmla="*/ 6 h 13"/>
                  <a:gd name="T12" fmla="*/ 0 w 13"/>
                  <a:gd name="T13" fmla="*/ 13 h 13"/>
                  <a:gd name="T14" fmla="*/ 7 w 13"/>
                  <a:gd name="T15" fmla="*/ 13 h 13"/>
                  <a:gd name="T16" fmla="*/ 13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3" y="13"/>
                    </a:moveTo>
                    <a:lnTo>
                      <a:pt x="13" y="6"/>
                    </a:lnTo>
                    <a:lnTo>
                      <a:pt x="7" y="0"/>
                    </a:lnTo>
                    <a:lnTo>
                      <a:pt x="7" y="0"/>
                    </a:lnTo>
                    <a:lnTo>
                      <a:pt x="0" y="0"/>
                    </a:lnTo>
                    <a:lnTo>
                      <a:pt x="0" y="6"/>
                    </a:lnTo>
                    <a:lnTo>
                      <a:pt x="0" y="13"/>
                    </a:lnTo>
                    <a:lnTo>
                      <a:pt x="7" y="13"/>
                    </a:lnTo>
                    <a:lnTo>
                      <a:pt x="13"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1" name="Freeform 17"/>
              <p:cNvSpPr>
                <a:spLocks/>
              </p:cNvSpPr>
              <p:nvPr/>
            </p:nvSpPr>
            <p:spPr bwMode="auto">
              <a:xfrm>
                <a:off x="4578" y="1387"/>
                <a:ext cx="12" cy="13"/>
              </a:xfrm>
              <a:custGeom>
                <a:avLst/>
                <a:gdLst>
                  <a:gd name="T0" fmla="*/ 12 w 12"/>
                  <a:gd name="T1" fmla="*/ 13 h 13"/>
                  <a:gd name="T2" fmla="*/ 12 w 12"/>
                  <a:gd name="T3" fmla="*/ 6 h 13"/>
                  <a:gd name="T4" fmla="*/ 12 w 12"/>
                  <a:gd name="T5" fmla="*/ 0 h 13"/>
                  <a:gd name="T6" fmla="*/ 6 w 12"/>
                  <a:gd name="T7" fmla="*/ 0 h 13"/>
                  <a:gd name="T8" fmla="*/ 6 w 12"/>
                  <a:gd name="T9" fmla="*/ 0 h 13"/>
                  <a:gd name="T10" fmla="*/ 0 w 12"/>
                  <a:gd name="T11" fmla="*/ 6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6"/>
                    </a:lnTo>
                    <a:lnTo>
                      <a:pt x="12" y="0"/>
                    </a:lnTo>
                    <a:lnTo>
                      <a:pt x="6" y="0"/>
                    </a:lnTo>
                    <a:lnTo>
                      <a:pt x="6" y="0"/>
                    </a:lnTo>
                    <a:lnTo>
                      <a:pt x="0" y="6"/>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2" name="Freeform 18"/>
              <p:cNvSpPr>
                <a:spLocks/>
              </p:cNvSpPr>
              <p:nvPr/>
            </p:nvSpPr>
            <p:spPr bwMode="auto">
              <a:xfrm>
                <a:off x="4553" y="1387"/>
                <a:ext cx="13" cy="13"/>
              </a:xfrm>
              <a:custGeom>
                <a:avLst/>
                <a:gdLst>
                  <a:gd name="T0" fmla="*/ 13 w 13"/>
                  <a:gd name="T1" fmla="*/ 13 h 13"/>
                  <a:gd name="T2" fmla="*/ 13 w 13"/>
                  <a:gd name="T3" fmla="*/ 6 h 13"/>
                  <a:gd name="T4" fmla="*/ 13 w 13"/>
                  <a:gd name="T5" fmla="*/ 0 h 13"/>
                  <a:gd name="T6" fmla="*/ 7 w 13"/>
                  <a:gd name="T7" fmla="*/ 0 h 13"/>
                  <a:gd name="T8" fmla="*/ 7 w 13"/>
                  <a:gd name="T9" fmla="*/ 0 h 13"/>
                  <a:gd name="T10" fmla="*/ 0 w 13"/>
                  <a:gd name="T11" fmla="*/ 6 h 13"/>
                  <a:gd name="T12" fmla="*/ 7 w 13"/>
                  <a:gd name="T13" fmla="*/ 13 h 13"/>
                  <a:gd name="T14" fmla="*/ 13 w 1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3" y="13"/>
                    </a:moveTo>
                    <a:lnTo>
                      <a:pt x="13" y="6"/>
                    </a:lnTo>
                    <a:lnTo>
                      <a:pt x="13" y="0"/>
                    </a:lnTo>
                    <a:lnTo>
                      <a:pt x="7" y="0"/>
                    </a:lnTo>
                    <a:lnTo>
                      <a:pt x="7" y="0"/>
                    </a:lnTo>
                    <a:lnTo>
                      <a:pt x="0" y="6"/>
                    </a:lnTo>
                    <a:lnTo>
                      <a:pt x="7" y="13"/>
                    </a:lnTo>
                    <a:lnTo>
                      <a:pt x="13"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3" name="Freeform 19"/>
              <p:cNvSpPr>
                <a:spLocks/>
              </p:cNvSpPr>
              <p:nvPr/>
            </p:nvSpPr>
            <p:spPr bwMode="auto">
              <a:xfrm>
                <a:off x="4529" y="1387"/>
                <a:ext cx="12" cy="13"/>
              </a:xfrm>
              <a:custGeom>
                <a:avLst/>
                <a:gdLst>
                  <a:gd name="T0" fmla="*/ 12 w 12"/>
                  <a:gd name="T1" fmla="*/ 13 h 13"/>
                  <a:gd name="T2" fmla="*/ 12 w 12"/>
                  <a:gd name="T3" fmla="*/ 6 h 13"/>
                  <a:gd name="T4" fmla="*/ 12 w 12"/>
                  <a:gd name="T5" fmla="*/ 0 h 13"/>
                  <a:gd name="T6" fmla="*/ 6 w 12"/>
                  <a:gd name="T7" fmla="*/ 0 h 13"/>
                  <a:gd name="T8" fmla="*/ 6 w 12"/>
                  <a:gd name="T9" fmla="*/ 0 h 13"/>
                  <a:gd name="T10" fmla="*/ 0 w 12"/>
                  <a:gd name="T11" fmla="*/ 6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6"/>
                    </a:lnTo>
                    <a:lnTo>
                      <a:pt x="12" y="0"/>
                    </a:lnTo>
                    <a:lnTo>
                      <a:pt x="6" y="0"/>
                    </a:lnTo>
                    <a:lnTo>
                      <a:pt x="6" y="0"/>
                    </a:lnTo>
                    <a:lnTo>
                      <a:pt x="0" y="6"/>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4" name="Freeform 20"/>
              <p:cNvSpPr>
                <a:spLocks/>
              </p:cNvSpPr>
              <p:nvPr/>
            </p:nvSpPr>
            <p:spPr bwMode="auto">
              <a:xfrm>
                <a:off x="4504" y="1393"/>
                <a:ext cx="13" cy="13"/>
              </a:xfrm>
              <a:custGeom>
                <a:avLst/>
                <a:gdLst>
                  <a:gd name="T0" fmla="*/ 13 w 13"/>
                  <a:gd name="T1" fmla="*/ 13 h 13"/>
                  <a:gd name="T2" fmla="*/ 13 w 13"/>
                  <a:gd name="T3" fmla="*/ 7 h 13"/>
                  <a:gd name="T4" fmla="*/ 13 w 13"/>
                  <a:gd name="T5" fmla="*/ 0 h 13"/>
                  <a:gd name="T6" fmla="*/ 7 w 13"/>
                  <a:gd name="T7" fmla="*/ 0 h 13"/>
                  <a:gd name="T8" fmla="*/ 7 w 13"/>
                  <a:gd name="T9" fmla="*/ 0 h 13"/>
                  <a:gd name="T10" fmla="*/ 0 w 13"/>
                  <a:gd name="T11" fmla="*/ 7 h 13"/>
                  <a:gd name="T12" fmla="*/ 7 w 13"/>
                  <a:gd name="T13" fmla="*/ 13 h 13"/>
                  <a:gd name="T14" fmla="*/ 13 w 1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3" y="13"/>
                    </a:moveTo>
                    <a:lnTo>
                      <a:pt x="13" y="7"/>
                    </a:lnTo>
                    <a:lnTo>
                      <a:pt x="13" y="0"/>
                    </a:lnTo>
                    <a:lnTo>
                      <a:pt x="7" y="0"/>
                    </a:lnTo>
                    <a:lnTo>
                      <a:pt x="7" y="0"/>
                    </a:lnTo>
                    <a:lnTo>
                      <a:pt x="0" y="7"/>
                    </a:lnTo>
                    <a:lnTo>
                      <a:pt x="7" y="13"/>
                    </a:lnTo>
                    <a:lnTo>
                      <a:pt x="13"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5" name="Freeform 21"/>
              <p:cNvSpPr>
                <a:spLocks/>
              </p:cNvSpPr>
              <p:nvPr/>
            </p:nvSpPr>
            <p:spPr bwMode="auto">
              <a:xfrm>
                <a:off x="4480" y="13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6" name="Freeform 22"/>
              <p:cNvSpPr>
                <a:spLocks/>
              </p:cNvSpPr>
              <p:nvPr/>
            </p:nvSpPr>
            <p:spPr bwMode="auto">
              <a:xfrm>
                <a:off x="4456" y="13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7" name="Freeform 23"/>
              <p:cNvSpPr>
                <a:spLocks/>
              </p:cNvSpPr>
              <p:nvPr/>
            </p:nvSpPr>
            <p:spPr bwMode="auto">
              <a:xfrm>
                <a:off x="4431" y="13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8" name="Freeform 24"/>
              <p:cNvSpPr>
                <a:spLocks/>
              </p:cNvSpPr>
              <p:nvPr/>
            </p:nvSpPr>
            <p:spPr bwMode="auto">
              <a:xfrm>
                <a:off x="4407" y="13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69" name="Freeform 25"/>
              <p:cNvSpPr>
                <a:spLocks/>
              </p:cNvSpPr>
              <p:nvPr/>
            </p:nvSpPr>
            <p:spPr bwMode="auto">
              <a:xfrm>
                <a:off x="4382" y="13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0" name="Freeform 26"/>
              <p:cNvSpPr>
                <a:spLocks/>
              </p:cNvSpPr>
              <p:nvPr/>
            </p:nvSpPr>
            <p:spPr bwMode="auto">
              <a:xfrm>
                <a:off x="4358" y="1400"/>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1" name="Freeform 27"/>
              <p:cNvSpPr>
                <a:spLocks/>
              </p:cNvSpPr>
              <p:nvPr/>
            </p:nvSpPr>
            <p:spPr bwMode="auto">
              <a:xfrm>
                <a:off x="4333" y="1400"/>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2" name="Freeform 28"/>
              <p:cNvSpPr>
                <a:spLocks/>
              </p:cNvSpPr>
              <p:nvPr/>
            </p:nvSpPr>
            <p:spPr bwMode="auto">
              <a:xfrm>
                <a:off x="4309" y="140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3" name="Freeform 29"/>
              <p:cNvSpPr>
                <a:spLocks/>
              </p:cNvSpPr>
              <p:nvPr/>
            </p:nvSpPr>
            <p:spPr bwMode="auto">
              <a:xfrm>
                <a:off x="4284" y="140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4" name="Freeform 30"/>
              <p:cNvSpPr>
                <a:spLocks/>
              </p:cNvSpPr>
              <p:nvPr/>
            </p:nvSpPr>
            <p:spPr bwMode="auto">
              <a:xfrm>
                <a:off x="4260" y="140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5" name="Freeform 31"/>
              <p:cNvSpPr>
                <a:spLocks/>
              </p:cNvSpPr>
              <p:nvPr/>
            </p:nvSpPr>
            <p:spPr bwMode="auto">
              <a:xfrm>
                <a:off x="4235" y="1412"/>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6" name="Freeform 32"/>
              <p:cNvSpPr>
                <a:spLocks/>
              </p:cNvSpPr>
              <p:nvPr/>
            </p:nvSpPr>
            <p:spPr bwMode="auto">
              <a:xfrm>
                <a:off x="4211" y="1412"/>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7" name="Freeform 33"/>
              <p:cNvSpPr>
                <a:spLocks/>
              </p:cNvSpPr>
              <p:nvPr/>
            </p:nvSpPr>
            <p:spPr bwMode="auto">
              <a:xfrm>
                <a:off x="4186" y="1418"/>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8" name="Freeform 34"/>
              <p:cNvSpPr>
                <a:spLocks/>
              </p:cNvSpPr>
              <p:nvPr/>
            </p:nvSpPr>
            <p:spPr bwMode="auto">
              <a:xfrm>
                <a:off x="4162" y="1424"/>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79" name="Freeform 35"/>
              <p:cNvSpPr>
                <a:spLocks/>
              </p:cNvSpPr>
              <p:nvPr/>
            </p:nvSpPr>
            <p:spPr bwMode="auto">
              <a:xfrm>
                <a:off x="4137" y="1424"/>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0" name="Freeform 36"/>
              <p:cNvSpPr>
                <a:spLocks/>
              </p:cNvSpPr>
              <p:nvPr/>
            </p:nvSpPr>
            <p:spPr bwMode="auto">
              <a:xfrm>
                <a:off x="4113" y="1430"/>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1" name="Freeform 37"/>
              <p:cNvSpPr>
                <a:spLocks/>
              </p:cNvSpPr>
              <p:nvPr/>
            </p:nvSpPr>
            <p:spPr bwMode="auto">
              <a:xfrm>
                <a:off x="4088" y="1436"/>
                <a:ext cx="12" cy="13"/>
              </a:xfrm>
              <a:custGeom>
                <a:avLst/>
                <a:gdLst>
                  <a:gd name="T0" fmla="*/ 12 w 12"/>
                  <a:gd name="T1" fmla="*/ 13 h 13"/>
                  <a:gd name="T2" fmla="*/ 12 w 12"/>
                  <a:gd name="T3" fmla="*/ 6 h 13"/>
                  <a:gd name="T4" fmla="*/ 12 w 12"/>
                  <a:gd name="T5" fmla="*/ 0 h 13"/>
                  <a:gd name="T6" fmla="*/ 6 w 12"/>
                  <a:gd name="T7" fmla="*/ 0 h 13"/>
                  <a:gd name="T8" fmla="*/ 6 w 12"/>
                  <a:gd name="T9" fmla="*/ 0 h 13"/>
                  <a:gd name="T10" fmla="*/ 0 w 12"/>
                  <a:gd name="T11" fmla="*/ 6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6"/>
                    </a:lnTo>
                    <a:lnTo>
                      <a:pt x="12" y="0"/>
                    </a:lnTo>
                    <a:lnTo>
                      <a:pt x="6" y="0"/>
                    </a:lnTo>
                    <a:lnTo>
                      <a:pt x="6" y="0"/>
                    </a:lnTo>
                    <a:lnTo>
                      <a:pt x="0" y="6"/>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2" name="Freeform 38"/>
              <p:cNvSpPr>
                <a:spLocks/>
              </p:cNvSpPr>
              <p:nvPr/>
            </p:nvSpPr>
            <p:spPr bwMode="auto">
              <a:xfrm>
                <a:off x="4070" y="1436"/>
                <a:ext cx="12" cy="13"/>
              </a:xfrm>
              <a:custGeom>
                <a:avLst/>
                <a:gdLst>
                  <a:gd name="T0" fmla="*/ 6 w 12"/>
                  <a:gd name="T1" fmla="*/ 13 h 13"/>
                  <a:gd name="T2" fmla="*/ 12 w 12"/>
                  <a:gd name="T3" fmla="*/ 6 h 13"/>
                  <a:gd name="T4" fmla="*/ 6 w 12"/>
                  <a:gd name="T5" fmla="*/ 0 h 13"/>
                  <a:gd name="T6" fmla="*/ 0 w 12"/>
                  <a:gd name="T7" fmla="*/ 0 h 13"/>
                  <a:gd name="T8" fmla="*/ 0 w 12"/>
                  <a:gd name="T9" fmla="*/ 0 h 13"/>
                  <a:gd name="T10" fmla="*/ 0 w 12"/>
                  <a:gd name="T11" fmla="*/ 6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6"/>
                    </a:lnTo>
                    <a:lnTo>
                      <a:pt x="6" y="0"/>
                    </a:lnTo>
                    <a:lnTo>
                      <a:pt x="0" y="0"/>
                    </a:lnTo>
                    <a:lnTo>
                      <a:pt x="0" y="0"/>
                    </a:lnTo>
                    <a:lnTo>
                      <a:pt x="0" y="6"/>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3" name="Freeform 39"/>
              <p:cNvSpPr>
                <a:spLocks/>
              </p:cNvSpPr>
              <p:nvPr/>
            </p:nvSpPr>
            <p:spPr bwMode="auto">
              <a:xfrm>
                <a:off x="4045" y="1442"/>
                <a:ext cx="13" cy="13"/>
              </a:xfrm>
              <a:custGeom>
                <a:avLst/>
                <a:gdLst>
                  <a:gd name="T0" fmla="*/ 7 w 13"/>
                  <a:gd name="T1" fmla="*/ 13 h 13"/>
                  <a:gd name="T2" fmla="*/ 13 w 13"/>
                  <a:gd name="T3" fmla="*/ 7 h 13"/>
                  <a:gd name="T4" fmla="*/ 7 w 13"/>
                  <a:gd name="T5" fmla="*/ 0 h 13"/>
                  <a:gd name="T6" fmla="*/ 0 w 13"/>
                  <a:gd name="T7" fmla="*/ 0 h 13"/>
                  <a:gd name="T8" fmla="*/ 0 w 13"/>
                  <a:gd name="T9" fmla="*/ 0 h 13"/>
                  <a:gd name="T10" fmla="*/ 0 w 13"/>
                  <a:gd name="T11" fmla="*/ 7 h 13"/>
                  <a:gd name="T12" fmla="*/ 0 w 13"/>
                  <a:gd name="T13" fmla="*/ 13 h 13"/>
                  <a:gd name="T14" fmla="*/ 7 w 1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7" y="13"/>
                    </a:moveTo>
                    <a:lnTo>
                      <a:pt x="13" y="7"/>
                    </a:lnTo>
                    <a:lnTo>
                      <a:pt x="7" y="0"/>
                    </a:lnTo>
                    <a:lnTo>
                      <a:pt x="0" y="0"/>
                    </a:lnTo>
                    <a:lnTo>
                      <a:pt x="0" y="0"/>
                    </a:lnTo>
                    <a:lnTo>
                      <a:pt x="0" y="7"/>
                    </a:lnTo>
                    <a:lnTo>
                      <a:pt x="0" y="13"/>
                    </a:lnTo>
                    <a:lnTo>
                      <a:pt x="7"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4" name="Freeform 40"/>
              <p:cNvSpPr>
                <a:spLocks/>
              </p:cNvSpPr>
              <p:nvPr/>
            </p:nvSpPr>
            <p:spPr bwMode="auto">
              <a:xfrm>
                <a:off x="4021" y="1449"/>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5" name="Freeform 41"/>
              <p:cNvSpPr>
                <a:spLocks/>
              </p:cNvSpPr>
              <p:nvPr/>
            </p:nvSpPr>
            <p:spPr bwMode="auto">
              <a:xfrm>
                <a:off x="3996" y="1455"/>
                <a:ext cx="13" cy="12"/>
              </a:xfrm>
              <a:custGeom>
                <a:avLst/>
                <a:gdLst>
                  <a:gd name="T0" fmla="*/ 7 w 13"/>
                  <a:gd name="T1" fmla="*/ 12 h 12"/>
                  <a:gd name="T2" fmla="*/ 13 w 13"/>
                  <a:gd name="T3" fmla="*/ 6 h 12"/>
                  <a:gd name="T4" fmla="*/ 7 w 13"/>
                  <a:gd name="T5" fmla="*/ 0 h 12"/>
                  <a:gd name="T6" fmla="*/ 0 w 13"/>
                  <a:gd name="T7" fmla="*/ 0 h 12"/>
                  <a:gd name="T8" fmla="*/ 0 w 13"/>
                  <a:gd name="T9" fmla="*/ 0 h 12"/>
                  <a:gd name="T10" fmla="*/ 0 w 13"/>
                  <a:gd name="T11" fmla="*/ 6 h 12"/>
                  <a:gd name="T12" fmla="*/ 0 w 13"/>
                  <a:gd name="T13" fmla="*/ 12 h 12"/>
                  <a:gd name="T14" fmla="*/ 7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12"/>
                    </a:moveTo>
                    <a:lnTo>
                      <a:pt x="13" y="6"/>
                    </a:lnTo>
                    <a:lnTo>
                      <a:pt x="7" y="0"/>
                    </a:lnTo>
                    <a:lnTo>
                      <a:pt x="0" y="0"/>
                    </a:lnTo>
                    <a:lnTo>
                      <a:pt x="0" y="0"/>
                    </a:lnTo>
                    <a:lnTo>
                      <a:pt x="0" y="6"/>
                    </a:lnTo>
                    <a:lnTo>
                      <a:pt x="0" y="12"/>
                    </a:lnTo>
                    <a:lnTo>
                      <a:pt x="7"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6" name="Freeform 42"/>
              <p:cNvSpPr>
                <a:spLocks/>
              </p:cNvSpPr>
              <p:nvPr/>
            </p:nvSpPr>
            <p:spPr bwMode="auto">
              <a:xfrm>
                <a:off x="3972" y="1461"/>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7" name="Freeform 43"/>
              <p:cNvSpPr>
                <a:spLocks/>
              </p:cNvSpPr>
              <p:nvPr/>
            </p:nvSpPr>
            <p:spPr bwMode="auto">
              <a:xfrm>
                <a:off x="3947" y="1467"/>
                <a:ext cx="13" cy="12"/>
              </a:xfrm>
              <a:custGeom>
                <a:avLst/>
                <a:gdLst>
                  <a:gd name="T0" fmla="*/ 7 w 13"/>
                  <a:gd name="T1" fmla="*/ 12 h 12"/>
                  <a:gd name="T2" fmla="*/ 13 w 13"/>
                  <a:gd name="T3" fmla="*/ 6 h 12"/>
                  <a:gd name="T4" fmla="*/ 7 w 13"/>
                  <a:gd name="T5" fmla="*/ 0 h 12"/>
                  <a:gd name="T6" fmla="*/ 0 w 13"/>
                  <a:gd name="T7" fmla="*/ 0 h 12"/>
                  <a:gd name="T8" fmla="*/ 0 w 13"/>
                  <a:gd name="T9" fmla="*/ 0 h 12"/>
                  <a:gd name="T10" fmla="*/ 0 w 13"/>
                  <a:gd name="T11" fmla="*/ 6 h 12"/>
                  <a:gd name="T12" fmla="*/ 0 w 13"/>
                  <a:gd name="T13" fmla="*/ 12 h 12"/>
                  <a:gd name="T14" fmla="*/ 7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12"/>
                    </a:moveTo>
                    <a:lnTo>
                      <a:pt x="13" y="6"/>
                    </a:lnTo>
                    <a:lnTo>
                      <a:pt x="7" y="0"/>
                    </a:lnTo>
                    <a:lnTo>
                      <a:pt x="0" y="0"/>
                    </a:lnTo>
                    <a:lnTo>
                      <a:pt x="0" y="0"/>
                    </a:lnTo>
                    <a:lnTo>
                      <a:pt x="0" y="6"/>
                    </a:lnTo>
                    <a:lnTo>
                      <a:pt x="0" y="12"/>
                    </a:lnTo>
                    <a:lnTo>
                      <a:pt x="7"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8" name="Freeform 44"/>
              <p:cNvSpPr>
                <a:spLocks/>
              </p:cNvSpPr>
              <p:nvPr/>
            </p:nvSpPr>
            <p:spPr bwMode="auto">
              <a:xfrm>
                <a:off x="3923" y="1473"/>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89" name="Freeform 45"/>
              <p:cNvSpPr>
                <a:spLocks/>
              </p:cNvSpPr>
              <p:nvPr/>
            </p:nvSpPr>
            <p:spPr bwMode="auto">
              <a:xfrm>
                <a:off x="3898" y="1473"/>
                <a:ext cx="13" cy="12"/>
              </a:xfrm>
              <a:custGeom>
                <a:avLst/>
                <a:gdLst>
                  <a:gd name="T0" fmla="*/ 13 w 13"/>
                  <a:gd name="T1" fmla="*/ 12 h 12"/>
                  <a:gd name="T2" fmla="*/ 13 w 13"/>
                  <a:gd name="T3" fmla="*/ 6 h 12"/>
                  <a:gd name="T4" fmla="*/ 13 w 13"/>
                  <a:gd name="T5" fmla="*/ 0 h 12"/>
                  <a:gd name="T6" fmla="*/ 7 w 13"/>
                  <a:gd name="T7" fmla="*/ 0 h 12"/>
                  <a:gd name="T8" fmla="*/ 7 w 13"/>
                  <a:gd name="T9" fmla="*/ 0 h 12"/>
                  <a:gd name="T10" fmla="*/ 0 w 13"/>
                  <a:gd name="T11" fmla="*/ 6 h 12"/>
                  <a:gd name="T12" fmla="*/ 7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7" y="0"/>
                    </a:lnTo>
                    <a:lnTo>
                      <a:pt x="7" y="0"/>
                    </a:lnTo>
                    <a:lnTo>
                      <a:pt x="0" y="6"/>
                    </a:lnTo>
                    <a:lnTo>
                      <a:pt x="7"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0" name="Freeform 46"/>
              <p:cNvSpPr>
                <a:spLocks/>
              </p:cNvSpPr>
              <p:nvPr/>
            </p:nvSpPr>
            <p:spPr bwMode="auto">
              <a:xfrm>
                <a:off x="3874" y="1479"/>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1" name="Freeform 47"/>
              <p:cNvSpPr>
                <a:spLocks/>
              </p:cNvSpPr>
              <p:nvPr/>
            </p:nvSpPr>
            <p:spPr bwMode="auto">
              <a:xfrm>
                <a:off x="3850" y="1485"/>
                <a:ext cx="12" cy="13"/>
              </a:xfrm>
              <a:custGeom>
                <a:avLst/>
                <a:gdLst>
                  <a:gd name="T0" fmla="*/ 12 w 12"/>
                  <a:gd name="T1" fmla="*/ 13 h 13"/>
                  <a:gd name="T2" fmla="*/ 12 w 12"/>
                  <a:gd name="T3" fmla="*/ 6 h 13"/>
                  <a:gd name="T4" fmla="*/ 12 w 12"/>
                  <a:gd name="T5" fmla="*/ 0 h 13"/>
                  <a:gd name="T6" fmla="*/ 6 w 12"/>
                  <a:gd name="T7" fmla="*/ 0 h 13"/>
                  <a:gd name="T8" fmla="*/ 6 w 12"/>
                  <a:gd name="T9" fmla="*/ 0 h 13"/>
                  <a:gd name="T10" fmla="*/ 0 w 12"/>
                  <a:gd name="T11" fmla="*/ 6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6"/>
                    </a:lnTo>
                    <a:lnTo>
                      <a:pt x="12" y="0"/>
                    </a:lnTo>
                    <a:lnTo>
                      <a:pt x="6" y="0"/>
                    </a:lnTo>
                    <a:lnTo>
                      <a:pt x="6" y="0"/>
                    </a:lnTo>
                    <a:lnTo>
                      <a:pt x="0" y="6"/>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2" name="Freeform 48"/>
              <p:cNvSpPr>
                <a:spLocks/>
              </p:cNvSpPr>
              <p:nvPr/>
            </p:nvSpPr>
            <p:spPr bwMode="auto">
              <a:xfrm>
                <a:off x="3831" y="1498"/>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3" name="Freeform 49"/>
              <p:cNvSpPr>
                <a:spLocks/>
              </p:cNvSpPr>
              <p:nvPr/>
            </p:nvSpPr>
            <p:spPr bwMode="auto">
              <a:xfrm>
                <a:off x="3807" y="1504"/>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4" name="Freeform 50"/>
              <p:cNvSpPr>
                <a:spLocks/>
              </p:cNvSpPr>
              <p:nvPr/>
            </p:nvSpPr>
            <p:spPr bwMode="auto">
              <a:xfrm>
                <a:off x="3782" y="1510"/>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5" name="Freeform 51"/>
              <p:cNvSpPr>
                <a:spLocks/>
              </p:cNvSpPr>
              <p:nvPr/>
            </p:nvSpPr>
            <p:spPr bwMode="auto">
              <a:xfrm>
                <a:off x="3758" y="151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6" name="Freeform 52"/>
              <p:cNvSpPr>
                <a:spLocks/>
              </p:cNvSpPr>
              <p:nvPr/>
            </p:nvSpPr>
            <p:spPr bwMode="auto">
              <a:xfrm>
                <a:off x="3733" y="1522"/>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7" name="Freeform 53"/>
              <p:cNvSpPr>
                <a:spLocks/>
              </p:cNvSpPr>
              <p:nvPr/>
            </p:nvSpPr>
            <p:spPr bwMode="auto">
              <a:xfrm>
                <a:off x="3715" y="1534"/>
                <a:ext cx="12" cy="13"/>
              </a:xfrm>
              <a:custGeom>
                <a:avLst/>
                <a:gdLst>
                  <a:gd name="T0" fmla="*/ 6 w 12"/>
                  <a:gd name="T1" fmla="*/ 13 h 13"/>
                  <a:gd name="T2" fmla="*/ 12 w 12"/>
                  <a:gd name="T3" fmla="*/ 6 h 13"/>
                  <a:gd name="T4" fmla="*/ 6 w 12"/>
                  <a:gd name="T5" fmla="*/ 0 h 13"/>
                  <a:gd name="T6" fmla="*/ 0 w 12"/>
                  <a:gd name="T7" fmla="*/ 0 h 13"/>
                  <a:gd name="T8" fmla="*/ 0 w 12"/>
                  <a:gd name="T9" fmla="*/ 0 h 13"/>
                  <a:gd name="T10" fmla="*/ 0 w 12"/>
                  <a:gd name="T11" fmla="*/ 6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6"/>
                    </a:lnTo>
                    <a:lnTo>
                      <a:pt x="6" y="0"/>
                    </a:lnTo>
                    <a:lnTo>
                      <a:pt x="0" y="0"/>
                    </a:lnTo>
                    <a:lnTo>
                      <a:pt x="0" y="0"/>
                    </a:lnTo>
                    <a:lnTo>
                      <a:pt x="0" y="6"/>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8" name="Freeform 54"/>
              <p:cNvSpPr>
                <a:spLocks/>
              </p:cNvSpPr>
              <p:nvPr/>
            </p:nvSpPr>
            <p:spPr bwMode="auto">
              <a:xfrm>
                <a:off x="3690" y="1540"/>
                <a:ext cx="13" cy="13"/>
              </a:xfrm>
              <a:custGeom>
                <a:avLst/>
                <a:gdLst>
                  <a:gd name="T0" fmla="*/ 6 w 13"/>
                  <a:gd name="T1" fmla="*/ 13 h 13"/>
                  <a:gd name="T2" fmla="*/ 13 w 13"/>
                  <a:gd name="T3" fmla="*/ 7 h 13"/>
                  <a:gd name="T4" fmla="*/ 6 w 13"/>
                  <a:gd name="T5" fmla="*/ 0 h 13"/>
                  <a:gd name="T6" fmla="*/ 0 w 13"/>
                  <a:gd name="T7" fmla="*/ 0 h 13"/>
                  <a:gd name="T8" fmla="*/ 0 w 13"/>
                  <a:gd name="T9" fmla="*/ 0 h 13"/>
                  <a:gd name="T10" fmla="*/ 0 w 13"/>
                  <a:gd name="T11" fmla="*/ 7 h 13"/>
                  <a:gd name="T12" fmla="*/ 0 w 13"/>
                  <a:gd name="T13" fmla="*/ 13 h 13"/>
                  <a:gd name="T14" fmla="*/ 6 w 1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6" y="13"/>
                    </a:moveTo>
                    <a:lnTo>
                      <a:pt x="13" y="7"/>
                    </a:lnTo>
                    <a:lnTo>
                      <a:pt x="6" y="0"/>
                    </a:lnTo>
                    <a:lnTo>
                      <a:pt x="0" y="0"/>
                    </a:lnTo>
                    <a:lnTo>
                      <a:pt x="0" y="0"/>
                    </a:lnTo>
                    <a:lnTo>
                      <a:pt x="0" y="7"/>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599" name="Freeform 55"/>
              <p:cNvSpPr>
                <a:spLocks/>
              </p:cNvSpPr>
              <p:nvPr/>
            </p:nvSpPr>
            <p:spPr bwMode="auto">
              <a:xfrm>
                <a:off x="3666" y="1547"/>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0" name="Freeform 56"/>
              <p:cNvSpPr>
                <a:spLocks/>
              </p:cNvSpPr>
              <p:nvPr/>
            </p:nvSpPr>
            <p:spPr bwMode="auto">
              <a:xfrm>
                <a:off x="3641" y="1559"/>
                <a:ext cx="13" cy="12"/>
              </a:xfrm>
              <a:custGeom>
                <a:avLst/>
                <a:gdLst>
                  <a:gd name="T0" fmla="*/ 13 w 13"/>
                  <a:gd name="T1" fmla="*/ 12 h 12"/>
                  <a:gd name="T2" fmla="*/ 13 w 13"/>
                  <a:gd name="T3" fmla="*/ 6 h 12"/>
                  <a:gd name="T4" fmla="*/ 13 w 13"/>
                  <a:gd name="T5" fmla="*/ 0 h 12"/>
                  <a:gd name="T6" fmla="*/ 7 w 13"/>
                  <a:gd name="T7" fmla="*/ 0 h 12"/>
                  <a:gd name="T8" fmla="*/ 7 w 13"/>
                  <a:gd name="T9" fmla="*/ 0 h 12"/>
                  <a:gd name="T10" fmla="*/ 0 w 13"/>
                  <a:gd name="T11" fmla="*/ 6 h 12"/>
                  <a:gd name="T12" fmla="*/ 7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7" y="0"/>
                    </a:lnTo>
                    <a:lnTo>
                      <a:pt x="7" y="0"/>
                    </a:lnTo>
                    <a:lnTo>
                      <a:pt x="0" y="6"/>
                    </a:lnTo>
                    <a:lnTo>
                      <a:pt x="7"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1" name="Freeform 57"/>
              <p:cNvSpPr>
                <a:spLocks/>
              </p:cNvSpPr>
              <p:nvPr/>
            </p:nvSpPr>
            <p:spPr bwMode="auto">
              <a:xfrm>
                <a:off x="3623" y="1565"/>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2" name="Freeform 58"/>
              <p:cNvSpPr>
                <a:spLocks/>
              </p:cNvSpPr>
              <p:nvPr/>
            </p:nvSpPr>
            <p:spPr bwMode="auto">
              <a:xfrm>
                <a:off x="3599" y="1577"/>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3" name="Freeform 59"/>
              <p:cNvSpPr>
                <a:spLocks/>
              </p:cNvSpPr>
              <p:nvPr/>
            </p:nvSpPr>
            <p:spPr bwMode="auto">
              <a:xfrm>
                <a:off x="3574" y="1583"/>
                <a:ext cx="12" cy="13"/>
              </a:xfrm>
              <a:custGeom>
                <a:avLst/>
                <a:gdLst>
                  <a:gd name="T0" fmla="*/ 12 w 12"/>
                  <a:gd name="T1" fmla="*/ 13 h 13"/>
                  <a:gd name="T2" fmla="*/ 12 w 12"/>
                  <a:gd name="T3" fmla="*/ 6 h 13"/>
                  <a:gd name="T4" fmla="*/ 12 w 12"/>
                  <a:gd name="T5" fmla="*/ 0 h 13"/>
                  <a:gd name="T6" fmla="*/ 6 w 12"/>
                  <a:gd name="T7" fmla="*/ 0 h 13"/>
                  <a:gd name="T8" fmla="*/ 6 w 12"/>
                  <a:gd name="T9" fmla="*/ 0 h 13"/>
                  <a:gd name="T10" fmla="*/ 0 w 12"/>
                  <a:gd name="T11" fmla="*/ 6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6"/>
                    </a:lnTo>
                    <a:lnTo>
                      <a:pt x="12" y="0"/>
                    </a:lnTo>
                    <a:lnTo>
                      <a:pt x="6" y="0"/>
                    </a:lnTo>
                    <a:lnTo>
                      <a:pt x="6" y="0"/>
                    </a:lnTo>
                    <a:lnTo>
                      <a:pt x="0" y="6"/>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4" name="Freeform 60"/>
              <p:cNvSpPr>
                <a:spLocks/>
              </p:cNvSpPr>
              <p:nvPr/>
            </p:nvSpPr>
            <p:spPr bwMode="auto">
              <a:xfrm>
                <a:off x="3550" y="159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5" name="Freeform 61"/>
              <p:cNvSpPr>
                <a:spLocks/>
              </p:cNvSpPr>
              <p:nvPr/>
            </p:nvSpPr>
            <p:spPr bwMode="auto">
              <a:xfrm>
                <a:off x="3531" y="1602"/>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6" name="Freeform 62"/>
              <p:cNvSpPr>
                <a:spLocks/>
              </p:cNvSpPr>
              <p:nvPr/>
            </p:nvSpPr>
            <p:spPr bwMode="auto">
              <a:xfrm>
                <a:off x="3507" y="1614"/>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7" name="Freeform 63"/>
              <p:cNvSpPr>
                <a:spLocks/>
              </p:cNvSpPr>
              <p:nvPr/>
            </p:nvSpPr>
            <p:spPr bwMode="auto">
              <a:xfrm>
                <a:off x="3488" y="1626"/>
                <a:ext cx="13" cy="12"/>
              </a:xfrm>
              <a:custGeom>
                <a:avLst/>
                <a:gdLst>
                  <a:gd name="T0" fmla="*/ 6 w 13"/>
                  <a:gd name="T1" fmla="*/ 12 h 12"/>
                  <a:gd name="T2" fmla="*/ 13 w 13"/>
                  <a:gd name="T3" fmla="*/ 6 h 12"/>
                  <a:gd name="T4" fmla="*/ 6 w 13"/>
                  <a:gd name="T5" fmla="*/ 0 h 12"/>
                  <a:gd name="T6" fmla="*/ 0 w 13"/>
                  <a:gd name="T7" fmla="*/ 0 h 12"/>
                  <a:gd name="T8" fmla="*/ 0 w 13"/>
                  <a:gd name="T9" fmla="*/ 0 h 12"/>
                  <a:gd name="T10" fmla="*/ 0 w 13"/>
                  <a:gd name="T11" fmla="*/ 6 h 12"/>
                  <a:gd name="T12" fmla="*/ 0 w 13"/>
                  <a:gd name="T13" fmla="*/ 12 h 12"/>
                  <a:gd name="T14" fmla="*/ 6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6" y="12"/>
                    </a:moveTo>
                    <a:lnTo>
                      <a:pt x="13"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8" name="Freeform 64"/>
              <p:cNvSpPr>
                <a:spLocks/>
              </p:cNvSpPr>
              <p:nvPr/>
            </p:nvSpPr>
            <p:spPr bwMode="auto">
              <a:xfrm>
                <a:off x="3464" y="1638"/>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09" name="Freeform 65"/>
              <p:cNvSpPr>
                <a:spLocks/>
              </p:cNvSpPr>
              <p:nvPr/>
            </p:nvSpPr>
            <p:spPr bwMode="auto">
              <a:xfrm>
                <a:off x="3439" y="1645"/>
                <a:ext cx="13" cy="12"/>
              </a:xfrm>
              <a:custGeom>
                <a:avLst/>
                <a:gdLst>
                  <a:gd name="T0" fmla="*/ 13 w 13"/>
                  <a:gd name="T1" fmla="*/ 12 h 12"/>
                  <a:gd name="T2" fmla="*/ 13 w 13"/>
                  <a:gd name="T3" fmla="*/ 6 h 12"/>
                  <a:gd name="T4" fmla="*/ 13 w 13"/>
                  <a:gd name="T5" fmla="*/ 0 h 12"/>
                  <a:gd name="T6" fmla="*/ 7 w 13"/>
                  <a:gd name="T7" fmla="*/ 0 h 12"/>
                  <a:gd name="T8" fmla="*/ 7 w 13"/>
                  <a:gd name="T9" fmla="*/ 0 h 12"/>
                  <a:gd name="T10" fmla="*/ 0 w 13"/>
                  <a:gd name="T11" fmla="*/ 6 h 12"/>
                  <a:gd name="T12" fmla="*/ 7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7" y="0"/>
                    </a:lnTo>
                    <a:lnTo>
                      <a:pt x="7" y="0"/>
                    </a:lnTo>
                    <a:lnTo>
                      <a:pt x="0" y="6"/>
                    </a:lnTo>
                    <a:lnTo>
                      <a:pt x="7"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0" name="Freeform 66"/>
              <p:cNvSpPr>
                <a:spLocks/>
              </p:cNvSpPr>
              <p:nvPr/>
            </p:nvSpPr>
            <p:spPr bwMode="auto">
              <a:xfrm>
                <a:off x="3421" y="1657"/>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1" name="Freeform 67"/>
              <p:cNvSpPr>
                <a:spLocks/>
              </p:cNvSpPr>
              <p:nvPr/>
            </p:nvSpPr>
            <p:spPr bwMode="auto">
              <a:xfrm>
                <a:off x="3397" y="1669"/>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2" name="Freeform 68"/>
              <p:cNvSpPr>
                <a:spLocks/>
              </p:cNvSpPr>
              <p:nvPr/>
            </p:nvSpPr>
            <p:spPr bwMode="auto">
              <a:xfrm>
                <a:off x="3378" y="1681"/>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3" name="Freeform 69"/>
              <p:cNvSpPr>
                <a:spLocks/>
              </p:cNvSpPr>
              <p:nvPr/>
            </p:nvSpPr>
            <p:spPr bwMode="auto">
              <a:xfrm>
                <a:off x="3354" y="1693"/>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4" name="Freeform 70"/>
              <p:cNvSpPr>
                <a:spLocks/>
              </p:cNvSpPr>
              <p:nvPr/>
            </p:nvSpPr>
            <p:spPr bwMode="auto">
              <a:xfrm>
                <a:off x="3335" y="1706"/>
                <a:ext cx="13" cy="12"/>
              </a:xfrm>
              <a:custGeom>
                <a:avLst/>
                <a:gdLst>
                  <a:gd name="T0" fmla="*/ 6 w 13"/>
                  <a:gd name="T1" fmla="*/ 12 h 12"/>
                  <a:gd name="T2" fmla="*/ 13 w 13"/>
                  <a:gd name="T3" fmla="*/ 6 h 12"/>
                  <a:gd name="T4" fmla="*/ 6 w 13"/>
                  <a:gd name="T5" fmla="*/ 0 h 12"/>
                  <a:gd name="T6" fmla="*/ 0 w 13"/>
                  <a:gd name="T7" fmla="*/ 0 h 12"/>
                  <a:gd name="T8" fmla="*/ 0 w 13"/>
                  <a:gd name="T9" fmla="*/ 0 h 12"/>
                  <a:gd name="T10" fmla="*/ 0 w 13"/>
                  <a:gd name="T11" fmla="*/ 6 h 12"/>
                  <a:gd name="T12" fmla="*/ 0 w 13"/>
                  <a:gd name="T13" fmla="*/ 12 h 12"/>
                  <a:gd name="T14" fmla="*/ 6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6" y="12"/>
                    </a:moveTo>
                    <a:lnTo>
                      <a:pt x="13"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5" name="Freeform 71"/>
              <p:cNvSpPr>
                <a:spLocks/>
              </p:cNvSpPr>
              <p:nvPr/>
            </p:nvSpPr>
            <p:spPr bwMode="auto">
              <a:xfrm>
                <a:off x="3317" y="1718"/>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6" name="Freeform 72"/>
              <p:cNvSpPr>
                <a:spLocks/>
              </p:cNvSpPr>
              <p:nvPr/>
            </p:nvSpPr>
            <p:spPr bwMode="auto">
              <a:xfrm>
                <a:off x="3292" y="1730"/>
                <a:ext cx="13" cy="12"/>
              </a:xfrm>
              <a:custGeom>
                <a:avLst/>
                <a:gdLst>
                  <a:gd name="T0" fmla="*/ 13 w 13"/>
                  <a:gd name="T1" fmla="*/ 12 h 12"/>
                  <a:gd name="T2" fmla="*/ 13 w 13"/>
                  <a:gd name="T3" fmla="*/ 6 h 12"/>
                  <a:gd name="T4" fmla="*/ 13 w 13"/>
                  <a:gd name="T5" fmla="*/ 0 h 12"/>
                  <a:gd name="T6" fmla="*/ 7 w 13"/>
                  <a:gd name="T7" fmla="*/ 0 h 12"/>
                  <a:gd name="T8" fmla="*/ 7 w 13"/>
                  <a:gd name="T9" fmla="*/ 0 h 12"/>
                  <a:gd name="T10" fmla="*/ 0 w 13"/>
                  <a:gd name="T11" fmla="*/ 6 h 12"/>
                  <a:gd name="T12" fmla="*/ 7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7" y="0"/>
                    </a:lnTo>
                    <a:lnTo>
                      <a:pt x="7" y="0"/>
                    </a:lnTo>
                    <a:lnTo>
                      <a:pt x="0" y="6"/>
                    </a:lnTo>
                    <a:lnTo>
                      <a:pt x="7"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7" name="Freeform 73"/>
              <p:cNvSpPr>
                <a:spLocks/>
              </p:cNvSpPr>
              <p:nvPr/>
            </p:nvSpPr>
            <p:spPr bwMode="auto">
              <a:xfrm>
                <a:off x="3274" y="1742"/>
                <a:ext cx="12" cy="13"/>
              </a:xfrm>
              <a:custGeom>
                <a:avLst/>
                <a:gdLst>
                  <a:gd name="T0" fmla="*/ 6 w 12"/>
                  <a:gd name="T1" fmla="*/ 13 h 13"/>
                  <a:gd name="T2" fmla="*/ 12 w 12"/>
                  <a:gd name="T3" fmla="*/ 7 h 13"/>
                  <a:gd name="T4" fmla="*/ 6 w 12"/>
                  <a:gd name="T5" fmla="*/ 0 h 13"/>
                  <a:gd name="T6" fmla="*/ 0 w 12"/>
                  <a:gd name="T7" fmla="*/ 0 h 13"/>
                  <a:gd name="T8" fmla="*/ 0 w 12"/>
                  <a:gd name="T9" fmla="*/ 0 h 13"/>
                  <a:gd name="T10" fmla="*/ 0 w 12"/>
                  <a:gd name="T11" fmla="*/ 7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7"/>
                    </a:lnTo>
                    <a:lnTo>
                      <a:pt x="6" y="0"/>
                    </a:lnTo>
                    <a:lnTo>
                      <a:pt x="0" y="0"/>
                    </a:lnTo>
                    <a:lnTo>
                      <a:pt x="0" y="0"/>
                    </a:lnTo>
                    <a:lnTo>
                      <a:pt x="0" y="7"/>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8" name="Freeform 74"/>
              <p:cNvSpPr>
                <a:spLocks/>
              </p:cNvSpPr>
              <p:nvPr/>
            </p:nvSpPr>
            <p:spPr bwMode="auto">
              <a:xfrm>
                <a:off x="3250" y="1755"/>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19" name="Freeform 75"/>
              <p:cNvSpPr>
                <a:spLocks/>
              </p:cNvSpPr>
              <p:nvPr/>
            </p:nvSpPr>
            <p:spPr bwMode="auto">
              <a:xfrm>
                <a:off x="3231" y="1773"/>
                <a:ext cx="13" cy="12"/>
              </a:xfrm>
              <a:custGeom>
                <a:avLst/>
                <a:gdLst>
                  <a:gd name="T0" fmla="*/ 13 w 13"/>
                  <a:gd name="T1" fmla="*/ 12 h 12"/>
                  <a:gd name="T2" fmla="*/ 13 w 13"/>
                  <a:gd name="T3" fmla="*/ 6 h 12"/>
                  <a:gd name="T4" fmla="*/ 13 w 13"/>
                  <a:gd name="T5" fmla="*/ 0 h 12"/>
                  <a:gd name="T6" fmla="*/ 6 w 13"/>
                  <a:gd name="T7" fmla="*/ 0 h 12"/>
                  <a:gd name="T8" fmla="*/ 6 w 13"/>
                  <a:gd name="T9" fmla="*/ 0 h 12"/>
                  <a:gd name="T10" fmla="*/ 0 w 13"/>
                  <a:gd name="T11" fmla="*/ 6 h 12"/>
                  <a:gd name="T12" fmla="*/ 6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6" y="0"/>
                    </a:lnTo>
                    <a:lnTo>
                      <a:pt x="6" y="0"/>
                    </a:lnTo>
                    <a:lnTo>
                      <a:pt x="0" y="6"/>
                    </a:lnTo>
                    <a:lnTo>
                      <a:pt x="6"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0" name="Freeform 76"/>
              <p:cNvSpPr>
                <a:spLocks/>
              </p:cNvSpPr>
              <p:nvPr/>
            </p:nvSpPr>
            <p:spPr bwMode="auto">
              <a:xfrm>
                <a:off x="3213" y="1785"/>
                <a:ext cx="12" cy="13"/>
              </a:xfrm>
              <a:custGeom>
                <a:avLst/>
                <a:gdLst>
                  <a:gd name="T0" fmla="*/ 6 w 12"/>
                  <a:gd name="T1" fmla="*/ 13 h 13"/>
                  <a:gd name="T2" fmla="*/ 12 w 12"/>
                  <a:gd name="T3" fmla="*/ 6 h 13"/>
                  <a:gd name="T4" fmla="*/ 6 w 12"/>
                  <a:gd name="T5" fmla="*/ 0 h 13"/>
                  <a:gd name="T6" fmla="*/ 0 w 12"/>
                  <a:gd name="T7" fmla="*/ 0 h 13"/>
                  <a:gd name="T8" fmla="*/ 0 w 12"/>
                  <a:gd name="T9" fmla="*/ 0 h 13"/>
                  <a:gd name="T10" fmla="*/ 0 w 12"/>
                  <a:gd name="T11" fmla="*/ 6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6"/>
                    </a:lnTo>
                    <a:lnTo>
                      <a:pt x="6" y="0"/>
                    </a:lnTo>
                    <a:lnTo>
                      <a:pt x="0" y="0"/>
                    </a:lnTo>
                    <a:lnTo>
                      <a:pt x="0" y="0"/>
                    </a:lnTo>
                    <a:lnTo>
                      <a:pt x="0" y="6"/>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1" name="Freeform 77"/>
              <p:cNvSpPr>
                <a:spLocks/>
              </p:cNvSpPr>
              <p:nvPr/>
            </p:nvSpPr>
            <p:spPr bwMode="auto">
              <a:xfrm>
                <a:off x="3195" y="1798"/>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2" name="Freeform 78"/>
              <p:cNvSpPr>
                <a:spLocks/>
              </p:cNvSpPr>
              <p:nvPr/>
            </p:nvSpPr>
            <p:spPr bwMode="auto">
              <a:xfrm>
                <a:off x="3170" y="1816"/>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3" name="Freeform 79"/>
              <p:cNvSpPr>
                <a:spLocks/>
              </p:cNvSpPr>
              <p:nvPr/>
            </p:nvSpPr>
            <p:spPr bwMode="auto">
              <a:xfrm>
                <a:off x="3152" y="1828"/>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4" name="Freeform 80"/>
              <p:cNvSpPr>
                <a:spLocks/>
              </p:cNvSpPr>
              <p:nvPr/>
            </p:nvSpPr>
            <p:spPr bwMode="auto">
              <a:xfrm>
                <a:off x="3133" y="1847"/>
                <a:ext cx="13" cy="12"/>
              </a:xfrm>
              <a:custGeom>
                <a:avLst/>
                <a:gdLst>
                  <a:gd name="T0" fmla="*/ 6 w 13"/>
                  <a:gd name="T1" fmla="*/ 12 h 12"/>
                  <a:gd name="T2" fmla="*/ 13 w 13"/>
                  <a:gd name="T3" fmla="*/ 6 h 12"/>
                  <a:gd name="T4" fmla="*/ 6 w 13"/>
                  <a:gd name="T5" fmla="*/ 0 h 12"/>
                  <a:gd name="T6" fmla="*/ 0 w 13"/>
                  <a:gd name="T7" fmla="*/ 0 h 12"/>
                  <a:gd name="T8" fmla="*/ 0 w 13"/>
                  <a:gd name="T9" fmla="*/ 0 h 12"/>
                  <a:gd name="T10" fmla="*/ 0 w 13"/>
                  <a:gd name="T11" fmla="*/ 6 h 12"/>
                  <a:gd name="T12" fmla="*/ 0 w 13"/>
                  <a:gd name="T13" fmla="*/ 12 h 12"/>
                  <a:gd name="T14" fmla="*/ 6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6" y="12"/>
                    </a:moveTo>
                    <a:lnTo>
                      <a:pt x="13"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5" name="Freeform 81"/>
              <p:cNvSpPr>
                <a:spLocks/>
              </p:cNvSpPr>
              <p:nvPr/>
            </p:nvSpPr>
            <p:spPr bwMode="auto">
              <a:xfrm>
                <a:off x="3115" y="1859"/>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6" name="Freeform 82"/>
              <p:cNvSpPr>
                <a:spLocks/>
              </p:cNvSpPr>
              <p:nvPr/>
            </p:nvSpPr>
            <p:spPr bwMode="auto">
              <a:xfrm>
                <a:off x="3097" y="1877"/>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7" name="Freeform 83"/>
              <p:cNvSpPr>
                <a:spLocks/>
              </p:cNvSpPr>
              <p:nvPr/>
            </p:nvSpPr>
            <p:spPr bwMode="auto">
              <a:xfrm>
                <a:off x="3078" y="1896"/>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8" name="Freeform 84"/>
              <p:cNvSpPr>
                <a:spLocks/>
              </p:cNvSpPr>
              <p:nvPr/>
            </p:nvSpPr>
            <p:spPr bwMode="auto">
              <a:xfrm>
                <a:off x="3060" y="1908"/>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29" name="Freeform 85"/>
              <p:cNvSpPr>
                <a:spLocks/>
              </p:cNvSpPr>
              <p:nvPr/>
            </p:nvSpPr>
            <p:spPr bwMode="auto">
              <a:xfrm>
                <a:off x="3042" y="1926"/>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0" name="Freeform 86"/>
              <p:cNvSpPr>
                <a:spLocks/>
              </p:cNvSpPr>
              <p:nvPr/>
            </p:nvSpPr>
            <p:spPr bwMode="auto">
              <a:xfrm>
                <a:off x="3023" y="1945"/>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1" name="Freeform 87"/>
              <p:cNvSpPr>
                <a:spLocks/>
              </p:cNvSpPr>
              <p:nvPr/>
            </p:nvSpPr>
            <p:spPr bwMode="auto">
              <a:xfrm>
                <a:off x="3005" y="1963"/>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2" name="Freeform 88"/>
              <p:cNvSpPr>
                <a:spLocks/>
              </p:cNvSpPr>
              <p:nvPr/>
            </p:nvSpPr>
            <p:spPr bwMode="auto">
              <a:xfrm>
                <a:off x="2993" y="1975"/>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3" name="Freeform 89"/>
              <p:cNvSpPr>
                <a:spLocks/>
              </p:cNvSpPr>
              <p:nvPr/>
            </p:nvSpPr>
            <p:spPr bwMode="auto">
              <a:xfrm>
                <a:off x="2974" y="1993"/>
                <a:ext cx="12" cy="13"/>
              </a:xfrm>
              <a:custGeom>
                <a:avLst/>
                <a:gdLst>
                  <a:gd name="T0" fmla="*/ 6 w 12"/>
                  <a:gd name="T1" fmla="*/ 13 h 13"/>
                  <a:gd name="T2" fmla="*/ 12 w 12"/>
                  <a:gd name="T3" fmla="*/ 7 h 13"/>
                  <a:gd name="T4" fmla="*/ 6 w 12"/>
                  <a:gd name="T5" fmla="*/ 0 h 13"/>
                  <a:gd name="T6" fmla="*/ 0 w 12"/>
                  <a:gd name="T7" fmla="*/ 0 h 13"/>
                  <a:gd name="T8" fmla="*/ 0 w 12"/>
                  <a:gd name="T9" fmla="*/ 0 h 13"/>
                  <a:gd name="T10" fmla="*/ 0 w 12"/>
                  <a:gd name="T11" fmla="*/ 7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7"/>
                    </a:lnTo>
                    <a:lnTo>
                      <a:pt x="6" y="0"/>
                    </a:lnTo>
                    <a:lnTo>
                      <a:pt x="0" y="0"/>
                    </a:lnTo>
                    <a:lnTo>
                      <a:pt x="0" y="0"/>
                    </a:lnTo>
                    <a:lnTo>
                      <a:pt x="0" y="7"/>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4" name="Freeform 90"/>
              <p:cNvSpPr>
                <a:spLocks/>
              </p:cNvSpPr>
              <p:nvPr/>
            </p:nvSpPr>
            <p:spPr bwMode="auto">
              <a:xfrm>
                <a:off x="2956" y="2012"/>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5" name="Freeform 91"/>
              <p:cNvSpPr>
                <a:spLocks/>
              </p:cNvSpPr>
              <p:nvPr/>
            </p:nvSpPr>
            <p:spPr bwMode="auto">
              <a:xfrm>
                <a:off x="2937" y="2030"/>
                <a:ext cx="13" cy="12"/>
              </a:xfrm>
              <a:custGeom>
                <a:avLst/>
                <a:gdLst>
                  <a:gd name="T0" fmla="*/ 13 w 13"/>
                  <a:gd name="T1" fmla="*/ 12 h 12"/>
                  <a:gd name="T2" fmla="*/ 13 w 13"/>
                  <a:gd name="T3" fmla="*/ 6 h 12"/>
                  <a:gd name="T4" fmla="*/ 13 w 13"/>
                  <a:gd name="T5" fmla="*/ 0 h 12"/>
                  <a:gd name="T6" fmla="*/ 7 w 13"/>
                  <a:gd name="T7" fmla="*/ 0 h 12"/>
                  <a:gd name="T8" fmla="*/ 7 w 13"/>
                  <a:gd name="T9" fmla="*/ 0 h 12"/>
                  <a:gd name="T10" fmla="*/ 0 w 13"/>
                  <a:gd name="T11" fmla="*/ 6 h 12"/>
                  <a:gd name="T12" fmla="*/ 7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7" y="0"/>
                    </a:lnTo>
                    <a:lnTo>
                      <a:pt x="7" y="0"/>
                    </a:lnTo>
                    <a:lnTo>
                      <a:pt x="0" y="6"/>
                    </a:lnTo>
                    <a:lnTo>
                      <a:pt x="7"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6" name="Freeform 92"/>
              <p:cNvSpPr>
                <a:spLocks/>
              </p:cNvSpPr>
              <p:nvPr/>
            </p:nvSpPr>
            <p:spPr bwMode="auto">
              <a:xfrm>
                <a:off x="2925" y="2049"/>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7" name="Freeform 93"/>
              <p:cNvSpPr>
                <a:spLocks/>
              </p:cNvSpPr>
              <p:nvPr/>
            </p:nvSpPr>
            <p:spPr bwMode="auto">
              <a:xfrm>
                <a:off x="2913" y="2073"/>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8" name="Freeform 94"/>
              <p:cNvSpPr>
                <a:spLocks/>
              </p:cNvSpPr>
              <p:nvPr/>
            </p:nvSpPr>
            <p:spPr bwMode="auto">
              <a:xfrm>
                <a:off x="2895" y="2091"/>
                <a:ext cx="12" cy="13"/>
              </a:xfrm>
              <a:custGeom>
                <a:avLst/>
                <a:gdLst>
                  <a:gd name="T0" fmla="*/ 12 w 12"/>
                  <a:gd name="T1" fmla="*/ 13 h 13"/>
                  <a:gd name="T2" fmla="*/ 12 w 12"/>
                  <a:gd name="T3" fmla="*/ 7 h 13"/>
                  <a:gd name="T4" fmla="*/ 12 w 12"/>
                  <a:gd name="T5" fmla="*/ 0 h 13"/>
                  <a:gd name="T6" fmla="*/ 6 w 12"/>
                  <a:gd name="T7" fmla="*/ 0 h 13"/>
                  <a:gd name="T8" fmla="*/ 6 w 12"/>
                  <a:gd name="T9" fmla="*/ 0 h 13"/>
                  <a:gd name="T10" fmla="*/ 0 w 12"/>
                  <a:gd name="T11" fmla="*/ 7 h 13"/>
                  <a:gd name="T12" fmla="*/ 6 w 12"/>
                  <a:gd name="T13" fmla="*/ 13 h 13"/>
                  <a:gd name="T14" fmla="*/ 12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13"/>
                    </a:moveTo>
                    <a:lnTo>
                      <a:pt x="12" y="7"/>
                    </a:lnTo>
                    <a:lnTo>
                      <a:pt x="12" y="0"/>
                    </a:lnTo>
                    <a:lnTo>
                      <a:pt x="6" y="0"/>
                    </a:lnTo>
                    <a:lnTo>
                      <a:pt x="6" y="0"/>
                    </a:lnTo>
                    <a:lnTo>
                      <a:pt x="0" y="7"/>
                    </a:lnTo>
                    <a:lnTo>
                      <a:pt x="6" y="13"/>
                    </a:lnTo>
                    <a:lnTo>
                      <a:pt x="12"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39" name="Freeform 95"/>
              <p:cNvSpPr>
                <a:spLocks/>
              </p:cNvSpPr>
              <p:nvPr/>
            </p:nvSpPr>
            <p:spPr bwMode="auto">
              <a:xfrm>
                <a:off x="2882" y="2110"/>
                <a:ext cx="13" cy="12"/>
              </a:xfrm>
              <a:custGeom>
                <a:avLst/>
                <a:gdLst>
                  <a:gd name="T0" fmla="*/ 7 w 13"/>
                  <a:gd name="T1" fmla="*/ 12 h 12"/>
                  <a:gd name="T2" fmla="*/ 13 w 13"/>
                  <a:gd name="T3" fmla="*/ 6 h 12"/>
                  <a:gd name="T4" fmla="*/ 7 w 13"/>
                  <a:gd name="T5" fmla="*/ 0 h 12"/>
                  <a:gd name="T6" fmla="*/ 0 w 13"/>
                  <a:gd name="T7" fmla="*/ 0 h 12"/>
                  <a:gd name="T8" fmla="*/ 0 w 13"/>
                  <a:gd name="T9" fmla="*/ 0 h 12"/>
                  <a:gd name="T10" fmla="*/ 0 w 13"/>
                  <a:gd name="T11" fmla="*/ 6 h 12"/>
                  <a:gd name="T12" fmla="*/ 0 w 13"/>
                  <a:gd name="T13" fmla="*/ 12 h 12"/>
                  <a:gd name="T14" fmla="*/ 7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7" y="12"/>
                    </a:moveTo>
                    <a:lnTo>
                      <a:pt x="13" y="6"/>
                    </a:lnTo>
                    <a:lnTo>
                      <a:pt x="7" y="0"/>
                    </a:lnTo>
                    <a:lnTo>
                      <a:pt x="0" y="0"/>
                    </a:lnTo>
                    <a:lnTo>
                      <a:pt x="0" y="0"/>
                    </a:lnTo>
                    <a:lnTo>
                      <a:pt x="0" y="6"/>
                    </a:lnTo>
                    <a:lnTo>
                      <a:pt x="0" y="12"/>
                    </a:lnTo>
                    <a:lnTo>
                      <a:pt x="7"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0" name="Freeform 96"/>
              <p:cNvSpPr>
                <a:spLocks/>
              </p:cNvSpPr>
              <p:nvPr/>
            </p:nvSpPr>
            <p:spPr bwMode="auto">
              <a:xfrm>
                <a:off x="2870" y="2128"/>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1" name="Freeform 97"/>
              <p:cNvSpPr>
                <a:spLocks/>
              </p:cNvSpPr>
              <p:nvPr/>
            </p:nvSpPr>
            <p:spPr bwMode="auto">
              <a:xfrm>
                <a:off x="2852" y="2153"/>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2" name="Freeform 98"/>
              <p:cNvSpPr>
                <a:spLocks/>
              </p:cNvSpPr>
              <p:nvPr/>
            </p:nvSpPr>
            <p:spPr bwMode="auto">
              <a:xfrm>
                <a:off x="2840" y="2171"/>
                <a:ext cx="12" cy="12"/>
              </a:xfrm>
              <a:custGeom>
                <a:avLst/>
                <a:gdLst>
                  <a:gd name="T0" fmla="*/ 12 w 12"/>
                  <a:gd name="T1" fmla="*/ 12 h 12"/>
                  <a:gd name="T2" fmla="*/ 12 w 12"/>
                  <a:gd name="T3" fmla="*/ 6 h 12"/>
                  <a:gd name="T4" fmla="*/ 12 w 12"/>
                  <a:gd name="T5" fmla="*/ 0 h 12"/>
                  <a:gd name="T6" fmla="*/ 6 w 12"/>
                  <a:gd name="T7" fmla="*/ 0 h 12"/>
                  <a:gd name="T8" fmla="*/ 6 w 12"/>
                  <a:gd name="T9" fmla="*/ 0 h 12"/>
                  <a:gd name="T10" fmla="*/ 0 w 12"/>
                  <a:gd name="T11" fmla="*/ 6 h 12"/>
                  <a:gd name="T12" fmla="*/ 6 w 12"/>
                  <a:gd name="T13" fmla="*/ 12 h 12"/>
                  <a:gd name="T14" fmla="*/ 12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12"/>
                    </a:moveTo>
                    <a:lnTo>
                      <a:pt x="12" y="6"/>
                    </a:lnTo>
                    <a:lnTo>
                      <a:pt x="12" y="0"/>
                    </a:lnTo>
                    <a:lnTo>
                      <a:pt x="6" y="0"/>
                    </a:lnTo>
                    <a:lnTo>
                      <a:pt x="6" y="0"/>
                    </a:lnTo>
                    <a:lnTo>
                      <a:pt x="0" y="6"/>
                    </a:lnTo>
                    <a:lnTo>
                      <a:pt x="6" y="12"/>
                    </a:lnTo>
                    <a:lnTo>
                      <a:pt x="12"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3" name="Freeform 99"/>
              <p:cNvSpPr>
                <a:spLocks/>
              </p:cNvSpPr>
              <p:nvPr/>
            </p:nvSpPr>
            <p:spPr bwMode="auto">
              <a:xfrm>
                <a:off x="2827" y="2196"/>
                <a:ext cx="13" cy="12"/>
              </a:xfrm>
              <a:custGeom>
                <a:avLst/>
                <a:gdLst>
                  <a:gd name="T0" fmla="*/ 13 w 13"/>
                  <a:gd name="T1" fmla="*/ 12 h 12"/>
                  <a:gd name="T2" fmla="*/ 13 w 13"/>
                  <a:gd name="T3" fmla="*/ 6 h 12"/>
                  <a:gd name="T4" fmla="*/ 13 w 13"/>
                  <a:gd name="T5" fmla="*/ 0 h 12"/>
                  <a:gd name="T6" fmla="*/ 6 w 13"/>
                  <a:gd name="T7" fmla="*/ 0 h 12"/>
                  <a:gd name="T8" fmla="*/ 6 w 13"/>
                  <a:gd name="T9" fmla="*/ 0 h 12"/>
                  <a:gd name="T10" fmla="*/ 0 w 13"/>
                  <a:gd name="T11" fmla="*/ 6 h 12"/>
                  <a:gd name="T12" fmla="*/ 6 w 13"/>
                  <a:gd name="T13" fmla="*/ 12 h 12"/>
                  <a:gd name="T14" fmla="*/ 1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12"/>
                    </a:moveTo>
                    <a:lnTo>
                      <a:pt x="13" y="6"/>
                    </a:lnTo>
                    <a:lnTo>
                      <a:pt x="13" y="0"/>
                    </a:lnTo>
                    <a:lnTo>
                      <a:pt x="6" y="0"/>
                    </a:lnTo>
                    <a:lnTo>
                      <a:pt x="6" y="0"/>
                    </a:lnTo>
                    <a:lnTo>
                      <a:pt x="0" y="6"/>
                    </a:lnTo>
                    <a:lnTo>
                      <a:pt x="6" y="12"/>
                    </a:lnTo>
                    <a:lnTo>
                      <a:pt x="13"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4" name="Freeform 100"/>
              <p:cNvSpPr>
                <a:spLocks/>
              </p:cNvSpPr>
              <p:nvPr/>
            </p:nvSpPr>
            <p:spPr bwMode="auto">
              <a:xfrm>
                <a:off x="2821" y="2214"/>
                <a:ext cx="12" cy="12"/>
              </a:xfrm>
              <a:custGeom>
                <a:avLst/>
                <a:gdLst>
                  <a:gd name="T0" fmla="*/ 6 w 12"/>
                  <a:gd name="T1" fmla="*/ 12 h 12"/>
                  <a:gd name="T2" fmla="*/ 12 w 12"/>
                  <a:gd name="T3" fmla="*/ 6 h 12"/>
                  <a:gd name="T4" fmla="*/ 6 w 12"/>
                  <a:gd name="T5" fmla="*/ 0 h 12"/>
                  <a:gd name="T6" fmla="*/ 0 w 12"/>
                  <a:gd name="T7" fmla="*/ 0 h 12"/>
                  <a:gd name="T8" fmla="*/ 0 w 12"/>
                  <a:gd name="T9" fmla="*/ 0 h 12"/>
                  <a:gd name="T10" fmla="*/ 0 w 12"/>
                  <a:gd name="T11" fmla="*/ 6 h 12"/>
                  <a:gd name="T12" fmla="*/ 0 w 12"/>
                  <a:gd name="T13" fmla="*/ 12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lnTo>
                      <a:pt x="12" y="6"/>
                    </a:lnTo>
                    <a:lnTo>
                      <a:pt x="6" y="0"/>
                    </a:lnTo>
                    <a:lnTo>
                      <a:pt x="0" y="0"/>
                    </a:lnTo>
                    <a:lnTo>
                      <a:pt x="0" y="0"/>
                    </a:lnTo>
                    <a:lnTo>
                      <a:pt x="0" y="6"/>
                    </a:lnTo>
                    <a:lnTo>
                      <a:pt x="0" y="12"/>
                    </a:lnTo>
                    <a:lnTo>
                      <a:pt x="6" y="1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5" name="Freeform 101"/>
              <p:cNvSpPr>
                <a:spLocks/>
              </p:cNvSpPr>
              <p:nvPr/>
            </p:nvSpPr>
            <p:spPr bwMode="auto">
              <a:xfrm>
                <a:off x="2809" y="2238"/>
                <a:ext cx="12" cy="13"/>
              </a:xfrm>
              <a:custGeom>
                <a:avLst/>
                <a:gdLst>
                  <a:gd name="T0" fmla="*/ 6 w 12"/>
                  <a:gd name="T1" fmla="*/ 13 h 13"/>
                  <a:gd name="T2" fmla="*/ 12 w 12"/>
                  <a:gd name="T3" fmla="*/ 7 h 13"/>
                  <a:gd name="T4" fmla="*/ 6 w 12"/>
                  <a:gd name="T5" fmla="*/ 0 h 13"/>
                  <a:gd name="T6" fmla="*/ 0 w 12"/>
                  <a:gd name="T7" fmla="*/ 0 h 13"/>
                  <a:gd name="T8" fmla="*/ 0 w 12"/>
                  <a:gd name="T9" fmla="*/ 0 h 13"/>
                  <a:gd name="T10" fmla="*/ 0 w 12"/>
                  <a:gd name="T11" fmla="*/ 7 h 13"/>
                  <a:gd name="T12" fmla="*/ 0 w 12"/>
                  <a:gd name="T13" fmla="*/ 13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lnTo>
                      <a:pt x="12" y="7"/>
                    </a:lnTo>
                    <a:lnTo>
                      <a:pt x="6" y="0"/>
                    </a:lnTo>
                    <a:lnTo>
                      <a:pt x="0" y="0"/>
                    </a:lnTo>
                    <a:lnTo>
                      <a:pt x="0" y="0"/>
                    </a:lnTo>
                    <a:lnTo>
                      <a:pt x="0" y="7"/>
                    </a:lnTo>
                    <a:lnTo>
                      <a:pt x="0" y="13"/>
                    </a:lnTo>
                    <a:lnTo>
                      <a:pt x="6" y="1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6" name="Freeform 102"/>
              <p:cNvSpPr>
                <a:spLocks/>
              </p:cNvSpPr>
              <p:nvPr/>
            </p:nvSpPr>
            <p:spPr bwMode="auto">
              <a:xfrm>
                <a:off x="2797" y="2257"/>
                <a:ext cx="12" cy="12"/>
              </a:xfrm>
              <a:custGeom>
                <a:avLst/>
                <a:gdLst>
                  <a:gd name="T0" fmla="*/ 12 w 12"/>
                  <a:gd name="T1" fmla="*/ 6 h 12"/>
                  <a:gd name="T2" fmla="*/ 6 w 12"/>
                  <a:gd name="T3" fmla="*/ 0 h 12"/>
                  <a:gd name="T4" fmla="*/ 0 w 12"/>
                  <a:gd name="T5" fmla="*/ 0 h 12"/>
                  <a:gd name="T6" fmla="*/ 0 w 12"/>
                  <a:gd name="T7" fmla="*/ 6 h 12"/>
                  <a:gd name="T8" fmla="*/ 0 w 12"/>
                  <a:gd name="T9" fmla="*/ 6 h 12"/>
                  <a:gd name="T10" fmla="*/ 0 w 12"/>
                  <a:gd name="T11" fmla="*/ 12 h 12"/>
                  <a:gd name="T12" fmla="*/ 6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6" y="0"/>
                    </a:lnTo>
                    <a:lnTo>
                      <a:pt x="0" y="0"/>
                    </a:lnTo>
                    <a:lnTo>
                      <a:pt x="0" y="6"/>
                    </a:lnTo>
                    <a:lnTo>
                      <a:pt x="0" y="6"/>
                    </a:lnTo>
                    <a:lnTo>
                      <a:pt x="0" y="12"/>
                    </a:lnTo>
                    <a:lnTo>
                      <a:pt x="6"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7" name="Freeform 103"/>
              <p:cNvSpPr>
                <a:spLocks/>
              </p:cNvSpPr>
              <p:nvPr/>
            </p:nvSpPr>
            <p:spPr bwMode="auto">
              <a:xfrm>
                <a:off x="2784" y="2281"/>
                <a:ext cx="13" cy="12"/>
              </a:xfrm>
              <a:custGeom>
                <a:avLst/>
                <a:gdLst>
                  <a:gd name="T0" fmla="*/ 13 w 13"/>
                  <a:gd name="T1" fmla="*/ 6 h 12"/>
                  <a:gd name="T2" fmla="*/ 13 w 13"/>
                  <a:gd name="T3" fmla="*/ 0 h 12"/>
                  <a:gd name="T4" fmla="*/ 7 w 13"/>
                  <a:gd name="T5" fmla="*/ 0 h 12"/>
                  <a:gd name="T6" fmla="*/ 0 w 13"/>
                  <a:gd name="T7" fmla="*/ 6 h 12"/>
                  <a:gd name="T8" fmla="*/ 0 w 13"/>
                  <a:gd name="T9" fmla="*/ 6 h 12"/>
                  <a:gd name="T10" fmla="*/ 7 w 13"/>
                  <a:gd name="T11" fmla="*/ 12 h 12"/>
                  <a:gd name="T12" fmla="*/ 13 w 13"/>
                  <a:gd name="T13" fmla="*/ 12 h 12"/>
                  <a:gd name="T14" fmla="*/ 13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6"/>
                    </a:moveTo>
                    <a:lnTo>
                      <a:pt x="13" y="0"/>
                    </a:lnTo>
                    <a:lnTo>
                      <a:pt x="7" y="0"/>
                    </a:lnTo>
                    <a:lnTo>
                      <a:pt x="0" y="6"/>
                    </a:lnTo>
                    <a:lnTo>
                      <a:pt x="0" y="6"/>
                    </a:lnTo>
                    <a:lnTo>
                      <a:pt x="7" y="12"/>
                    </a:lnTo>
                    <a:lnTo>
                      <a:pt x="13" y="12"/>
                    </a:lnTo>
                    <a:lnTo>
                      <a:pt x="1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8" name="Freeform 104"/>
              <p:cNvSpPr>
                <a:spLocks/>
              </p:cNvSpPr>
              <p:nvPr/>
            </p:nvSpPr>
            <p:spPr bwMode="auto">
              <a:xfrm>
                <a:off x="2778" y="2306"/>
                <a:ext cx="13" cy="12"/>
              </a:xfrm>
              <a:custGeom>
                <a:avLst/>
                <a:gdLst>
                  <a:gd name="T0" fmla="*/ 13 w 13"/>
                  <a:gd name="T1" fmla="*/ 6 h 12"/>
                  <a:gd name="T2" fmla="*/ 6 w 13"/>
                  <a:gd name="T3" fmla="*/ 0 h 12"/>
                  <a:gd name="T4" fmla="*/ 0 w 13"/>
                  <a:gd name="T5" fmla="*/ 0 h 12"/>
                  <a:gd name="T6" fmla="*/ 0 w 13"/>
                  <a:gd name="T7" fmla="*/ 6 h 12"/>
                  <a:gd name="T8" fmla="*/ 0 w 13"/>
                  <a:gd name="T9" fmla="*/ 6 h 12"/>
                  <a:gd name="T10" fmla="*/ 0 w 13"/>
                  <a:gd name="T11" fmla="*/ 12 h 12"/>
                  <a:gd name="T12" fmla="*/ 6 w 13"/>
                  <a:gd name="T13" fmla="*/ 12 h 12"/>
                  <a:gd name="T14" fmla="*/ 13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6"/>
                    </a:moveTo>
                    <a:lnTo>
                      <a:pt x="6" y="0"/>
                    </a:lnTo>
                    <a:lnTo>
                      <a:pt x="0" y="0"/>
                    </a:lnTo>
                    <a:lnTo>
                      <a:pt x="0" y="6"/>
                    </a:lnTo>
                    <a:lnTo>
                      <a:pt x="0" y="6"/>
                    </a:lnTo>
                    <a:lnTo>
                      <a:pt x="0" y="12"/>
                    </a:lnTo>
                    <a:lnTo>
                      <a:pt x="6" y="12"/>
                    </a:lnTo>
                    <a:lnTo>
                      <a:pt x="1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49" name="Freeform 105"/>
              <p:cNvSpPr>
                <a:spLocks/>
              </p:cNvSpPr>
              <p:nvPr/>
            </p:nvSpPr>
            <p:spPr bwMode="auto">
              <a:xfrm>
                <a:off x="2766" y="2324"/>
                <a:ext cx="12" cy="12"/>
              </a:xfrm>
              <a:custGeom>
                <a:avLst/>
                <a:gdLst>
                  <a:gd name="T0" fmla="*/ 12 w 12"/>
                  <a:gd name="T1" fmla="*/ 6 h 12"/>
                  <a:gd name="T2" fmla="*/ 12 w 12"/>
                  <a:gd name="T3" fmla="*/ 0 h 12"/>
                  <a:gd name="T4" fmla="*/ 6 w 12"/>
                  <a:gd name="T5" fmla="*/ 0 h 12"/>
                  <a:gd name="T6" fmla="*/ 0 w 12"/>
                  <a:gd name="T7" fmla="*/ 6 h 12"/>
                  <a:gd name="T8" fmla="*/ 0 w 12"/>
                  <a:gd name="T9" fmla="*/ 6 h 12"/>
                  <a:gd name="T10" fmla="*/ 6 w 12"/>
                  <a:gd name="T11" fmla="*/ 12 h 12"/>
                  <a:gd name="T12" fmla="*/ 12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12" y="0"/>
                    </a:lnTo>
                    <a:lnTo>
                      <a:pt x="6" y="0"/>
                    </a:lnTo>
                    <a:lnTo>
                      <a:pt x="0" y="6"/>
                    </a:lnTo>
                    <a:lnTo>
                      <a:pt x="0" y="6"/>
                    </a:lnTo>
                    <a:lnTo>
                      <a:pt x="6" y="12"/>
                    </a:lnTo>
                    <a:lnTo>
                      <a:pt x="12"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0" name="Freeform 106"/>
              <p:cNvSpPr>
                <a:spLocks/>
              </p:cNvSpPr>
              <p:nvPr/>
            </p:nvSpPr>
            <p:spPr bwMode="auto">
              <a:xfrm>
                <a:off x="2760" y="2349"/>
                <a:ext cx="12" cy="12"/>
              </a:xfrm>
              <a:custGeom>
                <a:avLst/>
                <a:gdLst>
                  <a:gd name="T0" fmla="*/ 12 w 12"/>
                  <a:gd name="T1" fmla="*/ 6 h 12"/>
                  <a:gd name="T2" fmla="*/ 6 w 12"/>
                  <a:gd name="T3" fmla="*/ 0 h 12"/>
                  <a:gd name="T4" fmla="*/ 0 w 12"/>
                  <a:gd name="T5" fmla="*/ 0 h 12"/>
                  <a:gd name="T6" fmla="*/ 0 w 12"/>
                  <a:gd name="T7" fmla="*/ 6 h 12"/>
                  <a:gd name="T8" fmla="*/ 0 w 12"/>
                  <a:gd name="T9" fmla="*/ 6 h 12"/>
                  <a:gd name="T10" fmla="*/ 0 w 12"/>
                  <a:gd name="T11" fmla="*/ 12 h 12"/>
                  <a:gd name="T12" fmla="*/ 6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6" y="0"/>
                    </a:lnTo>
                    <a:lnTo>
                      <a:pt x="0" y="0"/>
                    </a:lnTo>
                    <a:lnTo>
                      <a:pt x="0" y="6"/>
                    </a:lnTo>
                    <a:lnTo>
                      <a:pt x="0" y="6"/>
                    </a:lnTo>
                    <a:lnTo>
                      <a:pt x="0" y="12"/>
                    </a:lnTo>
                    <a:lnTo>
                      <a:pt x="6"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1" name="Freeform 107"/>
              <p:cNvSpPr>
                <a:spLocks/>
              </p:cNvSpPr>
              <p:nvPr/>
            </p:nvSpPr>
            <p:spPr bwMode="auto">
              <a:xfrm>
                <a:off x="2748" y="2373"/>
                <a:ext cx="12" cy="12"/>
              </a:xfrm>
              <a:custGeom>
                <a:avLst/>
                <a:gdLst>
                  <a:gd name="T0" fmla="*/ 12 w 12"/>
                  <a:gd name="T1" fmla="*/ 6 h 12"/>
                  <a:gd name="T2" fmla="*/ 12 w 12"/>
                  <a:gd name="T3" fmla="*/ 0 h 12"/>
                  <a:gd name="T4" fmla="*/ 6 w 12"/>
                  <a:gd name="T5" fmla="*/ 0 h 12"/>
                  <a:gd name="T6" fmla="*/ 0 w 12"/>
                  <a:gd name="T7" fmla="*/ 6 h 12"/>
                  <a:gd name="T8" fmla="*/ 0 w 12"/>
                  <a:gd name="T9" fmla="*/ 6 h 12"/>
                  <a:gd name="T10" fmla="*/ 6 w 12"/>
                  <a:gd name="T11" fmla="*/ 12 h 12"/>
                  <a:gd name="T12" fmla="*/ 12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12" y="0"/>
                    </a:lnTo>
                    <a:lnTo>
                      <a:pt x="6" y="0"/>
                    </a:lnTo>
                    <a:lnTo>
                      <a:pt x="0" y="6"/>
                    </a:lnTo>
                    <a:lnTo>
                      <a:pt x="0" y="6"/>
                    </a:lnTo>
                    <a:lnTo>
                      <a:pt x="6" y="12"/>
                    </a:lnTo>
                    <a:lnTo>
                      <a:pt x="12"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2" name="Freeform 108"/>
              <p:cNvSpPr>
                <a:spLocks/>
              </p:cNvSpPr>
              <p:nvPr/>
            </p:nvSpPr>
            <p:spPr bwMode="auto">
              <a:xfrm>
                <a:off x="2742" y="2398"/>
                <a:ext cx="12" cy="12"/>
              </a:xfrm>
              <a:custGeom>
                <a:avLst/>
                <a:gdLst>
                  <a:gd name="T0" fmla="*/ 12 w 12"/>
                  <a:gd name="T1" fmla="*/ 6 h 12"/>
                  <a:gd name="T2" fmla="*/ 12 w 12"/>
                  <a:gd name="T3" fmla="*/ 0 h 12"/>
                  <a:gd name="T4" fmla="*/ 6 w 12"/>
                  <a:gd name="T5" fmla="*/ 0 h 12"/>
                  <a:gd name="T6" fmla="*/ 0 w 12"/>
                  <a:gd name="T7" fmla="*/ 6 h 12"/>
                  <a:gd name="T8" fmla="*/ 0 w 12"/>
                  <a:gd name="T9" fmla="*/ 6 h 12"/>
                  <a:gd name="T10" fmla="*/ 6 w 12"/>
                  <a:gd name="T11" fmla="*/ 12 h 12"/>
                  <a:gd name="T12" fmla="*/ 12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12" y="0"/>
                    </a:lnTo>
                    <a:lnTo>
                      <a:pt x="6" y="0"/>
                    </a:lnTo>
                    <a:lnTo>
                      <a:pt x="0" y="6"/>
                    </a:lnTo>
                    <a:lnTo>
                      <a:pt x="0" y="6"/>
                    </a:lnTo>
                    <a:lnTo>
                      <a:pt x="6" y="12"/>
                    </a:lnTo>
                    <a:lnTo>
                      <a:pt x="12"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3" name="Freeform 109"/>
              <p:cNvSpPr>
                <a:spLocks/>
              </p:cNvSpPr>
              <p:nvPr/>
            </p:nvSpPr>
            <p:spPr bwMode="auto">
              <a:xfrm>
                <a:off x="2742" y="2422"/>
                <a:ext cx="12" cy="12"/>
              </a:xfrm>
              <a:custGeom>
                <a:avLst/>
                <a:gdLst>
                  <a:gd name="T0" fmla="*/ 12 w 12"/>
                  <a:gd name="T1" fmla="*/ 6 h 12"/>
                  <a:gd name="T2" fmla="*/ 6 w 12"/>
                  <a:gd name="T3" fmla="*/ 0 h 12"/>
                  <a:gd name="T4" fmla="*/ 0 w 12"/>
                  <a:gd name="T5" fmla="*/ 0 h 12"/>
                  <a:gd name="T6" fmla="*/ 0 w 12"/>
                  <a:gd name="T7" fmla="*/ 6 h 12"/>
                  <a:gd name="T8" fmla="*/ 0 w 12"/>
                  <a:gd name="T9" fmla="*/ 6 h 12"/>
                  <a:gd name="T10" fmla="*/ 0 w 12"/>
                  <a:gd name="T11" fmla="*/ 12 h 12"/>
                  <a:gd name="T12" fmla="*/ 6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6" y="0"/>
                    </a:lnTo>
                    <a:lnTo>
                      <a:pt x="0" y="0"/>
                    </a:lnTo>
                    <a:lnTo>
                      <a:pt x="0" y="6"/>
                    </a:lnTo>
                    <a:lnTo>
                      <a:pt x="0" y="6"/>
                    </a:lnTo>
                    <a:lnTo>
                      <a:pt x="0" y="12"/>
                    </a:lnTo>
                    <a:lnTo>
                      <a:pt x="6"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4" name="Freeform 110"/>
              <p:cNvSpPr>
                <a:spLocks/>
              </p:cNvSpPr>
              <p:nvPr/>
            </p:nvSpPr>
            <p:spPr bwMode="auto">
              <a:xfrm>
                <a:off x="2735" y="2440"/>
                <a:ext cx="13" cy="13"/>
              </a:xfrm>
              <a:custGeom>
                <a:avLst/>
                <a:gdLst>
                  <a:gd name="T0" fmla="*/ 13 w 13"/>
                  <a:gd name="T1" fmla="*/ 7 h 13"/>
                  <a:gd name="T2" fmla="*/ 7 w 13"/>
                  <a:gd name="T3" fmla="*/ 0 h 13"/>
                  <a:gd name="T4" fmla="*/ 0 w 13"/>
                  <a:gd name="T5" fmla="*/ 0 h 13"/>
                  <a:gd name="T6" fmla="*/ 0 w 13"/>
                  <a:gd name="T7" fmla="*/ 7 h 13"/>
                  <a:gd name="T8" fmla="*/ 0 w 13"/>
                  <a:gd name="T9" fmla="*/ 7 h 13"/>
                  <a:gd name="T10" fmla="*/ 0 w 13"/>
                  <a:gd name="T11" fmla="*/ 13 h 13"/>
                  <a:gd name="T12" fmla="*/ 7 w 13"/>
                  <a:gd name="T13" fmla="*/ 13 h 13"/>
                  <a:gd name="T14" fmla="*/ 13 w 13"/>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13" y="7"/>
                    </a:moveTo>
                    <a:lnTo>
                      <a:pt x="7" y="0"/>
                    </a:lnTo>
                    <a:lnTo>
                      <a:pt x="0" y="0"/>
                    </a:lnTo>
                    <a:lnTo>
                      <a:pt x="0" y="7"/>
                    </a:lnTo>
                    <a:lnTo>
                      <a:pt x="0" y="7"/>
                    </a:lnTo>
                    <a:lnTo>
                      <a:pt x="0" y="13"/>
                    </a:lnTo>
                    <a:lnTo>
                      <a:pt x="7" y="13"/>
                    </a:lnTo>
                    <a:lnTo>
                      <a:pt x="13"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5" name="Freeform 111"/>
              <p:cNvSpPr>
                <a:spLocks/>
              </p:cNvSpPr>
              <p:nvPr/>
            </p:nvSpPr>
            <p:spPr bwMode="auto">
              <a:xfrm>
                <a:off x="2729" y="2465"/>
                <a:ext cx="13" cy="12"/>
              </a:xfrm>
              <a:custGeom>
                <a:avLst/>
                <a:gdLst>
                  <a:gd name="T0" fmla="*/ 13 w 13"/>
                  <a:gd name="T1" fmla="*/ 6 h 12"/>
                  <a:gd name="T2" fmla="*/ 6 w 13"/>
                  <a:gd name="T3" fmla="*/ 0 h 12"/>
                  <a:gd name="T4" fmla="*/ 0 w 13"/>
                  <a:gd name="T5" fmla="*/ 0 h 12"/>
                  <a:gd name="T6" fmla="*/ 0 w 13"/>
                  <a:gd name="T7" fmla="*/ 6 h 12"/>
                  <a:gd name="T8" fmla="*/ 0 w 13"/>
                  <a:gd name="T9" fmla="*/ 6 h 12"/>
                  <a:gd name="T10" fmla="*/ 0 w 13"/>
                  <a:gd name="T11" fmla="*/ 12 h 12"/>
                  <a:gd name="T12" fmla="*/ 6 w 13"/>
                  <a:gd name="T13" fmla="*/ 12 h 12"/>
                  <a:gd name="T14" fmla="*/ 13 w 1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13" y="6"/>
                    </a:moveTo>
                    <a:lnTo>
                      <a:pt x="6" y="0"/>
                    </a:lnTo>
                    <a:lnTo>
                      <a:pt x="0" y="0"/>
                    </a:lnTo>
                    <a:lnTo>
                      <a:pt x="0" y="6"/>
                    </a:lnTo>
                    <a:lnTo>
                      <a:pt x="0" y="6"/>
                    </a:lnTo>
                    <a:lnTo>
                      <a:pt x="0" y="12"/>
                    </a:lnTo>
                    <a:lnTo>
                      <a:pt x="6" y="12"/>
                    </a:lnTo>
                    <a:lnTo>
                      <a:pt x="13"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6" name="Freeform 112"/>
              <p:cNvSpPr>
                <a:spLocks/>
              </p:cNvSpPr>
              <p:nvPr/>
            </p:nvSpPr>
            <p:spPr bwMode="auto">
              <a:xfrm>
                <a:off x="2723" y="2489"/>
                <a:ext cx="12" cy="13"/>
              </a:xfrm>
              <a:custGeom>
                <a:avLst/>
                <a:gdLst>
                  <a:gd name="T0" fmla="*/ 12 w 12"/>
                  <a:gd name="T1" fmla="*/ 7 h 13"/>
                  <a:gd name="T2" fmla="*/ 6 w 12"/>
                  <a:gd name="T3" fmla="*/ 0 h 13"/>
                  <a:gd name="T4" fmla="*/ 0 w 12"/>
                  <a:gd name="T5" fmla="*/ 0 h 13"/>
                  <a:gd name="T6" fmla="*/ 0 w 12"/>
                  <a:gd name="T7" fmla="*/ 7 h 13"/>
                  <a:gd name="T8" fmla="*/ 0 w 12"/>
                  <a:gd name="T9" fmla="*/ 7 h 13"/>
                  <a:gd name="T10" fmla="*/ 0 w 12"/>
                  <a:gd name="T11" fmla="*/ 13 h 13"/>
                  <a:gd name="T12" fmla="*/ 6 w 12"/>
                  <a:gd name="T13" fmla="*/ 13 h 13"/>
                  <a:gd name="T14" fmla="*/ 12 w 12"/>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7"/>
                    </a:moveTo>
                    <a:lnTo>
                      <a:pt x="6" y="0"/>
                    </a:lnTo>
                    <a:lnTo>
                      <a:pt x="0" y="0"/>
                    </a:lnTo>
                    <a:lnTo>
                      <a:pt x="0" y="7"/>
                    </a:lnTo>
                    <a:lnTo>
                      <a:pt x="0" y="7"/>
                    </a:lnTo>
                    <a:lnTo>
                      <a:pt x="0" y="13"/>
                    </a:lnTo>
                    <a:lnTo>
                      <a:pt x="6" y="13"/>
                    </a:lnTo>
                    <a:lnTo>
                      <a:pt x="12"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7" name="Freeform 113"/>
              <p:cNvSpPr>
                <a:spLocks/>
              </p:cNvSpPr>
              <p:nvPr/>
            </p:nvSpPr>
            <p:spPr bwMode="auto">
              <a:xfrm>
                <a:off x="2717" y="2514"/>
                <a:ext cx="12" cy="12"/>
              </a:xfrm>
              <a:custGeom>
                <a:avLst/>
                <a:gdLst>
                  <a:gd name="T0" fmla="*/ 12 w 12"/>
                  <a:gd name="T1" fmla="*/ 6 h 12"/>
                  <a:gd name="T2" fmla="*/ 12 w 12"/>
                  <a:gd name="T3" fmla="*/ 0 h 12"/>
                  <a:gd name="T4" fmla="*/ 6 w 12"/>
                  <a:gd name="T5" fmla="*/ 0 h 12"/>
                  <a:gd name="T6" fmla="*/ 0 w 12"/>
                  <a:gd name="T7" fmla="*/ 6 h 12"/>
                  <a:gd name="T8" fmla="*/ 0 w 12"/>
                  <a:gd name="T9" fmla="*/ 6 h 12"/>
                  <a:gd name="T10" fmla="*/ 6 w 12"/>
                  <a:gd name="T11" fmla="*/ 12 h 12"/>
                  <a:gd name="T12" fmla="*/ 12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12" y="0"/>
                    </a:lnTo>
                    <a:lnTo>
                      <a:pt x="6" y="0"/>
                    </a:lnTo>
                    <a:lnTo>
                      <a:pt x="0" y="6"/>
                    </a:lnTo>
                    <a:lnTo>
                      <a:pt x="0" y="6"/>
                    </a:lnTo>
                    <a:lnTo>
                      <a:pt x="6" y="12"/>
                    </a:lnTo>
                    <a:lnTo>
                      <a:pt x="12"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8" name="Freeform 114"/>
              <p:cNvSpPr>
                <a:spLocks/>
              </p:cNvSpPr>
              <p:nvPr/>
            </p:nvSpPr>
            <p:spPr bwMode="auto">
              <a:xfrm>
                <a:off x="2717" y="2538"/>
                <a:ext cx="12" cy="13"/>
              </a:xfrm>
              <a:custGeom>
                <a:avLst/>
                <a:gdLst>
                  <a:gd name="T0" fmla="*/ 12 w 12"/>
                  <a:gd name="T1" fmla="*/ 7 h 13"/>
                  <a:gd name="T2" fmla="*/ 12 w 12"/>
                  <a:gd name="T3" fmla="*/ 0 h 13"/>
                  <a:gd name="T4" fmla="*/ 6 w 12"/>
                  <a:gd name="T5" fmla="*/ 0 h 13"/>
                  <a:gd name="T6" fmla="*/ 0 w 12"/>
                  <a:gd name="T7" fmla="*/ 7 h 13"/>
                  <a:gd name="T8" fmla="*/ 0 w 12"/>
                  <a:gd name="T9" fmla="*/ 7 h 13"/>
                  <a:gd name="T10" fmla="*/ 6 w 12"/>
                  <a:gd name="T11" fmla="*/ 13 h 13"/>
                  <a:gd name="T12" fmla="*/ 12 w 12"/>
                  <a:gd name="T13" fmla="*/ 13 h 13"/>
                  <a:gd name="T14" fmla="*/ 12 w 12"/>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7"/>
                    </a:moveTo>
                    <a:lnTo>
                      <a:pt x="12" y="0"/>
                    </a:lnTo>
                    <a:lnTo>
                      <a:pt x="6" y="0"/>
                    </a:lnTo>
                    <a:lnTo>
                      <a:pt x="0" y="7"/>
                    </a:lnTo>
                    <a:lnTo>
                      <a:pt x="0" y="7"/>
                    </a:lnTo>
                    <a:lnTo>
                      <a:pt x="6" y="13"/>
                    </a:lnTo>
                    <a:lnTo>
                      <a:pt x="12" y="13"/>
                    </a:lnTo>
                    <a:lnTo>
                      <a:pt x="12"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59" name="Freeform 115"/>
              <p:cNvSpPr>
                <a:spLocks/>
              </p:cNvSpPr>
              <p:nvPr/>
            </p:nvSpPr>
            <p:spPr bwMode="auto">
              <a:xfrm>
                <a:off x="2717" y="2563"/>
                <a:ext cx="12" cy="12"/>
              </a:xfrm>
              <a:custGeom>
                <a:avLst/>
                <a:gdLst>
                  <a:gd name="T0" fmla="*/ 12 w 12"/>
                  <a:gd name="T1" fmla="*/ 6 h 12"/>
                  <a:gd name="T2" fmla="*/ 6 w 12"/>
                  <a:gd name="T3" fmla="*/ 0 h 12"/>
                  <a:gd name="T4" fmla="*/ 0 w 12"/>
                  <a:gd name="T5" fmla="*/ 0 h 12"/>
                  <a:gd name="T6" fmla="*/ 0 w 12"/>
                  <a:gd name="T7" fmla="*/ 6 h 12"/>
                  <a:gd name="T8" fmla="*/ 0 w 12"/>
                  <a:gd name="T9" fmla="*/ 6 h 12"/>
                  <a:gd name="T10" fmla="*/ 0 w 12"/>
                  <a:gd name="T11" fmla="*/ 12 h 12"/>
                  <a:gd name="T12" fmla="*/ 6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6" y="0"/>
                    </a:lnTo>
                    <a:lnTo>
                      <a:pt x="0" y="0"/>
                    </a:lnTo>
                    <a:lnTo>
                      <a:pt x="0" y="6"/>
                    </a:lnTo>
                    <a:lnTo>
                      <a:pt x="0" y="6"/>
                    </a:lnTo>
                    <a:lnTo>
                      <a:pt x="0" y="12"/>
                    </a:lnTo>
                    <a:lnTo>
                      <a:pt x="6"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60" name="Freeform 116"/>
              <p:cNvSpPr>
                <a:spLocks/>
              </p:cNvSpPr>
              <p:nvPr/>
            </p:nvSpPr>
            <p:spPr bwMode="auto">
              <a:xfrm>
                <a:off x="2711" y="2587"/>
                <a:ext cx="12" cy="13"/>
              </a:xfrm>
              <a:custGeom>
                <a:avLst/>
                <a:gdLst>
                  <a:gd name="T0" fmla="*/ 12 w 12"/>
                  <a:gd name="T1" fmla="*/ 7 h 13"/>
                  <a:gd name="T2" fmla="*/ 12 w 12"/>
                  <a:gd name="T3" fmla="*/ 0 h 13"/>
                  <a:gd name="T4" fmla="*/ 6 w 12"/>
                  <a:gd name="T5" fmla="*/ 0 h 13"/>
                  <a:gd name="T6" fmla="*/ 0 w 12"/>
                  <a:gd name="T7" fmla="*/ 7 h 13"/>
                  <a:gd name="T8" fmla="*/ 0 w 12"/>
                  <a:gd name="T9" fmla="*/ 7 h 13"/>
                  <a:gd name="T10" fmla="*/ 6 w 12"/>
                  <a:gd name="T11" fmla="*/ 13 h 13"/>
                  <a:gd name="T12" fmla="*/ 12 w 12"/>
                  <a:gd name="T13" fmla="*/ 13 h 13"/>
                  <a:gd name="T14" fmla="*/ 12 w 12"/>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12" y="7"/>
                    </a:moveTo>
                    <a:lnTo>
                      <a:pt x="12" y="0"/>
                    </a:lnTo>
                    <a:lnTo>
                      <a:pt x="6" y="0"/>
                    </a:lnTo>
                    <a:lnTo>
                      <a:pt x="0" y="7"/>
                    </a:lnTo>
                    <a:lnTo>
                      <a:pt x="0" y="7"/>
                    </a:lnTo>
                    <a:lnTo>
                      <a:pt x="6" y="13"/>
                    </a:lnTo>
                    <a:lnTo>
                      <a:pt x="12" y="13"/>
                    </a:lnTo>
                    <a:lnTo>
                      <a:pt x="12" y="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36661" name="Freeform 117"/>
              <p:cNvSpPr>
                <a:spLocks/>
              </p:cNvSpPr>
              <p:nvPr/>
            </p:nvSpPr>
            <p:spPr bwMode="auto">
              <a:xfrm>
                <a:off x="2711" y="2612"/>
                <a:ext cx="12" cy="12"/>
              </a:xfrm>
              <a:custGeom>
                <a:avLst/>
                <a:gdLst>
                  <a:gd name="T0" fmla="*/ 12 w 12"/>
                  <a:gd name="T1" fmla="*/ 6 h 12"/>
                  <a:gd name="T2" fmla="*/ 12 w 12"/>
                  <a:gd name="T3" fmla="*/ 0 h 12"/>
                  <a:gd name="T4" fmla="*/ 6 w 12"/>
                  <a:gd name="T5" fmla="*/ 0 h 12"/>
                  <a:gd name="T6" fmla="*/ 0 w 12"/>
                  <a:gd name="T7" fmla="*/ 6 h 12"/>
                  <a:gd name="T8" fmla="*/ 0 w 12"/>
                  <a:gd name="T9" fmla="*/ 6 h 12"/>
                  <a:gd name="T10" fmla="*/ 6 w 12"/>
                  <a:gd name="T11" fmla="*/ 12 h 12"/>
                  <a:gd name="T12" fmla="*/ 12 w 12"/>
                  <a:gd name="T13" fmla="*/ 12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lnTo>
                      <a:pt x="12" y="0"/>
                    </a:lnTo>
                    <a:lnTo>
                      <a:pt x="6" y="0"/>
                    </a:lnTo>
                    <a:lnTo>
                      <a:pt x="0" y="6"/>
                    </a:lnTo>
                    <a:lnTo>
                      <a:pt x="0" y="6"/>
                    </a:lnTo>
                    <a:lnTo>
                      <a:pt x="6" y="12"/>
                    </a:lnTo>
                    <a:lnTo>
                      <a:pt x="12" y="12"/>
                    </a:lnTo>
                    <a:lnTo>
                      <a:pt x="12" y="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236665" name="Group 121"/>
            <p:cNvGrpSpPr>
              <a:grpSpLocks/>
            </p:cNvGrpSpPr>
            <p:nvPr/>
          </p:nvGrpSpPr>
          <p:grpSpPr bwMode="auto">
            <a:xfrm>
              <a:off x="3048" y="1810"/>
              <a:ext cx="135" cy="135"/>
              <a:chOff x="3048" y="1810"/>
              <a:chExt cx="135" cy="135"/>
            </a:xfrm>
          </p:grpSpPr>
          <p:sp>
            <p:nvSpPr>
              <p:cNvPr id="236663" name="Line 119"/>
              <p:cNvSpPr>
                <a:spLocks noChangeShapeType="1"/>
              </p:cNvSpPr>
              <p:nvPr/>
            </p:nvSpPr>
            <p:spPr bwMode="auto">
              <a:xfrm>
                <a:off x="3182" y="1810"/>
                <a:ext cx="1" cy="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664" name="Freeform 120"/>
              <p:cNvSpPr>
                <a:spLocks/>
              </p:cNvSpPr>
              <p:nvPr/>
            </p:nvSpPr>
            <p:spPr bwMode="auto">
              <a:xfrm>
                <a:off x="3048" y="1810"/>
                <a:ext cx="134" cy="135"/>
              </a:xfrm>
              <a:custGeom>
                <a:avLst/>
                <a:gdLst>
                  <a:gd name="T0" fmla="*/ 85 w 134"/>
                  <a:gd name="T1" fmla="*/ 135 h 135"/>
                  <a:gd name="T2" fmla="*/ 134 w 134"/>
                  <a:gd name="T3" fmla="*/ 0 h 135"/>
                  <a:gd name="T4" fmla="*/ 0 w 134"/>
                  <a:gd name="T5" fmla="*/ 43 h 135"/>
                  <a:gd name="T6" fmla="*/ 85 w 134"/>
                  <a:gd name="T7" fmla="*/ 135 h 135"/>
                </a:gdLst>
                <a:ahLst/>
                <a:cxnLst>
                  <a:cxn ang="0">
                    <a:pos x="T0" y="T1"/>
                  </a:cxn>
                  <a:cxn ang="0">
                    <a:pos x="T2" y="T3"/>
                  </a:cxn>
                  <a:cxn ang="0">
                    <a:pos x="T4" y="T5"/>
                  </a:cxn>
                  <a:cxn ang="0">
                    <a:pos x="T6" y="T7"/>
                  </a:cxn>
                </a:cxnLst>
                <a:rect l="0" t="0" r="r" b="b"/>
                <a:pathLst>
                  <a:path w="134" h="135">
                    <a:moveTo>
                      <a:pt x="85" y="135"/>
                    </a:moveTo>
                    <a:lnTo>
                      <a:pt x="134" y="0"/>
                    </a:lnTo>
                    <a:lnTo>
                      <a:pt x="0" y="43"/>
                    </a:lnTo>
                    <a:lnTo>
                      <a:pt x="85" y="13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grpSp>
        <p:nvGrpSpPr>
          <p:cNvPr id="236717" name="Group 173"/>
          <p:cNvGrpSpPr>
            <a:grpSpLocks/>
          </p:cNvGrpSpPr>
          <p:nvPr/>
        </p:nvGrpSpPr>
        <p:grpSpPr bwMode="auto">
          <a:xfrm>
            <a:off x="3671888" y="2201863"/>
            <a:ext cx="3702050" cy="2003425"/>
            <a:chOff x="2313" y="1387"/>
            <a:chExt cx="2332" cy="1262"/>
          </a:xfrm>
        </p:grpSpPr>
        <p:sp>
          <p:nvSpPr>
            <p:cNvPr id="236558" name="Freeform 14"/>
            <p:cNvSpPr>
              <a:spLocks/>
            </p:cNvSpPr>
            <p:nvPr/>
          </p:nvSpPr>
          <p:spPr bwMode="auto">
            <a:xfrm>
              <a:off x="2313" y="1387"/>
              <a:ext cx="2332" cy="1262"/>
            </a:xfrm>
            <a:custGeom>
              <a:avLst/>
              <a:gdLst>
                <a:gd name="T0" fmla="*/ 2332 w 2332"/>
                <a:gd name="T1" fmla="*/ 0 h 1262"/>
                <a:gd name="T2" fmla="*/ 2094 w 2332"/>
                <a:gd name="T3" fmla="*/ 6 h 1262"/>
                <a:gd name="T4" fmla="*/ 1861 w 2332"/>
                <a:gd name="T5" fmla="*/ 25 h 1262"/>
                <a:gd name="T6" fmla="*/ 1641 w 2332"/>
                <a:gd name="T7" fmla="*/ 55 h 1262"/>
                <a:gd name="T8" fmla="*/ 1426 w 2332"/>
                <a:gd name="T9" fmla="*/ 98 h 1262"/>
                <a:gd name="T10" fmla="*/ 1224 w 2332"/>
                <a:gd name="T11" fmla="*/ 153 h 1262"/>
                <a:gd name="T12" fmla="*/ 1028 w 2332"/>
                <a:gd name="T13" fmla="*/ 215 h 1262"/>
                <a:gd name="T14" fmla="*/ 851 w 2332"/>
                <a:gd name="T15" fmla="*/ 288 h 1262"/>
                <a:gd name="T16" fmla="*/ 686 w 2332"/>
                <a:gd name="T17" fmla="*/ 368 h 1262"/>
                <a:gd name="T18" fmla="*/ 533 w 2332"/>
                <a:gd name="T19" fmla="*/ 460 h 1262"/>
                <a:gd name="T20" fmla="*/ 398 w 2332"/>
                <a:gd name="T21" fmla="*/ 558 h 1262"/>
                <a:gd name="T22" fmla="*/ 282 w 2332"/>
                <a:gd name="T23" fmla="*/ 662 h 1262"/>
                <a:gd name="T24" fmla="*/ 184 w 2332"/>
                <a:gd name="T25" fmla="*/ 772 h 1262"/>
                <a:gd name="T26" fmla="*/ 104 w 2332"/>
                <a:gd name="T27" fmla="*/ 888 h 1262"/>
                <a:gd name="T28" fmla="*/ 49 w 2332"/>
                <a:gd name="T29" fmla="*/ 1004 h 1262"/>
                <a:gd name="T30" fmla="*/ 12 w 2332"/>
                <a:gd name="T31" fmla="*/ 1133 h 1262"/>
                <a:gd name="T32" fmla="*/ 6 w 2332"/>
                <a:gd name="T33" fmla="*/ 1194 h 1262"/>
                <a:gd name="T34" fmla="*/ 0 w 2332"/>
                <a:gd name="T35"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2" h="1262">
                  <a:moveTo>
                    <a:pt x="2332" y="0"/>
                  </a:moveTo>
                  <a:lnTo>
                    <a:pt x="2094" y="6"/>
                  </a:lnTo>
                  <a:lnTo>
                    <a:pt x="1861" y="25"/>
                  </a:lnTo>
                  <a:lnTo>
                    <a:pt x="1641" y="55"/>
                  </a:lnTo>
                  <a:lnTo>
                    <a:pt x="1426" y="98"/>
                  </a:lnTo>
                  <a:lnTo>
                    <a:pt x="1224" y="153"/>
                  </a:lnTo>
                  <a:lnTo>
                    <a:pt x="1028" y="215"/>
                  </a:lnTo>
                  <a:lnTo>
                    <a:pt x="851" y="288"/>
                  </a:lnTo>
                  <a:lnTo>
                    <a:pt x="686" y="368"/>
                  </a:lnTo>
                  <a:lnTo>
                    <a:pt x="533" y="460"/>
                  </a:lnTo>
                  <a:lnTo>
                    <a:pt x="398" y="558"/>
                  </a:lnTo>
                  <a:lnTo>
                    <a:pt x="282" y="662"/>
                  </a:lnTo>
                  <a:lnTo>
                    <a:pt x="184" y="772"/>
                  </a:lnTo>
                  <a:lnTo>
                    <a:pt x="104" y="888"/>
                  </a:lnTo>
                  <a:lnTo>
                    <a:pt x="49" y="1004"/>
                  </a:lnTo>
                  <a:lnTo>
                    <a:pt x="12" y="1133"/>
                  </a:lnTo>
                  <a:lnTo>
                    <a:pt x="6" y="1194"/>
                  </a:lnTo>
                  <a:lnTo>
                    <a:pt x="0" y="1262"/>
                  </a:lnTo>
                </a:path>
              </a:pathLst>
            </a:custGeom>
            <a:noFill/>
            <a:ln w="285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668" name="Group 124"/>
            <p:cNvGrpSpPr>
              <a:grpSpLocks/>
            </p:cNvGrpSpPr>
            <p:nvPr/>
          </p:nvGrpSpPr>
          <p:grpSpPr bwMode="auto">
            <a:xfrm>
              <a:off x="3341" y="1491"/>
              <a:ext cx="141" cy="118"/>
              <a:chOff x="3341" y="1491"/>
              <a:chExt cx="141" cy="118"/>
            </a:xfrm>
          </p:grpSpPr>
          <p:sp>
            <p:nvSpPr>
              <p:cNvPr id="236666" name="Line 122"/>
              <p:cNvSpPr>
                <a:spLocks noChangeShapeType="1"/>
              </p:cNvSpPr>
              <p:nvPr/>
            </p:nvSpPr>
            <p:spPr bwMode="auto">
              <a:xfrm>
                <a:off x="3341" y="1608"/>
                <a:ext cx="1" cy="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667" name="Freeform 123"/>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grpSp>
        <p:nvGrpSpPr>
          <p:cNvPr id="236718" name="Group 174"/>
          <p:cNvGrpSpPr>
            <a:grpSpLocks/>
          </p:cNvGrpSpPr>
          <p:nvPr/>
        </p:nvGrpSpPr>
        <p:grpSpPr bwMode="auto">
          <a:xfrm>
            <a:off x="1106488" y="4165600"/>
            <a:ext cx="3779837" cy="2187575"/>
            <a:chOff x="697" y="2624"/>
            <a:chExt cx="2381" cy="1378"/>
          </a:xfrm>
        </p:grpSpPr>
        <p:sp>
          <p:nvSpPr>
            <p:cNvPr id="236556" name="Freeform 12"/>
            <p:cNvSpPr>
              <a:spLocks/>
            </p:cNvSpPr>
            <p:nvPr/>
          </p:nvSpPr>
          <p:spPr bwMode="auto">
            <a:xfrm>
              <a:off x="697" y="2624"/>
              <a:ext cx="2381" cy="1378"/>
            </a:xfrm>
            <a:custGeom>
              <a:avLst/>
              <a:gdLst>
                <a:gd name="T0" fmla="*/ 0 w 2381"/>
                <a:gd name="T1" fmla="*/ 1378 h 1378"/>
                <a:gd name="T2" fmla="*/ 245 w 2381"/>
                <a:gd name="T3" fmla="*/ 1372 h 1378"/>
                <a:gd name="T4" fmla="*/ 478 w 2381"/>
                <a:gd name="T5" fmla="*/ 1347 h 1378"/>
                <a:gd name="T6" fmla="*/ 710 w 2381"/>
                <a:gd name="T7" fmla="*/ 1316 h 1378"/>
                <a:gd name="T8" fmla="*/ 931 w 2381"/>
                <a:gd name="T9" fmla="*/ 1267 h 1378"/>
                <a:gd name="T10" fmla="*/ 1139 w 2381"/>
                <a:gd name="T11" fmla="*/ 1212 h 1378"/>
                <a:gd name="T12" fmla="*/ 1335 w 2381"/>
                <a:gd name="T13" fmla="*/ 1145 h 1378"/>
                <a:gd name="T14" fmla="*/ 1518 w 2381"/>
                <a:gd name="T15" fmla="*/ 1065 h 1378"/>
                <a:gd name="T16" fmla="*/ 1683 w 2381"/>
                <a:gd name="T17" fmla="*/ 974 h 1378"/>
                <a:gd name="T18" fmla="*/ 1836 w 2381"/>
                <a:gd name="T19" fmla="*/ 876 h 1378"/>
                <a:gd name="T20" fmla="*/ 1977 w 2381"/>
                <a:gd name="T21" fmla="*/ 772 h 1378"/>
                <a:gd name="T22" fmla="*/ 2094 w 2381"/>
                <a:gd name="T23" fmla="*/ 655 h 1378"/>
                <a:gd name="T24" fmla="*/ 2192 w 2381"/>
                <a:gd name="T25" fmla="*/ 539 h 1378"/>
                <a:gd name="T26" fmla="*/ 2277 w 2381"/>
                <a:gd name="T27" fmla="*/ 410 h 1378"/>
                <a:gd name="T28" fmla="*/ 2332 w 2381"/>
                <a:gd name="T29" fmla="*/ 276 h 1378"/>
                <a:gd name="T30" fmla="*/ 2369 w 2381"/>
                <a:gd name="T31" fmla="*/ 141 h 1378"/>
                <a:gd name="T32" fmla="*/ 2381 w 2381"/>
                <a:gd name="T33" fmla="*/ 74 h 1378"/>
                <a:gd name="T34" fmla="*/ 2381 w 2381"/>
                <a:gd name="T35" fmla="*/ 0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1" h="1378">
                  <a:moveTo>
                    <a:pt x="0" y="1378"/>
                  </a:moveTo>
                  <a:lnTo>
                    <a:pt x="245" y="1372"/>
                  </a:lnTo>
                  <a:lnTo>
                    <a:pt x="478" y="1347"/>
                  </a:lnTo>
                  <a:lnTo>
                    <a:pt x="710" y="1316"/>
                  </a:lnTo>
                  <a:lnTo>
                    <a:pt x="931" y="1267"/>
                  </a:lnTo>
                  <a:lnTo>
                    <a:pt x="1139" y="1212"/>
                  </a:lnTo>
                  <a:lnTo>
                    <a:pt x="1335" y="1145"/>
                  </a:lnTo>
                  <a:lnTo>
                    <a:pt x="1518" y="1065"/>
                  </a:lnTo>
                  <a:lnTo>
                    <a:pt x="1683" y="974"/>
                  </a:lnTo>
                  <a:lnTo>
                    <a:pt x="1836" y="876"/>
                  </a:lnTo>
                  <a:lnTo>
                    <a:pt x="1977" y="772"/>
                  </a:lnTo>
                  <a:lnTo>
                    <a:pt x="2094" y="655"/>
                  </a:lnTo>
                  <a:lnTo>
                    <a:pt x="2192" y="539"/>
                  </a:lnTo>
                  <a:lnTo>
                    <a:pt x="2277" y="410"/>
                  </a:lnTo>
                  <a:lnTo>
                    <a:pt x="2332" y="276"/>
                  </a:lnTo>
                  <a:lnTo>
                    <a:pt x="2369" y="141"/>
                  </a:lnTo>
                  <a:lnTo>
                    <a:pt x="2381" y="74"/>
                  </a:lnTo>
                  <a:lnTo>
                    <a:pt x="2381" y="0"/>
                  </a:lnTo>
                </a:path>
              </a:pathLst>
            </a:custGeom>
            <a:noFill/>
            <a:ln w="285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671" name="Group 127"/>
            <p:cNvGrpSpPr>
              <a:grpSpLocks/>
            </p:cNvGrpSpPr>
            <p:nvPr/>
          </p:nvGrpSpPr>
          <p:grpSpPr bwMode="auto">
            <a:xfrm>
              <a:off x="1836" y="3781"/>
              <a:ext cx="141" cy="117"/>
              <a:chOff x="1836" y="3781"/>
              <a:chExt cx="141" cy="117"/>
            </a:xfrm>
          </p:grpSpPr>
          <p:sp>
            <p:nvSpPr>
              <p:cNvPr id="236669" name="Line 125"/>
              <p:cNvSpPr>
                <a:spLocks noChangeShapeType="1"/>
              </p:cNvSpPr>
              <p:nvPr/>
            </p:nvSpPr>
            <p:spPr bwMode="auto">
              <a:xfrm>
                <a:off x="1976" y="3787"/>
                <a:ext cx="1" cy="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670" name="Freeform 126"/>
              <p:cNvSpPr>
                <a:spLocks/>
              </p:cNvSpPr>
              <p:nvPr/>
            </p:nvSpPr>
            <p:spPr bwMode="auto">
              <a:xfrm>
                <a:off x="1836" y="3781"/>
                <a:ext cx="140" cy="117"/>
              </a:xfrm>
              <a:custGeom>
                <a:avLst/>
                <a:gdLst>
                  <a:gd name="T0" fmla="*/ 49 w 140"/>
                  <a:gd name="T1" fmla="*/ 117 h 117"/>
                  <a:gd name="T2" fmla="*/ 140 w 140"/>
                  <a:gd name="T3" fmla="*/ 6 h 117"/>
                  <a:gd name="T4" fmla="*/ 0 w 140"/>
                  <a:gd name="T5" fmla="*/ 0 h 117"/>
                  <a:gd name="T6" fmla="*/ 49 w 140"/>
                  <a:gd name="T7" fmla="*/ 117 h 117"/>
                </a:gdLst>
                <a:ahLst/>
                <a:cxnLst>
                  <a:cxn ang="0">
                    <a:pos x="T0" y="T1"/>
                  </a:cxn>
                  <a:cxn ang="0">
                    <a:pos x="T2" y="T3"/>
                  </a:cxn>
                  <a:cxn ang="0">
                    <a:pos x="T4" y="T5"/>
                  </a:cxn>
                  <a:cxn ang="0">
                    <a:pos x="T6" y="T7"/>
                  </a:cxn>
                </a:cxnLst>
                <a:rect l="0" t="0" r="r" b="b"/>
                <a:pathLst>
                  <a:path w="140" h="117">
                    <a:moveTo>
                      <a:pt x="49" y="117"/>
                    </a:moveTo>
                    <a:lnTo>
                      <a:pt x="140" y="6"/>
                    </a:lnTo>
                    <a:lnTo>
                      <a:pt x="0" y="0"/>
                    </a:lnTo>
                    <a:lnTo>
                      <a:pt x="49" y="11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grpSp>
        <p:nvGrpSpPr>
          <p:cNvPr id="236724" name="Group 180"/>
          <p:cNvGrpSpPr>
            <a:grpSpLocks/>
          </p:cNvGrpSpPr>
          <p:nvPr/>
        </p:nvGrpSpPr>
        <p:grpSpPr bwMode="auto">
          <a:xfrm>
            <a:off x="4876800" y="2201863"/>
            <a:ext cx="2749550" cy="2197100"/>
            <a:chOff x="3072" y="1387"/>
            <a:chExt cx="1732" cy="1384"/>
          </a:xfrm>
        </p:grpSpPr>
        <p:sp>
          <p:nvSpPr>
            <p:cNvPr id="236557" name="Freeform 13"/>
            <p:cNvSpPr>
              <a:spLocks/>
            </p:cNvSpPr>
            <p:nvPr/>
          </p:nvSpPr>
          <p:spPr bwMode="auto">
            <a:xfrm>
              <a:off x="3072" y="1387"/>
              <a:ext cx="1732" cy="1384"/>
            </a:xfrm>
            <a:custGeom>
              <a:avLst/>
              <a:gdLst>
                <a:gd name="T0" fmla="*/ 1732 w 1732"/>
                <a:gd name="T1" fmla="*/ 0 h 1384"/>
                <a:gd name="T2" fmla="*/ 1555 w 1732"/>
                <a:gd name="T3" fmla="*/ 6 h 1384"/>
                <a:gd name="T4" fmla="*/ 1384 w 1732"/>
                <a:gd name="T5" fmla="*/ 31 h 1384"/>
                <a:gd name="T6" fmla="*/ 1218 w 1732"/>
                <a:gd name="T7" fmla="*/ 62 h 1384"/>
                <a:gd name="T8" fmla="*/ 1059 w 1732"/>
                <a:gd name="T9" fmla="*/ 111 h 1384"/>
                <a:gd name="T10" fmla="*/ 906 w 1732"/>
                <a:gd name="T11" fmla="*/ 166 h 1384"/>
                <a:gd name="T12" fmla="*/ 765 w 1732"/>
                <a:gd name="T13" fmla="*/ 239 h 1384"/>
                <a:gd name="T14" fmla="*/ 631 w 1732"/>
                <a:gd name="T15" fmla="*/ 319 h 1384"/>
                <a:gd name="T16" fmla="*/ 508 w 1732"/>
                <a:gd name="T17" fmla="*/ 404 h 1384"/>
                <a:gd name="T18" fmla="*/ 398 w 1732"/>
                <a:gd name="T19" fmla="*/ 502 h 1384"/>
                <a:gd name="T20" fmla="*/ 294 w 1732"/>
                <a:gd name="T21" fmla="*/ 613 h 1384"/>
                <a:gd name="T22" fmla="*/ 208 w 1732"/>
                <a:gd name="T23" fmla="*/ 723 h 1384"/>
                <a:gd name="T24" fmla="*/ 135 w 1732"/>
                <a:gd name="T25" fmla="*/ 845 h 1384"/>
                <a:gd name="T26" fmla="*/ 80 w 1732"/>
                <a:gd name="T27" fmla="*/ 974 h 1384"/>
                <a:gd name="T28" fmla="*/ 37 w 1732"/>
                <a:gd name="T29" fmla="*/ 1102 h 1384"/>
                <a:gd name="T30" fmla="*/ 6 w 1732"/>
                <a:gd name="T31" fmla="*/ 1243 h 1384"/>
                <a:gd name="T32" fmla="*/ 0 w 1732"/>
                <a:gd name="T33" fmla="*/ 138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84">
                  <a:moveTo>
                    <a:pt x="1732" y="0"/>
                  </a:moveTo>
                  <a:lnTo>
                    <a:pt x="1555" y="6"/>
                  </a:lnTo>
                  <a:lnTo>
                    <a:pt x="1384" y="31"/>
                  </a:lnTo>
                  <a:lnTo>
                    <a:pt x="1218" y="62"/>
                  </a:lnTo>
                  <a:lnTo>
                    <a:pt x="1059" y="111"/>
                  </a:lnTo>
                  <a:lnTo>
                    <a:pt x="906" y="166"/>
                  </a:lnTo>
                  <a:lnTo>
                    <a:pt x="765" y="239"/>
                  </a:lnTo>
                  <a:lnTo>
                    <a:pt x="631" y="319"/>
                  </a:lnTo>
                  <a:lnTo>
                    <a:pt x="508" y="404"/>
                  </a:lnTo>
                  <a:lnTo>
                    <a:pt x="398" y="502"/>
                  </a:lnTo>
                  <a:lnTo>
                    <a:pt x="294" y="613"/>
                  </a:lnTo>
                  <a:lnTo>
                    <a:pt x="208" y="723"/>
                  </a:lnTo>
                  <a:lnTo>
                    <a:pt x="135" y="845"/>
                  </a:lnTo>
                  <a:lnTo>
                    <a:pt x="80" y="974"/>
                  </a:lnTo>
                  <a:lnTo>
                    <a:pt x="37" y="1102"/>
                  </a:lnTo>
                  <a:lnTo>
                    <a:pt x="6" y="1243"/>
                  </a:lnTo>
                  <a:lnTo>
                    <a:pt x="0" y="1384"/>
                  </a:lnTo>
                </a:path>
              </a:pathLst>
            </a:custGeom>
            <a:noFill/>
            <a:ln w="285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674" name="Group 130"/>
            <p:cNvGrpSpPr>
              <a:grpSpLocks/>
            </p:cNvGrpSpPr>
            <p:nvPr/>
          </p:nvGrpSpPr>
          <p:grpSpPr bwMode="auto">
            <a:xfrm>
              <a:off x="3146" y="2140"/>
              <a:ext cx="122" cy="147"/>
              <a:chOff x="3146" y="2140"/>
              <a:chExt cx="122" cy="147"/>
            </a:xfrm>
          </p:grpSpPr>
          <p:sp>
            <p:nvSpPr>
              <p:cNvPr id="236672" name="Line 128"/>
              <p:cNvSpPr>
                <a:spLocks noChangeShapeType="1"/>
              </p:cNvSpPr>
              <p:nvPr/>
            </p:nvSpPr>
            <p:spPr bwMode="auto">
              <a:xfrm>
                <a:off x="3250" y="2140"/>
                <a:ext cx="1" cy="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673" name="Freeform 129"/>
              <p:cNvSpPr>
                <a:spLocks/>
              </p:cNvSpPr>
              <p:nvPr/>
            </p:nvSpPr>
            <p:spPr bwMode="auto">
              <a:xfrm>
                <a:off x="3146" y="2140"/>
                <a:ext cx="122" cy="147"/>
              </a:xfrm>
              <a:custGeom>
                <a:avLst/>
                <a:gdLst>
                  <a:gd name="T0" fmla="*/ 122 w 122"/>
                  <a:gd name="T1" fmla="*/ 147 h 147"/>
                  <a:gd name="T2" fmla="*/ 104 w 122"/>
                  <a:gd name="T3" fmla="*/ 0 h 147"/>
                  <a:gd name="T4" fmla="*/ 0 w 122"/>
                  <a:gd name="T5" fmla="*/ 98 h 147"/>
                  <a:gd name="T6" fmla="*/ 122 w 122"/>
                  <a:gd name="T7" fmla="*/ 147 h 147"/>
                </a:gdLst>
                <a:ahLst/>
                <a:cxnLst>
                  <a:cxn ang="0">
                    <a:pos x="T0" y="T1"/>
                  </a:cxn>
                  <a:cxn ang="0">
                    <a:pos x="T2" y="T3"/>
                  </a:cxn>
                  <a:cxn ang="0">
                    <a:pos x="T4" y="T5"/>
                  </a:cxn>
                  <a:cxn ang="0">
                    <a:pos x="T6" y="T7"/>
                  </a:cxn>
                </a:cxnLst>
                <a:rect l="0" t="0" r="r" b="b"/>
                <a:pathLst>
                  <a:path w="122" h="147">
                    <a:moveTo>
                      <a:pt x="122" y="147"/>
                    </a:moveTo>
                    <a:lnTo>
                      <a:pt x="104" y="0"/>
                    </a:lnTo>
                    <a:lnTo>
                      <a:pt x="0" y="98"/>
                    </a:lnTo>
                    <a:lnTo>
                      <a:pt x="122" y="14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sp>
        <p:nvSpPr>
          <p:cNvPr id="236678" name="Rectangle 134"/>
          <p:cNvSpPr>
            <a:spLocks noChangeArrowheads="1"/>
          </p:cNvSpPr>
          <p:nvPr/>
        </p:nvSpPr>
        <p:spPr bwMode="auto">
          <a:xfrm>
            <a:off x="4362450" y="1414463"/>
            <a:ext cx="2333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79" name="Rectangle 135"/>
          <p:cNvSpPr>
            <a:spLocks noChangeArrowheads="1"/>
          </p:cNvSpPr>
          <p:nvPr/>
        </p:nvSpPr>
        <p:spPr bwMode="auto">
          <a:xfrm>
            <a:off x="4410075" y="1414463"/>
            <a:ext cx="209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2400">
                <a:effectLst>
                  <a:outerShdw blurRad="38100" dist="38100" dir="2700000" algn="tl">
                    <a:srgbClr val="000000"/>
                  </a:outerShdw>
                </a:effectLst>
              </a:rPr>
              <a:t>B</a:t>
            </a:r>
            <a:endParaRPr lang="es-ES_tradnl" altLang="es-ES" sz="2400" b="0">
              <a:effectLst/>
              <a:latin typeface="Times New Roman" pitchFamily="18" charset="0"/>
            </a:endParaRPr>
          </a:p>
        </p:txBody>
      </p:sp>
      <p:sp>
        <p:nvSpPr>
          <p:cNvPr id="236680" name="Rectangle 136"/>
          <p:cNvSpPr>
            <a:spLocks noChangeArrowheads="1"/>
          </p:cNvSpPr>
          <p:nvPr/>
        </p:nvSpPr>
        <p:spPr bwMode="auto">
          <a:xfrm>
            <a:off x="8045450" y="3767138"/>
            <a:ext cx="30003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81" name="Rectangle 137"/>
          <p:cNvSpPr>
            <a:spLocks noChangeArrowheads="1"/>
          </p:cNvSpPr>
          <p:nvPr/>
        </p:nvSpPr>
        <p:spPr bwMode="auto">
          <a:xfrm>
            <a:off x="8113713" y="3709988"/>
            <a:ext cx="233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2400">
                <a:effectLst>
                  <a:outerShdw blurRad="38100" dist="38100" dir="2700000" algn="tl">
                    <a:srgbClr val="000000"/>
                  </a:outerShdw>
                </a:effectLst>
              </a:rPr>
              <a:t>H</a:t>
            </a:r>
            <a:endParaRPr lang="es-ES_tradnl" altLang="es-ES" sz="2400" b="0">
              <a:effectLst/>
              <a:latin typeface="Times New Roman" pitchFamily="18" charset="0"/>
            </a:endParaRPr>
          </a:p>
        </p:txBody>
      </p:sp>
      <p:sp>
        <p:nvSpPr>
          <p:cNvPr id="236684" name="Oval 140"/>
          <p:cNvSpPr>
            <a:spLocks noChangeArrowheads="1"/>
          </p:cNvSpPr>
          <p:nvPr/>
        </p:nvSpPr>
        <p:spPr bwMode="auto">
          <a:xfrm>
            <a:off x="4225925" y="4078288"/>
            <a:ext cx="136525" cy="136525"/>
          </a:xfrm>
          <a:prstGeom prst="ellipse">
            <a:avLst/>
          </a:prstGeom>
          <a:solidFill>
            <a:srgbClr val="FFFF00"/>
          </a:solidFill>
          <a:ln w="9525">
            <a:solidFill>
              <a:srgbClr val="000000"/>
            </a:solidFill>
            <a:round/>
            <a:headEnd/>
            <a:tailEnd/>
          </a:ln>
        </p:spPr>
        <p:txBody>
          <a:bodyPr/>
          <a:lstStyle/>
          <a:p>
            <a:endParaRPr lang="es-ES"/>
          </a:p>
        </p:txBody>
      </p:sp>
      <p:sp>
        <p:nvSpPr>
          <p:cNvPr id="236685" name="Rectangle 141"/>
          <p:cNvSpPr>
            <a:spLocks noChangeArrowheads="1"/>
          </p:cNvSpPr>
          <p:nvPr/>
        </p:nvSpPr>
        <p:spPr bwMode="auto">
          <a:xfrm>
            <a:off x="7461250" y="4184650"/>
            <a:ext cx="369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86" name="Rectangle 142"/>
          <p:cNvSpPr>
            <a:spLocks noChangeArrowheads="1"/>
          </p:cNvSpPr>
          <p:nvPr/>
        </p:nvSpPr>
        <p:spPr bwMode="auto">
          <a:xfrm>
            <a:off x="7461250" y="4184650"/>
            <a:ext cx="3206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solidFill>
                  <a:srgbClr val="000000"/>
                </a:solidFill>
                <a:effectLst/>
              </a:rPr>
              <a:t>H</a:t>
            </a:r>
            <a:endParaRPr lang="es-ES_tradnl" altLang="es-ES" sz="2400" b="0">
              <a:effectLst/>
              <a:latin typeface="Times New Roman" pitchFamily="18" charset="0"/>
            </a:endParaRPr>
          </a:p>
        </p:txBody>
      </p:sp>
      <p:sp>
        <p:nvSpPr>
          <p:cNvPr id="236687" name="Rectangle 143"/>
          <p:cNvSpPr>
            <a:spLocks noChangeArrowheads="1"/>
          </p:cNvSpPr>
          <p:nvPr/>
        </p:nvSpPr>
        <p:spPr bwMode="auto">
          <a:xfrm>
            <a:off x="7646988" y="4302125"/>
            <a:ext cx="24288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solidFill>
                  <a:srgbClr val="000000"/>
                </a:solidFill>
                <a:effectLst/>
              </a:rPr>
              <a:t>m</a:t>
            </a:r>
            <a:endParaRPr lang="es-ES_tradnl" altLang="es-ES" sz="2400" b="0">
              <a:effectLst/>
              <a:latin typeface="Times New Roman" pitchFamily="18" charset="0"/>
            </a:endParaRPr>
          </a:p>
        </p:txBody>
      </p:sp>
      <p:grpSp>
        <p:nvGrpSpPr>
          <p:cNvPr id="236720" name="Group 176"/>
          <p:cNvGrpSpPr>
            <a:grpSpLocks/>
          </p:cNvGrpSpPr>
          <p:nvPr/>
        </p:nvGrpSpPr>
        <p:grpSpPr bwMode="auto">
          <a:xfrm>
            <a:off x="3860800" y="2795588"/>
            <a:ext cx="549275" cy="407987"/>
            <a:chOff x="2432" y="1761"/>
            <a:chExt cx="346" cy="257"/>
          </a:xfrm>
        </p:grpSpPr>
        <p:sp>
          <p:nvSpPr>
            <p:cNvPr id="236682" name="Line 138"/>
            <p:cNvSpPr>
              <a:spLocks noChangeShapeType="1"/>
            </p:cNvSpPr>
            <p:nvPr/>
          </p:nvSpPr>
          <p:spPr bwMode="auto">
            <a:xfrm>
              <a:off x="2625" y="1951"/>
              <a:ext cx="153" cy="1"/>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36708" name="Group 164"/>
            <p:cNvGrpSpPr>
              <a:grpSpLocks/>
            </p:cNvGrpSpPr>
            <p:nvPr/>
          </p:nvGrpSpPr>
          <p:grpSpPr bwMode="auto">
            <a:xfrm>
              <a:off x="2432" y="1761"/>
              <a:ext cx="208" cy="257"/>
              <a:chOff x="2432" y="1761"/>
              <a:chExt cx="208" cy="257"/>
            </a:xfrm>
          </p:grpSpPr>
          <p:sp>
            <p:nvSpPr>
              <p:cNvPr id="236698" name="Rectangle 154"/>
              <p:cNvSpPr>
                <a:spLocks noChangeArrowheads="1"/>
              </p:cNvSpPr>
              <p:nvPr/>
            </p:nvSpPr>
            <p:spPr bwMode="auto">
              <a:xfrm>
                <a:off x="2432" y="1761"/>
                <a:ext cx="20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99" name="Rectangle 155"/>
              <p:cNvSpPr>
                <a:spLocks noChangeArrowheads="1"/>
              </p:cNvSpPr>
              <p:nvPr/>
            </p:nvSpPr>
            <p:spPr bwMode="auto">
              <a:xfrm>
                <a:off x="2464" y="1761"/>
                <a:ext cx="1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solidFill>
                      <a:schemeClr val="accent2"/>
                    </a:solidFill>
                    <a:effectLst>
                      <a:outerShdw blurRad="38100" dist="38100" dir="2700000" algn="tl">
                        <a:srgbClr val="000000"/>
                      </a:outerShdw>
                    </a:effectLst>
                  </a:rPr>
                  <a:t>B</a:t>
                </a:r>
              </a:p>
            </p:txBody>
          </p:sp>
          <p:sp>
            <p:nvSpPr>
              <p:cNvPr id="236700" name="Rectangle 156"/>
              <p:cNvSpPr>
                <a:spLocks noChangeArrowheads="1"/>
              </p:cNvSpPr>
              <p:nvPr/>
            </p:nvSpPr>
            <p:spPr bwMode="auto">
              <a:xfrm>
                <a:off x="2562" y="1834"/>
                <a:ext cx="7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solidFill>
                      <a:schemeClr val="accent2"/>
                    </a:solidFill>
                    <a:effectLst>
                      <a:outerShdw blurRad="38100" dist="38100" dir="2700000" algn="tl">
                        <a:srgbClr val="000000"/>
                      </a:outerShdw>
                    </a:effectLst>
                  </a:rPr>
                  <a:t>R</a:t>
                </a:r>
              </a:p>
            </p:txBody>
          </p:sp>
        </p:grpSp>
      </p:grpSp>
      <p:sp>
        <p:nvSpPr>
          <p:cNvPr id="236702" name="Rectangle 158"/>
          <p:cNvSpPr>
            <a:spLocks noChangeArrowheads="1"/>
          </p:cNvSpPr>
          <p:nvPr/>
        </p:nvSpPr>
        <p:spPr bwMode="auto">
          <a:xfrm>
            <a:off x="4341813" y="6138863"/>
            <a:ext cx="466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grpSp>
        <p:nvGrpSpPr>
          <p:cNvPr id="236732" name="Group 188"/>
          <p:cNvGrpSpPr>
            <a:grpSpLocks/>
          </p:cNvGrpSpPr>
          <p:nvPr/>
        </p:nvGrpSpPr>
        <p:grpSpPr bwMode="auto">
          <a:xfrm>
            <a:off x="922338" y="4127500"/>
            <a:ext cx="3892550" cy="2325688"/>
            <a:chOff x="581" y="2600"/>
            <a:chExt cx="2452" cy="1465"/>
          </a:xfrm>
        </p:grpSpPr>
        <p:sp>
          <p:nvSpPr>
            <p:cNvPr id="236677" name="Line 133"/>
            <p:cNvSpPr>
              <a:spLocks noChangeShapeType="1"/>
            </p:cNvSpPr>
            <p:nvPr/>
          </p:nvSpPr>
          <p:spPr bwMode="auto">
            <a:xfrm flipV="1">
              <a:off x="581" y="2600"/>
              <a:ext cx="1" cy="140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36710" name="Group 166"/>
            <p:cNvGrpSpPr>
              <a:grpSpLocks/>
            </p:cNvGrpSpPr>
            <p:nvPr/>
          </p:nvGrpSpPr>
          <p:grpSpPr bwMode="auto">
            <a:xfrm>
              <a:off x="599" y="2642"/>
              <a:ext cx="380" cy="325"/>
              <a:chOff x="599" y="2642"/>
              <a:chExt cx="380" cy="325"/>
            </a:xfrm>
          </p:grpSpPr>
          <p:sp>
            <p:nvSpPr>
              <p:cNvPr id="236691" name="Rectangle 147"/>
              <p:cNvSpPr>
                <a:spLocks noChangeArrowheads="1"/>
              </p:cNvSpPr>
              <p:nvPr/>
            </p:nvSpPr>
            <p:spPr bwMode="auto">
              <a:xfrm>
                <a:off x="599" y="2642"/>
                <a:ext cx="38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92" name="Rectangle 148"/>
              <p:cNvSpPr>
                <a:spLocks noChangeArrowheads="1"/>
              </p:cNvSpPr>
              <p:nvPr/>
            </p:nvSpPr>
            <p:spPr bwMode="auto">
              <a:xfrm>
                <a:off x="639" y="2642"/>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a:t>
                </a:r>
                <a:endParaRPr lang="es-ES_tradnl" altLang="es-ES" sz="2400" b="0">
                  <a:effectLst/>
                  <a:latin typeface="Times New Roman" pitchFamily="18" charset="0"/>
                </a:endParaRPr>
              </a:p>
            </p:txBody>
          </p:sp>
          <p:sp>
            <p:nvSpPr>
              <p:cNvPr id="236693" name="Rectangle 149"/>
              <p:cNvSpPr>
                <a:spLocks noChangeArrowheads="1"/>
              </p:cNvSpPr>
              <p:nvPr/>
            </p:nvSpPr>
            <p:spPr bwMode="auto">
              <a:xfrm>
                <a:off x="710" y="2642"/>
                <a:ext cx="1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H</a:t>
                </a:r>
                <a:endParaRPr lang="es-ES_tradnl" altLang="es-ES" sz="2400" b="0">
                  <a:effectLst>
                    <a:outerShdw blurRad="38100" dist="38100" dir="2700000" algn="tl">
                      <a:srgbClr val="000000"/>
                    </a:outerShdw>
                  </a:effectLst>
                  <a:latin typeface="Times New Roman" pitchFamily="18" charset="0"/>
                </a:endParaRPr>
              </a:p>
            </p:txBody>
          </p:sp>
          <p:sp>
            <p:nvSpPr>
              <p:cNvPr id="236694" name="Rectangle 150"/>
              <p:cNvSpPr>
                <a:spLocks noChangeArrowheads="1"/>
              </p:cNvSpPr>
              <p:nvPr/>
            </p:nvSpPr>
            <p:spPr bwMode="auto">
              <a:xfrm>
                <a:off x="810" y="2716"/>
                <a:ext cx="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effectLst>
                      <a:outerShdw blurRad="38100" dist="38100" dir="2700000" algn="tl">
                        <a:srgbClr val="000000"/>
                      </a:outerShdw>
                    </a:effectLst>
                  </a:rPr>
                  <a:t>m</a:t>
                </a:r>
                <a:endParaRPr lang="es-ES_tradnl" altLang="es-ES" sz="2400" b="0">
                  <a:effectLst>
                    <a:outerShdw blurRad="38100" dist="38100" dir="2700000" algn="tl">
                      <a:srgbClr val="000000"/>
                    </a:outerShdw>
                  </a:effectLst>
                  <a:latin typeface="Times New Roman" pitchFamily="18" charset="0"/>
                </a:endParaRPr>
              </a:p>
            </p:txBody>
          </p:sp>
        </p:grpSp>
        <p:grpSp>
          <p:nvGrpSpPr>
            <p:cNvPr id="236723" name="Group 179"/>
            <p:cNvGrpSpPr>
              <a:grpSpLocks/>
            </p:cNvGrpSpPr>
            <p:nvPr/>
          </p:nvGrpSpPr>
          <p:grpSpPr bwMode="auto">
            <a:xfrm>
              <a:off x="618" y="3867"/>
              <a:ext cx="2415" cy="198"/>
              <a:chOff x="618" y="3867"/>
              <a:chExt cx="2415" cy="198"/>
            </a:xfrm>
          </p:grpSpPr>
          <p:sp>
            <p:nvSpPr>
              <p:cNvPr id="236701" name="Line 157"/>
              <p:cNvSpPr>
                <a:spLocks noChangeShapeType="1"/>
              </p:cNvSpPr>
              <p:nvPr/>
            </p:nvSpPr>
            <p:spPr bwMode="auto">
              <a:xfrm flipH="1">
                <a:off x="618" y="4008"/>
                <a:ext cx="2062" cy="1"/>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36706" name="Group 162"/>
              <p:cNvGrpSpPr>
                <a:grpSpLocks/>
              </p:cNvGrpSpPr>
              <p:nvPr/>
            </p:nvGrpSpPr>
            <p:grpSpPr bwMode="auto">
              <a:xfrm>
                <a:off x="2775" y="3867"/>
                <a:ext cx="258" cy="198"/>
                <a:chOff x="2775" y="3867"/>
                <a:chExt cx="258" cy="198"/>
              </a:xfrm>
            </p:grpSpPr>
            <p:sp>
              <p:nvSpPr>
                <p:cNvPr id="236703" name="Rectangle 159"/>
                <p:cNvSpPr>
                  <a:spLocks noChangeArrowheads="1"/>
                </p:cNvSpPr>
                <p:nvPr/>
              </p:nvSpPr>
              <p:spPr bwMode="auto">
                <a:xfrm>
                  <a:off x="2775" y="3867"/>
                  <a:ext cx="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a:t>
                  </a:r>
                  <a:endParaRPr lang="es-ES_tradnl" altLang="es-ES" sz="2400" b="0">
                    <a:effectLst/>
                    <a:latin typeface="Times New Roman" pitchFamily="18" charset="0"/>
                  </a:endParaRPr>
                </a:p>
              </p:txBody>
            </p:sp>
            <p:sp>
              <p:nvSpPr>
                <p:cNvPr id="236704" name="Rectangle 160"/>
                <p:cNvSpPr>
                  <a:spLocks noChangeArrowheads="1"/>
                </p:cNvSpPr>
                <p:nvPr/>
              </p:nvSpPr>
              <p:spPr bwMode="auto">
                <a:xfrm>
                  <a:off x="2846" y="3867"/>
                  <a:ext cx="1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B</a:t>
                  </a:r>
                  <a:endParaRPr lang="es-ES_tradnl" altLang="es-ES" sz="2400" b="0">
                    <a:effectLst/>
                    <a:latin typeface="Times New Roman" pitchFamily="18" charset="0"/>
                  </a:endParaRPr>
                </a:p>
              </p:txBody>
            </p:sp>
            <p:sp>
              <p:nvSpPr>
                <p:cNvPr id="236705" name="Rectangle 161"/>
                <p:cNvSpPr>
                  <a:spLocks noChangeArrowheads="1"/>
                </p:cNvSpPr>
                <p:nvPr/>
              </p:nvSpPr>
              <p:spPr bwMode="auto">
                <a:xfrm>
                  <a:off x="2934" y="3940"/>
                  <a:ext cx="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effectLst>
                        <a:outerShdw blurRad="38100" dist="38100" dir="2700000" algn="tl">
                          <a:srgbClr val="000000"/>
                        </a:outerShdw>
                      </a:effectLst>
                    </a:rPr>
                    <a:t>m</a:t>
                  </a:r>
                  <a:endParaRPr lang="es-ES_tradnl" altLang="es-ES" sz="2400" b="0">
                    <a:effectLst/>
                    <a:latin typeface="Times New Roman" pitchFamily="18" charset="0"/>
                  </a:endParaRPr>
                </a:p>
              </p:txBody>
            </p:sp>
          </p:grpSp>
        </p:grpSp>
      </p:grpSp>
      <p:grpSp>
        <p:nvGrpSpPr>
          <p:cNvPr id="236716" name="Group 172"/>
          <p:cNvGrpSpPr>
            <a:grpSpLocks/>
          </p:cNvGrpSpPr>
          <p:nvPr/>
        </p:nvGrpSpPr>
        <p:grpSpPr bwMode="auto">
          <a:xfrm>
            <a:off x="912813" y="4137025"/>
            <a:ext cx="2749550" cy="2216150"/>
            <a:chOff x="575" y="2606"/>
            <a:chExt cx="1732" cy="1396"/>
          </a:xfrm>
        </p:grpSpPr>
        <p:sp>
          <p:nvSpPr>
            <p:cNvPr id="236559" name="Freeform 15"/>
            <p:cNvSpPr>
              <a:spLocks/>
            </p:cNvSpPr>
            <p:nvPr/>
          </p:nvSpPr>
          <p:spPr bwMode="auto">
            <a:xfrm>
              <a:off x="575" y="2606"/>
              <a:ext cx="1732" cy="1396"/>
            </a:xfrm>
            <a:custGeom>
              <a:avLst/>
              <a:gdLst>
                <a:gd name="T0" fmla="*/ 0 w 1732"/>
                <a:gd name="T1" fmla="*/ 1396 h 1396"/>
                <a:gd name="T2" fmla="*/ 177 w 1732"/>
                <a:gd name="T3" fmla="*/ 1390 h 1396"/>
                <a:gd name="T4" fmla="*/ 349 w 1732"/>
                <a:gd name="T5" fmla="*/ 1365 h 1396"/>
                <a:gd name="T6" fmla="*/ 514 w 1732"/>
                <a:gd name="T7" fmla="*/ 1334 h 1396"/>
                <a:gd name="T8" fmla="*/ 673 w 1732"/>
                <a:gd name="T9" fmla="*/ 1285 h 1396"/>
                <a:gd name="T10" fmla="*/ 826 w 1732"/>
                <a:gd name="T11" fmla="*/ 1230 h 1396"/>
                <a:gd name="T12" fmla="*/ 973 w 1732"/>
                <a:gd name="T13" fmla="*/ 1157 h 1396"/>
                <a:gd name="T14" fmla="*/ 1102 w 1732"/>
                <a:gd name="T15" fmla="*/ 1077 h 1396"/>
                <a:gd name="T16" fmla="*/ 1224 w 1732"/>
                <a:gd name="T17" fmla="*/ 985 h 1396"/>
                <a:gd name="T18" fmla="*/ 1340 w 1732"/>
                <a:gd name="T19" fmla="*/ 888 h 1396"/>
                <a:gd name="T20" fmla="*/ 1438 w 1732"/>
                <a:gd name="T21" fmla="*/ 783 h 1396"/>
                <a:gd name="T22" fmla="*/ 1524 w 1732"/>
                <a:gd name="T23" fmla="*/ 667 h 1396"/>
                <a:gd name="T24" fmla="*/ 1597 w 1732"/>
                <a:gd name="T25" fmla="*/ 545 h 1396"/>
                <a:gd name="T26" fmla="*/ 1652 w 1732"/>
                <a:gd name="T27" fmla="*/ 416 h 1396"/>
                <a:gd name="T28" fmla="*/ 1695 w 1732"/>
                <a:gd name="T29" fmla="*/ 281 h 1396"/>
                <a:gd name="T30" fmla="*/ 1726 w 1732"/>
                <a:gd name="T31" fmla="*/ 141 h 1396"/>
                <a:gd name="T32" fmla="*/ 1732 w 1732"/>
                <a:gd name="T33"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96">
                  <a:moveTo>
                    <a:pt x="0" y="1396"/>
                  </a:moveTo>
                  <a:lnTo>
                    <a:pt x="177" y="1390"/>
                  </a:lnTo>
                  <a:lnTo>
                    <a:pt x="349" y="1365"/>
                  </a:lnTo>
                  <a:lnTo>
                    <a:pt x="514" y="1334"/>
                  </a:lnTo>
                  <a:lnTo>
                    <a:pt x="673" y="1285"/>
                  </a:lnTo>
                  <a:lnTo>
                    <a:pt x="826" y="1230"/>
                  </a:lnTo>
                  <a:lnTo>
                    <a:pt x="973" y="1157"/>
                  </a:lnTo>
                  <a:lnTo>
                    <a:pt x="1102" y="1077"/>
                  </a:lnTo>
                  <a:lnTo>
                    <a:pt x="1224" y="985"/>
                  </a:lnTo>
                  <a:lnTo>
                    <a:pt x="1340" y="888"/>
                  </a:lnTo>
                  <a:lnTo>
                    <a:pt x="1438" y="783"/>
                  </a:lnTo>
                  <a:lnTo>
                    <a:pt x="1524" y="667"/>
                  </a:lnTo>
                  <a:lnTo>
                    <a:pt x="1597" y="545"/>
                  </a:lnTo>
                  <a:lnTo>
                    <a:pt x="1652" y="416"/>
                  </a:lnTo>
                  <a:lnTo>
                    <a:pt x="1695" y="281"/>
                  </a:lnTo>
                  <a:lnTo>
                    <a:pt x="1726" y="141"/>
                  </a:lnTo>
                  <a:lnTo>
                    <a:pt x="1732" y="0"/>
                  </a:lnTo>
                </a:path>
              </a:pathLst>
            </a:custGeom>
            <a:noFill/>
            <a:ln w="2857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13" name="Group 169"/>
            <p:cNvGrpSpPr>
              <a:grpSpLocks/>
            </p:cNvGrpSpPr>
            <p:nvPr/>
          </p:nvGrpSpPr>
          <p:grpSpPr bwMode="auto">
            <a:xfrm rot="-825274">
              <a:off x="1960" y="3288"/>
              <a:ext cx="141" cy="118"/>
              <a:chOff x="3341" y="1491"/>
              <a:chExt cx="141" cy="118"/>
            </a:xfrm>
          </p:grpSpPr>
          <p:sp>
            <p:nvSpPr>
              <p:cNvPr id="236714" name="Line 170"/>
              <p:cNvSpPr>
                <a:spLocks noChangeShapeType="1"/>
              </p:cNvSpPr>
              <p:nvPr/>
            </p:nvSpPr>
            <p:spPr bwMode="auto">
              <a:xfrm>
                <a:off x="3341" y="1608"/>
                <a:ext cx="1" cy="1"/>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15" name="Freeform 171"/>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grpSp>
        <p:nvGrpSpPr>
          <p:cNvPr id="236721" name="Group 177"/>
          <p:cNvGrpSpPr>
            <a:grpSpLocks/>
          </p:cNvGrpSpPr>
          <p:nvPr/>
        </p:nvGrpSpPr>
        <p:grpSpPr bwMode="auto">
          <a:xfrm>
            <a:off x="3313113" y="3783013"/>
            <a:ext cx="427037" cy="431800"/>
            <a:chOff x="2087" y="2383"/>
            <a:chExt cx="269" cy="272"/>
          </a:xfrm>
        </p:grpSpPr>
        <p:grpSp>
          <p:nvGrpSpPr>
            <p:cNvPr id="236709" name="Group 165"/>
            <p:cNvGrpSpPr>
              <a:grpSpLocks/>
            </p:cNvGrpSpPr>
            <p:nvPr/>
          </p:nvGrpSpPr>
          <p:grpSpPr bwMode="auto">
            <a:xfrm>
              <a:off x="2087" y="2383"/>
              <a:ext cx="208" cy="257"/>
              <a:chOff x="2087" y="2383"/>
              <a:chExt cx="208" cy="257"/>
            </a:xfrm>
          </p:grpSpPr>
          <p:sp>
            <p:nvSpPr>
              <p:cNvPr id="236695" name="Rectangle 151"/>
              <p:cNvSpPr>
                <a:spLocks noChangeArrowheads="1"/>
              </p:cNvSpPr>
              <p:nvPr/>
            </p:nvSpPr>
            <p:spPr bwMode="auto">
              <a:xfrm>
                <a:off x="2087" y="2383"/>
                <a:ext cx="20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96" name="Rectangle 152"/>
              <p:cNvSpPr>
                <a:spLocks noChangeArrowheads="1"/>
              </p:cNvSpPr>
              <p:nvPr/>
            </p:nvSpPr>
            <p:spPr bwMode="auto">
              <a:xfrm>
                <a:off x="2107" y="2383"/>
                <a:ext cx="1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H</a:t>
                </a:r>
                <a:endParaRPr lang="es-ES_tradnl" altLang="es-ES" sz="2400" b="0">
                  <a:effectLst>
                    <a:outerShdw blurRad="38100" dist="38100" dir="2700000" algn="tl">
                      <a:srgbClr val="000000"/>
                    </a:outerShdw>
                  </a:effectLst>
                  <a:latin typeface="Times New Roman" pitchFamily="18" charset="0"/>
                </a:endParaRPr>
              </a:p>
            </p:txBody>
          </p:sp>
          <p:sp>
            <p:nvSpPr>
              <p:cNvPr id="236697" name="Rectangle 153"/>
              <p:cNvSpPr>
                <a:spLocks noChangeArrowheads="1"/>
              </p:cNvSpPr>
              <p:nvPr/>
            </p:nvSpPr>
            <p:spPr bwMode="auto">
              <a:xfrm>
                <a:off x="2236" y="2456"/>
                <a:ext cx="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effectLst>
                      <a:outerShdw blurRad="38100" dist="38100" dir="2700000" algn="tl">
                        <a:srgbClr val="000000"/>
                      </a:outerShdw>
                    </a:effectLst>
                  </a:rPr>
                  <a:t>c</a:t>
                </a:r>
                <a:endParaRPr lang="es-ES_tradnl" altLang="es-ES" sz="2400" b="0">
                  <a:effectLst>
                    <a:outerShdw blurRad="38100" dist="38100" dir="2700000" algn="tl">
                      <a:srgbClr val="000000"/>
                    </a:outerShdw>
                  </a:effectLst>
                  <a:latin typeface="Times New Roman" pitchFamily="18" charset="0"/>
                </a:endParaRPr>
              </a:p>
            </p:txBody>
          </p:sp>
        </p:grpSp>
        <p:sp>
          <p:nvSpPr>
            <p:cNvPr id="236683" name="Oval 139"/>
            <p:cNvSpPr>
              <a:spLocks noChangeArrowheads="1"/>
            </p:cNvSpPr>
            <p:nvPr/>
          </p:nvSpPr>
          <p:spPr bwMode="auto">
            <a:xfrm>
              <a:off x="2270" y="2569"/>
              <a:ext cx="86" cy="86"/>
            </a:xfrm>
            <a:prstGeom prst="ellipse">
              <a:avLst/>
            </a:prstGeom>
            <a:solidFill>
              <a:srgbClr val="FFFF00"/>
            </a:solidFill>
            <a:ln w="9525">
              <a:solidFill>
                <a:srgbClr val="000000"/>
              </a:solidFill>
              <a:round/>
              <a:headEnd/>
              <a:tailEnd/>
            </a:ln>
          </p:spPr>
          <p:txBody>
            <a:bodyPr/>
            <a:lstStyle/>
            <a:p>
              <a:endParaRPr lang="es-ES"/>
            </a:p>
          </p:txBody>
        </p:sp>
      </p:grpSp>
      <p:grpSp>
        <p:nvGrpSpPr>
          <p:cNvPr id="236731" name="Group 187"/>
          <p:cNvGrpSpPr>
            <a:grpSpLocks/>
          </p:cNvGrpSpPr>
          <p:nvPr/>
        </p:nvGrpSpPr>
        <p:grpSpPr bwMode="auto">
          <a:xfrm>
            <a:off x="3895725" y="2017713"/>
            <a:ext cx="4098925" cy="2689225"/>
            <a:chOff x="2454" y="1271"/>
            <a:chExt cx="2582" cy="1694"/>
          </a:xfrm>
        </p:grpSpPr>
        <p:sp>
          <p:nvSpPr>
            <p:cNvPr id="236676" name="Line 132"/>
            <p:cNvSpPr>
              <a:spLocks noChangeShapeType="1"/>
            </p:cNvSpPr>
            <p:nvPr/>
          </p:nvSpPr>
          <p:spPr bwMode="auto">
            <a:xfrm>
              <a:off x="4798" y="1387"/>
              <a:ext cx="1" cy="1207"/>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36719" name="Group 175"/>
            <p:cNvGrpSpPr>
              <a:grpSpLocks/>
            </p:cNvGrpSpPr>
            <p:nvPr/>
          </p:nvGrpSpPr>
          <p:grpSpPr bwMode="auto">
            <a:xfrm>
              <a:off x="2454" y="1271"/>
              <a:ext cx="2332" cy="257"/>
              <a:chOff x="2454" y="1271"/>
              <a:chExt cx="2332" cy="257"/>
            </a:xfrm>
          </p:grpSpPr>
          <p:sp>
            <p:nvSpPr>
              <p:cNvPr id="236675" name="Line 131"/>
              <p:cNvSpPr>
                <a:spLocks noChangeShapeType="1"/>
              </p:cNvSpPr>
              <p:nvPr/>
            </p:nvSpPr>
            <p:spPr bwMode="auto">
              <a:xfrm flipH="1">
                <a:off x="2717" y="1387"/>
                <a:ext cx="2069" cy="1"/>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36707" name="Group 163"/>
              <p:cNvGrpSpPr>
                <a:grpSpLocks/>
              </p:cNvGrpSpPr>
              <p:nvPr/>
            </p:nvGrpSpPr>
            <p:grpSpPr bwMode="auto">
              <a:xfrm>
                <a:off x="2454" y="1271"/>
                <a:ext cx="233" cy="257"/>
                <a:chOff x="2454" y="1271"/>
                <a:chExt cx="233" cy="257"/>
              </a:xfrm>
            </p:grpSpPr>
            <p:sp>
              <p:nvSpPr>
                <p:cNvPr id="236688" name="Rectangle 144"/>
                <p:cNvSpPr>
                  <a:spLocks noChangeArrowheads="1"/>
                </p:cNvSpPr>
                <p:nvPr/>
              </p:nvSpPr>
              <p:spPr bwMode="auto">
                <a:xfrm>
                  <a:off x="2454" y="1271"/>
                  <a:ext cx="2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689" name="Rectangle 145"/>
                <p:cNvSpPr>
                  <a:spLocks noChangeArrowheads="1"/>
                </p:cNvSpPr>
                <p:nvPr/>
              </p:nvSpPr>
              <p:spPr bwMode="auto">
                <a:xfrm>
                  <a:off x="2491" y="1271"/>
                  <a:ext cx="10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B</a:t>
                  </a:r>
                  <a:endParaRPr lang="es-ES_tradnl" altLang="es-ES" sz="2400" b="0">
                    <a:effectLst>
                      <a:outerShdw blurRad="38100" dist="38100" dir="2700000" algn="tl">
                        <a:srgbClr val="000000"/>
                      </a:outerShdw>
                    </a:effectLst>
                    <a:latin typeface="Times New Roman" pitchFamily="18" charset="0"/>
                  </a:endParaRPr>
                </a:p>
              </p:txBody>
            </p:sp>
            <p:sp>
              <p:nvSpPr>
                <p:cNvPr id="236690" name="Rectangle 146"/>
                <p:cNvSpPr>
                  <a:spLocks noChangeArrowheads="1"/>
                </p:cNvSpPr>
                <p:nvPr/>
              </p:nvSpPr>
              <p:spPr bwMode="auto">
                <a:xfrm>
                  <a:off x="2585" y="1345"/>
                  <a:ext cx="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effectLst>
                        <a:outerShdw blurRad="38100" dist="38100" dir="2700000" algn="tl">
                          <a:srgbClr val="000000"/>
                        </a:outerShdw>
                      </a:effectLst>
                    </a:rPr>
                    <a:t>m</a:t>
                  </a:r>
                  <a:endParaRPr lang="es-ES_tradnl" altLang="es-ES" sz="2400" b="0">
                    <a:effectLst>
                      <a:outerShdw blurRad="38100" dist="38100" dir="2700000" algn="tl">
                        <a:srgbClr val="000000"/>
                      </a:outerShdw>
                    </a:effectLst>
                    <a:latin typeface="Times New Roman" pitchFamily="18" charset="0"/>
                  </a:endParaRPr>
                </a:p>
              </p:txBody>
            </p:sp>
          </p:grpSp>
        </p:grpSp>
        <p:grpSp>
          <p:nvGrpSpPr>
            <p:cNvPr id="236730" name="Group 186"/>
            <p:cNvGrpSpPr>
              <a:grpSpLocks/>
            </p:cNvGrpSpPr>
            <p:nvPr/>
          </p:nvGrpSpPr>
          <p:grpSpPr bwMode="auto">
            <a:xfrm>
              <a:off x="4656" y="2640"/>
              <a:ext cx="380" cy="325"/>
              <a:chOff x="4656" y="2640"/>
              <a:chExt cx="380" cy="325"/>
            </a:xfrm>
          </p:grpSpPr>
          <p:sp>
            <p:nvSpPr>
              <p:cNvPr id="236726" name="Rectangle 182"/>
              <p:cNvSpPr>
                <a:spLocks noChangeArrowheads="1"/>
              </p:cNvSpPr>
              <p:nvPr/>
            </p:nvSpPr>
            <p:spPr bwMode="auto">
              <a:xfrm>
                <a:off x="4656" y="2640"/>
                <a:ext cx="38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36728" name="Rectangle 184"/>
              <p:cNvSpPr>
                <a:spLocks noChangeArrowheads="1"/>
              </p:cNvSpPr>
              <p:nvPr/>
            </p:nvSpPr>
            <p:spPr bwMode="auto">
              <a:xfrm>
                <a:off x="4767" y="2640"/>
                <a:ext cx="1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900">
                    <a:effectLst>
                      <a:outerShdw blurRad="38100" dist="38100" dir="2700000" algn="tl">
                        <a:srgbClr val="000000"/>
                      </a:outerShdw>
                    </a:effectLst>
                  </a:rPr>
                  <a:t>H</a:t>
                </a:r>
                <a:endParaRPr lang="es-ES_tradnl" altLang="es-ES" sz="2400" b="0">
                  <a:effectLst>
                    <a:outerShdw blurRad="38100" dist="38100" dir="2700000" algn="tl">
                      <a:srgbClr val="000000"/>
                    </a:outerShdw>
                  </a:effectLst>
                  <a:latin typeface="Times New Roman" pitchFamily="18" charset="0"/>
                </a:endParaRPr>
              </a:p>
            </p:txBody>
          </p:sp>
          <p:sp>
            <p:nvSpPr>
              <p:cNvPr id="236729" name="Rectangle 185"/>
              <p:cNvSpPr>
                <a:spLocks noChangeArrowheads="1"/>
              </p:cNvSpPr>
              <p:nvPr/>
            </p:nvSpPr>
            <p:spPr bwMode="auto">
              <a:xfrm>
                <a:off x="4867" y="2714"/>
                <a:ext cx="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300">
                    <a:effectLst>
                      <a:outerShdw blurRad="38100" dist="38100" dir="2700000" algn="tl">
                        <a:srgbClr val="000000"/>
                      </a:outerShdw>
                    </a:effectLst>
                  </a:rPr>
                  <a:t>m</a:t>
                </a:r>
                <a:endParaRPr lang="es-ES_tradnl" altLang="es-ES" sz="2400" b="0">
                  <a:effectLst>
                    <a:outerShdw blurRad="38100" dist="38100" dir="2700000" algn="tl">
                      <a:srgbClr val="000000"/>
                    </a:outerShdw>
                  </a:effectLst>
                  <a:latin typeface="Times New Roman" pitchFamily="18" charset="0"/>
                </a:endParaRPr>
              </a:p>
            </p:txBody>
          </p:sp>
        </p:grpSp>
      </p:grpSp>
      <p:grpSp>
        <p:nvGrpSpPr>
          <p:cNvPr id="236733" name="Group 189"/>
          <p:cNvGrpSpPr>
            <a:grpSpLocks/>
          </p:cNvGrpSpPr>
          <p:nvPr/>
        </p:nvGrpSpPr>
        <p:grpSpPr bwMode="auto">
          <a:xfrm>
            <a:off x="4876800" y="2209800"/>
            <a:ext cx="2749550" cy="2197100"/>
            <a:chOff x="3072" y="1387"/>
            <a:chExt cx="1732" cy="1384"/>
          </a:xfrm>
        </p:grpSpPr>
        <p:sp>
          <p:nvSpPr>
            <p:cNvPr id="236734" name="Freeform 190"/>
            <p:cNvSpPr>
              <a:spLocks/>
            </p:cNvSpPr>
            <p:nvPr/>
          </p:nvSpPr>
          <p:spPr bwMode="auto">
            <a:xfrm>
              <a:off x="3072" y="1387"/>
              <a:ext cx="1732" cy="1384"/>
            </a:xfrm>
            <a:custGeom>
              <a:avLst/>
              <a:gdLst>
                <a:gd name="T0" fmla="*/ 1732 w 1732"/>
                <a:gd name="T1" fmla="*/ 0 h 1384"/>
                <a:gd name="T2" fmla="*/ 1555 w 1732"/>
                <a:gd name="T3" fmla="*/ 6 h 1384"/>
                <a:gd name="T4" fmla="*/ 1384 w 1732"/>
                <a:gd name="T5" fmla="*/ 31 h 1384"/>
                <a:gd name="T6" fmla="*/ 1218 w 1732"/>
                <a:gd name="T7" fmla="*/ 62 h 1384"/>
                <a:gd name="T8" fmla="*/ 1059 w 1732"/>
                <a:gd name="T9" fmla="*/ 111 h 1384"/>
                <a:gd name="T10" fmla="*/ 906 w 1732"/>
                <a:gd name="T11" fmla="*/ 166 h 1384"/>
                <a:gd name="T12" fmla="*/ 765 w 1732"/>
                <a:gd name="T13" fmla="*/ 239 h 1384"/>
                <a:gd name="T14" fmla="*/ 631 w 1732"/>
                <a:gd name="T15" fmla="*/ 319 h 1384"/>
                <a:gd name="T16" fmla="*/ 508 w 1732"/>
                <a:gd name="T17" fmla="*/ 404 h 1384"/>
                <a:gd name="T18" fmla="*/ 398 w 1732"/>
                <a:gd name="T19" fmla="*/ 502 h 1384"/>
                <a:gd name="T20" fmla="*/ 294 w 1732"/>
                <a:gd name="T21" fmla="*/ 613 h 1384"/>
                <a:gd name="T22" fmla="*/ 208 w 1732"/>
                <a:gd name="T23" fmla="*/ 723 h 1384"/>
                <a:gd name="T24" fmla="*/ 135 w 1732"/>
                <a:gd name="T25" fmla="*/ 845 h 1384"/>
                <a:gd name="T26" fmla="*/ 80 w 1732"/>
                <a:gd name="T27" fmla="*/ 974 h 1384"/>
                <a:gd name="T28" fmla="*/ 37 w 1732"/>
                <a:gd name="T29" fmla="*/ 1102 h 1384"/>
                <a:gd name="T30" fmla="*/ 6 w 1732"/>
                <a:gd name="T31" fmla="*/ 1243 h 1384"/>
                <a:gd name="T32" fmla="*/ 0 w 1732"/>
                <a:gd name="T33" fmla="*/ 138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84">
                  <a:moveTo>
                    <a:pt x="1732" y="0"/>
                  </a:moveTo>
                  <a:lnTo>
                    <a:pt x="1555" y="6"/>
                  </a:lnTo>
                  <a:lnTo>
                    <a:pt x="1384" y="31"/>
                  </a:lnTo>
                  <a:lnTo>
                    <a:pt x="1218" y="62"/>
                  </a:lnTo>
                  <a:lnTo>
                    <a:pt x="1059" y="111"/>
                  </a:lnTo>
                  <a:lnTo>
                    <a:pt x="906" y="166"/>
                  </a:lnTo>
                  <a:lnTo>
                    <a:pt x="765" y="239"/>
                  </a:lnTo>
                  <a:lnTo>
                    <a:pt x="631" y="319"/>
                  </a:lnTo>
                  <a:lnTo>
                    <a:pt x="508" y="404"/>
                  </a:lnTo>
                  <a:lnTo>
                    <a:pt x="398" y="502"/>
                  </a:lnTo>
                  <a:lnTo>
                    <a:pt x="294" y="613"/>
                  </a:lnTo>
                  <a:lnTo>
                    <a:pt x="208" y="723"/>
                  </a:lnTo>
                  <a:lnTo>
                    <a:pt x="135" y="845"/>
                  </a:lnTo>
                  <a:lnTo>
                    <a:pt x="80" y="974"/>
                  </a:lnTo>
                  <a:lnTo>
                    <a:pt x="37" y="1102"/>
                  </a:lnTo>
                  <a:lnTo>
                    <a:pt x="6" y="1243"/>
                  </a:lnTo>
                  <a:lnTo>
                    <a:pt x="0" y="1384"/>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35" name="Group 191"/>
            <p:cNvGrpSpPr>
              <a:grpSpLocks/>
            </p:cNvGrpSpPr>
            <p:nvPr/>
          </p:nvGrpSpPr>
          <p:grpSpPr bwMode="auto">
            <a:xfrm>
              <a:off x="3146" y="2140"/>
              <a:ext cx="122" cy="147"/>
              <a:chOff x="3146" y="2140"/>
              <a:chExt cx="122" cy="147"/>
            </a:xfrm>
          </p:grpSpPr>
          <p:sp>
            <p:nvSpPr>
              <p:cNvPr id="236736" name="Line 192"/>
              <p:cNvSpPr>
                <a:spLocks noChangeShapeType="1"/>
              </p:cNvSpPr>
              <p:nvPr/>
            </p:nvSpPr>
            <p:spPr bwMode="auto">
              <a:xfrm>
                <a:off x="3250" y="2140"/>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37" name="Freeform 193"/>
              <p:cNvSpPr>
                <a:spLocks/>
              </p:cNvSpPr>
              <p:nvPr/>
            </p:nvSpPr>
            <p:spPr bwMode="auto">
              <a:xfrm>
                <a:off x="3146" y="2140"/>
                <a:ext cx="122" cy="147"/>
              </a:xfrm>
              <a:custGeom>
                <a:avLst/>
                <a:gdLst>
                  <a:gd name="T0" fmla="*/ 122 w 122"/>
                  <a:gd name="T1" fmla="*/ 147 h 147"/>
                  <a:gd name="T2" fmla="*/ 104 w 122"/>
                  <a:gd name="T3" fmla="*/ 0 h 147"/>
                  <a:gd name="T4" fmla="*/ 0 w 122"/>
                  <a:gd name="T5" fmla="*/ 98 h 147"/>
                  <a:gd name="T6" fmla="*/ 122 w 122"/>
                  <a:gd name="T7" fmla="*/ 147 h 147"/>
                </a:gdLst>
                <a:ahLst/>
                <a:cxnLst>
                  <a:cxn ang="0">
                    <a:pos x="T0" y="T1"/>
                  </a:cxn>
                  <a:cxn ang="0">
                    <a:pos x="T2" y="T3"/>
                  </a:cxn>
                  <a:cxn ang="0">
                    <a:pos x="T4" y="T5"/>
                  </a:cxn>
                  <a:cxn ang="0">
                    <a:pos x="T6" y="T7"/>
                  </a:cxn>
                </a:cxnLst>
                <a:rect l="0" t="0" r="r" b="b"/>
                <a:pathLst>
                  <a:path w="122" h="147">
                    <a:moveTo>
                      <a:pt x="122" y="147"/>
                    </a:moveTo>
                    <a:lnTo>
                      <a:pt x="104" y="0"/>
                    </a:lnTo>
                    <a:lnTo>
                      <a:pt x="0" y="98"/>
                    </a:lnTo>
                    <a:lnTo>
                      <a:pt x="122" y="147"/>
                    </a:lnTo>
                    <a:close/>
                  </a:path>
                </a:pathLst>
              </a:custGeom>
              <a:solidFill>
                <a:srgbClr val="FF0000"/>
              </a:solidFill>
              <a:ln w="9525">
                <a:solidFill>
                  <a:srgbClr val="00FF00"/>
                </a:solidFill>
                <a:round/>
                <a:headEnd/>
                <a:tailEnd/>
              </a:ln>
            </p:spPr>
            <p:txBody>
              <a:bodyPr/>
              <a:lstStyle/>
              <a:p>
                <a:endParaRPr lang="es-ES"/>
              </a:p>
            </p:txBody>
          </p:sp>
        </p:grpSp>
      </p:grpSp>
      <p:grpSp>
        <p:nvGrpSpPr>
          <p:cNvPr id="236738" name="Group 194"/>
          <p:cNvGrpSpPr>
            <a:grpSpLocks/>
          </p:cNvGrpSpPr>
          <p:nvPr/>
        </p:nvGrpSpPr>
        <p:grpSpPr bwMode="auto">
          <a:xfrm>
            <a:off x="3657600" y="2209800"/>
            <a:ext cx="3702050" cy="2003425"/>
            <a:chOff x="2313" y="1387"/>
            <a:chExt cx="2332" cy="1262"/>
          </a:xfrm>
        </p:grpSpPr>
        <p:sp>
          <p:nvSpPr>
            <p:cNvPr id="236739" name="Freeform 195"/>
            <p:cNvSpPr>
              <a:spLocks/>
            </p:cNvSpPr>
            <p:nvPr/>
          </p:nvSpPr>
          <p:spPr bwMode="auto">
            <a:xfrm>
              <a:off x="2313" y="1387"/>
              <a:ext cx="2332" cy="1262"/>
            </a:xfrm>
            <a:custGeom>
              <a:avLst/>
              <a:gdLst>
                <a:gd name="T0" fmla="*/ 2332 w 2332"/>
                <a:gd name="T1" fmla="*/ 0 h 1262"/>
                <a:gd name="T2" fmla="*/ 2094 w 2332"/>
                <a:gd name="T3" fmla="*/ 6 h 1262"/>
                <a:gd name="T4" fmla="*/ 1861 w 2332"/>
                <a:gd name="T5" fmla="*/ 25 h 1262"/>
                <a:gd name="T6" fmla="*/ 1641 w 2332"/>
                <a:gd name="T7" fmla="*/ 55 h 1262"/>
                <a:gd name="T8" fmla="*/ 1426 w 2332"/>
                <a:gd name="T9" fmla="*/ 98 h 1262"/>
                <a:gd name="T10" fmla="*/ 1224 w 2332"/>
                <a:gd name="T11" fmla="*/ 153 h 1262"/>
                <a:gd name="T12" fmla="*/ 1028 w 2332"/>
                <a:gd name="T13" fmla="*/ 215 h 1262"/>
                <a:gd name="T14" fmla="*/ 851 w 2332"/>
                <a:gd name="T15" fmla="*/ 288 h 1262"/>
                <a:gd name="T16" fmla="*/ 686 w 2332"/>
                <a:gd name="T17" fmla="*/ 368 h 1262"/>
                <a:gd name="T18" fmla="*/ 533 w 2332"/>
                <a:gd name="T19" fmla="*/ 460 h 1262"/>
                <a:gd name="T20" fmla="*/ 398 w 2332"/>
                <a:gd name="T21" fmla="*/ 558 h 1262"/>
                <a:gd name="T22" fmla="*/ 282 w 2332"/>
                <a:gd name="T23" fmla="*/ 662 h 1262"/>
                <a:gd name="T24" fmla="*/ 184 w 2332"/>
                <a:gd name="T25" fmla="*/ 772 h 1262"/>
                <a:gd name="T26" fmla="*/ 104 w 2332"/>
                <a:gd name="T27" fmla="*/ 888 h 1262"/>
                <a:gd name="T28" fmla="*/ 49 w 2332"/>
                <a:gd name="T29" fmla="*/ 1004 h 1262"/>
                <a:gd name="T30" fmla="*/ 12 w 2332"/>
                <a:gd name="T31" fmla="*/ 1133 h 1262"/>
                <a:gd name="T32" fmla="*/ 6 w 2332"/>
                <a:gd name="T33" fmla="*/ 1194 h 1262"/>
                <a:gd name="T34" fmla="*/ 0 w 2332"/>
                <a:gd name="T35"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2" h="1262">
                  <a:moveTo>
                    <a:pt x="2332" y="0"/>
                  </a:moveTo>
                  <a:lnTo>
                    <a:pt x="2094" y="6"/>
                  </a:lnTo>
                  <a:lnTo>
                    <a:pt x="1861" y="25"/>
                  </a:lnTo>
                  <a:lnTo>
                    <a:pt x="1641" y="55"/>
                  </a:lnTo>
                  <a:lnTo>
                    <a:pt x="1426" y="98"/>
                  </a:lnTo>
                  <a:lnTo>
                    <a:pt x="1224" y="153"/>
                  </a:lnTo>
                  <a:lnTo>
                    <a:pt x="1028" y="215"/>
                  </a:lnTo>
                  <a:lnTo>
                    <a:pt x="851" y="288"/>
                  </a:lnTo>
                  <a:lnTo>
                    <a:pt x="686" y="368"/>
                  </a:lnTo>
                  <a:lnTo>
                    <a:pt x="533" y="460"/>
                  </a:lnTo>
                  <a:lnTo>
                    <a:pt x="398" y="558"/>
                  </a:lnTo>
                  <a:lnTo>
                    <a:pt x="282" y="662"/>
                  </a:lnTo>
                  <a:lnTo>
                    <a:pt x="184" y="772"/>
                  </a:lnTo>
                  <a:lnTo>
                    <a:pt x="104" y="888"/>
                  </a:lnTo>
                  <a:lnTo>
                    <a:pt x="49" y="1004"/>
                  </a:lnTo>
                  <a:lnTo>
                    <a:pt x="12" y="1133"/>
                  </a:lnTo>
                  <a:lnTo>
                    <a:pt x="6" y="1194"/>
                  </a:lnTo>
                  <a:lnTo>
                    <a:pt x="0" y="1262"/>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40" name="Group 196"/>
            <p:cNvGrpSpPr>
              <a:grpSpLocks/>
            </p:cNvGrpSpPr>
            <p:nvPr/>
          </p:nvGrpSpPr>
          <p:grpSpPr bwMode="auto">
            <a:xfrm>
              <a:off x="3341" y="1491"/>
              <a:ext cx="141" cy="118"/>
              <a:chOff x="3341" y="1491"/>
              <a:chExt cx="141" cy="118"/>
            </a:xfrm>
          </p:grpSpPr>
          <p:sp>
            <p:nvSpPr>
              <p:cNvPr id="236741" name="Line 197"/>
              <p:cNvSpPr>
                <a:spLocks noChangeShapeType="1"/>
              </p:cNvSpPr>
              <p:nvPr/>
            </p:nvSpPr>
            <p:spPr bwMode="auto">
              <a:xfrm>
                <a:off x="3341" y="1608"/>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42" name="Freeform 198"/>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w="9525">
                <a:solidFill>
                  <a:srgbClr val="00FF00"/>
                </a:solidFill>
                <a:round/>
                <a:headEnd/>
                <a:tailEnd/>
              </a:ln>
            </p:spPr>
            <p:txBody>
              <a:bodyPr/>
              <a:lstStyle/>
              <a:p>
                <a:endParaRPr lang="es-ES"/>
              </a:p>
            </p:txBody>
          </p:sp>
        </p:grpSp>
      </p:grpSp>
      <p:grpSp>
        <p:nvGrpSpPr>
          <p:cNvPr id="236743" name="Group 199"/>
          <p:cNvGrpSpPr>
            <a:grpSpLocks/>
          </p:cNvGrpSpPr>
          <p:nvPr/>
        </p:nvGrpSpPr>
        <p:grpSpPr bwMode="auto">
          <a:xfrm>
            <a:off x="914400" y="4114800"/>
            <a:ext cx="2749550" cy="2216150"/>
            <a:chOff x="575" y="2606"/>
            <a:chExt cx="1732" cy="1396"/>
          </a:xfrm>
        </p:grpSpPr>
        <p:sp>
          <p:nvSpPr>
            <p:cNvPr id="236744" name="Freeform 200"/>
            <p:cNvSpPr>
              <a:spLocks/>
            </p:cNvSpPr>
            <p:nvPr/>
          </p:nvSpPr>
          <p:spPr bwMode="auto">
            <a:xfrm>
              <a:off x="575" y="2606"/>
              <a:ext cx="1732" cy="1396"/>
            </a:xfrm>
            <a:custGeom>
              <a:avLst/>
              <a:gdLst>
                <a:gd name="T0" fmla="*/ 0 w 1732"/>
                <a:gd name="T1" fmla="*/ 1396 h 1396"/>
                <a:gd name="T2" fmla="*/ 177 w 1732"/>
                <a:gd name="T3" fmla="*/ 1390 h 1396"/>
                <a:gd name="T4" fmla="*/ 349 w 1732"/>
                <a:gd name="T5" fmla="*/ 1365 h 1396"/>
                <a:gd name="T6" fmla="*/ 514 w 1732"/>
                <a:gd name="T7" fmla="*/ 1334 h 1396"/>
                <a:gd name="T8" fmla="*/ 673 w 1732"/>
                <a:gd name="T9" fmla="*/ 1285 h 1396"/>
                <a:gd name="T10" fmla="*/ 826 w 1732"/>
                <a:gd name="T11" fmla="*/ 1230 h 1396"/>
                <a:gd name="T12" fmla="*/ 973 w 1732"/>
                <a:gd name="T13" fmla="*/ 1157 h 1396"/>
                <a:gd name="T14" fmla="*/ 1102 w 1732"/>
                <a:gd name="T15" fmla="*/ 1077 h 1396"/>
                <a:gd name="T16" fmla="*/ 1224 w 1732"/>
                <a:gd name="T17" fmla="*/ 985 h 1396"/>
                <a:gd name="T18" fmla="*/ 1340 w 1732"/>
                <a:gd name="T19" fmla="*/ 888 h 1396"/>
                <a:gd name="T20" fmla="*/ 1438 w 1732"/>
                <a:gd name="T21" fmla="*/ 783 h 1396"/>
                <a:gd name="T22" fmla="*/ 1524 w 1732"/>
                <a:gd name="T23" fmla="*/ 667 h 1396"/>
                <a:gd name="T24" fmla="*/ 1597 w 1732"/>
                <a:gd name="T25" fmla="*/ 545 h 1396"/>
                <a:gd name="T26" fmla="*/ 1652 w 1732"/>
                <a:gd name="T27" fmla="*/ 416 h 1396"/>
                <a:gd name="T28" fmla="*/ 1695 w 1732"/>
                <a:gd name="T29" fmla="*/ 281 h 1396"/>
                <a:gd name="T30" fmla="*/ 1726 w 1732"/>
                <a:gd name="T31" fmla="*/ 141 h 1396"/>
                <a:gd name="T32" fmla="*/ 1732 w 1732"/>
                <a:gd name="T33"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96">
                  <a:moveTo>
                    <a:pt x="0" y="1396"/>
                  </a:moveTo>
                  <a:lnTo>
                    <a:pt x="177" y="1390"/>
                  </a:lnTo>
                  <a:lnTo>
                    <a:pt x="349" y="1365"/>
                  </a:lnTo>
                  <a:lnTo>
                    <a:pt x="514" y="1334"/>
                  </a:lnTo>
                  <a:lnTo>
                    <a:pt x="673" y="1285"/>
                  </a:lnTo>
                  <a:lnTo>
                    <a:pt x="826" y="1230"/>
                  </a:lnTo>
                  <a:lnTo>
                    <a:pt x="973" y="1157"/>
                  </a:lnTo>
                  <a:lnTo>
                    <a:pt x="1102" y="1077"/>
                  </a:lnTo>
                  <a:lnTo>
                    <a:pt x="1224" y="985"/>
                  </a:lnTo>
                  <a:lnTo>
                    <a:pt x="1340" y="888"/>
                  </a:lnTo>
                  <a:lnTo>
                    <a:pt x="1438" y="783"/>
                  </a:lnTo>
                  <a:lnTo>
                    <a:pt x="1524" y="667"/>
                  </a:lnTo>
                  <a:lnTo>
                    <a:pt x="1597" y="545"/>
                  </a:lnTo>
                  <a:lnTo>
                    <a:pt x="1652" y="416"/>
                  </a:lnTo>
                  <a:lnTo>
                    <a:pt x="1695" y="281"/>
                  </a:lnTo>
                  <a:lnTo>
                    <a:pt x="1726" y="141"/>
                  </a:lnTo>
                  <a:lnTo>
                    <a:pt x="1732" y="0"/>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45" name="Group 201"/>
            <p:cNvGrpSpPr>
              <a:grpSpLocks/>
            </p:cNvGrpSpPr>
            <p:nvPr/>
          </p:nvGrpSpPr>
          <p:grpSpPr bwMode="auto">
            <a:xfrm rot="-825274">
              <a:off x="1960" y="3288"/>
              <a:ext cx="141" cy="118"/>
              <a:chOff x="3341" y="1491"/>
              <a:chExt cx="141" cy="118"/>
            </a:xfrm>
          </p:grpSpPr>
          <p:sp>
            <p:nvSpPr>
              <p:cNvPr id="236746" name="Line 202"/>
              <p:cNvSpPr>
                <a:spLocks noChangeShapeType="1"/>
              </p:cNvSpPr>
              <p:nvPr/>
            </p:nvSpPr>
            <p:spPr bwMode="auto">
              <a:xfrm>
                <a:off x="3341" y="1608"/>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47" name="Freeform 203"/>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w="9525">
                <a:solidFill>
                  <a:srgbClr val="00FF00"/>
                </a:solidFill>
                <a:round/>
                <a:headEnd/>
                <a:tailEnd/>
              </a:ln>
            </p:spPr>
            <p:txBody>
              <a:bodyPr/>
              <a:lstStyle/>
              <a:p>
                <a:endParaRPr lang="es-ES"/>
              </a:p>
            </p:txBody>
          </p:sp>
        </p:grpSp>
      </p:grpSp>
      <p:grpSp>
        <p:nvGrpSpPr>
          <p:cNvPr id="236748" name="Group 204"/>
          <p:cNvGrpSpPr>
            <a:grpSpLocks/>
          </p:cNvGrpSpPr>
          <p:nvPr/>
        </p:nvGrpSpPr>
        <p:grpSpPr bwMode="auto">
          <a:xfrm>
            <a:off x="1096963" y="4178300"/>
            <a:ext cx="3779837" cy="2187575"/>
            <a:chOff x="697" y="2624"/>
            <a:chExt cx="2381" cy="1378"/>
          </a:xfrm>
        </p:grpSpPr>
        <p:sp>
          <p:nvSpPr>
            <p:cNvPr id="236749" name="Freeform 205"/>
            <p:cNvSpPr>
              <a:spLocks/>
            </p:cNvSpPr>
            <p:nvPr/>
          </p:nvSpPr>
          <p:spPr bwMode="auto">
            <a:xfrm>
              <a:off x="697" y="2624"/>
              <a:ext cx="2381" cy="1378"/>
            </a:xfrm>
            <a:custGeom>
              <a:avLst/>
              <a:gdLst>
                <a:gd name="T0" fmla="*/ 0 w 2381"/>
                <a:gd name="T1" fmla="*/ 1378 h 1378"/>
                <a:gd name="T2" fmla="*/ 245 w 2381"/>
                <a:gd name="T3" fmla="*/ 1372 h 1378"/>
                <a:gd name="T4" fmla="*/ 478 w 2381"/>
                <a:gd name="T5" fmla="*/ 1347 h 1378"/>
                <a:gd name="T6" fmla="*/ 710 w 2381"/>
                <a:gd name="T7" fmla="*/ 1316 h 1378"/>
                <a:gd name="T8" fmla="*/ 931 w 2381"/>
                <a:gd name="T9" fmla="*/ 1267 h 1378"/>
                <a:gd name="T10" fmla="*/ 1139 w 2381"/>
                <a:gd name="T11" fmla="*/ 1212 h 1378"/>
                <a:gd name="T12" fmla="*/ 1335 w 2381"/>
                <a:gd name="T13" fmla="*/ 1145 h 1378"/>
                <a:gd name="T14" fmla="*/ 1518 w 2381"/>
                <a:gd name="T15" fmla="*/ 1065 h 1378"/>
                <a:gd name="T16" fmla="*/ 1683 w 2381"/>
                <a:gd name="T17" fmla="*/ 974 h 1378"/>
                <a:gd name="T18" fmla="*/ 1836 w 2381"/>
                <a:gd name="T19" fmla="*/ 876 h 1378"/>
                <a:gd name="T20" fmla="*/ 1977 w 2381"/>
                <a:gd name="T21" fmla="*/ 772 h 1378"/>
                <a:gd name="T22" fmla="*/ 2094 w 2381"/>
                <a:gd name="T23" fmla="*/ 655 h 1378"/>
                <a:gd name="T24" fmla="*/ 2192 w 2381"/>
                <a:gd name="T25" fmla="*/ 539 h 1378"/>
                <a:gd name="T26" fmla="*/ 2277 w 2381"/>
                <a:gd name="T27" fmla="*/ 410 h 1378"/>
                <a:gd name="T28" fmla="*/ 2332 w 2381"/>
                <a:gd name="T29" fmla="*/ 276 h 1378"/>
                <a:gd name="T30" fmla="*/ 2369 w 2381"/>
                <a:gd name="T31" fmla="*/ 141 h 1378"/>
                <a:gd name="T32" fmla="*/ 2381 w 2381"/>
                <a:gd name="T33" fmla="*/ 74 h 1378"/>
                <a:gd name="T34" fmla="*/ 2381 w 2381"/>
                <a:gd name="T35" fmla="*/ 0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1" h="1378">
                  <a:moveTo>
                    <a:pt x="0" y="1378"/>
                  </a:moveTo>
                  <a:lnTo>
                    <a:pt x="245" y="1372"/>
                  </a:lnTo>
                  <a:lnTo>
                    <a:pt x="478" y="1347"/>
                  </a:lnTo>
                  <a:lnTo>
                    <a:pt x="710" y="1316"/>
                  </a:lnTo>
                  <a:lnTo>
                    <a:pt x="931" y="1267"/>
                  </a:lnTo>
                  <a:lnTo>
                    <a:pt x="1139" y="1212"/>
                  </a:lnTo>
                  <a:lnTo>
                    <a:pt x="1335" y="1145"/>
                  </a:lnTo>
                  <a:lnTo>
                    <a:pt x="1518" y="1065"/>
                  </a:lnTo>
                  <a:lnTo>
                    <a:pt x="1683" y="974"/>
                  </a:lnTo>
                  <a:lnTo>
                    <a:pt x="1836" y="876"/>
                  </a:lnTo>
                  <a:lnTo>
                    <a:pt x="1977" y="772"/>
                  </a:lnTo>
                  <a:lnTo>
                    <a:pt x="2094" y="655"/>
                  </a:lnTo>
                  <a:lnTo>
                    <a:pt x="2192" y="539"/>
                  </a:lnTo>
                  <a:lnTo>
                    <a:pt x="2277" y="410"/>
                  </a:lnTo>
                  <a:lnTo>
                    <a:pt x="2332" y="276"/>
                  </a:lnTo>
                  <a:lnTo>
                    <a:pt x="2369" y="141"/>
                  </a:lnTo>
                  <a:lnTo>
                    <a:pt x="2381" y="74"/>
                  </a:lnTo>
                  <a:lnTo>
                    <a:pt x="2381" y="0"/>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50" name="Group 206"/>
            <p:cNvGrpSpPr>
              <a:grpSpLocks/>
            </p:cNvGrpSpPr>
            <p:nvPr/>
          </p:nvGrpSpPr>
          <p:grpSpPr bwMode="auto">
            <a:xfrm>
              <a:off x="1836" y="3781"/>
              <a:ext cx="141" cy="117"/>
              <a:chOff x="1836" y="3781"/>
              <a:chExt cx="141" cy="117"/>
            </a:xfrm>
          </p:grpSpPr>
          <p:sp>
            <p:nvSpPr>
              <p:cNvPr id="236751" name="Line 207"/>
              <p:cNvSpPr>
                <a:spLocks noChangeShapeType="1"/>
              </p:cNvSpPr>
              <p:nvPr/>
            </p:nvSpPr>
            <p:spPr bwMode="auto">
              <a:xfrm>
                <a:off x="1976" y="3787"/>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52" name="Freeform 208"/>
              <p:cNvSpPr>
                <a:spLocks/>
              </p:cNvSpPr>
              <p:nvPr/>
            </p:nvSpPr>
            <p:spPr bwMode="auto">
              <a:xfrm>
                <a:off x="1836" y="3781"/>
                <a:ext cx="140" cy="117"/>
              </a:xfrm>
              <a:custGeom>
                <a:avLst/>
                <a:gdLst>
                  <a:gd name="T0" fmla="*/ 49 w 140"/>
                  <a:gd name="T1" fmla="*/ 117 h 117"/>
                  <a:gd name="T2" fmla="*/ 140 w 140"/>
                  <a:gd name="T3" fmla="*/ 6 h 117"/>
                  <a:gd name="T4" fmla="*/ 0 w 140"/>
                  <a:gd name="T5" fmla="*/ 0 h 117"/>
                  <a:gd name="T6" fmla="*/ 49 w 140"/>
                  <a:gd name="T7" fmla="*/ 117 h 117"/>
                </a:gdLst>
                <a:ahLst/>
                <a:cxnLst>
                  <a:cxn ang="0">
                    <a:pos x="T0" y="T1"/>
                  </a:cxn>
                  <a:cxn ang="0">
                    <a:pos x="T2" y="T3"/>
                  </a:cxn>
                  <a:cxn ang="0">
                    <a:pos x="T4" y="T5"/>
                  </a:cxn>
                  <a:cxn ang="0">
                    <a:pos x="T6" y="T7"/>
                  </a:cxn>
                </a:cxnLst>
                <a:rect l="0" t="0" r="r" b="b"/>
                <a:pathLst>
                  <a:path w="140" h="117">
                    <a:moveTo>
                      <a:pt x="49" y="117"/>
                    </a:moveTo>
                    <a:lnTo>
                      <a:pt x="140" y="6"/>
                    </a:lnTo>
                    <a:lnTo>
                      <a:pt x="0" y="0"/>
                    </a:lnTo>
                    <a:lnTo>
                      <a:pt x="49" y="117"/>
                    </a:lnTo>
                    <a:close/>
                  </a:path>
                </a:pathLst>
              </a:custGeom>
              <a:solidFill>
                <a:srgbClr val="FF0000"/>
              </a:solidFill>
              <a:ln w="9525">
                <a:solidFill>
                  <a:srgbClr val="00FF00"/>
                </a:solidFill>
                <a:round/>
                <a:headEnd/>
                <a:tailEnd/>
              </a:ln>
            </p:spPr>
            <p:txBody>
              <a:bodyPr/>
              <a:lstStyle/>
              <a:p>
                <a:endParaRPr lang="es-ES"/>
              </a:p>
            </p:txBody>
          </p:sp>
        </p:grpSp>
      </p:grpSp>
      <p:grpSp>
        <p:nvGrpSpPr>
          <p:cNvPr id="236753" name="Group 209"/>
          <p:cNvGrpSpPr>
            <a:grpSpLocks/>
          </p:cNvGrpSpPr>
          <p:nvPr/>
        </p:nvGrpSpPr>
        <p:grpSpPr bwMode="auto">
          <a:xfrm>
            <a:off x="4870450" y="2209800"/>
            <a:ext cx="2749550" cy="2197100"/>
            <a:chOff x="3072" y="1387"/>
            <a:chExt cx="1732" cy="1384"/>
          </a:xfrm>
        </p:grpSpPr>
        <p:sp>
          <p:nvSpPr>
            <p:cNvPr id="236754" name="Freeform 210"/>
            <p:cNvSpPr>
              <a:spLocks/>
            </p:cNvSpPr>
            <p:nvPr/>
          </p:nvSpPr>
          <p:spPr bwMode="auto">
            <a:xfrm>
              <a:off x="3072" y="1387"/>
              <a:ext cx="1732" cy="1384"/>
            </a:xfrm>
            <a:custGeom>
              <a:avLst/>
              <a:gdLst>
                <a:gd name="T0" fmla="*/ 1732 w 1732"/>
                <a:gd name="T1" fmla="*/ 0 h 1384"/>
                <a:gd name="T2" fmla="*/ 1555 w 1732"/>
                <a:gd name="T3" fmla="*/ 6 h 1384"/>
                <a:gd name="T4" fmla="*/ 1384 w 1732"/>
                <a:gd name="T5" fmla="*/ 31 h 1384"/>
                <a:gd name="T6" fmla="*/ 1218 w 1732"/>
                <a:gd name="T7" fmla="*/ 62 h 1384"/>
                <a:gd name="T8" fmla="*/ 1059 w 1732"/>
                <a:gd name="T9" fmla="*/ 111 h 1384"/>
                <a:gd name="T10" fmla="*/ 906 w 1732"/>
                <a:gd name="T11" fmla="*/ 166 h 1384"/>
                <a:gd name="T12" fmla="*/ 765 w 1732"/>
                <a:gd name="T13" fmla="*/ 239 h 1384"/>
                <a:gd name="T14" fmla="*/ 631 w 1732"/>
                <a:gd name="T15" fmla="*/ 319 h 1384"/>
                <a:gd name="T16" fmla="*/ 508 w 1732"/>
                <a:gd name="T17" fmla="*/ 404 h 1384"/>
                <a:gd name="T18" fmla="*/ 398 w 1732"/>
                <a:gd name="T19" fmla="*/ 502 h 1384"/>
                <a:gd name="T20" fmla="*/ 294 w 1732"/>
                <a:gd name="T21" fmla="*/ 613 h 1384"/>
                <a:gd name="T22" fmla="*/ 208 w 1732"/>
                <a:gd name="T23" fmla="*/ 723 h 1384"/>
                <a:gd name="T24" fmla="*/ 135 w 1732"/>
                <a:gd name="T25" fmla="*/ 845 h 1384"/>
                <a:gd name="T26" fmla="*/ 80 w 1732"/>
                <a:gd name="T27" fmla="*/ 974 h 1384"/>
                <a:gd name="T28" fmla="*/ 37 w 1732"/>
                <a:gd name="T29" fmla="*/ 1102 h 1384"/>
                <a:gd name="T30" fmla="*/ 6 w 1732"/>
                <a:gd name="T31" fmla="*/ 1243 h 1384"/>
                <a:gd name="T32" fmla="*/ 0 w 1732"/>
                <a:gd name="T33" fmla="*/ 138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84">
                  <a:moveTo>
                    <a:pt x="1732" y="0"/>
                  </a:moveTo>
                  <a:lnTo>
                    <a:pt x="1555" y="6"/>
                  </a:lnTo>
                  <a:lnTo>
                    <a:pt x="1384" y="31"/>
                  </a:lnTo>
                  <a:lnTo>
                    <a:pt x="1218" y="62"/>
                  </a:lnTo>
                  <a:lnTo>
                    <a:pt x="1059" y="111"/>
                  </a:lnTo>
                  <a:lnTo>
                    <a:pt x="906" y="166"/>
                  </a:lnTo>
                  <a:lnTo>
                    <a:pt x="765" y="239"/>
                  </a:lnTo>
                  <a:lnTo>
                    <a:pt x="631" y="319"/>
                  </a:lnTo>
                  <a:lnTo>
                    <a:pt x="508" y="404"/>
                  </a:lnTo>
                  <a:lnTo>
                    <a:pt x="398" y="502"/>
                  </a:lnTo>
                  <a:lnTo>
                    <a:pt x="294" y="613"/>
                  </a:lnTo>
                  <a:lnTo>
                    <a:pt x="208" y="723"/>
                  </a:lnTo>
                  <a:lnTo>
                    <a:pt x="135" y="845"/>
                  </a:lnTo>
                  <a:lnTo>
                    <a:pt x="80" y="974"/>
                  </a:lnTo>
                  <a:lnTo>
                    <a:pt x="37" y="1102"/>
                  </a:lnTo>
                  <a:lnTo>
                    <a:pt x="6" y="1243"/>
                  </a:lnTo>
                  <a:lnTo>
                    <a:pt x="0" y="1384"/>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55" name="Group 211"/>
            <p:cNvGrpSpPr>
              <a:grpSpLocks/>
            </p:cNvGrpSpPr>
            <p:nvPr/>
          </p:nvGrpSpPr>
          <p:grpSpPr bwMode="auto">
            <a:xfrm>
              <a:off x="3146" y="2140"/>
              <a:ext cx="122" cy="147"/>
              <a:chOff x="3146" y="2140"/>
              <a:chExt cx="122" cy="147"/>
            </a:xfrm>
          </p:grpSpPr>
          <p:sp>
            <p:nvSpPr>
              <p:cNvPr id="236756" name="Line 212"/>
              <p:cNvSpPr>
                <a:spLocks noChangeShapeType="1"/>
              </p:cNvSpPr>
              <p:nvPr/>
            </p:nvSpPr>
            <p:spPr bwMode="auto">
              <a:xfrm>
                <a:off x="3250" y="2140"/>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57" name="Freeform 213"/>
              <p:cNvSpPr>
                <a:spLocks/>
              </p:cNvSpPr>
              <p:nvPr/>
            </p:nvSpPr>
            <p:spPr bwMode="auto">
              <a:xfrm>
                <a:off x="3146" y="2140"/>
                <a:ext cx="122" cy="147"/>
              </a:xfrm>
              <a:custGeom>
                <a:avLst/>
                <a:gdLst>
                  <a:gd name="T0" fmla="*/ 122 w 122"/>
                  <a:gd name="T1" fmla="*/ 147 h 147"/>
                  <a:gd name="T2" fmla="*/ 104 w 122"/>
                  <a:gd name="T3" fmla="*/ 0 h 147"/>
                  <a:gd name="T4" fmla="*/ 0 w 122"/>
                  <a:gd name="T5" fmla="*/ 98 h 147"/>
                  <a:gd name="T6" fmla="*/ 122 w 122"/>
                  <a:gd name="T7" fmla="*/ 147 h 147"/>
                </a:gdLst>
                <a:ahLst/>
                <a:cxnLst>
                  <a:cxn ang="0">
                    <a:pos x="T0" y="T1"/>
                  </a:cxn>
                  <a:cxn ang="0">
                    <a:pos x="T2" y="T3"/>
                  </a:cxn>
                  <a:cxn ang="0">
                    <a:pos x="T4" y="T5"/>
                  </a:cxn>
                  <a:cxn ang="0">
                    <a:pos x="T6" y="T7"/>
                  </a:cxn>
                </a:cxnLst>
                <a:rect l="0" t="0" r="r" b="b"/>
                <a:pathLst>
                  <a:path w="122" h="147">
                    <a:moveTo>
                      <a:pt x="122" y="147"/>
                    </a:moveTo>
                    <a:lnTo>
                      <a:pt x="104" y="0"/>
                    </a:lnTo>
                    <a:lnTo>
                      <a:pt x="0" y="98"/>
                    </a:lnTo>
                    <a:lnTo>
                      <a:pt x="122" y="147"/>
                    </a:lnTo>
                    <a:close/>
                  </a:path>
                </a:pathLst>
              </a:custGeom>
              <a:solidFill>
                <a:srgbClr val="FF0000"/>
              </a:solidFill>
              <a:ln w="9525">
                <a:solidFill>
                  <a:srgbClr val="00FF00"/>
                </a:solidFill>
                <a:round/>
                <a:headEnd/>
                <a:tailEnd/>
              </a:ln>
            </p:spPr>
            <p:txBody>
              <a:bodyPr/>
              <a:lstStyle/>
              <a:p>
                <a:endParaRPr lang="es-ES"/>
              </a:p>
            </p:txBody>
          </p:sp>
        </p:grpSp>
      </p:grpSp>
      <p:grpSp>
        <p:nvGrpSpPr>
          <p:cNvPr id="236758" name="Group 214"/>
          <p:cNvGrpSpPr>
            <a:grpSpLocks/>
          </p:cNvGrpSpPr>
          <p:nvPr/>
        </p:nvGrpSpPr>
        <p:grpSpPr bwMode="auto">
          <a:xfrm>
            <a:off x="3657600" y="2209800"/>
            <a:ext cx="3702050" cy="2003425"/>
            <a:chOff x="2313" y="1387"/>
            <a:chExt cx="2332" cy="1262"/>
          </a:xfrm>
        </p:grpSpPr>
        <p:sp>
          <p:nvSpPr>
            <p:cNvPr id="236759" name="Freeform 215"/>
            <p:cNvSpPr>
              <a:spLocks/>
            </p:cNvSpPr>
            <p:nvPr/>
          </p:nvSpPr>
          <p:spPr bwMode="auto">
            <a:xfrm>
              <a:off x="2313" y="1387"/>
              <a:ext cx="2332" cy="1262"/>
            </a:xfrm>
            <a:custGeom>
              <a:avLst/>
              <a:gdLst>
                <a:gd name="T0" fmla="*/ 2332 w 2332"/>
                <a:gd name="T1" fmla="*/ 0 h 1262"/>
                <a:gd name="T2" fmla="*/ 2094 w 2332"/>
                <a:gd name="T3" fmla="*/ 6 h 1262"/>
                <a:gd name="T4" fmla="*/ 1861 w 2332"/>
                <a:gd name="T5" fmla="*/ 25 h 1262"/>
                <a:gd name="T6" fmla="*/ 1641 w 2332"/>
                <a:gd name="T7" fmla="*/ 55 h 1262"/>
                <a:gd name="T8" fmla="*/ 1426 w 2332"/>
                <a:gd name="T9" fmla="*/ 98 h 1262"/>
                <a:gd name="T10" fmla="*/ 1224 w 2332"/>
                <a:gd name="T11" fmla="*/ 153 h 1262"/>
                <a:gd name="T12" fmla="*/ 1028 w 2332"/>
                <a:gd name="T13" fmla="*/ 215 h 1262"/>
                <a:gd name="T14" fmla="*/ 851 w 2332"/>
                <a:gd name="T15" fmla="*/ 288 h 1262"/>
                <a:gd name="T16" fmla="*/ 686 w 2332"/>
                <a:gd name="T17" fmla="*/ 368 h 1262"/>
                <a:gd name="T18" fmla="*/ 533 w 2332"/>
                <a:gd name="T19" fmla="*/ 460 h 1262"/>
                <a:gd name="T20" fmla="*/ 398 w 2332"/>
                <a:gd name="T21" fmla="*/ 558 h 1262"/>
                <a:gd name="T22" fmla="*/ 282 w 2332"/>
                <a:gd name="T23" fmla="*/ 662 h 1262"/>
                <a:gd name="T24" fmla="*/ 184 w 2332"/>
                <a:gd name="T25" fmla="*/ 772 h 1262"/>
                <a:gd name="T26" fmla="*/ 104 w 2332"/>
                <a:gd name="T27" fmla="*/ 888 h 1262"/>
                <a:gd name="T28" fmla="*/ 49 w 2332"/>
                <a:gd name="T29" fmla="*/ 1004 h 1262"/>
                <a:gd name="T30" fmla="*/ 12 w 2332"/>
                <a:gd name="T31" fmla="*/ 1133 h 1262"/>
                <a:gd name="T32" fmla="*/ 6 w 2332"/>
                <a:gd name="T33" fmla="*/ 1194 h 1262"/>
                <a:gd name="T34" fmla="*/ 0 w 2332"/>
                <a:gd name="T35"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32" h="1262">
                  <a:moveTo>
                    <a:pt x="2332" y="0"/>
                  </a:moveTo>
                  <a:lnTo>
                    <a:pt x="2094" y="6"/>
                  </a:lnTo>
                  <a:lnTo>
                    <a:pt x="1861" y="25"/>
                  </a:lnTo>
                  <a:lnTo>
                    <a:pt x="1641" y="55"/>
                  </a:lnTo>
                  <a:lnTo>
                    <a:pt x="1426" y="98"/>
                  </a:lnTo>
                  <a:lnTo>
                    <a:pt x="1224" y="153"/>
                  </a:lnTo>
                  <a:lnTo>
                    <a:pt x="1028" y="215"/>
                  </a:lnTo>
                  <a:lnTo>
                    <a:pt x="851" y="288"/>
                  </a:lnTo>
                  <a:lnTo>
                    <a:pt x="686" y="368"/>
                  </a:lnTo>
                  <a:lnTo>
                    <a:pt x="533" y="460"/>
                  </a:lnTo>
                  <a:lnTo>
                    <a:pt x="398" y="558"/>
                  </a:lnTo>
                  <a:lnTo>
                    <a:pt x="282" y="662"/>
                  </a:lnTo>
                  <a:lnTo>
                    <a:pt x="184" y="772"/>
                  </a:lnTo>
                  <a:lnTo>
                    <a:pt x="104" y="888"/>
                  </a:lnTo>
                  <a:lnTo>
                    <a:pt x="49" y="1004"/>
                  </a:lnTo>
                  <a:lnTo>
                    <a:pt x="12" y="1133"/>
                  </a:lnTo>
                  <a:lnTo>
                    <a:pt x="6" y="1194"/>
                  </a:lnTo>
                  <a:lnTo>
                    <a:pt x="0" y="1262"/>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60" name="Group 216"/>
            <p:cNvGrpSpPr>
              <a:grpSpLocks/>
            </p:cNvGrpSpPr>
            <p:nvPr/>
          </p:nvGrpSpPr>
          <p:grpSpPr bwMode="auto">
            <a:xfrm>
              <a:off x="3341" y="1491"/>
              <a:ext cx="141" cy="118"/>
              <a:chOff x="3341" y="1491"/>
              <a:chExt cx="141" cy="118"/>
            </a:xfrm>
          </p:grpSpPr>
          <p:sp>
            <p:nvSpPr>
              <p:cNvPr id="236761" name="Line 217"/>
              <p:cNvSpPr>
                <a:spLocks noChangeShapeType="1"/>
              </p:cNvSpPr>
              <p:nvPr/>
            </p:nvSpPr>
            <p:spPr bwMode="auto">
              <a:xfrm>
                <a:off x="3341" y="1608"/>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62" name="Freeform 218"/>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w="9525">
                <a:solidFill>
                  <a:srgbClr val="00FF00"/>
                </a:solidFill>
                <a:round/>
                <a:headEnd/>
                <a:tailEnd/>
              </a:ln>
            </p:spPr>
            <p:txBody>
              <a:bodyPr/>
              <a:lstStyle/>
              <a:p>
                <a:endParaRPr lang="es-ES"/>
              </a:p>
            </p:txBody>
          </p:sp>
        </p:grpSp>
      </p:grpSp>
      <p:grpSp>
        <p:nvGrpSpPr>
          <p:cNvPr id="236763" name="Group 219"/>
          <p:cNvGrpSpPr>
            <a:grpSpLocks/>
          </p:cNvGrpSpPr>
          <p:nvPr/>
        </p:nvGrpSpPr>
        <p:grpSpPr bwMode="auto">
          <a:xfrm>
            <a:off x="914400" y="4114800"/>
            <a:ext cx="2749550" cy="2216150"/>
            <a:chOff x="575" y="2606"/>
            <a:chExt cx="1732" cy="1396"/>
          </a:xfrm>
        </p:grpSpPr>
        <p:sp>
          <p:nvSpPr>
            <p:cNvPr id="236764" name="Freeform 220"/>
            <p:cNvSpPr>
              <a:spLocks/>
            </p:cNvSpPr>
            <p:nvPr/>
          </p:nvSpPr>
          <p:spPr bwMode="auto">
            <a:xfrm>
              <a:off x="575" y="2606"/>
              <a:ext cx="1732" cy="1396"/>
            </a:xfrm>
            <a:custGeom>
              <a:avLst/>
              <a:gdLst>
                <a:gd name="T0" fmla="*/ 0 w 1732"/>
                <a:gd name="T1" fmla="*/ 1396 h 1396"/>
                <a:gd name="T2" fmla="*/ 177 w 1732"/>
                <a:gd name="T3" fmla="*/ 1390 h 1396"/>
                <a:gd name="T4" fmla="*/ 349 w 1732"/>
                <a:gd name="T5" fmla="*/ 1365 h 1396"/>
                <a:gd name="T6" fmla="*/ 514 w 1732"/>
                <a:gd name="T7" fmla="*/ 1334 h 1396"/>
                <a:gd name="T8" fmla="*/ 673 w 1732"/>
                <a:gd name="T9" fmla="*/ 1285 h 1396"/>
                <a:gd name="T10" fmla="*/ 826 w 1732"/>
                <a:gd name="T11" fmla="*/ 1230 h 1396"/>
                <a:gd name="T12" fmla="*/ 973 w 1732"/>
                <a:gd name="T13" fmla="*/ 1157 h 1396"/>
                <a:gd name="T14" fmla="*/ 1102 w 1732"/>
                <a:gd name="T15" fmla="*/ 1077 h 1396"/>
                <a:gd name="T16" fmla="*/ 1224 w 1732"/>
                <a:gd name="T17" fmla="*/ 985 h 1396"/>
                <a:gd name="T18" fmla="*/ 1340 w 1732"/>
                <a:gd name="T19" fmla="*/ 888 h 1396"/>
                <a:gd name="T20" fmla="*/ 1438 w 1732"/>
                <a:gd name="T21" fmla="*/ 783 h 1396"/>
                <a:gd name="T22" fmla="*/ 1524 w 1732"/>
                <a:gd name="T23" fmla="*/ 667 h 1396"/>
                <a:gd name="T24" fmla="*/ 1597 w 1732"/>
                <a:gd name="T25" fmla="*/ 545 h 1396"/>
                <a:gd name="T26" fmla="*/ 1652 w 1732"/>
                <a:gd name="T27" fmla="*/ 416 h 1396"/>
                <a:gd name="T28" fmla="*/ 1695 w 1732"/>
                <a:gd name="T29" fmla="*/ 281 h 1396"/>
                <a:gd name="T30" fmla="*/ 1726 w 1732"/>
                <a:gd name="T31" fmla="*/ 141 h 1396"/>
                <a:gd name="T32" fmla="*/ 1732 w 1732"/>
                <a:gd name="T33" fmla="*/ 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2" h="1396">
                  <a:moveTo>
                    <a:pt x="0" y="1396"/>
                  </a:moveTo>
                  <a:lnTo>
                    <a:pt x="177" y="1390"/>
                  </a:lnTo>
                  <a:lnTo>
                    <a:pt x="349" y="1365"/>
                  </a:lnTo>
                  <a:lnTo>
                    <a:pt x="514" y="1334"/>
                  </a:lnTo>
                  <a:lnTo>
                    <a:pt x="673" y="1285"/>
                  </a:lnTo>
                  <a:lnTo>
                    <a:pt x="826" y="1230"/>
                  </a:lnTo>
                  <a:lnTo>
                    <a:pt x="973" y="1157"/>
                  </a:lnTo>
                  <a:lnTo>
                    <a:pt x="1102" y="1077"/>
                  </a:lnTo>
                  <a:lnTo>
                    <a:pt x="1224" y="985"/>
                  </a:lnTo>
                  <a:lnTo>
                    <a:pt x="1340" y="888"/>
                  </a:lnTo>
                  <a:lnTo>
                    <a:pt x="1438" y="783"/>
                  </a:lnTo>
                  <a:lnTo>
                    <a:pt x="1524" y="667"/>
                  </a:lnTo>
                  <a:lnTo>
                    <a:pt x="1597" y="545"/>
                  </a:lnTo>
                  <a:lnTo>
                    <a:pt x="1652" y="416"/>
                  </a:lnTo>
                  <a:lnTo>
                    <a:pt x="1695" y="281"/>
                  </a:lnTo>
                  <a:lnTo>
                    <a:pt x="1726" y="141"/>
                  </a:lnTo>
                  <a:lnTo>
                    <a:pt x="1732" y="0"/>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65" name="Group 221"/>
            <p:cNvGrpSpPr>
              <a:grpSpLocks/>
            </p:cNvGrpSpPr>
            <p:nvPr/>
          </p:nvGrpSpPr>
          <p:grpSpPr bwMode="auto">
            <a:xfrm rot="-825274">
              <a:off x="1960" y="3288"/>
              <a:ext cx="141" cy="118"/>
              <a:chOff x="3341" y="1491"/>
              <a:chExt cx="141" cy="118"/>
            </a:xfrm>
          </p:grpSpPr>
          <p:sp>
            <p:nvSpPr>
              <p:cNvPr id="236766" name="Line 222"/>
              <p:cNvSpPr>
                <a:spLocks noChangeShapeType="1"/>
              </p:cNvSpPr>
              <p:nvPr/>
            </p:nvSpPr>
            <p:spPr bwMode="auto">
              <a:xfrm>
                <a:off x="3341" y="1608"/>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67" name="Freeform 223"/>
              <p:cNvSpPr>
                <a:spLocks/>
              </p:cNvSpPr>
              <p:nvPr/>
            </p:nvSpPr>
            <p:spPr bwMode="auto">
              <a:xfrm>
                <a:off x="3341" y="1491"/>
                <a:ext cx="141" cy="117"/>
              </a:xfrm>
              <a:custGeom>
                <a:avLst/>
                <a:gdLst>
                  <a:gd name="T0" fmla="*/ 86 w 141"/>
                  <a:gd name="T1" fmla="*/ 0 h 117"/>
                  <a:gd name="T2" fmla="*/ 0 w 141"/>
                  <a:gd name="T3" fmla="*/ 117 h 117"/>
                  <a:gd name="T4" fmla="*/ 141 w 141"/>
                  <a:gd name="T5" fmla="*/ 117 h 117"/>
                  <a:gd name="T6" fmla="*/ 86 w 141"/>
                  <a:gd name="T7" fmla="*/ 0 h 117"/>
                </a:gdLst>
                <a:ahLst/>
                <a:cxnLst>
                  <a:cxn ang="0">
                    <a:pos x="T0" y="T1"/>
                  </a:cxn>
                  <a:cxn ang="0">
                    <a:pos x="T2" y="T3"/>
                  </a:cxn>
                  <a:cxn ang="0">
                    <a:pos x="T4" y="T5"/>
                  </a:cxn>
                  <a:cxn ang="0">
                    <a:pos x="T6" y="T7"/>
                  </a:cxn>
                </a:cxnLst>
                <a:rect l="0" t="0" r="r" b="b"/>
                <a:pathLst>
                  <a:path w="141" h="117">
                    <a:moveTo>
                      <a:pt x="86" y="0"/>
                    </a:moveTo>
                    <a:lnTo>
                      <a:pt x="0" y="117"/>
                    </a:lnTo>
                    <a:lnTo>
                      <a:pt x="141" y="117"/>
                    </a:lnTo>
                    <a:lnTo>
                      <a:pt x="86" y="0"/>
                    </a:lnTo>
                    <a:close/>
                  </a:path>
                </a:pathLst>
              </a:custGeom>
              <a:solidFill>
                <a:srgbClr val="FF0000"/>
              </a:solidFill>
              <a:ln w="9525">
                <a:solidFill>
                  <a:srgbClr val="00FF00"/>
                </a:solidFill>
                <a:round/>
                <a:headEnd/>
                <a:tailEnd/>
              </a:ln>
            </p:spPr>
            <p:txBody>
              <a:bodyPr/>
              <a:lstStyle/>
              <a:p>
                <a:endParaRPr lang="es-ES"/>
              </a:p>
            </p:txBody>
          </p:sp>
        </p:grpSp>
      </p:grpSp>
      <p:grpSp>
        <p:nvGrpSpPr>
          <p:cNvPr id="236768" name="Group 224"/>
          <p:cNvGrpSpPr>
            <a:grpSpLocks/>
          </p:cNvGrpSpPr>
          <p:nvPr/>
        </p:nvGrpSpPr>
        <p:grpSpPr bwMode="auto">
          <a:xfrm>
            <a:off x="1092200" y="4165600"/>
            <a:ext cx="3779838" cy="2187575"/>
            <a:chOff x="697" y="2624"/>
            <a:chExt cx="2381" cy="1378"/>
          </a:xfrm>
        </p:grpSpPr>
        <p:sp>
          <p:nvSpPr>
            <p:cNvPr id="236769" name="Freeform 225"/>
            <p:cNvSpPr>
              <a:spLocks/>
            </p:cNvSpPr>
            <p:nvPr/>
          </p:nvSpPr>
          <p:spPr bwMode="auto">
            <a:xfrm>
              <a:off x="697" y="2624"/>
              <a:ext cx="2381" cy="1378"/>
            </a:xfrm>
            <a:custGeom>
              <a:avLst/>
              <a:gdLst>
                <a:gd name="T0" fmla="*/ 0 w 2381"/>
                <a:gd name="T1" fmla="*/ 1378 h 1378"/>
                <a:gd name="T2" fmla="*/ 245 w 2381"/>
                <a:gd name="T3" fmla="*/ 1372 h 1378"/>
                <a:gd name="T4" fmla="*/ 478 w 2381"/>
                <a:gd name="T5" fmla="*/ 1347 h 1378"/>
                <a:gd name="T6" fmla="*/ 710 w 2381"/>
                <a:gd name="T7" fmla="*/ 1316 h 1378"/>
                <a:gd name="T8" fmla="*/ 931 w 2381"/>
                <a:gd name="T9" fmla="*/ 1267 h 1378"/>
                <a:gd name="T10" fmla="*/ 1139 w 2381"/>
                <a:gd name="T11" fmla="*/ 1212 h 1378"/>
                <a:gd name="T12" fmla="*/ 1335 w 2381"/>
                <a:gd name="T13" fmla="*/ 1145 h 1378"/>
                <a:gd name="T14" fmla="*/ 1518 w 2381"/>
                <a:gd name="T15" fmla="*/ 1065 h 1378"/>
                <a:gd name="T16" fmla="*/ 1683 w 2381"/>
                <a:gd name="T17" fmla="*/ 974 h 1378"/>
                <a:gd name="T18" fmla="*/ 1836 w 2381"/>
                <a:gd name="T19" fmla="*/ 876 h 1378"/>
                <a:gd name="T20" fmla="*/ 1977 w 2381"/>
                <a:gd name="T21" fmla="*/ 772 h 1378"/>
                <a:gd name="T22" fmla="*/ 2094 w 2381"/>
                <a:gd name="T23" fmla="*/ 655 h 1378"/>
                <a:gd name="T24" fmla="*/ 2192 w 2381"/>
                <a:gd name="T25" fmla="*/ 539 h 1378"/>
                <a:gd name="T26" fmla="*/ 2277 w 2381"/>
                <a:gd name="T27" fmla="*/ 410 h 1378"/>
                <a:gd name="T28" fmla="*/ 2332 w 2381"/>
                <a:gd name="T29" fmla="*/ 276 h 1378"/>
                <a:gd name="T30" fmla="*/ 2369 w 2381"/>
                <a:gd name="T31" fmla="*/ 141 h 1378"/>
                <a:gd name="T32" fmla="*/ 2381 w 2381"/>
                <a:gd name="T33" fmla="*/ 74 h 1378"/>
                <a:gd name="T34" fmla="*/ 2381 w 2381"/>
                <a:gd name="T35" fmla="*/ 0 h 1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1" h="1378">
                  <a:moveTo>
                    <a:pt x="0" y="1378"/>
                  </a:moveTo>
                  <a:lnTo>
                    <a:pt x="245" y="1372"/>
                  </a:lnTo>
                  <a:lnTo>
                    <a:pt x="478" y="1347"/>
                  </a:lnTo>
                  <a:lnTo>
                    <a:pt x="710" y="1316"/>
                  </a:lnTo>
                  <a:lnTo>
                    <a:pt x="931" y="1267"/>
                  </a:lnTo>
                  <a:lnTo>
                    <a:pt x="1139" y="1212"/>
                  </a:lnTo>
                  <a:lnTo>
                    <a:pt x="1335" y="1145"/>
                  </a:lnTo>
                  <a:lnTo>
                    <a:pt x="1518" y="1065"/>
                  </a:lnTo>
                  <a:lnTo>
                    <a:pt x="1683" y="974"/>
                  </a:lnTo>
                  <a:lnTo>
                    <a:pt x="1836" y="876"/>
                  </a:lnTo>
                  <a:lnTo>
                    <a:pt x="1977" y="772"/>
                  </a:lnTo>
                  <a:lnTo>
                    <a:pt x="2094" y="655"/>
                  </a:lnTo>
                  <a:lnTo>
                    <a:pt x="2192" y="539"/>
                  </a:lnTo>
                  <a:lnTo>
                    <a:pt x="2277" y="410"/>
                  </a:lnTo>
                  <a:lnTo>
                    <a:pt x="2332" y="276"/>
                  </a:lnTo>
                  <a:lnTo>
                    <a:pt x="2369" y="141"/>
                  </a:lnTo>
                  <a:lnTo>
                    <a:pt x="2381" y="74"/>
                  </a:lnTo>
                  <a:lnTo>
                    <a:pt x="2381" y="0"/>
                  </a:lnTo>
                </a:path>
              </a:pathLst>
            </a:custGeom>
            <a:noFill/>
            <a:ln w="28575">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nvGrpSpPr>
            <p:cNvPr id="236770" name="Group 226"/>
            <p:cNvGrpSpPr>
              <a:grpSpLocks/>
            </p:cNvGrpSpPr>
            <p:nvPr/>
          </p:nvGrpSpPr>
          <p:grpSpPr bwMode="auto">
            <a:xfrm>
              <a:off x="1836" y="3781"/>
              <a:ext cx="141" cy="117"/>
              <a:chOff x="1836" y="3781"/>
              <a:chExt cx="141" cy="117"/>
            </a:xfrm>
          </p:grpSpPr>
          <p:sp>
            <p:nvSpPr>
              <p:cNvPr id="236771" name="Line 227"/>
              <p:cNvSpPr>
                <a:spLocks noChangeShapeType="1"/>
              </p:cNvSpPr>
              <p:nvPr/>
            </p:nvSpPr>
            <p:spPr bwMode="auto">
              <a:xfrm>
                <a:off x="1976" y="3787"/>
                <a:ext cx="1" cy="1"/>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36772" name="Freeform 228"/>
              <p:cNvSpPr>
                <a:spLocks/>
              </p:cNvSpPr>
              <p:nvPr/>
            </p:nvSpPr>
            <p:spPr bwMode="auto">
              <a:xfrm>
                <a:off x="1836" y="3781"/>
                <a:ext cx="140" cy="117"/>
              </a:xfrm>
              <a:custGeom>
                <a:avLst/>
                <a:gdLst>
                  <a:gd name="T0" fmla="*/ 49 w 140"/>
                  <a:gd name="T1" fmla="*/ 117 h 117"/>
                  <a:gd name="T2" fmla="*/ 140 w 140"/>
                  <a:gd name="T3" fmla="*/ 6 h 117"/>
                  <a:gd name="T4" fmla="*/ 0 w 140"/>
                  <a:gd name="T5" fmla="*/ 0 h 117"/>
                  <a:gd name="T6" fmla="*/ 49 w 140"/>
                  <a:gd name="T7" fmla="*/ 117 h 117"/>
                </a:gdLst>
                <a:ahLst/>
                <a:cxnLst>
                  <a:cxn ang="0">
                    <a:pos x="T0" y="T1"/>
                  </a:cxn>
                  <a:cxn ang="0">
                    <a:pos x="T2" y="T3"/>
                  </a:cxn>
                  <a:cxn ang="0">
                    <a:pos x="T4" y="T5"/>
                  </a:cxn>
                  <a:cxn ang="0">
                    <a:pos x="T6" y="T7"/>
                  </a:cxn>
                </a:cxnLst>
                <a:rect l="0" t="0" r="r" b="b"/>
                <a:pathLst>
                  <a:path w="140" h="117">
                    <a:moveTo>
                      <a:pt x="49" y="117"/>
                    </a:moveTo>
                    <a:lnTo>
                      <a:pt x="140" y="6"/>
                    </a:lnTo>
                    <a:lnTo>
                      <a:pt x="0" y="0"/>
                    </a:lnTo>
                    <a:lnTo>
                      <a:pt x="49" y="117"/>
                    </a:lnTo>
                    <a:close/>
                  </a:path>
                </a:pathLst>
              </a:custGeom>
              <a:solidFill>
                <a:srgbClr val="FF0000"/>
              </a:solidFill>
              <a:ln w="9525">
                <a:solidFill>
                  <a:srgbClr val="00FF00"/>
                </a:solidFill>
                <a:round/>
                <a:headEnd/>
                <a:tailEnd/>
              </a:ln>
            </p:spPr>
            <p:txBody>
              <a:bodyPr/>
              <a:lstStyle/>
              <a:p>
                <a:endParaRPr lang="es-ES"/>
              </a:p>
            </p:txBody>
          </p:sp>
        </p:grpSp>
      </p:grpSp>
      <p:grpSp>
        <p:nvGrpSpPr>
          <p:cNvPr id="236775" name="Group 231"/>
          <p:cNvGrpSpPr>
            <a:grpSpLocks/>
          </p:cNvGrpSpPr>
          <p:nvPr/>
        </p:nvGrpSpPr>
        <p:grpSpPr bwMode="auto">
          <a:xfrm>
            <a:off x="1066800" y="1676400"/>
            <a:ext cx="3200400" cy="1447800"/>
            <a:chOff x="672" y="1056"/>
            <a:chExt cx="2016" cy="912"/>
          </a:xfrm>
        </p:grpSpPr>
        <p:sp>
          <p:nvSpPr>
            <p:cNvPr id="236773" name="Text Box 229"/>
            <p:cNvSpPr txBox="1">
              <a:spLocks noChangeArrowheads="1"/>
            </p:cNvSpPr>
            <p:nvPr/>
          </p:nvSpPr>
          <p:spPr bwMode="auto">
            <a:xfrm>
              <a:off x="672" y="1056"/>
              <a:ext cx="2016" cy="67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solidFill>
                    <a:schemeClr val="accent2"/>
                  </a:solidFill>
                  <a:effectLst>
                    <a:outerShdw blurRad="38100" dist="38100" dir="2700000" algn="tl">
                      <a:srgbClr val="000000"/>
                    </a:outerShdw>
                  </a:effectLst>
                </a:rPr>
                <a:t>Magnetismo remanente: estado del material en ausencia del campo magnético</a:t>
              </a:r>
              <a:endParaRPr lang="es-ES" altLang="es-ES" sz="1600">
                <a:solidFill>
                  <a:schemeClr val="accent2"/>
                </a:solidFill>
                <a:effectLst>
                  <a:outerShdw blurRad="38100" dist="38100" dir="2700000" algn="tl">
                    <a:srgbClr val="000000"/>
                  </a:outerShdw>
                </a:effectLst>
              </a:endParaRPr>
            </a:p>
          </p:txBody>
        </p:sp>
        <p:sp>
          <p:nvSpPr>
            <p:cNvPr id="236774" name="AutoShape 230"/>
            <p:cNvSpPr>
              <a:spLocks noChangeArrowheads="1"/>
            </p:cNvSpPr>
            <p:nvPr/>
          </p:nvSpPr>
          <p:spPr bwMode="auto">
            <a:xfrm rot="5400000">
              <a:off x="2088" y="1656"/>
              <a:ext cx="336" cy="288"/>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2"/>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236778" name="Group 234"/>
          <p:cNvGrpSpPr>
            <a:grpSpLocks/>
          </p:cNvGrpSpPr>
          <p:nvPr/>
        </p:nvGrpSpPr>
        <p:grpSpPr bwMode="auto">
          <a:xfrm>
            <a:off x="415925" y="2987675"/>
            <a:ext cx="2936875" cy="1101725"/>
            <a:chOff x="262" y="1882"/>
            <a:chExt cx="1850" cy="694"/>
          </a:xfrm>
        </p:grpSpPr>
        <p:sp>
          <p:nvSpPr>
            <p:cNvPr id="236776" name="Text Box 232"/>
            <p:cNvSpPr txBox="1">
              <a:spLocks noChangeArrowheads="1"/>
            </p:cNvSpPr>
            <p:nvPr/>
          </p:nvSpPr>
          <p:spPr bwMode="auto">
            <a:xfrm>
              <a:off x="262" y="1882"/>
              <a:ext cx="1850"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Campo coercitivo: el necesario para anular B</a:t>
              </a:r>
              <a:r>
                <a:rPr lang="es-ES_tradnl" altLang="es-ES" sz="1600" baseline="-25000">
                  <a:effectLst>
                    <a:outerShdw blurRad="38100" dist="38100" dir="2700000" algn="tl">
                      <a:srgbClr val="000000"/>
                    </a:outerShdw>
                  </a:effectLst>
                </a:rPr>
                <a:t>R</a:t>
              </a:r>
              <a:endParaRPr lang="es-ES" altLang="es-ES" sz="1600" baseline="-25000">
                <a:effectLst>
                  <a:outerShdw blurRad="38100" dist="38100" dir="2700000" algn="tl">
                    <a:srgbClr val="000000"/>
                  </a:outerShdw>
                </a:effectLst>
              </a:endParaRPr>
            </a:p>
          </p:txBody>
        </p:sp>
        <p:sp>
          <p:nvSpPr>
            <p:cNvPr id="236777" name="AutoShape 233"/>
            <p:cNvSpPr>
              <a:spLocks noChangeArrowheads="1"/>
            </p:cNvSpPr>
            <p:nvPr/>
          </p:nvSpPr>
          <p:spPr bwMode="auto">
            <a:xfrm rot="5400000">
              <a:off x="1720" y="2240"/>
              <a:ext cx="336" cy="33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
        <p:nvSpPr>
          <p:cNvPr id="236779" name="Text Box 235"/>
          <p:cNvSpPr txBox="1">
            <a:spLocks noChangeArrowheads="1"/>
          </p:cNvSpPr>
          <p:nvPr/>
        </p:nvSpPr>
        <p:spPr bwMode="auto">
          <a:xfrm>
            <a:off x="4953000" y="5029200"/>
            <a:ext cx="3343275" cy="4270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200">
                <a:solidFill>
                  <a:srgbClr val="66FF33"/>
                </a:solidFill>
                <a:effectLst>
                  <a:outerShdw blurRad="38100" dist="38100" dir="2700000" algn="tl">
                    <a:srgbClr val="000000"/>
                  </a:outerShdw>
                </a:effectLst>
              </a:rPr>
              <a:t>CICLO DE HISTÉRESIS</a:t>
            </a:r>
            <a:endParaRPr lang="es-ES" altLang="es-ES" sz="2200">
              <a:solidFill>
                <a:srgbClr val="66FF33"/>
              </a:solidFill>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6711"/>
                                        </p:tgtEl>
                                        <p:attrNameLst>
                                          <p:attrName>style.visibility</p:attrName>
                                        </p:attrNameLst>
                                      </p:cBhvr>
                                      <p:to>
                                        <p:strVal val="visible"/>
                                      </p:to>
                                    </p:set>
                                    <p:animEffect transition="in" filter="dissolve">
                                      <p:cBhvr>
                                        <p:cTn id="7" dur="500"/>
                                        <p:tgtEl>
                                          <p:spTgt spid="236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6731"/>
                                        </p:tgtEl>
                                        <p:attrNameLst>
                                          <p:attrName>style.visibility</p:attrName>
                                        </p:attrNameLst>
                                      </p:cBhvr>
                                      <p:to>
                                        <p:strVal val="visible"/>
                                      </p:to>
                                    </p:set>
                                    <p:animEffect transition="in" filter="dissolve">
                                      <p:cBhvr>
                                        <p:cTn id="12" dur="500"/>
                                        <p:tgtEl>
                                          <p:spTgt spid="236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6717"/>
                                        </p:tgtEl>
                                        <p:attrNameLst>
                                          <p:attrName>style.visibility</p:attrName>
                                        </p:attrNameLst>
                                      </p:cBhvr>
                                      <p:to>
                                        <p:strVal val="visible"/>
                                      </p:to>
                                    </p:set>
                                    <p:animEffect transition="in" filter="dissolve">
                                      <p:cBhvr>
                                        <p:cTn id="17" dur="500"/>
                                        <p:tgtEl>
                                          <p:spTgt spid="236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6720"/>
                                        </p:tgtEl>
                                        <p:attrNameLst>
                                          <p:attrName>style.visibility</p:attrName>
                                        </p:attrNameLst>
                                      </p:cBhvr>
                                      <p:to>
                                        <p:strVal val="visible"/>
                                      </p:to>
                                    </p:set>
                                    <p:animEffect transition="in" filter="dissolve">
                                      <p:cBhvr>
                                        <p:cTn id="22" dur="500"/>
                                        <p:tgtEl>
                                          <p:spTgt spid="236720"/>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236775"/>
                                        </p:tgtEl>
                                        <p:attrNameLst>
                                          <p:attrName>style.visibility</p:attrName>
                                        </p:attrNameLst>
                                      </p:cBhvr>
                                      <p:to>
                                        <p:strVal val="visible"/>
                                      </p:to>
                                    </p:set>
                                    <p:animEffect transition="in" filter="dissolve">
                                      <p:cBhvr>
                                        <p:cTn id="26" dur="500"/>
                                        <p:tgtEl>
                                          <p:spTgt spid="23677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36721"/>
                                        </p:tgtEl>
                                        <p:attrNameLst>
                                          <p:attrName>style.visibility</p:attrName>
                                        </p:attrNameLst>
                                      </p:cBhvr>
                                      <p:to>
                                        <p:strVal val="visible"/>
                                      </p:to>
                                    </p:set>
                                    <p:animEffect transition="in" filter="dissolve">
                                      <p:cBhvr>
                                        <p:cTn id="31" dur="500"/>
                                        <p:tgtEl>
                                          <p:spTgt spid="236721"/>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236778"/>
                                        </p:tgtEl>
                                        <p:attrNameLst>
                                          <p:attrName>style.visibility</p:attrName>
                                        </p:attrNameLst>
                                      </p:cBhvr>
                                      <p:to>
                                        <p:strVal val="visible"/>
                                      </p:to>
                                    </p:set>
                                    <p:animEffect transition="in" filter="dissolve">
                                      <p:cBhvr>
                                        <p:cTn id="35" dur="500"/>
                                        <p:tgtEl>
                                          <p:spTgt spid="23677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36716"/>
                                        </p:tgtEl>
                                        <p:attrNameLst>
                                          <p:attrName>style.visibility</p:attrName>
                                        </p:attrNameLst>
                                      </p:cBhvr>
                                      <p:to>
                                        <p:strVal val="visible"/>
                                      </p:to>
                                    </p:set>
                                    <p:animEffect transition="in" filter="dissolve">
                                      <p:cBhvr>
                                        <p:cTn id="40" dur="500"/>
                                        <p:tgtEl>
                                          <p:spTgt spid="2367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36732"/>
                                        </p:tgtEl>
                                        <p:attrNameLst>
                                          <p:attrName>style.visibility</p:attrName>
                                        </p:attrNameLst>
                                      </p:cBhvr>
                                      <p:to>
                                        <p:strVal val="visible"/>
                                      </p:to>
                                    </p:set>
                                    <p:animEffect transition="in" filter="dissolve">
                                      <p:cBhvr>
                                        <p:cTn id="45" dur="500"/>
                                        <p:tgtEl>
                                          <p:spTgt spid="2367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36718"/>
                                        </p:tgtEl>
                                        <p:attrNameLst>
                                          <p:attrName>style.visibility</p:attrName>
                                        </p:attrNameLst>
                                      </p:cBhvr>
                                      <p:to>
                                        <p:strVal val="visible"/>
                                      </p:to>
                                    </p:set>
                                    <p:animEffect transition="in" filter="dissolve">
                                      <p:cBhvr>
                                        <p:cTn id="50" dur="500"/>
                                        <p:tgtEl>
                                          <p:spTgt spid="2367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236724"/>
                                        </p:tgtEl>
                                        <p:attrNameLst>
                                          <p:attrName>style.visibility</p:attrName>
                                        </p:attrNameLst>
                                      </p:cBhvr>
                                      <p:to>
                                        <p:strVal val="visible"/>
                                      </p:to>
                                    </p:set>
                                    <p:animEffect transition="in" filter="dissolve">
                                      <p:cBhvr>
                                        <p:cTn id="55" dur="500"/>
                                        <p:tgtEl>
                                          <p:spTgt spid="2367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1" presetClass="entr" presetSubtype="0" fill="hold" nodeType="clickEffect">
                                  <p:stCondLst>
                                    <p:cond delay="0"/>
                                  </p:stCondLst>
                                  <p:childTnLst>
                                    <p:set>
                                      <p:cBhvr>
                                        <p:cTn id="59" dur="500">
                                          <p:stCondLst>
                                            <p:cond delay="0"/>
                                          </p:stCondLst>
                                        </p:cTn>
                                        <p:tgtEl>
                                          <p:spTgt spid="236738"/>
                                        </p:tgtEl>
                                        <p:attrNameLst>
                                          <p:attrName>style.visibility</p:attrName>
                                        </p:attrNameLst>
                                      </p:cBhvr>
                                      <p:to>
                                        <p:strVal val="visible"/>
                                      </p:to>
                                    </p:set>
                                  </p:childTnLst>
                                </p:cTn>
                              </p:par>
                            </p:childTnLst>
                          </p:cTn>
                        </p:par>
                        <p:par>
                          <p:cTn id="60" fill="hold" nodeType="afterGroup">
                            <p:stCondLst>
                              <p:cond delay="500"/>
                            </p:stCondLst>
                            <p:childTnLst>
                              <p:par>
                                <p:cTn id="61" presetID="11" presetClass="entr" presetSubtype="0" fill="hold" nodeType="afterEffect">
                                  <p:stCondLst>
                                    <p:cond delay="0"/>
                                  </p:stCondLst>
                                  <p:childTnLst>
                                    <p:set>
                                      <p:cBhvr>
                                        <p:cTn id="62" dur="1000">
                                          <p:stCondLst>
                                            <p:cond delay="0"/>
                                          </p:stCondLst>
                                        </p:cTn>
                                        <p:tgtEl>
                                          <p:spTgt spid="236743"/>
                                        </p:tgtEl>
                                        <p:attrNameLst>
                                          <p:attrName>style.visibility</p:attrName>
                                        </p:attrNameLst>
                                      </p:cBhvr>
                                      <p:to>
                                        <p:strVal val="visible"/>
                                      </p:to>
                                    </p:set>
                                  </p:childTnLst>
                                </p:cTn>
                              </p:par>
                            </p:childTnLst>
                          </p:cTn>
                        </p:par>
                        <p:par>
                          <p:cTn id="63" fill="hold" nodeType="afterGroup">
                            <p:stCondLst>
                              <p:cond delay="1500"/>
                            </p:stCondLst>
                            <p:childTnLst>
                              <p:par>
                                <p:cTn id="64" presetID="11" presetClass="entr" presetSubtype="0" fill="hold" nodeType="afterEffect">
                                  <p:stCondLst>
                                    <p:cond delay="0"/>
                                  </p:stCondLst>
                                  <p:childTnLst>
                                    <p:set>
                                      <p:cBhvr>
                                        <p:cTn id="65" dur="1000">
                                          <p:stCondLst>
                                            <p:cond delay="0"/>
                                          </p:stCondLst>
                                        </p:cTn>
                                        <p:tgtEl>
                                          <p:spTgt spid="236748"/>
                                        </p:tgtEl>
                                        <p:attrNameLst>
                                          <p:attrName>style.visibility</p:attrName>
                                        </p:attrNameLst>
                                      </p:cBhvr>
                                      <p:to>
                                        <p:strVal val="visible"/>
                                      </p:to>
                                    </p:set>
                                  </p:childTnLst>
                                </p:cTn>
                              </p:par>
                            </p:childTnLst>
                          </p:cTn>
                        </p:par>
                        <p:par>
                          <p:cTn id="66" fill="hold" nodeType="afterGroup">
                            <p:stCondLst>
                              <p:cond delay="2500"/>
                            </p:stCondLst>
                            <p:childTnLst>
                              <p:par>
                                <p:cTn id="67" presetID="11" presetClass="entr" presetSubtype="0" fill="hold" nodeType="afterEffect">
                                  <p:stCondLst>
                                    <p:cond delay="0"/>
                                  </p:stCondLst>
                                  <p:childTnLst>
                                    <p:set>
                                      <p:cBhvr>
                                        <p:cTn id="68" dur="1000">
                                          <p:stCondLst>
                                            <p:cond delay="0"/>
                                          </p:stCondLst>
                                        </p:cTn>
                                        <p:tgtEl>
                                          <p:spTgt spid="236733"/>
                                        </p:tgtEl>
                                        <p:attrNameLst>
                                          <p:attrName>style.visibility</p:attrName>
                                        </p:attrNameLst>
                                      </p:cBhvr>
                                      <p:to>
                                        <p:strVal val="visible"/>
                                      </p:to>
                                    </p:set>
                                  </p:childTnLst>
                                </p:cTn>
                              </p:par>
                            </p:childTnLst>
                          </p:cTn>
                        </p:par>
                        <p:par>
                          <p:cTn id="69" fill="hold" nodeType="afterGroup">
                            <p:stCondLst>
                              <p:cond delay="3500"/>
                            </p:stCondLst>
                            <p:childTnLst>
                              <p:par>
                                <p:cTn id="70" presetID="9" presetClass="entr" presetSubtype="0" fill="hold" nodeType="afterEffect">
                                  <p:stCondLst>
                                    <p:cond delay="0"/>
                                  </p:stCondLst>
                                  <p:childTnLst>
                                    <p:set>
                                      <p:cBhvr>
                                        <p:cTn id="71" dur="1" fill="hold">
                                          <p:stCondLst>
                                            <p:cond delay="0"/>
                                          </p:stCondLst>
                                        </p:cTn>
                                        <p:tgtEl>
                                          <p:spTgt spid="236758"/>
                                        </p:tgtEl>
                                        <p:attrNameLst>
                                          <p:attrName>style.visibility</p:attrName>
                                        </p:attrNameLst>
                                      </p:cBhvr>
                                      <p:to>
                                        <p:strVal val="visible"/>
                                      </p:to>
                                    </p:set>
                                    <p:animEffect transition="in" filter="dissolve">
                                      <p:cBhvr>
                                        <p:cTn id="72" dur="500"/>
                                        <p:tgtEl>
                                          <p:spTgt spid="236758"/>
                                        </p:tgtEl>
                                      </p:cBhvr>
                                    </p:animEffect>
                                  </p:childTnLst>
                                </p:cTn>
                              </p:par>
                            </p:childTnLst>
                          </p:cTn>
                        </p:par>
                        <p:par>
                          <p:cTn id="73" fill="hold" nodeType="afterGroup">
                            <p:stCondLst>
                              <p:cond delay="4000"/>
                            </p:stCondLst>
                            <p:childTnLst>
                              <p:par>
                                <p:cTn id="74" presetID="9" presetClass="entr" presetSubtype="0" fill="hold" nodeType="afterEffect">
                                  <p:stCondLst>
                                    <p:cond delay="0"/>
                                  </p:stCondLst>
                                  <p:childTnLst>
                                    <p:set>
                                      <p:cBhvr>
                                        <p:cTn id="75" dur="1" fill="hold">
                                          <p:stCondLst>
                                            <p:cond delay="0"/>
                                          </p:stCondLst>
                                        </p:cTn>
                                        <p:tgtEl>
                                          <p:spTgt spid="236763"/>
                                        </p:tgtEl>
                                        <p:attrNameLst>
                                          <p:attrName>style.visibility</p:attrName>
                                        </p:attrNameLst>
                                      </p:cBhvr>
                                      <p:to>
                                        <p:strVal val="visible"/>
                                      </p:to>
                                    </p:set>
                                    <p:animEffect transition="in" filter="dissolve">
                                      <p:cBhvr>
                                        <p:cTn id="76" dur="500"/>
                                        <p:tgtEl>
                                          <p:spTgt spid="236763"/>
                                        </p:tgtEl>
                                      </p:cBhvr>
                                    </p:animEffect>
                                  </p:childTnLst>
                                </p:cTn>
                              </p:par>
                            </p:childTnLst>
                          </p:cTn>
                        </p:par>
                        <p:par>
                          <p:cTn id="77" fill="hold" nodeType="afterGroup">
                            <p:stCondLst>
                              <p:cond delay="4500"/>
                            </p:stCondLst>
                            <p:childTnLst>
                              <p:par>
                                <p:cTn id="78" presetID="9" presetClass="entr" presetSubtype="0" fill="hold" nodeType="afterEffect">
                                  <p:stCondLst>
                                    <p:cond delay="0"/>
                                  </p:stCondLst>
                                  <p:childTnLst>
                                    <p:set>
                                      <p:cBhvr>
                                        <p:cTn id="79" dur="1" fill="hold">
                                          <p:stCondLst>
                                            <p:cond delay="0"/>
                                          </p:stCondLst>
                                        </p:cTn>
                                        <p:tgtEl>
                                          <p:spTgt spid="236768"/>
                                        </p:tgtEl>
                                        <p:attrNameLst>
                                          <p:attrName>style.visibility</p:attrName>
                                        </p:attrNameLst>
                                      </p:cBhvr>
                                      <p:to>
                                        <p:strVal val="visible"/>
                                      </p:to>
                                    </p:set>
                                    <p:animEffect transition="in" filter="dissolve">
                                      <p:cBhvr>
                                        <p:cTn id="80" dur="500"/>
                                        <p:tgtEl>
                                          <p:spTgt spid="236768"/>
                                        </p:tgtEl>
                                      </p:cBhvr>
                                    </p:animEffect>
                                  </p:childTnLst>
                                </p:cTn>
                              </p:par>
                            </p:childTnLst>
                          </p:cTn>
                        </p:par>
                        <p:par>
                          <p:cTn id="81" fill="hold" nodeType="afterGroup">
                            <p:stCondLst>
                              <p:cond delay="5000"/>
                            </p:stCondLst>
                            <p:childTnLst>
                              <p:par>
                                <p:cTn id="82" presetID="9" presetClass="entr" presetSubtype="0" fill="hold" nodeType="afterEffect">
                                  <p:stCondLst>
                                    <p:cond delay="0"/>
                                  </p:stCondLst>
                                  <p:childTnLst>
                                    <p:set>
                                      <p:cBhvr>
                                        <p:cTn id="83" dur="1" fill="hold">
                                          <p:stCondLst>
                                            <p:cond delay="0"/>
                                          </p:stCondLst>
                                        </p:cTn>
                                        <p:tgtEl>
                                          <p:spTgt spid="236753"/>
                                        </p:tgtEl>
                                        <p:attrNameLst>
                                          <p:attrName>style.visibility</p:attrName>
                                        </p:attrNameLst>
                                      </p:cBhvr>
                                      <p:to>
                                        <p:strVal val="visible"/>
                                      </p:to>
                                    </p:set>
                                    <p:animEffect transition="in" filter="dissolve">
                                      <p:cBhvr>
                                        <p:cTn id="84" dur="500"/>
                                        <p:tgtEl>
                                          <p:spTgt spid="236753"/>
                                        </p:tgtEl>
                                      </p:cBhvr>
                                    </p:animEffect>
                                  </p:childTnLst>
                                </p:cTn>
                              </p:par>
                            </p:childTnLst>
                          </p:cTn>
                        </p:par>
                        <p:par>
                          <p:cTn id="85" fill="hold" nodeType="afterGroup">
                            <p:stCondLst>
                              <p:cond delay="5500"/>
                            </p:stCondLst>
                            <p:childTnLst>
                              <p:par>
                                <p:cTn id="86" presetID="19" presetClass="entr" presetSubtype="10" fill="hold" grpId="0" nodeType="afterEffect">
                                  <p:stCondLst>
                                    <p:cond delay="0"/>
                                  </p:stCondLst>
                                  <p:childTnLst>
                                    <p:set>
                                      <p:cBhvr>
                                        <p:cTn id="87" dur="1" fill="hold">
                                          <p:stCondLst>
                                            <p:cond delay="0"/>
                                          </p:stCondLst>
                                        </p:cTn>
                                        <p:tgtEl>
                                          <p:spTgt spid="236779"/>
                                        </p:tgtEl>
                                        <p:attrNameLst>
                                          <p:attrName>style.visibility</p:attrName>
                                        </p:attrNameLst>
                                      </p:cBhvr>
                                      <p:to>
                                        <p:strVal val="visible"/>
                                      </p:to>
                                    </p:set>
                                    <p:anim calcmode="lin" valueType="num">
                                      <p:cBhvr>
                                        <p:cTn id="88" dur="5000" fill="hold"/>
                                        <p:tgtEl>
                                          <p:spTgt spid="236779"/>
                                        </p:tgtEl>
                                        <p:attrNameLst>
                                          <p:attrName>ppt_w</p:attrName>
                                        </p:attrNameLst>
                                      </p:cBhvr>
                                      <p:tavLst>
                                        <p:tav tm="0" fmla="#ppt_w*sin(2.5*pi*$)">
                                          <p:val>
                                            <p:fltVal val="0"/>
                                          </p:val>
                                        </p:tav>
                                        <p:tav tm="100000">
                                          <p:val>
                                            <p:fltVal val="1"/>
                                          </p:val>
                                        </p:tav>
                                      </p:tavLst>
                                    </p:anim>
                                    <p:anim calcmode="lin" valueType="num">
                                      <p:cBhvr>
                                        <p:cTn id="89" dur="5000" fill="hold"/>
                                        <p:tgtEl>
                                          <p:spTgt spid="2367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77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026"/>
          <p:cNvSpPr>
            <a:spLocks noGrp="1" noChangeArrowheads="1"/>
          </p:cNvSpPr>
          <p:nvPr>
            <p:ph type="title"/>
          </p:nvPr>
        </p:nvSpPr>
        <p:spPr>
          <a:xfrm>
            <a:off x="152400" y="0"/>
            <a:ext cx="8915400" cy="1143000"/>
          </a:xfrm>
          <a:noFill/>
          <a:ln/>
          <a:effectLst>
            <a:outerShdw dist="35921" dir="2700000" algn="ctr" rotWithShape="0">
              <a:schemeClr val="bg2"/>
            </a:outerShdw>
          </a:effectLst>
        </p:spPr>
        <p:txBody>
          <a:bodyPr/>
          <a:lstStyle/>
          <a:p>
            <a:r>
              <a:rPr lang="es-ES_tradnl" altLang="es-ES" sz="4500" b="1">
                <a:latin typeface="Tahoma" pitchFamily="34" charset="0"/>
              </a:rPr>
              <a:t>1.5.1 Pérdidas por histéresis I</a:t>
            </a:r>
            <a:endParaRPr lang="es-ES_tradnl" altLang="es-ES"/>
          </a:p>
        </p:txBody>
      </p:sp>
      <p:pic>
        <p:nvPicPr>
          <p:cNvPr id="268292"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600" y="1112838"/>
            <a:ext cx="2413000" cy="5635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68293"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350" y="1828800"/>
            <a:ext cx="4908550" cy="565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68297" name="Picture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0" y="2514600"/>
            <a:ext cx="4579938" cy="776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68298" name="Picture 10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 y="5778500"/>
            <a:ext cx="4991100" cy="8175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68430" name="Group 1166"/>
          <p:cNvGrpSpPr>
            <a:grpSpLocks/>
          </p:cNvGrpSpPr>
          <p:nvPr/>
        </p:nvGrpSpPr>
        <p:grpSpPr bwMode="auto">
          <a:xfrm>
            <a:off x="6813550" y="1295400"/>
            <a:ext cx="1779588" cy="609600"/>
            <a:chOff x="4292" y="816"/>
            <a:chExt cx="1121" cy="384"/>
          </a:xfrm>
        </p:grpSpPr>
        <p:pic>
          <p:nvPicPr>
            <p:cNvPr id="268383" name="Picture 11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6" y="816"/>
              <a:ext cx="737" cy="27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68429" name="Group 1165"/>
            <p:cNvGrpSpPr>
              <a:grpSpLocks/>
            </p:cNvGrpSpPr>
            <p:nvPr/>
          </p:nvGrpSpPr>
          <p:grpSpPr bwMode="auto">
            <a:xfrm>
              <a:off x="4292" y="816"/>
              <a:ext cx="336" cy="384"/>
              <a:chOff x="4292" y="816"/>
              <a:chExt cx="336" cy="384"/>
            </a:xfrm>
          </p:grpSpPr>
          <p:sp>
            <p:nvSpPr>
              <p:cNvPr id="268382" name="AutoShape 1118"/>
              <p:cNvSpPr>
                <a:spLocks noChangeArrowheads="1"/>
              </p:cNvSpPr>
              <p:nvPr/>
            </p:nvSpPr>
            <p:spPr bwMode="auto">
              <a:xfrm>
                <a:off x="4292" y="816"/>
                <a:ext cx="240" cy="384"/>
              </a:xfrm>
              <a:prstGeom prst="curvedLeftArrow">
                <a:avLst>
                  <a:gd name="adj1" fmla="val 32000"/>
                  <a:gd name="adj2" fmla="val 64000"/>
                  <a:gd name="adj3" fmla="val 33333"/>
                </a:avLst>
              </a:prstGeom>
              <a:solidFill>
                <a:schemeClr val="tx1">
                  <a:lumMod val="65000"/>
                </a:schemeClr>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68384" name="Line 1120"/>
              <p:cNvSpPr>
                <a:spLocks noChangeShapeType="1"/>
              </p:cNvSpPr>
              <p:nvPr/>
            </p:nvSpPr>
            <p:spPr bwMode="auto">
              <a:xfrm flipH="1">
                <a:off x="4532" y="960"/>
                <a:ext cx="96" cy="0"/>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spAutoFit/>
              </a:bodyPr>
              <a:lstStyle/>
              <a:p>
                <a:endParaRPr lang="es-ES"/>
              </a:p>
            </p:txBody>
          </p:sp>
        </p:grpSp>
      </p:grpSp>
      <p:sp>
        <p:nvSpPr>
          <p:cNvPr id="268386" name="AutoShape 1122"/>
          <p:cNvSpPr>
            <a:spLocks noChangeArrowheads="1"/>
          </p:cNvSpPr>
          <p:nvPr/>
        </p:nvSpPr>
        <p:spPr bwMode="auto">
          <a:xfrm>
            <a:off x="8686800" y="2362200"/>
            <a:ext cx="381000" cy="609600"/>
          </a:xfrm>
          <a:prstGeom prst="curvedLeftArrow">
            <a:avLst>
              <a:gd name="adj1" fmla="val 32000"/>
              <a:gd name="adj2" fmla="val 64000"/>
              <a:gd name="adj3" fmla="val 33333"/>
            </a:avLst>
          </a:prstGeom>
          <a:solidFill>
            <a:schemeClr val="tx1">
              <a:lumMod val="75000"/>
            </a:schemeClr>
          </a:solidFill>
          <a:ln>
            <a:noFill/>
          </a:ln>
          <a:effectLst>
            <a:outerShdw dist="107763" dir="2700000" algn="ctr" rotWithShape="0">
              <a:schemeClr val="bg2"/>
            </a:outerShdw>
          </a:effectLst>
        </p:spPr>
        <p:txBody>
          <a:bodyPr wrap="none" anchor="ctr">
            <a:spAutoFit/>
          </a:bodyPr>
          <a:lstStyle/>
          <a:p>
            <a:endParaRPr lang="es-ES"/>
          </a:p>
        </p:txBody>
      </p:sp>
      <p:grpSp>
        <p:nvGrpSpPr>
          <p:cNvPr id="268417" name="Group 1153"/>
          <p:cNvGrpSpPr>
            <a:grpSpLocks/>
          </p:cNvGrpSpPr>
          <p:nvPr/>
        </p:nvGrpSpPr>
        <p:grpSpPr bwMode="auto">
          <a:xfrm>
            <a:off x="152400" y="4038600"/>
            <a:ext cx="2743200" cy="1295400"/>
            <a:chOff x="96" y="2496"/>
            <a:chExt cx="1728" cy="816"/>
          </a:xfrm>
        </p:grpSpPr>
        <p:sp>
          <p:nvSpPr>
            <p:cNvPr id="268416" name="Rectangle 1152"/>
            <p:cNvSpPr>
              <a:spLocks noChangeArrowheads="1"/>
            </p:cNvSpPr>
            <p:nvPr/>
          </p:nvSpPr>
          <p:spPr bwMode="auto">
            <a:xfrm>
              <a:off x="96" y="2496"/>
              <a:ext cx="1728" cy="816"/>
            </a:xfrm>
            <a:prstGeom prst="rect">
              <a:avLst/>
            </a:prstGeom>
            <a:solidFill>
              <a:srgbClr val="CC00FF"/>
            </a:solidFill>
            <a:ln w="3175">
              <a:solidFill>
                <a:schemeClr val="bg2"/>
              </a:solidFill>
              <a:miter lim="800000"/>
              <a:headEnd/>
              <a:tailEnd/>
            </a:ln>
            <a:effectLst>
              <a:outerShdw dist="107763" dir="2700000" algn="ctr" rotWithShape="0">
                <a:schemeClr val="bg2"/>
              </a:outerShdw>
            </a:effectLst>
          </p:spPr>
          <p:txBody>
            <a:bodyPr wrap="none" anchor="ctr">
              <a:spAutoFit/>
            </a:bodyPr>
            <a:lstStyle/>
            <a:p>
              <a:endParaRPr lang="es-ES"/>
            </a:p>
          </p:txBody>
        </p:sp>
        <p:grpSp>
          <p:nvGrpSpPr>
            <p:cNvPr id="268410" name="Group 1146"/>
            <p:cNvGrpSpPr>
              <a:grpSpLocks/>
            </p:cNvGrpSpPr>
            <p:nvPr/>
          </p:nvGrpSpPr>
          <p:grpSpPr bwMode="auto">
            <a:xfrm>
              <a:off x="192" y="2544"/>
              <a:ext cx="1584" cy="688"/>
              <a:chOff x="192" y="2544"/>
              <a:chExt cx="1584" cy="688"/>
            </a:xfrm>
          </p:grpSpPr>
          <p:pic>
            <p:nvPicPr>
              <p:cNvPr id="268294" name="Picture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 y="2544"/>
                <a:ext cx="967" cy="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68295" name="Picture 10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2800"/>
                <a:ext cx="1054" cy="1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68296" name="Picture 1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 y="3059"/>
                <a:ext cx="1428" cy="17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68391" name="WordArt 1127"/>
              <p:cNvSpPr>
                <a:spLocks noChangeArrowheads="1" noChangeShapeType="1" noTextEdit="1"/>
              </p:cNvSpPr>
              <p:nvPr/>
            </p:nvSpPr>
            <p:spPr bwMode="auto">
              <a:xfrm>
                <a:off x="192" y="2544"/>
                <a:ext cx="84" cy="18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1600" kern="10" spc="320">
                    <a:gradFill rotWithShape="0">
                      <a:gsLst>
                        <a:gs pos="0">
                          <a:srgbClr val="AAAAAA"/>
                        </a:gs>
                        <a:gs pos="100000">
                          <a:srgbClr val="FFFFFF"/>
                        </a:gs>
                      </a:gsLst>
                      <a:lin ang="5400000" scaled="1"/>
                    </a:gradFill>
                    <a:effectLst>
                      <a:outerShdw dist="45791" dir="3378596" algn="ctr" rotWithShape="0">
                        <a:srgbClr val="4D4D4D"/>
                      </a:outerShdw>
                    </a:effectLst>
                    <a:latin typeface="Arial Black"/>
                  </a:rPr>
                  <a:t>1</a:t>
                </a:r>
              </a:p>
            </p:txBody>
          </p:sp>
          <p:sp>
            <p:nvSpPr>
              <p:cNvPr id="268392" name="WordArt 1128"/>
              <p:cNvSpPr>
                <a:spLocks noChangeArrowheads="1" noChangeShapeType="1" noTextEdit="1"/>
              </p:cNvSpPr>
              <p:nvPr/>
            </p:nvSpPr>
            <p:spPr bwMode="auto">
              <a:xfrm>
                <a:off x="192" y="2784"/>
                <a:ext cx="84" cy="18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1600" kern="10" spc="320">
                    <a:gradFill rotWithShape="0">
                      <a:gsLst>
                        <a:gs pos="0">
                          <a:srgbClr val="AAAAAA"/>
                        </a:gs>
                        <a:gs pos="100000">
                          <a:srgbClr val="FFFFFF"/>
                        </a:gs>
                      </a:gsLst>
                      <a:lin ang="5400000" scaled="1"/>
                    </a:gradFill>
                    <a:effectLst>
                      <a:outerShdw dist="45791" dir="3378596" algn="ctr" rotWithShape="0">
                        <a:srgbClr val="4D4D4D"/>
                      </a:outerShdw>
                    </a:effectLst>
                    <a:latin typeface="Arial Black"/>
                  </a:rPr>
                  <a:t>2</a:t>
                </a:r>
              </a:p>
            </p:txBody>
          </p:sp>
          <p:sp>
            <p:nvSpPr>
              <p:cNvPr id="268393" name="WordArt 1129"/>
              <p:cNvSpPr>
                <a:spLocks noChangeArrowheads="1" noChangeShapeType="1" noTextEdit="1"/>
              </p:cNvSpPr>
              <p:nvPr/>
            </p:nvSpPr>
            <p:spPr bwMode="auto">
              <a:xfrm>
                <a:off x="192" y="3036"/>
                <a:ext cx="84" cy="18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s-ES" sz="1600" kern="10" spc="320">
                    <a:gradFill rotWithShape="0">
                      <a:gsLst>
                        <a:gs pos="0">
                          <a:srgbClr val="AAAAAA"/>
                        </a:gs>
                        <a:gs pos="100000">
                          <a:srgbClr val="FFFFFF"/>
                        </a:gs>
                      </a:gsLst>
                      <a:lin ang="5400000" scaled="1"/>
                    </a:gradFill>
                    <a:effectLst>
                      <a:outerShdw dist="45791" dir="3378596" algn="ctr" rotWithShape="0">
                        <a:srgbClr val="4D4D4D"/>
                      </a:outerShdw>
                    </a:effectLst>
                    <a:latin typeface="Arial Black"/>
                  </a:rPr>
                  <a:t>3</a:t>
                </a:r>
              </a:p>
            </p:txBody>
          </p:sp>
        </p:grpSp>
      </p:grpSp>
      <p:grpSp>
        <p:nvGrpSpPr>
          <p:cNvPr id="268408" name="Group 1144"/>
          <p:cNvGrpSpPr>
            <a:grpSpLocks/>
          </p:cNvGrpSpPr>
          <p:nvPr/>
        </p:nvGrpSpPr>
        <p:grpSpPr bwMode="auto">
          <a:xfrm>
            <a:off x="4152900" y="3305175"/>
            <a:ext cx="4410075" cy="404813"/>
            <a:chOff x="2608" y="2064"/>
            <a:chExt cx="2778" cy="255"/>
          </a:xfrm>
        </p:grpSpPr>
        <p:pic>
          <p:nvPicPr>
            <p:cNvPr id="268387" name="Picture 1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4" y="2120"/>
              <a:ext cx="1802" cy="19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68394" name="Rectangle 1130"/>
            <p:cNvSpPr>
              <a:spLocks noChangeArrowheads="1"/>
            </p:cNvSpPr>
            <p:nvPr/>
          </p:nvSpPr>
          <p:spPr bwMode="auto">
            <a:xfrm>
              <a:off x="2608" y="2064"/>
              <a:ext cx="1248"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800">
                  <a:solidFill>
                    <a:schemeClr val="accent1"/>
                  </a:solidFill>
                  <a:effectLst/>
                </a:rPr>
                <a:t>Aplicando 1:</a:t>
              </a:r>
              <a:endParaRPr lang="es-ES" altLang="es-ES" sz="2400">
                <a:effectLst/>
              </a:endParaRPr>
            </a:p>
          </p:txBody>
        </p:sp>
      </p:grpSp>
      <p:grpSp>
        <p:nvGrpSpPr>
          <p:cNvPr id="268407" name="Group 1143"/>
          <p:cNvGrpSpPr>
            <a:grpSpLocks/>
          </p:cNvGrpSpPr>
          <p:nvPr/>
        </p:nvGrpSpPr>
        <p:grpSpPr bwMode="auto">
          <a:xfrm>
            <a:off x="4127500" y="3852863"/>
            <a:ext cx="4733925" cy="385762"/>
            <a:chOff x="2592" y="2409"/>
            <a:chExt cx="2982" cy="243"/>
          </a:xfrm>
        </p:grpSpPr>
        <p:pic>
          <p:nvPicPr>
            <p:cNvPr id="268388" name="Picture 1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0" y="2452"/>
              <a:ext cx="2004" cy="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68395" name="Rectangle 1131"/>
            <p:cNvSpPr>
              <a:spLocks noChangeArrowheads="1"/>
            </p:cNvSpPr>
            <p:nvPr/>
          </p:nvSpPr>
          <p:spPr bwMode="auto">
            <a:xfrm>
              <a:off x="2592" y="2409"/>
              <a:ext cx="1248"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800">
                  <a:solidFill>
                    <a:schemeClr val="accent1"/>
                  </a:solidFill>
                  <a:effectLst/>
                </a:rPr>
                <a:t>Aplicando 2:</a:t>
              </a:r>
              <a:endParaRPr lang="es-ES" altLang="es-ES" sz="2400">
                <a:effectLst/>
              </a:endParaRPr>
            </a:p>
          </p:txBody>
        </p:sp>
      </p:grpSp>
      <p:pic>
        <p:nvPicPr>
          <p:cNvPr id="268390" name="Picture 11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5029200"/>
            <a:ext cx="3016250" cy="317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68406" name="Group 1142"/>
          <p:cNvGrpSpPr>
            <a:grpSpLocks/>
          </p:cNvGrpSpPr>
          <p:nvPr/>
        </p:nvGrpSpPr>
        <p:grpSpPr bwMode="auto">
          <a:xfrm>
            <a:off x="4127500" y="4410075"/>
            <a:ext cx="4870450" cy="390525"/>
            <a:chOff x="2592" y="2760"/>
            <a:chExt cx="3068" cy="246"/>
          </a:xfrm>
        </p:grpSpPr>
        <p:pic>
          <p:nvPicPr>
            <p:cNvPr id="268389" name="Picture 11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8" y="2806"/>
              <a:ext cx="2102" cy="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68399" name="Rectangle 1135"/>
            <p:cNvSpPr>
              <a:spLocks noChangeArrowheads="1"/>
            </p:cNvSpPr>
            <p:nvPr/>
          </p:nvSpPr>
          <p:spPr bwMode="auto">
            <a:xfrm>
              <a:off x="2592" y="2760"/>
              <a:ext cx="1248"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800">
                  <a:solidFill>
                    <a:schemeClr val="accent1"/>
                  </a:solidFill>
                  <a:effectLst/>
                </a:rPr>
                <a:t>Aplicando 3:</a:t>
              </a:r>
              <a:endParaRPr lang="es-ES" altLang="es-ES" sz="2400">
                <a:effectLst/>
              </a:endParaRPr>
            </a:p>
          </p:txBody>
        </p:sp>
      </p:grpSp>
      <p:sp>
        <p:nvSpPr>
          <p:cNvPr id="268404" name="AutoShape 1140"/>
          <p:cNvSpPr>
            <a:spLocks noChangeArrowheads="1"/>
          </p:cNvSpPr>
          <p:nvPr/>
        </p:nvSpPr>
        <p:spPr bwMode="auto">
          <a:xfrm flipH="1">
            <a:off x="3898900" y="3444875"/>
            <a:ext cx="260350" cy="609600"/>
          </a:xfrm>
          <a:prstGeom prst="curvedLeftArrow">
            <a:avLst>
              <a:gd name="adj1" fmla="val 46829"/>
              <a:gd name="adj2" fmla="val 93659"/>
              <a:gd name="adj3" fmla="val 33333"/>
            </a:avLst>
          </a:prstGeom>
          <a:solidFill>
            <a:schemeClr val="tx1">
              <a:lumMod val="75000"/>
            </a:schemeClr>
          </a:solidFill>
          <a:ln>
            <a:noFill/>
          </a:ln>
          <a:effectLst>
            <a:outerShdw dist="71842" dir="2700000" algn="ctr" rotWithShape="0">
              <a:schemeClr val="bg2"/>
            </a:outerShdw>
          </a:effectLst>
        </p:spPr>
        <p:txBody>
          <a:bodyPr anchor="ctr">
            <a:spAutoFit/>
          </a:bodyPr>
          <a:lstStyle/>
          <a:p>
            <a:endParaRPr lang="es-ES"/>
          </a:p>
        </p:txBody>
      </p:sp>
      <p:sp>
        <p:nvSpPr>
          <p:cNvPr id="268409" name="AutoShape 1145"/>
          <p:cNvSpPr>
            <a:spLocks noChangeArrowheads="1"/>
          </p:cNvSpPr>
          <p:nvPr/>
        </p:nvSpPr>
        <p:spPr bwMode="auto">
          <a:xfrm flipH="1">
            <a:off x="3886200" y="4067175"/>
            <a:ext cx="260350" cy="609600"/>
          </a:xfrm>
          <a:prstGeom prst="curvedLeftArrow">
            <a:avLst>
              <a:gd name="adj1" fmla="val 46829"/>
              <a:gd name="adj2" fmla="val 93659"/>
              <a:gd name="adj3" fmla="val 33333"/>
            </a:avLst>
          </a:prstGeom>
          <a:solidFill>
            <a:schemeClr val="tx1">
              <a:lumMod val="75000"/>
            </a:schemeClr>
          </a:solidFill>
          <a:ln>
            <a:noFill/>
          </a:ln>
          <a:effectLst>
            <a:outerShdw dist="71842" dir="2700000" algn="ctr" rotWithShape="0">
              <a:schemeClr val="bg2"/>
            </a:outerShdw>
          </a:effectLst>
        </p:spPr>
        <p:txBody>
          <a:bodyPr anchor="ctr">
            <a:spAutoFit/>
          </a:bodyPr>
          <a:lstStyle/>
          <a:p>
            <a:endParaRPr lang="es-ES"/>
          </a:p>
        </p:txBody>
      </p:sp>
      <p:sp>
        <p:nvSpPr>
          <p:cNvPr id="268412" name="AutoShape 1148"/>
          <p:cNvSpPr>
            <a:spLocks noChangeArrowheads="1"/>
          </p:cNvSpPr>
          <p:nvPr/>
        </p:nvSpPr>
        <p:spPr bwMode="auto">
          <a:xfrm rot="5400000">
            <a:off x="5372100" y="4762500"/>
            <a:ext cx="4572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lumMod val="75000"/>
            </a:schemeClr>
          </a:solidFill>
          <a:ln w="3175">
            <a:solidFill>
              <a:schemeClr val="bg2"/>
            </a:solidFill>
            <a:miter lim="800000"/>
            <a:headEnd/>
            <a:tailEnd/>
          </a:ln>
          <a:effectLst>
            <a:outerShdw dist="53882" dir="2700000" algn="ctr" rotWithShape="0">
              <a:schemeClr val="bg2"/>
            </a:outerShdw>
          </a:effectLst>
        </p:spPr>
        <p:txBody>
          <a:bodyPr wrap="none" anchor="ctr">
            <a:spAutoFit/>
          </a:bodyPr>
          <a:lstStyle/>
          <a:p>
            <a:endParaRPr lang="es-ES"/>
          </a:p>
        </p:txBody>
      </p:sp>
      <p:sp>
        <p:nvSpPr>
          <p:cNvPr id="268413" name="Rectangle 1149"/>
          <p:cNvSpPr>
            <a:spLocks noChangeArrowheads="1"/>
          </p:cNvSpPr>
          <p:nvPr/>
        </p:nvSpPr>
        <p:spPr bwMode="auto">
          <a:xfrm>
            <a:off x="7061200" y="2476500"/>
            <a:ext cx="1587500" cy="800100"/>
          </a:xfrm>
          <a:prstGeom prst="rect">
            <a:avLst/>
          </a:prstGeom>
          <a:noFill/>
          <a:ln w="38100">
            <a:solidFill>
              <a:schemeClr val="hlink"/>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8415" name="Rectangle 1151"/>
          <p:cNvSpPr>
            <a:spLocks noChangeArrowheads="1"/>
          </p:cNvSpPr>
          <p:nvPr/>
        </p:nvSpPr>
        <p:spPr bwMode="auto">
          <a:xfrm>
            <a:off x="3454400" y="5727700"/>
            <a:ext cx="1828800" cy="901700"/>
          </a:xfrm>
          <a:prstGeom prst="rect">
            <a:avLst/>
          </a:prstGeom>
          <a:noFill/>
          <a:ln w="38100">
            <a:solidFill>
              <a:schemeClr val="hlink"/>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8418" name="Rectangle 1154"/>
          <p:cNvSpPr>
            <a:spLocks noChangeArrowheads="1"/>
          </p:cNvSpPr>
          <p:nvPr/>
        </p:nvSpPr>
        <p:spPr bwMode="auto">
          <a:xfrm>
            <a:off x="431800" y="5464175"/>
            <a:ext cx="1295400" cy="5810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600">
                <a:effectLst/>
              </a:rPr>
              <a:t>Potencia </a:t>
            </a:r>
          </a:p>
          <a:p>
            <a:pPr algn="l">
              <a:spcBef>
                <a:spcPct val="0"/>
              </a:spcBef>
            </a:pPr>
            <a:r>
              <a:rPr lang="es-ES_tradnl" altLang="es-ES" sz="1600">
                <a:effectLst/>
              </a:rPr>
              <a:t>consumida</a:t>
            </a:r>
            <a:endParaRPr lang="es-ES" altLang="es-ES" sz="2400">
              <a:effectLst/>
            </a:endParaRPr>
          </a:p>
        </p:txBody>
      </p:sp>
      <p:sp>
        <p:nvSpPr>
          <p:cNvPr id="268419" name="Rectangle 1155"/>
          <p:cNvSpPr>
            <a:spLocks noChangeArrowheads="1"/>
          </p:cNvSpPr>
          <p:nvPr/>
        </p:nvSpPr>
        <p:spPr bwMode="auto">
          <a:xfrm>
            <a:off x="2159000" y="5461000"/>
            <a:ext cx="1295400" cy="5810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600">
                <a:effectLst/>
              </a:rPr>
              <a:t>Pérdidas</a:t>
            </a:r>
          </a:p>
          <a:p>
            <a:pPr algn="l">
              <a:spcBef>
                <a:spcPct val="0"/>
              </a:spcBef>
            </a:pPr>
            <a:r>
              <a:rPr lang="es-ES_tradnl" altLang="es-ES" sz="1600">
                <a:effectLst/>
              </a:rPr>
              <a:t>conductor</a:t>
            </a:r>
            <a:endParaRPr lang="es-ES" altLang="es-ES" sz="2400">
              <a:effectLst/>
            </a:endParaRPr>
          </a:p>
        </p:txBody>
      </p:sp>
      <p:sp>
        <p:nvSpPr>
          <p:cNvPr id="268420" name="Rectangle 1156"/>
          <p:cNvSpPr>
            <a:spLocks noChangeArrowheads="1"/>
          </p:cNvSpPr>
          <p:nvPr/>
        </p:nvSpPr>
        <p:spPr bwMode="auto">
          <a:xfrm>
            <a:off x="3657600" y="5105400"/>
            <a:ext cx="1676400" cy="5810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600">
                <a:effectLst/>
              </a:rPr>
              <a:t>Pérdidas por histéresis</a:t>
            </a:r>
            <a:endParaRPr lang="es-ES" altLang="es-ES" sz="2400">
              <a:effectLst/>
            </a:endParaRPr>
          </a:p>
        </p:txBody>
      </p:sp>
      <p:pic>
        <p:nvPicPr>
          <p:cNvPr id="268421" name="Picture 11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48375" y="5803900"/>
            <a:ext cx="1343025" cy="781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a14:hiddenLine>
            </a:ext>
          </a:extLst>
        </p:spPr>
      </p:pic>
      <p:sp>
        <p:nvSpPr>
          <p:cNvPr id="268422" name="Rectangle 1158"/>
          <p:cNvSpPr>
            <a:spLocks noChangeArrowheads="1"/>
          </p:cNvSpPr>
          <p:nvPr/>
        </p:nvSpPr>
        <p:spPr bwMode="auto">
          <a:xfrm>
            <a:off x="7391400" y="5895975"/>
            <a:ext cx="1676400" cy="5810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600">
                <a:effectLst/>
              </a:rPr>
              <a:t>Área del ciclo</a:t>
            </a:r>
          </a:p>
          <a:p>
            <a:pPr algn="l">
              <a:spcBef>
                <a:spcPct val="0"/>
              </a:spcBef>
            </a:pPr>
            <a:r>
              <a:rPr lang="es-ES_tradnl" altLang="es-ES" sz="1600">
                <a:effectLst/>
              </a:rPr>
              <a:t>de histéresis</a:t>
            </a:r>
            <a:endParaRPr lang="es-ES" altLang="es-ES" sz="2400">
              <a:effectLst/>
            </a:endParaRPr>
          </a:p>
        </p:txBody>
      </p:sp>
      <p:sp>
        <p:nvSpPr>
          <p:cNvPr id="268423" name="AutoShape 1159"/>
          <p:cNvSpPr>
            <a:spLocks noChangeArrowheads="1"/>
          </p:cNvSpPr>
          <p:nvPr/>
        </p:nvSpPr>
        <p:spPr bwMode="auto">
          <a:xfrm>
            <a:off x="5400675" y="6042024"/>
            <a:ext cx="466725" cy="282575"/>
          </a:xfrm>
          <a:prstGeom prst="rightArrow">
            <a:avLst>
              <a:gd name="adj1" fmla="val 50000"/>
              <a:gd name="adj2" fmla="val 54167"/>
            </a:avLst>
          </a:prstGeom>
          <a:solidFill>
            <a:schemeClr val="tx1">
              <a:lumMod val="75000"/>
            </a:schemeClr>
          </a:solidFill>
          <a:ln w="3175">
            <a:solidFill>
              <a:schemeClr val="bg2"/>
            </a:solidFill>
            <a:miter lim="800000"/>
            <a:headEnd/>
            <a:tailEnd/>
          </a:ln>
          <a:effectLst>
            <a:outerShdw dist="53882" dir="2700000" algn="ctr" rotWithShape="0">
              <a:schemeClr val="bg2"/>
            </a:outerShdw>
          </a:effectLst>
        </p:spPr>
        <p:txBody>
          <a:bodyPr wrap="square" anchor="ctr">
            <a:spAutoFit/>
          </a:bodyPr>
          <a:lstStyle/>
          <a:p>
            <a:endParaRPr lang="es-ES"/>
          </a:p>
        </p:txBody>
      </p:sp>
      <p:sp>
        <p:nvSpPr>
          <p:cNvPr id="268424" name="Rectangle 1160"/>
          <p:cNvSpPr>
            <a:spLocks noChangeArrowheads="1"/>
          </p:cNvSpPr>
          <p:nvPr/>
        </p:nvSpPr>
        <p:spPr bwMode="auto">
          <a:xfrm>
            <a:off x="5930900" y="5740400"/>
            <a:ext cx="2984500" cy="901700"/>
          </a:xfrm>
          <a:prstGeom prst="rect">
            <a:avLst/>
          </a:prstGeom>
          <a:noFill/>
          <a:ln w="38100">
            <a:solidFill>
              <a:schemeClr val="hlink"/>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8425" name="Line 1161"/>
          <p:cNvSpPr>
            <a:spLocks noChangeShapeType="1"/>
          </p:cNvSpPr>
          <p:nvPr/>
        </p:nvSpPr>
        <p:spPr bwMode="auto">
          <a:xfrm flipH="1">
            <a:off x="5283200" y="5334000"/>
            <a:ext cx="584200" cy="406400"/>
          </a:xfrm>
          <a:prstGeom prst="line">
            <a:avLst/>
          </a:prstGeom>
          <a:noFill/>
          <a:ln w="381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spAutoFit/>
          </a:bodyPr>
          <a:lstStyle/>
          <a:p>
            <a:endParaRPr lang="es-ES"/>
          </a:p>
        </p:txBody>
      </p:sp>
      <p:sp>
        <p:nvSpPr>
          <p:cNvPr id="268414" name="Rectangle 1150"/>
          <p:cNvSpPr>
            <a:spLocks noChangeArrowheads="1"/>
          </p:cNvSpPr>
          <p:nvPr/>
        </p:nvSpPr>
        <p:spPr bwMode="auto">
          <a:xfrm>
            <a:off x="5867400" y="4953000"/>
            <a:ext cx="3162300" cy="419100"/>
          </a:xfrm>
          <a:prstGeom prst="rect">
            <a:avLst/>
          </a:prstGeom>
          <a:noFill/>
          <a:ln w="38100">
            <a:solidFill>
              <a:schemeClr val="hlink"/>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nvGrpSpPr>
          <p:cNvPr id="268428" name="Group 1164"/>
          <p:cNvGrpSpPr>
            <a:grpSpLocks noChangeAspect="1"/>
          </p:cNvGrpSpPr>
          <p:nvPr/>
        </p:nvGrpSpPr>
        <p:grpSpPr bwMode="auto">
          <a:xfrm>
            <a:off x="76200" y="1219200"/>
            <a:ext cx="3684588" cy="2608263"/>
            <a:chOff x="48" y="768"/>
            <a:chExt cx="2228" cy="1577"/>
          </a:xfrm>
        </p:grpSpPr>
        <p:grpSp>
          <p:nvGrpSpPr>
            <p:cNvPr id="268427" name="Group 1163"/>
            <p:cNvGrpSpPr>
              <a:grpSpLocks noChangeAspect="1"/>
            </p:cNvGrpSpPr>
            <p:nvPr/>
          </p:nvGrpSpPr>
          <p:grpSpPr bwMode="auto">
            <a:xfrm>
              <a:off x="48" y="768"/>
              <a:ext cx="2228" cy="1577"/>
              <a:chOff x="48" y="768"/>
              <a:chExt cx="2228" cy="1577"/>
            </a:xfrm>
          </p:grpSpPr>
          <p:sp>
            <p:nvSpPr>
              <p:cNvPr id="268300" name="Rectangle 1036"/>
              <p:cNvSpPr>
                <a:spLocks noChangeAspect="1" noChangeArrowheads="1"/>
              </p:cNvSpPr>
              <p:nvPr/>
            </p:nvSpPr>
            <p:spPr bwMode="auto">
              <a:xfrm>
                <a:off x="94" y="768"/>
                <a:ext cx="2182" cy="1577"/>
              </a:xfrm>
              <a:prstGeom prst="rect">
                <a:avLst/>
              </a:prstGeom>
              <a:solidFill>
                <a:schemeClr val="tx1"/>
              </a:solidFill>
              <a:ln>
                <a:noFill/>
              </a:ln>
              <a:effectLst/>
              <a:scene3d>
                <a:camera prst="legacyObliqueTopRight"/>
                <a:lightRig rig="legacyFlat3" dir="b"/>
              </a:scene3d>
              <a:sp3d extrusionH="2016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flatTx/>
              </a:bodyPr>
              <a:lstStyle/>
              <a:p>
                <a:endParaRPr lang="es-ES"/>
              </a:p>
            </p:txBody>
          </p:sp>
          <p:sp>
            <p:nvSpPr>
              <p:cNvPr id="268301" name="Freeform 1037"/>
              <p:cNvSpPr>
                <a:spLocks noChangeAspect="1"/>
              </p:cNvSpPr>
              <p:nvPr/>
            </p:nvSpPr>
            <p:spPr bwMode="auto">
              <a:xfrm>
                <a:off x="718" y="1161"/>
                <a:ext cx="399" cy="119"/>
              </a:xfrm>
              <a:custGeom>
                <a:avLst/>
                <a:gdLst>
                  <a:gd name="T0" fmla="*/ 0 w 346"/>
                  <a:gd name="T1" fmla="*/ 0 h 103"/>
                  <a:gd name="T2" fmla="*/ 0 w 346"/>
                  <a:gd name="T3" fmla="*/ 13 h 103"/>
                  <a:gd name="T4" fmla="*/ 68 w 346"/>
                  <a:gd name="T5" fmla="*/ 15 h 103"/>
                  <a:gd name="T6" fmla="*/ 130 w 346"/>
                  <a:gd name="T7" fmla="*/ 19 h 103"/>
                  <a:gd name="T8" fmla="*/ 189 w 346"/>
                  <a:gd name="T9" fmla="*/ 28 h 103"/>
                  <a:gd name="T10" fmla="*/ 238 w 346"/>
                  <a:gd name="T11" fmla="*/ 41 h 103"/>
                  <a:gd name="T12" fmla="*/ 260 w 346"/>
                  <a:gd name="T13" fmla="*/ 48 h 103"/>
                  <a:gd name="T14" fmla="*/ 280 w 346"/>
                  <a:gd name="T15" fmla="*/ 55 h 103"/>
                  <a:gd name="T16" fmla="*/ 297 w 346"/>
                  <a:gd name="T17" fmla="*/ 63 h 103"/>
                  <a:gd name="T18" fmla="*/ 297 w 346"/>
                  <a:gd name="T19" fmla="*/ 57 h 103"/>
                  <a:gd name="T20" fmla="*/ 295 w 346"/>
                  <a:gd name="T21" fmla="*/ 61 h 103"/>
                  <a:gd name="T22" fmla="*/ 308 w 346"/>
                  <a:gd name="T23" fmla="*/ 70 h 103"/>
                  <a:gd name="T24" fmla="*/ 321 w 346"/>
                  <a:gd name="T25" fmla="*/ 79 h 103"/>
                  <a:gd name="T26" fmla="*/ 324 w 346"/>
                  <a:gd name="T27" fmla="*/ 74 h 103"/>
                  <a:gd name="T28" fmla="*/ 319 w 346"/>
                  <a:gd name="T29" fmla="*/ 77 h 103"/>
                  <a:gd name="T30" fmla="*/ 326 w 346"/>
                  <a:gd name="T31" fmla="*/ 85 h 103"/>
                  <a:gd name="T32" fmla="*/ 332 w 346"/>
                  <a:gd name="T33" fmla="*/ 96 h 103"/>
                  <a:gd name="T34" fmla="*/ 337 w 346"/>
                  <a:gd name="T35" fmla="*/ 92 h 103"/>
                  <a:gd name="T36" fmla="*/ 330 w 346"/>
                  <a:gd name="T37" fmla="*/ 94 h 103"/>
                  <a:gd name="T38" fmla="*/ 330 w 346"/>
                  <a:gd name="T39" fmla="*/ 92 h 103"/>
                  <a:gd name="T40" fmla="*/ 332 w 346"/>
                  <a:gd name="T41" fmla="*/ 103 h 103"/>
                  <a:gd name="T42" fmla="*/ 346 w 346"/>
                  <a:gd name="T43" fmla="*/ 103 h 103"/>
                  <a:gd name="T44" fmla="*/ 343 w 346"/>
                  <a:gd name="T45" fmla="*/ 94 h 103"/>
                  <a:gd name="T46" fmla="*/ 343 w 346"/>
                  <a:gd name="T47" fmla="*/ 92 h 103"/>
                  <a:gd name="T48" fmla="*/ 343 w 346"/>
                  <a:gd name="T49" fmla="*/ 90 h 103"/>
                  <a:gd name="T50" fmla="*/ 337 w 346"/>
                  <a:gd name="T51" fmla="*/ 79 h 103"/>
                  <a:gd name="T52" fmla="*/ 330 w 346"/>
                  <a:gd name="T53" fmla="*/ 70 h 103"/>
                  <a:gd name="T54" fmla="*/ 328 w 346"/>
                  <a:gd name="T55" fmla="*/ 68 h 103"/>
                  <a:gd name="T56" fmla="*/ 315 w 346"/>
                  <a:gd name="T57" fmla="*/ 59 h 103"/>
                  <a:gd name="T58" fmla="*/ 302 w 346"/>
                  <a:gd name="T59" fmla="*/ 50 h 103"/>
                  <a:gd name="T60" fmla="*/ 299 w 346"/>
                  <a:gd name="T61" fmla="*/ 50 h 103"/>
                  <a:gd name="T62" fmla="*/ 282 w 346"/>
                  <a:gd name="T63" fmla="*/ 41 h 103"/>
                  <a:gd name="T64" fmla="*/ 262 w 346"/>
                  <a:gd name="T65" fmla="*/ 35 h 103"/>
                  <a:gd name="T66" fmla="*/ 240 w 346"/>
                  <a:gd name="T67" fmla="*/ 28 h 103"/>
                  <a:gd name="T68" fmla="*/ 192 w 346"/>
                  <a:gd name="T69" fmla="*/ 15 h 103"/>
                  <a:gd name="T70" fmla="*/ 132 w 346"/>
                  <a:gd name="T71" fmla="*/ 6 h 103"/>
                  <a:gd name="T72" fmla="*/ 71 w 346"/>
                  <a:gd name="T73" fmla="*/ 2 h 103"/>
                  <a:gd name="T74" fmla="*/ 0 w 346"/>
                  <a:gd name="T7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6" h="103">
                    <a:moveTo>
                      <a:pt x="0" y="0"/>
                    </a:moveTo>
                    <a:lnTo>
                      <a:pt x="0" y="13"/>
                    </a:lnTo>
                    <a:lnTo>
                      <a:pt x="68" y="15"/>
                    </a:lnTo>
                    <a:lnTo>
                      <a:pt x="130" y="19"/>
                    </a:lnTo>
                    <a:lnTo>
                      <a:pt x="189" y="28"/>
                    </a:lnTo>
                    <a:lnTo>
                      <a:pt x="238" y="41"/>
                    </a:lnTo>
                    <a:lnTo>
                      <a:pt x="260" y="48"/>
                    </a:lnTo>
                    <a:lnTo>
                      <a:pt x="280" y="55"/>
                    </a:lnTo>
                    <a:lnTo>
                      <a:pt x="297" y="63"/>
                    </a:lnTo>
                    <a:lnTo>
                      <a:pt x="297" y="57"/>
                    </a:lnTo>
                    <a:lnTo>
                      <a:pt x="295" y="61"/>
                    </a:lnTo>
                    <a:lnTo>
                      <a:pt x="308" y="70"/>
                    </a:lnTo>
                    <a:lnTo>
                      <a:pt x="321" y="79"/>
                    </a:lnTo>
                    <a:lnTo>
                      <a:pt x="324" y="74"/>
                    </a:lnTo>
                    <a:lnTo>
                      <a:pt x="319" y="77"/>
                    </a:lnTo>
                    <a:lnTo>
                      <a:pt x="326" y="85"/>
                    </a:lnTo>
                    <a:lnTo>
                      <a:pt x="332" y="96"/>
                    </a:lnTo>
                    <a:lnTo>
                      <a:pt x="337" y="92"/>
                    </a:lnTo>
                    <a:lnTo>
                      <a:pt x="330" y="94"/>
                    </a:lnTo>
                    <a:lnTo>
                      <a:pt x="330" y="92"/>
                    </a:lnTo>
                    <a:lnTo>
                      <a:pt x="332" y="103"/>
                    </a:lnTo>
                    <a:lnTo>
                      <a:pt x="346" y="103"/>
                    </a:lnTo>
                    <a:lnTo>
                      <a:pt x="343" y="94"/>
                    </a:lnTo>
                    <a:lnTo>
                      <a:pt x="343" y="92"/>
                    </a:lnTo>
                    <a:lnTo>
                      <a:pt x="343" y="90"/>
                    </a:lnTo>
                    <a:lnTo>
                      <a:pt x="337" y="79"/>
                    </a:lnTo>
                    <a:lnTo>
                      <a:pt x="330" y="70"/>
                    </a:lnTo>
                    <a:lnTo>
                      <a:pt x="328" y="68"/>
                    </a:lnTo>
                    <a:lnTo>
                      <a:pt x="315" y="59"/>
                    </a:lnTo>
                    <a:lnTo>
                      <a:pt x="302" y="50"/>
                    </a:lnTo>
                    <a:lnTo>
                      <a:pt x="299" y="50"/>
                    </a:lnTo>
                    <a:lnTo>
                      <a:pt x="282" y="41"/>
                    </a:lnTo>
                    <a:lnTo>
                      <a:pt x="262" y="35"/>
                    </a:lnTo>
                    <a:lnTo>
                      <a:pt x="240" y="28"/>
                    </a:lnTo>
                    <a:lnTo>
                      <a:pt x="192" y="15"/>
                    </a:lnTo>
                    <a:lnTo>
                      <a:pt x="132" y="6"/>
                    </a:lnTo>
                    <a:lnTo>
                      <a:pt x="7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02" name="Rectangle 1038"/>
              <p:cNvSpPr>
                <a:spLocks noChangeAspect="1" noChangeArrowheads="1"/>
              </p:cNvSpPr>
              <p:nvPr/>
            </p:nvSpPr>
            <p:spPr bwMode="auto">
              <a:xfrm>
                <a:off x="146" y="800"/>
                <a:ext cx="2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latin typeface="Times New Roman" pitchFamily="18" charset="0"/>
                  </a:rPr>
                  <a:t> </a:t>
                </a:r>
                <a:endParaRPr lang="es-ES_tradnl" altLang="es-ES" sz="2400" b="0">
                  <a:effectLst/>
                  <a:latin typeface="Times New Roman" pitchFamily="18" charset="0"/>
                </a:endParaRPr>
              </a:p>
            </p:txBody>
          </p:sp>
          <p:sp>
            <p:nvSpPr>
              <p:cNvPr id="268303" name="Oval 1039"/>
              <p:cNvSpPr>
                <a:spLocks noChangeAspect="1" noChangeArrowheads="1"/>
              </p:cNvSpPr>
              <p:nvPr/>
            </p:nvSpPr>
            <p:spPr bwMode="auto">
              <a:xfrm>
                <a:off x="731" y="826"/>
                <a:ext cx="1416" cy="1441"/>
              </a:xfrm>
              <a:prstGeom prst="ellipse">
                <a:avLst/>
              </a:prstGeom>
              <a:solidFill>
                <a:srgbClr val="FFFFFF"/>
              </a:solidFill>
              <a:ln w="11113">
                <a:solidFill>
                  <a:srgbClr val="000000"/>
                </a:solidFill>
                <a:round/>
                <a:headEnd/>
                <a:tailEnd/>
              </a:ln>
            </p:spPr>
            <p:txBody>
              <a:bodyPr/>
              <a:lstStyle/>
              <a:p>
                <a:endParaRPr lang="es-ES"/>
              </a:p>
            </p:txBody>
          </p:sp>
          <p:sp>
            <p:nvSpPr>
              <p:cNvPr id="268304" name="Oval 1040"/>
              <p:cNvSpPr>
                <a:spLocks noChangeAspect="1" noChangeArrowheads="1"/>
              </p:cNvSpPr>
              <p:nvPr/>
            </p:nvSpPr>
            <p:spPr bwMode="auto">
              <a:xfrm>
                <a:off x="980" y="1107"/>
                <a:ext cx="915" cy="916"/>
              </a:xfrm>
              <a:prstGeom prst="ellipse">
                <a:avLst/>
              </a:pr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268305" name="Freeform 1041"/>
              <p:cNvSpPr>
                <a:spLocks noChangeAspect="1"/>
              </p:cNvSpPr>
              <p:nvPr/>
            </p:nvSpPr>
            <p:spPr bwMode="auto">
              <a:xfrm>
                <a:off x="851" y="1287"/>
                <a:ext cx="241" cy="114"/>
              </a:xfrm>
              <a:custGeom>
                <a:avLst/>
                <a:gdLst>
                  <a:gd name="T0" fmla="*/ 0 w 209"/>
                  <a:gd name="T1" fmla="*/ 86 h 99"/>
                  <a:gd name="T2" fmla="*/ 0 w 209"/>
                  <a:gd name="T3" fmla="*/ 99 h 99"/>
                  <a:gd name="T4" fmla="*/ 39 w 209"/>
                  <a:gd name="T5" fmla="*/ 97 h 99"/>
                  <a:gd name="T6" fmla="*/ 41 w 209"/>
                  <a:gd name="T7" fmla="*/ 97 h 99"/>
                  <a:gd name="T8" fmla="*/ 79 w 209"/>
                  <a:gd name="T9" fmla="*/ 93 h 99"/>
                  <a:gd name="T10" fmla="*/ 114 w 209"/>
                  <a:gd name="T11" fmla="*/ 84 h 99"/>
                  <a:gd name="T12" fmla="*/ 145 w 209"/>
                  <a:gd name="T13" fmla="*/ 73 h 99"/>
                  <a:gd name="T14" fmla="*/ 147 w 209"/>
                  <a:gd name="T15" fmla="*/ 71 h 99"/>
                  <a:gd name="T16" fmla="*/ 171 w 209"/>
                  <a:gd name="T17" fmla="*/ 58 h 99"/>
                  <a:gd name="T18" fmla="*/ 189 w 209"/>
                  <a:gd name="T19" fmla="*/ 42 h 99"/>
                  <a:gd name="T20" fmla="*/ 191 w 209"/>
                  <a:gd name="T21" fmla="*/ 40 h 99"/>
                  <a:gd name="T22" fmla="*/ 204 w 209"/>
                  <a:gd name="T23" fmla="*/ 22 h 99"/>
                  <a:gd name="T24" fmla="*/ 204 w 209"/>
                  <a:gd name="T25" fmla="*/ 20 h 99"/>
                  <a:gd name="T26" fmla="*/ 204 w 209"/>
                  <a:gd name="T27" fmla="*/ 18 h 99"/>
                  <a:gd name="T28" fmla="*/ 209 w 209"/>
                  <a:gd name="T29" fmla="*/ 0 h 99"/>
                  <a:gd name="T30" fmla="*/ 195 w 209"/>
                  <a:gd name="T31" fmla="*/ 0 h 99"/>
                  <a:gd name="T32" fmla="*/ 191 w 209"/>
                  <a:gd name="T33" fmla="*/ 20 h 99"/>
                  <a:gd name="T34" fmla="*/ 191 w 209"/>
                  <a:gd name="T35" fmla="*/ 18 h 99"/>
                  <a:gd name="T36" fmla="*/ 191 w 209"/>
                  <a:gd name="T37" fmla="*/ 20 h 99"/>
                  <a:gd name="T38" fmla="*/ 198 w 209"/>
                  <a:gd name="T39" fmla="*/ 18 h 99"/>
                  <a:gd name="T40" fmla="*/ 193 w 209"/>
                  <a:gd name="T41" fmla="*/ 16 h 99"/>
                  <a:gd name="T42" fmla="*/ 180 w 209"/>
                  <a:gd name="T43" fmla="*/ 33 h 99"/>
                  <a:gd name="T44" fmla="*/ 187 w 209"/>
                  <a:gd name="T45" fmla="*/ 36 h 99"/>
                  <a:gd name="T46" fmla="*/ 182 w 209"/>
                  <a:gd name="T47" fmla="*/ 31 h 99"/>
                  <a:gd name="T48" fmla="*/ 165 w 209"/>
                  <a:gd name="T49" fmla="*/ 47 h 99"/>
                  <a:gd name="T50" fmla="*/ 140 w 209"/>
                  <a:gd name="T51" fmla="*/ 60 h 99"/>
                  <a:gd name="T52" fmla="*/ 143 w 209"/>
                  <a:gd name="T53" fmla="*/ 66 h 99"/>
                  <a:gd name="T54" fmla="*/ 143 w 209"/>
                  <a:gd name="T55" fmla="*/ 60 h 99"/>
                  <a:gd name="T56" fmla="*/ 112 w 209"/>
                  <a:gd name="T57" fmla="*/ 71 h 99"/>
                  <a:gd name="T58" fmla="*/ 77 w 209"/>
                  <a:gd name="T59" fmla="*/ 80 h 99"/>
                  <a:gd name="T60" fmla="*/ 39 w 209"/>
                  <a:gd name="T61" fmla="*/ 84 h 99"/>
                  <a:gd name="T62" fmla="*/ 41 w 209"/>
                  <a:gd name="T63" fmla="*/ 91 h 99"/>
                  <a:gd name="T64" fmla="*/ 41 w 209"/>
                  <a:gd name="T65" fmla="*/ 84 h 99"/>
                  <a:gd name="T66" fmla="*/ 0 w 209"/>
                  <a:gd name="T67" fmla="*/ 8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 h="99">
                    <a:moveTo>
                      <a:pt x="0" y="86"/>
                    </a:moveTo>
                    <a:lnTo>
                      <a:pt x="0" y="99"/>
                    </a:lnTo>
                    <a:lnTo>
                      <a:pt x="39" y="97"/>
                    </a:lnTo>
                    <a:lnTo>
                      <a:pt x="41" y="97"/>
                    </a:lnTo>
                    <a:lnTo>
                      <a:pt x="79" y="93"/>
                    </a:lnTo>
                    <a:lnTo>
                      <a:pt x="114" y="84"/>
                    </a:lnTo>
                    <a:lnTo>
                      <a:pt x="145" y="73"/>
                    </a:lnTo>
                    <a:lnTo>
                      <a:pt x="147" y="71"/>
                    </a:lnTo>
                    <a:lnTo>
                      <a:pt x="171" y="58"/>
                    </a:lnTo>
                    <a:lnTo>
                      <a:pt x="189" y="42"/>
                    </a:lnTo>
                    <a:lnTo>
                      <a:pt x="191" y="40"/>
                    </a:lnTo>
                    <a:lnTo>
                      <a:pt x="204" y="22"/>
                    </a:lnTo>
                    <a:lnTo>
                      <a:pt x="204" y="20"/>
                    </a:lnTo>
                    <a:lnTo>
                      <a:pt x="204" y="18"/>
                    </a:lnTo>
                    <a:lnTo>
                      <a:pt x="209" y="0"/>
                    </a:lnTo>
                    <a:lnTo>
                      <a:pt x="195" y="0"/>
                    </a:lnTo>
                    <a:lnTo>
                      <a:pt x="191" y="20"/>
                    </a:lnTo>
                    <a:lnTo>
                      <a:pt x="191" y="18"/>
                    </a:lnTo>
                    <a:lnTo>
                      <a:pt x="191" y="20"/>
                    </a:lnTo>
                    <a:lnTo>
                      <a:pt x="198" y="18"/>
                    </a:lnTo>
                    <a:lnTo>
                      <a:pt x="193" y="16"/>
                    </a:lnTo>
                    <a:lnTo>
                      <a:pt x="180" y="33"/>
                    </a:lnTo>
                    <a:lnTo>
                      <a:pt x="187" y="36"/>
                    </a:lnTo>
                    <a:lnTo>
                      <a:pt x="182" y="31"/>
                    </a:lnTo>
                    <a:lnTo>
                      <a:pt x="165" y="47"/>
                    </a:lnTo>
                    <a:lnTo>
                      <a:pt x="140" y="60"/>
                    </a:lnTo>
                    <a:lnTo>
                      <a:pt x="143" y="66"/>
                    </a:lnTo>
                    <a:lnTo>
                      <a:pt x="143" y="60"/>
                    </a:lnTo>
                    <a:lnTo>
                      <a:pt x="112" y="71"/>
                    </a:lnTo>
                    <a:lnTo>
                      <a:pt x="77" y="80"/>
                    </a:lnTo>
                    <a:lnTo>
                      <a:pt x="39" y="84"/>
                    </a:lnTo>
                    <a:lnTo>
                      <a:pt x="41" y="91"/>
                    </a:lnTo>
                    <a:lnTo>
                      <a:pt x="41" y="84"/>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06" name="Freeform 1042"/>
              <p:cNvSpPr>
                <a:spLocks noChangeAspect="1"/>
              </p:cNvSpPr>
              <p:nvPr/>
            </p:nvSpPr>
            <p:spPr bwMode="auto">
              <a:xfrm>
                <a:off x="716" y="1359"/>
                <a:ext cx="150" cy="42"/>
              </a:xfrm>
              <a:custGeom>
                <a:avLst/>
                <a:gdLst>
                  <a:gd name="T0" fmla="*/ 130 w 130"/>
                  <a:gd name="T1" fmla="*/ 37 h 37"/>
                  <a:gd name="T2" fmla="*/ 130 w 130"/>
                  <a:gd name="T3" fmla="*/ 24 h 37"/>
                  <a:gd name="T4" fmla="*/ 103 w 130"/>
                  <a:gd name="T5" fmla="*/ 24 h 37"/>
                  <a:gd name="T6" fmla="*/ 106 w 130"/>
                  <a:gd name="T7" fmla="*/ 31 h 37"/>
                  <a:gd name="T8" fmla="*/ 106 w 130"/>
                  <a:gd name="T9" fmla="*/ 24 h 37"/>
                  <a:gd name="T10" fmla="*/ 84 w 130"/>
                  <a:gd name="T11" fmla="*/ 22 h 37"/>
                  <a:gd name="T12" fmla="*/ 62 w 130"/>
                  <a:gd name="T13" fmla="*/ 18 h 37"/>
                  <a:gd name="T14" fmla="*/ 44 w 130"/>
                  <a:gd name="T15" fmla="*/ 15 h 37"/>
                  <a:gd name="T16" fmla="*/ 29 w 130"/>
                  <a:gd name="T17" fmla="*/ 11 h 37"/>
                  <a:gd name="T18" fmla="*/ 18 w 130"/>
                  <a:gd name="T19" fmla="*/ 4 h 37"/>
                  <a:gd name="T20" fmla="*/ 15 w 130"/>
                  <a:gd name="T21" fmla="*/ 11 h 37"/>
                  <a:gd name="T22" fmla="*/ 20 w 130"/>
                  <a:gd name="T23" fmla="*/ 7 h 37"/>
                  <a:gd name="T24" fmla="*/ 13 w 130"/>
                  <a:gd name="T25" fmla="*/ 0 h 37"/>
                  <a:gd name="T26" fmla="*/ 9 w 130"/>
                  <a:gd name="T27" fmla="*/ 7 h 37"/>
                  <a:gd name="T28" fmla="*/ 15 w 130"/>
                  <a:gd name="T29" fmla="*/ 2 h 37"/>
                  <a:gd name="T30" fmla="*/ 15 w 130"/>
                  <a:gd name="T31" fmla="*/ 4 h 37"/>
                  <a:gd name="T32" fmla="*/ 13 w 130"/>
                  <a:gd name="T33" fmla="*/ 0 h 37"/>
                  <a:gd name="T34" fmla="*/ 0 w 130"/>
                  <a:gd name="T35" fmla="*/ 0 h 37"/>
                  <a:gd name="T36" fmla="*/ 2 w 130"/>
                  <a:gd name="T37" fmla="*/ 7 h 37"/>
                  <a:gd name="T38" fmla="*/ 4 w 130"/>
                  <a:gd name="T39" fmla="*/ 9 h 37"/>
                  <a:gd name="T40" fmla="*/ 7 w 130"/>
                  <a:gd name="T41" fmla="*/ 11 h 37"/>
                  <a:gd name="T42" fmla="*/ 13 w 130"/>
                  <a:gd name="T43" fmla="*/ 18 h 37"/>
                  <a:gd name="T44" fmla="*/ 15 w 130"/>
                  <a:gd name="T45" fmla="*/ 18 h 37"/>
                  <a:gd name="T46" fmla="*/ 26 w 130"/>
                  <a:gd name="T47" fmla="*/ 24 h 37"/>
                  <a:gd name="T48" fmla="*/ 42 w 130"/>
                  <a:gd name="T49" fmla="*/ 29 h 37"/>
                  <a:gd name="T50" fmla="*/ 59 w 130"/>
                  <a:gd name="T51" fmla="*/ 31 h 37"/>
                  <a:gd name="T52" fmla="*/ 81 w 130"/>
                  <a:gd name="T53" fmla="*/ 35 h 37"/>
                  <a:gd name="T54" fmla="*/ 103 w 130"/>
                  <a:gd name="T55" fmla="*/ 37 h 37"/>
                  <a:gd name="T56" fmla="*/ 106 w 130"/>
                  <a:gd name="T57" fmla="*/ 37 h 37"/>
                  <a:gd name="T58" fmla="*/ 130 w 130"/>
                  <a:gd name="T5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37">
                    <a:moveTo>
                      <a:pt x="130" y="37"/>
                    </a:moveTo>
                    <a:lnTo>
                      <a:pt x="130" y="24"/>
                    </a:lnTo>
                    <a:lnTo>
                      <a:pt x="103" y="24"/>
                    </a:lnTo>
                    <a:lnTo>
                      <a:pt x="106" y="31"/>
                    </a:lnTo>
                    <a:lnTo>
                      <a:pt x="106" y="24"/>
                    </a:lnTo>
                    <a:lnTo>
                      <a:pt x="84" y="22"/>
                    </a:lnTo>
                    <a:lnTo>
                      <a:pt x="62" y="18"/>
                    </a:lnTo>
                    <a:lnTo>
                      <a:pt x="44" y="15"/>
                    </a:lnTo>
                    <a:lnTo>
                      <a:pt x="29" y="11"/>
                    </a:lnTo>
                    <a:lnTo>
                      <a:pt x="18" y="4"/>
                    </a:lnTo>
                    <a:lnTo>
                      <a:pt x="15" y="11"/>
                    </a:lnTo>
                    <a:lnTo>
                      <a:pt x="20" y="7"/>
                    </a:lnTo>
                    <a:lnTo>
                      <a:pt x="13" y="0"/>
                    </a:lnTo>
                    <a:lnTo>
                      <a:pt x="9" y="7"/>
                    </a:lnTo>
                    <a:lnTo>
                      <a:pt x="15" y="2"/>
                    </a:lnTo>
                    <a:lnTo>
                      <a:pt x="15" y="4"/>
                    </a:lnTo>
                    <a:lnTo>
                      <a:pt x="13" y="0"/>
                    </a:lnTo>
                    <a:lnTo>
                      <a:pt x="0" y="0"/>
                    </a:lnTo>
                    <a:lnTo>
                      <a:pt x="2" y="7"/>
                    </a:lnTo>
                    <a:lnTo>
                      <a:pt x="4" y="9"/>
                    </a:lnTo>
                    <a:lnTo>
                      <a:pt x="7" y="11"/>
                    </a:lnTo>
                    <a:lnTo>
                      <a:pt x="13" y="18"/>
                    </a:lnTo>
                    <a:lnTo>
                      <a:pt x="15" y="18"/>
                    </a:lnTo>
                    <a:lnTo>
                      <a:pt x="26" y="24"/>
                    </a:lnTo>
                    <a:lnTo>
                      <a:pt x="42" y="29"/>
                    </a:lnTo>
                    <a:lnTo>
                      <a:pt x="59" y="31"/>
                    </a:lnTo>
                    <a:lnTo>
                      <a:pt x="81" y="35"/>
                    </a:lnTo>
                    <a:lnTo>
                      <a:pt x="103" y="37"/>
                    </a:lnTo>
                    <a:lnTo>
                      <a:pt x="106" y="37"/>
                    </a:lnTo>
                    <a:lnTo>
                      <a:pt x="13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07" name="Freeform 1043"/>
              <p:cNvSpPr>
                <a:spLocks noChangeAspect="1"/>
              </p:cNvSpPr>
              <p:nvPr/>
            </p:nvSpPr>
            <p:spPr bwMode="auto">
              <a:xfrm>
                <a:off x="716" y="1313"/>
                <a:ext cx="150" cy="43"/>
              </a:xfrm>
              <a:custGeom>
                <a:avLst/>
                <a:gdLst>
                  <a:gd name="T0" fmla="*/ 130 w 130"/>
                  <a:gd name="T1" fmla="*/ 14 h 38"/>
                  <a:gd name="T2" fmla="*/ 130 w 130"/>
                  <a:gd name="T3" fmla="*/ 0 h 38"/>
                  <a:gd name="T4" fmla="*/ 103 w 130"/>
                  <a:gd name="T5" fmla="*/ 0 h 38"/>
                  <a:gd name="T6" fmla="*/ 81 w 130"/>
                  <a:gd name="T7" fmla="*/ 3 h 38"/>
                  <a:gd name="T8" fmla="*/ 59 w 130"/>
                  <a:gd name="T9" fmla="*/ 5 h 38"/>
                  <a:gd name="T10" fmla="*/ 42 w 130"/>
                  <a:gd name="T11" fmla="*/ 9 h 38"/>
                  <a:gd name="T12" fmla="*/ 26 w 130"/>
                  <a:gd name="T13" fmla="*/ 14 h 38"/>
                  <a:gd name="T14" fmla="*/ 15 w 130"/>
                  <a:gd name="T15" fmla="*/ 18 h 38"/>
                  <a:gd name="T16" fmla="*/ 13 w 130"/>
                  <a:gd name="T17" fmla="*/ 20 h 38"/>
                  <a:gd name="T18" fmla="*/ 7 w 130"/>
                  <a:gd name="T19" fmla="*/ 27 h 38"/>
                  <a:gd name="T20" fmla="*/ 4 w 130"/>
                  <a:gd name="T21" fmla="*/ 29 h 38"/>
                  <a:gd name="T22" fmla="*/ 2 w 130"/>
                  <a:gd name="T23" fmla="*/ 31 h 38"/>
                  <a:gd name="T24" fmla="*/ 0 w 130"/>
                  <a:gd name="T25" fmla="*/ 38 h 38"/>
                  <a:gd name="T26" fmla="*/ 13 w 130"/>
                  <a:gd name="T27" fmla="*/ 38 h 38"/>
                  <a:gd name="T28" fmla="*/ 15 w 130"/>
                  <a:gd name="T29" fmla="*/ 33 h 38"/>
                  <a:gd name="T30" fmla="*/ 15 w 130"/>
                  <a:gd name="T31" fmla="*/ 36 h 38"/>
                  <a:gd name="T32" fmla="*/ 9 w 130"/>
                  <a:gd name="T33" fmla="*/ 31 h 38"/>
                  <a:gd name="T34" fmla="*/ 13 w 130"/>
                  <a:gd name="T35" fmla="*/ 38 h 38"/>
                  <a:gd name="T36" fmla="*/ 20 w 130"/>
                  <a:gd name="T37" fmla="*/ 31 h 38"/>
                  <a:gd name="T38" fmla="*/ 15 w 130"/>
                  <a:gd name="T39" fmla="*/ 25 h 38"/>
                  <a:gd name="T40" fmla="*/ 18 w 130"/>
                  <a:gd name="T41" fmla="*/ 31 h 38"/>
                  <a:gd name="T42" fmla="*/ 29 w 130"/>
                  <a:gd name="T43" fmla="*/ 27 h 38"/>
                  <a:gd name="T44" fmla="*/ 44 w 130"/>
                  <a:gd name="T45" fmla="*/ 22 h 38"/>
                  <a:gd name="T46" fmla="*/ 62 w 130"/>
                  <a:gd name="T47" fmla="*/ 18 h 38"/>
                  <a:gd name="T48" fmla="*/ 84 w 130"/>
                  <a:gd name="T49" fmla="*/ 16 h 38"/>
                  <a:gd name="T50" fmla="*/ 106 w 130"/>
                  <a:gd name="T51" fmla="*/ 14 h 38"/>
                  <a:gd name="T52" fmla="*/ 130 w 130"/>
                  <a:gd name="T53"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38">
                    <a:moveTo>
                      <a:pt x="130" y="14"/>
                    </a:moveTo>
                    <a:lnTo>
                      <a:pt x="130" y="0"/>
                    </a:lnTo>
                    <a:lnTo>
                      <a:pt x="103" y="0"/>
                    </a:lnTo>
                    <a:lnTo>
                      <a:pt x="81" y="3"/>
                    </a:lnTo>
                    <a:lnTo>
                      <a:pt x="59" y="5"/>
                    </a:lnTo>
                    <a:lnTo>
                      <a:pt x="42" y="9"/>
                    </a:lnTo>
                    <a:lnTo>
                      <a:pt x="26" y="14"/>
                    </a:lnTo>
                    <a:lnTo>
                      <a:pt x="15" y="18"/>
                    </a:lnTo>
                    <a:lnTo>
                      <a:pt x="13" y="20"/>
                    </a:lnTo>
                    <a:lnTo>
                      <a:pt x="7" y="27"/>
                    </a:lnTo>
                    <a:lnTo>
                      <a:pt x="4" y="29"/>
                    </a:lnTo>
                    <a:lnTo>
                      <a:pt x="2" y="31"/>
                    </a:lnTo>
                    <a:lnTo>
                      <a:pt x="0" y="38"/>
                    </a:lnTo>
                    <a:lnTo>
                      <a:pt x="13" y="38"/>
                    </a:lnTo>
                    <a:lnTo>
                      <a:pt x="15" y="33"/>
                    </a:lnTo>
                    <a:lnTo>
                      <a:pt x="15" y="36"/>
                    </a:lnTo>
                    <a:lnTo>
                      <a:pt x="9" y="31"/>
                    </a:lnTo>
                    <a:lnTo>
                      <a:pt x="13" y="38"/>
                    </a:lnTo>
                    <a:lnTo>
                      <a:pt x="20" y="31"/>
                    </a:lnTo>
                    <a:lnTo>
                      <a:pt x="15" y="25"/>
                    </a:lnTo>
                    <a:lnTo>
                      <a:pt x="18" y="31"/>
                    </a:lnTo>
                    <a:lnTo>
                      <a:pt x="29" y="27"/>
                    </a:lnTo>
                    <a:lnTo>
                      <a:pt x="44" y="22"/>
                    </a:lnTo>
                    <a:lnTo>
                      <a:pt x="62" y="18"/>
                    </a:lnTo>
                    <a:lnTo>
                      <a:pt x="84" y="16"/>
                    </a:lnTo>
                    <a:lnTo>
                      <a:pt x="106" y="14"/>
                    </a:lnTo>
                    <a:lnTo>
                      <a:pt x="13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08" name="Rectangle 1044"/>
              <p:cNvSpPr>
                <a:spLocks noChangeAspect="1" noChangeArrowheads="1"/>
              </p:cNvSpPr>
              <p:nvPr/>
            </p:nvSpPr>
            <p:spPr bwMode="auto">
              <a:xfrm>
                <a:off x="769" y="1323"/>
                <a:ext cx="114"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09" name="Rectangle 1045"/>
              <p:cNvSpPr>
                <a:spLocks noChangeAspect="1" noChangeArrowheads="1"/>
              </p:cNvSpPr>
              <p:nvPr/>
            </p:nvSpPr>
            <p:spPr bwMode="auto">
              <a:xfrm>
                <a:off x="792" y="1310"/>
                <a:ext cx="114"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0" name="Freeform 1046"/>
              <p:cNvSpPr>
                <a:spLocks noChangeAspect="1"/>
              </p:cNvSpPr>
              <p:nvPr/>
            </p:nvSpPr>
            <p:spPr bwMode="auto">
              <a:xfrm>
                <a:off x="819" y="1310"/>
                <a:ext cx="239" cy="107"/>
              </a:xfrm>
              <a:custGeom>
                <a:avLst/>
                <a:gdLst>
                  <a:gd name="T0" fmla="*/ 0 w 207"/>
                  <a:gd name="T1" fmla="*/ 0 h 93"/>
                  <a:gd name="T2" fmla="*/ 0 w 207"/>
                  <a:gd name="T3" fmla="*/ 13 h 93"/>
                  <a:gd name="T4" fmla="*/ 40 w 207"/>
                  <a:gd name="T5" fmla="*/ 16 h 93"/>
                  <a:gd name="T6" fmla="*/ 77 w 207"/>
                  <a:gd name="T7" fmla="*/ 20 h 93"/>
                  <a:gd name="T8" fmla="*/ 112 w 207"/>
                  <a:gd name="T9" fmla="*/ 29 h 93"/>
                  <a:gd name="T10" fmla="*/ 141 w 207"/>
                  <a:gd name="T11" fmla="*/ 40 h 93"/>
                  <a:gd name="T12" fmla="*/ 143 w 207"/>
                  <a:gd name="T13" fmla="*/ 33 h 93"/>
                  <a:gd name="T14" fmla="*/ 139 w 207"/>
                  <a:gd name="T15" fmla="*/ 38 h 93"/>
                  <a:gd name="T16" fmla="*/ 163 w 207"/>
                  <a:gd name="T17" fmla="*/ 51 h 93"/>
                  <a:gd name="T18" fmla="*/ 181 w 207"/>
                  <a:gd name="T19" fmla="*/ 66 h 93"/>
                  <a:gd name="T20" fmla="*/ 185 w 207"/>
                  <a:gd name="T21" fmla="*/ 60 h 93"/>
                  <a:gd name="T22" fmla="*/ 178 w 207"/>
                  <a:gd name="T23" fmla="*/ 64 h 93"/>
                  <a:gd name="T24" fmla="*/ 192 w 207"/>
                  <a:gd name="T25" fmla="*/ 79 h 93"/>
                  <a:gd name="T26" fmla="*/ 196 w 207"/>
                  <a:gd name="T27" fmla="*/ 75 h 93"/>
                  <a:gd name="T28" fmla="*/ 189 w 207"/>
                  <a:gd name="T29" fmla="*/ 77 h 93"/>
                  <a:gd name="T30" fmla="*/ 189 w 207"/>
                  <a:gd name="T31" fmla="*/ 75 h 93"/>
                  <a:gd name="T32" fmla="*/ 194 w 207"/>
                  <a:gd name="T33" fmla="*/ 93 h 93"/>
                  <a:gd name="T34" fmla="*/ 207 w 207"/>
                  <a:gd name="T35" fmla="*/ 93 h 93"/>
                  <a:gd name="T36" fmla="*/ 203 w 207"/>
                  <a:gd name="T37" fmla="*/ 77 h 93"/>
                  <a:gd name="T38" fmla="*/ 203 w 207"/>
                  <a:gd name="T39" fmla="*/ 75 h 93"/>
                  <a:gd name="T40" fmla="*/ 203 w 207"/>
                  <a:gd name="T41" fmla="*/ 73 h 93"/>
                  <a:gd name="T42" fmla="*/ 189 w 207"/>
                  <a:gd name="T43" fmla="*/ 57 h 93"/>
                  <a:gd name="T44" fmla="*/ 187 w 207"/>
                  <a:gd name="T45" fmla="*/ 55 h 93"/>
                  <a:gd name="T46" fmla="*/ 170 w 207"/>
                  <a:gd name="T47" fmla="*/ 40 h 93"/>
                  <a:gd name="T48" fmla="*/ 145 w 207"/>
                  <a:gd name="T49" fmla="*/ 27 h 93"/>
                  <a:gd name="T50" fmla="*/ 143 w 207"/>
                  <a:gd name="T51" fmla="*/ 27 h 93"/>
                  <a:gd name="T52" fmla="*/ 115 w 207"/>
                  <a:gd name="T53" fmla="*/ 16 h 93"/>
                  <a:gd name="T54" fmla="*/ 79 w 207"/>
                  <a:gd name="T55" fmla="*/ 7 h 93"/>
                  <a:gd name="T56" fmla="*/ 42 w 207"/>
                  <a:gd name="T57" fmla="*/ 2 h 93"/>
                  <a:gd name="T58" fmla="*/ 0 w 207"/>
                  <a:gd name="T5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93">
                    <a:moveTo>
                      <a:pt x="0" y="0"/>
                    </a:moveTo>
                    <a:lnTo>
                      <a:pt x="0" y="13"/>
                    </a:lnTo>
                    <a:lnTo>
                      <a:pt x="40" y="16"/>
                    </a:lnTo>
                    <a:lnTo>
                      <a:pt x="77" y="20"/>
                    </a:lnTo>
                    <a:lnTo>
                      <a:pt x="112" y="29"/>
                    </a:lnTo>
                    <a:lnTo>
                      <a:pt x="141" y="40"/>
                    </a:lnTo>
                    <a:lnTo>
                      <a:pt x="143" y="33"/>
                    </a:lnTo>
                    <a:lnTo>
                      <a:pt x="139" y="38"/>
                    </a:lnTo>
                    <a:lnTo>
                      <a:pt x="163" y="51"/>
                    </a:lnTo>
                    <a:lnTo>
                      <a:pt x="181" y="66"/>
                    </a:lnTo>
                    <a:lnTo>
                      <a:pt x="185" y="60"/>
                    </a:lnTo>
                    <a:lnTo>
                      <a:pt x="178" y="64"/>
                    </a:lnTo>
                    <a:lnTo>
                      <a:pt x="192" y="79"/>
                    </a:lnTo>
                    <a:lnTo>
                      <a:pt x="196" y="75"/>
                    </a:lnTo>
                    <a:lnTo>
                      <a:pt x="189" y="77"/>
                    </a:lnTo>
                    <a:lnTo>
                      <a:pt x="189" y="75"/>
                    </a:lnTo>
                    <a:lnTo>
                      <a:pt x="194" y="93"/>
                    </a:lnTo>
                    <a:lnTo>
                      <a:pt x="207" y="93"/>
                    </a:lnTo>
                    <a:lnTo>
                      <a:pt x="203" y="77"/>
                    </a:lnTo>
                    <a:lnTo>
                      <a:pt x="203" y="75"/>
                    </a:lnTo>
                    <a:lnTo>
                      <a:pt x="203" y="73"/>
                    </a:lnTo>
                    <a:lnTo>
                      <a:pt x="189" y="57"/>
                    </a:lnTo>
                    <a:lnTo>
                      <a:pt x="187" y="55"/>
                    </a:lnTo>
                    <a:lnTo>
                      <a:pt x="170" y="40"/>
                    </a:lnTo>
                    <a:lnTo>
                      <a:pt x="145" y="27"/>
                    </a:lnTo>
                    <a:lnTo>
                      <a:pt x="143" y="27"/>
                    </a:lnTo>
                    <a:lnTo>
                      <a:pt x="115" y="16"/>
                    </a:lnTo>
                    <a:lnTo>
                      <a:pt x="79" y="7"/>
                    </a:lnTo>
                    <a:lnTo>
                      <a:pt x="4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11" name="Freeform 1047"/>
              <p:cNvSpPr>
                <a:spLocks noChangeAspect="1"/>
              </p:cNvSpPr>
              <p:nvPr/>
            </p:nvSpPr>
            <p:spPr bwMode="auto">
              <a:xfrm>
                <a:off x="819" y="1422"/>
                <a:ext cx="239" cy="106"/>
              </a:xfrm>
              <a:custGeom>
                <a:avLst/>
                <a:gdLst>
                  <a:gd name="T0" fmla="*/ 0 w 207"/>
                  <a:gd name="T1" fmla="*/ 79 h 92"/>
                  <a:gd name="T2" fmla="*/ 0 w 207"/>
                  <a:gd name="T3" fmla="*/ 92 h 92"/>
                  <a:gd name="T4" fmla="*/ 40 w 207"/>
                  <a:gd name="T5" fmla="*/ 90 h 92"/>
                  <a:gd name="T6" fmla="*/ 42 w 207"/>
                  <a:gd name="T7" fmla="*/ 90 h 92"/>
                  <a:gd name="T8" fmla="*/ 79 w 207"/>
                  <a:gd name="T9" fmla="*/ 86 h 92"/>
                  <a:gd name="T10" fmla="*/ 115 w 207"/>
                  <a:gd name="T11" fmla="*/ 77 h 92"/>
                  <a:gd name="T12" fmla="*/ 143 w 207"/>
                  <a:gd name="T13" fmla="*/ 68 h 92"/>
                  <a:gd name="T14" fmla="*/ 145 w 207"/>
                  <a:gd name="T15" fmla="*/ 66 h 92"/>
                  <a:gd name="T16" fmla="*/ 170 w 207"/>
                  <a:gd name="T17" fmla="*/ 55 h 92"/>
                  <a:gd name="T18" fmla="*/ 187 w 207"/>
                  <a:gd name="T19" fmla="*/ 40 h 92"/>
                  <a:gd name="T20" fmla="*/ 189 w 207"/>
                  <a:gd name="T21" fmla="*/ 37 h 92"/>
                  <a:gd name="T22" fmla="*/ 203 w 207"/>
                  <a:gd name="T23" fmla="*/ 22 h 92"/>
                  <a:gd name="T24" fmla="*/ 203 w 207"/>
                  <a:gd name="T25" fmla="*/ 20 h 92"/>
                  <a:gd name="T26" fmla="*/ 203 w 207"/>
                  <a:gd name="T27" fmla="*/ 18 h 92"/>
                  <a:gd name="T28" fmla="*/ 207 w 207"/>
                  <a:gd name="T29" fmla="*/ 0 h 92"/>
                  <a:gd name="T30" fmla="*/ 194 w 207"/>
                  <a:gd name="T31" fmla="*/ 0 h 92"/>
                  <a:gd name="T32" fmla="*/ 189 w 207"/>
                  <a:gd name="T33" fmla="*/ 20 h 92"/>
                  <a:gd name="T34" fmla="*/ 189 w 207"/>
                  <a:gd name="T35" fmla="*/ 18 h 92"/>
                  <a:gd name="T36" fmla="*/ 189 w 207"/>
                  <a:gd name="T37" fmla="*/ 20 h 92"/>
                  <a:gd name="T38" fmla="*/ 196 w 207"/>
                  <a:gd name="T39" fmla="*/ 18 h 92"/>
                  <a:gd name="T40" fmla="*/ 192 w 207"/>
                  <a:gd name="T41" fmla="*/ 15 h 92"/>
                  <a:gd name="T42" fmla="*/ 178 w 207"/>
                  <a:gd name="T43" fmla="*/ 31 h 92"/>
                  <a:gd name="T44" fmla="*/ 185 w 207"/>
                  <a:gd name="T45" fmla="*/ 33 h 92"/>
                  <a:gd name="T46" fmla="*/ 181 w 207"/>
                  <a:gd name="T47" fmla="*/ 29 h 92"/>
                  <a:gd name="T48" fmla="*/ 163 w 207"/>
                  <a:gd name="T49" fmla="*/ 44 h 92"/>
                  <a:gd name="T50" fmla="*/ 139 w 207"/>
                  <a:gd name="T51" fmla="*/ 55 h 92"/>
                  <a:gd name="T52" fmla="*/ 143 w 207"/>
                  <a:gd name="T53" fmla="*/ 62 h 92"/>
                  <a:gd name="T54" fmla="*/ 141 w 207"/>
                  <a:gd name="T55" fmla="*/ 55 h 92"/>
                  <a:gd name="T56" fmla="*/ 112 w 207"/>
                  <a:gd name="T57" fmla="*/ 64 h 92"/>
                  <a:gd name="T58" fmla="*/ 77 w 207"/>
                  <a:gd name="T59" fmla="*/ 73 h 92"/>
                  <a:gd name="T60" fmla="*/ 40 w 207"/>
                  <a:gd name="T61" fmla="*/ 77 h 92"/>
                  <a:gd name="T62" fmla="*/ 42 w 207"/>
                  <a:gd name="T63" fmla="*/ 84 h 92"/>
                  <a:gd name="T64" fmla="*/ 42 w 207"/>
                  <a:gd name="T65" fmla="*/ 77 h 92"/>
                  <a:gd name="T66" fmla="*/ 0 w 207"/>
                  <a:gd name="T67"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92">
                    <a:moveTo>
                      <a:pt x="0" y="79"/>
                    </a:moveTo>
                    <a:lnTo>
                      <a:pt x="0" y="92"/>
                    </a:lnTo>
                    <a:lnTo>
                      <a:pt x="40" y="90"/>
                    </a:lnTo>
                    <a:lnTo>
                      <a:pt x="42" y="90"/>
                    </a:lnTo>
                    <a:lnTo>
                      <a:pt x="79" y="86"/>
                    </a:lnTo>
                    <a:lnTo>
                      <a:pt x="115" y="77"/>
                    </a:lnTo>
                    <a:lnTo>
                      <a:pt x="143" y="68"/>
                    </a:lnTo>
                    <a:lnTo>
                      <a:pt x="145" y="66"/>
                    </a:lnTo>
                    <a:lnTo>
                      <a:pt x="170" y="55"/>
                    </a:lnTo>
                    <a:lnTo>
                      <a:pt x="187" y="40"/>
                    </a:lnTo>
                    <a:lnTo>
                      <a:pt x="189" y="37"/>
                    </a:lnTo>
                    <a:lnTo>
                      <a:pt x="203" y="22"/>
                    </a:lnTo>
                    <a:lnTo>
                      <a:pt x="203" y="20"/>
                    </a:lnTo>
                    <a:lnTo>
                      <a:pt x="203" y="18"/>
                    </a:lnTo>
                    <a:lnTo>
                      <a:pt x="207" y="0"/>
                    </a:lnTo>
                    <a:lnTo>
                      <a:pt x="194" y="0"/>
                    </a:lnTo>
                    <a:lnTo>
                      <a:pt x="189" y="20"/>
                    </a:lnTo>
                    <a:lnTo>
                      <a:pt x="189" y="18"/>
                    </a:lnTo>
                    <a:lnTo>
                      <a:pt x="189" y="20"/>
                    </a:lnTo>
                    <a:lnTo>
                      <a:pt x="196" y="18"/>
                    </a:lnTo>
                    <a:lnTo>
                      <a:pt x="192" y="15"/>
                    </a:lnTo>
                    <a:lnTo>
                      <a:pt x="178" y="31"/>
                    </a:lnTo>
                    <a:lnTo>
                      <a:pt x="185" y="33"/>
                    </a:lnTo>
                    <a:lnTo>
                      <a:pt x="181" y="29"/>
                    </a:lnTo>
                    <a:lnTo>
                      <a:pt x="163" y="44"/>
                    </a:lnTo>
                    <a:lnTo>
                      <a:pt x="139" y="55"/>
                    </a:lnTo>
                    <a:lnTo>
                      <a:pt x="143" y="62"/>
                    </a:lnTo>
                    <a:lnTo>
                      <a:pt x="141" y="55"/>
                    </a:lnTo>
                    <a:lnTo>
                      <a:pt x="112" y="64"/>
                    </a:lnTo>
                    <a:lnTo>
                      <a:pt x="77" y="73"/>
                    </a:lnTo>
                    <a:lnTo>
                      <a:pt x="40" y="77"/>
                    </a:lnTo>
                    <a:lnTo>
                      <a:pt x="42" y="84"/>
                    </a:lnTo>
                    <a:lnTo>
                      <a:pt x="42" y="77"/>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12" name="Freeform 1048"/>
              <p:cNvSpPr>
                <a:spLocks noChangeAspect="1"/>
              </p:cNvSpPr>
              <p:nvPr/>
            </p:nvSpPr>
            <p:spPr bwMode="auto">
              <a:xfrm>
                <a:off x="686" y="1486"/>
                <a:ext cx="148" cy="42"/>
              </a:xfrm>
              <a:custGeom>
                <a:avLst/>
                <a:gdLst>
                  <a:gd name="T0" fmla="*/ 129 w 129"/>
                  <a:gd name="T1" fmla="*/ 37 h 37"/>
                  <a:gd name="T2" fmla="*/ 129 w 129"/>
                  <a:gd name="T3" fmla="*/ 24 h 37"/>
                  <a:gd name="T4" fmla="*/ 103 w 129"/>
                  <a:gd name="T5" fmla="*/ 24 h 37"/>
                  <a:gd name="T6" fmla="*/ 105 w 129"/>
                  <a:gd name="T7" fmla="*/ 31 h 37"/>
                  <a:gd name="T8" fmla="*/ 105 w 129"/>
                  <a:gd name="T9" fmla="*/ 24 h 37"/>
                  <a:gd name="T10" fmla="*/ 83 w 129"/>
                  <a:gd name="T11" fmla="*/ 22 h 37"/>
                  <a:gd name="T12" fmla="*/ 61 w 129"/>
                  <a:gd name="T13" fmla="*/ 20 h 37"/>
                  <a:gd name="T14" fmla="*/ 44 w 129"/>
                  <a:gd name="T15" fmla="*/ 15 h 37"/>
                  <a:gd name="T16" fmla="*/ 28 w 129"/>
                  <a:gd name="T17" fmla="*/ 11 h 37"/>
                  <a:gd name="T18" fmla="*/ 17 w 129"/>
                  <a:gd name="T19" fmla="*/ 7 h 37"/>
                  <a:gd name="T20" fmla="*/ 15 w 129"/>
                  <a:gd name="T21" fmla="*/ 13 h 37"/>
                  <a:gd name="T22" fmla="*/ 19 w 129"/>
                  <a:gd name="T23" fmla="*/ 7 h 37"/>
                  <a:gd name="T24" fmla="*/ 13 w 129"/>
                  <a:gd name="T25" fmla="*/ 0 h 37"/>
                  <a:gd name="T26" fmla="*/ 8 w 129"/>
                  <a:gd name="T27" fmla="*/ 7 h 37"/>
                  <a:gd name="T28" fmla="*/ 15 w 129"/>
                  <a:gd name="T29" fmla="*/ 2 h 37"/>
                  <a:gd name="T30" fmla="*/ 15 w 129"/>
                  <a:gd name="T31" fmla="*/ 4 h 37"/>
                  <a:gd name="T32" fmla="*/ 13 w 129"/>
                  <a:gd name="T33" fmla="*/ 0 h 37"/>
                  <a:gd name="T34" fmla="*/ 0 w 129"/>
                  <a:gd name="T35" fmla="*/ 0 h 37"/>
                  <a:gd name="T36" fmla="*/ 2 w 129"/>
                  <a:gd name="T37" fmla="*/ 7 h 37"/>
                  <a:gd name="T38" fmla="*/ 4 w 129"/>
                  <a:gd name="T39" fmla="*/ 9 h 37"/>
                  <a:gd name="T40" fmla="*/ 6 w 129"/>
                  <a:gd name="T41" fmla="*/ 11 h 37"/>
                  <a:gd name="T42" fmla="*/ 13 w 129"/>
                  <a:gd name="T43" fmla="*/ 18 h 37"/>
                  <a:gd name="T44" fmla="*/ 15 w 129"/>
                  <a:gd name="T45" fmla="*/ 20 h 37"/>
                  <a:gd name="T46" fmla="*/ 26 w 129"/>
                  <a:gd name="T47" fmla="*/ 24 h 37"/>
                  <a:gd name="T48" fmla="*/ 41 w 129"/>
                  <a:gd name="T49" fmla="*/ 29 h 37"/>
                  <a:gd name="T50" fmla="*/ 59 w 129"/>
                  <a:gd name="T51" fmla="*/ 33 h 37"/>
                  <a:gd name="T52" fmla="*/ 81 w 129"/>
                  <a:gd name="T53" fmla="*/ 35 h 37"/>
                  <a:gd name="T54" fmla="*/ 103 w 129"/>
                  <a:gd name="T55" fmla="*/ 37 h 37"/>
                  <a:gd name="T56" fmla="*/ 105 w 129"/>
                  <a:gd name="T57" fmla="*/ 37 h 37"/>
                  <a:gd name="T58" fmla="*/ 129 w 129"/>
                  <a:gd name="T5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37">
                    <a:moveTo>
                      <a:pt x="129" y="37"/>
                    </a:moveTo>
                    <a:lnTo>
                      <a:pt x="129" y="24"/>
                    </a:lnTo>
                    <a:lnTo>
                      <a:pt x="103" y="24"/>
                    </a:lnTo>
                    <a:lnTo>
                      <a:pt x="105" y="31"/>
                    </a:lnTo>
                    <a:lnTo>
                      <a:pt x="105" y="24"/>
                    </a:lnTo>
                    <a:lnTo>
                      <a:pt x="83" y="22"/>
                    </a:lnTo>
                    <a:lnTo>
                      <a:pt x="61" y="20"/>
                    </a:lnTo>
                    <a:lnTo>
                      <a:pt x="44" y="15"/>
                    </a:lnTo>
                    <a:lnTo>
                      <a:pt x="28" y="11"/>
                    </a:lnTo>
                    <a:lnTo>
                      <a:pt x="17" y="7"/>
                    </a:lnTo>
                    <a:lnTo>
                      <a:pt x="15" y="13"/>
                    </a:lnTo>
                    <a:lnTo>
                      <a:pt x="19" y="7"/>
                    </a:lnTo>
                    <a:lnTo>
                      <a:pt x="13" y="0"/>
                    </a:lnTo>
                    <a:lnTo>
                      <a:pt x="8" y="7"/>
                    </a:lnTo>
                    <a:lnTo>
                      <a:pt x="15" y="2"/>
                    </a:lnTo>
                    <a:lnTo>
                      <a:pt x="15" y="4"/>
                    </a:lnTo>
                    <a:lnTo>
                      <a:pt x="13" y="0"/>
                    </a:lnTo>
                    <a:lnTo>
                      <a:pt x="0" y="0"/>
                    </a:lnTo>
                    <a:lnTo>
                      <a:pt x="2" y="7"/>
                    </a:lnTo>
                    <a:lnTo>
                      <a:pt x="4" y="9"/>
                    </a:lnTo>
                    <a:lnTo>
                      <a:pt x="6" y="11"/>
                    </a:lnTo>
                    <a:lnTo>
                      <a:pt x="13" y="18"/>
                    </a:lnTo>
                    <a:lnTo>
                      <a:pt x="15" y="20"/>
                    </a:lnTo>
                    <a:lnTo>
                      <a:pt x="26" y="24"/>
                    </a:lnTo>
                    <a:lnTo>
                      <a:pt x="41" y="29"/>
                    </a:lnTo>
                    <a:lnTo>
                      <a:pt x="59" y="33"/>
                    </a:lnTo>
                    <a:lnTo>
                      <a:pt x="81" y="35"/>
                    </a:lnTo>
                    <a:lnTo>
                      <a:pt x="103" y="37"/>
                    </a:lnTo>
                    <a:lnTo>
                      <a:pt x="105" y="37"/>
                    </a:lnTo>
                    <a:lnTo>
                      <a:pt x="12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13" name="Freeform 1049"/>
              <p:cNvSpPr>
                <a:spLocks noChangeAspect="1"/>
              </p:cNvSpPr>
              <p:nvPr/>
            </p:nvSpPr>
            <p:spPr bwMode="auto">
              <a:xfrm>
                <a:off x="686" y="1439"/>
                <a:ext cx="148" cy="44"/>
              </a:xfrm>
              <a:custGeom>
                <a:avLst/>
                <a:gdLst>
                  <a:gd name="T0" fmla="*/ 129 w 129"/>
                  <a:gd name="T1" fmla="*/ 14 h 38"/>
                  <a:gd name="T2" fmla="*/ 129 w 129"/>
                  <a:gd name="T3" fmla="*/ 0 h 38"/>
                  <a:gd name="T4" fmla="*/ 103 w 129"/>
                  <a:gd name="T5" fmla="*/ 0 h 38"/>
                  <a:gd name="T6" fmla="*/ 81 w 129"/>
                  <a:gd name="T7" fmla="*/ 3 h 38"/>
                  <a:gd name="T8" fmla="*/ 59 w 129"/>
                  <a:gd name="T9" fmla="*/ 7 h 38"/>
                  <a:gd name="T10" fmla="*/ 41 w 129"/>
                  <a:gd name="T11" fmla="*/ 9 h 38"/>
                  <a:gd name="T12" fmla="*/ 26 w 129"/>
                  <a:gd name="T13" fmla="*/ 16 h 38"/>
                  <a:gd name="T14" fmla="*/ 15 w 129"/>
                  <a:gd name="T15" fmla="*/ 20 h 38"/>
                  <a:gd name="T16" fmla="*/ 13 w 129"/>
                  <a:gd name="T17" fmla="*/ 20 h 38"/>
                  <a:gd name="T18" fmla="*/ 6 w 129"/>
                  <a:gd name="T19" fmla="*/ 27 h 38"/>
                  <a:gd name="T20" fmla="*/ 4 w 129"/>
                  <a:gd name="T21" fmla="*/ 29 h 38"/>
                  <a:gd name="T22" fmla="*/ 2 w 129"/>
                  <a:gd name="T23" fmla="*/ 31 h 38"/>
                  <a:gd name="T24" fmla="*/ 0 w 129"/>
                  <a:gd name="T25" fmla="*/ 38 h 38"/>
                  <a:gd name="T26" fmla="*/ 13 w 129"/>
                  <a:gd name="T27" fmla="*/ 38 h 38"/>
                  <a:gd name="T28" fmla="*/ 15 w 129"/>
                  <a:gd name="T29" fmla="*/ 33 h 38"/>
                  <a:gd name="T30" fmla="*/ 15 w 129"/>
                  <a:gd name="T31" fmla="*/ 36 h 38"/>
                  <a:gd name="T32" fmla="*/ 8 w 129"/>
                  <a:gd name="T33" fmla="*/ 31 h 38"/>
                  <a:gd name="T34" fmla="*/ 13 w 129"/>
                  <a:gd name="T35" fmla="*/ 38 h 38"/>
                  <a:gd name="T36" fmla="*/ 19 w 129"/>
                  <a:gd name="T37" fmla="*/ 31 h 38"/>
                  <a:gd name="T38" fmla="*/ 15 w 129"/>
                  <a:gd name="T39" fmla="*/ 27 h 38"/>
                  <a:gd name="T40" fmla="*/ 17 w 129"/>
                  <a:gd name="T41" fmla="*/ 33 h 38"/>
                  <a:gd name="T42" fmla="*/ 28 w 129"/>
                  <a:gd name="T43" fmla="*/ 29 h 38"/>
                  <a:gd name="T44" fmla="*/ 44 w 129"/>
                  <a:gd name="T45" fmla="*/ 22 h 38"/>
                  <a:gd name="T46" fmla="*/ 61 w 129"/>
                  <a:gd name="T47" fmla="*/ 20 h 38"/>
                  <a:gd name="T48" fmla="*/ 83 w 129"/>
                  <a:gd name="T49" fmla="*/ 16 h 38"/>
                  <a:gd name="T50" fmla="*/ 105 w 129"/>
                  <a:gd name="T51" fmla="*/ 14 h 38"/>
                  <a:gd name="T52" fmla="*/ 129 w 129"/>
                  <a:gd name="T53"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 h="38">
                    <a:moveTo>
                      <a:pt x="129" y="14"/>
                    </a:moveTo>
                    <a:lnTo>
                      <a:pt x="129" y="0"/>
                    </a:lnTo>
                    <a:lnTo>
                      <a:pt x="103" y="0"/>
                    </a:lnTo>
                    <a:lnTo>
                      <a:pt x="81" y="3"/>
                    </a:lnTo>
                    <a:lnTo>
                      <a:pt x="59" y="7"/>
                    </a:lnTo>
                    <a:lnTo>
                      <a:pt x="41" y="9"/>
                    </a:lnTo>
                    <a:lnTo>
                      <a:pt x="26" y="16"/>
                    </a:lnTo>
                    <a:lnTo>
                      <a:pt x="15" y="20"/>
                    </a:lnTo>
                    <a:lnTo>
                      <a:pt x="13" y="20"/>
                    </a:lnTo>
                    <a:lnTo>
                      <a:pt x="6" y="27"/>
                    </a:lnTo>
                    <a:lnTo>
                      <a:pt x="4" y="29"/>
                    </a:lnTo>
                    <a:lnTo>
                      <a:pt x="2" y="31"/>
                    </a:lnTo>
                    <a:lnTo>
                      <a:pt x="0" y="38"/>
                    </a:lnTo>
                    <a:lnTo>
                      <a:pt x="13" y="38"/>
                    </a:lnTo>
                    <a:lnTo>
                      <a:pt x="15" y="33"/>
                    </a:lnTo>
                    <a:lnTo>
                      <a:pt x="15" y="36"/>
                    </a:lnTo>
                    <a:lnTo>
                      <a:pt x="8" y="31"/>
                    </a:lnTo>
                    <a:lnTo>
                      <a:pt x="13" y="38"/>
                    </a:lnTo>
                    <a:lnTo>
                      <a:pt x="19" y="31"/>
                    </a:lnTo>
                    <a:lnTo>
                      <a:pt x="15" y="27"/>
                    </a:lnTo>
                    <a:lnTo>
                      <a:pt x="17" y="33"/>
                    </a:lnTo>
                    <a:lnTo>
                      <a:pt x="28" y="29"/>
                    </a:lnTo>
                    <a:lnTo>
                      <a:pt x="44" y="22"/>
                    </a:lnTo>
                    <a:lnTo>
                      <a:pt x="61" y="20"/>
                    </a:lnTo>
                    <a:lnTo>
                      <a:pt x="83" y="16"/>
                    </a:lnTo>
                    <a:lnTo>
                      <a:pt x="105" y="14"/>
                    </a:lnTo>
                    <a:lnTo>
                      <a:pt x="12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14" name="Rectangle 1050"/>
              <p:cNvSpPr>
                <a:spLocks noChangeAspect="1" noChangeArrowheads="1"/>
              </p:cNvSpPr>
              <p:nvPr/>
            </p:nvSpPr>
            <p:spPr bwMode="auto">
              <a:xfrm>
                <a:off x="739" y="1450"/>
                <a:ext cx="114"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5" name="Rectangle 1051"/>
              <p:cNvSpPr>
                <a:spLocks noChangeAspect="1" noChangeArrowheads="1"/>
              </p:cNvSpPr>
              <p:nvPr/>
            </p:nvSpPr>
            <p:spPr bwMode="auto">
              <a:xfrm>
                <a:off x="758" y="1437"/>
                <a:ext cx="118"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6" name="Rectangle 1052"/>
              <p:cNvSpPr>
                <a:spLocks noChangeAspect="1" noChangeArrowheads="1"/>
              </p:cNvSpPr>
              <p:nvPr/>
            </p:nvSpPr>
            <p:spPr bwMode="auto">
              <a:xfrm>
                <a:off x="792" y="1303"/>
                <a:ext cx="207" cy="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7" name="Rectangle 1053"/>
              <p:cNvSpPr>
                <a:spLocks noChangeAspect="1" noChangeArrowheads="1"/>
              </p:cNvSpPr>
              <p:nvPr/>
            </p:nvSpPr>
            <p:spPr bwMode="auto">
              <a:xfrm>
                <a:off x="764" y="1450"/>
                <a:ext cx="114"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8" name="Rectangle 1054"/>
              <p:cNvSpPr>
                <a:spLocks noChangeAspect="1" noChangeArrowheads="1"/>
              </p:cNvSpPr>
              <p:nvPr/>
            </p:nvSpPr>
            <p:spPr bwMode="auto">
              <a:xfrm>
                <a:off x="784" y="1437"/>
                <a:ext cx="117"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19" name="Freeform 1055"/>
              <p:cNvSpPr>
                <a:spLocks noChangeAspect="1"/>
              </p:cNvSpPr>
              <p:nvPr/>
            </p:nvSpPr>
            <p:spPr bwMode="auto">
              <a:xfrm>
                <a:off x="815" y="1439"/>
                <a:ext cx="239" cy="108"/>
              </a:xfrm>
              <a:custGeom>
                <a:avLst/>
                <a:gdLst>
                  <a:gd name="T0" fmla="*/ 0 w 207"/>
                  <a:gd name="T1" fmla="*/ 0 h 93"/>
                  <a:gd name="T2" fmla="*/ 0 w 207"/>
                  <a:gd name="T3" fmla="*/ 14 h 93"/>
                  <a:gd name="T4" fmla="*/ 39 w 207"/>
                  <a:gd name="T5" fmla="*/ 16 h 93"/>
                  <a:gd name="T6" fmla="*/ 77 w 207"/>
                  <a:gd name="T7" fmla="*/ 20 h 93"/>
                  <a:gd name="T8" fmla="*/ 110 w 207"/>
                  <a:gd name="T9" fmla="*/ 29 h 93"/>
                  <a:gd name="T10" fmla="*/ 141 w 207"/>
                  <a:gd name="T11" fmla="*/ 40 h 93"/>
                  <a:gd name="T12" fmla="*/ 141 w 207"/>
                  <a:gd name="T13" fmla="*/ 33 h 93"/>
                  <a:gd name="T14" fmla="*/ 138 w 207"/>
                  <a:gd name="T15" fmla="*/ 38 h 93"/>
                  <a:gd name="T16" fmla="*/ 163 w 207"/>
                  <a:gd name="T17" fmla="*/ 51 h 93"/>
                  <a:gd name="T18" fmla="*/ 180 w 207"/>
                  <a:gd name="T19" fmla="*/ 66 h 93"/>
                  <a:gd name="T20" fmla="*/ 185 w 207"/>
                  <a:gd name="T21" fmla="*/ 60 h 93"/>
                  <a:gd name="T22" fmla="*/ 178 w 207"/>
                  <a:gd name="T23" fmla="*/ 64 h 93"/>
                  <a:gd name="T24" fmla="*/ 191 w 207"/>
                  <a:gd name="T25" fmla="*/ 80 h 93"/>
                  <a:gd name="T26" fmla="*/ 196 w 207"/>
                  <a:gd name="T27" fmla="*/ 75 h 93"/>
                  <a:gd name="T28" fmla="*/ 189 w 207"/>
                  <a:gd name="T29" fmla="*/ 77 h 93"/>
                  <a:gd name="T30" fmla="*/ 189 w 207"/>
                  <a:gd name="T31" fmla="*/ 75 h 93"/>
                  <a:gd name="T32" fmla="*/ 193 w 207"/>
                  <a:gd name="T33" fmla="*/ 93 h 93"/>
                  <a:gd name="T34" fmla="*/ 207 w 207"/>
                  <a:gd name="T35" fmla="*/ 93 h 93"/>
                  <a:gd name="T36" fmla="*/ 202 w 207"/>
                  <a:gd name="T37" fmla="*/ 77 h 93"/>
                  <a:gd name="T38" fmla="*/ 202 w 207"/>
                  <a:gd name="T39" fmla="*/ 75 h 93"/>
                  <a:gd name="T40" fmla="*/ 202 w 207"/>
                  <a:gd name="T41" fmla="*/ 73 h 93"/>
                  <a:gd name="T42" fmla="*/ 189 w 207"/>
                  <a:gd name="T43" fmla="*/ 58 h 93"/>
                  <a:gd name="T44" fmla="*/ 187 w 207"/>
                  <a:gd name="T45" fmla="*/ 55 h 93"/>
                  <a:gd name="T46" fmla="*/ 169 w 207"/>
                  <a:gd name="T47" fmla="*/ 40 h 93"/>
                  <a:gd name="T48" fmla="*/ 145 w 207"/>
                  <a:gd name="T49" fmla="*/ 27 h 93"/>
                  <a:gd name="T50" fmla="*/ 143 w 207"/>
                  <a:gd name="T51" fmla="*/ 27 h 93"/>
                  <a:gd name="T52" fmla="*/ 112 w 207"/>
                  <a:gd name="T53" fmla="*/ 16 h 93"/>
                  <a:gd name="T54" fmla="*/ 79 w 207"/>
                  <a:gd name="T55" fmla="*/ 7 h 93"/>
                  <a:gd name="T56" fmla="*/ 42 w 207"/>
                  <a:gd name="T57" fmla="*/ 3 h 93"/>
                  <a:gd name="T58" fmla="*/ 0 w 207"/>
                  <a:gd name="T5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93">
                    <a:moveTo>
                      <a:pt x="0" y="0"/>
                    </a:moveTo>
                    <a:lnTo>
                      <a:pt x="0" y="14"/>
                    </a:lnTo>
                    <a:lnTo>
                      <a:pt x="39" y="16"/>
                    </a:lnTo>
                    <a:lnTo>
                      <a:pt x="77" y="20"/>
                    </a:lnTo>
                    <a:lnTo>
                      <a:pt x="110" y="29"/>
                    </a:lnTo>
                    <a:lnTo>
                      <a:pt x="141" y="40"/>
                    </a:lnTo>
                    <a:lnTo>
                      <a:pt x="141" y="33"/>
                    </a:lnTo>
                    <a:lnTo>
                      <a:pt x="138" y="38"/>
                    </a:lnTo>
                    <a:lnTo>
                      <a:pt x="163" y="51"/>
                    </a:lnTo>
                    <a:lnTo>
                      <a:pt x="180" y="66"/>
                    </a:lnTo>
                    <a:lnTo>
                      <a:pt x="185" y="60"/>
                    </a:lnTo>
                    <a:lnTo>
                      <a:pt x="178" y="64"/>
                    </a:lnTo>
                    <a:lnTo>
                      <a:pt x="191" y="80"/>
                    </a:lnTo>
                    <a:lnTo>
                      <a:pt x="196" y="75"/>
                    </a:lnTo>
                    <a:lnTo>
                      <a:pt x="189" y="77"/>
                    </a:lnTo>
                    <a:lnTo>
                      <a:pt x="189" y="75"/>
                    </a:lnTo>
                    <a:lnTo>
                      <a:pt x="193" y="93"/>
                    </a:lnTo>
                    <a:lnTo>
                      <a:pt x="207" y="93"/>
                    </a:lnTo>
                    <a:lnTo>
                      <a:pt x="202" y="77"/>
                    </a:lnTo>
                    <a:lnTo>
                      <a:pt x="202" y="75"/>
                    </a:lnTo>
                    <a:lnTo>
                      <a:pt x="202" y="73"/>
                    </a:lnTo>
                    <a:lnTo>
                      <a:pt x="189" y="58"/>
                    </a:lnTo>
                    <a:lnTo>
                      <a:pt x="187" y="55"/>
                    </a:lnTo>
                    <a:lnTo>
                      <a:pt x="169" y="40"/>
                    </a:lnTo>
                    <a:lnTo>
                      <a:pt x="145" y="27"/>
                    </a:lnTo>
                    <a:lnTo>
                      <a:pt x="143" y="27"/>
                    </a:lnTo>
                    <a:lnTo>
                      <a:pt x="112" y="16"/>
                    </a:lnTo>
                    <a:lnTo>
                      <a:pt x="79" y="7"/>
                    </a:lnTo>
                    <a:lnTo>
                      <a:pt x="4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20" name="Freeform 1056"/>
              <p:cNvSpPr>
                <a:spLocks noChangeAspect="1"/>
              </p:cNvSpPr>
              <p:nvPr/>
            </p:nvSpPr>
            <p:spPr bwMode="auto">
              <a:xfrm>
                <a:off x="815" y="1551"/>
                <a:ext cx="239" cy="106"/>
              </a:xfrm>
              <a:custGeom>
                <a:avLst/>
                <a:gdLst>
                  <a:gd name="T0" fmla="*/ 0 w 207"/>
                  <a:gd name="T1" fmla="*/ 79 h 92"/>
                  <a:gd name="T2" fmla="*/ 0 w 207"/>
                  <a:gd name="T3" fmla="*/ 92 h 92"/>
                  <a:gd name="T4" fmla="*/ 39 w 207"/>
                  <a:gd name="T5" fmla="*/ 90 h 92"/>
                  <a:gd name="T6" fmla="*/ 42 w 207"/>
                  <a:gd name="T7" fmla="*/ 90 h 92"/>
                  <a:gd name="T8" fmla="*/ 79 w 207"/>
                  <a:gd name="T9" fmla="*/ 86 h 92"/>
                  <a:gd name="T10" fmla="*/ 112 w 207"/>
                  <a:gd name="T11" fmla="*/ 77 h 92"/>
                  <a:gd name="T12" fmla="*/ 143 w 207"/>
                  <a:gd name="T13" fmla="*/ 66 h 92"/>
                  <a:gd name="T14" fmla="*/ 145 w 207"/>
                  <a:gd name="T15" fmla="*/ 66 h 92"/>
                  <a:gd name="T16" fmla="*/ 169 w 207"/>
                  <a:gd name="T17" fmla="*/ 53 h 92"/>
                  <a:gd name="T18" fmla="*/ 187 w 207"/>
                  <a:gd name="T19" fmla="*/ 37 h 92"/>
                  <a:gd name="T20" fmla="*/ 189 w 207"/>
                  <a:gd name="T21" fmla="*/ 35 h 92"/>
                  <a:gd name="T22" fmla="*/ 202 w 207"/>
                  <a:gd name="T23" fmla="*/ 20 h 92"/>
                  <a:gd name="T24" fmla="*/ 202 w 207"/>
                  <a:gd name="T25" fmla="*/ 18 h 92"/>
                  <a:gd name="T26" fmla="*/ 202 w 207"/>
                  <a:gd name="T27" fmla="*/ 15 h 92"/>
                  <a:gd name="T28" fmla="*/ 207 w 207"/>
                  <a:gd name="T29" fmla="*/ 0 h 92"/>
                  <a:gd name="T30" fmla="*/ 193 w 207"/>
                  <a:gd name="T31" fmla="*/ 0 h 92"/>
                  <a:gd name="T32" fmla="*/ 189 w 207"/>
                  <a:gd name="T33" fmla="*/ 18 h 92"/>
                  <a:gd name="T34" fmla="*/ 189 w 207"/>
                  <a:gd name="T35" fmla="*/ 15 h 92"/>
                  <a:gd name="T36" fmla="*/ 189 w 207"/>
                  <a:gd name="T37" fmla="*/ 18 h 92"/>
                  <a:gd name="T38" fmla="*/ 196 w 207"/>
                  <a:gd name="T39" fmla="*/ 18 h 92"/>
                  <a:gd name="T40" fmla="*/ 191 w 207"/>
                  <a:gd name="T41" fmla="*/ 13 h 92"/>
                  <a:gd name="T42" fmla="*/ 178 w 207"/>
                  <a:gd name="T43" fmla="*/ 29 h 92"/>
                  <a:gd name="T44" fmla="*/ 185 w 207"/>
                  <a:gd name="T45" fmla="*/ 33 h 92"/>
                  <a:gd name="T46" fmla="*/ 180 w 207"/>
                  <a:gd name="T47" fmla="*/ 26 h 92"/>
                  <a:gd name="T48" fmla="*/ 163 w 207"/>
                  <a:gd name="T49" fmla="*/ 42 h 92"/>
                  <a:gd name="T50" fmla="*/ 138 w 207"/>
                  <a:gd name="T51" fmla="*/ 55 h 92"/>
                  <a:gd name="T52" fmla="*/ 141 w 207"/>
                  <a:gd name="T53" fmla="*/ 59 h 92"/>
                  <a:gd name="T54" fmla="*/ 141 w 207"/>
                  <a:gd name="T55" fmla="*/ 53 h 92"/>
                  <a:gd name="T56" fmla="*/ 110 w 207"/>
                  <a:gd name="T57" fmla="*/ 64 h 92"/>
                  <a:gd name="T58" fmla="*/ 77 w 207"/>
                  <a:gd name="T59" fmla="*/ 73 h 92"/>
                  <a:gd name="T60" fmla="*/ 39 w 207"/>
                  <a:gd name="T61" fmla="*/ 77 h 92"/>
                  <a:gd name="T62" fmla="*/ 39 w 207"/>
                  <a:gd name="T63" fmla="*/ 84 h 92"/>
                  <a:gd name="T64" fmla="*/ 42 w 207"/>
                  <a:gd name="T65" fmla="*/ 77 h 92"/>
                  <a:gd name="T66" fmla="*/ 0 w 207"/>
                  <a:gd name="T67"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92">
                    <a:moveTo>
                      <a:pt x="0" y="79"/>
                    </a:moveTo>
                    <a:lnTo>
                      <a:pt x="0" y="92"/>
                    </a:lnTo>
                    <a:lnTo>
                      <a:pt x="39" y="90"/>
                    </a:lnTo>
                    <a:lnTo>
                      <a:pt x="42" y="90"/>
                    </a:lnTo>
                    <a:lnTo>
                      <a:pt x="79" y="86"/>
                    </a:lnTo>
                    <a:lnTo>
                      <a:pt x="112" y="77"/>
                    </a:lnTo>
                    <a:lnTo>
                      <a:pt x="143" y="66"/>
                    </a:lnTo>
                    <a:lnTo>
                      <a:pt x="145" y="66"/>
                    </a:lnTo>
                    <a:lnTo>
                      <a:pt x="169" y="53"/>
                    </a:lnTo>
                    <a:lnTo>
                      <a:pt x="187" y="37"/>
                    </a:lnTo>
                    <a:lnTo>
                      <a:pt x="189" y="35"/>
                    </a:lnTo>
                    <a:lnTo>
                      <a:pt x="202" y="20"/>
                    </a:lnTo>
                    <a:lnTo>
                      <a:pt x="202" y="18"/>
                    </a:lnTo>
                    <a:lnTo>
                      <a:pt x="202" y="15"/>
                    </a:lnTo>
                    <a:lnTo>
                      <a:pt x="207" y="0"/>
                    </a:lnTo>
                    <a:lnTo>
                      <a:pt x="193" y="0"/>
                    </a:lnTo>
                    <a:lnTo>
                      <a:pt x="189" y="18"/>
                    </a:lnTo>
                    <a:lnTo>
                      <a:pt x="189" y="15"/>
                    </a:lnTo>
                    <a:lnTo>
                      <a:pt x="189" y="18"/>
                    </a:lnTo>
                    <a:lnTo>
                      <a:pt x="196" y="18"/>
                    </a:lnTo>
                    <a:lnTo>
                      <a:pt x="191" y="13"/>
                    </a:lnTo>
                    <a:lnTo>
                      <a:pt x="178" y="29"/>
                    </a:lnTo>
                    <a:lnTo>
                      <a:pt x="185" y="33"/>
                    </a:lnTo>
                    <a:lnTo>
                      <a:pt x="180" y="26"/>
                    </a:lnTo>
                    <a:lnTo>
                      <a:pt x="163" y="42"/>
                    </a:lnTo>
                    <a:lnTo>
                      <a:pt x="138" y="55"/>
                    </a:lnTo>
                    <a:lnTo>
                      <a:pt x="141" y="59"/>
                    </a:lnTo>
                    <a:lnTo>
                      <a:pt x="141" y="53"/>
                    </a:lnTo>
                    <a:lnTo>
                      <a:pt x="110" y="64"/>
                    </a:lnTo>
                    <a:lnTo>
                      <a:pt x="77" y="73"/>
                    </a:lnTo>
                    <a:lnTo>
                      <a:pt x="39" y="77"/>
                    </a:lnTo>
                    <a:lnTo>
                      <a:pt x="39" y="84"/>
                    </a:lnTo>
                    <a:lnTo>
                      <a:pt x="42" y="77"/>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21" name="Rectangle 1057"/>
              <p:cNvSpPr>
                <a:spLocks noChangeAspect="1" noChangeArrowheads="1"/>
              </p:cNvSpPr>
              <p:nvPr/>
            </p:nvSpPr>
            <p:spPr bwMode="auto">
              <a:xfrm>
                <a:off x="777" y="1430"/>
                <a:ext cx="205" cy="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22" name="Freeform 1058"/>
              <p:cNvSpPr>
                <a:spLocks noChangeAspect="1"/>
              </p:cNvSpPr>
              <p:nvPr/>
            </p:nvSpPr>
            <p:spPr bwMode="auto">
              <a:xfrm>
                <a:off x="680" y="1615"/>
                <a:ext cx="150" cy="42"/>
              </a:xfrm>
              <a:custGeom>
                <a:avLst/>
                <a:gdLst>
                  <a:gd name="T0" fmla="*/ 130 w 130"/>
                  <a:gd name="T1" fmla="*/ 37 h 37"/>
                  <a:gd name="T2" fmla="*/ 130 w 130"/>
                  <a:gd name="T3" fmla="*/ 24 h 37"/>
                  <a:gd name="T4" fmla="*/ 104 w 130"/>
                  <a:gd name="T5" fmla="*/ 24 h 37"/>
                  <a:gd name="T6" fmla="*/ 106 w 130"/>
                  <a:gd name="T7" fmla="*/ 31 h 37"/>
                  <a:gd name="T8" fmla="*/ 106 w 130"/>
                  <a:gd name="T9" fmla="*/ 24 h 37"/>
                  <a:gd name="T10" fmla="*/ 84 w 130"/>
                  <a:gd name="T11" fmla="*/ 22 h 37"/>
                  <a:gd name="T12" fmla="*/ 62 w 130"/>
                  <a:gd name="T13" fmla="*/ 20 h 37"/>
                  <a:gd name="T14" fmla="*/ 44 w 130"/>
                  <a:gd name="T15" fmla="*/ 15 h 37"/>
                  <a:gd name="T16" fmla="*/ 29 w 130"/>
                  <a:gd name="T17" fmla="*/ 11 h 37"/>
                  <a:gd name="T18" fmla="*/ 18 w 130"/>
                  <a:gd name="T19" fmla="*/ 7 h 37"/>
                  <a:gd name="T20" fmla="*/ 16 w 130"/>
                  <a:gd name="T21" fmla="*/ 13 h 37"/>
                  <a:gd name="T22" fmla="*/ 20 w 130"/>
                  <a:gd name="T23" fmla="*/ 7 h 37"/>
                  <a:gd name="T24" fmla="*/ 13 w 130"/>
                  <a:gd name="T25" fmla="*/ 0 h 37"/>
                  <a:gd name="T26" fmla="*/ 9 w 130"/>
                  <a:gd name="T27" fmla="*/ 7 h 37"/>
                  <a:gd name="T28" fmla="*/ 16 w 130"/>
                  <a:gd name="T29" fmla="*/ 2 h 37"/>
                  <a:gd name="T30" fmla="*/ 16 w 130"/>
                  <a:gd name="T31" fmla="*/ 4 h 37"/>
                  <a:gd name="T32" fmla="*/ 13 w 130"/>
                  <a:gd name="T33" fmla="*/ 0 h 37"/>
                  <a:gd name="T34" fmla="*/ 0 w 130"/>
                  <a:gd name="T35" fmla="*/ 0 h 37"/>
                  <a:gd name="T36" fmla="*/ 2 w 130"/>
                  <a:gd name="T37" fmla="*/ 7 h 37"/>
                  <a:gd name="T38" fmla="*/ 5 w 130"/>
                  <a:gd name="T39" fmla="*/ 9 h 37"/>
                  <a:gd name="T40" fmla="*/ 7 w 130"/>
                  <a:gd name="T41" fmla="*/ 11 h 37"/>
                  <a:gd name="T42" fmla="*/ 13 w 130"/>
                  <a:gd name="T43" fmla="*/ 18 h 37"/>
                  <a:gd name="T44" fmla="*/ 16 w 130"/>
                  <a:gd name="T45" fmla="*/ 20 h 37"/>
                  <a:gd name="T46" fmla="*/ 27 w 130"/>
                  <a:gd name="T47" fmla="*/ 24 h 37"/>
                  <a:gd name="T48" fmla="*/ 42 w 130"/>
                  <a:gd name="T49" fmla="*/ 29 h 37"/>
                  <a:gd name="T50" fmla="*/ 60 w 130"/>
                  <a:gd name="T51" fmla="*/ 33 h 37"/>
                  <a:gd name="T52" fmla="*/ 82 w 130"/>
                  <a:gd name="T53" fmla="*/ 35 h 37"/>
                  <a:gd name="T54" fmla="*/ 104 w 130"/>
                  <a:gd name="T55" fmla="*/ 37 h 37"/>
                  <a:gd name="T56" fmla="*/ 106 w 130"/>
                  <a:gd name="T57" fmla="*/ 37 h 37"/>
                  <a:gd name="T58" fmla="*/ 130 w 130"/>
                  <a:gd name="T5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37">
                    <a:moveTo>
                      <a:pt x="130" y="37"/>
                    </a:moveTo>
                    <a:lnTo>
                      <a:pt x="130" y="24"/>
                    </a:lnTo>
                    <a:lnTo>
                      <a:pt x="104" y="24"/>
                    </a:lnTo>
                    <a:lnTo>
                      <a:pt x="106" y="31"/>
                    </a:lnTo>
                    <a:lnTo>
                      <a:pt x="106" y="24"/>
                    </a:lnTo>
                    <a:lnTo>
                      <a:pt x="84" y="22"/>
                    </a:lnTo>
                    <a:lnTo>
                      <a:pt x="62" y="20"/>
                    </a:lnTo>
                    <a:lnTo>
                      <a:pt x="44" y="15"/>
                    </a:lnTo>
                    <a:lnTo>
                      <a:pt x="29" y="11"/>
                    </a:lnTo>
                    <a:lnTo>
                      <a:pt x="18" y="7"/>
                    </a:lnTo>
                    <a:lnTo>
                      <a:pt x="16" y="13"/>
                    </a:lnTo>
                    <a:lnTo>
                      <a:pt x="20" y="7"/>
                    </a:lnTo>
                    <a:lnTo>
                      <a:pt x="13" y="0"/>
                    </a:lnTo>
                    <a:lnTo>
                      <a:pt x="9" y="7"/>
                    </a:lnTo>
                    <a:lnTo>
                      <a:pt x="16" y="2"/>
                    </a:lnTo>
                    <a:lnTo>
                      <a:pt x="16" y="4"/>
                    </a:lnTo>
                    <a:lnTo>
                      <a:pt x="13" y="0"/>
                    </a:lnTo>
                    <a:lnTo>
                      <a:pt x="0" y="0"/>
                    </a:lnTo>
                    <a:lnTo>
                      <a:pt x="2" y="7"/>
                    </a:lnTo>
                    <a:lnTo>
                      <a:pt x="5" y="9"/>
                    </a:lnTo>
                    <a:lnTo>
                      <a:pt x="7" y="11"/>
                    </a:lnTo>
                    <a:lnTo>
                      <a:pt x="13" y="18"/>
                    </a:lnTo>
                    <a:lnTo>
                      <a:pt x="16" y="20"/>
                    </a:lnTo>
                    <a:lnTo>
                      <a:pt x="27" y="24"/>
                    </a:lnTo>
                    <a:lnTo>
                      <a:pt x="42" y="29"/>
                    </a:lnTo>
                    <a:lnTo>
                      <a:pt x="60" y="33"/>
                    </a:lnTo>
                    <a:lnTo>
                      <a:pt x="82" y="35"/>
                    </a:lnTo>
                    <a:lnTo>
                      <a:pt x="104" y="37"/>
                    </a:lnTo>
                    <a:lnTo>
                      <a:pt x="106" y="37"/>
                    </a:lnTo>
                    <a:lnTo>
                      <a:pt x="13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23" name="Freeform 1059"/>
              <p:cNvSpPr>
                <a:spLocks noChangeAspect="1"/>
              </p:cNvSpPr>
              <p:nvPr/>
            </p:nvSpPr>
            <p:spPr bwMode="auto">
              <a:xfrm>
                <a:off x="680" y="1569"/>
                <a:ext cx="150" cy="43"/>
              </a:xfrm>
              <a:custGeom>
                <a:avLst/>
                <a:gdLst>
                  <a:gd name="T0" fmla="*/ 130 w 130"/>
                  <a:gd name="T1" fmla="*/ 14 h 38"/>
                  <a:gd name="T2" fmla="*/ 130 w 130"/>
                  <a:gd name="T3" fmla="*/ 0 h 38"/>
                  <a:gd name="T4" fmla="*/ 104 w 130"/>
                  <a:gd name="T5" fmla="*/ 0 h 38"/>
                  <a:gd name="T6" fmla="*/ 82 w 130"/>
                  <a:gd name="T7" fmla="*/ 3 h 38"/>
                  <a:gd name="T8" fmla="*/ 60 w 130"/>
                  <a:gd name="T9" fmla="*/ 5 h 38"/>
                  <a:gd name="T10" fmla="*/ 42 w 130"/>
                  <a:gd name="T11" fmla="*/ 9 h 38"/>
                  <a:gd name="T12" fmla="*/ 27 w 130"/>
                  <a:gd name="T13" fmla="*/ 14 h 38"/>
                  <a:gd name="T14" fmla="*/ 16 w 130"/>
                  <a:gd name="T15" fmla="*/ 18 h 38"/>
                  <a:gd name="T16" fmla="*/ 13 w 130"/>
                  <a:gd name="T17" fmla="*/ 20 h 38"/>
                  <a:gd name="T18" fmla="*/ 7 w 130"/>
                  <a:gd name="T19" fmla="*/ 27 h 38"/>
                  <a:gd name="T20" fmla="*/ 5 w 130"/>
                  <a:gd name="T21" fmla="*/ 29 h 38"/>
                  <a:gd name="T22" fmla="*/ 2 w 130"/>
                  <a:gd name="T23" fmla="*/ 31 h 38"/>
                  <a:gd name="T24" fmla="*/ 0 w 130"/>
                  <a:gd name="T25" fmla="*/ 38 h 38"/>
                  <a:gd name="T26" fmla="*/ 13 w 130"/>
                  <a:gd name="T27" fmla="*/ 38 h 38"/>
                  <a:gd name="T28" fmla="*/ 16 w 130"/>
                  <a:gd name="T29" fmla="*/ 33 h 38"/>
                  <a:gd name="T30" fmla="*/ 16 w 130"/>
                  <a:gd name="T31" fmla="*/ 36 h 38"/>
                  <a:gd name="T32" fmla="*/ 9 w 130"/>
                  <a:gd name="T33" fmla="*/ 31 h 38"/>
                  <a:gd name="T34" fmla="*/ 13 w 130"/>
                  <a:gd name="T35" fmla="*/ 38 h 38"/>
                  <a:gd name="T36" fmla="*/ 20 w 130"/>
                  <a:gd name="T37" fmla="*/ 31 h 38"/>
                  <a:gd name="T38" fmla="*/ 16 w 130"/>
                  <a:gd name="T39" fmla="*/ 25 h 38"/>
                  <a:gd name="T40" fmla="*/ 18 w 130"/>
                  <a:gd name="T41" fmla="*/ 31 h 38"/>
                  <a:gd name="T42" fmla="*/ 29 w 130"/>
                  <a:gd name="T43" fmla="*/ 27 h 38"/>
                  <a:gd name="T44" fmla="*/ 44 w 130"/>
                  <a:gd name="T45" fmla="*/ 22 h 38"/>
                  <a:gd name="T46" fmla="*/ 62 w 130"/>
                  <a:gd name="T47" fmla="*/ 18 h 38"/>
                  <a:gd name="T48" fmla="*/ 84 w 130"/>
                  <a:gd name="T49" fmla="*/ 16 h 38"/>
                  <a:gd name="T50" fmla="*/ 106 w 130"/>
                  <a:gd name="T51" fmla="*/ 14 h 38"/>
                  <a:gd name="T52" fmla="*/ 130 w 130"/>
                  <a:gd name="T53"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38">
                    <a:moveTo>
                      <a:pt x="130" y="14"/>
                    </a:moveTo>
                    <a:lnTo>
                      <a:pt x="130" y="0"/>
                    </a:lnTo>
                    <a:lnTo>
                      <a:pt x="104" y="0"/>
                    </a:lnTo>
                    <a:lnTo>
                      <a:pt x="82" y="3"/>
                    </a:lnTo>
                    <a:lnTo>
                      <a:pt x="60" y="5"/>
                    </a:lnTo>
                    <a:lnTo>
                      <a:pt x="42" y="9"/>
                    </a:lnTo>
                    <a:lnTo>
                      <a:pt x="27" y="14"/>
                    </a:lnTo>
                    <a:lnTo>
                      <a:pt x="16" y="18"/>
                    </a:lnTo>
                    <a:lnTo>
                      <a:pt x="13" y="20"/>
                    </a:lnTo>
                    <a:lnTo>
                      <a:pt x="7" y="27"/>
                    </a:lnTo>
                    <a:lnTo>
                      <a:pt x="5" y="29"/>
                    </a:lnTo>
                    <a:lnTo>
                      <a:pt x="2" y="31"/>
                    </a:lnTo>
                    <a:lnTo>
                      <a:pt x="0" y="38"/>
                    </a:lnTo>
                    <a:lnTo>
                      <a:pt x="13" y="38"/>
                    </a:lnTo>
                    <a:lnTo>
                      <a:pt x="16" y="33"/>
                    </a:lnTo>
                    <a:lnTo>
                      <a:pt x="16" y="36"/>
                    </a:lnTo>
                    <a:lnTo>
                      <a:pt x="9" y="31"/>
                    </a:lnTo>
                    <a:lnTo>
                      <a:pt x="13" y="38"/>
                    </a:lnTo>
                    <a:lnTo>
                      <a:pt x="20" y="31"/>
                    </a:lnTo>
                    <a:lnTo>
                      <a:pt x="16" y="25"/>
                    </a:lnTo>
                    <a:lnTo>
                      <a:pt x="18" y="31"/>
                    </a:lnTo>
                    <a:lnTo>
                      <a:pt x="29" y="27"/>
                    </a:lnTo>
                    <a:lnTo>
                      <a:pt x="44" y="22"/>
                    </a:lnTo>
                    <a:lnTo>
                      <a:pt x="62" y="18"/>
                    </a:lnTo>
                    <a:lnTo>
                      <a:pt x="84" y="16"/>
                    </a:lnTo>
                    <a:lnTo>
                      <a:pt x="106" y="14"/>
                    </a:lnTo>
                    <a:lnTo>
                      <a:pt x="13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24" name="Rectangle 1060"/>
              <p:cNvSpPr>
                <a:spLocks noChangeAspect="1" noChangeArrowheads="1"/>
              </p:cNvSpPr>
              <p:nvPr/>
            </p:nvSpPr>
            <p:spPr bwMode="auto">
              <a:xfrm>
                <a:off x="733" y="1579"/>
                <a:ext cx="112" cy="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25" name="Rectangle 1061"/>
              <p:cNvSpPr>
                <a:spLocks noChangeAspect="1" noChangeArrowheads="1"/>
              </p:cNvSpPr>
              <p:nvPr/>
            </p:nvSpPr>
            <p:spPr bwMode="auto">
              <a:xfrm>
                <a:off x="739" y="1589"/>
                <a:ext cx="116"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26" name="Rectangle 1062"/>
              <p:cNvSpPr>
                <a:spLocks noChangeAspect="1" noChangeArrowheads="1"/>
              </p:cNvSpPr>
              <p:nvPr/>
            </p:nvSpPr>
            <p:spPr bwMode="auto">
              <a:xfrm>
                <a:off x="749" y="1557"/>
                <a:ext cx="11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27" name="Rectangle 1063"/>
              <p:cNvSpPr>
                <a:spLocks noChangeAspect="1" noChangeArrowheads="1"/>
              </p:cNvSpPr>
              <p:nvPr/>
            </p:nvSpPr>
            <p:spPr bwMode="auto">
              <a:xfrm>
                <a:off x="805" y="1569"/>
                <a:ext cx="116"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28" name="Freeform 1064"/>
              <p:cNvSpPr>
                <a:spLocks noChangeAspect="1"/>
              </p:cNvSpPr>
              <p:nvPr/>
            </p:nvSpPr>
            <p:spPr bwMode="auto">
              <a:xfrm>
                <a:off x="834" y="1569"/>
                <a:ext cx="242" cy="107"/>
              </a:xfrm>
              <a:custGeom>
                <a:avLst/>
                <a:gdLst>
                  <a:gd name="T0" fmla="*/ 0 w 209"/>
                  <a:gd name="T1" fmla="*/ 0 h 93"/>
                  <a:gd name="T2" fmla="*/ 0 w 209"/>
                  <a:gd name="T3" fmla="*/ 14 h 93"/>
                  <a:gd name="T4" fmla="*/ 40 w 209"/>
                  <a:gd name="T5" fmla="*/ 16 h 93"/>
                  <a:gd name="T6" fmla="*/ 77 w 209"/>
                  <a:gd name="T7" fmla="*/ 20 h 93"/>
                  <a:gd name="T8" fmla="*/ 113 w 209"/>
                  <a:gd name="T9" fmla="*/ 29 h 93"/>
                  <a:gd name="T10" fmla="*/ 143 w 209"/>
                  <a:gd name="T11" fmla="*/ 40 h 93"/>
                  <a:gd name="T12" fmla="*/ 143 w 209"/>
                  <a:gd name="T13" fmla="*/ 33 h 93"/>
                  <a:gd name="T14" fmla="*/ 141 w 209"/>
                  <a:gd name="T15" fmla="*/ 38 h 93"/>
                  <a:gd name="T16" fmla="*/ 165 w 209"/>
                  <a:gd name="T17" fmla="*/ 51 h 93"/>
                  <a:gd name="T18" fmla="*/ 183 w 209"/>
                  <a:gd name="T19" fmla="*/ 66 h 93"/>
                  <a:gd name="T20" fmla="*/ 187 w 209"/>
                  <a:gd name="T21" fmla="*/ 60 h 93"/>
                  <a:gd name="T22" fmla="*/ 181 w 209"/>
                  <a:gd name="T23" fmla="*/ 64 h 93"/>
                  <a:gd name="T24" fmla="*/ 194 w 209"/>
                  <a:gd name="T25" fmla="*/ 80 h 93"/>
                  <a:gd name="T26" fmla="*/ 198 w 209"/>
                  <a:gd name="T27" fmla="*/ 75 h 93"/>
                  <a:gd name="T28" fmla="*/ 192 w 209"/>
                  <a:gd name="T29" fmla="*/ 77 h 93"/>
                  <a:gd name="T30" fmla="*/ 192 w 209"/>
                  <a:gd name="T31" fmla="*/ 75 h 93"/>
                  <a:gd name="T32" fmla="*/ 196 w 209"/>
                  <a:gd name="T33" fmla="*/ 93 h 93"/>
                  <a:gd name="T34" fmla="*/ 209 w 209"/>
                  <a:gd name="T35" fmla="*/ 93 h 93"/>
                  <a:gd name="T36" fmla="*/ 205 w 209"/>
                  <a:gd name="T37" fmla="*/ 77 h 93"/>
                  <a:gd name="T38" fmla="*/ 205 w 209"/>
                  <a:gd name="T39" fmla="*/ 75 h 93"/>
                  <a:gd name="T40" fmla="*/ 205 w 209"/>
                  <a:gd name="T41" fmla="*/ 73 h 93"/>
                  <a:gd name="T42" fmla="*/ 192 w 209"/>
                  <a:gd name="T43" fmla="*/ 58 h 93"/>
                  <a:gd name="T44" fmla="*/ 190 w 209"/>
                  <a:gd name="T45" fmla="*/ 55 h 93"/>
                  <a:gd name="T46" fmla="*/ 172 w 209"/>
                  <a:gd name="T47" fmla="*/ 40 h 93"/>
                  <a:gd name="T48" fmla="*/ 148 w 209"/>
                  <a:gd name="T49" fmla="*/ 27 h 93"/>
                  <a:gd name="T50" fmla="*/ 146 w 209"/>
                  <a:gd name="T51" fmla="*/ 27 h 93"/>
                  <a:gd name="T52" fmla="*/ 115 w 209"/>
                  <a:gd name="T53" fmla="*/ 16 h 93"/>
                  <a:gd name="T54" fmla="*/ 80 w 209"/>
                  <a:gd name="T55" fmla="*/ 7 h 93"/>
                  <a:gd name="T56" fmla="*/ 42 w 209"/>
                  <a:gd name="T57" fmla="*/ 3 h 93"/>
                  <a:gd name="T58" fmla="*/ 0 w 209"/>
                  <a:gd name="T5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3">
                    <a:moveTo>
                      <a:pt x="0" y="0"/>
                    </a:moveTo>
                    <a:lnTo>
                      <a:pt x="0" y="14"/>
                    </a:lnTo>
                    <a:lnTo>
                      <a:pt x="40" y="16"/>
                    </a:lnTo>
                    <a:lnTo>
                      <a:pt x="77" y="20"/>
                    </a:lnTo>
                    <a:lnTo>
                      <a:pt x="113" y="29"/>
                    </a:lnTo>
                    <a:lnTo>
                      <a:pt x="143" y="40"/>
                    </a:lnTo>
                    <a:lnTo>
                      <a:pt x="143" y="33"/>
                    </a:lnTo>
                    <a:lnTo>
                      <a:pt x="141" y="38"/>
                    </a:lnTo>
                    <a:lnTo>
                      <a:pt x="165" y="51"/>
                    </a:lnTo>
                    <a:lnTo>
                      <a:pt x="183" y="66"/>
                    </a:lnTo>
                    <a:lnTo>
                      <a:pt x="187" y="60"/>
                    </a:lnTo>
                    <a:lnTo>
                      <a:pt x="181" y="64"/>
                    </a:lnTo>
                    <a:lnTo>
                      <a:pt x="194" y="80"/>
                    </a:lnTo>
                    <a:lnTo>
                      <a:pt x="198" y="75"/>
                    </a:lnTo>
                    <a:lnTo>
                      <a:pt x="192" y="77"/>
                    </a:lnTo>
                    <a:lnTo>
                      <a:pt x="192" y="75"/>
                    </a:lnTo>
                    <a:lnTo>
                      <a:pt x="196" y="93"/>
                    </a:lnTo>
                    <a:lnTo>
                      <a:pt x="209" y="93"/>
                    </a:lnTo>
                    <a:lnTo>
                      <a:pt x="205" y="77"/>
                    </a:lnTo>
                    <a:lnTo>
                      <a:pt x="205" y="75"/>
                    </a:lnTo>
                    <a:lnTo>
                      <a:pt x="205" y="73"/>
                    </a:lnTo>
                    <a:lnTo>
                      <a:pt x="192" y="58"/>
                    </a:lnTo>
                    <a:lnTo>
                      <a:pt x="190" y="55"/>
                    </a:lnTo>
                    <a:lnTo>
                      <a:pt x="172" y="40"/>
                    </a:lnTo>
                    <a:lnTo>
                      <a:pt x="148" y="27"/>
                    </a:lnTo>
                    <a:lnTo>
                      <a:pt x="146" y="27"/>
                    </a:lnTo>
                    <a:lnTo>
                      <a:pt x="115" y="16"/>
                    </a:lnTo>
                    <a:lnTo>
                      <a:pt x="80" y="7"/>
                    </a:lnTo>
                    <a:lnTo>
                      <a:pt x="4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29" name="Freeform 1065"/>
              <p:cNvSpPr>
                <a:spLocks noChangeAspect="1"/>
              </p:cNvSpPr>
              <p:nvPr/>
            </p:nvSpPr>
            <p:spPr bwMode="auto">
              <a:xfrm>
                <a:off x="834" y="1681"/>
                <a:ext cx="242" cy="107"/>
              </a:xfrm>
              <a:custGeom>
                <a:avLst/>
                <a:gdLst>
                  <a:gd name="T0" fmla="*/ 0 w 209"/>
                  <a:gd name="T1" fmla="*/ 79 h 93"/>
                  <a:gd name="T2" fmla="*/ 0 w 209"/>
                  <a:gd name="T3" fmla="*/ 93 h 93"/>
                  <a:gd name="T4" fmla="*/ 40 w 209"/>
                  <a:gd name="T5" fmla="*/ 90 h 93"/>
                  <a:gd name="T6" fmla="*/ 42 w 209"/>
                  <a:gd name="T7" fmla="*/ 90 h 93"/>
                  <a:gd name="T8" fmla="*/ 80 w 209"/>
                  <a:gd name="T9" fmla="*/ 86 h 93"/>
                  <a:gd name="T10" fmla="*/ 115 w 209"/>
                  <a:gd name="T11" fmla="*/ 77 h 93"/>
                  <a:gd name="T12" fmla="*/ 146 w 209"/>
                  <a:gd name="T13" fmla="*/ 68 h 93"/>
                  <a:gd name="T14" fmla="*/ 148 w 209"/>
                  <a:gd name="T15" fmla="*/ 66 h 93"/>
                  <a:gd name="T16" fmla="*/ 172 w 209"/>
                  <a:gd name="T17" fmla="*/ 55 h 93"/>
                  <a:gd name="T18" fmla="*/ 190 w 209"/>
                  <a:gd name="T19" fmla="*/ 40 h 93"/>
                  <a:gd name="T20" fmla="*/ 192 w 209"/>
                  <a:gd name="T21" fmla="*/ 38 h 93"/>
                  <a:gd name="T22" fmla="*/ 205 w 209"/>
                  <a:gd name="T23" fmla="*/ 22 h 93"/>
                  <a:gd name="T24" fmla="*/ 205 w 209"/>
                  <a:gd name="T25" fmla="*/ 20 h 93"/>
                  <a:gd name="T26" fmla="*/ 205 w 209"/>
                  <a:gd name="T27" fmla="*/ 18 h 93"/>
                  <a:gd name="T28" fmla="*/ 209 w 209"/>
                  <a:gd name="T29" fmla="*/ 0 h 93"/>
                  <a:gd name="T30" fmla="*/ 196 w 209"/>
                  <a:gd name="T31" fmla="*/ 0 h 93"/>
                  <a:gd name="T32" fmla="*/ 192 w 209"/>
                  <a:gd name="T33" fmla="*/ 20 h 93"/>
                  <a:gd name="T34" fmla="*/ 192 w 209"/>
                  <a:gd name="T35" fmla="*/ 18 h 93"/>
                  <a:gd name="T36" fmla="*/ 192 w 209"/>
                  <a:gd name="T37" fmla="*/ 20 h 93"/>
                  <a:gd name="T38" fmla="*/ 198 w 209"/>
                  <a:gd name="T39" fmla="*/ 18 h 93"/>
                  <a:gd name="T40" fmla="*/ 194 w 209"/>
                  <a:gd name="T41" fmla="*/ 16 h 93"/>
                  <a:gd name="T42" fmla="*/ 181 w 209"/>
                  <a:gd name="T43" fmla="*/ 31 h 93"/>
                  <a:gd name="T44" fmla="*/ 187 w 209"/>
                  <a:gd name="T45" fmla="*/ 33 h 93"/>
                  <a:gd name="T46" fmla="*/ 183 w 209"/>
                  <a:gd name="T47" fmla="*/ 29 h 93"/>
                  <a:gd name="T48" fmla="*/ 165 w 209"/>
                  <a:gd name="T49" fmla="*/ 44 h 93"/>
                  <a:gd name="T50" fmla="*/ 141 w 209"/>
                  <a:gd name="T51" fmla="*/ 55 h 93"/>
                  <a:gd name="T52" fmla="*/ 143 w 209"/>
                  <a:gd name="T53" fmla="*/ 62 h 93"/>
                  <a:gd name="T54" fmla="*/ 143 w 209"/>
                  <a:gd name="T55" fmla="*/ 55 h 93"/>
                  <a:gd name="T56" fmla="*/ 113 w 209"/>
                  <a:gd name="T57" fmla="*/ 64 h 93"/>
                  <a:gd name="T58" fmla="*/ 77 w 209"/>
                  <a:gd name="T59" fmla="*/ 73 h 93"/>
                  <a:gd name="T60" fmla="*/ 40 w 209"/>
                  <a:gd name="T61" fmla="*/ 77 h 93"/>
                  <a:gd name="T62" fmla="*/ 42 w 209"/>
                  <a:gd name="T63" fmla="*/ 84 h 93"/>
                  <a:gd name="T64" fmla="*/ 42 w 209"/>
                  <a:gd name="T65" fmla="*/ 77 h 93"/>
                  <a:gd name="T66" fmla="*/ 0 w 209"/>
                  <a:gd name="T67"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 h="93">
                    <a:moveTo>
                      <a:pt x="0" y="79"/>
                    </a:moveTo>
                    <a:lnTo>
                      <a:pt x="0" y="93"/>
                    </a:lnTo>
                    <a:lnTo>
                      <a:pt x="40" y="90"/>
                    </a:lnTo>
                    <a:lnTo>
                      <a:pt x="42" y="90"/>
                    </a:lnTo>
                    <a:lnTo>
                      <a:pt x="80" y="86"/>
                    </a:lnTo>
                    <a:lnTo>
                      <a:pt x="115" y="77"/>
                    </a:lnTo>
                    <a:lnTo>
                      <a:pt x="146" y="68"/>
                    </a:lnTo>
                    <a:lnTo>
                      <a:pt x="148" y="66"/>
                    </a:lnTo>
                    <a:lnTo>
                      <a:pt x="172" y="55"/>
                    </a:lnTo>
                    <a:lnTo>
                      <a:pt x="190" y="40"/>
                    </a:lnTo>
                    <a:lnTo>
                      <a:pt x="192" y="38"/>
                    </a:lnTo>
                    <a:lnTo>
                      <a:pt x="205" y="22"/>
                    </a:lnTo>
                    <a:lnTo>
                      <a:pt x="205" y="20"/>
                    </a:lnTo>
                    <a:lnTo>
                      <a:pt x="205" y="18"/>
                    </a:lnTo>
                    <a:lnTo>
                      <a:pt x="209" y="0"/>
                    </a:lnTo>
                    <a:lnTo>
                      <a:pt x="196" y="0"/>
                    </a:lnTo>
                    <a:lnTo>
                      <a:pt x="192" y="20"/>
                    </a:lnTo>
                    <a:lnTo>
                      <a:pt x="192" y="18"/>
                    </a:lnTo>
                    <a:lnTo>
                      <a:pt x="192" y="20"/>
                    </a:lnTo>
                    <a:lnTo>
                      <a:pt x="198" y="18"/>
                    </a:lnTo>
                    <a:lnTo>
                      <a:pt x="194" y="16"/>
                    </a:lnTo>
                    <a:lnTo>
                      <a:pt x="181" y="31"/>
                    </a:lnTo>
                    <a:lnTo>
                      <a:pt x="187" y="33"/>
                    </a:lnTo>
                    <a:lnTo>
                      <a:pt x="183" y="29"/>
                    </a:lnTo>
                    <a:lnTo>
                      <a:pt x="165" y="44"/>
                    </a:lnTo>
                    <a:lnTo>
                      <a:pt x="141" y="55"/>
                    </a:lnTo>
                    <a:lnTo>
                      <a:pt x="143" y="62"/>
                    </a:lnTo>
                    <a:lnTo>
                      <a:pt x="143" y="55"/>
                    </a:lnTo>
                    <a:lnTo>
                      <a:pt x="113" y="64"/>
                    </a:lnTo>
                    <a:lnTo>
                      <a:pt x="77" y="73"/>
                    </a:lnTo>
                    <a:lnTo>
                      <a:pt x="40" y="77"/>
                    </a:lnTo>
                    <a:lnTo>
                      <a:pt x="42" y="84"/>
                    </a:lnTo>
                    <a:lnTo>
                      <a:pt x="42" y="77"/>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30" name="Freeform 1066"/>
              <p:cNvSpPr>
                <a:spLocks noChangeAspect="1"/>
              </p:cNvSpPr>
              <p:nvPr/>
            </p:nvSpPr>
            <p:spPr bwMode="auto">
              <a:xfrm>
                <a:off x="701" y="1744"/>
                <a:ext cx="150" cy="44"/>
              </a:xfrm>
              <a:custGeom>
                <a:avLst/>
                <a:gdLst>
                  <a:gd name="T0" fmla="*/ 130 w 130"/>
                  <a:gd name="T1" fmla="*/ 38 h 38"/>
                  <a:gd name="T2" fmla="*/ 130 w 130"/>
                  <a:gd name="T3" fmla="*/ 24 h 38"/>
                  <a:gd name="T4" fmla="*/ 103 w 130"/>
                  <a:gd name="T5" fmla="*/ 24 h 38"/>
                  <a:gd name="T6" fmla="*/ 105 w 130"/>
                  <a:gd name="T7" fmla="*/ 31 h 38"/>
                  <a:gd name="T8" fmla="*/ 105 w 130"/>
                  <a:gd name="T9" fmla="*/ 24 h 38"/>
                  <a:gd name="T10" fmla="*/ 83 w 130"/>
                  <a:gd name="T11" fmla="*/ 22 h 38"/>
                  <a:gd name="T12" fmla="*/ 61 w 130"/>
                  <a:gd name="T13" fmla="*/ 20 h 38"/>
                  <a:gd name="T14" fmla="*/ 44 w 130"/>
                  <a:gd name="T15" fmla="*/ 16 h 38"/>
                  <a:gd name="T16" fmla="*/ 28 w 130"/>
                  <a:gd name="T17" fmla="*/ 11 h 38"/>
                  <a:gd name="T18" fmla="*/ 17 w 130"/>
                  <a:gd name="T19" fmla="*/ 7 h 38"/>
                  <a:gd name="T20" fmla="*/ 15 w 130"/>
                  <a:gd name="T21" fmla="*/ 13 h 38"/>
                  <a:gd name="T22" fmla="*/ 20 w 130"/>
                  <a:gd name="T23" fmla="*/ 7 h 38"/>
                  <a:gd name="T24" fmla="*/ 13 w 130"/>
                  <a:gd name="T25" fmla="*/ 0 h 38"/>
                  <a:gd name="T26" fmla="*/ 9 w 130"/>
                  <a:gd name="T27" fmla="*/ 7 h 38"/>
                  <a:gd name="T28" fmla="*/ 15 w 130"/>
                  <a:gd name="T29" fmla="*/ 2 h 38"/>
                  <a:gd name="T30" fmla="*/ 15 w 130"/>
                  <a:gd name="T31" fmla="*/ 5 h 38"/>
                  <a:gd name="T32" fmla="*/ 13 w 130"/>
                  <a:gd name="T33" fmla="*/ 0 h 38"/>
                  <a:gd name="T34" fmla="*/ 0 w 130"/>
                  <a:gd name="T35" fmla="*/ 0 h 38"/>
                  <a:gd name="T36" fmla="*/ 2 w 130"/>
                  <a:gd name="T37" fmla="*/ 7 h 38"/>
                  <a:gd name="T38" fmla="*/ 4 w 130"/>
                  <a:gd name="T39" fmla="*/ 9 h 38"/>
                  <a:gd name="T40" fmla="*/ 6 w 130"/>
                  <a:gd name="T41" fmla="*/ 11 h 38"/>
                  <a:gd name="T42" fmla="*/ 13 w 130"/>
                  <a:gd name="T43" fmla="*/ 18 h 38"/>
                  <a:gd name="T44" fmla="*/ 15 w 130"/>
                  <a:gd name="T45" fmla="*/ 20 h 38"/>
                  <a:gd name="T46" fmla="*/ 26 w 130"/>
                  <a:gd name="T47" fmla="*/ 24 h 38"/>
                  <a:gd name="T48" fmla="*/ 42 w 130"/>
                  <a:gd name="T49" fmla="*/ 29 h 38"/>
                  <a:gd name="T50" fmla="*/ 59 w 130"/>
                  <a:gd name="T51" fmla="*/ 33 h 38"/>
                  <a:gd name="T52" fmla="*/ 81 w 130"/>
                  <a:gd name="T53" fmla="*/ 35 h 38"/>
                  <a:gd name="T54" fmla="*/ 103 w 130"/>
                  <a:gd name="T55" fmla="*/ 38 h 38"/>
                  <a:gd name="T56" fmla="*/ 105 w 130"/>
                  <a:gd name="T57" fmla="*/ 38 h 38"/>
                  <a:gd name="T58" fmla="*/ 130 w 130"/>
                  <a:gd name="T5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0" h="38">
                    <a:moveTo>
                      <a:pt x="130" y="38"/>
                    </a:moveTo>
                    <a:lnTo>
                      <a:pt x="130" y="24"/>
                    </a:lnTo>
                    <a:lnTo>
                      <a:pt x="103" y="24"/>
                    </a:lnTo>
                    <a:lnTo>
                      <a:pt x="105" y="31"/>
                    </a:lnTo>
                    <a:lnTo>
                      <a:pt x="105" y="24"/>
                    </a:lnTo>
                    <a:lnTo>
                      <a:pt x="83" y="22"/>
                    </a:lnTo>
                    <a:lnTo>
                      <a:pt x="61" y="20"/>
                    </a:lnTo>
                    <a:lnTo>
                      <a:pt x="44" y="16"/>
                    </a:lnTo>
                    <a:lnTo>
                      <a:pt x="28" y="11"/>
                    </a:lnTo>
                    <a:lnTo>
                      <a:pt x="17" y="7"/>
                    </a:lnTo>
                    <a:lnTo>
                      <a:pt x="15" y="13"/>
                    </a:lnTo>
                    <a:lnTo>
                      <a:pt x="20" y="7"/>
                    </a:lnTo>
                    <a:lnTo>
                      <a:pt x="13" y="0"/>
                    </a:lnTo>
                    <a:lnTo>
                      <a:pt x="9" y="7"/>
                    </a:lnTo>
                    <a:lnTo>
                      <a:pt x="15" y="2"/>
                    </a:lnTo>
                    <a:lnTo>
                      <a:pt x="15" y="5"/>
                    </a:lnTo>
                    <a:lnTo>
                      <a:pt x="13" y="0"/>
                    </a:lnTo>
                    <a:lnTo>
                      <a:pt x="0" y="0"/>
                    </a:lnTo>
                    <a:lnTo>
                      <a:pt x="2" y="7"/>
                    </a:lnTo>
                    <a:lnTo>
                      <a:pt x="4" y="9"/>
                    </a:lnTo>
                    <a:lnTo>
                      <a:pt x="6" y="11"/>
                    </a:lnTo>
                    <a:lnTo>
                      <a:pt x="13" y="18"/>
                    </a:lnTo>
                    <a:lnTo>
                      <a:pt x="15" y="20"/>
                    </a:lnTo>
                    <a:lnTo>
                      <a:pt x="26" y="24"/>
                    </a:lnTo>
                    <a:lnTo>
                      <a:pt x="42" y="29"/>
                    </a:lnTo>
                    <a:lnTo>
                      <a:pt x="59" y="33"/>
                    </a:lnTo>
                    <a:lnTo>
                      <a:pt x="81" y="35"/>
                    </a:lnTo>
                    <a:lnTo>
                      <a:pt x="103" y="38"/>
                    </a:lnTo>
                    <a:lnTo>
                      <a:pt x="105" y="38"/>
                    </a:lnTo>
                    <a:lnTo>
                      <a:pt x="13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31" name="Freeform 1067"/>
              <p:cNvSpPr>
                <a:spLocks noChangeAspect="1"/>
              </p:cNvSpPr>
              <p:nvPr/>
            </p:nvSpPr>
            <p:spPr bwMode="auto">
              <a:xfrm>
                <a:off x="701" y="1699"/>
                <a:ext cx="150" cy="43"/>
              </a:xfrm>
              <a:custGeom>
                <a:avLst/>
                <a:gdLst>
                  <a:gd name="T0" fmla="*/ 130 w 130"/>
                  <a:gd name="T1" fmla="*/ 13 h 37"/>
                  <a:gd name="T2" fmla="*/ 130 w 130"/>
                  <a:gd name="T3" fmla="*/ 0 h 37"/>
                  <a:gd name="T4" fmla="*/ 103 w 130"/>
                  <a:gd name="T5" fmla="*/ 0 h 37"/>
                  <a:gd name="T6" fmla="*/ 81 w 130"/>
                  <a:gd name="T7" fmla="*/ 2 h 37"/>
                  <a:gd name="T8" fmla="*/ 59 w 130"/>
                  <a:gd name="T9" fmla="*/ 6 h 37"/>
                  <a:gd name="T10" fmla="*/ 42 w 130"/>
                  <a:gd name="T11" fmla="*/ 8 h 37"/>
                  <a:gd name="T12" fmla="*/ 26 w 130"/>
                  <a:gd name="T13" fmla="*/ 15 h 37"/>
                  <a:gd name="T14" fmla="*/ 15 w 130"/>
                  <a:gd name="T15" fmla="*/ 19 h 37"/>
                  <a:gd name="T16" fmla="*/ 13 w 130"/>
                  <a:gd name="T17" fmla="*/ 19 h 37"/>
                  <a:gd name="T18" fmla="*/ 6 w 130"/>
                  <a:gd name="T19" fmla="*/ 26 h 37"/>
                  <a:gd name="T20" fmla="*/ 4 w 130"/>
                  <a:gd name="T21" fmla="*/ 28 h 37"/>
                  <a:gd name="T22" fmla="*/ 2 w 130"/>
                  <a:gd name="T23" fmla="*/ 30 h 37"/>
                  <a:gd name="T24" fmla="*/ 0 w 130"/>
                  <a:gd name="T25" fmla="*/ 37 h 37"/>
                  <a:gd name="T26" fmla="*/ 13 w 130"/>
                  <a:gd name="T27" fmla="*/ 37 h 37"/>
                  <a:gd name="T28" fmla="*/ 15 w 130"/>
                  <a:gd name="T29" fmla="*/ 33 h 37"/>
                  <a:gd name="T30" fmla="*/ 15 w 130"/>
                  <a:gd name="T31" fmla="*/ 35 h 37"/>
                  <a:gd name="T32" fmla="*/ 9 w 130"/>
                  <a:gd name="T33" fmla="*/ 30 h 37"/>
                  <a:gd name="T34" fmla="*/ 13 w 130"/>
                  <a:gd name="T35" fmla="*/ 37 h 37"/>
                  <a:gd name="T36" fmla="*/ 20 w 130"/>
                  <a:gd name="T37" fmla="*/ 30 h 37"/>
                  <a:gd name="T38" fmla="*/ 15 w 130"/>
                  <a:gd name="T39" fmla="*/ 26 h 37"/>
                  <a:gd name="T40" fmla="*/ 17 w 130"/>
                  <a:gd name="T41" fmla="*/ 33 h 37"/>
                  <a:gd name="T42" fmla="*/ 28 w 130"/>
                  <a:gd name="T43" fmla="*/ 28 h 37"/>
                  <a:gd name="T44" fmla="*/ 44 w 130"/>
                  <a:gd name="T45" fmla="*/ 22 h 37"/>
                  <a:gd name="T46" fmla="*/ 61 w 130"/>
                  <a:gd name="T47" fmla="*/ 19 h 37"/>
                  <a:gd name="T48" fmla="*/ 83 w 130"/>
                  <a:gd name="T49" fmla="*/ 15 h 37"/>
                  <a:gd name="T50" fmla="*/ 105 w 130"/>
                  <a:gd name="T51" fmla="*/ 13 h 37"/>
                  <a:gd name="T52" fmla="*/ 130 w 130"/>
                  <a:gd name="T53"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37">
                    <a:moveTo>
                      <a:pt x="130" y="13"/>
                    </a:moveTo>
                    <a:lnTo>
                      <a:pt x="130" y="0"/>
                    </a:lnTo>
                    <a:lnTo>
                      <a:pt x="103" y="0"/>
                    </a:lnTo>
                    <a:lnTo>
                      <a:pt x="81" y="2"/>
                    </a:lnTo>
                    <a:lnTo>
                      <a:pt x="59" y="6"/>
                    </a:lnTo>
                    <a:lnTo>
                      <a:pt x="42" y="8"/>
                    </a:lnTo>
                    <a:lnTo>
                      <a:pt x="26" y="15"/>
                    </a:lnTo>
                    <a:lnTo>
                      <a:pt x="15" y="19"/>
                    </a:lnTo>
                    <a:lnTo>
                      <a:pt x="13" y="19"/>
                    </a:lnTo>
                    <a:lnTo>
                      <a:pt x="6" y="26"/>
                    </a:lnTo>
                    <a:lnTo>
                      <a:pt x="4" y="28"/>
                    </a:lnTo>
                    <a:lnTo>
                      <a:pt x="2" y="30"/>
                    </a:lnTo>
                    <a:lnTo>
                      <a:pt x="0" y="37"/>
                    </a:lnTo>
                    <a:lnTo>
                      <a:pt x="13" y="37"/>
                    </a:lnTo>
                    <a:lnTo>
                      <a:pt x="15" y="33"/>
                    </a:lnTo>
                    <a:lnTo>
                      <a:pt x="15" y="35"/>
                    </a:lnTo>
                    <a:lnTo>
                      <a:pt x="9" y="30"/>
                    </a:lnTo>
                    <a:lnTo>
                      <a:pt x="13" y="37"/>
                    </a:lnTo>
                    <a:lnTo>
                      <a:pt x="20" y="30"/>
                    </a:lnTo>
                    <a:lnTo>
                      <a:pt x="15" y="26"/>
                    </a:lnTo>
                    <a:lnTo>
                      <a:pt x="17" y="33"/>
                    </a:lnTo>
                    <a:lnTo>
                      <a:pt x="28" y="28"/>
                    </a:lnTo>
                    <a:lnTo>
                      <a:pt x="44" y="22"/>
                    </a:lnTo>
                    <a:lnTo>
                      <a:pt x="61" y="19"/>
                    </a:lnTo>
                    <a:lnTo>
                      <a:pt x="83" y="15"/>
                    </a:lnTo>
                    <a:lnTo>
                      <a:pt x="105" y="13"/>
                    </a:lnTo>
                    <a:lnTo>
                      <a:pt x="13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32" name="Rectangle 1068"/>
              <p:cNvSpPr>
                <a:spLocks noChangeAspect="1" noChangeArrowheads="1"/>
              </p:cNvSpPr>
              <p:nvPr/>
            </p:nvSpPr>
            <p:spPr bwMode="auto">
              <a:xfrm>
                <a:off x="764" y="1712"/>
                <a:ext cx="112"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33" name="Rectangle 1069"/>
              <p:cNvSpPr>
                <a:spLocks noChangeAspect="1" noChangeArrowheads="1"/>
              </p:cNvSpPr>
              <p:nvPr/>
            </p:nvSpPr>
            <p:spPr bwMode="auto">
              <a:xfrm>
                <a:off x="754" y="1689"/>
                <a:ext cx="137" cy="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34" name="Rectangle 1070"/>
              <p:cNvSpPr>
                <a:spLocks noChangeAspect="1" noChangeArrowheads="1"/>
              </p:cNvSpPr>
              <p:nvPr/>
            </p:nvSpPr>
            <p:spPr bwMode="auto">
              <a:xfrm>
                <a:off x="819" y="1557"/>
                <a:ext cx="155" cy="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35" name="Rectangle 1071"/>
              <p:cNvSpPr>
                <a:spLocks noChangeAspect="1" noChangeArrowheads="1"/>
              </p:cNvSpPr>
              <p:nvPr/>
            </p:nvSpPr>
            <p:spPr bwMode="auto">
              <a:xfrm>
                <a:off x="987" y="1316"/>
                <a:ext cx="25"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36" name="Freeform 1072"/>
              <p:cNvSpPr>
                <a:spLocks noChangeAspect="1"/>
              </p:cNvSpPr>
              <p:nvPr/>
            </p:nvSpPr>
            <p:spPr bwMode="auto">
              <a:xfrm>
                <a:off x="853" y="1704"/>
                <a:ext cx="241" cy="106"/>
              </a:xfrm>
              <a:custGeom>
                <a:avLst/>
                <a:gdLst>
                  <a:gd name="T0" fmla="*/ 0 w 209"/>
                  <a:gd name="T1" fmla="*/ 0 h 92"/>
                  <a:gd name="T2" fmla="*/ 0 w 209"/>
                  <a:gd name="T3" fmla="*/ 13 h 92"/>
                  <a:gd name="T4" fmla="*/ 39 w 209"/>
                  <a:gd name="T5" fmla="*/ 15 h 92"/>
                  <a:gd name="T6" fmla="*/ 77 w 209"/>
                  <a:gd name="T7" fmla="*/ 20 h 92"/>
                  <a:gd name="T8" fmla="*/ 112 w 209"/>
                  <a:gd name="T9" fmla="*/ 29 h 92"/>
                  <a:gd name="T10" fmla="*/ 143 w 209"/>
                  <a:gd name="T11" fmla="*/ 40 h 92"/>
                  <a:gd name="T12" fmla="*/ 143 w 209"/>
                  <a:gd name="T13" fmla="*/ 33 h 92"/>
                  <a:gd name="T14" fmla="*/ 141 w 209"/>
                  <a:gd name="T15" fmla="*/ 37 h 92"/>
                  <a:gd name="T16" fmla="*/ 165 w 209"/>
                  <a:gd name="T17" fmla="*/ 51 h 92"/>
                  <a:gd name="T18" fmla="*/ 182 w 209"/>
                  <a:gd name="T19" fmla="*/ 66 h 92"/>
                  <a:gd name="T20" fmla="*/ 187 w 209"/>
                  <a:gd name="T21" fmla="*/ 59 h 92"/>
                  <a:gd name="T22" fmla="*/ 180 w 209"/>
                  <a:gd name="T23" fmla="*/ 64 h 92"/>
                  <a:gd name="T24" fmla="*/ 193 w 209"/>
                  <a:gd name="T25" fmla="*/ 79 h 92"/>
                  <a:gd name="T26" fmla="*/ 198 w 209"/>
                  <a:gd name="T27" fmla="*/ 75 h 92"/>
                  <a:gd name="T28" fmla="*/ 191 w 209"/>
                  <a:gd name="T29" fmla="*/ 77 h 92"/>
                  <a:gd name="T30" fmla="*/ 191 w 209"/>
                  <a:gd name="T31" fmla="*/ 75 h 92"/>
                  <a:gd name="T32" fmla="*/ 196 w 209"/>
                  <a:gd name="T33" fmla="*/ 92 h 92"/>
                  <a:gd name="T34" fmla="*/ 209 w 209"/>
                  <a:gd name="T35" fmla="*/ 92 h 92"/>
                  <a:gd name="T36" fmla="*/ 204 w 209"/>
                  <a:gd name="T37" fmla="*/ 77 h 92"/>
                  <a:gd name="T38" fmla="*/ 204 w 209"/>
                  <a:gd name="T39" fmla="*/ 75 h 92"/>
                  <a:gd name="T40" fmla="*/ 204 w 209"/>
                  <a:gd name="T41" fmla="*/ 73 h 92"/>
                  <a:gd name="T42" fmla="*/ 191 w 209"/>
                  <a:gd name="T43" fmla="*/ 57 h 92"/>
                  <a:gd name="T44" fmla="*/ 189 w 209"/>
                  <a:gd name="T45" fmla="*/ 55 h 92"/>
                  <a:gd name="T46" fmla="*/ 171 w 209"/>
                  <a:gd name="T47" fmla="*/ 40 h 92"/>
                  <a:gd name="T48" fmla="*/ 147 w 209"/>
                  <a:gd name="T49" fmla="*/ 26 h 92"/>
                  <a:gd name="T50" fmla="*/ 145 w 209"/>
                  <a:gd name="T51" fmla="*/ 26 h 92"/>
                  <a:gd name="T52" fmla="*/ 114 w 209"/>
                  <a:gd name="T53" fmla="*/ 15 h 92"/>
                  <a:gd name="T54" fmla="*/ 79 w 209"/>
                  <a:gd name="T55" fmla="*/ 7 h 92"/>
                  <a:gd name="T56" fmla="*/ 42 w 209"/>
                  <a:gd name="T57" fmla="*/ 2 h 92"/>
                  <a:gd name="T58" fmla="*/ 0 w 209"/>
                  <a:gd name="T5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9" h="92">
                    <a:moveTo>
                      <a:pt x="0" y="0"/>
                    </a:moveTo>
                    <a:lnTo>
                      <a:pt x="0" y="13"/>
                    </a:lnTo>
                    <a:lnTo>
                      <a:pt x="39" y="15"/>
                    </a:lnTo>
                    <a:lnTo>
                      <a:pt x="77" y="20"/>
                    </a:lnTo>
                    <a:lnTo>
                      <a:pt x="112" y="29"/>
                    </a:lnTo>
                    <a:lnTo>
                      <a:pt x="143" y="40"/>
                    </a:lnTo>
                    <a:lnTo>
                      <a:pt x="143" y="33"/>
                    </a:lnTo>
                    <a:lnTo>
                      <a:pt x="141" y="37"/>
                    </a:lnTo>
                    <a:lnTo>
                      <a:pt x="165" y="51"/>
                    </a:lnTo>
                    <a:lnTo>
                      <a:pt x="182" y="66"/>
                    </a:lnTo>
                    <a:lnTo>
                      <a:pt x="187" y="59"/>
                    </a:lnTo>
                    <a:lnTo>
                      <a:pt x="180" y="64"/>
                    </a:lnTo>
                    <a:lnTo>
                      <a:pt x="193" y="79"/>
                    </a:lnTo>
                    <a:lnTo>
                      <a:pt x="198" y="75"/>
                    </a:lnTo>
                    <a:lnTo>
                      <a:pt x="191" y="77"/>
                    </a:lnTo>
                    <a:lnTo>
                      <a:pt x="191" y="75"/>
                    </a:lnTo>
                    <a:lnTo>
                      <a:pt x="196" y="92"/>
                    </a:lnTo>
                    <a:lnTo>
                      <a:pt x="209" y="92"/>
                    </a:lnTo>
                    <a:lnTo>
                      <a:pt x="204" y="77"/>
                    </a:lnTo>
                    <a:lnTo>
                      <a:pt x="204" y="75"/>
                    </a:lnTo>
                    <a:lnTo>
                      <a:pt x="204" y="73"/>
                    </a:lnTo>
                    <a:lnTo>
                      <a:pt x="191" y="57"/>
                    </a:lnTo>
                    <a:lnTo>
                      <a:pt x="189" y="55"/>
                    </a:lnTo>
                    <a:lnTo>
                      <a:pt x="171" y="40"/>
                    </a:lnTo>
                    <a:lnTo>
                      <a:pt x="147" y="26"/>
                    </a:lnTo>
                    <a:lnTo>
                      <a:pt x="145" y="26"/>
                    </a:lnTo>
                    <a:lnTo>
                      <a:pt x="114" y="15"/>
                    </a:lnTo>
                    <a:lnTo>
                      <a:pt x="79" y="7"/>
                    </a:lnTo>
                    <a:lnTo>
                      <a:pt x="4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37" name="Freeform 1073"/>
              <p:cNvSpPr>
                <a:spLocks noChangeAspect="1"/>
              </p:cNvSpPr>
              <p:nvPr/>
            </p:nvSpPr>
            <p:spPr bwMode="auto">
              <a:xfrm>
                <a:off x="851" y="1800"/>
                <a:ext cx="241" cy="107"/>
              </a:xfrm>
              <a:custGeom>
                <a:avLst/>
                <a:gdLst>
                  <a:gd name="T0" fmla="*/ 0 w 209"/>
                  <a:gd name="T1" fmla="*/ 79 h 92"/>
                  <a:gd name="T2" fmla="*/ 0 w 209"/>
                  <a:gd name="T3" fmla="*/ 92 h 92"/>
                  <a:gd name="T4" fmla="*/ 39 w 209"/>
                  <a:gd name="T5" fmla="*/ 90 h 92"/>
                  <a:gd name="T6" fmla="*/ 41 w 209"/>
                  <a:gd name="T7" fmla="*/ 90 h 92"/>
                  <a:gd name="T8" fmla="*/ 79 w 209"/>
                  <a:gd name="T9" fmla="*/ 85 h 92"/>
                  <a:gd name="T10" fmla="*/ 114 w 209"/>
                  <a:gd name="T11" fmla="*/ 76 h 92"/>
                  <a:gd name="T12" fmla="*/ 145 w 209"/>
                  <a:gd name="T13" fmla="*/ 65 h 92"/>
                  <a:gd name="T14" fmla="*/ 147 w 209"/>
                  <a:gd name="T15" fmla="*/ 65 h 92"/>
                  <a:gd name="T16" fmla="*/ 171 w 209"/>
                  <a:gd name="T17" fmla="*/ 52 h 92"/>
                  <a:gd name="T18" fmla="*/ 189 w 209"/>
                  <a:gd name="T19" fmla="*/ 37 h 92"/>
                  <a:gd name="T20" fmla="*/ 191 w 209"/>
                  <a:gd name="T21" fmla="*/ 35 h 92"/>
                  <a:gd name="T22" fmla="*/ 204 w 209"/>
                  <a:gd name="T23" fmla="*/ 19 h 92"/>
                  <a:gd name="T24" fmla="*/ 204 w 209"/>
                  <a:gd name="T25" fmla="*/ 17 h 92"/>
                  <a:gd name="T26" fmla="*/ 204 w 209"/>
                  <a:gd name="T27" fmla="*/ 15 h 92"/>
                  <a:gd name="T28" fmla="*/ 209 w 209"/>
                  <a:gd name="T29" fmla="*/ 0 h 92"/>
                  <a:gd name="T30" fmla="*/ 195 w 209"/>
                  <a:gd name="T31" fmla="*/ 0 h 92"/>
                  <a:gd name="T32" fmla="*/ 191 w 209"/>
                  <a:gd name="T33" fmla="*/ 17 h 92"/>
                  <a:gd name="T34" fmla="*/ 191 w 209"/>
                  <a:gd name="T35" fmla="*/ 15 h 92"/>
                  <a:gd name="T36" fmla="*/ 191 w 209"/>
                  <a:gd name="T37" fmla="*/ 17 h 92"/>
                  <a:gd name="T38" fmla="*/ 198 w 209"/>
                  <a:gd name="T39" fmla="*/ 17 h 92"/>
                  <a:gd name="T40" fmla="*/ 193 w 209"/>
                  <a:gd name="T41" fmla="*/ 13 h 92"/>
                  <a:gd name="T42" fmla="*/ 180 w 209"/>
                  <a:gd name="T43" fmla="*/ 28 h 92"/>
                  <a:gd name="T44" fmla="*/ 187 w 209"/>
                  <a:gd name="T45" fmla="*/ 33 h 92"/>
                  <a:gd name="T46" fmla="*/ 182 w 209"/>
                  <a:gd name="T47" fmla="*/ 26 h 92"/>
                  <a:gd name="T48" fmla="*/ 165 w 209"/>
                  <a:gd name="T49" fmla="*/ 41 h 92"/>
                  <a:gd name="T50" fmla="*/ 140 w 209"/>
                  <a:gd name="T51" fmla="*/ 54 h 92"/>
                  <a:gd name="T52" fmla="*/ 143 w 209"/>
                  <a:gd name="T53" fmla="*/ 59 h 92"/>
                  <a:gd name="T54" fmla="*/ 143 w 209"/>
                  <a:gd name="T55" fmla="*/ 52 h 92"/>
                  <a:gd name="T56" fmla="*/ 112 w 209"/>
                  <a:gd name="T57" fmla="*/ 63 h 92"/>
                  <a:gd name="T58" fmla="*/ 77 w 209"/>
                  <a:gd name="T59" fmla="*/ 72 h 92"/>
                  <a:gd name="T60" fmla="*/ 39 w 209"/>
                  <a:gd name="T61" fmla="*/ 76 h 92"/>
                  <a:gd name="T62" fmla="*/ 41 w 209"/>
                  <a:gd name="T63" fmla="*/ 83 h 92"/>
                  <a:gd name="T64" fmla="*/ 41 w 209"/>
                  <a:gd name="T65" fmla="*/ 76 h 92"/>
                  <a:gd name="T66" fmla="*/ 0 w 209"/>
                  <a:gd name="T67"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9" h="92">
                    <a:moveTo>
                      <a:pt x="0" y="79"/>
                    </a:moveTo>
                    <a:lnTo>
                      <a:pt x="0" y="92"/>
                    </a:lnTo>
                    <a:lnTo>
                      <a:pt x="39" y="90"/>
                    </a:lnTo>
                    <a:lnTo>
                      <a:pt x="41" y="90"/>
                    </a:lnTo>
                    <a:lnTo>
                      <a:pt x="79" y="85"/>
                    </a:lnTo>
                    <a:lnTo>
                      <a:pt x="114" y="76"/>
                    </a:lnTo>
                    <a:lnTo>
                      <a:pt x="145" y="65"/>
                    </a:lnTo>
                    <a:lnTo>
                      <a:pt x="147" y="65"/>
                    </a:lnTo>
                    <a:lnTo>
                      <a:pt x="171" y="52"/>
                    </a:lnTo>
                    <a:lnTo>
                      <a:pt x="189" y="37"/>
                    </a:lnTo>
                    <a:lnTo>
                      <a:pt x="191" y="35"/>
                    </a:lnTo>
                    <a:lnTo>
                      <a:pt x="204" y="19"/>
                    </a:lnTo>
                    <a:lnTo>
                      <a:pt x="204" y="17"/>
                    </a:lnTo>
                    <a:lnTo>
                      <a:pt x="204" y="15"/>
                    </a:lnTo>
                    <a:lnTo>
                      <a:pt x="209" y="0"/>
                    </a:lnTo>
                    <a:lnTo>
                      <a:pt x="195" y="0"/>
                    </a:lnTo>
                    <a:lnTo>
                      <a:pt x="191" y="17"/>
                    </a:lnTo>
                    <a:lnTo>
                      <a:pt x="191" y="15"/>
                    </a:lnTo>
                    <a:lnTo>
                      <a:pt x="191" y="17"/>
                    </a:lnTo>
                    <a:lnTo>
                      <a:pt x="198" y="17"/>
                    </a:lnTo>
                    <a:lnTo>
                      <a:pt x="193" y="13"/>
                    </a:lnTo>
                    <a:lnTo>
                      <a:pt x="180" y="28"/>
                    </a:lnTo>
                    <a:lnTo>
                      <a:pt x="187" y="33"/>
                    </a:lnTo>
                    <a:lnTo>
                      <a:pt x="182" y="26"/>
                    </a:lnTo>
                    <a:lnTo>
                      <a:pt x="165" y="41"/>
                    </a:lnTo>
                    <a:lnTo>
                      <a:pt x="140" y="54"/>
                    </a:lnTo>
                    <a:lnTo>
                      <a:pt x="143" y="59"/>
                    </a:lnTo>
                    <a:lnTo>
                      <a:pt x="143" y="52"/>
                    </a:lnTo>
                    <a:lnTo>
                      <a:pt x="112" y="63"/>
                    </a:lnTo>
                    <a:lnTo>
                      <a:pt x="77" y="72"/>
                    </a:lnTo>
                    <a:lnTo>
                      <a:pt x="39" y="76"/>
                    </a:lnTo>
                    <a:lnTo>
                      <a:pt x="41" y="83"/>
                    </a:lnTo>
                    <a:lnTo>
                      <a:pt x="41" y="76"/>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38" name="Rectangle 1074"/>
              <p:cNvSpPr>
                <a:spLocks noChangeAspect="1" noChangeArrowheads="1"/>
              </p:cNvSpPr>
              <p:nvPr/>
            </p:nvSpPr>
            <p:spPr bwMode="auto">
              <a:xfrm>
                <a:off x="834" y="1683"/>
                <a:ext cx="146" cy="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39" name="Rectangle 1075"/>
              <p:cNvSpPr>
                <a:spLocks noChangeAspect="1" noChangeArrowheads="1"/>
              </p:cNvSpPr>
              <p:nvPr/>
            </p:nvSpPr>
            <p:spPr bwMode="auto">
              <a:xfrm>
                <a:off x="972" y="1708"/>
                <a:ext cx="20" cy="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40" name="Rectangle 1076"/>
              <p:cNvSpPr>
                <a:spLocks noChangeAspect="1" noChangeArrowheads="1"/>
              </p:cNvSpPr>
              <p:nvPr/>
            </p:nvSpPr>
            <p:spPr bwMode="auto">
              <a:xfrm>
                <a:off x="982" y="1716"/>
                <a:ext cx="15"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41" name="Rectangle 1077"/>
              <p:cNvSpPr>
                <a:spLocks noChangeAspect="1" noChangeArrowheads="1"/>
              </p:cNvSpPr>
              <p:nvPr/>
            </p:nvSpPr>
            <p:spPr bwMode="auto">
              <a:xfrm>
                <a:off x="314" y="1894"/>
                <a:ext cx="54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42" name="Freeform 1078"/>
              <p:cNvSpPr>
                <a:spLocks noChangeAspect="1"/>
              </p:cNvSpPr>
              <p:nvPr/>
            </p:nvSpPr>
            <p:spPr bwMode="auto">
              <a:xfrm>
                <a:off x="312" y="1161"/>
                <a:ext cx="450" cy="18"/>
              </a:xfrm>
              <a:custGeom>
                <a:avLst/>
                <a:gdLst>
                  <a:gd name="T0" fmla="*/ 390 w 390"/>
                  <a:gd name="T1" fmla="*/ 13 h 15"/>
                  <a:gd name="T2" fmla="*/ 390 w 390"/>
                  <a:gd name="T3" fmla="*/ 0 h 15"/>
                  <a:gd name="T4" fmla="*/ 0 w 390"/>
                  <a:gd name="T5" fmla="*/ 2 h 15"/>
                  <a:gd name="T6" fmla="*/ 0 w 390"/>
                  <a:gd name="T7" fmla="*/ 15 h 15"/>
                  <a:gd name="T8" fmla="*/ 390 w 390"/>
                  <a:gd name="T9" fmla="*/ 13 h 15"/>
                </a:gdLst>
                <a:ahLst/>
                <a:cxnLst>
                  <a:cxn ang="0">
                    <a:pos x="T0" y="T1"/>
                  </a:cxn>
                  <a:cxn ang="0">
                    <a:pos x="T2" y="T3"/>
                  </a:cxn>
                  <a:cxn ang="0">
                    <a:pos x="T4" y="T5"/>
                  </a:cxn>
                  <a:cxn ang="0">
                    <a:pos x="T6" y="T7"/>
                  </a:cxn>
                  <a:cxn ang="0">
                    <a:pos x="T8" y="T9"/>
                  </a:cxn>
                </a:cxnLst>
                <a:rect l="0" t="0" r="r" b="b"/>
                <a:pathLst>
                  <a:path w="390" h="15">
                    <a:moveTo>
                      <a:pt x="390" y="13"/>
                    </a:moveTo>
                    <a:lnTo>
                      <a:pt x="390" y="0"/>
                    </a:lnTo>
                    <a:lnTo>
                      <a:pt x="0" y="2"/>
                    </a:lnTo>
                    <a:lnTo>
                      <a:pt x="0" y="15"/>
                    </a:lnTo>
                    <a:lnTo>
                      <a:pt x="39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43" name="Oval 1079"/>
              <p:cNvSpPr>
                <a:spLocks noChangeAspect="1" noChangeArrowheads="1"/>
              </p:cNvSpPr>
              <p:nvPr/>
            </p:nvSpPr>
            <p:spPr bwMode="auto">
              <a:xfrm>
                <a:off x="1899" y="1509"/>
                <a:ext cx="241" cy="161"/>
              </a:xfrm>
              <a:prstGeom prst="ellipse">
                <a:avLst/>
              </a:prstGeom>
              <a:solidFill>
                <a:srgbClr val="CCCCCC"/>
              </a:solidFill>
              <a:ln w="3175">
                <a:solidFill>
                  <a:srgbClr val="000000"/>
                </a:solidFill>
                <a:round/>
                <a:headEnd/>
                <a:tailEnd/>
              </a:ln>
            </p:spPr>
            <p:txBody>
              <a:bodyPr/>
              <a:lstStyle/>
              <a:p>
                <a:endParaRPr lang="es-ES"/>
              </a:p>
            </p:txBody>
          </p:sp>
          <p:sp>
            <p:nvSpPr>
              <p:cNvPr id="268344" name="Rectangle 1080"/>
              <p:cNvSpPr>
                <a:spLocks noChangeAspect="1" noChangeArrowheads="1"/>
              </p:cNvSpPr>
              <p:nvPr/>
            </p:nvSpPr>
            <p:spPr bwMode="auto">
              <a:xfrm>
                <a:off x="746" y="1435"/>
                <a:ext cx="31"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45" name="Rectangle 1081"/>
              <p:cNvSpPr>
                <a:spLocks noChangeAspect="1" noChangeArrowheads="1"/>
              </p:cNvSpPr>
              <p:nvPr/>
            </p:nvSpPr>
            <p:spPr bwMode="auto">
              <a:xfrm>
                <a:off x="779" y="1306"/>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46" name="Freeform 1082"/>
              <p:cNvSpPr>
                <a:spLocks noChangeAspect="1"/>
              </p:cNvSpPr>
              <p:nvPr/>
            </p:nvSpPr>
            <p:spPr bwMode="auto">
              <a:xfrm>
                <a:off x="295" y="1551"/>
                <a:ext cx="17" cy="353"/>
              </a:xfrm>
              <a:custGeom>
                <a:avLst/>
                <a:gdLst>
                  <a:gd name="T0" fmla="*/ 0 w 15"/>
                  <a:gd name="T1" fmla="*/ 306 h 306"/>
                  <a:gd name="T2" fmla="*/ 13 w 15"/>
                  <a:gd name="T3" fmla="*/ 306 h 306"/>
                  <a:gd name="T4" fmla="*/ 15 w 15"/>
                  <a:gd name="T5" fmla="*/ 0 h 306"/>
                  <a:gd name="T6" fmla="*/ 2 w 15"/>
                  <a:gd name="T7" fmla="*/ 0 h 306"/>
                  <a:gd name="T8" fmla="*/ 0 w 15"/>
                  <a:gd name="T9" fmla="*/ 306 h 306"/>
                </a:gdLst>
                <a:ahLst/>
                <a:cxnLst>
                  <a:cxn ang="0">
                    <a:pos x="T0" y="T1"/>
                  </a:cxn>
                  <a:cxn ang="0">
                    <a:pos x="T2" y="T3"/>
                  </a:cxn>
                  <a:cxn ang="0">
                    <a:pos x="T4" y="T5"/>
                  </a:cxn>
                  <a:cxn ang="0">
                    <a:pos x="T6" y="T7"/>
                  </a:cxn>
                  <a:cxn ang="0">
                    <a:pos x="T8" y="T9"/>
                  </a:cxn>
                </a:cxnLst>
                <a:rect l="0" t="0" r="r" b="b"/>
                <a:pathLst>
                  <a:path w="15" h="306">
                    <a:moveTo>
                      <a:pt x="0" y="306"/>
                    </a:moveTo>
                    <a:lnTo>
                      <a:pt x="13" y="306"/>
                    </a:lnTo>
                    <a:lnTo>
                      <a:pt x="15" y="0"/>
                    </a:lnTo>
                    <a:lnTo>
                      <a:pt x="2" y="0"/>
                    </a:lnTo>
                    <a:lnTo>
                      <a:pt x="0"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47" name="Freeform 1083"/>
              <p:cNvSpPr>
                <a:spLocks noChangeAspect="1"/>
              </p:cNvSpPr>
              <p:nvPr/>
            </p:nvSpPr>
            <p:spPr bwMode="auto">
              <a:xfrm>
                <a:off x="475" y="1136"/>
                <a:ext cx="68" cy="68"/>
              </a:xfrm>
              <a:custGeom>
                <a:avLst/>
                <a:gdLst>
                  <a:gd name="T0" fmla="*/ 0 w 59"/>
                  <a:gd name="T1" fmla="*/ 59 h 59"/>
                  <a:gd name="T2" fmla="*/ 59 w 59"/>
                  <a:gd name="T3" fmla="*/ 30 h 59"/>
                  <a:gd name="T4" fmla="*/ 0 w 59"/>
                  <a:gd name="T5" fmla="*/ 0 h 59"/>
                  <a:gd name="T6" fmla="*/ 0 w 59"/>
                  <a:gd name="T7" fmla="*/ 59 h 59"/>
                </a:gdLst>
                <a:ahLst/>
                <a:cxnLst>
                  <a:cxn ang="0">
                    <a:pos x="T0" y="T1"/>
                  </a:cxn>
                  <a:cxn ang="0">
                    <a:pos x="T2" y="T3"/>
                  </a:cxn>
                  <a:cxn ang="0">
                    <a:pos x="T4" y="T5"/>
                  </a:cxn>
                  <a:cxn ang="0">
                    <a:pos x="T6" y="T7"/>
                  </a:cxn>
                </a:cxnLst>
                <a:rect l="0" t="0" r="r" b="b"/>
                <a:pathLst>
                  <a:path w="59" h="59">
                    <a:moveTo>
                      <a:pt x="0" y="59"/>
                    </a:moveTo>
                    <a:lnTo>
                      <a:pt x="59" y="30"/>
                    </a:lnTo>
                    <a:lnTo>
                      <a:pt x="0" y="0"/>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48" name="Oval 1084"/>
              <p:cNvSpPr>
                <a:spLocks noChangeAspect="1" noChangeArrowheads="1"/>
              </p:cNvSpPr>
              <p:nvPr/>
            </p:nvSpPr>
            <p:spPr bwMode="auto">
              <a:xfrm>
                <a:off x="853" y="973"/>
                <a:ext cx="1169" cy="1169"/>
              </a:xfrm>
              <a:prstGeom prst="ellipse">
                <a:avLst/>
              </a:prstGeom>
              <a:noFill/>
              <a:ln w="317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268349" name="Rectangle 1085"/>
              <p:cNvSpPr>
                <a:spLocks noChangeAspect="1" noChangeArrowheads="1"/>
              </p:cNvSpPr>
              <p:nvPr/>
            </p:nvSpPr>
            <p:spPr bwMode="auto">
              <a:xfrm>
                <a:off x="1084" y="1513"/>
                <a:ext cx="42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50" name="Rectangle 1086"/>
              <p:cNvSpPr>
                <a:spLocks noChangeAspect="1" noChangeArrowheads="1"/>
              </p:cNvSpPr>
              <p:nvPr/>
            </p:nvSpPr>
            <p:spPr bwMode="auto">
              <a:xfrm>
                <a:off x="1126" y="1513"/>
                <a:ext cx="285"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N espiras</a:t>
                </a:r>
                <a:endParaRPr lang="es-ES_tradnl" altLang="es-ES" sz="2400" b="0">
                  <a:effectLst/>
                  <a:latin typeface="Times New Roman" pitchFamily="18" charset="0"/>
                </a:endParaRPr>
              </a:p>
            </p:txBody>
          </p:sp>
          <p:sp>
            <p:nvSpPr>
              <p:cNvPr id="268351" name="Rectangle 1087"/>
              <p:cNvSpPr>
                <a:spLocks noChangeAspect="1" noChangeArrowheads="1"/>
              </p:cNvSpPr>
              <p:nvPr/>
            </p:nvSpPr>
            <p:spPr bwMode="auto">
              <a:xfrm>
                <a:off x="1450" y="1481"/>
                <a:ext cx="2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rPr>
                  <a:t> </a:t>
                </a:r>
                <a:endParaRPr lang="es-ES_tradnl" altLang="es-ES" sz="2400" b="0">
                  <a:effectLst/>
                  <a:latin typeface="Times New Roman" pitchFamily="18" charset="0"/>
                </a:endParaRPr>
              </a:p>
            </p:txBody>
          </p:sp>
          <p:sp>
            <p:nvSpPr>
              <p:cNvPr id="268352" name="Rectangle 1088"/>
              <p:cNvSpPr>
                <a:spLocks noChangeAspect="1" noChangeArrowheads="1"/>
              </p:cNvSpPr>
              <p:nvPr/>
            </p:nvSpPr>
            <p:spPr bwMode="auto">
              <a:xfrm>
                <a:off x="183" y="1369"/>
                <a:ext cx="9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53" name="Rectangle 1089"/>
              <p:cNvSpPr>
                <a:spLocks noChangeAspect="1" noChangeArrowheads="1"/>
              </p:cNvSpPr>
              <p:nvPr/>
            </p:nvSpPr>
            <p:spPr bwMode="auto">
              <a:xfrm>
                <a:off x="295" y="1369"/>
                <a:ext cx="18"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 </a:t>
                </a:r>
                <a:endParaRPr lang="es-ES_tradnl" altLang="es-ES" sz="2400" b="0">
                  <a:effectLst/>
                  <a:latin typeface="Times New Roman" pitchFamily="18" charset="0"/>
                </a:endParaRPr>
              </a:p>
            </p:txBody>
          </p:sp>
          <p:sp>
            <p:nvSpPr>
              <p:cNvPr id="268354" name="Rectangle 1090"/>
              <p:cNvSpPr>
                <a:spLocks noChangeAspect="1" noChangeArrowheads="1"/>
              </p:cNvSpPr>
              <p:nvPr/>
            </p:nvSpPr>
            <p:spPr bwMode="auto">
              <a:xfrm>
                <a:off x="426" y="104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55" name="Rectangle 1091"/>
              <p:cNvSpPr>
                <a:spLocks noChangeAspect="1" noChangeArrowheads="1"/>
              </p:cNvSpPr>
              <p:nvPr/>
            </p:nvSpPr>
            <p:spPr bwMode="auto">
              <a:xfrm>
                <a:off x="412" y="1047"/>
                <a:ext cx="10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i(t)</a:t>
                </a:r>
                <a:endParaRPr lang="es-ES_tradnl" altLang="es-ES" sz="2400" b="0">
                  <a:effectLst/>
                  <a:latin typeface="Times New Roman" pitchFamily="18" charset="0"/>
                </a:endParaRPr>
              </a:p>
            </p:txBody>
          </p:sp>
          <p:sp>
            <p:nvSpPr>
              <p:cNvPr id="268356" name="Rectangle 1092"/>
              <p:cNvSpPr>
                <a:spLocks noChangeAspect="1" noChangeArrowheads="1"/>
              </p:cNvSpPr>
              <p:nvPr/>
            </p:nvSpPr>
            <p:spPr bwMode="auto">
              <a:xfrm>
                <a:off x="490" y="1014"/>
                <a:ext cx="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rPr>
                  <a:t> </a:t>
                </a:r>
                <a:endParaRPr lang="es-ES_tradnl" altLang="es-ES" sz="2400" b="0">
                  <a:effectLst/>
                  <a:latin typeface="Times New Roman" pitchFamily="18" charset="0"/>
                </a:endParaRPr>
              </a:p>
            </p:txBody>
          </p:sp>
          <p:sp>
            <p:nvSpPr>
              <p:cNvPr id="268357" name="Rectangle 1093"/>
              <p:cNvSpPr>
                <a:spLocks noChangeAspect="1" noChangeArrowheads="1"/>
              </p:cNvSpPr>
              <p:nvPr/>
            </p:nvSpPr>
            <p:spPr bwMode="auto">
              <a:xfrm>
                <a:off x="1403" y="1336"/>
                <a:ext cx="5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58" name="Rectangle 1094"/>
              <p:cNvSpPr>
                <a:spLocks noChangeAspect="1" noChangeArrowheads="1"/>
              </p:cNvSpPr>
              <p:nvPr/>
            </p:nvSpPr>
            <p:spPr bwMode="auto">
              <a:xfrm>
                <a:off x="1448" y="1336"/>
                <a:ext cx="29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Sección S</a:t>
                </a:r>
                <a:endParaRPr lang="es-ES_tradnl" altLang="es-ES" sz="2400" b="0">
                  <a:effectLst/>
                  <a:latin typeface="Times New Roman" pitchFamily="18" charset="0"/>
                </a:endParaRPr>
              </a:p>
            </p:txBody>
          </p:sp>
          <p:sp>
            <p:nvSpPr>
              <p:cNvPr id="268359" name="Rectangle 1095"/>
              <p:cNvSpPr>
                <a:spLocks noChangeAspect="1" noChangeArrowheads="1"/>
              </p:cNvSpPr>
              <p:nvPr/>
            </p:nvSpPr>
            <p:spPr bwMode="auto">
              <a:xfrm>
                <a:off x="1781" y="1303"/>
                <a:ext cx="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rPr>
                  <a:t> </a:t>
                </a:r>
                <a:endParaRPr lang="es-ES_tradnl" altLang="es-ES" sz="2400" b="0">
                  <a:effectLst/>
                  <a:latin typeface="Times New Roman" pitchFamily="18" charset="0"/>
                </a:endParaRPr>
              </a:p>
            </p:txBody>
          </p:sp>
          <p:grpSp>
            <p:nvGrpSpPr>
              <p:cNvPr id="268360" name="Group 1096"/>
              <p:cNvGrpSpPr>
                <a:grpSpLocks noChangeAspect="1"/>
              </p:cNvGrpSpPr>
              <p:nvPr/>
            </p:nvGrpSpPr>
            <p:grpSpPr bwMode="auto">
              <a:xfrm>
                <a:off x="1635" y="1452"/>
                <a:ext cx="340" cy="135"/>
                <a:chOff x="1576" y="1745"/>
                <a:chExt cx="295" cy="117"/>
              </a:xfrm>
            </p:grpSpPr>
            <p:sp>
              <p:nvSpPr>
                <p:cNvPr id="268361" name="Line 1097"/>
                <p:cNvSpPr>
                  <a:spLocks noChangeAspect="1" noChangeShapeType="1"/>
                </p:cNvSpPr>
                <p:nvPr/>
              </p:nvSpPr>
              <p:spPr bwMode="auto">
                <a:xfrm flipH="1" flipV="1">
                  <a:off x="1576" y="1745"/>
                  <a:ext cx="253" cy="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8362" name="Freeform 1098"/>
                <p:cNvSpPr>
                  <a:spLocks noChangeAspect="1"/>
                </p:cNvSpPr>
                <p:nvPr/>
              </p:nvSpPr>
              <p:spPr bwMode="auto">
                <a:xfrm>
                  <a:off x="1818" y="1816"/>
                  <a:ext cx="53" cy="46"/>
                </a:xfrm>
                <a:custGeom>
                  <a:avLst/>
                  <a:gdLst>
                    <a:gd name="T0" fmla="*/ 0 w 53"/>
                    <a:gd name="T1" fmla="*/ 46 h 46"/>
                    <a:gd name="T2" fmla="*/ 53 w 53"/>
                    <a:gd name="T3" fmla="*/ 37 h 46"/>
                    <a:gd name="T4" fmla="*/ 15 w 53"/>
                    <a:gd name="T5" fmla="*/ 0 h 46"/>
                    <a:gd name="T6" fmla="*/ 0 w 53"/>
                    <a:gd name="T7" fmla="*/ 46 h 46"/>
                  </a:gdLst>
                  <a:ahLst/>
                  <a:cxnLst>
                    <a:cxn ang="0">
                      <a:pos x="T0" y="T1"/>
                    </a:cxn>
                    <a:cxn ang="0">
                      <a:pos x="T2" y="T3"/>
                    </a:cxn>
                    <a:cxn ang="0">
                      <a:pos x="T4" y="T5"/>
                    </a:cxn>
                    <a:cxn ang="0">
                      <a:pos x="T6" y="T7"/>
                    </a:cxn>
                  </a:cxnLst>
                  <a:rect l="0" t="0" r="r" b="b"/>
                  <a:pathLst>
                    <a:path w="53" h="46">
                      <a:moveTo>
                        <a:pt x="0" y="46"/>
                      </a:moveTo>
                      <a:lnTo>
                        <a:pt x="53" y="37"/>
                      </a:lnTo>
                      <a:lnTo>
                        <a:pt x="15" y="0"/>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
            <p:nvSpPr>
              <p:cNvPr id="268363" name="Rectangle 1099"/>
              <p:cNvSpPr>
                <a:spLocks noChangeAspect="1" noChangeArrowheads="1"/>
              </p:cNvSpPr>
              <p:nvPr/>
            </p:nvSpPr>
            <p:spPr bwMode="auto">
              <a:xfrm>
                <a:off x="203" y="2160"/>
                <a:ext cx="990"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64" name="Rectangle 1100"/>
              <p:cNvSpPr>
                <a:spLocks noChangeAspect="1" noChangeArrowheads="1"/>
              </p:cNvSpPr>
              <p:nvPr/>
            </p:nvSpPr>
            <p:spPr bwMode="auto">
              <a:xfrm>
                <a:off x="297" y="2160"/>
                <a:ext cx="73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Longitud línea media (l)</a:t>
                </a:r>
                <a:endParaRPr lang="es-ES_tradnl" altLang="es-ES" sz="2400" b="0">
                  <a:effectLst/>
                  <a:latin typeface="Times New Roman" pitchFamily="18" charset="0"/>
                </a:endParaRPr>
              </a:p>
            </p:txBody>
          </p:sp>
          <p:sp>
            <p:nvSpPr>
              <p:cNvPr id="268365" name="Rectangle 1101"/>
              <p:cNvSpPr>
                <a:spLocks noChangeAspect="1" noChangeArrowheads="1"/>
              </p:cNvSpPr>
              <p:nvPr/>
            </p:nvSpPr>
            <p:spPr bwMode="auto">
              <a:xfrm>
                <a:off x="1123" y="2127"/>
                <a:ext cx="29"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rPr>
                  <a:t> </a:t>
                </a:r>
                <a:endParaRPr lang="es-ES_tradnl" altLang="es-ES" sz="2400" b="0">
                  <a:effectLst/>
                  <a:latin typeface="Times New Roman" pitchFamily="18" charset="0"/>
                </a:endParaRPr>
              </a:p>
            </p:txBody>
          </p:sp>
          <p:grpSp>
            <p:nvGrpSpPr>
              <p:cNvPr id="268366" name="Group 1102"/>
              <p:cNvGrpSpPr>
                <a:grpSpLocks noChangeAspect="1"/>
              </p:cNvGrpSpPr>
              <p:nvPr/>
            </p:nvGrpSpPr>
            <p:grpSpPr bwMode="auto">
              <a:xfrm>
                <a:off x="901" y="2008"/>
                <a:ext cx="149" cy="144"/>
                <a:chOff x="940" y="2227"/>
                <a:chExt cx="129" cy="125"/>
              </a:xfrm>
            </p:grpSpPr>
            <p:sp>
              <p:nvSpPr>
                <p:cNvPr id="268367" name="Line 1103"/>
                <p:cNvSpPr>
                  <a:spLocks noChangeAspect="1" noChangeShapeType="1"/>
                </p:cNvSpPr>
                <p:nvPr/>
              </p:nvSpPr>
              <p:spPr bwMode="auto">
                <a:xfrm flipV="1">
                  <a:off x="940" y="2253"/>
                  <a:ext cx="99" cy="9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8368" name="Freeform 1104"/>
                <p:cNvSpPr>
                  <a:spLocks noChangeAspect="1"/>
                </p:cNvSpPr>
                <p:nvPr/>
              </p:nvSpPr>
              <p:spPr bwMode="auto">
                <a:xfrm>
                  <a:off x="1019" y="2227"/>
                  <a:ext cx="50" cy="48"/>
                </a:xfrm>
                <a:custGeom>
                  <a:avLst/>
                  <a:gdLst>
                    <a:gd name="T0" fmla="*/ 33 w 50"/>
                    <a:gd name="T1" fmla="*/ 48 h 48"/>
                    <a:gd name="T2" fmla="*/ 50 w 50"/>
                    <a:gd name="T3" fmla="*/ 0 h 48"/>
                    <a:gd name="T4" fmla="*/ 0 w 50"/>
                    <a:gd name="T5" fmla="*/ 15 h 48"/>
                    <a:gd name="T6" fmla="*/ 33 w 50"/>
                    <a:gd name="T7" fmla="*/ 48 h 48"/>
                  </a:gdLst>
                  <a:ahLst/>
                  <a:cxnLst>
                    <a:cxn ang="0">
                      <a:pos x="T0" y="T1"/>
                    </a:cxn>
                    <a:cxn ang="0">
                      <a:pos x="T2" y="T3"/>
                    </a:cxn>
                    <a:cxn ang="0">
                      <a:pos x="T4" y="T5"/>
                    </a:cxn>
                    <a:cxn ang="0">
                      <a:pos x="T6" y="T7"/>
                    </a:cxn>
                  </a:cxnLst>
                  <a:rect l="0" t="0" r="r" b="b"/>
                  <a:pathLst>
                    <a:path w="50" h="48">
                      <a:moveTo>
                        <a:pt x="33" y="48"/>
                      </a:moveTo>
                      <a:lnTo>
                        <a:pt x="50" y="0"/>
                      </a:lnTo>
                      <a:lnTo>
                        <a:pt x="0" y="15"/>
                      </a:lnTo>
                      <a:lnTo>
                        <a:pt x="3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
            <p:nvSpPr>
              <p:cNvPr id="268369" name="Rectangle 1105"/>
              <p:cNvSpPr>
                <a:spLocks noChangeAspect="1" noChangeArrowheads="1"/>
              </p:cNvSpPr>
              <p:nvPr/>
            </p:nvSpPr>
            <p:spPr bwMode="auto">
              <a:xfrm>
                <a:off x="48" y="829"/>
                <a:ext cx="934"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268370" name="Rectangle 1106"/>
              <p:cNvSpPr>
                <a:spLocks noChangeAspect="1" noChangeArrowheads="1"/>
              </p:cNvSpPr>
              <p:nvPr/>
            </p:nvSpPr>
            <p:spPr bwMode="auto">
              <a:xfrm>
                <a:off x="238" y="829"/>
                <a:ext cx="581"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Núcleo de material</a:t>
                </a:r>
                <a:endParaRPr lang="es-ES_tradnl" altLang="es-ES" sz="2400" b="0">
                  <a:effectLst/>
                  <a:latin typeface="Times New Roman" pitchFamily="18" charset="0"/>
                </a:endParaRPr>
              </a:p>
            </p:txBody>
          </p:sp>
          <p:sp>
            <p:nvSpPr>
              <p:cNvPr id="268371" name="Rectangle 1107"/>
              <p:cNvSpPr>
                <a:spLocks noChangeAspect="1" noChangeArrowheads="1"/>
              </p:cNvSpPr>
              <p:nvPr/>
            </p:nvSpPr>
            <p:spPr bwMode="auto">
              <a:xfrm>
                <a:off x="879" y="829"/>
                <a:ext cx="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 </a:t>
                </a:r>
                <a:endParaRPr lang="es-ES_tradnl" altLang="es-ES" sz="2400" b="0">
                  <a:effectLst/>
                  <a:latin typeface="Times New Roman" pitchFamily="18" charset="0"/>
                </a:endParaRPr>
              </a:p>
            </p:txBody>
          </p:sp>
          <p:sp>
            <p:nvSpPr>
              <p:cNvPr id="268372" name="Rectangle 1108"/>
              <p:cNvSpPr>
                <a:spLocks noChangeAspect="1" noChangeArrowheads="1"/>
              </p:cNvSpPr>
              <p:nvPr/>
            </p:nvSpPr>
            <p:spPr bwMode="auto">
              <a:xfrm>
                <a:off x="290" y="918"/>
                <a:ext cx="476"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ferromagnético</a:t>
                </a:r>
                <a:endParaRPr lang="es-ES_tradnl" altLang="es-ES" sz="2400" b="0">
                  <a:effectLst/>
                  <a:latin typeface="Times New Roman" pitchFamily="18" charset="0"/>
                </a:endParaRPr>
              </a:p>
            </p:txBody>
          </p:sp>
          <p:sp>
            <p:nvSpPr>
              <p:cNvPr id="268373" name="Rectangle 1109"/>
              <p:cNvSpPr>
                <a:spLocks noChangeAspect="1" noChangeArrowheads="1"/>
              </p:cNvSpPr>
              <p:nvPr/>
            </p:nvSpPr>
            <p:spPr bwMode="auto">
              <a:xfrm>
                <a:off x="819" y="895"/>
                <a:ext cx="2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1200" b="0">
                    <a:solidFill>
                      <a:srgbClr val="000000"/>
                    </a:solidFill>
                    <a:effectLst/>
                    <a:latin typeface="Times New Roman" pitchFamily="18" charset="0"/>
                  </a:rPr>
                  <a:t> </a:t>
                </a:r>
                <a:endParaRPr lang="es-ES_tradnl" altLang="es-ES" sz="2400" b="0">
                  <a:effectLst/>
                  <a:latin typeface="Times New Roman" pitchFamily="18" charset="0"/>
                </a:endParaRPr>
              </a:p>
            </p:txBody>
          </p:sp>
          <p:grpSp>
            <p:nvGrpSpPr>
              <p:cNvPr id="268374" name="Group 1110"/>
              <p:cNvGrpSpPr>
                <a:grpSpLocks noChangeAspect="1"/>
              </p:cNvGrpSpPr>
              <p:nvPr/>
            </p:nvGrpSpPr>
            <p:grpSpPr bwMode="auto">
              <a:xfrm>
                <a:off x="751" y="931"/>
                <a:ext cx="193" cy="95"/>
                <a:chOff x="810" y="1293"/>
                <a:chExt cx="167" cy="83"/>
              </a:xfrm>
            </p:grpSpPr>
            <p:sp>
              <p:nvSpPr>
                <p:cNvPr id="268375" name="Line 1111"/>
                <p:cNvSpPr>
                  <a:spLocks noChangeAspect="1" noChangeShapeType="1"/>
                </p:cNvSpPr>
                <p:nvPr/>
              </p:nvSpPr>
              <p:spPr bwMode="auto">
                <a:xfrm>
                  <a:off x="810" y="1293"/>
                  <a:ext cx="127" cy="6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8376" name="Freeform 1112"/>
                <p:cNvSpPr>
                  <a:spLocks noChangeAspect="1"/>
                </p:cNvSpPr>
                <p:nvPr/>
              </p:nvSpPr>
              <p:spPr bwMode="auto">
                <a:xfrm>
                  <a:off x="924" y="1334"/>
                  <a:ext cx="53" cy="42"/>
                </a:xfrm>
                <a:custGeom>
                  <a:avLst/>
                  <a:gdLst>
                    <a:gd name="T0" fmla="*/ 0 w 53"/>
                    <a:gd name="T1" fmla="*/ 42 h 42"/>
                    <a:gd name="T2" fmla="*/ 53 w 53"/>
                    <a:gd name="T3" fmla="*/ 40 h 42"/>
                    <a:gd name="T4" fmla="*/ 20 w 53"/>
                    <a:gd name="T5" fmla="*/ 0 h 42"/>
                    <a:gd name="T6" fmla="*/ 0 w 53"/>
                    <a:gd name="T7" fmla="*/ 42 h 42"/>
                  </a:gdLst>
                  <a:ahLst/>
                  <a:cxnLst>
                    <a:cxn ang="0">
                      <a:pos x="T0" y="T1"/>
                    </a:cxn>
                    <a:cxn ang="0">
                      <a:pos x="T2" y="T3"/>
                    </a:cxn>
                    <a:cxn ang="0">
                      <a:pos x="T4" y="T5"/>
                    </a:cxn>
                    <a:cxn ang="0">
                      <a:pos x="T6" y="T7"/>
                    </a:cxn>
                  </a:cxnLst>
                  <a:rect l="0" t="0" r="r" b="b"/>
                  <a:pathLst>
                    <a:path w="53" h="42">
                      <a:moveTo>
                        <a:pt x="0" y="42"/>
                      </a:moveTo>
                      <a:lnTo>
                        <a:pt x="53" y="40"/>
                      </a:lnTo>
                      <a:lnTo>
                        <a:pt x="20" y="0"/>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
            <p:nvSpPr>
              <p:cNvPr id="268377" name="Freeform 1113"/>
              <p:cNvSpPr>
                <a:spLocks noChangeAspect="1"/>
              </p:cNvSpPr>
              <p:nvPr/>
            </p:nvSpPr>
            <p:spPr bwMode="auto">
              <a:xfrm>
                <a:off x="295" y="1164"/>
                <a:ext cx="17" cy="353"/>
              </a:xfrm>
              <a:custGeom>
                <a:avLst/>
                <a:gdLst>
                  <a:gd name="T0" fmla="*/ 0 w 15"/>
                  <a:gd name="T1" fmla="*/ 306 h 306"/>
                  <a:gd name="T2" fmla="*/ 13 w 15"/>
                  <a:gd name="T3" fmla="*/ 306 h 306"/>
                  <a:gd name="T4" fmla="*/ 15 w 15"/>
                  <a:gd name="T5" fmla="*/ 0 h 306"/>
                  <a:gd name="T6" fmla="*/ 2 w 15"/>
                  <a:gd name="T7" fmla="*/ 0 h 306"/>
                  <a:gd name="T8" fmla="*/ 0 w 15"/>
                  <a:gd name="T9" fmla="*/ 306 h 306"/>
                </a:gdLst>
                <a:ahLst/>
                <a:cxnLst>
                  <a:cxn ang="0">
                    <a:pos x="T0" y="T1"/>
                  </a:cxn>
                  <a:cxn ang="0">
                    <a:pos x="T2" y="T3"/>
                  </a:cxn>
                  <a:cxn ang="0">
                    <a:pos x="T4" y="T5"/>
                  </a:cxn>
                  <a:cxn ang="0">
                    <a:pos x="T6" y="T7"/>
                  </a:cxn>
                  <a:cxn ang="0">
                    <a:pos x="T8" y="T9"/>
                  </a:cxn>
                </a:cxnLst>
                <a:rect l="0" t="0" r="r" b="b"/>
                <a:pathLst>
                  <a:path w="15" h="306">
                    <a:moveTo>
                      <a:pt x="0" y="306"/>
                    </a:moveTo>
                    <a:lnTo>
                      <a:pt x="13" y="306"/>
                    </a:lnTo>
                    <a:lnTo>
                      <a:pt x="15" y="0"/>
                    </a:lnTo>
                    <a:lnTo>
                      <a:pt x="2" y="0"/>
                    </a:lnTo>
                    <a:lnTo>
                      <a:pt x="0"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268378" name="Oval 1114"/>
              <p:cNvSpPr>
                <a:spLocks noChangeAspect="1" noChangeArrowheads="1"/>
              </p:cNvSpPr>
              <p:nvPr/>
            </p:nvSpPr>
            <p:spPr bwMode="auto">
              <a:xfrm>
                <a:off x="223" y="1432"/>
                <a:ext cx="166" cy="167"/>
              </a:xfrm>
              <a:prstGeom prst="ellipse">
                <a:avLst/>
              </a:prstGeom>
              <a:solidFill>
                <a:schemeClr val="tx1"/>
              </a:solidFill>
              <a:ln w="3175">
                <a:solidFill>
                  <a:schemeClr val="bg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es-ES"/>
              </a:p>
            </p:txBody>
          </p:sp>
          <p:sp>
            <p:nvSpPr>
              <p:cNvPr id="268379" name="Rectangle 1115"/>
              <p:cNvSpPr>
                <a:spLocks noChangeAspect="1" noChangeArrowheads="1"/>
              </p:cNvSpPr>
              <p:nvPr/>
            </p:nvSpPr>
            <p:spPr bwMode="auto">
              <a:xfrm>
                <a:off x="438" y="1472"/>
                <a:ext cx="126"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U(t)</a:t>
                </a:r>
                <a:endParaRPr lang="es-ES_tradnl" altLang="es-ES" sz="2400" b="0">
                  <a:effectLst/>
                  <a:latin typeface="Times New Roman" pitchFamily="18" charset="0"/>
                </a:endParaRPr>
              </a:p>
            </p:txBody>
          </p:sp>
          <p:sp>
            <p:nvSpPr>
              <p:cNvPr id="268380" name="Rectangle 1116"/>
              <p:cNvSpPr>
                <a:spLocks noChangeAspect="1" noChangeArrowheads="1"/>
              </p:cNvSpPr>
              <p:nvPr/>
            </p:nvSpPr>
            <p:spPr bwMode="auto">
              <a:xfrm>
                <a:off x="320" y="1372"/>
                <a:ext cx="5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_tradnl" altLang="es-ES" sz="800">
                    <a:solidFill>
                      <a:srgbClr val="000000"/>
                    </a:solidFill>
                    <a:effectLst/>
                  </a:rPr>
                  <a:t>+</a:t>
                </a:r>
                <a:endParaRPr lang="es-ES_tradnl" altLang="es-ES" sz="2400" b="0">
                  <a:effectLst/>
                  <a:latin typeface="Times New Roman" pitchFamily="18" charset="0"/>
                </a:endParaRPr>
              </a:p>
            </p:txBody>
          </p:sp>
          <p:sp>
            <p:nvSpPr>
              <p:cNvPr id="268381" name="Rectangle 1117"/>
              <p:cNvSpPr>
                <a:spLocks noChangeAspect="1" noChangeArrowheads="1"/>
              </p:cNvSpPr>
              <p:nvPr/>
            </p:nvSpPr>
            <p:spPr bwMode="auto">
              <a:xfrm>
                <a:off x="1104" y="1673"/>
                <a:ext cx="36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800">
                    <a:solidFill>
                      <a:srgbClr val="000000"/>
                    </a:solidFill>
                    <a:effectLst/>
                  </a:rPr>
                  <a:t>Resistencia </a:t>
                </a:r>
              </a:p>
              <a:p>
                <a:pPr algn="l">
                  <a:spcBef>
                    <a:spcPct val="0"/>
                  </a:spcBef>
                </a:pPr>
                <a:r>
                  <a:rPr lang="es-ES_tradnl" altLang="es-ES" sz="800">
                    <a:solidFill>
                      <a:srgbClr val="000000"/>
                    </a:solidFill>
                    <a:effectLst/>
                  </a:rPr>
                  <a:t>interna R</a:t>
                </a:r>
                <a:endParaRPr lang="es-ES_tradnl" altLang="es-ES" sz="2400" b="0">
                  <a:effectLst/>
                  <a:latin typeface="Times New Roman" pitchFamily="18" charset="0"/>
                </a:endParaRPr>
              </a:p>
            </p:txBody>
          </p:sp>
        </p:grpSp>
        <p:sp>
          <p:nvSpPr>
            <p:cNvPr id="268426" name="Rectangle 1162"/>
            <p:cNvSpPr>
              <a:spLocks noChangeAspect="1" noChangeArrowheads="1"/>
            </p:cNvSpPr>
            <p:nvPr/>
          </p:nvSpPr>
          <p:spPr bwMode="auto">
            <a:xfrm>
              <a:off x="1296" y="864"/>
              <a:ext cx="31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800">
                  <a:solidFill>
                    <a:srgbClr val="000000"/>
                  </a:solidFill>
                  <a:effectLst/>
                </a:rPr>
                <a:t>Longitud l</a:t>
              </a:r>
              <a:endParaRPr lang="es-ES_tradnl" altLang="es-ES" sz="2400" b="0">
                <a:effectLst/>
                <a:latin typeface="Times New Roman" pitchFamily="18" charset="0"/>
              </a:endParaRPr>
            </a:p>
          </p:txBody>
        </p:sp>
      </p:grpSp>
      <p:sp>
        <p:nvSpPr>
          <p:cNvPr id="268385" name="AutoShape 1121"/>
          <p:cNvSpPr>
            <a:spLocks noChangeArrowheads="1"/>
          </p:cNvSpPr>
          <p:nvPr/>
        </p:nvSpPr>
        <p:spPr bwMode="auto">
          <a:xfrm>
            <a:off x="3124200" y="1227138"/>
            <a:ext cx="1066800" cy="304800"/>
          </a:xfrm>
          <a:prstGeom prst="rightArrow">
            <a:avLst>
              <a:gd name="adj1" fmla="val 50000"/>
              <a:gd name="adj2" fmla="val 87500"/>
            </a:avLst>
          </a:prstGeom>
          <a:solidFill>
            <a:schemeClr val="tx1">
              <a:lumMod val="75000"/>
            </a:schemeClr>
          </a:solidFill>
          <a:ln w="6350">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8385"/>
                                        </p:tgtEl>
                                        <p:attrNameLst>
                                          <p:attrName>style.visibility</p:attrName>
                                        </p:attrNameLst>
                                      </p:cBhvr>
                                      <p:to>
                                        <p:strVal val="visible"/>
                                      </p:to>
                                    </p:set>
                                    <p:animEffect transition="in" filter="dissolve">
                                      <p:cBhvr>
                                        <p:cTn id="7" dur="500"/>
                                        <p:tgtEl>
                                          <p:spTgt spid="26838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68292"/>
                                        </p:tgtEl>
                                        <p:attrNameLst>
                                          <p:attrName>style.visibility</p:attrName>
                                        </p:attrNameLst>
                                      </p:cBhvr>
                                      <p:to>
                                        <p:strVal val="visible"/>
                                      </p:to>
                                    </p:set>
                                    <p:animEffect transition="in" filter="dissolve">
                                      <p:cBhvr>
                                        <p:cTn id="11" dur="500"/>
                                        <p:tgtEl>
                                          <p:spTgt spid="2682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68430"/>
                                        </p:tgtEl>
                                        <p:attrNameLst>
                                          <p:attrName>style.visibility</p:attrName>
                                        </p:attrNameLst>
                                      </p:cBhvr>
                                      <p:to>
                                        <p:strVal val="visible"/>
                                      </p:to>
                                    </p:set>
                                    <p:animEffect transition="in" filter="dissolve">
                                      <p:cBhvr>
                                        <p:cTn id="16" dur="500"/>
                                        <p:tgtEl>
                                          <p:spTgt spid="268430"/>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68293"/>
                                        </p:tgtEl>
                                        <p:attrNameLst>
                                          <p:attrName>style.visibility</p:attrName>
                                        </p:attrNameLst>
                                      </p:cBhvr>
                                      <p:to>
                                        <p:strVal val="visible"/>
                                      </p:to>
                                    </p:set>
                                    <p:animEffect transition="in" filter="dissolve">
                                      <p:cBhvr>
                                        <p:cTn id="20" dur="500"/>
                                        <p:tgtEl>
                                          <p:spTgt spid="2682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8386"/>
                                        </p:tgtEl>
                                        <p:attrNameLst>
                                          <p:attrName>style.visibility</p:attrName>
                                        </p:attrNameLst>
                                      </p:cBhvr>
                                      <p:to>
                                        <p:strVal val="visible"/>
                                      </p:to>
                                    </p:set>
                                    <p:animEffect transition="in" filter="dissolve">
                                      <p:cBhvr>
                                        <p:cTn id="25" dur="500"/>
                                        <p:tgtEl>
                                          <p:spTgt spid="268386"/>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268297"/>
                                        </p:tgtEl>
                                        <p:attrNameLst>
                                          <p:attrName>style.visibility</p:attrName>
                                        </p:attrNameLst>
                                      </p:cBhvr>
                                      <p:to>
                                        <p:strVal val="visible"/>
                                      </p:to>
                                    </p:set>
                                    <p:animEffect transition="in" filter="dissolve">
                                      <p:cBhvr>
                                        <p:cTn id="29" dur="500"/>
                                        <p:tgtEl>
                                          <p:spTgt spid="2682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68417"/>
                                        </p:tgtEl>
                                        <p:attrNameLst>
                                          <p:attrName>style.visibility</p:attrName>
                                        </p:attrNameLst>
                                      </p:cBhvr>
                                      <p:to>
                                        <p:strVal val="visible"/>
                                      </p:to>
                                    </p:set>
                                    <p:animEffect transition="in" filter="dissolve">
                                      <p:cBhvr>
                                        <p:cTn id="34" dur="500"/>
                                        <p:tgtEl>
                                          <p:spTgt spid="2684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68408"/>
                                        </p:tgtEl>
                                        <p:attrNameLst>
                                          <p:attrName>style.visibility</p:attrName>
                                        </p:attrNameLst>
                                      </p:cBhvr>
                                      <p:to>
                                        <p:strVal val="visible"/>
                                      </p:to>
                                    </p:set>
                                    <p:animEffect transition="in" filter="dissolve">
                                      <p:cBhvr>
                                        <p:cTn id="39" dur="500"/>
                                        <p:tgtEl>
                                          <p:spTgt spid="26840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68404"/>
                                        </p:tgtEl>
                                        <p:attrNameLst>
                                          <p:attrName>style.visibility</p:attrName>
                                        </p:attrNameLst>
                                      </p:cBhvr>
                                      <p:to>
                                        <p:strVal val="visible"/>
                                      </p:to>
                                    </p:set>
                                    <p:animEffect transition="in" filter="dissolve">
                                      <p:cBhvr>
                                        <p:cTn id="44" dur="500"/>
                                        <p:tgtEl>
                                          <p:spTgt spid="268404"/>
                                        </p:tgtEl>
                                      </p:cBhvr>
                                    </p:animEffect>
                                  </p:childTnLst>
                                </p:cTn>
                              </p:par>
                            </p:childTnLst>
                          </p:cTn>
                        </p:par>
                        <p:par>
                          <p:cTn id="45" fill="hold" nodeType="afterGroup">
                            <p:stCondLst>
                              <p:cond delay="500"/>
                            </p:stCondLst>
                            <p:childTnLst>
                              <p:par>
                                <p:cTn id="46" presetID="9" presetClass="entr" presetSubtype="0" fill="hold" nodeType="afterEffect">
                                  <p:stCondLst>
                                    <p:cond delay="0"/>
                                  </p:stCondLst>
                                  <p:childTnLst>
                                    <p:set>
                                      <p:cBhvr>
                                        <p:cTn id="47" dur="1" fill="hold">
                                          <p:stCondLst>
                                            <p:cond delay="0"/>
                                          </p:stCondLst>
                                        </p:cTn>
                                        <p:tgtEl>
                                          <p:spTgt spid="268407"/>
                                        </p:tgtEl>
                                        <p:attrNameLst>
                                          <p:attrName>style.visibility</p:attrName>
                                        </p:attrNameLst>
                                      </p:cBhvr>
                                      <p:to>
                                        <p:strVal val="visible"/>
                                      </p:to>
                                    </p:set>
                                    <p:animEffect transition="in" filter="dissolve">
                                      <p:cBhvr>
                                        <p:cTn id="48" dur="500"/>
                                        <p:tgtEl>
                                          <p:spTgt spid="26840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68409"/>
                                        </p:tgtEl>
                                        <p:attrNameLst>
                                          <p:attrName>style.visibility</p:attrName>
                                        </p:attrNameLst>
                                      </p:cBhvr>
                                      <p:to>
                                        <p:strVal val="visible"/>
                                      </p:to>
                                    </p:set>
                                    <p:animEffect transition="in" filter="dissolve">
                                      <p:cBhvr>
                                        <p:cTn id="53" dur="500"/>
                                        <p:tgtEl>
                                          <p:spTgt spid="268409"/>
                                        </p:tgtEl>
                                      </p:cBhvr>
                                    </p:animEffect>
                                  </p:childTnLst>
                                </p:cTn>
                              </p:par>
                            </p:childTnLst>
                          </p:cTn>
                        </p:par>
                        <p:par>
                          <p:cTn id="54" fill="hold" nodeType="afterGroup">
                            <p:stCondLst>
                              <p:cond delay="500"/>
                            </p:stCondLst>
                            <p:childTnLst>
                              <p:par>
                                <p:cTn id="55" presetID="9" presetClass="entr" presetSubtype="0" fill="hold" nodeType="afterEffect">
                                  <p:stCondLst>
                                    <p:cond delay="0"/>
                                  </p:stCondLst>
                                  <p:childTnLst>
                                    <p:set>
                                      <p:cBhvr>
                                        <p:cTn id="56" dur="1" fill="hold">
                                          <p:stCondLst>
                                            <p:cond delay="0"/>
                                          </p:stCondLst>
                                        </p:cTn>
                                        <p:tgtEl>
                                          <p:spTgt spid="268406"/>
                                        </p:tgtEl>
                                        <p:attrNameLst>
                                          <p:attrName>style.visibility</p:attrName>
                                        </p:attrNameLst>
                                      </p:cBhvr>
                                      <p:to>
                                        <p:strVal val="visible"/>
                                      </p:to>
                                    </p:set>
                                    <p:animEffect transition="in" filter="dissolve">
                                      <p:cBhvr>
                                        <p:cTn id="57" dur="500"/>
                                        <p:tgtEl>
                                          <p:spTgt spid="2684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68412"/>
                                        </p:tgtEl>
                                        <p:attrNameLst>
                                          <p:attrName>style.visibility</p:attrName>
                                        </p:attrNameLst>
                                      </p:cBhvr>
                                      <p:to>
                                        <p:strVal val="visible"/>
                                      </p:to>
                                    </p:set>
                                    <p:animEffect transition="in" filter="dissolve">
                                      <p:cBhvr>
                                        <p:cTn id="62" dur="500"/>
                                        <p:tgtEl>
                                          <p:spTgt spid="268412"/>
                                        </p:tgtEl>
                                      </p:cBhvr>
                                    </p:animEffect>
                                  </p:childTnLst>
                                </p:cTn>
                              </p:par>
                            </p:childTnLst>
                          </p:cTn>
                        </p:par>
                        <p:par>
                          <p:cTn id="63" fill="hold" nodeType="afterGroup">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268414"/>
                                        </p:tgtEl>
                                        <p:attrNameLst>
                                          <p:attrName>style.visibility</p:attrName>
                                        </p:attrNameLst>
                                      </p:cBhvr>
                                      <p:to>
                                        <p:strVal val="visible"/>
                                      </p:to>
                                    </p:set>
                                    <p:anim calcmode="lin" valueType="num">
                                      <p:cBhvr>
                                        <p:cTn id="66" dur="500" fill="hold"/>
                                        <p:tgtEl>
                                          <p:spTgt spid="268414"/>
                                        </p:tgtEl>
                                        <p:attrNameLst>
                                          <p:attrName>ppt_w</p:attrName>
                                        </p:attrNameLst>
                                      </p:cBhvr>
                                      <p:tavLst>
                                        <p:tav tm="0">
                                          <p:val>
                                            <p:fltVal val="0"/>
                                          </p:val>
                                        </p:tav>
                                        <p:tav tm="100000">
                                          <p:val>
                                            <p:strVal val="#ppt_w"/>
                                          </p:val>
                                        </p:tav>
                                      </p:tavLst>
                                    </p:anim>
                                    <p:anim calcmode="lin" valueType="num">
                                      <p:cBhvr>
                                        <p:cTn id="67" dur="500" fill="hold"/>
                                        <p:tgtEl>
                                          <p:spTgt spid="268414"/>
                                        </p:tgtEl>
                                        <p:attrNameLst>
                                          <p:attrName>ppt_h</p:attrName>
                                        </p:attrNameLst>
                                      </p:cBhvr>
                                      <p:tavLst>
                                        <p:tav tm="0">
                                          <p:val>
                                            <p:fltVal val="0"/>
                                          </p:val>
                                        </p:tav>
                                        <p:tav tm="100000">
                                          <p:val>
                                            <p:strVal val="#ppt_h"/>
                                          </p:val>
                                        </p:tav>
                                      </p:tavLst>
                                    </p:anim>
                                  </p:childTnLst>
                                </p:cTn>
                              </p:par>
                            </p:childTnLst>
                          </p:cTn>
                        </p:par>
                        <p:par>
                          <p:cTn id="68" fill="hold" nodeType="afterGroup">
                            <p:stCondLst>
                              <p:cond delay="1000"/>
                            </p:stCondLst>
                            <p:childTnLst>
                              <p:par>
                                <p:cTn id="69" presetID="9" presetClass="entr" presetSubtype="0" fill="hold" nodeType="afterEffect">
                                  <p:stCondLst>
                                    <p:cond delay="0"/>
                                  </p:stCondLst>
                                  <p:childTnLst>
                                    <p:set>
                                      <p:cBhvr>
                                        <p:cTn id="70" dur="1" fill="hold">
                                          <p:stCondLst>
                                            <p:cond delay="0"/>
                                          </p:stCondLst>
                                        </p:cTn>
                                        <p:tgtEl>
                                          <p:spTgt spid="268390"/>
                                        </p:tgtEl>
                                        <p:attrNameLst>
                                          <p:attrName>style.visibility</p:attrName>
                                        </p:attrNameLst>
                                      </p:cBhvr>
                                      <p:to>
                                        <p:strVal val="visible"/>
                                      </p:to>
                                    </p:set>
                                    <p:animEffect transition="in" filter="dissolve">
                                      <p:cBhvr>
                                        <p:cTn id="71" dur="500"/>
                                        <p:tgtEl>
                                          <p:spTgt spid="26839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68413"/>
                                        </p:tgtEl>
                                        <p:attrNameLst>
                                          <p:attrName>style.visibility</p:attrName>
                                        </p:attrNameLst>
                                      </p:cBhvr>
                                      <p:to>
                                        <p:strVal val="visible"/>
                                      </p:to>
                                    </p:set>
                                    <p:animEffect transition="in" filter="dissolve">
                                      <p:cBhvr>
                                        <p:cTn id="76" dur="500"/>
                                        <p:tgtEl>
                                          <p:spTgt spid="26841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268298"/>
                                        </p:tgtEl>
                                        <p:attrNameLst>
                                          <p:attrName>style.visibility</p:attrName>
                                        </p:attrNameLst>
                                      </p:cBhvr>
                                      <p:to>
                                        <p:strVal val="visible"/>
                                      </p:to>
                                    </p:set>
                                    <p:animEffect transition="in" filter="dissolve">
                                      <p:cBhvr>
                                        <p:cTn id="81" dur="500"/>
                                        <p:tgtEl>
                                          <p:spTgt spid="268298"/>
                                        </p:tgtEl>
                                      </p:cBhvr>
                                    </p:animEffect>
                                  </p:childTnLst>
                                </p:cTn>
                              </p:par>
                            </p:childTnLst>
                          </p:cTn>
                        </p:par>
                        <p:par>
                          <p:cTn id="82" fill="hold" nodeType="afterGroup">
                            <p:stCondLst>
                              <p:cond delay="500"/>
                            </p:stCondLst>
                            <p:childTnLst>
                              <p:par>
                                <p:cTn id="83" presetID="9" presetClass="entr" presetSubtype="0" fill="hold" grpId="0" nodeType="afterEffect">
                                  <p:stCondLst>
                                    <p:cond delay="0"/>
                                  </p:stCondLst>
                                  <p:childTnLst>
                                    <p:set>
                                      <p:cBhvr>
                                        <p:cTn id="84" dur="1" fill="hold">
                                          <p:stCondLst>
                                            <p:cond delay="0"/>
                                          </p:stCondLst>
                                        </p:cTn>
                                        <p:tgtEl>
                                          <p:spTgt spid="268425"/>
                                        </p:tgtEl>
                                        <p:attrNameLst>
                                          <p:attrName>style.visibility</p:attrName>
                                        </p:attrNameLst>
                                      </p:cBhvr>
                                      <p:to>
                                        <p:strVal val="visible"/>
                                      </p:to>
                                    </p:set>
                                    <p:animEffect transition="in" filter="dissolve">
                                      <p:cBhvr>
                                        <p:cTn id="85" dur="500"/>
                                        <p:tgtEl>
                                          <p:spTgt spid="268425"/>
                                        </p:tgtEl>
                                      </p:cBhvr>
                                    </p:animEffect>
                                  </p:childTnLst>
                                </p:cTn>
                              </p:par>
                            </p:childTnLst>
                          </p:cTn>
                        </p:par>
                        <p:par>
                          <p:cTn id="86" fill="hold" nodeType="afterGroup">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268415"/>
                                        </p:tgtEl>
                                        <p:attrNameLst>
                                          <p:attrName>style.visibility</p:attrName>
                                        </p:attrNameLst>
                                      </p:cBhvr>
                                      <p:to>
                                        <p:strVal val="visible"/>
                                      </p:to>
                                    </p:set>
                                    <p:animEffect transition="in" filter="dissolve">
                                      <p:cBhvr>
                                        <p:cTn id="89" dur="500"/>
                                        <p:tgtEl>
                                          <p:spTgt spid="26841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68418"/>
                                        </p:tgtEl>
                                        <p:attrNameLst>
                                          <p:attrName>style.visibility</p:attrName>
                                        </p:attrNameLst>
                                      </p:cBhvr>
                                      <p:to>
                                        <p:strVal val="visible"/>
                                      </p:to>
                                    </p:set>
                                    <p:animEffect transition="in" filter="dissolve">
                                      <p:cBhvr>
                                        <p:cTn id="94" dur="500"/>
                                        <p:tgtEl>
                                          <p:spTgt spid="2684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268419"/>
                                        </p:tgtEl>
                                        <p:attrNameLst>
                                          <p:attrName>style.visibility</p:attrName>
                                        </p:attrNameLst>
                                      </p:cBhvr>
                                      <p:to>
                                        <p:strVal val="visible"/>
                                      </p:to>
                                    </p:set>
                                    <p:animEffect transition="in" filter="dissolve">
                                      <p:cBhvr>
                                        <p:cTn id="99" dur="500"/>
                                        <p:tgtEl>
                                          <p:spTgt spid="2684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68420"/>
                                        </p:tgtEl>
                                        <p:attrNameLst>
                                          <p:attrName>style.visibility</p:attrName>
                                        </p:attrNameLst>
                                      </p:cBhvr>
                                      <p:to>
                                        <p:strVal val="visible"/>
                                      </p:to>
                                    </p:set>
                                    <p:animEffect transition="in" filter="dissolve">
                                      <p:cBhvr>
                                        <p:cTn id="104" dur="500"/>
                                        <p:tgtEl>
                                          <p:spTgt spid="2684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68423"/>
                                        </p:tgtEl>
                                        <p:attrNameLst>
                                          <p:attrName>style.visibility</p:attrName>
                                        </p:attrNameLst>
                                      </p:cBhvr>
                                      <p:to>
                                        <p:strVal val="visible"/>
                                      </p:to>
                                    </p:set>
                                    <p:animEffect transition="in" filter="dissolve">
                                      <p:cBhvr>
                                        <p:cTn id="109" dur="500"/>
                                        <p:tgtEl>
                                          <p:spTgt spid="268423"/>
                                        </p:tgtEl>
                                      </p:cBhvr>
                                    </p:animEffect>
                                  </p:childTnLst>
                                </p:cTn>
                              </p:par>
                            </p:childTnLst>
                          </p:cTn>
                        </p:par>
                        <p:par>
                          <p:cTn id="110" fill="hold" nodeType="afterGroup">
                            <p:stCondLst>
                              <p:cond delay="500"/>
                            </p:stCondLst>
                            <p:childTnLst>
                              <p:par>
                                <p:cTn id="111" presetID="9" presetClass="entr" presetSubtype="0" fill="hold" nodeType="afterEffect">
                                  <p:stCondLst>
                                    <p:cond delay="0"/>
                                  </p:stCondLst>
                                  <p:childTnLst>
                                    <p:set>
                                      <p:cBhvr>
                                        <p:cTn id="112" dur="1" fill="hold">
                                          <p:stCondLst>
                                            <p:cond delay="0"/>
                                          </p:stCondLst>
                                        </p:cTn>
                                        <p:tgtEl>
                                          <p:spTgt spid="268421"/>
                                        </p:tgtEl>
                                        <p:attrNameLst>
                                          <p:attrName>style.visibility</p:attrName>
                                        </p:attrNameLst>
                                      </p:cBhvr>
                                      <p:to>
                                        <p:strVal val="visible"/>
                                      </p:to>
                                    </p:set>
                                    <p:animEffect transition="in" filter="dissolve">
                                      <p:cBhvr>
                                        <p:cTn id="113" dur="500"/>
                                        <p:tgtEl>
                                          <p:spTgt spid="268421"/>
                                        </p:tgtEl>
                                      </p:cBhvr>
                                    </p:animEffect>
                                  </p:childTnLst>
                                </p:cTn>
                              </p:par>
                            </p:childTnLst>
                          </p:cTn>
                        </p:par>
                        <p:par>
                          <p:cTn id="114" fill="hold" nodeType="afterGroup">
                            <p:stCondLst>
                              <p:cond delay="1000"/>
                            </p:stCondLst>
                            <p:childTnLst>
                              <p:par>
                                <p:cTn id="115" presetID="9" presetClass="entr" presetSubtype="0" fill="hold" grpId="0" nodeType="afterEffect">
                                  <p:stCondLst>
                                    <p:cond delay="0"/>
                                  </p:stCondLst>
                                  <p:childTnLst>
                                    <p:set>
                                      <p:cBhvr>
                                        <p:cTn id="116" dur="1" fill="hold">
                                          <p:stCondLst>
                                            <p:cond delay="0"/>
                                          </p:stCondLst>
                                        </p:cTn>
                                        <p:tgtEl>
                                          <p:spTgt spid="268422"/>
                                        </p:tgtEl>
                                        <p:attrNameLst>
                                          <p:attrName>style.visibility</p:attrName>
                                        </p:attrNameLst>
                                      </p:cBhvr>
                                      <p:to>
                                        <p:strVal val="visible"/>
                                      </p:to>
                                    </p:set>
                                    <p:animEffect transition="in" filter="dissolve">
                                      <p:cBhvr>
                                        <p:cTn id="117" dur="500"/>
                                        <p:tgtEl>
                                          <p:spTgt spid="268422"/>
                                        </p:tgtEl>
                                      </p:cBhvr>
                                    </p:animEffect>
                                  </p:childTnLst>
                                </p:cTn>
                              </p:par>
                            </p:childTnLst>
                          </p:cTn>
                        </p:par>
                        <p:par>
                          <p:cTn id="118" fill="hold" nodeType="afterGroup">
                            <p:stCondLst>
                              <p:cond delay="1500"/>
                            </p:stCondLst>
                            <p:childTnLst>
                              <p:par>
                                <p:cTn id="119" presetID="19" presetClass="entr" presetSubtype="10" fill="hold" grpId="0" nodeType="afterEffect">
                                  <p:stCondLst>
                                    <p:cond delay="0"/>
                                  </p:stCondLst>
                                  <p:childTnLst>
                                    <p:set>
                                      <p:cBhvr>
                                        <p:cTn id="120" dur="1" fill="hold">
                                          <p:stCondLst>
                                            <p:cond delay="0"/>
                                          </p:stCondLst>
                                        </p:cTn>
                                        <p:tgtEl>
                                          <p:spTgt spid="268424"/>
                                        </p:tgtEl>
                                        <p:attrNameLst>
                                          <p:attrName>style.visibility</p:attrName>
                                        </p:attrNameLst>
                                      </p:cBhvr>
                                      <p:to>
                                        <p:strVal val="visible"/>
                                      </p:to>
                                    </p:set>
                                    <p:anim calcmode="lin" valueType="num">
                                      <p:cBhvr>
                                        <p:cTn id="121" dur="5000" fill="hold"/>
                                        <p:tgtEl>
                                          <p:spTgt spid="268424"/>
                                        </p:tgtEl>
                                        <p:attrNameLst>
                                          <p:attrName>ppt_w</p:attrName>
                                        </p:attrNameLst>
                                      </p:cBhvr>
                                      <p:tavLst>
                                        <p:tav tm="0" fmla="#ppt_w*sin(2.5*pi*$)">
                                          <p:val>
                                            <p:fltVal val="0"/>
                                          </p:val>
                                        </p:tav>
                                        <p:tav tm="100000">
                                          <p:val>
                                            <p:fltVal val="1"/>
                                          </p:val>
                                        </p:tav>
                                      </p:tavLst>
                                    </p:anim>
                                    <p:anim calcmode="lin" valueType="num">
                                      <p:cBhvr>
                                        <p:cTn id="122" dur="5000" fill="hold"/>
                                        <p:tgtEl>
                                          <p:spTgt spid="2684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86" grpId="0" animBg="1"/>
      <p:bldP spid="268404" grpId="0" animBg="1"/>
      <p:bldP spid="268409" grpId="0" animBg="1"/>
      <p:bldP spid="268412" grpId="0" animBg="1"/>
      <p:bldP spid="268413" grpId="0" animBg="1"/>
      <p:bldP spid="268415" grpId="0" animBg="1"/>
      <p:bldP spid="268418" grpId="0" autoUpdateAnimBg="0"/>
      <p:bldP spid="268419" grpId="0" autoUpdateAnimBg="0"/>
      <p:bldP spid="268420" grpId="0" autoUpdateAnimBg="0"/>
      <p:bldP spid="268422" grpId="0" autoUpdateAnimBg="0"/>
      <p:bldP spid="268423" grpId="0" animBg="1"/>
      <p:bldP spid="268424" grpId="0" animBg="1"/>
      <p:bldP spid="268425" grpId="0" animBg="1"/>
      <p:bldP spid="268414" grpId="0" animBg="1"/>
      <p:bldP spid="26838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453" name="AutoShape 141"/>
          <p:cNvSpPr>
            <a:spLocks noChangeArrowheads="1"/>
          </p:cNvSpPr>
          <p:nvPr/>
        </p:nvSpPr>
        <p:spPr bwMode="auto">
          <a:xfrm flipV="1">
            <a:off x="3708400" y="4724400"/>
            <a:ext cx="533400" cy="685800"/>
          </a:xfrm>
          <a:prstGeom prst="upArrow">
            <a:avLst>
              <a:gd name="adj1" fmla="val 38694"/>
              <a:gd name="adj2" fmla="val 44345"/>
            </a:avLst>
          </a:prstGeom>
          <a:solidFill>
            <a:schemeClr val="tx1"/>
          </a:solidFill>
          <a:ln w="3175">
            <a:solidFill>
              <a:schemeClr val="bg2"/>
            </a:solidFill>
            <a:miter lim="800000"/>
            <a:headEnd/>
            <a:tailEnd/>
          </a:ln>
          <a:effectLst>
            <a:outerShdw dist="45791" dir="3378596" algn="ctr" rotWithShape="0">
              <a:schemeClr val="bg2"/>
            </a:outerShdw>
          </a:effectLst>
        </p:spPr>
        <p:txBody>
          <a:bodyPr anchor="ctr">
            <a:spAutoFit/>
          </a:bodyPr>
          <a:lstStyle/>
          <a:p>
            <a:endParaRPr lang="es-ES"/>
          </a:p>
        </p:txBody>
      </p:sp>
      <p:sp>
        <p:nvSpPr>
          <p:cNvPr id="269451" name="AutoShape 139"/>
          <p:cNvSpPr>
            <a:spLocks noChangeArrowheads="1"/>
          </p:cNvSpPr>
          <p:nvPr/>
        </p:nvSpPr>
        <p:spPr bwMode="auto">
          <a:xfrm>
            <a:off x="3729038" y="2360613"/>
            <a:ext cx="533400" cy="685800"/>
          </a:xfrm>
          <a:prstGeom prst="upArrow">
            <a:avLst>
              <a:gd name="adj1" fmla="val 38694"/>
              <a:gd name="adj2" fmla="val 44345"/>
            </a:avLst>
          </a:prstGeom>
          <a:solidFill>
            <a:schemeClr val="tx1"/>
          </a:solidFill>
          <a:ln w="3175">
            <a:solidFill>
              <a:schemeClr val="bg2"/>
            </a:solidFill>
            <a:miter lim="800000"/>
            <a:headEnd/>
            <a:tailEnd/>
          </a:ln>
          <a:effectLst>
            <a:outerShdw dist="53882" dir="2700000" algn="ctr" rotWithShape="0">
              <a:schemeClr val="bg2"/>
            </a:outerShdw>
          </a:effectLst>
        </p:spPr>
        <p:txBody>
          <a:bodyPr anchor="ctr">
            <a:spAutoFit/>
          </a:bodyPr>
          <a:lstStyle/>
          <a:p>
            <a:endParaRPr lang="es-ES"/>
          </a:p>
        </p:txBody>
      </p:sp>
      <p:sp>
        <p:nvSpPr>
          <p:cNvPr id="269314" name="Rectangle 2"/>
          <p:cNvSpPr>
            <a:spLocks noGrp="1" noChangeArrowheads="1"/>
          </p:cNvSpPr>
          <p:nvPr>
            <p:ph type="title"/>
          </p:nvPr>
        </p:nvSpPr>
        <p:spPr>
          <a:xfrm>
            <a:off x="76200" y="228600"/>
            <a:ext cx="9067800" cy="1143000"/>
          </a:xfrm>
          <a:noFill/>
          <a:ln/>
          <a:effectLst>
            <a:outerShdw dist="35921" dir="2700000" algn="ctr" rotWithShape="0">
              <a:schemeClr val="bg2"/>
            </a:outerShdw>
          </a:effectLst>
        </p:spPr>
        <p:txBody>
          <a:bodyPr/>
          <a:lstStyle/>
          <a:p>
            <a:r>
              <a:rPr lang="es-ES_tradnl" altLang="es-ES" sz="4500" b="1">
                <a:latin typeface="Tahoma" pitchFamily="34" charset="0"/>
              </a:rPr>
              <a:t>1.5.1 Pérdidas por histéresis II</a:t>
            </a:r>
            <a:endParaRPr lang="es-ES_tradnl" altLang="es-ES"/>
          </a:p>
        </p:txBody>
      </p:sp>
      <p:sp>
        <p:nvSpPr>
          <p:cNvPr id="269445" name="Rectangle 133"/>
          <p:cNvSpPr>
            <a:spLocks noChangeArrowheads="1"/>
          </p:cNvSpPr>
          <p:nvPr/>
        </p:nvSpPr>
        <p:spPr bwMode="auto">
          <a:xfrm>
            <a:off x="228600" y="3019425"/>
            <a:ext cx="4343400" cy="1766888"/>
          </a:xfrm>
          <a:prstGeom prst="rect">
            <a:avLst/>
          </a:prstGeom>
          <a:solidFill>
            <a:srgbClr val="D60093"/>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a:effectLst>
                  <a:outerShdw blurRad="38100" dist="38100" dir="2700000" algn="tl">
                    <a:srgbClr val="000000"/>
                  </a:outerShdw>
                </a:effectLst>
              </a:rPr>
              <a:t>Las pérdidas por histéresis son proporcionales al volumen de material magnético y al área del ciclo de histéresis</a:t>
            </a:r>
            <a:endParaRPr lang="es-ES_tradnl" altLang="es-ES" sz="2400">
              <a:solidFill>
                <a:srgbClr val="000000"/>
              </a:solidFill>
              <a:effectLst/>
            </a:endParaRPr>
          </a:p>
        </p:txBody>
      </p:sp>
      <p:sp>
        <p:nvSpPr>
          <p:cNvPr id="269446" name="Rectangle 134"/>
          <p:cNvSpPr>
            <a:spLocks noChangeArrowheads="1"/>
          </p:cNvSpPr>
          <p:nvPr/>
        </p:nvSpPr>
        <p:spPr bwMode="auto">
          <a:xfrm>
            <a:off x="3200400" y="1524000"/>
            <a:ext cx="1905000" cy="762000"/>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a:effectLst>
                  <a:outerShdw blurRad="38100" dist="38100" dir="2700000" algn="tl">
                    <a:srgbClr val="000000"/>
                  </a:outerShdw>
                </a:effectLst>
              </a:rPr>
              <a:t>Inducción máxima Bm</a:t>
            </a:r>
            <a:endParaRPr lang="es-ES_tradnl" altLang="es-ES" sz="2400" i="1">
              <a:effectLst>
                <a:outerShdw blurRad="38100" dist="38100" dir="2700000" algn="tl">
                  <a:srgbClr val="000000"/>
                </a:outerShdw>
              </a:effectLst>
            </a:endParaRPr>
          </a:p>
        </p:txBody>
      </p:sp>
      <p:sp>
        <p:nvSpPr>
          <p:cNvPr id="269448" name="Rectangle 136"/>
          <p:cNvSpPr>
            <a:spLocks noChangeArrowheads="1"/>
          </p:cNvSpPr>
          <p:nvPr/>
        </p:nvSpPr>
        <p:spPr bwMode="auto">
          <a:xfrm>
            <a:off x="3200400" y="5440363"/>
            <a:ext cx="1905000" cy="427037"/>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a:effectLst>
                  <a:outerShdw blurRad="38100" dist="38100" dir="2700000" algn="tl">
                    <a:srgbClr val="000000"/>
                  </a:outerShdw>
                </a:effectLst>
              </a:rPr>
              <a:t>Frecuencia f</a:t>
            </a:r>
            <a:endParaRPr lang="es-ES_tradnl" altLang="es-ES" sz="2400" i="1">
              <a:effectLst>
                <a:outerShdw blurRad="38100" dist="38100" dir="2700000" algn="tl">
                  <a:srgbClr val="000000"/>
                </a:outerShdw>
              </a:effectLst>
            </a:endParaRPr>
          </a:p>
        </p:txBody>
      </p:sp>
      <p:sp>
        <p:nvSpPr>
          <p:cNvPr id="269450" name="Rectangle 138"/>
          <p:cNvSpPr>
            <a:spLocks noChangeArrowheads="1"/>
          </p:cNvSpPr>
          <p:nvPr/>
        </p:nvSpPr>
        <p:spPr bwMode="auto">
          <a:xfrm>
            <a:off x="4800600" y="3417888"/>
            <a:ext cx="4267200" cy="482600"/>
          </a:xfrm>
          <a:prstGeom prst="rect">
            <a:avLst/>
          </a:prstGeom>
          <a:solidFill>
            <a:schemeClr val="hlink"/>
          </a:solidFill>
          <a:ln w="25400">
            <a:solidFill>
              <a:srgbClr val="FF0000"/>
            </a:solidFill>
            <a:miter lim="800000"/>
            <a:headEnd/>
            <a:tailEnd/>
          </a:ln>
          <a:effectLst>
            <a:outerShdw dist="28398" dir="3806097" algn="ctr" rotWithShape="0">
              <a:schemeClr val="bg2"/>
            </a:outerShdw>
          </a:effectLst>
        </p:spPr>
        <p:txBody>
          <a:bodyPr>
            <a:spAutoFit/>
          </a:bodyPr>
          <a:lstStyle/>
          <a:p>
            <a:pPr algn="l">
              <a:spcBef>
                <a:spcPct val="0"/>
              </a:spcBef>
            </a:pPr>
            <a:r>
              <a:rPr lang="es-ES_tradnl" altLang="es-ES" sz="2400">
                <a:effectLst>
                  <a:outerShdw blurRad="38100" dist="38100" dir="2700000" algn="tl">
                    <a:srgbClr val="000000"/>
                  </a:outerShdw>
                </a:effectLst>
              </a:rPr>
              <a:t>P</a:t>
            </a:r>
            <a:r>
              <a:rPr lang="es-ES_tradnl" altLang="es-ES" sz="2400" baseline="-25000">
                <a:effectLst>
                  <a:outerShdw blurRad="38100" dist="38100" dir="2700000" algn="tl">
                    <a:srgbClr val="000000"/>
                  </a:outerShdw>
                </a:effectLst>
              </a:rPr>
              <a:t>Histéresis</a:t>
            </a:r>
            <a:r>
              <a:rPr lang="es-ES_tradnl" altLang="es-ES" sz="2400">
                <a:effectLst>
                  <a:outerShdw blurRad="38100" dist="38100" dir="2700000" algn="tl">
                    <a:srgbClr val="000000"/>
                  </a:outerShdw>
                </a:effectLst>
              </a:rPr>
              <a:t>=K*f</a:t>
            </a:r>
            <a:r>
              <a:rPr lang="es-ES_tradnl" altLang="es-ES" sz="2400" baseline="30000">
                <a:effectLst>
                  <a:outerShdw blurRad="38100" dist="38100" dir="2700000" algn="tl">
                    <a:srgbClr val="000000"/>
                  </a:outerShdw>
                </a:effectLst>
              </a:rPr>
              <a:t>*</a:t>
            </a:r>
            <a:r>
              <a:rPr lang="es-ES_tradnl" altLang="es-ES" sz="2400">
                <a:effectLst>
                  <a:outerShdw blurRad="38100" dist="38100" dir="2700000" algn="tl">
                    <a:srgbClr val="000000"/>
                  </a:outerShdw>
                </a:effectLst>
              </a:rPr>
              <a:t>B</a:t>
            </a:r>
            <a:r>
              <a:rPr lang="es-ES_tradnl" altLang="es-ES" sz="2400" baseline="-25000">
                <a:effectLst>
                  <a:outerShdw blurRad="38100" dist="38100" dir="2700000" algn="tl">
                    <a:srgbClr val="000000"/>
                  </a:outerShdw>
                </a:effectLst>
              </a:rPr>
              <a:t>m</a:t>
            </a:r>
            <a:r>
              <a:rPr lang="es-ES_tradnl" altLang="es-ES" sz="2400" baseline="30000">
                <a:effectLst>
                  <a:outerShdw blurRad="38100" dist="38100" dir="2700000" algn="tl">
                    <a:srgbClr val="000000"/>
                  </a:outerShdw>
                </a:effectLst>
              </a:rPr>
              <a:t>2</a:t>
            </a:r>
            <a:r>
              <a:rPr lang="es-ES_tradnl" altLang="es-ES" sz="2400" baseline="-25000">
                <a:effectLst>
                  <a:outerShdw blurRad="38100" dist="38100" dir="2700000" algn="tl">
                    <a:srgbClr val="000000"/>
                  </a:outerShdw>
                </a:effectLst>
              </a:rPr>
              <a:t>   </a:t>
            </a:r>
            <a:r>
              <a:rPr lang="es-ES_tradnl" altLang="es-ES" sz="2400">
                <a:effectLst>
                  <a:outerShdw blurRad="38100" dist="38100" dir="2700000" algn="tl">
                    <a:srgbClr val="000000"/>
                  </a:outerShdw>
                </a:effectLst>
              </a:rPr>
              <a:t>(W/Kg)</a:t>
            </a:r>
            <a:endParaRPr lang="es-ES" altLang="es-ES" sz="2000">
              <a:effectLst/>
            </a:endParaRPr>
          </a:p>
        </p:txBody>
      </p:sp>
      <p:sp>
        <p:nvSpPr>
          <p:cNvPr id="269455" name="AutoShape 143"/>
          <p:cNvSpPr>
            <a:spLocks noChangeArrowheads="1"/>
          </p:cNvSpPr>
          <p:nvPr/>
        </p:nvSpPr>
        <p:spPr bwMode="auto">
          <a:xfrm rot="5400000">
            <a:off x="5224463" y="1571625"/>
            <a:ext cx="533400" cy="685800"/>
          </a:xfrm>
          <a:prstGeom prst="upArrow">
            <a:avLst>
              <a:gd name="adj1" fmla="val 38694"/>
              <a:gd name="adj2" fmla="val 44345"/>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9456" name="AutoShape 144"/>
          <p:cNvSpPr>
            <a:spLocks noChangeArrowheads="1"/>
          </p:cNvSpPr>
          <p:nvPr/>
        </p:nvSpPr>
        <p:spPr bwMode="auto">
          <a:xfrm rot="5400000">
            <a:off x="5257800" y="5334000"/>
            <a:ext cx="533400" cy="685800"/>
          </a:xfrm>
          <a:prstGeom prst="upArrow">
            <a:avLst>
              <a:gd name="adj1" fmla="val 38694"/>
              <a:gd name="adj2" fmla="val 44345"/>
            </a:avLst>
          </a:prstGeom>
          <a:solidFill>
            <a:schemeClr val="tx1"/>
          </a:solidFill>
          <a:ln w="3175">
            <a:solidFill>
              <a:schemeClr val="bg2"/>
            </a:solidFill>
            <a:miter lim="800000"/>
            <a:headEnd/>
            <a:tailEnd/>
          </a:ln>
          <a:effectLst>
            <a:outerShdw dist="45791" dir="3378596" algn="ctr" rotWithShape="0">
              <a:schemeClr val="bg2"/>
            </a:outerShdw>
          </a:effectLst>
        </p:spPr>
        <p:txBody>
          <a:bodyPr anchor="ctr">
            <a:spAutoFit/>
          </a:bodyPr>
          <a:lstStyle/>
          <a:p>
            <a:endParaRPr lang="es-ES"/>
          </a:p>
        </p:txBody>
      </p:sp>
      <p:sp>
        <p:nvSpPr>
          <p:cNvPr id="269457" name="AutoShape 145"/>
          <p:cNvSpPr>
            <a:spLocks noChangeArrowheads="1"/>
          </p:cNvSpPr>
          <p:nvPr/>
        </p:nvSpPr>
        <p:spPr bwMode="auto">
          <a:xfrm rot="10800000">
            <a:off x="6992938" y="2362200"/>
            <a:ext cx="533400" cy="958850"/>
          </a:xfrm>
          <a:prstGeom prst="upArrow">
            <a:avLst>
              <a:gd name="adj1" fmla="val 38694"/>
              <a:gd name="adj2" fmla="val 62001"/>
            </a:avLst>
          </a:prstGeom>
          <a:solidFill>
            <a:srgbClr val="FF0000"/>
          </a:solidFill>
          <a:ln w="3175">
            <a:solidFill>
              <a:schemeClr val="bg2"/>
            </a:solidFill>
            <a:miter lim="800000"/>
            <a:headEnd/>
            <a:tailEnd/>
          </a:ln>
          <a:effectLst>
            <a:outerShdw dist="45791" dir="3378596" algn="ctr" rotWithShape="0">
              <a:schemeClr val="bg2"/>
            </a:outerShdw>
          </a:effectLst>
        </p:spPr>
        <p:txBody>
          <a:bodyPr anchor="ctr">
            <a:spAutoFit/>
          </a:bodyPr>
          <a:lstStyle/>
          <a:p>
            <a:endParaRPr lang="es-ES"/>
          </a:p>
        </p:txBody>
      </p:sp>
      <p:sp>
        <p:nvSpPr>
          <p:cNvPr id="269458" name="AutoShape 146"/>
          <p:cNvSpPr>
            <a:spLocks noChangeArrowheads="1"/>
          </p:cNvSpPr>
          <p:nvPr/>
        </p:nvSpPr>
        <p:spPr bwMode="auto">
          <a:xfrm rot="21600000">
            <a:off x="6994525" y="3962400"/>
            <a:ext cx="533400" cy="958850"/>
          </a:xfrm>
          <a:prstGeom prst="upArrow">
            <a:avLst>
              <a:gd name="adj1" fmla="val 38694"/>
              <a:gd name="adj2" fmla="val 62001"/>
            </a:avLst>
          </a:prstGeom>
          <a:solidFill>
            <a:srgbClr val="FF0000"/>
          </a:solidFill>
          <a:ln w="3175">
            <a:solidFill>
              <a:schemeClr val="bg2"/>
            </a:solidFill>
            <a:miter lim="800000"/>
            <a:headEnd/>
            <a:tailEnd/>
          </a:ln>
          <a:effectLst>
            <a:outerShdw dist="45791" dir="3378596" algn="ctr" rotWithShape="0">
              <a:schemeClr val="bg2"/>
            </a:outerShdw>
          </a:effectLst>
        </p:spPr>
        <p:txBody>
          <a:bodyPr anchor="ctr">
            <a:spAutoFit/>
          </a:bodyPr>
          <a:lstStyle/>
          <a:p>
            <a:endParaRPr lang="es-ES"/>
          </a:p>
        </p:txBody>
      </p:sp>
      <p:sp>
        <p:nvSpPr>
          <p:cNvPr id="269447" name="Rectangle 135"/>
          <p:cNvSpPr>
            <a:spLocks noChangeArrowheads="1"/>
          </p:cNvSpPr>
          <p:nvPr/>
        </p:nvSpPr>
        <p:spPr bwMode="auto">
          <a:xfrm>
            <a:off x="5867400" y="1371600"/>
            <a:ext cx="2895600" cy="1096963"/>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a:effectLst>
                  <a:outerShdw blurRad="38100" dist="38100" dir="2700000" algn="tl">
                    <a:srgbClr val="000000"/>
                  </a:outerShdw>
                </a:effectLst>
              </a:rPr>
              <a:t>Cuanto &gt; sea Bm &gt; será el ciclo de histéresis</a:t>
            </a:r>
            <a:endParaRPr lang="es-ES_tradnl" altLang="es-ES" sz="2400" i="1">
              <a:effectLst>
                <a:outerShdw blurRad="38100" dist="38100" dir="2700000" algn="tl">
                  <a:srgbClr val="000000"/>
                </a:outerShdw>
              </a:effectLst>
            </a:endParaRPr>
          </a:p>
        </p:txBody>
      </p:sp>
      <p:sp>
        <p:nvSpPr>
          <p:cNvPr id="269449" name="Rectangle 137"/>
          <p:cNvSpPr>
            <a:spLocks noChangeArrowheads="1"/>
          </p:cNvSpPr>
          <p:nvPr/>
        </p:nvSpPr>
        <p:spPr bwMode="auto">
          <a:xfrm>
            <a:off x="5929313" y="4786313"/>
            <a:ext cx="2895600" cy="1766887"/>
          </a:xfrm>
          <a:prstGeom prst="rect">
            <a:avLst/>
          </a:prstGeom>
          <a:solidFill>
            <a:srgbClr val="0066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200">
                <a:effectLst>
                  <a:outerShdw blurRad="38100" dist="38100" dir="2700000" algn="tl">
                    <a:srgbClr val="000000"/>
                  </a:outerShdw>
                </a:effectLst>
              </a:rPr>
              <a:t>Cuanto &gt; sea f &gt; será el número de ciclos de histéresis por unidad de tiempo</a:t>
            </a:r>
            <a:endParaRPr lang="es-ES_tradnl" altLang="es-ES" sz="2400" i="1">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451"/>
                                        </p:tgtEl>
                                        <p:attrNameLst>
                                          <p:attrName>style.visibility</p:attrName>
                                        </p:attrNameLst>
                                      </p:cBhvr>
                                      <p:to>
                                        <p:strVal val="visible"/>
                                      </p:to>
                                    </p:set>
                                    <p:animEffect transition="in" filter="dissolve">
                                      <p:cBhvr>
                                        <p:cTn id="7" dur="500"/>
                                        <p:tgtEl>
                                          <p:spTgt spid="26945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9446"/>
                                        </p:tgtEl>
                                        <p:attrNameLst>
                                          <p:attrName>style.visibility</p:attrName>
                                        </p:attrNameLst>
                                      </p:cBhvr>
                                      <p:to>
                                        <p:strVal val="visible"/>
                                      </p:to>
                                    </p:set>
                                    <p:animEffect transition="in" filter="dissolve">
                                      <p:cBhvr>
                                        <p:cTn id="11" dur="500"/>
                                        <p:tgtEl>
                                          <p:spTgt spid="269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69455"/>
                                        </p:tgtEl>
                                        <p:attrNameLst>
                                          <p:attrName>style.visibility</p:attrName>
                                        </p:attrNameLst>
                                      </p:cBhvr>
                                      <p:to>
                                        <p:strVal val="visible"/>
                                      </p:to>
                                    </p:set>
                                    <p:animEffect transition="in" filter="dissolve">
                                      <p:cBhvr>
                                        <p:cTn id="16" dur="500"/>
                                        <p:tgtEl>
                                          <p:spTgt spid="26945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69447"/>
                                        </p:tgtEl>
                                        <p:attrNameLst>
                                          <p:attrName>style.visibility</p:attrName>
                                        </p:attrNameLst>
                                      </p:cBhvr>
                                      <p:to>
                                        <p:strVal val="visible"/>
                                      </p:to>
                                    </p:set>
                                    <p:animEffect transition="in" filter="dissolve">
                                      <p:cBhvr>
                                        <p:cTn id="20" dur="500"/>
                                        <p:tgtEl>
                                          <p:spTgt spid="2694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9453"/>
                                        </p:tgtEl>
                                        <p:attrNameLst>
                                          <p:attrName>style.visibility</p:attrName>
                                        </p:attrNameLst>
                                      </p:cBhvr>
                                      <p:to>
                                        <p:strVal val="visible"/>
                                      </p:to>
                                    </p:set>
                                    <p:animEffect transition="in" filter="dissolve">
                                      <p:cBhvr>
                                        <p:cTn id="25" dur="500"/>
                                        <p:tgtEl>
                                          <p:spTgt spid="269453"/>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69448"/>
                                        </p:tgtEl>
                                        <p:attrNameLst>
                                          <p:attrName>style.visibility</p:attrName>
                                        </p:attrNameLst>
                                      </p:cBhvr>
                                      <p:to>
                                        <p:strVal val="visible"/>
                                      </p:to>
                                    </p:set>
                                    <p:animEffect transition="in" filter="dissolve">
                                      <p:cBhvr>
                                        <p:cTn id="29" dur="500"/>
                                        <p:tgtEl>
                                          <p:spTgt spid="2694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69456"/>
                                        </p:tgtEl>
                                        <p:attrNameLst>
                                          <p:attrName>style.visibility</p:attrName>
                                        </p:attrNameLst>
                                      </p:cBhvr>
                                      <p:to>
                                        <p:strVal val="visible"/>
                                      </p:to>
                                    </p:set>
                                    <p:animEffect transition="in" filter="dissolve">
                                      <p:cBhvr>
                                        <p:cTn id="34" dur="500"/>
                                        <p:tgtEl>
                                          <p:spTgt spid="269456"/>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69449"/>
                                        </p:tgtEl>
                                        <p:attrNameLst>
                                          <p:attrName>style.visibility</p:attrName>
                                        </p:attrNameLst>
                                      </p:cBhvr>
                                      <p:to>
                                        <p:strVal val="visible"/>
                                      </p:to>
                                    </p:set>
                                    <p:animEffect transition="in" filter="dissolve">
                                      <p:cBhvr>
                                        <p:cTn id="38" dur="500"/>
                                        <p:tgtEl>
                                          <p:spTgt spid="269449"/>
                                        </p:tgtEl>
                                      </p:cBhvr>
                                    </p:animEffect>
                                  </p:childTnLst>
                                </p:cTn>
                              </p:par>
                            </p:childTnLst>
                          </p:cTn>
                        </p:par>
                        <p:par>
                          <p:cTn id="39" fill="hold" nodeType="afterGroup">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269457"/>
                                        </p:tgtEl>
                                        <p:attrNameLst>
                                          <p:attrName>style.visibility</p:attrName>
                                        </p:attrNameLst>
                                      </p:cBhvr>
                                      <p:to>
                                        <p:strVal val="visible"/>
                                      </p:to>
                                    </p:set>
                                    <p:animEffect transition="in" filter="dissolve">
                                      <p:cBhvr>
                                        <p:cTn id="42" dur="500"/>
                                        <p:tgtEl>
                                          <p:spTgt spid="269457"/>
                                        </p:tgtEl>
                                      </p:cBhvr>
                                    </p:animEffect>
                                  </p:childTnLst>
                                </p:cTn>
                              </p:par>
                            </p:childTnLst>
                          </p:cTn>
                        </p:par>
                        <p:par>
                          <p:cTn id="43" fill="hold" nodeType="afterGroup">
                            <p:stCondLst>
                              <p:cond delay="1500"/>
                            </p:stCondLst>
                            <p:childTnLst>
                              <p:par>
                                <p:cTn id="44" presetID="9" presetClass="entr" presetSubtype="0" fill="hold" grpId="0" nodeType="afterEffect">
                                  <p:stCondLst>
                                    <p:cond delay="0"/>
                                  </p:stCondLst>
                                  <p:childTnLst>
                                    <p:set>
                                      <p:cBhvr>
                                        <p:cTn id="45" dur="1" fill="hold">
                                          <p:stCondLst>
                                            <p:cond delay="0"/>
                                          </p:stCondLst>
                                        </p:cTn>
                                        <p:tgtEl>
                                          <p:spTgt spid="269458"/>
                                        </p:tgtEl>
                                        <p:attrNameLst>
                                          <p:attrName>style.visibility</p:attrName>
                                        </p:attrNameLst>
                                      </p:cBhvr>
                                      <p:to>
                                        <p:strVal val="visible"/>
                                      </p:to>
                                    </p:set>
                                    <p:animEffect transition="in" filter="dissolve">
                                      <p:cBhvr>
                                        <p:cTn id="46" dur="500"/>
                                        <p:tgtEl>
                                          <p:spTgt spid="269458"/>
                                        </p:tgtEl>
                                      </p:cBhvr>
                                    </p:animEffect>
                                  </p:childTnLst>
                                </p:cTn>
                              </p:par>
                            </p:childTnLst>
                          </p:cTn>
                        </p:par>
                        <p:par>
                          <p:cTn id="47" fill="hold" nodeType="afterGroup">
                            <p:stCondLst>
                              <p:cond delay="2000"/>
                            </p:stCondLst>
                            <p:childTnLst>
                              <p:par>
                                <p:cTn id="48" presetID="19" presetClass="entr" presetSubtype="10" fill="hold" grpId="0" nodeType="afterEffect">
                                  <p:stCondLst>
                                    <p:cond delay="0"/>
                                  </p:stCondLst>
                                  <p:childTnLst>
                                    <p:set>
                                      <p:cBhvr>
                                        <p:cTn id="49" dur="1" fill="hold">
                                          <p:stCondLst>
                                            <p:cond delay="0"/>
                                          </p:stCondLst>
                                        </p:cTn>
                                        <p:tgtEl>
                                          <p:spTgt spid="269450"/>
                                        </p:tgtEl>
                                        <p:attrNameLst>
                                          <p:attrName>style.visibility</p:attrName>
                                        </p:attrNameLst>
                                      </p:cBhvr>
                                      <p:to>
                                        <p:strVal val="visible"/>
                                      </p:to>
                                    </p:set>
                                    <p:anim calcmode="lin" valueType="num">
                                      <p:cBhvr>
                                        <p:cTn id="50" dur="5000" fill="hold"/>
                                        <p:tgtEl>
                                          <p:spTgt spid="269450"/>
                                        </p:tgtEl>
                                        <p:attrNameLst>
                                          <p:attrName>ppt_w</p:attrName>
                                        </p:attrNameLst>
                                      </p:cBhvr>
                                      <p:tavLst>
                                        <p:tav tm="0" fmla="#ppt_w*sin(2.5*pi*$)">
                                          <p:val>
                                            <p:fltVal val="0"/>
                                          </p:val>
                                        </p:tav>
                                        <p:tav tm="100000">
                                          <p:val>
                                            <p:fltVal val="1"/>
                                          </p:val>
                                        </p:tav>
                                      </p:tavLst>
                                    </p:anim>
                                    <p:anim calcmode="lin" valueType="num">
                                      <p:cBhvr>
                                        <p:cTn id="51" dur="5000" fill="hold"/>
                                        <p:tgtEl>
                                          <p:spTgt spid="2694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453" grpId="0" animBg="1"/>
      <p:bldP spid="269451" grpId="0" animBg="1"/>
      <p:bldP spid="269446" grpId="0" animBg="1" autoUpdateAnimBg="0"/>
      <p:bldP spid="269448" grpId="0" animBg="1" autoUpdateAnimBg="0"/>
      <p:bldP spid="269450" grpId="0" animBg="1" autoUpdateAnimBg="0"/>
      <p:bldP spid="269455" grpId="0" animBg="1"/>
      <p:bldP spid="269456" grpId="0" animBg="1"/>
      <p:bldP spid="269457" grpId="0" animBg="1"/>
      <p:bldP spid="269458" grpId="0" animBg="1"/>
      <p:bldP spid="269447" grpId="0" animBg="1" autoUpdateAnimBg="0"/>
      <p:bldP spid="26944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2757736" y="1369666"/>
            <a:ext cx="1981200" cy="2133600"/>
          </a:xfrm>
          <a:prstGeom prst="rect">
            <a:avLst/>
          </a:prstGeom>
          <a:solidFill>
            <a:srgbClr val="C0C0C0"/>
          </a:solidFill>
          <a:ln>
            <a:noFill/>
          </a:ln>
          <a:effectLst/>
          <a:scene3d>
            <a:camera prst="legacyObliqueTopRight">
              <a:rot lat="0" lon="16199998" rev="0"/>
            </a:camera>
            <a:lightRig rig="legacyFlat3" dir="b"/>
          </a:scene3d>
          <a:sp3d extrusionH="2767000" prstMaterial="legacyMatte">
            <a:bevelT w="13500" h="13500" prst="angle"/>
            <a:bevelB w="13500" h="13500" prst="angle"/>
            <a:extrusionClr>
              <a:srgbClr val="C0C0C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7267" name="Rectangle 3"/>
          <p:cNvSpPr>
            <a:spLocks noGrp="1" noChangeArrowheads="1"/>
          </p:cNvSpPr>
          <p:nvPr>
            <p:ph type="title"/>
          </p:nvPr>
        </p:nvSpPr>
        <p:spPr>
          <a:xfrm>
            <a:off x="609600" y="-90264"/>
            <a:ext cx="7848600" cy="1143000"/>
          </a:xfrm>
          <a:noFill/>
          <a:ln/>
          <a:effectLst>
            <a:outerShdw dist="35921" dir="2700000" algn="ctr" rotWithShape="0">
              <a:schemeClr val="bg2"/>
            </a:outerShdw>
          </a:effectLst>
        </p:spPr>
        <p:txBody>
          <a:bodyPr/>
          <a:lstStyle/>
          <a:p>
            <a:r>
              <a:rPr lang="es-ES_tradnl" altLang="es-ES" sz="4700" b="1" dirty="0">
                <a:latin typeface="Tahoma" pitchFamily="34" charset="0"/>
              </a:rPr>
              <a:t>1.6 Corrientes parásitas I</a:t>
            </a:r>
            <a:endParaRPr lang="es-ES_tradnl" altLang="es-ES" dirty="0"/>
          </a:p>
        </p:txBody>
      </p:sp>
      <p:sp>
        <p:nvSpPr>
          <p:cNvPr id="267269" name="Line 5"/>
          <p:cNvSpPr>
            <a:spLocks noChangeShapeType="1"/>
          </p:cNvSpPr>
          <p:nvPr/>
        </p:nvSpPr>
        <p:spPr bwMode="auto">
          <a:xfrm>
            <a:off x="1281361" y="1002953"/>
            <a:ext cx="60960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270" name="Freeform 6"/>
          <p:cNvSpPr>
            <a:spLocks/>
          </p:cNvSpPr>
          <p:nvPr/>
        </p:nvSpPr>
        <p:spPr bwMode="auto">
          <a:xfrm>
            <a:off x="6126411" y="1852266"/>
            <a:ext cx="144463" cy="192087"/>
          </a:xfrm>
          <a:custGeom>
            <a:avLst/>
            <a:gdLst>
              <a:gd name="T0" fmla="*/ 0 w 91"/>
              <a:gd name="T1" fmla="*/ 0 h 121"/>
              <a:gd name="T2" fmla="*/ 0 w 91"/>
              <a:gd name="T3" fmla="*/ 121 h 121"/>
              <a:gd name="T4" fmla="*/ 91 w 91"/>
              <a:gd name="T5" fmla="*/ 61 h 121"/>
              <a:gd name="T6" fmla="*/ 0 w 91"/>
              <a:gd name="T7" fmla="*/ 0 h 121"/>
            </a:gdLst>
            <a:ahLst/>
            <a:cxnLst>
              <a:cxn ang="0">
                <a:pos x="T0" y="T1"/>
              </a:cxn>
              <a:cxn ang="0">
                <a:pos x="T2" y="T3"/>
              </a:cxn>
              <a:cxn ang="0">
                <a:pos x="T4" y="T5"/>
              </a:cxn>
              <a:cxn ang="0">
                <a:pos x="T6" y="T7"/>
              </a:cxn>
            </a:cxnLst>
            <a:rect l="0" t="0" r="r" b="b"/>
            <a:pathLst>
              <a:path w="91" h="121">
                <a:moveTo>
                  <a:pt x="0" y="0"/>
                </a:moveTo>
                <a:lnTo>
                  <a:pt x="0" y="121"/>
                </a:lnTo>
                <a:lnTo>
                  <a:pt x="91"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67271" name="Freeform 7"/>
          <p:cNvSpPr>
            <a:spLocks/>
          </p:cNvSpPr>
          <p:nvPr/>
        </p:nvSpPr>
        <p:spPr bwMode="auto">
          <a:xfrm>
            <a:off x="5799386" y="2015778"/>
            <a:ext cx="134938" cy="192088"/>
          </a:xfrm>
          <a:custGeom>
            <a:avLst/>
            <a:gdLst>
              <a:gd name="T0" fmla="*/ 0 w 85"/>
              <a:gd name="T1" fmla="*/ 0 h 121"/>
              <a:gd name="T2" fmla="*/ 0 w 85"/>
              <a:gd name="T3" fmla="*/ 121 h 121"/>
              <a:gd name="T4" fmla="*/ 85 w 85"/>
              <a:gd name="T5" fmla="*/ 61 h 121"/>
              <a:gd name="T6" fmla="*/ 0 w 85"/>
              <a:gd name="T7" fmla="*/ 0 h 121"/>
            </a:gdLst>
            <a:ahLst/>
            <a:cxnLst>
              <a:cxn ang="0">
                <a:pos x="T0" y="T1"/>
              </a:cxn>
              <a:cxn ang="0">
                <a:pos x="T2" y="T3"/>
              </a:cxn>
              <a:cxn ang="0">
                <a:pos x="T4" y="T5"/>
              </a:cxn>
              <a:cxn ang="0">
                <a:pos x="T6" y="T7"/>
              </a:cxn>
            </a:cxnLst>
            <a:rect l="0" t="0" r="r" b="b"/>
            <a:pathLst>
              <a:path w="85" h="121">
                <a:moveTo>
                  <a:pt x="0" y="0"/>
                </a:moveTo>
                <a:lnTo>
                  <a:pt x="0" y="121"/>
                </a:lnTo>
                <a:lnTo>
                  <a:pt x="85" y="61"/>
                </a:lnTo>
                <a:lnTo>
                  <a:pt x="0" y="0"/>
                </a:lnTo>
                <a:close/>
              </a:path>
            </a:pathLst>
          </a:custGeom>
          <a:solidFill>
            <a:schemeClr val="accent1"/>
          </a:solidFill>
          <a:ln w="9525">
            <a:solidFill>
              <a:srgbClr val="00FFFF"/>
            </a:solidFill>
            <a:prstDash val="solid"/>
            <a:round/>
            <a:headEnd/>
            <a:tailEnd/>
          </a:ln>
        </p:spPr>
        <p:txBody>
          <a:bodyPr/>
          <a:lstStyle/>
          <a:p>
            <a:endParaRPr lang="es-ES"/>
          </a:p>
        </p:txBody>
      </p:sp>
      <p:sp>
        <p:nvSpPr>
          <p:cNvPr id="267272" name="Freeform 8"/>
          <p:cNvSpPr>
            <a:spLocks/>
          </p:cNvSpPr>
          <p:nvPr/>
        </p:nvSpPr>
        <p:spPr bwMode="auto">
          <a:xfrm>
            <a:off x="5820024" y="2774603"/>
            <a:ext cx="142875" cy="192088"/>
          </a:xfrm>
          <a:custGeom>
            <a:avLst/>
            <a:gdLst>
              <a:gd name="T0" fmla="*/ 0 w 90"/>
              <a:gd name="T1" fmla="*/ 0 h 121"/>
              <a:gd name="T2" fmla="*/ 0 w 90"/>
              <a:gd name="T3" fmla="*/ 121 h 121"/>
              <a:gd name="T4" fmla="*/ 90 w 90"/>
              <a:gd name="T5" fmla="*/ 61 h 121"/>
              <a:gd name="T6" fmla="*/ 0 w 90"/>
              <a:gd name="T7" fmla="*/ 0 h 121"/>
            </a:gdLst>
            <a:ahLst/>
            <a:cxnLst>
              <a:cxn ang="0">
                <a:pos x="T0" y="T1"/>
              </a:cxn>
              <a:cxn ang="0">
                <a:pos x="T2" y="T3"/>
              </a:cxn>
              <a:cxn ang="0">
                <a:pos x="T4" y="T5"/>
              </a:cxn>
              <a:cxn ang="0">
                <a:pos x="T6" y="T7"/>
              </a:cxn>
            </a:cxnLst>
            <a:rect l="0" t="0" r="r" b="b"/>
            <a:pathLst>
              <a:path w="90" h="121">
                <a:moveTo>
                  <a:pt x="0" y="0"/>
                </a:moveTo>
                <a:lnTo>
                  <a:pt x="0" y="121"/>
                </a:lnTo>
                <a:lnTo>
                  <a:pt x="90"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67273" name="Freeform 9"/>
          <p:cNvSpPr>
            <a:spLocks/>
          </p:cNvSpPr>
          <p:nvPr/>
        </p:nvSpPr>
        <p:spPr bwMode="auto">
          <a:xfrm>
            <a:off x="6097836" y="2544416"/>
            <a:ext cx="134938" cy="192087"/>
          </a:xfrm>
          <a:custGeom>
            <a:avLst/>
            <a:gdLst>
              <a:gd name="T0" fmla="*/ 0 w 85"/>
              <a:gd name="T1" fmla="*/ 0 h 121"/>
              <a:gd name="T2" fmla="*/ 0 w 85"/>
              <a:gd name="T3" fmla="*/ 121 h 121"/>
              <a:gd name="T4" fmla="*/ 85 w 85"/>
              <a:gd name="T5" fmla="*/ 61 h 121"/>
              <a:gd name="T6" fmla="*/ 0 w 85"/>
              <a:gd name="T7" fmla="*/ 0 h 121"/>
            </a:gdLst>
            <a:ahLst/>
            <a:cxnLst>
              <a:cxn ang="0">
                <a:pos x="T0" y="T1"/>
              </a:cxn>
              <a:cxn ang="0">
                <a:pos x="T2" y="T3"/>
              </a:cxn>
              <a:cxn ang="0">
                <a:pos x="T4" y="T5"/>
              </a:cxn>
              <a:cxn ang="0">
                <a:pos x="T6" y="T7"/>
              </a:cxn>
            </a:cxnLst>
            <a:rect l="0" t="0" r="r" b="b"/>
            <a:pathLst>
              <a:path w="85" h="121">
                <a:moveTo>
                  <a:pt x="0" y="0"/>
                </a:moveTo>
                <a:lnTo>
                  <a:pt x="0" y="121"/>
                </a:lnTo>
                <a:lnTo>
                  <a:pt x="85"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67274" name="Line 10"/>
          <p:cNvSpPr>
            <a:spLocks noChangeShapeType="1"/>
          </p:cNvSpPr>
          <p:nvPr/>
        </p:nvSpPr>
        <p:spPr bwMode="auto">
          <a:xfrm>
            <a:off x="6453436" y="1795116"/>
            <a:ext cx="1588" cy="206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67275" name="Line 11"/>
          <p:cNvSpPr>
            <a:spLocks noChangeShapeType="1"/>
          </p:cNvSpPr>
          <p:nvPr/>
        </p:nvSpPr>
        <p:spPr bwMode="auto">
          <a:xfrm>
            <a:off x="7329736" y="998191"/>
            <a:ext cx="1588" cy="206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67276" name="Line 12"/>
          <p:cNvSpPr>
            <a:spLocks noChangeShapeType="1"/>
          </p:cNvSpPr>
          <p:nvPr/>
        </p:nvSpPr>
        <p:spPr bwMode="auto">
          <a:xfrm flipV="1">
            <a:off x="6472486" y="3198466"/>
            <a:ext cx="857250" cy="6572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67277" name="Line 13"/>
          <p:cNvSpPr>
            <a:spLocks noChangeShapeType="1"/>
          </p:cNvSpPr>
          <p:nvPr/>
        </p:nvSpPr>
        <p:spPr bwMode="auto">
          <a:xfrm flipV="1">
            <a:off x="6446862" y="987003"/>
            <a:ext cx="933450" cy="78581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67278" name="Rectangle 14"/>
          <p:cNvSpPr>
            <a:spLocks noChangeArrowheads="1"/>
          </p:cNvSpPr>
          <p:nvPr/>
        </p:nvSpPr>
        <p:spPr bwMode="auto">
          <a:xfrm>
            <a:off x="6847136" y="2198341"/>
            <a:ext cx="1930400" cy="604837"/>
          </a:xfrm>
          <a:prstGeom prst="rect">
            <a:avLst/>
          </a:prstGeom>
          <a:solidFill>
            <a:srgbClr val="000000"/>
          </a:solidFill>
          <a:ln w="9525">
            <a:solidFill>
              <a:srgbClr val="000000"/>
            </a:solidFill>
            <a:miter lim="800000"/>
            <a:headEnd/>
            <a:tailEnd/>
          </a:ln>
        </p:spPr>
        <p:txBody>
          <a:bodyPr/>
          <a:lstStyle/>
          <a:p>
            <a:endParaRPr lang="es-ES"/>
          </a:p>
        </p:txBody>
      </p:sp>
      <p:sp>
        <p:nvSpPr>
          <p:cNvPr id="267279" name="Rectangle 15"/>
          <p:cNvSpPr>
            <a:spLocks noChangeArrowheads="1"/>
          </p:cNvSpPr>
          <p:nvPr/>
        </p:nvSpPr>
        <p:spPr bwMode="auto">
          <a:xfrm>
            <a:off x="6693149" y="2103091"/>
            <a:ext cx="1930400" cy="604837"/>
          </a:xfrm>
          <a:prstGeom prst="rect">
            <a:avLst/>
          </a:prstGeom>
          <a:solidFill>
            <a:srgbClr val="FFFFFF"/>
          </a:solidFill>
          <a:ln w="9525">
            <a:solidFill>
              <a:srgbClr val="000000"/>
            </a:solidFill>
            <a:miter lim="800000"/>
            <a:headEnd/>
            <a:tailEnd/>
          </a:ln>
        </p:spPr>
        <p:txBody>
          <a:bodyPr/>
          <a:lstStyle/>
          <a:p>
            <a:endParaRPr lang="es-ES"/>
          </a:p>
        </p:txBody>
      </p:sp>
      <p:sp>
        <p:nvSpPr>
          <p:cNvPr id="267280" name="Rectangle 16"/>
          <p:cNvSpPr>
            <a:spLocks noChangeArrowheads="1"/>
          </p:cNvSpPr>
          <p:nvPr/>
        </p:nvSpPr>
        <p:spPr bwMode="auto">
          <a:xfrm>
            <a:off x="6740774" y="2112616"/>
            <a:ext cx="1863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solidFill>
                  <a:srgbClr val="000000"/>
                </a:solidFill>
                <a:effectLst/>
                <a:latin typeface="Arial Narrow" pitchFamily="34" charset="0"/>
              </a:rPr>
              <a:t>Sección transversal</a:t>
            </a:r>
            <a:endParaRPr lang="es-ES_tradnl" altLang="es-ES" sz="3900" b="0" i="1">
              <a:effectLst>
                <a:outerShdw blurRad="38100" dist="38100" dir="2700000" algn="tl">
                  <a:srgbClr val="000000"/>
                </a:outerShdw>
              </a:effectLst>
              <a:latin typeface="Arial" charset="0"/>
            </a:endParaRPr>
          </a:p>
        </p:txBody>
      </p:sp>
      <p:sp>
        <p:nvSpPr>
          <p:cNvPr id="267281" name="Rectangle 17"/>
          <p:cNvSpPr>
            <a:spLocks noChangeArrowheads="1"/>
          </p:cNvSpPr>
          <p:nvPr/>
        </p:nvSpPr>
        <p:spPr bwMode="auto">
          <a:xfrm>
            <a:off x="7221786" y="2380903"/>
            <a:ext cx="977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solidFill>
                  <a:srgbClr val="000000"/>
                </a:solidFill>
                <a:effectLst/>
                <a:latin typeface="Arial Narrow" pitchFamily="34" charset="0"/>
              </a:rPr>
              <a:t>del núcleo</a:t>
            </a:r>
            <a:endParaRPr lang="es-ES_tradnl" altLang="es-ES" sz="3900" b="0" i="1">
              <a:effectLst>
                <a:outerShdw blurRad="38100" dist="38100" dir="2700000" algn="tl">
                  <a:srgbClr val="000000"/>
                </a:outerShdw>
              </a:effectLst>
              <a:latin typeface="Arial" charset="0"/>
            </a:endParaRPr>
          </a:p>
        </p:txBody>
      </p:sp>
      <p:grpSp>
        <p:nvGrpSpPr>
          <p:cNvPr id="267282" name="Group 18"/>
          <p:cNvGrpSpPr>
            <a:grpSpLocks/>
          </p:cNvGrpSpPr>
          <p:nvPr/>
        </p:nvGrpSpPr>
        <p:grpSpPr bwMode="auto">
          <a:xfrm>
            <a:off x="4718299" y="2207866"/>
            <a:ext cx="1520825" cy="288925"/>
            <a:chOff x="2784" y="2256"/>
            <a:chExt cx="958" cy="182"/>
          </a:xfrm>
        </p:grpSpPr>
        <p:sp>
          <p:nvSpPr>
            <p:cNvPr id="267283" name="Rectangle 19"/>
            <p:cNvSpPr>
              <a:spLocks noChangeArrowheads="1"/>
            </p:cNvSpPr>
            <p:nvPr/>
          </p:nvSpPr>
          <p:spPr bwMode="auto">
            <a:xfrm>
              <a:off x="2784" y="2256"/>
              <a:ext cx="29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effectLst>
                    <a:outerShdw blurRad="38100" dist="38100" dir="2700000" algn="tl">
                      <a:srgbClr val="000000"/>
                    </a:outerShdw>
                  </a:effectLst>
                  <a:latin typeface="Arial Narrow" pitchFamily="34" charset="0"/>
                </a:rPr>
                <a:t>Flujo</a:t>
              </a:r>
              <a:endParaRPr lang="es-ES_tradnl" altLang="es-ES" sz="3900" b="0" i="1">
                <a:effectLst>
                  <a:outerShdw blurRad="38100" dist="38100" dir="2700000" algn="tl">
                    <a:srgbClr val="000000"/>
                  </a:outerShdw>
                </a:effectLst>
                <a:latin typeface="Arial" charset="0"/>
              </a:endParaRPr>
            </a:p>
          </p:txBody>
        </p:sp>
        <p:sp>
          <p:nvSpPr>
            <p:cNvPr id="267284" name="Rectangle 20"/>
            <p:cNvSpPr>
              <a:spLocks noChangeArrowheads="1"/>
            </p:cNvSpPr>
            <p:nvPr/>
          </p:nvSpPr>
          <p:spPr bwMode="auto">
            <a:xfrm>
              <a:off x="3120" y="2256"/>
              <a:ext cx="62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effectLst>
                    <a:outerShdw blurRad="38100" dist="38100" dir="2700000" algn="tl">
                      <a:srgbClr val="000000"/>
                    </a:outerShdw>
                  </a:effectLst>
                  <a:latin typeface="Arial Narrow" pitchFamily="34" charset="0"/>
                </a:rPr>
                <a:t>magnético</a:t>
              </a:r>
              <a:endParaRPr lang="es-ES_tradnl" altLang="es-ES" sz="3900" b="0" i="1">
                <a:effectLst>
                  <a:outerShdw blurRad="38100" dist="38100" dir="2700000" algn="tl">
                    <a:srgbClr val="000000"/>
                  </a:outerShdw>
                </a:effectLst>
                <a:latin typeface="Arial" charset="0"/>
              </a:endParaRPr>
            </a:p>
          </p:txBody>
        </p:sp>
      </p:grpSp>
      <p:sp>
        <p:nvSpPr>
          <p:cNvPr id="267285" name="Line 21"/>
          <p:cNvSpPr>
            <a:spLocks noChangeShapeType="1"/>
          </p:cNvSpPr>
          <p:nvPr/>
        </p:nvSpPr>
        <p:spPr bwMode="auto">
          <a:xfrm flipV="1">
            <a:off x="3802311" y="3284191"/>
            <a:ext cx="28575"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286" name="Line 22"/>
          <p:cNvSpPr>
            <a:spLocks noChangeShapeType="1"/>
          </p:cNvSpPr>
          <p:nvPr/>
        </p:nvSpPr>
        <p:spPr bwMode="auto">
          <a:xfrm>
            <a:off x="3254624" y="2641253"/>
            <a:ext cx="1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287" name="Line 23"/>
          <p:cNvSpPr>
            <a:spLocks noChangeShapeType="1"/>
          </p:cNvSpPr>
          <p:nvPr/>
        </p:nvSpPr>
        <p:spPr bwMode="auto">
          <a:xfrm>
            <a:off x="4253161" y="2160241"/>
            <a:ext cx="15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288" name="Rectangle 24"/>
          <p:cNvSpPr>
            <a:spLocks noChangeArrowheads="1"/>
          </p:cNvSpPr>
          <p:nvPr/>
        </p:nvSpPr>
        <p:spPr bwMode="auto">
          <a:xfrm>
            <a:off x="395536" y="2131666"/>
            <a:ext cx="2514600" cy="365125"/>
          </a:xfrm>
          <a:prstGeom prst="rect">
            <a:avLst/>
          </a:prstGeom>
          <a:solidFill>
            <a:srgbClr val="C00000"/>
          </a:solidFill>
          <a:ln>
            <a:noFill/>
          </a:ln>
          <a:effectLst>
            <a:outerShdw dist="107763" dir="2700000" algn="ctr" rotWithShape="0">
              <a:schemeClr val="bg2"/>
            </a:outerShdw>
          </a:effectLst>
        </p:spPr>
        <p:txBody>
          <a:bodyPr lIns="0" tIns="0" rIns="0" bIns="0">
            <a:spAutoFit/>
          </a:bodyPr>
          <a:lstStyle/>
          <a:p>
            <a:pPr algn="l">
              <a:spcBef>
                <a:spcPct val="0"/>
              </a:spcBef>
            </a:pPr>
            <a:r>
              <a:rPr lang="es-ES_tradnl" altLang="es-ES" sz="2400" dirty="0">
                <a:effectLst>
                  <a:outerShdw blurRad="38100" dist="38100" dir="2700000" algn="tl">
                    <a:srgbClr val="000000"/>
                  </a:outerShdw>
                </a:effectLst>
                <a:latin typeface="Arial Narrow" pitchFamily="34" charset="0"/>
              </a:rPr>
              <a:t>Corrientes parásitas</a:t>
            </a:r>
            <a:endParaRPr lang="es-ES_tradnl" altLang="es-ES" sz="3900" b="0" i="1" dirty="0">
              <a:effectLst>
                <a:outerShdw blurRad="38100" dist="38100" dir="2700000" algn="tl">
                  <a:srgbClr val="000000"/>
                </a:outerShdw>
              </a:effectLst>
              <a:latin typeface="Arial" charset="0"/>
            </a:endParaRPr>
          </a:p>
        </p:txBody>
      </p:sp>
      <p:sp>
        <p:nvSpPr>
          <p:cNvPr id="267289" name="Rectangle 25"/>
          <p:cNvSpPr>
            <a:spLocks noChangeArrowheads="1"/>
          </p:cNvSpPr>
          <p:nvPr/>
        </p:nvSpPr>
        <p:spPr bwMode="auto">
          <a:xfrm>
            <a:off x="438472" y="3925505"/>
            <a:ext cx="8382000" cy="101566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000" dirty="0">
                <a:effectLst/>
              </a:rPr>
              <a:t>Las corrientes parásitas son corrientes que circulan por el </a:t>
            </a:r>
            <a:r>
              <a:rPr lang="es-ES_tradnl" altLang="es-ES" sz="2000" dirty="0" err="1">
                <a:effectLst/>
              </a:rPr>
              <a:t>inte-rior</a:t>
            </a:r>
            <a:r>
              <a:rPr lang="es-ES_tradnl" altLang="es-ES" sz="2000" dirty="0">
                <a:effectLst/>
              </a:rPr>
              <a:t> del material magnético como consecuencia de la variación temporal del campo magnético y la conductividad del material.</a:t>
            </a:r>
            <a:endParaRPr lang="es-ES" altLang="es-ES" sz="2400" dirty="0">
              <a:effectLst/>
            </a:endParaRPr>
          </a:p>
        </p:txBody>
      </p:sp>
      <p:sp>
        <p:nvSpPr>
          <p:cNvPr id="267290" name="Rectangle 26"/>
          <p:cNvSpPr>
            <a:spLocks noChangeArrowheads="1"/>
          </p:cNvSpPr>
          <p:nvPr/>
        </p:nvSpPr>
        <p:spPr bwMode="auto">
          <a:xfrm>
            <a:off x="514672" y="5013176"/>
            <a:ext cx="7924800" cy="1031875"/>
          </a:xfrm>
          <a:prstGeom prst="rect">
            <a:avLst/>
          </a:prstGeom>
          <a:noFill/>
          <a:ln w="25400">
            <a:solidFill>
              <a:srgbClr val="FF0000"/>
            </a:solidFill>
            <a:miter lim="800000"/>
            <a:headEnd/>
            <a:tailEnd/>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Lst>
        </p:spPr>
        <p:txBody>
          <a:bodyPr>
            <a:spAutoFit/>
          </a:bodyPr>
          <a:lstStyle/>
          <a:p>
            <a:pPr algn="l">
              <a:spcBef>
                <a:spcPct val="0"/>
              </a:spcBef>
            </a:pPr>
            <a:r>
              <a:rPr lang="es-ES_tradnl" altLang="es-ES" sz="2000" dirty="0">
                <a:effectLst/>
              </a:rPr>
              <a:t>Según la Ley de Lenz reaccionan contra el flujo que las crea reduciendo la inducción magnética, además, ocasionan </a:t>
            </a:r>
            <a:r>
              <a:rPr lang="es-ES_tradnl" altLang="es-ES" sz="2000" dirty="0" err="1">
                <a:effectLst/>
              </a:rPr>
              <a:t>pér-didas</a:t>
            </a:r>
            <a:r>
              <a:rPr lang="es-ES_tradnl" altLang="es-ES" sz="2000" dirty="0">
                <a:effectLst/>
              </a:rPr>
              <a:t> y, por tanto, calentamiento.</a:t>
            </a:r>
            <a:endParaRPr lang="es-ES" altLang="es-ES" sz="2000" dirty="0">
              <a:effectLst/>
            </a:endParaRPr>
          </a:p>
        </p:txBody>
      </p:sp>
      <p:sp>
        <p:nvSpPr>
          <p:cNvPr id="267291" name="Line 27"/>
          <p:cNvSpPr>
            <a:spLocks noChangeShapeType="1"/>
          </p:cNvSpPr>
          <p:nvPr/>
        </p:nvSpPr>
        <p:spPr bwMode="auto">
          <a:xfrm>
            <a:off x="622549" y="3850928"/>
            <a:ext cx="5811837"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292" name="Line 28"/>
          <p:cNvSpPr>
            <a:spLocks noChangeShapeType="1"/>
          </p:cNvSpPr>
          <p:nvPr/>
        </p:nvSpPr>
        <p:spPr bwMode="auto">
          <a:xfrm>
            <a:off x="4086474" y="3155603"/>
            <a:ext cx="324326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67293" name="Group 29"/>
          <p:cNvGrpSpPr>
            <a:grpSpLocks/>
          </p:cNvGrpSpPr>
          <p:nvPr/>
        </p:nvGrpSpPr>
        <p:grpSpPr bwMode="auto">
          <a:xfrm>
            <a:off x="2757736" y="1369666"/>
            <a:ext cx="1981200" cy="2133600"/>
            <a:chOff x="1488" y="768"/>
            <a:chExt cx="1248" cy="1344"/>
          </a:xfrm>
        </p:grpSpPr>
        <p:sp>
          <p:nvSpPr>
            <p:cNvPr id="267294" name="Rectangle 30"/>
            <p:cNvSpPr>
              <a:spLocks noChangeArrowheads="1"/>
            </p:cNvSpPr>
            <p:nvPr/>
          </p:nvSpPr>
          <p:spPr bwMode="auto">
            <a:xfrm>
              <a:off x="1488" y="768"/>
              <a:ext cx="1248" cy="134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7295" name="Rectangle 31"/>
            <p:cNvSpPr>
              <a:spLocks noChangeArrowheads="1"/>
            </p:cNvSpPr>
            <p:nvPr/>
          </p:nvSpPr>
          <p:spPr bwMode="auto">
            <a:xfrm>
              <a:off x="1602" y="882"/>
              <a:ext cx="1014" cy="1110"/>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7296" name="Rectangle 32"/>
            <p:cNvSpPr>
              <a:spLocks noChangeArrowheads="1"/>
            </p:cNvSpPr>
            <p:nvPr/>
          </p:nvSpPr>
          <p:spPr bwMode="auto">
            <a:xfrm>
              <a:off x="1746" y="1008"/>
              <a:ext cx="738" cy="852"/>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7297" name="Rectangle 33"/>
            <p:cNvSpPr>
              <a:spLocks noChangeArrowheads="1"/>
            </p:cNvSpPr>
            <p:nvPr/>
          </p:nvSpPr>
          <p:spPr bwMode="auto">
            <a:xfrm>
              <a:off x="1878" y="1128"/>
              <a:ext cx="456" cy="62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7298" name="Rectangle 34"/>
            <p:cNvSpPr>
              <a:spLocks noChangeArrowheads="1"/>
            </p:cNvSpPr>
            <p:nvPr/>
          </p:nvSpPr>
          <p:spPr bwMode="auto">
            <a:xfrm>
              <a:off x="1998" y="1230"/>
              <a:ext cx="216" cy="426"/>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sp>
        <p:nvSpPr>
          <p:cNvPr id="267299" name="Line 35"/>
          <p:cNvSpPr>
            <a:spLocks noChangeShapeType="1"/>
          </p:cNvSpPr>
          <p:nvPr/>
        </p:nvSpPr>
        <p:spPr bwMode="auto">
          <a:xfrm>
            <a:off x="624136" y="1728441"/>
            <a:ext cx="583882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67300" name="Freeform 36"/>
          <p:cNvSpPr>
            <a:spLocks/>
          </p:cNvSpPr>
          <p:nvPr/>
        </p:nvSpPr>
        <p:spPr bwMode="auto">
          <a:xfrm rot="3530091">
            <a:off x="3653087" y="1464915"/>
            <a:ext cx="182562"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7301" name="Freeform 37"/>
          <p:cNvSpPr>
            <a:spLocks/>
          </p:cNvSpPr>
          <p:nvPr/>
        </p:nvSpPr>
        <p:spPr bwMode="auto">
          <a:xfrm rot="-7673884">
            <a:off x="3729287" y="3141315"/>
            <a:ext cx="182562"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7302" name="Freeform 38"/>
          <p:cNvSpPr>
            <a:spLocks/>
          </p:cNvSpPr>
          <p:nvPr/>
        </p:nvSpPr>
        <p:spPr bwMode="auto">
          <a:xfrm rot="89745">
            <a:off x="3338761" y="2550766"/>
            <a:ext cx="182563" cy="144462"/>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7303" name="Freeform 39"/>
          <p:cNvSpPr>
            <a:spLocks/>
          </p:cNvSpPr>
          <p:nvPr/>
        </p:nvSpPr>
        <p:spPr bwMode="auto">
          <a:xfrm rot="21510255" flipV="1">
            <a:off x="3900736" y="2284066"/>
            <a:ext cx="182563" cy="144462"/>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7304" name="Line 40"/>
          <p:cNvSpPr>
            <a:spLocks noChangeShapeType="1"/>
          </p:cNvSpPr>
          <p:nvPr/>
        </p:nvSpPr>
        <p:spPr bwMode="auto">
          <a:xfrm>
            <a:off x="3624511" y="2112616"/>
            <a:ext cx="2206625" cy="1587"/>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67305" name="Line 41"/>
          <p:cNvSpPr>
            <a:spLocks noChangeShapeType="1"/>
          </p:cNvSpPr>
          <p:nvPr/>
        </p:nvSpPr>
        <p:spPr bwMode="auto">
          <a:xfrm>
            <a:off x="3710236" y="2865091"/>
            <a:ext cx="2206625" cy="1587"/>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67306" name="Line 42"/>
          <p:cNvSpPr>
            <a:spLocks noChangeShapeType="1"/>
          </p:cNvSpPr>
          <p:nvPr/>
        </p:nvSpPr>
        <p:spPr bwMode="auto">
          <a:xfrm>
            <a:off x="3900736" y="1950691"/>
            <a:ext cx="2244725" cy="1587"/>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67307" name="Line 43"/>
          <p:cNvSpPr>
            <a:spLocks noChangeShapeType="1"/>
          </p:cNvSpPr>
          <p:nvPr/>
        </p:nvSpPr>
        <p:spPr bwMode="auto">
          <a:xfrm>
            <a:off x="3853111" y="2636491"/>
            <a:ext cx="2244725" cy="1587"/>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67308" name="AutoShape 44"/>
          <p:cNvSpPr>
            <a:spLocks noChangeArrowheads="1"/>
          </p:cNvSpPr>
          <p:nvPr/>
        </p:nvSpPr>
        <p:spPr bwMode="auto">
          <a:xfrm rot="-1839987">
            <a:off x="2431931" y="2706671"/>
            <a:ext cx="1006883" cy="486527"/>
          </a:xfrm>
          <a:prstGeom prst="rightArrow">
            <a:avLst>
              <a:gd name="adj1" fmla="val 50000"/>
              <a:gd name="adj2" fmla="val 60000"/>
            </a:avLst>
          </a:prstGeom>
          <a:solidFill>
            <a:srgbClr val="FF0000"/>
          </a:solidFill>
          <a:ln w="3175">
            <a:solidFill>
              <a:schemeClr val="bg2"/>
            </a:solidFill>
            <a:miter lim="800000"/>
            <a:headEnd/>
            <a:tailEnd/>
          </a:ln>
          <a:effectLst>
            <a:outerShdw dist="71842" dir="2700000" algn="ctr" rotWithShape="0">
              <a:schemeClr val="bg2"/>
            </a:outerShdw>
          </a:effectLst>
        </p:spPr>
        <p:txBody>
          <a:bodyPr wrap="square" anchor="ctr">
            <a:spAutoFit/>
          </a:bodyPr>
          <a:lstStyle/>
          <a:p>
            <a:endParaRPr lang="es-ES"/>
          </a:p>
        </p:txBody>
      </p:sp>
      <p:sp>
        <p:nvSpPr>
          <p:cNvPr id="267309" name="Rectangle 45"/>
          <p:cNvSpPr>
            <a:spLocks noChangeArrowheads="1"/>
          </p:cNvSpPr>
          <p:nvPr/>
        </p:nvSpPr>
        <p:spPr bwMode="auto">
          <a:xfrm>
            <a:off x="453652" y="6119813"/>
            <a:ext cx="8078788" cy="430887"/>
          </a:xfrm>
          <a:prstGeom prst="rect">
            <a:avLst/>
          </a:prstGeom>
          <a:solidFill>
            <a:srgbClr val="CC3300"/>
          </a:solidFill>
          <a:ln w="25400">
            <a:solidFill>
              <a:srgbClr val="FF0000"/>
            </a:solidFill>
            <a:miter lim="800000"/>
            <a:headEnd/>
            <a:tailEnd/>
          </a:ln>
          <a:effectLst>
            <a:outerShdw dist="28398" dir="3806097" algn="ctr" rotWithShape="0">
              <a:schemeClr val="bg2"/>
            </a:outerShdw>
          </a:effectLst>
        </p:spPr>
        <p:txBody>
          <a:bodyPr wrap="square">
            <a:spAutoFit/>
          </a:bodyPr>
          <a:lstStyle/>
          <a:p>
            <a:pPr algn="l">
              <a:spcBef>
                <a:spcPct val="0"/>
              </a:spcBef>
            </a:pPr>
            <a:r>
              <a:rPr lang="es-ES_tradnl" altLang="es-ES" sz="2200" dirty="0">
                <a:effectLst>
                  <a:outerShdw blurRad="38100" dist="38100" dir="2700000" algn="tl">
                    <a:srgbClr val="000000"/>
                  </a:outerShdw>
                </a:effectLst>
              </a:rPr>
              <a:t>Pérdidas por corrientes parásitas: </a:t>
            </a:r>
            <a:r>
              <a:rPr lang="es-ES_tradnl" altLang="es-ES" sz="2200" dirty="0" err="1">
                <a:effectLst>
                  <a:outerShdw blurRad="38100" dist="38100" dir="2700000" algn="tl">
                    <a:srgbClr val="000000"/>
                  </a:outerShdw>
                </a:effectLst>
              </a:rPr>
              <a:t>P</a:t>
            </a:r>
            <a:r>
              <a:rPr lang="es-ES_tradnl" altLang="es-ES" sz="1600" dirty="0" err="1">
                <a:effectLst>
                  <a:outerShdw blurRad="38100" dist="38100" dir="2700000" algn="tl">
                    <a:srgbClr val="000000"/>
                  </a:outerShdw>
                </a:effectLst>
              </a:rPr>
              <a:t>fe</a:t>
            </a:r>
            <a:r>
              <a:rPr lang="es-ES_tradnl" altLang="es-ES" sz="2200" dirty="0">
                <a:effectLst>
                  <a:outerShdw blurRad="38100" dist="38100" dir="2700000" algn="tl">
                    <a:srgbClr val="000000"/>
                  </a:outerShdw>
                </a:effectLst>
              </a:rPr>
              <a:t>=K*f</a:t>
            </a:r>
            <a:r>
              <a:rPr lang="es-ES_tradnl" altLang="es-ES" sz="2200" baseline="30000" dirty="0">
                <a:effectLst>
                  <a:outerShdw blurRad="38100" dist="38100" dir="2700000" algn="tl">
                    <a:srgbClr val="000000"/>
                  </a:outerShdw>
                </a:effectLst>
              </a:rPr>
              <a:t>2*</a:t>
            </a:r>
            <a:r>
              <a:rPr lang="es-ES_tradnl" altLang="es-ES" sz="2200" dirty="0" err="1">
                <a:effectLst>
                  <a:outerShdw blurRad="38100" dist="38100" dir="2700000" algn="tl">
                    <a:srgbClr val="000000"/>
                  </a:outerShdw>
                </a:effectLst>
              </a:rPr>
              <a:t>B</a:t>
            </a:r>
            <a:r>
              <a:rPr lang="es-ES_tradnl" altLang="es-ES" sz="2200" baseline="-25000" dirty="0" err="1">
                <a:effectLst>
                  <a:outerShdw blurRad="38100" dist="38100" dir="2700000" algn="tl">
                    <a:srgbClr val="000000"/>
                  </a:outerShdw>
                </a:effectLst>
              </a:rPr>
              <a:t>m</a:t>
            </a:r>
            <a:r>
              <a:rPr lang="es-ES_tradnl" altLang="es-ES" sz="2200" baseline="-25000" dirty="0">
                <a:effectLst>
                  <a:outerShdw blurRad="38100" dist="38100" dir="2700000" algn="tl">
                    <a:srgbClr val="000000"/>
                  </a:outerShdw>
                </a:effectLst>
              </a:rPr>
              <a:t>   </a:t>
            </a:r>
            <a:r>
              <a:rPr lang="es-ES_tradnl" altLang="es-ES" sz="2200" dirty="0">
                <a:effectLst>
                  <a:outerShdw blurRad="38100" dist="38100" dir="2700000" algn="tl">
                    <a:srgbClr val="000000"/>
                  </a:outerShdw>
                </a:effectLst>
              </a:rPr>
              <a:t>(W/Kg)</a:t>
            </a:r>
            <a:endParaRPr lang="es-ES" altLang="es-ES" sz="2000" dirty="0">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67309"/>
                                        </p:tgtEl>
                                        <p:attrNameLst>
                                          <p:attrName>style.visibility</p:attrName>
                                        </p:attrNameLst>
                                      </p:cBhvr>
                                      <p:to>
                                        <p:strVal val="visible"/>
                                      </p:to>
                                    </p:set>
                                    <p:anim calcmode="lin" valueType="num">
                                      <p:cBhvr>
                                        <p:cTn id="7" dur="500" fill="hold"/>
                                        <p:tgtEl>
                                          <p:spTgt spid="267309"/>
                                        </p:tgtEl>
                                        <p:attrNameLst>
                                          <p:attrName>ppt_w</p:attrName>
                                        </p:attrNameLst>
                                      </p:cBhvr>
                                      <p:tavLst>
                                        <p:tav tm="0">
                                          <p:val>
                                            <p:fltVal val="0"/>
                                          </p:val>
                                        </p:tav>
                                        <p:tav tm="100000">
                                          <p:val>
                                            <p:strVal val="#ppt_w"/>
                                          </p:val>
                                        </p:tav>
                                      </p:tavLst>
                                    </p:anim>
                                    <p:anim calcmode="lin" valueType="num">
                                      <p:cBhvr>
                                        <p:cTn id="8" dur="500" fill="hold"/>
                                        <p:tgtEl>
                                          <p:spTgt spid="267309"/>
                                        </p:tgtEl>
                                        <p:attrNameLst>
                                          <p:attrName>ppt_h</p:attrName>
                                        </p:attrNameLst>
                                      </p:cBhvr>
                                      <p:tavLst>
                                        <p:tav tm="0">
                                          <p:val>
                                            <p:fltVal val="0"/>
                                          </p:val>
                                        </p:tav>
                                        <p:tav tm="100000">
                                          <p:val>
                                            <p:strVal val="#ppt_h"/>
                                          </p:val>
                                        </p:tav>
                                      </p:tavLst>
                                    </p:anim>
                                    <p:anim calcmode="lin" valueType="num">
                                      <p:cBhvr>
                                        <p:cTn id="9" dur="500" fill="hold"/>
                                        <p:tgtEl>
                                          <p:spTgt spid="267309"/>
                                        </p:tgtEl>
                                        <p:attrNameLst>
                                          <p:attrName>ppt_x</p:attrName>
                                        </p:attrNameLst>
                                      </p:cBhvr>
                                      <p:tavLst>
                                        <p:tav tm="0">
                                          <p:val>
                                            <p:fltVal val="0.5"/>
                                          </p:val>
                                        </p:tav>
                                        <p:tav tm="100000">
                                          <p:val>
                                            <p:strVal val="#ppt_x"/>
                                          </p:val>
                                        </p:tav>
                                      </p:tavLst>
                                    </p:anim>
                                    <p:anim calcmode="lin" valueType="num">
                                      <p:cBhvr>
                                        <p:cTn id="10" dur="500" fill="hold"/>
                                        <p:tgtEl>
                                          <p:spTgt spid="26730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320" name="Rectangle 248"/>
          <p:cNvSpPr>
            <a:spLocks noChangeArrowheads="1"/>
          </p:cNvSpPr>
          <p:nvPr/>
        </p:nvSpPr>
        <p:spPr bwMode="auto">
          <a:xfrm>
            <a:off x="1041400" y="1630363"/>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22" name="Rectangle 250"/>
          <p:cNvSpPr>
            <a:spLocks noChangeArrowheads="1"/>
          </p:cNvSpPr>
          <p:nvPr/>
        </p:nvSpPr>
        <p:spPr bwMode="auto">
          <a:xfrm>
            <a:off x="990600" y="1682750"/>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23" name="Rectangle 251"/>
          <p:cNvSpPr>
            <a:spLocks noChangeArrowheads="1"/>
          </p:cNvSpPr>
          <p:nvPr/>
        </p:nvSpPr>
        <p:spPr bwMode="auto">
          <a:xfrm>
            <a:off x="965200" y="1708150"/>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97" name="Rectangle 225"/>
          <p:cNvSpPr>
            <a:spLocks noChangeArrowheads="1"/>
          </p:cNvSpPr>
          <p:nvPr/>
        </p:nvSpPr>
        <p:spPr bwMode="auto">
          <a:xfrm>
            <a:off x="914400" y="1760538"/>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98" name="Rectangle 226"/>
          <p:cNvSpPr>
            <a:spLocks noChangeArrowheads="1"/>
          </p:cNvSpPr>
          <p:nvPr/>
        </p:nvSpPr>
        <p:spPr bwMode="auto">
          <a:xfrm>
            <a:off x="889000" y="1785938"/>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0" name="Rectangle 228"/>
          <p:cNvSpPr>
            <a:spLocks noChangeArrowheads="1"/>
          </p:cNvSpPr>
          <p:nvPr/>
        </p:nvSpPr>
        <p:spPr bwMode="auto">
          <a:xfrm>
            <a:off x="838200" y="1838325"/>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1" name="Rectangle 229"/>
          <p:cNvSpPr>
            <a:spLocks noChangeArrowheads="1"/>
          </p:cNvSpPr>
          <p:nvPr/>
        </p:nvSpPr>
        <p:spPr bwMode="auto">
          <a:xfrm>
            <a:off x="812800" y="1863725"/>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4" name="Rectangle 232"/>
          <p:cNvSpPr>
            <a:spLocks noChangeArrowheads="1"/>
          </p:cNvSpPr>
          <p:nvPr/>
        </p:nvSpPr>
        <p:spPr bwMode="auto">
          <a:xfrm>
            <a:off x="762000" y="1917700"/>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5" name="Rectangle 233"/>
          <p:cNvSpPr>
            <a:spLocks noChangeArrowheads="1"/>
          </p:cNvSpPr>
          <p:nvPr/>
        </p:nvSpPr>
        <p:spPr bwMode="auto">
          <a:xfrm>
            <a:off x="736600" y="1943100"/>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7" name="Rectangle 235"/>
          <p:cNvSpPr>
            <a:spLocks noChangeArrowheads="1"/>
          </p:cNvSpPr>
          <p:nvPr/>
        </p:nvSpPr>
        <p:spPr bwMode="auto">
          <a:xfrm>
            <a:off x="685800" y="1995488"/>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08" name="Rectangle 236"/>
          <p:cNvSpPr>
            <a:spLocks noChangeArrowheads="1"/>
          </p:cNvSpPr>
          <p:nvPr/>
        </p:nvSpPr>
        <p:spPr bwMode="auto">
          <a:xfrm>
            <a:off x="660400" y="2020888"/>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88" name="Rectangle 216"/>
          <p:cNvSpPr>
            <a:spLocks noChangeArrowheads="1"/>
          </p:cNvSpPr>
          <p:nvPr/>
        </p:nvSpPr>
        <p:spPr bwMode="auto">
          <a:xfrm>
            <a:off x="609600" y="2073275"/>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89" name="Rectangle 217"/>
          <p:cNvSpPr>
            <a:spLocks noChangeArrowheads="1"/>
          </p:cNvSpPr>
          <p:nvPr/>
        </p:nvSpPr>
        <p:spPr bwMode="auto">
          <a:xfrm>
            <a:off x="584200" y="2098675"/>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91" name="Rectangle 219"/>
          <p:cNvSpPr>
            <a:spLocks noChangeArrowheads="1"/>
          </p:cNvSpPr>
          <p:nvPr/>
        </p:nvSpPr>
        <p:spPr bwMode="auto">
          <a:xfrm>
            <a:off x="533400" y="2151063"/>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92" name="Rectangle 220"/>
          <p:cNvSpPr>
            <a:spLocks noChangeArrowheads="1"/>
          </p:cNvSpPr>
          <p:nvPr/>
        </p:nvSpPr>
        <p:spPr bwMode="auto">
          <a:xfrm>
            <a:off x="508000" y="2176463"/>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83" name="Rectangle 211"/>
          <p:cNvSpPr>
            <a:spLocks noChangeArrowheads="1"/>
          </p:cNvSpPr>
          <p:nvPr/>
        </p:nvSpPr>
        <p:spPr bwMode="auto">
          <a:xfrm>
            <a:off x="457200" y="2230438"/>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84" name="Rectangle 212"/>
          <p:cNvSpPr>
            <a:spLocks noChangeArrowheads="1"/>
          </p:cNvSpPr>
          <p:nvPr/>
        </p:nvSpPr>
        <p:spPr bwMode="auto">
          <a:xfrm>
            <a:off x="431800" y="2255838"/>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80" name="Rectangle 208"/>
          <p:cNvSpPr>
            <a:spLocks noChangeArrowheads="1"/>
          </p:cNvSpPr>
          <p:nvPr/>
        </p:nvSpPr>
        <p:spPr bwMode="auto">
          <a:xfrm>
            <a:off x="381000" y="2308225"/>
            <a:ext cx="2895600" cy="2111375"/>
          </a:xfrm>
          <a:prstGeom prst="rect">
            <a:avLst/>
          </a:prstGeom>
          <a:solidFill>
            <a:srgbClr val="FFFF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279" name="Rectangle 207"/>
          <p:cNvSpPr>
            <a:spLocks noChangeArrowheads="1"/>
          </p:cNvSpPr>
          <p:nvPr/>
        </p:nvSpPr>
        <p:spPr bwMode="auto">
          <a:xfrm>
            <a:off x="381000" y="2333625"/>
            <a:ext cx="2895600" cy="2111375"/>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074" name="Rectangle 2"/>
          <p:cNvSpPr>
            <a:spLocks noGrp="1" noChangeArrowheads="1"/>
          </p:cNvSpPr>
          <p:nvPr>
            <p:ph type="title"/>
          </p:nvPr>
        </p:nvSpPr>
        <p:spPr>
          <a:xfrm>
            <a:off x="304800" y="76200"/>
            <a:ext cx="8229600" cy="1143000"/>
          </a:xfrm>
          <a:noFill/>
          <a:ln/>
          <a:effectLst>
            <a:outerShdw dist="35921" dir="2700000" algn="ctr" rotWithShape="0">
              <a:schemeClr val="bg2"/>
            </a:outerShdw>
          </a:effectLst>
        </p:spPr>
        <p:txBody>
          <a:bodyPr/>
          <a:lstStyle/>
          <a:p>
            <a:r>
              <a:rPr lang="es-ES_tradnl" altLang="es-ES" sz="4700" b="1">
                <a:latin typeface="Tahoma" pitchFamily="34" charset="0"/>
              </a:rPr>
              <a:t>1.6 Corrientes parásitas II</a:t>
            </a:r>
            <a:endParaRPr lang="es-ES_tradnl" altLang="es-ES"/>
          </a:p>
        </p:txBody>
      </p:sp>
      <p:sp>
        <p:nvSpPr>
          <p:cNvPr id="259167" name="Line 95"/>
          <p:cNvSpPr>
            <a:spLocks noChangeShapeType="1"/>
          </p:cNvSpPr>
          <p:nvPr/>
        </p:nvSpPr>
        <p:spPr bwMode="auto">
          <a:xfrm>
            <a:off x="1066800" y="1600200"/>
            <a:ext cx="610552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168" name="Freeform 96"/>
          <p:cNvSpPr>
            <a:spLocks/>
          </p:cNvSpPr>
          <p:nvPr/>
        </p:nvSpPr>
        <p:spPr bwMode="auto">
          <a:xfrm>
            <a:off x="5997575" y="2463800"/>
            <a:ext cx="144463" cy="192088"/>
          </a:xfrm>
          <a:custGeom>
            <a:avLst/>
            <a:gdLst>
              <a:gd name="T0" fmla="*/ 0 w 91"/>
              <a:gd name="T1" fmla="*/ 0 h 121"/>
              <a:gd name="T2" fmla="*/ 0 w 91"/>
              <a:gd name="T3" fmla="*/ 121 h 121"/>
              <a:gd name="T4" fmla="*/ 91 w 91"/>
              <a:gd name="T5" fmla="*/ 61 h 121"/>
              <a:gd name="T6" fmla="*/ 0 w 91"/>
              <a:gd name="T7" fmla="*/ 0 h 121"/>
            </a:gdLst>
            <a:ahLst/>
            <a:cxnLst>
              <a:cxn ang="0">
                <a:pos x="T0" y="T1"/>
              </a:cxn>
              <a:cxn ang="0">
                <a:pos x="T2" y="T3"/>
              </a:cxn>
              <a:cxn ang="0">
                <a:pos x="T4" y="T5"/>
              </a:cxn>
              <a:cxn ang="0">
                <a:pos x="T6" y="T7"/>
              </a:cxn>
            </a:cxnLst>
            <a:rect l="0" t="0" r="r" b="b"/>
            <a:pathLst>
              <a:path w="91" h="121">
                <a:moveTo>
                  <a:pt x="0" y="0"/>
                </a:moveTo>
                <a:lnTo>
                  <a:pt x="0" y="121"/>
                </a:lnTo>
                <a:lnTo>
                  <a:pt x="91"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59169" name="Freeform 97"/>
          <p:cNvSpPr>
            <a:spLocks/>
          </p:cNvSpPr>
          <p:nvPr/>
        </p:nvSpPr>
        <p:spPr bwMode="auto">
          <a:xfrm>
            <a:off x="5670550" y="2627313"/>
            <a:ext cx="134938" cy="192087"/>
          </a:xfrm>
          <a:custGeom>
            <a:avLst/>
            <a:gdLst>
              <a:gd name="T0" fmla="*/ 0 w 85"/>
              <a:gd name="T1" fmla="*/ 0 h 121"/>
              <a:gd name="T2" fmla="*/ 0 w 85"/>
              <a:gd name="T3" fmla="*/ 121 h 121"/>
              <a:gd name="T4" fmla="*/ 85 w 85"/>
              <a:gd name="T5" fmla="*/ 61 h 121"/>
              <a:gd name="T6" fmla="*/ 0 w 85"/>
              <a:gd name="T7" fmla="*/ 0 h 121"/>
            </a:gdLst>
            <a:ahLst/>
            <a:cxnLst>
              <a:cxn ang="0">
                <a:pos x="T0" y="T1"/>
              </a:cxn>
              <a:cxn ang="0">
                <a:pos x="T2" y="T3"/>
              </a:cxn>
              <a:cxn ang="0">
                <a:pos x="T4" y="T5"/>
              </a:cxn>
              <a:cxn ang="0">
                <a:pos x="T6" y="T7"/>
              </a:cxn>
            </a:cxnLst>
            <a:rect l="0" t="0" r="r" b="b"/>
            <a:pathLst>
              <a:path w="85" h="121">
                <a:moveTo>
                  <a:pt x="0" y="0"/>
                </a:moveTo>
                <a:lnTo>
                  <a:pt x="0" y="121"/>
                </a:lnTo>
                <a:lnTo>
                  <a:pt x="85" y="61"/>
                </a:lnTo>
                <a:lnTo>
                  <a:pt x="0" y="0"/>
                </a:lnTo>
                <a:close/>
              </a:path>
            </a:pathLst>
          </a:custGeom>
          <a:solidFill>
            <a:schemeClr val="accent1"/>
          </a:solidFill>
          <a:ln w="9525">
            <a:solidFill>
              <a:srgbClr val="00FFFF"/>
            </a:solidFill>
            <a:prstDash val="solid"/>
            <a:round/>
            <a:headEnd/>
            <a:tailEnd/>
          </a:ln>
        </p:spPr>
        <p:txBody>
          <a:bodyPr/>
          <a:lstStyle/>
          <a:p>
            <a:endParaRPr lang="es-ES"/>
          </a:p>
        </p:txBody>
      </p:sp>
      <p:sp>
        <p:nvSpPr>
          <p:cNvPr id="259170" name="Freeform 98"/>
          <p:cNvSpPr>
            <a:spLocks/>
          </p:cNvSpPr>
          <p:nvPr/>
        </p:nvSpPr>
        <p:spPr bwMode="auto">
          <a:xfrm>
            <a:off x="5691188" y="3386138"/>
            <a:ext cx="142875" cy="192087"/>
          </a:xfrm>
          <a:custGeom>
            <a:avLst/>
            <a:gdLst>
              <a:gd name="T0" fmla="*/ 0 w 90"/>
              <a:gd name="T1" fmla="*/ 0 h 121"/>
              <a:gd name="T2" fmla="*/ 0 w 90"/>
              <a:gd name="T3" fmla="*/ 121 h 121"/>
              <a:gd name="T4" fmla="*/ 90 w 90"/>
              <a:gd name="T5" fmla="*/ 61 h 121"/>
              <a:gd name="T6" fmla="*/ 0 w 90"/>
              <a:gd name="T7" fmla="*/ 0 h 121"/>
            </a:gdLst>
            <a:ahLst/>
            <a:cxnLst>
              <a:cxn ang="0">
                <a:pos x="T0" y="T1"/>
              </a:cxn>
              <a:cxn ang="0">
                <a:pos x="T2" y="T3"/>
              </a:cxn>
              <a:cxn ang="0">
                <a:pos x="T4" y="T5"/>
              </a:cxn>
              <a:cxn ang="0">
                <a:pos x="T6" y="T7"/>
              </a:cxn>
            </a:cxnLst>
            <a:rect l="0" t="0" r="r" b="b"/>
            <a:pathLst>
              <a:path w="90" h="121">
                <a:moveTo>
                  <a:pt x="0" y="0"/>
                </a:moveTo>
                <a:lnTo>
                  <a:pt x="0" y="121"/>
                </a:lnTo>
                <a:lnTo>
                  <a:pt x="90"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59171" name="Freeform 99"/>
          <p:cNvSpPr>
            <a:spLocks/>
          </p:cNvSpPr>
          <p:nvPr/>
        </p:nvSpPr>
        <p:spPr bwMode="auto">
          <a:xfrm>
            <a:off x="5969000" y="3155950"/>
            <a:ext cx="134938" cy="192088"/>
          </a:xfrm>
          <a:custGeom>
            <a:avLst/>
            <a:gdLst>
              <a:gd name="T0" fmla="*/ 0 w 85"/>
              <a:gd name="T1" fmla="*/ 0 h 121"/>
              <a:gd name="T2" fmla="*/ 0 w 85"/>
              <a:gd name="T3" fmla="*/ 121 h 121"/>
              <a:gd name="T4" fmla="*/ 85 w 85"/>
              <a:gd name="T5" fmla="*/ 61 h 121"/>
              <a:gd name="T6" fmla="*/ 0 w 85"/>
              <a:gd name="T7" fmla="*/ 0 h 121"/>
            </a:gdLst>
            <a:ahLst/>
            <a:cxnLst>
              <a:cxn ang="0">
                <a:pos x="T0" y="T1"/>
              </a:cxn>
              <a:cxn ang="0">
                <a:pos x="T2" y="T3"/>
              </a:cxn>
              <a:cxn ang="0">
                <a:pos x="T4" y="T5"/>
              </a:cxn>
              <a:cxn ang="0">
                <a:pos x="T6" y="T7"/>
              </a:cxn>
            </a:cxnLst>
            <a:rect l="0" t="0" r="r" b="b"/>
            <a:pathLst>
              <a:path w="85" h="121">
                <a:moveTo>
                  <a:pt x="0" y="0"/>
                </a:moveTo>
                <a:lnTo>
                  <a:pt x="0" y="121"/>
                </a:lnTo>
                <a:lnTo>
                  <a:pt x="85" y="61"/>
                </a:lnTo>
                <a:lnTo>
                  <a:pt x="0"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59172" name="Line 100"/>
          <p:cNvSpPr>
            <a:spLocks noChangeShapeType="1"/>
          </p:cNvSpPr>
          <p:nvPr/>
        </p:nvSpPr>
        <p:spPr bwMode="auto">
          <a:xfrm>
            <a:off x="6324600" y="2406650"/>
            <a:ext cx="1588" cy="20653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59173" name="Line 101"/>
          <p:cNvSpPr>
            <a:spLocks noChangeShapeType="1"/>
          </p:cNvSpPr>
          <p:nvPr/>
        </p:nvSpPr>
        <p:spPr bwMode="auto">
          <a:xfrm>
            <a:off x="7200900" y="1609725"/>
            <a:ext cx="1588" cy="20653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59174" name="Line 102"/>
          <p:cNvSpPr>
            <a:spLocks noChangeShapeType="1"/>
          </p:cNvSpPr>
          <p:nvPr/>
        </p:nvSpPr>
        <p:spPr bwMode="auto">
          <a:xfrm flipV="1">
            <a:off x="6343650" y="3810000"/>
            <a:ext cx="857250" cy="6572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sp>
        <p:nvSpPr>
          <p:cNvPr id="259175" name="Line 103"/>
          <p:cNvSpPr>
            <a:spLocks noChangeShapeType="1"/>
          </p:cNvSpPr>
          <p:nvPr/>
        </p:nvSpPr>
        <p:spPr bwMode="auto">
          <a:xfrm flipV="1">
            <a:off x="6296025" y="1609725"/>
            <a:ext cx="836613" cy="76993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59180" name="Group 108"/>
          <p:cNvGrpSpPr>
            <a:grpSpLocks/>
          </p:cNvGrpSpPr>
          <p:nvPr/>
        </p:nvGrpSpPr>
        <p:grpSpPr bwMode="auto">
          <a:xfrm>
            <a:off x="4589463" y="2819400"/>
            <a:ext cx="1520825" cy="288925"/>
            <a:chOff x="2784" y="2256"/>
            <a:chExt cx="958" cy="182"/>
          </a:xfrm>
        </p:grpSpPr>
        <p:sp>
          <p:nvSpPr>
            <p:cNvPr id="259181" name="Rectangle 109"/>
            <p:cNvSpPr>
              <a:spLocks noChangeArrowheads="1"/>
            </p:cNvSpPr>
            <p:nvPr/>
          </p:nvSpPr>
          <p:spPr bwMode="auto">
            <a:xfrm>
              <a:off x="2784" y="2256"/>
              <a:ext cx="29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effectLst>
                    <a:outerShdw blurRad="38100" dist="38100" dir="2700000" algn="tl">
                      <a:srgbClr val="000000"/>
                    </a:outerShdw>
                  </a:effectLst>
                  <a:latin typeface="Arial Narrow" pitchFamily="34" charset="0"/>
                </a:rPr>
                <a:t>Flujo</a:t>
              </a:r>
              <a:endParaRPr lang="es-ES_tradnl" altLang="es-ES" sz="3900" b="0" i="1">
                <a:effectLst>
                  <a:outerShdw blurRad="38100" dist="38100" dir="2700000" algn="tl">
                    <a:srgbClr val="000000"/>
                  </a:outerShdw>
                </a:effectLst>
                <a:latin typeface="Arial" charset="0"/>
              </a:endParaRPr>
            </a:p>
          </p:txBody>
        </p:sp>
        <p:sp>
          <p:nvSpPr>
            <p:cNvPr id="259182" name="Rectangle 110"/>
            <p:cNvSpPr>
              <a:spLocks noChangeArrowheads="1"/>
            </p:cNvSpPr>
            <p:nvPr/>
          </p:nvSpPr>
          <p:spPr bwMode="auto">
            <a:xfrm>
              <a:off x="3120" y="2256"/>
              <a:ext cx="62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effectLst>
                    <a:outerShdw blurRad="38100" dist="38100" dir="2700000" algn="tl">
                      <a:srgbClr val="000000"/>
                    </a:outerShdw>
                  </a:effectLst>
                  <a:latin typeface="Arial Narrow" pitchFamily="34" charset="0"/>
                </a:rPr>
                <a:t>magnético</a:t>
              </a:r>
              <a:endParaRPr lang="es-ES_tradnl" altLang="es-ES" sz="3900" b="0" i="1">
                <a:effectLst>
                  <a:outerShdw blurRad="38100" dist="38100" dir="2700000" algn="tl">
                    <a:srgbClr val="000000"/>
                  </a:outerShdw>
                </a:effectLst>
                <a:latin typeface="Arial" charset="0"/>
              </a:endParaRPr>
            </a:p>
          </p:txBody>
        </p:sp>
      </p:grpSp>
      <p:sp>
        <p:nvSpPr>
          <p:cNvPr id="259183" name="Line 111"/>
          <p:cNvSpPr>
            <a:spLocks noChangeShapeType="1"/>
          </p:cNvSpPr>
          <p:nvPr/>
        </p:nvSpPr>
        <p:spPr bwMode="auto">
          <a:xfrm flipV="1">
            <a:off x="3673475" y="3895725"/>
            <a:ext cx="28575"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185" name="Line 113"/>
          <p:cNvSpPr>
            <a:spLocks noChangeShapeType="1"/>
          </p:cNvSpPr>
          <p:nvPr/>
        </p:nvSpPr>
        <p:spPr bwMode="auto">
          <a:xfrm>
            <a:off x="4124325" y="2771775"/>
            <a:ext cx="15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187" name="Line 115"/>
          <p:cNvSpPr>
            <a:spLocks noChangeShapeType="1"/>
          </p:cNvSpPr>
          <p:nvPr/>
        </p:nvSpPr>
        <p:spPr bwMode="auto">
          <a:xfrm>
            <a:off x="476250" y="4462463"/>
            <a:ext cx="588645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188" name="Line 116"/>
          <p:cNvSpPr>
            <a:spLocks noChangeShapeType="1"/>
          </p:cNvSpPr>
          <p:nvPr/>
        </p:nvSpPr>
        <p:spPr bwMode="auto">
          <a:xfrm>
            <a:off x="3957638" y="3767138"/>
            <a:ext cx="32432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grpSp>
        <p:nvGrpSpPr>
          <p:cNvPr id="259189" name="Group 117"/>
          <p:cNvGrpSpPr>
            <a:grpSpLocks/>
          </p:cNvGrpSpPr>
          <p:nvPr/>
        </p:nvGrpSpPr>
        <p:grpSpPr bwMode="auto">
          <a:xfrm>
            <a:off x="2628900" y="1981200"/>
            <a:ext cx="1981200" cy="2133600"/>
            <a:chOff x="1488" y="768"/>
            <a:chExt cx="1248" cy="1344"/>
          </a:xfrm>
        </p:grpSpPr>
        <p:sp>
          <p:nvSpPr>
            <p:cNvPr id="259190" name="Rectangle 118"/>
            <p:cNvSpPr>
              <a:spLocks noChangeArrowheads="1"/>
            </p:cNvSpPr>
            <p:nvPr/>
          </p:nvSpPr>
          <p:spPr bwMode="auto">
            <a:xfrm>
              <a:off x="1488" y="768"/>
              <a:ext cx="1248" cy="134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59191" name="Rectangle 119"/>
            <p:cNvSpPr>
              <a:spLocks noChangeArrowheads="1"/>
            </p:cNvSpPr>
            <p:nvPr/>
          </p:nvSpPr>
          <p:spPr bwMode="auto">
            <a:xfrm>
              <a:off x="1602" y="882"/>
              <a:ext cx="1014" cy="1110"/>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59192" name="Rectangle 120"/>
            <p:cNvSpPr>
              <a:spLocks noChangeArrowheads="1"/>
            </p:cNvSpPr>
            <p:nvPr/>
          </p:nvSpPr>
          <p:spPr bwMode="auto">
            <a:xfrm>
              <a:off x="1746" y="1008"/>
              <a:ext cx="738" cy="852"/>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59193" name="Rectangle 121"/>
            <p:cNvSpPr>
              <a:spLocks noChangeArrowheads="1"/>
            </p:cNvSpPr>
            <p:nvPr/>
          </p:nvSpPr>
          <p:spPr bwMode="auto">
            <a:xfrm>
              <a:off x="1878" y="1128"/>
              <a:ext cx="456" cy="62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59194" name="Rectangle 122"/>
            <p:cNvSpPr>
              <a:spLocks noChangeArrowheads="1"/>
            </p:cNvSpPr>
            <p:nvPr/>
          </p:nvSpPr>
          <p:spPr bwMode="auto">
            <a:xfrm>
              <a:off x="1998" y="1230"/>
              <a:ext cx="216" cy="426"/>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sp>
        <p:nvSpPr>
          <p:cNvPr id="259195" name="Line 123"/>
          <p:cNvSpPr>
            <a:spLocks noChangeShapeType="1"/>
          </p:cNvSpPr>
          <p:nvPr/>
        </p:nvSpPr>
        <p:spPr bwMode="auto">
          <a:xfrm>
            <a:off x="381000" y="2360613"/>
            <a:ext cx="59436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196" name="Freeform 124"/>
          <p:cNvSpPr>
            <a:spLocks/>
          </p:cNvSpPr>
          <p:nvPr/>
        </p:nvSpPr>
        <p:spPr bwMode="auto">
          <a:xfrm rot="3530091">
            <a:off x="3524250" y="207645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59197" name="Freeform 125"/>
          <p:cNvSpPr>
            <a:spLocks/>
          </p:cNvSpPr>
          <p:nvPr/>
        </p:nvSpPr>
        <p:spPr bwMode="auto">
          <a:xfrm rot="-7673884">
            <a:off x="3600450" y="375285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59199" name="Freeform 127"/>
          <p:cNvSpPr>
            <a:spLocks/>
          </p:cNvSpPr>
          <p:nvPr/>
        </p:nvSpPr>
        <p:spPr bwMode="auto">
          <a:xfrm rot="21510255" flipV="1">
            <a:off x="3771900" y="289560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59200" name="Line 128"/>
          <p:cNvSpPr>
            <a:spLocks noChangeShapeType="1"/>
          </p:cNvSpPr>
          <p:nvPr/>
        </p:nvSpPr>
        <p:spPr bwMode="auto">
          <a:xfrm>
            <a:off x="3495675" y="2724150"/>
            <a:ext cx="2206625" cy="1588"/>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59201" name="Line 129"/>
          <p:cNvSpPr>
            <a:spLocks noChangeShapeType="1"/>
          </p:cNvSpPr>
          <p:nvPr/>
        </p:nvSpPr>
        <p:spPr bwMode="auto">
          <a:xfrm>
            <a:off x="3581400" y="3476625"/>
            <a:ext cx="2206625" cy="1588"/>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59202" name="Line 130"/>
          <p:cNvSpPr>
            <a:spLocks noChangeShapeType="1"/>
          </p:cNvSpPr>
          <p:nvPr/>
        </p:nvSpPr>
        <p:spPr bwMode="auto">
          <a:xfrm>
            <a:off x="3771900" y="2562225"/>
            <a:ext cx="2244725" cy="1588"/>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59203" name="Line 131"/>
          <p:cNvSpPr>
            <a:spLocks noChangeShapeType="1"/>
          </p:cNvSpPr>
          <p:nvPr/>
        </p:nvSpPr>
        <p:spPr bwMode="auto">
          <a:xfrm>
            <a:off x="3724275" y="3248025"/>
            <a:ext cx="2244725" cy="1588"/>
          </a:xfrm>
          <a:prstGeom prst="line">
            <a:avLst/>
          </a:prstGeom>
          <a:noFill/>
          <a:ln w="25400">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es-ES"/>
          </a:p>
        </p:txBody>
      </p:sp>
      <p:sp>
        <p:nvSpPr>
          <p:cNvPr id="259213" name="Line 141"/>
          <p:cNvSpPr>
            <a:spLocks noChangeShapeType="1"/>
          </p:cNvSpPr>
          <p:nvPr/>
        </p:nvSpPr>
        <p:spPr bwMode="auto">
          <a:xfrm flipV="1">
            <a:off x="4816475" y="3895725"/>
            <a:ext cx="28575"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59220" name="Rectangle 148"/>
          <p:cNvSpPr>
            <a:spLocks noChangeArrowheads="1"/>
          </p:cNvSpPr>
          <p:nvPr/>
        </p:nvSpPr>
        <p:spPr bwMode="auto">
          <a:xfrm>
            <a:off x="304800" y="4632325"/>
            <a:ext cx="3810000" cy="3968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000">
                <a:effectLst/>
              </a:rPr>
              <a:t>Chapas magnéticas apiladas</a:t>
            </a:r>
            <a:endParaRPr lang="es-ES" altLang="es-ES" sz="2400">
              <a:effectLst/>
            </a:endParaRPr>
          </a:p>
        </p:txBody>
      </p:sp>
      <p:sp>
        <p:nvSpPr>
          <p:cNvPr id="259221" name="AutoShape 149"/>
          <p:cNvSpPr>
            <a:spLocks noChangeArrowheads="1"/>
          </p:cNvSpPr>
          <p:nvPr/>
        </p:nvSpPr>
        <p:spPr bwMode="auto">
          <a:xfrm>
            <a:off x="1828800" y="4267200"/>
            <a:ext cx="381000" cy="457200"/>
          </a:xfrm>
          <a:prstGeom prst="upArrow">
            <a:avLst>
              <a:gd name="adj1" fmla="val 50000"/>
              <a:gd name="adj2" fmla="val 50000"/>
            </a:avLst>
          </a:prstGeom>
          <a:solidFill>
            <a:schemeClr val="tx1"/>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59222" name="Rectangle 150"/>
          <p:cNvSpPr>
            <a:spLocks noChangeArrowheads="1"/>
          </p:cNvSpPr>
          <p:nvPr/>
        </p:nvSpPr>
        <p:spPr bwMode="auto">
          <a:xfrm>
            <a:off x="609600" y="1016000"/>
            <a:ext cx="3810000" cy="39687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000">
                <a:solidFill>
                  <a:schemeClr val="accent2"/>
                </a:solidFill>
                <a:effectLst/>
              </a:rPr>
              <a:t>Aislamiento entre chapas</a:t>
            </a:r>
            <a:endParaRPr lang="es-ES" altLang="es-ES" sz="2400">
              <a:effectLst/>
            </a:endParaRPr>
          </a:p>
        </p:txBody>
      </p:sp>
      <p:sp>
        <p:nvSpPr>
          <p:cNvPr id="259271" name="AutoShape 199"/>
          <p:cNvSpPr>
            <a:spLocks noChangeArrowheads="1"/>
          </p:cNvSpPr>
          <p:nvPr/>
        </p:nvSpPr>
        <p:spPr bwMode="auto">
          <a:xfrm rot="10800000">
            <a:off x="3378200" y="1447800"/>
            <a:ext cx="381000" cy="457200"/>
          </a:xfrm>
          <a:prstGeom prst="upArrow">
            <a:avLst>
              <a:gd name="adj1" fmla="val 50000"/>
              <a:gd name="adj2" fmla="val 30000"/>
            </a:avLst>
          </a:prstGeom>
          <a:solidFill>
            <a:schemeClr val="accent2"/>
          </a:solidFill>
          <a:ln w="317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es-ES"/>
          </a:p>
        </p:txBody>
      </p:sp>
      <p:sp>
        <p:nvSpPr>
          <p:cNvPr id="259274" name="AutoShape 202"/>
          <p:cNvSpPr>
            <a:spLocks noChangeArrowheads="1"/>
          </p:cNvSpPr>
          <p:nvPr/>
        </p:nvSpPr>
        <p:spPr bwMode="auto">
          <a:xfrm rot="7575125">
            <a:off x="6770688" y="1752600"/>
            <a:ext cx="838200" cy="381000"/>
          </a:xfrm>
          <a:prstGeom prst="curvedDownArrow">
            <a:avLst>
              <a:gd name="adj1" fmla="val 44000"/>
              <a:gd name="adj2" fmla="val 88000"/>
              <a:gd name="adj3" fmla="val 33333"/>
            </a:avLst>
          </a:prstGeom>
          <a:solidFill>
            <a:schemeClr val="tx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sp>
        <p:nvSpPr>
          <p:cNvPr id="259275" name="Rectangle 203"/>
          <p:cNvSpPr>
            <a:spLocks noChangeArrowheads="1"/>
          </p:cNvSpPr>
          <p:nvPr/>
        </p:nvSpPr>
        <p:spPr bwMode="auto">
          <a:xfrm>
            <a:off x="533400" y="5181600"/>
            <a:ext cx="4267200" cy="1431925"/>
          </a:xfrm>
          <a:prstGeom prst="rect">
            <a:avLst/>
          </a:prstGeom>
          <a:solidFill>
            <a:srgbClr val="C0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p:spPr>
        <p:txBody>
          <a:bodyPr>
            <a:spAutoFit/>
            <a:flatTx/>
          </a:bodyPr>
          <a:lstStyle/>
          <a:p>
            <a:pPr algn="l">
              <a:spcBef>
                <a:spcPct val="0"/>
              </a:spcBef>
            </a:pPr>
            <a:r>
              <a:rPr lang="es-ES_tradnl" altLang="es-ES" sz="2200">
                <a:effectLst>
                  <a:outerShdw blurRad="38100" dist="38100" dir="2700000" algn="tl">
                    <a:srgbClr val="000000"/>
                  </a:outerShdw>
                </a:effectLst>
              </a:rPr>
              <a:t>Los núcleos magnéticos de todas las máquinas se cons-truyen con chapas aisladas y apiladas</a:t>
            </a:r>
            <a:endParaRPr lang="es-ES" altLang="es-ES" sz="2200">
              <a:effectLst>
                <a:outerShdw blurRad="38100" dist="38100" dir="2700000" algn="tl">
                  <a:srgbClr val="000000"/>
                </a:outerShdw>
              </a:effectLst>
            </a:endParaRPr>
          </a:p>
        </p:txBody>
      </p:sp>
      <p:sp>
        <p:nvSpPr>
          <p:cNvPr id="259278" name="Rectangle 206"/>
          <p:cNvSpPr>
            <a:spLocks noChangeArrowheads="1"/>
          </p:cNvSpPr>
          <p:nvPr/>
        </p:nvSpPr>
        <p:spPr bwMode="auto">
          <a:xfrm>
            <a:off x="7315200" y="2819400"/>
            <a:ext cx="1219200" cy="1536700"/>
          </a:xfrm>
          <a:prstGeom prst="rect">
            <a:avLst/>
          </a:prstGeom>
          <a:solidFill>
            <a:schemeClr val="tx1"/>
          </a:soli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900">
                <a:solidFill>
                  <a:schemeClr val="bg2"/>
                </a:solidFill>
                <a:effectLst/>
                <a:latin typeface="Arial Narrow" pitchFamily="34" charset="0"/>
              </a:rPr>
              <a:t>Menor sección para el </a:t>
            </a:r>
          </a:p>
          <a:p>
            <a:pPr algn="l">
              <a:spcBef>
                <a:spcPct val="0"/>
              </a:spcBef>
            </a:pPr>
            <a:r>
              <a:rPr lang="es-ES_tradnl" altLang="es-ES" sz="1900">
                <a:solidFill>
                  <a:schemeClr val="bg2"/>
                </a:solidFill>
                <a:effectLst/>
                <a:latin typeface="Arial Narrow" pitchFamily="34" charset="0"/>
              </a:rPr>
              <a:t>paso de la corriente</a:t>
            </a:r>
            <a:endParaRPr lang="es-ES" altLang="es-ES" sz="1900">
              <a:solidFill>
                <a:schemeClr val="bg2"/>
              </a:solidFill>
              <a:effectLst/>
              <a:latin typeface="Arial Narrow" pitchFamily="34" charset="0"/>
            </a:endParaRPr>
          </a:p>
        </p:txBody>
      </p:sp>
      <p:grpSp>
        <p:nvGrpSpPr>
          <p:cNvPr id="259330" name="Group 258"/>
          <p:cNvGrpSpPr>
            <a:grpSpLocks/>
          </p:cNvGrpSpPr>
          <p:nvPr/>
        </p:nvGrpSpPr>
        <p:grpSpPr bwMode="auto">
          <a:xfrm>
            <a:off x="5410200" y="4572000"/>
            <a:ext cx="2970213" cy="2111375"/>
            <a:chOff x="3408" y="2880"/>
            <a:chExt cx="1871" cy="1330"/>
          </a:xfrm>
        </p:grpSpPr>
        <p:sp>
          <p:nvSpPr>
            <p:cNvPr id="259326" name="Rectangle 254"/>
            <p:cNvSpPr>
              <a:spLocks noChangeArrowheads="1"/>
            </p:cNvSpPr>
            <p:nvPr/>
          </p:nvSpPr>
          <p:spPr bwMode="auto">
            <a:xfrm>
              <a:off x="3408" y="2880"/>
              <a:ext cx="1824" cy="1330"/>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59327" name="Rectangle 255"/>
            <p:cNvSpPr>
              <a:spLocks noChangeArrowheads="1"/>
            </p:cNvSpPr>
            <p:nvPr/>
          </p:nvSpPr>
          <p:spPr bwMode="auto">
            <a:xfrm>
              <a:off x="5232" y="2880"/>
              <a:ext cx="47" cy="1330"/>
            </a:xfrm>
            <a:prstGeom prst="rect">
              <a:avLst/>
            </a:prstGeom>
            <a:solidFill>
              <a:srgbClr val="FF00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grpSp>
        <p:nvGrpSpPr>
          <p:cNvPr id="259328" name="Group 256"/>
          <p:cNvGrpSpPr>
            <a:grpSpLocks/>
          </p:cNvGrpSpPr>
          <p:nvPr/>
        </p:nvGrpSpPr>
        <p:grpSpPr bwMode="auto">
          <a:xfrm>
            <a:off x="6400800" y="1244600"/>
            <a:ext cx="1930400" cy="604838"/>
            <a:chOff x="4032" y="528"/>
            <a:chExt cx="1216" cy="381"/>
          </a:xfrm>
        </p:grpSpPr>
        <p:sp>
          <p:nvSpPr>
            <p:cNvPr id="259177" name="Rectangle 105"/>
            <p:cNvSpPr>
              <a:spLocks noChangeArrowheads="1"/>
            </p:cNvSpPr>
            <p:nvPr/>
          </p:nvSpPr>
          <p:spPr bwMode="auto">
            <a:xfrm>
              <a:off x="4032" y="528"/>
              <a:ext cx="1216" cy="381"/>
            </a:xfrm>
            <a:prstGeom prst="rect">
              <a:avLst/>
            </a:prstGeom>
            <a:solidFill>
              <a:srgbClr val="FFFFFF"/>
            </a:solidFill>
            <a:ln w="9525">
              <a:solidFill>
                <a:srgbClr val="000000"/>
              </a:solidFill>
              <a:miter lim="800000"/>
              <a:headEnd/>
              <a:tailEnd/>
            </a:ln>
          </p:spPr>
          <p:txBody>
            <a:bodyPr/>
            <a:lstStyle/>
            <a:p>
              <a:endParaRPr lang="es-ES"/>
            </a:p>
          </p:txBody>
        </p:sp>
        <p:sp>
          <p:nvSpPr>
            <p:cNvPr id="259178" name="Rectangle 106"/>
            <p:cNvSpPr>
              <a:spLocks noChangeArrowheads="1"/>
            </p:cNvSpPr>
            <p:nvPr/>
          </p:nvSpPr>
          <p:spPr bwMode="auto">
            <a:xfrm>
              <a:off x="4062" y="528"/>
              <a:ext cx="117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solidFill>
                    <a:srgbClr val="000000"/>
                  </a:solidFill>
                  <a:effectLst/>
                  <a:latin typeface="Arial Narrow" pitchFamily="34" charset="0"/>
                </a:rPr>
                <a:t>Sección transversal</a:t>
              </a:r>
              <a:endParaRPr lang="es-ES_tradnl" altLang="es-ES" sz="3900" b="0" i="1">
                <a:effectLst>
                  <a:outerShdw blurRad="38100" dist="38100" dir="2700000" algn="tl">
                    <a:srgbClr val="000000"/>
                  </a:outerShdw>
                </a:effectLst>
                <a:latin typeface="Arial" charset="0"/>
              </a:endParaRPr>
            </a:p>
          </p:txBody>
        </p:sp>
        <p:sp>
          <p:nvSpPr>
            <p:cNvPr id="259179" name="Rectangle 107"/>
            <p:cNvSpPr>
              <a:spLocks noChangeArrowheads="1"/>
            </p:cNvSpPr>
            <p:nvPr/>
          </p:nvSpPr>
          <p:spPr bwMode="auto">
            <a:xfrm>
              <a:off x="4365" y="697"/>
              <a:ext cx="6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spcBef>
                  <a:spcPct val="0"/>
                </a:spcBef>
              </a:pPr>
              <a:r>
                <a:rPr lang="es-ES_tradnl" altLang="es-ES" sz="1900">
                  <a:solidFill>
                    <a:srgbClr val="000000"/>
                  </a:solidFill>
                  <a:effectLst/>
                  <a:latin typeface="Arial Narrow" pitchFamily="34" charset="0"/>
                </a:rPr>
                <a:t>del núcleo</a:t>
              </a:r>
              <a:endParaRPr lang="es-ES_tradnl" altLang="es-ES" sz="3900" b="0" i="1">
                <a:effectLst>
                  <a:outerShdw blurRad="38100" dist="38100" dir="2700000" algn="tl">
                    <a:srgbClr val="000000"/>
                  </a:outerShdw>
                </a:effectLst>
                <a:latin typeface="Arial" charset="0"/>
              </a:endParaRPr>
            </a:p>
          </p:txBody>
        </p:sp>
      </p:grpSp>
      <p:sp>
        <p:nvSpPr>
          <p:cNvPr id="259329" name="AutoShape 257"/>
          <p:cNvSpPr>
            <a:spLocks noChangeArrowheads="1"/>
          </p:cNvSpPr>
          <p:nvPr/>
        </p:nvSpPr>
        <p:spPr bwMode="auto">
          <a:xfrm>
            <a:off x="8382000" y="4038600"/>
            <a:ext cx="381000" cy="1066800"/>
          </a:xfrm>
          <a:prstGeom prst="curvedLeftArrow">
            <a:avLst>
              <a:gd name="adj1" fmla="val 56000"/>
              <a:gd name="adj2" fmla="val 112000"/>
              <a:gd name="adj3" fmla="val 33333"/>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259275"/>
                                        </p:tgtEl>
                                        <p:attrNameLst>
                                          <p:attrName>style.visibility</p:attrName>
                                        </p:attrNameLst>
                                      </p:cBhvr>
                                      <p:to>
                                        <p:strVal val="visible"/>
                                      </p:to>
                                    </p:set>
                                    <p:anim calcmode="lin" valueType="num">
                                      <p:cBhvr>
                                        <p:cTn id="7" dur="500" fill="hold"/>
                                        <p:tgtEl>
                                          <p:spTgt spid="259275"/>
                                        </p:tgtEl>
                                        <p:attrNameLst>
                                          <p:attrName>ppt_w</p:attrName>
                                        </p:attrNameLst>
                                      </p:cBhvr>
                                      <p:tavLst>
                                        <p:tav tm="0">
                                          <p:val>
                                            <p:fltVal val="0"/>
                                          </p:val>
                                        </p:tav>
                                        <p:tav tm="100000">
                                          <p:val>
                                            <p:strVal val="#ppt_w"/>
                                          </p:val>
                                        </p:tav>
                                      </p:tavLst>
                                    </p:anim>
                                    <p:anim calcmode="lin" valueType="num">
                                      <p:cBhvr>
                                        <p:cTn id="8" dur="500" fill="hold"/>
                                        <p:tgtEl>
                                          <p:spTgt spid="259275"/>
                                        </p:tgtEl>
                                        <p:attrNameLst>
                                          <p:attrName>ppt_h</p:attrName>
                                        </p:attrNameLst>
                                      </p:cBhvr>
                                      <p:tavLst>
                                        <p:tav tm="0">
                                          <p:val>
                                            <p:fltVal val="0"/>
                                          </p:val>
                                        </p:tav>
                                        <p:tav tm="100000">
                                          <p:val>
                                            <p:strVal val="#ppt_h"/>
                                          </p:val>
                                        </p:tav>
                                      </p:tavLst>
                                    </p:anim>
                                    <p:anim calcmode="lin" valueType="num">
                                      <p:cBhvr>
                                        <p:cTn id="9" dur="500" fill="hold"/>
                                        <p:tgtEl>
                                          <p:spTgt spid="259275"/>
                                        </p:tgtEl>
                                        <p:attrNameLst>
                                          <p:attrName>ppt_x</p:attrName>
                                        </p:attrNameLst>
                                      </p:cBhvr>
                                      <p:tavLst>
                                        <p:tav tm="0">
                                          <p:val>
                                            <p:fltVal val="0.5"/>
                                          </p:val>
                                        </p:tav>
                                        <p:tav tm="100000">
                                          <p:val>
                                            <p:strVal val="#ppt_x"/>
                                          </p:val>
                                        </p:tav>
                                      </p:tavLst>
                                    </p:anim>
                                    <p:anim calcmode="lin" valueType="num">
                                      <p:cBhvr>
                                        <p:cTn id="10" dur="500" fill="hold"/>
                                        <p:tgtEl>
                                          <p:spTgt spid="25927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27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28600"/>
            <a:ext cx="7924800" cy="1143000"/>
          </a:xfrm>
          <a:noFill/>
          <a:ln/>
          <a:effectLst>
            <a:outerShdw dist="35921" dir="2700000" algn="ctr" rotWithShape="0">
              <a:schemeClr val="bg2"/>
            </a:outerShdw>
          </a:effectLst>
        </p:spPr>
        <p:txBody>
          <a:bodyPr/>
          <a:lstStyle/>
          <a:p>
            <a:r>
              <a:rPr lang="es-ES_tradnl" altLang="es-ES" sz="4700" b="1">
                <a:latin typeface="Tahoma" pitchFamily="34" charset="0"/>
              </a:rPr>
              <a:t>1.1 Teorema de Ampere I</a:t>
            </a:r>
            <a:endParaRPr lang="es-ES_tradnl" altLang="es-ES"/>
          </a:p>
        </p:txBody>
      </p:sp>
      <p:sp>
        <p:nvSpPr>
          <p:cNvPr id="7171" name="Rectangle 3"/>
          <p:cNvSpPr>
            <a:spLocks noChangeArrowheads="1"/>
          </p:cNvSpPr>
          <p:nvPr/>
        </p:nvSpPr>
        <p:spPr bwMode="auto">
          <a:xfrm>
            <a:off x="469900" y="1416050"/>
            <a:ext cx="8521700" cy="1250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anchor="ctr">
            <a:spAutoFit/>
          </a:bodyPr>
          <a:lstStyle/>
          <a:p>
            <a:pPr algn="l">
              <a:spcBef>
                <a:spcPct val="0"/>
              </a:spcBef>
            </a:pPr>
            <a:r>
              <a:rPr lang="es-ES" altLang="es-ES" sz="2400" dirty="0">
                <a:solidFill>
                  <a:srgbClr val="FFFFFF"/>
                </a:solidFill>
                <a:effectLst>
                  <a:outerShdw blurRad="38100" dist="38100" dir="2700000" algn="tl">
                    <a:srgbClr val="000000"/>
                  </a:outerShdw>
                </a:effectLst>
              </a:rPr>
              <a:t>La ley fundamental que determina el funcionamiento de un circuito magnético viene dada por </a:t>
            </a:r>
            <a:r>
              <a:rPr lang="es-ES" altLang="es-ES" sz="2600" u="sng" dirty="0">
                <a:solidFill>
                  <a:srgbClr val="FFFFFF"/>
                </a:solidFill>
                <a:effectLst>
                  <a:outerShdw blurRad="38100" dist="38100" dir="2700000" algn="tl">
                    <a:srgbClr val="000000"/>
                  </a:outerShdw>
                </a:effectLst>
              </a:rPr>
              <a:t>la Ecuación de Maxwell:</a:t>
            </a:r>
            <a:endParaRPr lang="es-ES_tradnl" altLang="es-ES" sz="2600" u="sng" dirty="0">
              <a:solidFill>
                <a:srgbClr val="000000"/>
              </a:solidFill>
              <a:effectLst/>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781206"/>
            <a:ext cx="3429000" cy="12652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7205" name="Group 37"/>
          <p:cNvGrpSpPr>
            <a:grpSpLocks/>
          </p:cNvGrpSpPr>
          <p:nvPr/>
        </p:nvGrpSpPr>
        <p:grpSpPr bwMode="auto">
          <a:xfrm>
            <a:off x="899592" y="4169494"/>
            <a:ext cx="8130158" cy="2355850"/>
            <a:chOff x="1116" y="2460"/>
            <a:chExt cx="5076" cy="1484"/>
          </a:xfrm>
        </p:grpSpPr>
        <p:pic>
          <p:nvPicPr>
            <p:cNvPr id="7195"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460"/>
              <a:ext cx="358" cy="3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7199" name="Rectangle 31"/>
            <p:cNvSpPr>
              <a:spLocks noChangeArrowheads="1"/>
            </p:cNvSpPr>
            <p:nvPr/>
          </p:nvSpPr>
          <p:spPr bwMode="auto">
            <a:xfrm>
              <a:off x="2160" y="2544"/>
              <a:ext cx="326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anchor="ctr">
              <a:spAutoFit/>
            </a:bodyPr>
            <a:lstStyle/>
            <a:p>
              <a:pPr algn="l">
                <a:spcBef>
                  <a:spcPct val="0"/>
                </a:spcBef>
              </a:pPr>
              <a:r>
                <a:rPr lang="es-ES" altLang="es-ES" sz="2400">
                  <a:solidFill>
                    <a:srgbClr val="FFFFFF"/>
                  </a:solidFill>
                  <a:effectLst>
                    <a:outerShdw blurRad="38100" dist="38100" dir="2700000" algn="tl">
                      <a:srgbClr val="000000"/>
                    </a:outerShdw>
                  </a:effectLst>
                </a:rPr>
                <a:t>Intensidad de campo magnético</a:t>
              </a:r>
              <a:endParaRPr lang="es-ES_tradnl" altLang="es-ES" sz="2400">
                <a:solidFill>
                  <a:srgbClr val="000000"/>
                </a:solidFill>
                <a:effectLst/>
              </a:endParaRPr>
            </a:p>
          </p:txBody>
        </p:sp>
        <p:grpSp>
          <p:nvGrpSpPr>
            <p:cNvPr id="7202" name="Group 34"/>
            <p:cNvGrpSpPr>
              <a:grpSpLocks/>
            </p:cNvGrpSpPr>
            <p:nvPr/>
          </p:nvGrpSpPr>
          <p:grpSpPr bwMode="auto">
            <a:xfrm>
              <a:off x="2773" y="2880"/>
              <a:ext cx="2747" cy="432"/>
              <a:chOff x="661" y="2544"/>
              <a:chExt cx="2747" cy="432"/>
            </a:xfrm>
          </p:grpSpPr>
          <p:pic>
            <p:nvPicPr>
              <p:cNvPr id="7197"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 y="2544"/>
                <a:ext cx="299" cy="43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7201" name="Rectangle 33"/>
              <p:cNvSpPr>
                <a:spLocks noChangeArrowheads="1"/>
              </p:cNvSpPr>
              <p:nvPr/>
            </p:nvSpPr>
            <p:spPr bwMode="auto">
              <a:xfrm>
                <a:off x="1008" y="2640"/>
                <a:ext cx="2400"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square" anchor="ctr">
                <a:spAutoFit/>
              </a:bodyPr>
              <a:lstStyle/>
              <a:p>
                <a:pPr algn="l">
                  <a:spcBef>
                    <a:spcPct val="0"/>
                  </a:spcBef>
                </a:pPr>
                <a:r>
                  <a:rPr lang="es-ES" altLang="es-ES" sz="2400" dirty="0">
                    <a:solidFill>
                      <a:srgbClr val="FFFFFF"/>
                    </a:solidFill>
                    <a:effectLst>
                      <a:outerShdw blurRad="38100" dist="38100" dir="2700000" algn="tl">
                        <a:srgbClr val="000000"/>
                      </a:outerShdw>
                    </a:effectLst>
                  </a:rPr>
                  <a:t>Densidad de corriente</a:t>
                </a:r>
                <a:endParaRPr lang="es-ES_tradnl" altLang="es-ES" sz="2400" dirty="0">
                  <a:solidFill>
                    <a:srgbClr val="000000"/>
                  </a:solidFill>
                  <a:effectLst/>
                </a:endParaRPr>
              </a:p>
            </p:txBody>
          </p:sp>
        </p:grpSp>
        <p:grpSp>
          <p:nvGrpSpPr>
            <p:cNvPr id="7204" name="Group 36"/>
            <p:cNvGrpSpPr>
              <a:grpSpLocks/>
            </p:cNvGrpSpPr>
            <p:nvPr/>
          </p:nvGrpSpPr>
          <p:grpSpPr bwMode="auto">
            <a:xfrm>
              <a:off x="1116" y="3264"/>
              <a:ext cx="5076" cy="680"/>
              <a:chOff x="396" y="2988"/>
              <a:chExt cx="5076" cy="680"/>
            </a:xfrm>
          </p:grpSpPr>
          <p:pic>
            <p:nvPicPr>
              <p:cNvPr id="7198"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 y="2988"/>
                <a:ext cx="432" cy="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7203" name="Rectangle 35"/>
              <p:cNvSpPr>
                <a:spLocks noChangeArrowheads="1"/>
              </p:cNvSpPr>
              <p:nvPr/>
            </p:nvSpPr>
            <p:spPr bwMode="auto">
              <a:xfrm>
                <a:off x="912" y="3050"/>
                <a:ext cx="4560" cy="52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anchor="ctr">
                <a:spAutoFit/>
              </a:bodyPr>
              <a:lstStyle/>
              <a:p>
                <a:pPr algn="l">
                  <a:spcBef>
                    <a:spcPct val="0"/>
                  </a:spcBef>
                </a:pPr>
                <a:r>
                  <a:rPr lang="es-ES" altLang="es-ES" sz="2400" dirty="0">
                    <a:solidFill>
                      <a:srgbClr val="FFFFFF"/>
                    </a:solidFill>
                    <a:effectLst>
                      <a:outerShdw blurRad="38100" dist="38100" dir="2700000" algn="tl">
                        <a:srgbClr val="000000"/>
                      </a:outerShdw>
                    </a:effectLst>
                  </a:rPr>
                  <a:t>Efecto producido por las corrientes de desplazamiento </a:t>
                </a:r>
                <a:r>
                  <a:rPr lang="es-ES" altLang="es-ES" sz="2400" dirty="0">
                    <a:solidFill>
                      <a:srgbClr val="66FF33"/>
                    </a:solidFill>
                    <a:effectLst>
                      <a:outerShdw blurRad="38100" dist="38100" dir="2700000" algn="tl">
                        <a:srgbClr val="000000"/>
                      </a:outerShdw>
                    </a:effectLst>
                  </a:rPr>
                  <a:t>(sólo en alta frecuencia)</a:t>
                </a:r>
                <a:endParaRPr lang="es-ES_tradnl" altLang="es-ES" sz="2400" dirty="0">
                  <a:solidFill>
                    <a:srgbClr val="66FF33"/>
                  </a:solidFill>
                  <a:effectLst>
                    <a:outerShdw blurRad="38100" dist="38100" dir="2700000" algn="tl">
                      <a:srgbClr val="000000"/>
                    </a:outerShdw>
                  </a:effectLst>
                </a:endParaRPr>
              </a:p>
            </p:txBody>
          </p:sp>
        </p:grpSp>
      </p:grpSp>
      <p:sp>
        <p:nvSpPr>
          <p:cNvPr id="7206" name="AutoShape 38"/>
          <p:cNvSpPr>
            <a:spLocks noChangeArrowheads="1"/>
          </p:cNvSpPr>
          <p:nvPr/>
        </p:nvSpPr>
        <p:spPr bwMode="auto">
          <a:xfrm rot="5400000">
            <a:off x="1956705" y="2726314"/>
            <a:ext cx="914400" cy="914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lumMod val="75000"/>
            </a:schemeClr>
          </a:solidFill>
          <a:ln>
            <a:noFill/>
          </a:ln>
          <a:effectLst>
            <a:outerShdw dist="53882" dir="2700000" algn="ctr" rotWithShape="0">
              <a:schemeClr val="bg2"/>
            </a:outerShdw>
          </a:effectLst>
        </p:spPr>
        <p:txBody>
          <a:bodyPr wrap="none" anchor="ctr">
            <a:spAutoFit/>
          </a:bodyPr>
          <a:lstStyle/>
          <a:p>
            <a:endParaRPr lang="es-ES"/>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360" name="Group 192"/>
          <p:cNvGrpSpPr>
            <a:grpSpLocks/>
          </p:cNvGrpSpPr>
          <p:nvPr/>
        </p:nvGrpSpPr>
        <p:grpSpPr bwMode="auto">
          <a:xfrm>
            <a:off x="5257800" y="1219200"/>
            <a:ext cx="3733800" cy="4403725"/>
            <a:chOff x="3312" y="768"/>
            <a:chExt cx="2352" cy="2774"/>
          </a:xfrm>
        </p:grpSpPr>
        <p:grpSp>
          <p:nvGrpSpPr>
            <p:cNvPr id="263354" name="Group 186"/>
            <p:cNvGrpSpPr>
              <a:grpSpLocks/>
            </p:cNvGrpSpPr>
            <p:nvPr/>
          </p:nvGrpSpPr>
          <p:grpSpPr bwMode="auto">
            <a:xfrm>
              <a:off x="3312" y="1248"/>
              <a:ext cx="1871" cy="1330"/>
              <a:chOff x="3408" y="2880"/>
              <a:chExt cx="1871" cy="1330"/>
            </a:xfrm>
          </p:grpSpPr>
          <p:sp>
            <p:nvSpPr>
              <p:cNvPr id="263355" name="Rectangle 187"/>
              <p:cNvSpPr>
                <a:spLocks noChangeArrowheads="1"/>
              </p:cNvSpPr>
              <p:nvPr/>
            </p:nvSpPr>
            <p:spPr bwMode="auto">
              <a:xfrm>
                <a:off x="3408" y="2880"/>
                <a:ext cx="1824" cy="1330"/>
              </a:xfrm>
              <a:prstGeom prst="rect">
                <a:avLst/>
              </a:prstGeom>
              <a:solidFill>
                <a:srgbClr val="DDDDDD"/>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263356" name="Rectangle 188"/>
              <p:cNvSpPr>
                <a:spLocks noChangeArrowheads="1"/>
              </p:cNvSpPr>
              <p:nvPr/>
            </p:nvSpPr>
            <p:spPr bwMode="auto">
              <a:xfrm>
                <a:off x="5232" y="2880"/>
                <a:ext cx="47" cy="1330"/>
              </a:xfrm>
              <a:prstGeom prst="rect">
                <a:avLst/>
              </a:prstGeom>
              <a:solidFill>
                <a:srgbClr val="FF0000"/>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sp>
          <p:nvSpPr>
            <p:cNvPr id="263303" name="Rectangle 135"/>
            <p:cNvSpPr>
              <a:spLocks noChangeArrowheads="1"/>
            </p:cNvSpPr>
            <p:nvPr/>
          </p:nvSpPr>
          <p:spPr bwMode="auto">
            <a:xfrm>
              <a:off x="4032" y="768"/>
              <a:ext cx="1584" cy="48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Núcleo de chapa aislada</a:t>
              </a:r>
              <a:endParaRPr lang="es-ES" altLang="es-ES" sz="2200">
                <a:effectLst/>
              </a:endParaRPr>
            </a:p>
          </p:txBody>
        </p:sp>
        <p:sp>
          <p:nvSpPr>
            <p:cNvPr id="263358" name="Rectangle 190"/>
            <p:cNvSpPr>
              <a:spLocks noChangeArrowheads="1"/>
            </p:cNvSpPr>
            <p:nvPr/>
          </p:nvSpPr>
          <p:spPr bwMode="auto">
            <a:xfrm>
              <a:off x="4416" y="2640"/>
              <a:ext cx="1248" cy="90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Sección S1 y zona de re-corrido de la corriente</a:t>
              </a:r>
              <a:endParaRPr lang="es-ES" altLang="es-ES" sz="2200">
                <a:effectLst/>
              </a:endParaRPr>
            </a:p>
          </p:txBody>
        </p:sp>
        <p:sp>
          <p:nvSpPr>
            <p:cNvPr id="263359" name="AutoShape 191"/>
            <p:cNvSpPr>
              <a:spLocks noChangeArrowheads="1"/>
            </p:cNvSpPr>
            <p:nvPr/>
          </p:nvSpPr>
          <p:spPr bwMode="auto">
            <a:xfrm rot="15744701">
              <a:off x="5160" y="2280"/>
              <a:ext cx="480" cy="240"/>
            </a:xfrm>
            <a:prstGeom prst="curvedUpArrow">
              <a:avLst>
                <a:gd name="adj1" fmla="val 40000"/>
                <a:gd name="adj2" fmla="val 80000"/>
                <a:gd name="adj3" fmla="val 33333"/>
              </a:avLst>
            </a:prstGeom>
            <a:solidFill>
              <a:srgbClr val="FF0000"/>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263212" name="Rectangle 44"/>
          <p:cNvSpPr>
            <a:spLocks noGrp="1" noChangeArrowheads="1"/>
          </p:cNvSpPr>
          <p:nvPr>
            <p:ph type="title"/>
          </p:nvPr>
        </p:nvSpPr>
        <p:spPr>
          <a:xfrm>
            <a:off x="381000" y="152400"/>
            <a:ext cx="8382000" cy="1143000"/>
          </a:xfrm>
          <a:noFill/>
          <a:ln/>
          <a:effectLst>
            <a:outerShdw dist="35921" dir="2700000" algn="ctr" rotWithShape="0">
              <a:schemeClr val="bg2"/>
            </a:outerShdw>
          </a:effectLst>
        </p:spPr>
        <p:txBody>
          <a:bodyPr/>
          <a:lstStyle/>
          <a:p>
            <a:r>
              <a:rPr lang="es-ES_tradnl" altLang="es-ES" sz="4700" b="1" dirty="0">
                <a:latin typeface="Tahoma" pitchFamily="34" charset="0"/>
              </a:rPr>
              <a:t>1.6 Corrientes parásitas III</a:t>
            </a:r>
            <a:endParaRPr lang="es-ES_tradnl" altLang="es-ES" dirty="0"/>
          </a:p>
        </p:txBody>
      </p:sp>
      <p:sp>
        <p:nvSpPr>
          <p:cNvPr id="263262" name="Rectangle 94"/>
          <p:cNvSpPr>
            <a:spLocks noChangeArrowheads="1"/>
          </p:cNvSpPr>
          <p:nvPr/>
        </p:nvSpPr>
        <p:spPr bwMode="auto">
          <a:xfrm>
            <a:off x="2559050" y="2057400"/>
            <a:ext cx="1981200" cy="2133600"/>
          </a:xfrm>
          <a:prstGeom prst="rect">
            <a:avLst/>
          </a:prstGeom>
          <a:solidFill>
            <a:srgbClr val="C0C0C0"/>
          </a:solidFill>
          <a:ln>
            <a:noFill/>
          </a:ln>
          <a:effectLst/>
          <a:scene3d>
            <a:camera prst="legacyObliqueTopRight">
              <a:rot lat="0" lon="16199998" rev="0"/>
            </a:camera>
            <a:lightRig rig="legacyFlat3" dir="b"/>
          </a:scene3d>
          <a:sp3d extrusionH="2767000" prstMaterial="legacyMatte">
            <a:bevelT w="13500" h="13500" prst="angle"/>
            <a:bevelB w="13500" h="13500" prst="angle"/>
            <a:extrusionClr>
              <a:srgbClr val="C0C0C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nvGrpSpPr>
          <p:cNvPr id="263263" name="Group 95"/>
          <p:cNvGrpSpPr>
            <a:grpSpLocks/>
          </p:cNvGrpSpPr>
          <p:nvPr/>
        </p:nvGrpSpPr>
        <p:grpSpPr bwMode="auto">
          <a:xfrm>
            <a:off x="2559050" y="2057400"/>
            <a:ext cx="1981200" cy="2133600"/>
            <a:chOff x="1488" y="768"/>
            <a:chExt cx="1248" cy="1344"/>
          </a:xfrm>
        </p:grpSpPr>
        <p:sp>
          <p:nvSpPr>
            <p:cNvPr id="263264" name="Rectangle 96"/>
            <p:cNvSpPr>
              <a:spLocks noChangeArrowheads="1"/>
            </p:cNvSpPr>
            <p:nvPr/>
          </p:nvSpPr>
          <p:spPr bwMode="auto">
            <a:xfrm>
              <a:off x="1488" y="768"/>
              <a:ext cx="1248" cy="134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265" name="Rectangle 97"/>
            <p:cNvSpPr>
              <a:spLocks noChangeArrowheads="1"/>
            </p:cNvSpPr>
            <p:nvPr/>
          </p:nvSpPr>
          <p:spPr bwMode="auto">
            <a:xfrm>
              <a:off x="1602" y="882"/>
              <a:ext cx="1014" cy="1110"/>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266" name="Rectangle 98"/>
            <p:cNvSpPr>
              <a:spLocks noChangeArrowheads="1"/>
            </p:cNvSpPr>
            <p:nvPr/>
          </p:nvSpPr>
          <p:spPr bwMode="auto">
            <a:xfrm>
              <a:off x="1746" y="1008"/>
              <a:ext cx="738" cy="852"/>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267" name="Rectangle 99"/>
            <p:cNvSpPr>
              <a:spLocks noChangeArrowheads="1"/>
            </p:cNvSpPr>
            <p:nvPr/>
          </p:nvSpPr>
          <p:spPr bwMode="auto">
            <a:xfrm>
              <a:off x="1878" y="1128"/>
              <a:ext cx="456" cy="62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268" name="Rectangle 100"/>
            <p:cNvSpPr>
              <a:spLocks noChangeArrowheads="1"/>
            </p:cNvSpPr>
            <p:nvPr/>
          </p:nvSpPr>
          <p:spPr bwMode="auto">
            <a:xfrm>
              <a:off x="1998" y="1230"/>
              <a:ext cx="216" cy="426"/>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sp>
        <p:nvSpPr>
          <p:cNvPr id="263269" name="Freeform 101"/>
          <p:cNvSpPr>
            <a:spLocks/>
          </p:cNvSpPr>
          <p:nvPr/>
        </p:nvSpPr>
        <p:spPr bwMode="auto">
          <a:xfrm rot="3530091">
            <a:off x="3454400" y="215265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3270" name="Freeform 102"/>
          <p:cNvSpPr>
            <a:spLocks/>
          </p:cNvSpPr>
          <p:nvPr/>
        </p:nvSpPr>
        <p:spPr bwMode="auto">
          <a:xfrm rot="-7673884">
            <a:off x="3530600" y="382905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3271" name="Freeform 103"/>
          <p:cNvSpPr>
            <a:spLocks/>
          </p:cNvSpPr>
          <p:nvPr/>
        </p:nvSpPr>
        <p:spPr bwMode="auto">
          <a:xfrm rot="89745">
            <a:off x="3140075" y="323850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3272" name="Freeform 104"/>
          <p:cNvSpPr>
            <a:spLocks/>
          </p:cNvSpPr>
          <p:nvPr/>
        </p:nvSpPr>
        <p:spPr bwMode="auto">
          <a:xfrm rot="21510255" flipV="1">
            <a:off x="3702050" y="2971800"/>
            <a:ext cx="182563" cy="144463"/>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rgbClr val="FF0000"/>
          </a:solidFill>
          <a:ln w="9525">
            <a:solidFill>
              <a:srgbClr val="FF0000"/>
            </a:solidFill>
            <a:prstDash val="solid"/>
            <a:round/>
            <a:headEnd/>
            <a:tailEnd/>
          </a:ln>
        </p:spPr>
        <p:txBody>
          <a:bodyPr/>
          <a:lstStyle/>
          <a:p>
            <a:endParaRPr lang="es-ES"/>
          </a:p>
        </p:txBody>
      </p:sp>
      <p:sp>
        <p:nvSpPr>
          <p:cNvPr id="263302" name="Rectangle 134"/>
          <p:cNvSpPr>
            <a:spLocks noChangeArrowheads="1"/>
          </p:cNvSpPr>
          <p:nvPr/>
        </p:nvSpPr>
        <p:spPr bwMode="auto">
          <a:xfrm>
            <a:off x="806450" y="1295400"/>
            <a:ext cx="2247900" cy="42703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Núcleo macizo</a:t>
            </a:r>
            <a:endParaRPr lang="es-ES" altLang="es-ES" sz="2200">
              <a:effectLst/>
            </a:endParaRPr>
          </a:p>
        </p:txBody>
      </p:sp>
      <p:grpSp>
        <p:nvGrpSpPr>
          <p:cNvPr id="263312" name="Group 144"/>
          <p:cNvGrpSpPr>
            <a:grpSpLocks/>
          </p:cNvGrpSpPr>
          <p:nvPr/>
        </p:nvGrpSpPr>
        <p:grpSpPr bwMode="auto">
          <a:xfrm>
            <a:off x="414338" y="2401888"/>
            <a:ext cx="2763837" cy="2901950"/>
            <a:chOff x="329" y="1513"/>
            <a:chExt cx="1741" cy="1828"/>
          </a:xfrm>
        </p:grpSpPr>
        <p:sp>
          <p:nvSpPr>
            <p:cNvPr id="263305" name="Rectangle 137"/>
            <p:cNvSpPr>
              <a:spLocks noChangeArrowheads="1"/>
            </p:cNvSpPr>
            <p:nvPr/>
          </p:nvSpPr>
          <p:spPr bwMode="auto">
            <a:xfrm>
              <a:off x="329" y="1513"/>
              <a:ext cx="1741" cy="1344"/>
            </a:xfrm>
            <a:prstGeom prst="rect">
              <a:avLst/>
            </a:prstGeom>
            <a:solidFill>
              <a:srgbClr val="00FF00">
                <a:alpha val="50000"/>
              </a:srgbClr>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3308" name="AutoShape 140"/>
            <p:cNvSpPr>
              <a:spLocks noChangeArrowheads="1"/>
            </p:cNvSpPr>
            <p:nvPr/>
          </p:nvSpPr>
          <p:spPr bwMode="auto">
            <a:xfrm rot="8273947">
              <a:off x="720" y="2688"/>
              <a:ext cx="720" cy="288"/>
            </a:xfrm>
            <a:prstGeom prst="rightArrow">
              <a:avLst>
                <a:gd name="adj1" fmla="val 50000"/>
                <a:gd name="adj2" fmla="val 62500"/>
              </a:avLst>
            </a:prstGeom>
            <a:solidFill>
              <a:schemeClr val="tx1"/>
            </a:solidFill>
            <a:ln>
              <a:noFill/>
            </a:ln>
            <a:effectLst/>
            <a:scene3d>
              <a:camera prst="legacyObliqueTopRight">
                <a:rot lat="20099999" lon="17400000" rev="0"/>
              </a:camera>
              <a:lightRig rig="legacyFlat3" dir="b"/>
            </a:scene3d>
            <a:sp3d extrusionH="746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10" name="Rectangle 142"/>
            <p:cNvSpPr>
              <a:spLocks noChangeArrowheads="1"/>
            </p:cNvSpPr>
            <p:nvPr/>
          </p:nvSpPr>
          <p:spPr bwMode="auto">
            <a:xfrm>
              <a:off x="384" y="3072"/>
              <a:ext cx="1416" cy="269"/>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Sección S1</a:t>
              </a:r>
              <a:endParaRPr lang="es-ES" altLang="es-ES" sz="2200">
                <a:effectLst/>
              </a:endParaRPr>
            </a:p>
          </p:txBody>
        </p:sp>
      </p:grpSp>
      <p:grpSp>
        <p:nvGrpSpPr>
          <p:cNvPr id="263338" name="Group 170"/>
          <p:cNvGrpSpPr>
            <a:grpSpLocks/>
          </p:cNvGrpSpPr>
          <p:nvPr/>
        </p:nvGrpSpPr>
        <p:grpSpPr bwMode="auto">
          <a:xfrm>
            <a:off x="3429000" y="2057400"/>
            <a:ext cx="4572000" cy="2133600"/>
            <a:chOff x="2352" y="1296"/>
            <a:chExt cx="2880" cy="1344"/>
          </a:xfrm>
        </p:grpSpPr>
        <p:grpSp>
          <p:nvGrpSpPr>
            <p:cNvPr id="263334" name="Group 166"/>
            <p:cNvGrpSpPr>
              <a:grpSpLocks/>
            </p:cNvGrpSpPr>
            <p:nvPr/>
          </p:nvGrpSpPr>
          <p:grpSpPr bwMode="auto">
            <a:xfrm>
              <a:off x="2352" y="1296"/>
              <a:ext cx="1248" cy="1344"/>
              <a:chOff x="2784" y="1392"/>
              <a:chExt cx="1248" cy="1344"/>
            </a:xfrm>
          </p:grpSpPr>
          <p:sp>
            <p:nvSpPr>
              <p:cNvPr id="263326" name="Rectangle 158"/>
              <p:cNvSpPr>
                <a:spLocks noChangeArrowheads="1"/>
              </p:cNvSpPr>
              <p:nvPr/>
            </p:nvSpPr>
            <p:spPr bwMode="auto">
              <a:xfrm>
                <a:off x="2784" y="1392"/>
                <a:ext cx="1248" cy="134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27" name="Rectangle 159"/>
              <p:cNvSpPr>
                <a:spLocks noChangeArrowheads="1"/>
              </p:cNvSpPr>
              <p:nvPr/>
            </p:nvSpPr>
            <p:spPr bwMode="auto">
              <a:xfrm>
                <a:off x="2898" y="1506"/>
                <a:ext cx="1014" cy="1110"/>
              </a:xfrm>
              <a:prstGeom prst="rect">
                <a:avLst/>
              </a:prstGeom>
              <a:noFill/>
              <a:ln w="25400">
                <a:solidFill>
                  <a:schemeClr val="accent1"/>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chemeClr val="accent1"/>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28" name="Rectangle 160"/>
              <p:cNvSpPr>
                <a:spLocks noChangeArrowheads="1"/>
              </p:cNvSpPr>
              <p:nvPr/>
            </p:nvSpPr>
            <p:spPr bwMode="auto">
              <a:xfrm>
                <a:off x="3042" y="1632"/>
                <a:ext cx="738" cy="852"/>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29" name="Rectangle 161"/>
              <p:cNvSpPr>
                <a:spLocks noChangeArrowheads="1"/>
              </p:cNvSpPr>
              <p:nvPr/>
            </p:nvSpPr>
            <p:spPr bwMode="auto">
              <a:xfrm>
                <a:off x="3174" y="1752"/>
                <a:ext cx="456" cy="624"/>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30" name="Rectangle 162"/>
              <p:cNvSpPr>
                <a:spLocks noChangeArrowheads="1"/>
              </p:cNvSpPr>
              <p:nvPr/>
            </p:nvSpPr>
            <p:spPr bwMode="auto">
              <a:xfrm>
                <a:off x="3294" y="1854"/>
                <a:ext cx="216" cy="426"/>
              </a:xfrm>
              <a:prstGeom prst="rect">
                <a:avLst/>
              </a:prstGeom>
              <a:noFill/>
              <a:ln w="25400">
                <a:solidFill>
                  <a:srgbClr val="FF0000"/>
                </a:solidFill>
                <a:miter lim="800000"/>
                <a:headEnd/>
                <a:tailEnd/>
              </a:ln>
              <a:effectLst/>
              <a:scene3d>
                <a:camera prst="legacyObliqueTopRight">
                  <a:rot lat="0" lon="16199998" rev="0"/>
                </a:camera>
                <a:lightRig rig="legacyFlat3" dir="b"/>
              </a:scene3d>
              <a:sp3d extrusionH="11100" prstMaterial="legacyMatte">
                <a:bevelT w="13500" h="13500" prst="angle"/>
                <a:bevelB w="13500" h="13500" prst="angle"/>
                <a:extrusionClr>
                  <a:srgbClr val="FF0000"/>
                </a:extrusionClr>
              </a:sp3d>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sp>
            <p:nvSpPr>
              <p:cNvPr id="263331" name="Freeform 163"/>
              <p:cNvSpPr>
                <a:spLocks/>
              </p:cNvSpPr>
              <p:nvPr/>
            </p:nvSpPr>
            <p:spPr bwMode="auto">
              <a:xfrm rot="3530091">
                <a:off x="3348" y="1452"/>
                <a:ext cx="115" cy="91"/>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63332" name="Freeform 164"/>
              <p:cNvSpPr>
                <a:spLocks/>
              </p:cNvSpPr>
              <p:nvPr/>
            </p:nvSpPr>
            <p:spPr bwMode="auto">
              <a:xfrm rot="-7673884">
                <a:off x="3396" y="2508"/>
                <a:ext cx="115" cy="91"/>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chemeClr val="accent1"/>
              </a:solidFill>
              <a:ln w="9525">
                <a:solidFill>
                  <a:schemeClr val="accent1"/>
                </a:solidFill>
                <a:prstDash val="solid"/>
                <a:round/>
                <a:headEnd/>
                <a:tailEnd/>
              </a:ln>
            </p:spPr>
            <p:txBody>
              <a:bodyPr/>
              <a:lstStyle/>
              <a:p>
                <a:endParaRPr lang="es-ES"/>
              </a:p>
            </p:txBody>
          </p:sp>
          <p:sp>
            <p:nvSpPr>
              <p:cNvPr id="263333" name="Freeform 165"/>
              <p:cNvSpPr>
                <a:spLocks/>
              </p:cNvSpPr>
              <p:nvPr/>
            </p:nvSpPr>
            <p:spPr bwMode="auto">
              <a:xfrm rot="21510255" flipV="1">
                <a:off x="3504" y="1968"/>
                <a:ext cx="115" cy="91"/>
              </a:xfrm>
              <a:custGeom>
                <a:avLst/>
                <a:gdLst>
                  <a:gd name="T0" fmla="*/ 115 w 115"/>
                  <a:gd name="T1" fmla="*/ 0 h 91"/>
                  <a:gd name="T2" fmla="*/ 0 w 115"/>
                  <a:gd name="T3" fmla="*/ 0 h 91"/>
                  <a:gd name="T4" fmla="*/ 60 w 115"/>
                  <a:gd name="T5" fmla="*/ 91 h 91"/>
                  <a:gd name="T6" fmla="*/ 115 w 115"/>
                  <a:gd name="T7" fmla="*/ 0 h 91"/>
                </a:gdLst>
                <a:ahLst/>
                <a:cxnLst>
                  <a:cxn ang="0">
                    <a:pos x="T0" y="T1"/>
                  </a:cxn>
                  <a:cxn ang="0">
                    <a:pos x="T2" y="T3"/>
                  </a:cxn>
                  <a:cxn ang="0">
                    <a:pos x="T4" y="T5"/>
                  </a:cxn>
                  <a:cxn ang="0">
                    <a:pos x="T6" y="T7"/>
                  </a:cxn>
                </a:cxnLst>
                <a:rect l="0" t="0" r="r" b="b"/>
                <a:pathLst>
                  <a:path w="115" h="91">
                    <a:moveTo>
                      <a:pt x="115" y="0"/>
                    </a:moveTo>
                    <a:lnTo>
                      <a:pt x="0" y="0"/>
                    </a:lnTo>
                    <a:lnTo>
                      <a:pt x="60" y="91"/>
                    </a:lnTo>
                    <a:lnTo>
                      <a:pt x="115" y="0"/>
                    </a:lnTo>
                    <a:close/>
                  </a:path>
                </a:pathLst>
              </a:custGeom>
              <a:solidFill>
                <a:schemeClr val="accent1"/>
              </a:solidFill>
              <a:ln w="9525">
                <a:solidFill>
                  <a:schemeClr val="accent1"/>
                </a:solidFill>
                <a:prstDash val="solid"/>
                <a:round/>
                <a:headEnd/>
                <a:tailEnd/>
              </a:ln>
            </p:spPr>
            <p:txBody>
              <a:bodyPr/>
              <a:lstStyle/>
              <a:p>
                <a:endParaRPr lang="es-ES"/>
              </a:p>
            </p:txBody>
          </p:sp>
        </p:grpSp>
        <p:sp>
          <p:nvSpPr>
            <p:cNvPr id="263335" name="Line 167"/>
            <p:cNvSpPr>
              <a:spLocks noChangeShapeType="1"/>
            </p:cNvSpPr>
            <p:nvPr/>
          </p:nvSpPr>
          <p:spPr bwMode="auto">
            <a:xfrm>
              <a:off x="3168" y="1632"/>
              <a:ext cx="432" cy="0"/>
            </a:xfrm>
            <a:prstGeom prst="line">
              <a:avLst/>
            </a:prstGeom>
            <a:noFill/>
            <a:ln w="38100">
              <a:solidFill>
                <a:schemeClr val="accent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3337" name="Rectangle 169"/>
            <p:cNvSpPr>
              <a:spLocks noChangeArrowheads="1"/>
            </p:cNvSpPr>
            <p:nvPr/>
          </p:nvSpPr>
          <p:spPr bwMode="auto">
            <a:xfrm>
              <a:off x="3600" y="1440"/>
              <a:ext cx="1632" cy="71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700">
                  <a:effectLst/>
                </a:rPr>
                <a:t>L= Longitud </a:t>
              </a:r>
            </a:p>
            <a:p>
              <a:pPr algn="l">
                <a:spcBef>
                  <a:spcPct val="0"/>
                </a:spcBef>
              </a:pPr>
              <a:r>
                <a:rPr lang="es-ES_tradnl" altLang="es-ES" sz="1700">
                  <a:effectLst/>
                </a:rPr>
                <a:t>recorrida</a:t>
              </a:r>
            </a:p>
            <a:p>
              <a:pPr algn="l">
                <a:spcBef>
                  <a:spcPct val="0"/>
                </a:spcBef>
              </a:pPr>
              <a:r>
                <a:rPr lang="es-ES_tradnl" altLang="es-ES" sz="1700">
                  <a:effectLst/>
                </a:rPr>
                <a:t>por la </a:t>
              </a:r>
            </a:p>
            <a:p>
              <a:pPr algn="l">
                <a:spcBef>
                  <a:spcPct val="0"/>
                </a:spcBef>
              </a:pPr>
              <a:r>
                <a:rPr lang="es-ES_tradnl" altLang="es-ES" sz="1700">
                  <a:effectLst/>
                </a:rPr>
                <a:t>corriente</a:t>
              </a:r>
              <a:endParaRPr lang="es-ES" altLang="es-ES" sz="1700">
                <a:effectLst/>
              </a:endParaRPr>
            </a:p>
          </p:txBody>
        </p:sp>
      </p:grpSp>
      <p:grpSp>
        <p:nvGrpSpPr>
          <p:cNvPr id="263361" name="Group 193"/>
          <p:cNvGrpSpPr>
            <a:grpSpLocks/>
          </p:cNvGrpSpPr>
          <p:nvPr/>
        </p:nvGrpSpPr>
        <p:grpSpPr bwMode="auto">
          <a:xfrm>
            <a:off x="2576514" y="4876800"/>
            <a:ext cx="4083050" cy="430213"/>
            <a:chOff x="1575" y="3072"/>
            <a:chExt cx="2572" cy="271"/>
          </a:xfrm>
        </p:grpSpPr>
        <p:sp>
          <p:nvSpPr>
            <p:cNvPr id="263342" name="Rectangle 174"/>
            <p:cNvSpPr>
              <a:spLocks noChangeArrowheads="1"/>
            </p:cNvSpPr>
            <p:nvPr/>
          </p:nvSpPr>
          <p:spPr bwMode="auto">
            <a:xfrm>
              <a:off x="1575" y="3072"/>
              <a:ext cx="2572" cy="271"/>
            </a:xfrm>
            <a:prstGeom prst="rect">
              <a:avLst/>
            </a:prstGeom>
            <a:solidFill>
              <a:srgbClr val="FF0000"/>
            </a:soli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square">
              <a:spAutoFit/>
            </a:bodyPr>
            <a:lstStyle/>
            <a:p>
              <a:pPr algn="l">
                <a:spcBef>
                  <a:spcPct val="0"/>
                </a:spcBef>
              </a:pPr>
              <a:r>
                <a:rPr lang="es-ES_tradnl" altLang="es-ES" sz="2200" dirty="0">
                  <a:effectLst>
                    <a:outerShdw blurRad="38100" dist="38100" dir="2700000" algn="tl">
                      <a:srgbClr val="000000"/>
                    </a:outerShdw>
                  </a:effectLst>
                </a:rPr>
                <a:t>S2&lt;&lt;S1 y L2&lt;L1      R2&gt;R1</a:t>
              </a:r>
              <a:endParaRPr lang="es-ES" altLang="es-ES" sz="2200" dirty="0">
                <a:effectLst>
                  <a:outerShdw blurRad="38100" dist="38100" dir="2700000" algn="tl">
                    <a:srgbClr val="000000"/>
                  </a:outerShdw>
                </a:effectLst>
              </a:endParaRPr>
            </a:p>
          </p:txBody>
        </p:sp>
        <p:sp>
          <p:nvSpPr>
            <p:cNvPr id="263343" name="AutoShape 175"/>
            <p:cNvSpPr>
              <a:spLocks noChangeArrowheads="1"/>
            </p:cNvSpPr>
            <p:nvPr/>
          </p:nvSpPr>
          <p:spPr bwMode="auto">
            <a:xfrm>
              <a:off x="3175" y="3172"/>
              <a:ext cx="211" cy="105"/>
            </a:xfrm>
            <a:prstGeom prst="rightArrow">
              <a:avLst>
                <a:gd name="adj1" fmla="val 50000"/>
                <a:gd name="adj2" fmla="val 50238"/>
              </a:avLst>
            </a:pr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grpSp>
      <p:grpSp>
        <p:nvGrpSpPr>
          <p:cNvPr id="263353" name="Group 185"/>
          <p:cNvGrpSpPr>
            <a:grpSpLocks/>
          </p:cNvGrpSpPr>
          <p:nvPr/>
        </p:nvGrpSpPr>
        <p:grpSpPr bwMode="auto">
          <a:xfrm>
            <a:off x="228600" y="5638800"/>
            <a:ext cx="4191000" cy="1041400"/>
            <a:chOff x="144" y="3424"/>
            <a:chExt cx="2640" cy="656"/>
          </a:xfrm>
        </p:grpSpPr>
        <p:sp>
          <p:nvSpPr>
            <p:cNvPr id="263314" name="Rectangle 146"/>
            <p:cNvSpPr>
              <a:spLocks noChangeArrowheads="1"/>
            </p:cNvSpPr>
            <p:nvPr/>
          </p:nvSpPr>
          <p:spPr bwMode="auto">
            <a:xfrm>
              <a:off x="144" y="3424"/>
              <a:ext cx="1632" cy="54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700">
                  <a:effectLst/>
                </a:rPr>
                <a:t>Resistencia eléctrica</a:t>
              </a:r>
            </a:p>
            <a:p>
              <a:pPr algn="l">
                <a:spcBef>
                  <a:spcPct val="0"/>
                </a:spcBef>
              </a:pPr>
              <a:r>
                <a:rPr lang="es-ES_tradnl" altLang="es-ES" sz="1700">
                  <a:effectLst/>
                </a:rPr>
                <a:t>del núcleo al paso de</a:t>
              </a:r>
            </a:p>
            <a:p>
              <a:pPr algn="l">
                <a:spcBef>
                  <a:spcPct val="0"/>
                </a:spcBef>
              </a:pPr>
              <a:r>
                <a:rPr lang="es-ES_tradnl" altLang="es-ES" sz="1700">
                  <a:effectLst/>
                </a:rPr>
                <a:t>Corrientes parásitas</a:t>
              </a:r>
              <a:endParaRPr lang="es-ES" altLang="es-ES" sz="1700">
                <a:effectLst/>
              </a:endParaRPr>
            </a:p>
          </p:txBody>
        </p:sp>
        <p:sp>
          <p:nvSpPr>
            <p:cNvPr id="263339" name="Rectangle 171"/>
            <p:cNvSpPr>
              <a:spLocks noChangeArrowheads="1"/>
            </p:cNvSpPr>
            <p:nvPr/>
          </p:nvSpPr>
          <p:spPr bwMode="auto">
            <a:xfrm>
              <a:off x="1728" y="3600"/>
              <a:ext cx="1056"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800">
                  <a:solidFill>
                    <a:schemeClr val="accent2"/>
                  </a:solidFill>
                  <a:effectLst/>
                </a:rPr>
                <a:t>R1=</a:t>
              </a:r>
              <a:r>
                <a:rPr lang="es-ES_tradnl" altLang="es-ES" sz="1800">
                  <a:solidFill>
                    <a:schemeClr val="accent2"/>
                  </a:solidFill>
                  <a:effectLst/>
                  <a:sym typeface="Symbol" pitchFamily="18" charset="2"/>
                </a:rPr>
                <a:t>*L1/S1</a:t>
              </a:r>
              <a:endParaRPr lang="es-ES" altLang="es-ES" sz="1800">
                <a:solidFill>
                  <a:schemeClr val="accent2"/>
                </a:solidFill>
                <a:effectLst/>
              </a:endParaRPr>
            </a:p>
          </p:txBody>
        </p:sp>
        <p:pic>
          <p:nvPicPr>
            <p:cNvPr id="263348" name="Picture 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 y="3456"/>
              <a:ext cx="437" cy="62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a14:hiddenLine>
              </a:ext>
            </a:extLst>
          </p:spPr>
        </p:pic>
      </p:grpSp>
      <p:grpSp>
        <p:nvGrpSpPr>
          <p:cNvPr id="263352" name="Group 184"/>
          <p:cNvGrpSpPr>
            <a:grpSpLocks/>
          </p:cNvGrpSpPr>
          <p:nvPr/>
        </p:nvGrpSpPr>
        <p:grpSpPr bwMode="auto">
          <a:xfrm>
            <a:off x="4635500" y="5638800"/>
            <a:ext cx="4419600" cy="1042988"/>
            <a:chOff x="2928" y="3423"/>
            <a:chExt cx="2784" cy="657"/>
          </a:xfrm>
        </p:grpSpPr>
        <p:sp>
          <p:nvSpPr>
            <p:cNvPr id="263315" name="Rectangle 147"/>
            <p:cNvSpPr>
              <a:spLocks noChangeArrowheads="1"/>
            </p:cNvSpPr>
            <p:nvPr/>
          </p:nvSpPr>
          <p:spPr bwMode="auto">
            <a:xfrm>
              <a:off x="2928" y="3423"/>
              <a:ext cx="1920" cy="54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700">
                  <a:effectLst/>
                </a:rPr>
                <a:t>Resistencia eléctrica</a:t>
              </a:r>
            </a:p>
            <a:p>
              <a:pPr algn="l">
                <a:spcBef>
                  <a:spcPct val="0"/>
                </a:spcBef>
              </a:pPr>
              <a:r>
                <a:rPr lang="es-ES_tradnl" altLang="es-ES" sz="1700">
                  <a:effectLst/>
                </a:rPr>
                <a:t>de cada chapa al paso </a:t>
              </a:r>
            </a:p>
            <a:p>
              <a:pPr algn="l">
                <a:spcBef>
                  <a:spcPct val="0"/>
                </a:spcBef>
              </a:pPr>
              <a:r>
                <a:rPr lang="es-ES_tradnl" altLang="es-ES" sz="1700">
                  <a:effectLst/>
                </a:rPr>
                <a:t>de corrientes parásitas</a:t>
              </a:r>
              <a:endParaRPr lang="es-ES" altLang="es-ES" sz="1700">
                <a:effectLst/>
              </a:endParaRPr>
            </a:p>
          </p:txBody>
        </p:sp>
        <p:sp>
          <p:nvSpPr>
            <p:cNvPr id="263341" name="Rectangle 173"/>
            <p:cNvSpPr>
              <a:spLocks noChangeArrowheads="1"/>
            </p:cNvSpPr>
            <p:nvPr/>
          </p:nvSpPr>
          <p:spPr bwMode="auto">
            <a:xfrm>
              <a:off x="4656" y="3600"/>
              <a:ext cx="1056"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1800">
                  <a:solidFill>
                    <a:schemeClr val="accent2"/>
                  </a:solidFill>
                  <a:effectLst/>
                </a:rPr>
                <a:t>R2=</a:t>
              </a:r>
              <a:r>
                <a:rPr lang="es-ES_tradnl" altLang="es-ES" sz="1800">
                  <a:solidFill>
                    <a:schemeClr val="accent2"/>
                  </a:solidFill>
                  <a:effectLst/>
                  <a:sym typeface="Symbol" pitchFamily="18" charset="2"/>
                </a:rPr>
                <a:t>*L2/S2</a:t>
              </a:r>
              <a:endParaRPr lang="es-ES" altLang="es-ES" sz="1800">
                <a:solidFill>
                  <a:schemeClr val="accent2"/>
                </a:solidFill>
                <a:effectLst/>
              </a:endParaRPr>
            </a:p>
          </p:txBody>
        </p:sp>
        <p:pic>
          <p:nvPicPr>
            <p:cNvPr id="263351" name="Picture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 y="3456"/>
              <a:ext cx="437" cy="62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tx1"/>
                  </a:solidFill>
                  <a:miter lim="800000"/>
                  <a:headEnd/>
                  <a:tailEnd/>
                </a14:hiddenLine>
              </a:ext>
            </a:extLst>
          </p:spPr>
        </p:pic>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3312"/>
                                        </p:tgtEl>
                                        <p:attrNameLst>
                                          <p:attrName>style.visibility</p:attrName>
                                        </p:attrNameLst>
                                      </p:cBhvr>
                                      <p:to>
                                        <p:strVal val="visible"/>
                                      </p:to>
                                    </p:set>
                                    <p:animEffect transition="in" filter="dissolve">
                                      <p:cBhvr>
                                        <p:cTn id="7" dur="500"/>
                                        <p:tgtEl>
                                          <p:spTgt spid="2633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3338"/>
                                        </p:tgtEl>
                                        <p:attrNameLst>
                                          <p:attrName>style.visibility</p:attrName>
                                        </p:attrNameLst>
                                      </p:cBhvr>
                                      <p:to>
                                        <p:strVal val="visible"/>
                                      </p:to>
                                    </p:set>
                                    <p:animEffect transition="in" filter="dissolve">
                                      <p:cBhvr>
                                        <p:cTn id="12" dur="500"/>
                                        <p:tgtEl>
                                          <p:spTgt spid="263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3360"/>
                                        </p:tgtEl>
                                        <p:attrNameLst>
                                          <p:attrName>style.visibility</p:attrName>
                                        </p:attrNameLst>
                                      </p:cBhvr>
                                      <p:to>
                                        <p:strVal val="visible"/>
                                      </p:to>
                                    </p:set>
                                    <p:animEffect transition="in" filter="dissolve">
                                      <p:cBhvr>
                                        <p:cTn id="17" dur="500"/>
                                        <p:tgtEl>
                                          <p:spTgt spid="263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3361"/>
                                        </p:tgtEl>
                                        <p:attrNameLst>
                                          <p:attrName>style.visibility</p:attrName>
                                        </p:attrNameLst>
                                      </p:cBhvr>
                                      <p:to>
                                        <p:strVal val="visible"/>
                                      </p:to>
                                    </p:set>
                                    <p:animEffect transition="in" filter="dissolve">
                                      <p:cBhvr>
                                        <p:cTn id="22" dur="500"/>
                                        <p:tgtEl>
                                          <p:spTgt spid="263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63353"/>
                                        </p:tgtEl>
                                        <p:attrNameLst>
                                          <p:attrName>style.visibility</p:attrName>
                                        </p:attrNameLst>
                                      </p:cBhvr>
                                      <p:to>
                                        <p:strVal val="visible"/>
                                      </p:to>
                                    </p:set>
                                    <p:anim calcmode="lin" valueType="num">
                                      <p:cBhvr additive="base">
                                        <p:cTn id="27" dur="500" fill="hold"/>
                                        <p:tgtEl>
                                          <p:spTgt spid="263353"/>
                                        </p:tgtEl>
                                        <p:attrNameLst>
                                          <p:attrName>ppt_x</p:attrName>
                                        </p:attrNameLst>
                                      </p:cBhvr>
                                      <p:tavLst>
                                        <p:tav tm="0">
                                          <p:val>
                                            <p:strVal val="0-#ppt_w/2"/>
                                          </p:val>
                                        </p:tav>
                                        <p:tav tm="100000">
                                          <p:val>
                                            <p:strVal val="#ppt_x"/>
                                          </p:val>
                                        </p:tav>
                                      </p:tavLst>
                                    </p:anim>
                                    <p:anim calcmode="lin" valueType="num">
                                      <p:cBhvr additive="base">
                                        <p:cTn id="28" dur="500" fill="hold"/>
                                        <p:tgtEl>
                                          <p:spTgt spid="26335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263352"/>
                                        </p:tgtEl>
                                        <p:attrNameLst>
                                          <p:attrName>style.visibility</p:attrName>
                                        </p:attrNameLst>
                                      </p:cBhvr>
                                      <p:to>
                                        <p:strVal val="visible"/>
                                      </p:to>
                                    </p:set>
                                    <p:anim calcmode="lin" valueType="num">
                                      <p:cBhvr additive="base">
                                        <p:cTn id="33" dur="500" fill="hold"/>
                                        <p:tgtEl>
                                          <p:spTgt spid="263352"/>
                                        </p:tgtEl>
                                        <p:attrNameLst>
                                          <p:attrName>ppt_x</p:attrName>
                                        </p:attrNameLst>
                                      </p:cBhvr>
                                      <p:tavLst>
                                        <p:tav tm="0">
                                          <p:val>
                                            <p:strVal val="0-#ppt_w/2"/>
                                          </p:val>
                                        </p:tav>
                                        <p:tav tm="100000">
                                          <p:val>
                                            <p:strVal val="#ppt_x"/>
                                          </p:val>
                                        </p:tav>
                                      </p:tavLst>
                                    </p:anim>
                                    <p:anim calcmode="lin" valueType="num">
                                      <p:cBhvr additive="base">
                                        <p:cTn id="34" dur="500" fill="hold"/>
                                        <p:tgtEl>
                                          <p:spTgt spid="26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42875" y="116632"/>
            <a:ext cx="4840288" cy="132343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txBody>
          <a:bodyPr>
            <a:spAutoFit/>
          </a:bodyPr>
          <a:lstStyle/>
          <a:p>
            <a:pPr algn="l"/>
            <a:r>
              <a:rPr lang="es-ES_tradnl" altLang="es-ES" sz="4000" dirty="0">
                <a:solidFill>
                  <a:schemeClr val="tx2"/>
                </a:solidFill>
              </a:rPr>
              <a:t>1.6 Corrientes </a:t>
            </a:r>
            <a:r>
              <a:rPr lang="es-ES_tradnl" altLang="es-ES" sz="4000">
                <a:solidFill>
                  <a:schemeClr val="tx2"/>
                </a:solidFill>
              </a:rPr>
              <a:t>parásitas IV</a:t>
            </a:r>
            <a:endParaRPr lang="es-ES_tradnl" sz="4000" dirty="0">
              <a:solidFill>
                <a:schemeClr val="tx2"/>
              </a:solidFill>
            </a:endParaRPr>
          </a:p>
        </p:txBody>
      </p:sp>
      <p:sp>
        <p:nvSpPr>
          <p:cNvPr id="5" name="Text Box 7"/>
          <p:cNvSpPr txBox="1">
            <a:spLocks noChangeArrowheads="1"/>
          </p:cNvSpPr>
          <p:nvPr/>
        </p:nvSpPr>
        <p:spPr bwMode="auto">
          <a:xfrm>
            <a:off x="220663" y="1540620"/>
            <a:ext cx="2911177" cy="701675"/>
          </a:xfrm>
          <a:prstGeom prst="rect">
            <a:avLst/>
          </a:prstGeom>
          <a:gradFill rotWithShape="0">
            <a:gsLst>
              <a:gs pos="0">
                <a:srgbClr val="66FF33"/>
              </a:gs>
              <a:gs pos="100000">
                <a:srgbClr val="66FF33">
                  <a:gamma/>
                  <a:shade val="26275"/>
                  <a:invGamma/>
                </a:srgbClr>
              </a:gs>
            </a:gsLst>
            <a:path path="rect">
              <a:fillToRect r="100000" b="100000"/>
            </a:path>
          </a:gradFill>
          <a:ln>
            <a:noFill/>
          </a:ln>
          <a:effectLst/>
          <a:scene3d>
            <a:camera prst="legacyObliqueTopRight"/>
            <a:lightRig rig="legacyFlat3" dir="b"/>
          </a:scene3d>
          <a:sp3d extrusionH="49200" prstMaterial="legacyMatte">
            <a:bevelT w="13500" h="13500" prst="angle"/>
            <a:bevelB w="13500" h="13500" prst="angle"/>
            <a:extrusionClr>
              <a:srgbClr val="66FF33"/>
            </a:extrusionClr>
            <a:contourClr>
              <a:srgbClr val="66FF33"/>
            </a:contourClr>
          </a:sp3d>
          <a:extLst>
            <a:ext uri="{91240B29-F687-4F45-9708-019B960494DF}">
              <a14:hiddenLine xmlns:a14="http://schemas.microsoft.com/office/drawing/2010/main" w="12700">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ctr"/>
            <a:r>
              <a:rPr lang="es-ES_tradnl" sz="2000" dirty="0">
                <a:effectLst>
                  <a:outerShdw blurRad="38100" dist="38100" dir="2700000" algn="tl">
                    <a:srgbClr val="000000"/>
                  </a:outerShdw>
                </a:effectLst>
                <a:sym typeface="Symbol" panose="05050102010706020507" pitchFamily="18" charset="2"/>
              </a:rPr>
              <a:t>SIMULACIÓN POR ELEMENTOS FINITOS</a:t>
            </a:r>
            <a:endParaRPr lang="es-ES_tradnl" sz="2000" u="sng" dirty="0">
              <a:effectLst>
                <a:outerShdw blurRad="38100" dist="38100" dir="2700000" algn="tl">
                  <a:srgbClr val="000000"/>
                </a:outerShdw>
              </a:effectLst>
              <a:sym typeface="Symbol" panose="05050102010706020507" pitchFamily="18" charset="2"/>
            </a:endParaRPr>
          </a:p>
        </p:txBody>
      </p:sp>
      <p:grpSp>
        <p:nvGrpSpPr>
          <p:cNvPr id="6" name="Group 25"/>
          <p:cNvGrpSpPr>
            <a:grpSpLocks/>
          </p:cNvGrpSpPr>
          <p:nvPr/>
        </p:nvGrpSpPr>
        <p:grpSpPr bwMode="auto">
          <a:xfrm>
            <a:off x="214313" y="2369295"/>
            <a:ext cx="3403600" cy="4327525"/>
            <a:chOff x="100" y="1480"/>
            <a:chExt cx="2144" cy="2726"/>
          </a:xfrm>
        </p:grpSpPr>
        <p:grpSp>
          <p:nvGrpSpPr>
            <p:cNvPr id="7" name="Group 14"/>
            <p:cNvGrpSpPr>
              <a:grpSpLocks/>
            </p:cNvGrpSpPr>
            <p:nvPr/>
          </p:nvGrpSpPr>
          <p:grpSpPr bwMode="auto">
            <a:xfrm>
              <a:off x="178" y="1582"/>
              <a:ext cx="1965" cy="1881"/>
              <a:chOff x="183" y="1765"/>
              <a:chExt cx="1965" cy="1881"/>
            </a:xfrm>
          </p:grpSpPr>
          <p:sp>
            <p:nvSpPr>
              <p:cNvPr id="10" name="Rectangle 8"/>
              <p:cNvSpPr>
                <a:spLocks noChangeArrowheads="1"/>
              </p:cNvSpPr>
              <p:nvPr/>
            </p:nvSpPr>
            <p:spPr bwMode="auto">
              <a:xfrm>
                <a:off x="183" y="1765"/>
                <a:ext cx="1965" cy="1881"/>
              </a:xfrm>
              <a:prstGeom prst="rect">
                <a:avLst/>
              </a:prstGeom>
              <a:solidFill>
                <a:schemeClr val="bg2"/>
              </a:solidFill>
              <a:ln w="6350">
                <a:miter lim="800000"/>
                <a:headEnd type="none" w="sm" len="sm"/>
                <a:tailEnd type="none" w="med" len="lg"/>
              </a:ln>
              <a:effectLst/>
              <a:scene3d>
                <a:camera prst="legacyObliqueTopRight"/>
                <a:lightRig rig="legacyFlat3" dir="b"/>
              </a:scene3d>
              <a:sp3d extrusionH="1762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11" name="Picture 5" descr="D:\Basura\Núcleo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 y="1769"/>
                <a:ext cx="1954" cy="18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8" name="Rectangle 16"/>
            <p:cNvSpPr>
              <a:spLocks noChangeArrowheads="1"/>
            </p:cNvSpPr>
            <p:nvPr/>
          </p:nvSpPr>
          <p:spPr bwMode="auto">
            <a:xfrm>
              <a:off x="169" y="3442"/>
              <a:ext cx="1940" cy="71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ctr"/>
              <a:r>
                <a:rPr lang="es-ES_tradnl" sz="1700" dirty="0">
                  <a:solidFill>
                    <a:schemeClr val="tx1"/>
                  </a:solidFill>
                  <a:effectLst>
                    <a:outerShdw blurRad="38100" dist="38100" dir="2700000" algn="tl">
                      <a:srgbClr val="C0C0C0"/>
                    </a:outerShdw>
                  </a:effectLst>
                  <a:latin typeface="Tahoma" panose="020B0604030504040204" pitchFamily="34" charset="0"/>
                </a:rPr>
                <a:t>FLUJO MAGNÉTICO EN UN NÚCLEO CONSTRUIDO CON MATERIAL IDEAL DE CONDUCTIVIDAD NULA</a:t>
              </a:r>
              <a:endParaRPr lang="es-ES" sz="1700" dirty="0">
                <a:solidFill>
                  <a:schemeClr val="tx1"/>
                </a:solidFill>
                <a:effectLst>
                  <a:outerShdw blurRad="38100" dist="38100" dir="2700000" algn="tl">
                    <a:srgbClr val="C0C0C0"/>
                  </a:outerShdw>
                </a:effectLst>
                <a:latin typeface="Tahoma" panose="020B0604030504040204" pitchFamily="34" charset="0"/>
              </a:endParaRPr>
            </a:p>
          </p:txBody>
        </p:sp>
        <p:sp>
          <p:nvSpPr>
            <p:cNvPr id="9" name="Rectangle 24"/>
            <p:cNvSpPr>
              <a:spLocks noChangeArrowheads="1"/>
            </p:cNvSpPr>
            <p:nvPr/>
          </p:nvSpPr>
          <p:spPr bwMode="auto">
            <a:xfrm>
              <a:off x="100" y="1480"/>
              <a:ext cx="2144" cy="2726"/>
            </a:xfrm>
            <a:prstGeom prst="rect">
              <a:avLst/>
            </a:prstGeom>
            <a:noFill/>
            <a:ln w="6350">
              <a:solidFill>
                <a:schemeClr val="tx1"/>
              </a:solidFill>
              <a:miter lim="800000"/>
              <a:headEnd type="none" w="sm" len="sm"/>
              <a:tailEnd type="none" w="med" len="lg"/>
            </a:ln>
            <a:effectLst>
              <a:outerShdw dist="35921" dir="2700000" algn="ctr" rotWithShape="0">
                <a:schemeClr val="bg2"/>
              </a:outerShdw>
            </a:effectLst>
            <a:extLst>
              <a:ext uri="{909E8E84-426E-40DD-AFC4-6F175D3DCCD1}">
                <a14:hiddenFill xmlns:a14="http://schemas.microsoft.com/office/drawing/2010/main">
                  <a:solidFill>
                    <a:srgbClr val="FFFF00"/>
                  </a:solidFill>
                </a14:hiddenFill>
              </a:ext>
            </a:extLst>
          </p:spPr>
          <p:txBody>
            <a:bodyPr wrap="none" anchor="ctr">
              <a:spAutoFit/>
            </a:bodyPr>
            <a:lstStyle/>
            <a:p>
              <a:endParaRPr lang="es-ES"/>
            </a:p>
          </p:txBody>
        </p:sp>
      </p:grpSp>
      <p:grpSp>
        <p:nvGrpSpPr>
          <p:cNvPr id="12" name="Group 29"/>
          <p:cNvGrpSpPr>
            <a:grpSpLocks/>
          </p:cNvGrpSpPr>
          <p:nvPr/>
        </p:nvGrpSpPr>
        <p:grpSpPr bwMode="auto">
          <a:xfrm>
            <a:off x="3849688" y="117475"/>
            <a:ext cx="5187950" cy="3327400"/>
            <a:chOff x="2425" y="74"/>
            <a:chExt cx="3268" cy="2096"/>
          </a:xfrm>
        </p:grpSpPr>
        <p:grpSp>
          <p:nvGrpSpPr>
            <p:cNvPr id="13" name="Group 12"/>
            <p:cNvGrpSpPr>
              <a:grpSpLocks/>
            </p:cNvGrpSpPr>
            <p:nvPr/>
          </p:nvGrpSpPr>
          <p:grpSpPr bwMode="auto">
            <a:xfrm>
              <a:off x="3536" y="159"/>
              <a:ext cx="1975" cy="1958"/>
              <a:chOff x="3302" y="219"/>
              <a:chExt cx="1975" cy="1958"/>
            </a:xfrm>
          </p:grpSpPr>
          <p:sp>
            <p:nvSpPr>
              <p:cNvPr id="16" name="Rectangle 11"/>
              <p:cNvSpPr>
                <a:spLocks noChangeArrowheads="1"/>
              </p:cNvSpPr>
              <p:nvPr/>
            </p:nvSpPr>
            <p:spPr bwMode="auto">
              <a:xfrm>
                <a:off x="3302" y="219"/>
                <a:ext cx="1975" cy="1958"/>
              </a:xfrm>
              <a:prstGeom prst="rect">
                <a:avLst/>
              </a:prstGeom>
              <a:solidFill>
                <a:schemeClr val="bg2"/>
              </a:solidFill>
              <a:ln w="6350">
                <a:miter lim="800000"/>
                <a:headEnd type="none" w="sm" len="sm"/>
                <a:tailEnd type="none" w="med" len="lg"/>
              </a:ln>
              <a:effectLst/>
              <a:scene3d>
                <a:camera prst="legacyObliqueTopRight"/>
                <a:lightRig rig="legacyFlat3" dir="b"/>
              </a:scene3d>
              <a:sp3d extrusionH="1762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17" name="Picture 3" descr="D:\Basura\Núcleo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 y="227"/>
                <a:ext cx="1954" cy="19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14" name="Rectangle 22"/>
            <p:cNvSpPr>
              <a:spLocks noChangeArrowheads="1"/>
            </p:cNvSpPr>
            <p:nvPr/>
          </p:nvSpPr>
          <p:spPr bwMode="auto">
            <a:xfrm>
              <a:off x="2439" y="739"/>
              <a:ext cx="1063" cy="88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square">
              <a:spAutoFit/>
            </a:bodyPr>
            <a:lstStyle/>
            <a:p>
              <a:r>
                <a:rPr lang="es-ES_tradnl" sz="1700" dirty="0">
                  <a:solidFill>
                    <a:schemeClr val="tx1"/>
                  </a:solidFill>
                  <a:effectLst>
                    <a:outerShdw blurRad="38100" dist="38100" dir="2700000" algn="tl">
                      <a:srgbClr val="C0C0C0"/>
                    </a:outerShdw>
                  </a:effectLst>
                  <a:latin typeface="Tahoma" panose="020B0604030504040204" pitchFamily="34" charset="0"/>
                </a:rPr>
                <a:t>FLUJO MAGNÉTICO EN UN NÚCLEO MACIZO</a:t>
              </a:r>
              <a:endParaRPr lang="es-ES" sz="1700" dirty="0">
                <a:solidFill>
                  <a:schemeClr val="tx1"/>
                </a:solidFill>
                <a:effectLst>
                  <a:outerShdw blurRad="38100" dist="38100" dir="2700000" algn="tl">
                    <a:srgbClr val="C0C0C0"/>
                  </a:outerShdw>
                </a:effectLst>
                <a:latin typeface="Tahoma" panose="020B0604030504040204" pitchFamily="34" charset="0"/>
              </a:endParaRPr>
            </a:p>
          </p:txBody>
        </p:sp>
        <p:sp>
          <p:nvSpPr>
            <p:cNvPr id="15" name="Freeform 26"/>
            <p:cNvSpPr>
              <a:spLocks/>
            </p:cNvSpPr>
            <p:nvPr/>
          </p:nvSpPr>
          <p:spPr bwMode="auto">
            <a:xfrm>
              <a:off x="2425" y="74"/>
              <a:ext cx="3268" cy="2096"/>
            </a:xfrm>
            <a:custGeom>
              <a:avLst/>
              <a:gdLst>
                <a:gd name="T0" fmla="*/ 3268 w 3268"/>
                <a:gd name="T1" fmla="*/ 2096 h 2096"/>
                <a:gd name="T2" fmla="*/ 0 w 3268"/>
                <a:gd name="T3" fmla="*/ 2096 h 2096"/>
                <a:gd name="T4" fmla="*/ 0 w 3268"/>
                <a:gd name="T5" fmla="*/ 502 h 2096"/>
                <a:gd name="T6" fmla="*/ 998 w 3268"/>
                <a:gd name="T7" fmla="*/ 502 h 2096"/>
                <a:gd name="T8" fmla="*/ 998 w 3268"/>
                <a:gd name="T9" fmla="*/ 0 h 2096"/>
                <a:gd name="T10" fmla="*/ 3261 w 3268"/>
                <a:gd name="T11" fmla="*/ 0 h 2096"/>
                <a:gd name="T12" fmla="*/ 3268 w 3268"/>
                <a:gd name="T13" fmla="*/ 2096 h 2096"/>
              </a:gdLst>
              <a:ahLst/>
              <a:cxnLst>
                <a:cxn ang="0">
                  <a:pos x="T0" y="T1"/>
                </a:cxn>
                <a:cxn ang="0">
                  <a:pos x="T2" y="T3"/>
                </a:cxn>
                <a:cxn ang="0">
                  <a:pos x="T4" y="T5"/>
                </a:cxn>
                <a:cxn ang="0">
                  <a:pos x="T6" y="T7"/>
                </a:cxn>
                <a:cxn ang="0">
                  <a:pos x="T8" y="T9"/>
                </a:cxn>
                <a:cxn ang="0">
                  <a:pos x="T10" y="T11"/>
                </a:cxn>
                <a:cxn ang="0">
                  <a:pos x="T12" y="T13"/>
                </a:cxn>
              </a:cxnLst>
              <a:rect l="0" t="0" r="r" b="b"/>
              <a:pathLst>
                <a:path w="3268" h="2096">
                  <a:moveTo>
                    <a:pt x="3268" y="2096"/>
                  </a:moveTo>
                  <a:lnTo>
                    <a:pt x="0" y="2096"/>
                  </a:lnTo>
                  <a:lnTo>
                    <a:pt x="0" y="502"/>
                  </a:lnTo>
                  <a:lnTo>
                    <a:pt x="998" y="502"/>
                  </a:lnTo>
                  <a:lnTo>
                    <a:pt x="998" y="0"/>
                  </a:lnTo>
                  <a:lnTo>
                    <a:pt x="3261" y="0"/>
                  </a:lnTo>
                  <a:lnTo>
                    <a:pt x="3268" y="2096"/>
                  </a:lnTo>
                  <a:close/>
                </a:path>
              </a:pathLst>
            </a:custGeom>
            <a:noFill/>
            <a:ln w="6350" cap="flat" cmpd="sng">
              <a:solidFill>
                <a:schemeClr val="tx1"/>
              </a:solidFill>
              <a:prstDash val="solid"/>
              <a:round/>
              <a:headEnd type="none" w="sm" len="sm"/>
              <a:tailEnd type="none" w="med" len="lg"/>
            </a:ln>
            <a:effectLst>
              <a:outerShdw dist="35921" dir="2700000" algn="ctr" rotWithShape="0">
                <a:schemeClr val="bg2"/>
              </a:outerShdw>
            </a:effectLst>
            <a:extLst>
              <a:ext uri="{909E8E84-426E-40DD-AFC4-6F175D3DCCD1}">
                <a14:hiddenFill xmlns:a14="http://schemas.microsoft.com/office/drawing/2010/main">
                  <a:solidFill>
                    <a:srgbClr val="FFFF00"/>
                  </a:solidFill>
                </a14:hiddenFill>
              </a:ext>
            </a:extLst>
          </p:spPr>
          <p:txBody>
            <a:bodyPr>
              <a:spAutoFit/>
            </a:bodyPr>
            <a:lstStyle/>
            <a:p>
              <a:endParaRPr lang="es-ES"/>
            </a:p>
          </p:txBody>
        </p:sp>
      </p:grpSp>
      <p:grpSp>
        <p:nvGrpSpPr>
          <p:cNvPr id="18" name="Group 28"/>
          <p:cNvGrpSpPr>
            <a:grpSpLocks/>
          </p:cNvGrpSpPr>
          <p:nvPr/>
        </p:nvGrpSpPr>
        <p:grpSpPr bwMode="auto">
          <a:xfrm>
            <a:off x="3849688" y="3490913"/>
            <a:ext cx="5187950" cy="3252787"/>
            <a:chOff x="2425" y="2199"/>
            <a:chExt cx="3268" cy="2049"/>
          </a:xfrm>
        </p:grpSpPr>
        <p:grpSp>
          <p:nvGrpSpPr>
            <p:cNvPr id="19" name="Group 13"/>
            <p:cNvGrpSpPr>
              <a:grpSpLocks/>
            </p:cNvGrpSpPr>
            <p:nvPr/>
          </p:nvGrpSpPr>
          <p:grpSpPr bwMode="auto">
            <a:xfrm>
              <a:off x="3520" y="2294"/>
              <a:ext cx="1985" cy="1886"/>
              <a:chOff x="3300" y="2248"/>
              <a:chExt cx="1985" cy="1886"/>
            </a:xfrm>
          </p:grpSpPr>
          <p:sp>
            <p:nvSpPr>
              <p:cNvPr id="22" name="Rectangle 10"/>
              <p:cNvSpPr>
                <a:spLocks noChangeArrowheads="1"/>
              </p:cNvSpPr>
              <p:nvPr/>
            </p:nvSpPr>
            <p:spPr bwMode="auto">
              <a:xfrm>
                <a:off x="3300" y="2248"/>
                <a:ext cx="1985" cy="1881"/>
              </a:xfrm>
              <a:prstGeom prst="rect">
                <a:avLst/>
              </a:prstGeom>
              <a:solidFill>
                <a:schemeClr val="bg2"/>
              </a:solidFill>
              <a:ln w="6350">
                <a:miter lim="800000"/>
                <a:headEnd type="none" w="sm" len="sm"/>
                <a:tailEnd type="none" w="med" len="lg"/>
              </a:ln>
              <a:effectLst/>
              <a:scene3d>
                <a:camera prst="legacyObliqueTopRight"/>
                <a:lightRig rig="legacyFlat3" dir="b"/>
              </a:scene3d>
              <a:sp3d extrusionH="1762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pic>
            <p:nvPicPr>
              <p:cNvPr id="23" name="Picture 2" descr="D:\Basura\Núcleo1.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 y="2252"/>
                <a:ext cx="1957" cy="18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20" name="Rectangle 23"/>
            <p:cNvSpPr>
              <a:spLocks noChangeArrowheads="1"/>
            </p:cNvSpPr>
            <p:nvPr/>
          </p:nvSpPr>
          <p:spPr bwMode="auto">
            <a:xfrm>
              <a:off x="2452" y="2311"/>
              <a:ext cx="1050" cy="137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square">
              <a:spAutoFit/>
            </a:bodyPr>
            <a:lstStyle/>
            <a:p>
              <a:r>
                <a:rPr lang="es-ES_tradnl" sz="1700" dirty="0">
                  <a:solidFill>
                    <a:schemeClr val="tx1"/>
                  </a:solidFill>
                  <a:effectLst>
                    <a:outerShdw blurRad="38100" dist="38100" dir="2700000" algn="tl">
                      <a:srgbClr val="C0C0C0"/>
                    </a:outerShdw>
                  </a:effectLst>
                  <a:latin typeface="Tahoma" panose="020B0604030504040204" pitchFamily="34" charset="0"/>
                </a:rPr>
                <a:t>FLUJO MAGNÉTICO EN UN NÚCLEO CON CHAPA MAGNÉTICA AISLADA Y APILADA</a:t>
              </a:r>
              <a:endParaRPr lang="es-ES" sz="1700" dirty="0">
                <a:solidFill>
                  <a:schemeClr val="tx1"/>
                </a:solidFill>
                <a:effectLst>
                  <a:outerShdw blurRad="38100" dist="38100" dir="2700000" algn="tl">
                    <a:srgbClr val="C0C0C0"/>
                  </a:outerShdw>
                </a:effectLst>
                <a:latin typeface="Tahoma" panose="020B0604030504040204" pitchFamily="34" charset="0"/>
              </a:endParaRPr>
            </a:p>
          </p:txBody>
        </p:sp>
        <p:sp>
          <p:nvSpPr>
            <p:cNvPr id="21" name="Freeform 27"/>
            <p:cNvSpPr>
              <a:spLocks/>
            </p:cNvSpPr>
            <p:nvPr/>
          </p:nvSpPr>
          <p:spPr bwMode="auto">
            <a:xfrm flipV="1">
              <a:off x="2425" y="2199"/>
              <a:ext cx="3268" cy="2049"/>
            </a:xfrm>
            <a:custGeom>
              <a:avLst/>
              <a:gdLst>
                <a:gd name="T0" fmla="*/ 3268 w 3268"/>
                <a:gd name="T1" fmla="*/ 2096 h 2096"/>
                <a:gd name="T2" fmla="*/ 0 w 3268"/>
                <a:gd name="T3" fmla="*/ 2096 h 2096"/>
                <a:gd name="T4" fmla="*/ 0 w 3268"/>
                <a:gd name="T5" fmla="*/ 502 h 2096"/>
                <a:gd name="T6" fmla="*/ 998 w 3268"/>
                <a:gd name="T7" fmla="*/ 502 h 2096"/>
                <a:gd name="T8" fmla="*/ 998 w 3268"/>
                <a:gd name="T9" fmla="*/ 0 h 2096"/>
                <a:gd name="T10" fmla="*/ 3261 w 3268"/>
                <a:gd name="T11" fmla="*/ 0 h 2096"/>
                <a:gd name="T12" fmla="*/ 3268 w 3268"/>
                <a:gd name="T13" fmla="*/ 2096 h 2096"/>
              </a:gdLst>
              <a:ahLst/>
              <a:cxnLst>
                <a:cxn ang="0">
                  <a:pos x="T0" y="T1"/>
                </a:cxn>
                <a:cxn ang="0">
                  <a:pos x="T2" y="T3"/>
                </a:cxn>
                <a:cxn ang="0">
                  <a:pos x="T4" y="T5"/>
                </a:cxn>
                <a:cxn ang="0">
                  <a:pos x="T6" y="T7"/>
                </a:cxn>
                <a:cxn ang="0">
                  <a:pos x="T8" y="T9"/>
                </a:cxn>
                <a:cxn ang="0">
                  <a:pos x="T10" y="T11"/>
                </a:cxn>
                <a:cxn ang="0">
                  <a:pos x="T12" y="T13"/>
                </a:cxn>
              </a:cxnLst>
              <a:rect l="0" t="0" r="r" b="b"/>
              <a:pathLst>
                <a:path w="3268" h="2096">
                  <a:moveTo>
                    <a:pt x="3268" y="2096"/>
                  </a:moveTo>
                  <a:lnTo>
                    <a:pt x="0" y="2096"/>
                  </a:lnTo>
                  <a:lnTo>
                    <a:pt x="0" y="502"/>
                  </a:lnTo>
                  <a:lnTo>
                    <a:pt x="998" y="502"/>
                  </a:lnTo>
                  <a:lnTo>
                    <a:pt x="998" y="0"/>
                  </a:lnTo>
                  <a:lnTo>
                    <a:pt x="3261" y="0"/>
                  </a:lnTo>
                  <a:lnTo>
                    <a:pt x="3268" y="2096"/>
                  </a:lnTo>
                  <a:close/>
                </a:path>
              </a:pathLst>
            </a:custGeom>
            <a:noFill/>
            <a:ln w="6350" cap="flat" cmpd="sng">
              <a:solidFill>
                <a:schemeClr val="tx1"/>
              </a:solidFill>
              <a:prstDash val="solid"/>
              <a:round/>
              <a:headEnd type="none" w="sm" len="sm"/>
              <a:tailEnd type="none" w="med" len="lg"/>
            </a:ln>
            <a:effectLst>
              <a:outerShdw dist="35921" dir="2700000" algn="ctr" rotWithShape="0">
                <a:schemeClr val="bg2"/>
              </a:outerShdw>
            </a:effectLst>
            <a:extLst>
              <a:ext uri="{909E8E84-426E-40DD-AFC4-6F175D3DCCD1}">
                <a14:hiddenFill xmlns:a14="http://schemas.microsoft.com/office/drawing/2010/main">
                  <a:solidFill>
                    <a:srgbClr val="FFFF00"/>
                  </a:solidFill>
                </a14:hiddenFill>
              </a:ext>
            </a:extLst>
          </p:spPr>
          <p:txBody>
            <a:bodyPr>
              <a:spAutoFit/>
            </a:bodyPr>
            <a:lstStyle/>
            <a:p>
              <a:endParaRPr lang="es-ES"/>
            </a:p>
          </p:txBody>
        </p:sp>
      </p:grpSp>
    </p:spTree>
    <p:extLst>
      <p:ext uri="{BB962C8B-B14F-4D97-AF65-F5344CB8AC3E}">
        <p14:creationId xmlns:p14="http://schemas.microsoft.com/office/powerpoint/2010/main" val="3192217541"/>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95536" y="152400"/>
            <a:ext cx="8305800" cy="1143000"/>
          </a:xfrm>
          <a:noFill/>
          <a:ln/>
          <a:effectLst>
            <a:outerShdw dist="35921" dir="2700000" algn="ctr" rotWithShape="0">
              <a:schemeClr val="bg2"/>
            </a:outerShdw>
          </a:effectLst>
        </p:spPr>
        <p:txBody>
          <a:bodyPr/>
          <a:lstStyle/>
          <a:p>
            <a:r>
              <a:rPr lang="es-ES_tradnl" altLang="es-ES" sz="4700" b="1" dirty="0">
                <a:latin typeface="Tahoma" pitchFamily="34" charset="0"/>
              </a:rPr>
              <a:t>1.1 Teorema de Ampere II</a:t>
            </a:r>
            <a:endParaRPr lang="es-ES_tradnl" altLang="es-ES" dirty="0"/>
          </a:p>
        </p:txBody>
      </p:sp>
      <p:sp>
        <p:nvSpPr>
          <p:cNvPr id="224259" name="Rectangle 3"/>
          <p:cNvSpPr>
            <a:spLocks noChangeArrowheads="1"/>
          </p:cNvSpPr>
          <p:nvPr/>
        </p:nvSpPr>
        <p:spPr bwMode="auto">
          <a:xfrm>
            <a:off x="228600" y="1466850"/>
            <a:ext cx="2590800" cy="264795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a:effectLst/>
              </a:rPr>
              <a:t>Si se integra la ecuación anterior sobre una superficie determinada por una curva cerrada:</a:t>
            </a:r>
            <a:endParaRPr lang="es-ES_tradnl" altLang="es-ES" sz="2400">
              <a:solidFill>
                <a:srgbClr val="FFFFFF"/>
              </a:solidFill>
              <a:effectLst>
                <a:outerShdw blurRad="38100" dist="38100" dir="2700000" algn="tl">
                  <a:srgbClr val="000000"/>
                </a:outerShdw>
              </a:effectLst>
            </a:endParaRPr>
          </a:p>
        </p:txBody>
      </p:sp>
      <p:pic>
        <p:nvPicPr>
          <p:cNvPr id="2242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19200"/>
            <a:ext cx="6705600" cy="3687763"/>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242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257800"/>
            <a:ext cx="3505200" cy="989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2427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5208588"/>
            <a:ext cx="2819400" cy="10398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4272" name="Rectangle 16"/>
          <p:cNvSpPr>
            <a:spLocks noChangeArrowheads="1"/>
          </p:cNvSpPr>
          <p:nvPr/>
        </p:nvSpPr>
        <p:spPr bwMode="auto">
          <a:xfrm>
            <a:off x="3962400" y="5165725"/>
            <a:ext cx="1828800" cy="8858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600">
                <a:solidFill>
                  <a:srgbClr val="66FF33"/>
                </a:solidFill>
                <a:effectLst/>
              </a:rPr>
              <a:t>Teorema</a:t>
            </a:r>
          </a:p>
          <a:p>
            <a:pPr algn="ctr">
              <a:spcBef>
                <a:spcPct val="0"/>
              </a:spcBef>
            </a:pPr>
            <a:r>
              <a:rPr lang="es-ES" altLang="es-ES" sz="2600">
                <a:solidFill>
                  <a:srgbClr val="66FF33"/>
                </a:solidFill>
                <a:effectLst/>
              </a:rPr>
              <a:t>de Stokes</a:t>
            </a:r>
            <a:endParaRPr lang="es-ES_tradnl" altLang="es-ES" sz="2600">
              <a:solidFill>
                <a:srgbClr val="66FF33"/>
              </a:solidFill>
              <a:effectLst/>
            </a:endParaRPr>
          </a:p>
        </p:txBody>
      </p:sp>
      <p:sp>
        <p:nvSpPr>
          <p:cNvPr id="224273" name="AutoShape 17"/>
          <p:cNvSpPr>
            <a:spLocks noChangeArrowheads="1"/>
          </p:cNvSpPr>
          <p:nvPr/>
        </p:nvSpPr>
        <p:spPr bwMode="auto">
          <a:xfrm rot="-19777776">
            <a:off x="2557986" y="1713971"/>
            <a:ext cx="1157630" cy="663444"/>
          </a:xfrm>
          <a:prstGeom prst="curvedDownArrow">
            <a:avLst>
              <a:gd name="adj1" fmla="val 44000"/>
              <a:gd name="adj2" fmla="val 88000"/>
              <a:gd name="adj3" fmla="val 33333"/>
            </a:avLst>
          </a:prstGeom>
          <a:solidFill>
            <a:schemeClr val="tx1">
              <a:lumMod val="75000"/>
            </a:schemeClr>
          </a:solidFill>
          <a:ln>
            <a:noFill/>
          </a:ln>
          <a:effectLst>
            <a:outerShdw dist="35921" dir="2700000" algn="ctr" rotWithShape="0">
              <a:schemeClr val="bg2"/>
            </a:outerShdw>
          </a:effectLst>
        </p:spPr>
        <p:txBody>
          <a:bodyPr wrap="square" anchor="ctr">
            <a:spAutoFit/>
          </a:bodyPr>
          <a:lstStyle/>
          <a:p>
            <a:endParaRPr lang="es-ES"/>
          </a:p>
        </p:txBody>
      </p:sp>
      <p:sp>
        <p:nvSpPr>
          <p:cNvPr id="224275" name="AutoShape 19"/>
          <p:cNvSpPr>
            <a:spLocks noChangeArrowheads="1"/>
          </p:cNvSpPr>
          <p:nvPr/>
        </p:nvSpPr>
        <p:spPr bwMode="auto">
          <a:xfrm rot="10908268" flipH="1">
            <a:off x="5180674" y="6097125"/>
            <a:ext cx="910626" cy="438671"/>
          </a:xfrm>
          <a:prstGeom prst="curvedDownArrow">
            <a:avLst>
              <a:gd name="adj1" fmla="val 44000"/>
              <a:gd name="adj2" fmla="val 88000"/>
              <a:gd name="adj3" fmla="val 33333"/>
            </a:avLst>
          </a:prstGeom>
          <a:solidFill>
            <a:schemeClr val="tx1">
              <a:lumMod val="75000"/>
            </a:schemeClr>
          </a:solidFill>
          <a:ln>
            <a:noFill/>
          </a:ln>
          <a:effectLst>
            <a:outerShdw dist="71842" dir="2700000" algn="ctr" rotWithShape="0">
              <a:schemeClr val="bg2"/>
            </a:outerShdw>
          </a:effectLst>
        </p:spPr>
        <p:txBody>
          <a:bodyPr wrap="square" anchor="ctr">
            <a:spAutoFit/>
          </a:bodyPr>
          <a:lstStyle/>
          <a:p>
            <a:endParaRPr lang="es-ES"/>
          </a:p>
        </p:txBody>
      </p:sp>
      <p:sp>
        <p:nvSpPr>
          <p:cNvPr id="224276" name="AutoShape 20"/>
          <p:cNvSpPr>
            <a:spLocks noChangeArrowheads="1"/>
          </p:cNvSpPr>
          <p:nvPr/>
        </p:nvSpPr>
        <p:spPr bwMode="auto">
          <a:xfrm rot="-10908268" flipH="1" flipV="1">
            <a:off x="3326183" y="4812235"/>
            <a:ext cx="965208" cy="456284"/>
          </a:xfrm>
          <a:prstGeom prst="curvedDownArrow">
            <a:avLst>
              <a:gd name="adj1" fmla="val 44000"/>
              <a:gd name="adj2" fmla="val 88000"/>
              <a:gd name="adj3" fmla="val 33333"/>
            </a:avLst>
          </a:prstGeom>
          <a:solidFill>
            <a:schemeClr val="tx1">
              <a:lumMod val="75000"/>
            </a:schemeClr>
          </a:solidFill>
          <a:ln>
            <a:noFill/>
          </a:ln>
          <a:effectLst>
            <a:outerShdw dist="35921" dir="2700000" algn="ctr" rotWithShape="0">
              <a:schemeClr val="bg2"/>
            </a:outerShdw>
          </a:effectLst>
        </p:spPr>
        <p:txBody>
          <a:bodyPr wrap="square" anchor="ctr">
            <a:spAutoFit/>
          </a:bodyPr>
          <a:lstStyle/>
          <a:p>
            <a:endParaRPr lang="es-ES"/>
          </a:p>
        </p:txBody>
      </p:sp>
      <p:sp>
        <p:nvSpPr>
          <p:cNvPr id="224277" name="AutoShape 21"/>
          <p:cNvSpPr>
            <a:spLocks noChangeArrowheads="1"/>
          </p:cNvSpPr>
          <p:nvPr/>
        </p:nvSpPr>
        <p:spPr bwMode="auto">
          <a:xfrm>
            <a:off x="838200" y="4191000"/>
            <a:ext cx="685800" cy="1066800"/>
          </a:xfrm>
          <a:prstGeom prst="downArrow">
            <a:avLst>
              <a:gd name="adj1" fmla="val 50000"/>
              <a:gd name="adj2" fmla="val 38889"/>
            </a:avLst>
          </a:prstGeom>
          <a:solidFill>
            <a:schemeClr val="tx1">
              <a:lumMod val="65000"/>
            </a:schemeClr>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77"/>
                                        </p:tgtEl>
                                        <p:attrNameLst>
                                          <p:attrName>style.visibility</p:attrName>
                                        </p:attrNameLst>
                                      </p:cBhvr>
                                      <p:to>
                                        <p:strVal val="visible"/>
                                      </p:to>
                                    </p:set>
                                    <p:animEffect transition="in" filter="dissolve">
                                      <p:cBhvr>
                                        <p:cTn id="7" dur="500"/>
                                        <p:tgtEl>
                                          <p:spTgt spid="22427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24270"/>
                                        </p:tgtEl>
                                        <p:attrNameLst>
                                          <p:attrName>style.visibility</p:attrName>
                                        </p:attrNameLst>
                                      </p:cBhvr>
                                      <p:to>
                                        <p:strVal val="visible"/>
                                      </p:to>
                                    </p:set>
                                    <p:animEffect transition="in" filter="dissolve">
                                      <p:cBhvr>
                                        <p:cTn id="11" dur="500"/>
                                        <p:tgtEl>
                                          <p:spTgt spid="2242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4276"/>
                                        </p:tgtEl>
                                        <p:attrNameLst>
                                          <p:attrName>style.visibility</p:attrName>
                                        </p:attrNameLst>
                                      </p:cBhvr>
                                      <p:to>
                                        <p:strVal val="visible"/>
                                      </p:to>
                                    </p:set>
                                    <p:animEffect transition="in" filter="dissolve">
                                      <p:cBhvr>
                                        <p:cTn id="16" dur="500"/>
                                        <p:tgtEl>
                                          <p:spTgt spid="22427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4272"/>
                                        </p:tgtEl>
                                        <p:attrNameLst>
                                          <p:attrName>style.visibility</p:attrName>
                                        </p:attrNameLst>
                                      </p:cBhvr>
                                      <p:to>
                                        <p:strVal val="visible"/>
                                      </p:to>
                                    </p:set>
                                    <p:animEffect transition="in" filter="dissolve">
                                      <p:cBhvr>
                                        <p:cTn id="20" dur="500"/>
                                        <p:tgtEl>
                                          <p:spTgt spid="224272"/>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24275"/>
                                        </p:tgtEl>
                                        <p:attrNameLst>
                                          <p:attrName>style.visibility</p:attrName>
                                        </p:attrNameLst>
                                      </p:cBhvr>
                                      <p:to>
                                        <p:strVal val="visible"/>
                                      </p:to>
                                    </p:set>
                                    <p:animEffect transition="in" filter="dissolve">
                                      <p:cBhvr>
                                        <p:cTn id="24" dur="500"/>
                                        <p:tgtEl>
                                          <p:spTgt spid="224275"/>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224271"/>
                                        </p:tgtEl>
                                        <p:attrNameLst>
                                          <p:attrName>style.visibility</p:attrName>
                                        </p:attrNameLst>
                                      </p:cBhvr>
                                      <p:to>
                                        <p:strVal val="visible"/>
                                      </p:to>
                                    </p:set>
                                    <p:animEffect transition="in" filter="dissolve">
                                      <p:cBhvr>
                                        <p:cTn id="28" dur="500"/>
                                        <p:tgtEl>
                                          <p:spTgt spid="224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2" grpId="0" autoUpdateAnimBg="0"/>
      <p:bldP spid="224275" grpId="0" animBg="1"/>
      <p:bldP spid="224276" grpId="0" animBg="1"/>
      <p:bldP spid="2242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81000" y="152400"/>
            <a:ext cx="8382000" cy="1143000"/>
          </a:xfrm>
          <a:noFill/>
          <a:ln/>
          <a:effectLst>
            <a:outerShdw dist="35921" dir="2700000" algn="ctr" rotWithShape="0">
              <a:schemeClr val="bg2"/>
            </a:outerShdw>
          </a:effectLst>
        </p:spPr>
        <p:txBody>
          <a:bodyPr/>
          <a:lstStyle/>
          <a:p>
            <a:r>
              <a:rPr lang="es-ES_tradnl" altLang="es-ES" sz="4700" b="1">
                <a:latin typeface="Tahoma" pitchFamily="34" charset="0"/>
              </a:rPr>
              <a:t>1.1 Teorema de Ampere III</a:t>
            </a:r>
            <a:endParaRPr lang="es-ES_tradnl" altLang="es-ES"/>
          </a:p>
        </p:txBody>
      </p:sp>
      <p:sp>
        <p:nvSpPr>
          <p:cNvPr id="225283" name="Rectangle 3"/>
          <p:cNvSpPr>
            <a:spLocks noChangeArrowheads="1"/>
          </p:cNvSpPr>
          <p:nvPr/>
        </p:nvSpPr>
        <p:spPr bwMode="auto">
          <a:xfrm>
            <a:off x="3294584" y="1372790"/>
            <a:ext cx="5328592" cy="83099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square" anchor="ctr">
            <a:spAutoFit/>
          </a:bodyPr>
          <a:lstStyle/>
          <a:p>
            <a:pPr algn="l">
              <a:spcBef>
                <a:spcPct val="0"/>
              </a:spcBef>
            </a:pPr>
            <a:r>
              <a:rPr lang="es-ES" altLang="es-ES" sz="2400" dirty="0">
                <a:effectLst/>
              </a:rPr>
              <a:t>Representa a la corriente total que atraviesa a la superficie:</a:t>
            </a:r>
            <a:endParaRPr lang="es-ES_tradnl" altLang="es-ES" sz="2400" dirty="0">
              <a:effectLst/>
            </a:endParaRPr>
          </a:p>
        </p:txBody>
      </p:sp>
      <p:pic>
        <p:nvPicPr>
          <p:cNvPr id="225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92" y="1334219"/>
            <a:ext cx="1447800" cy="11668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25299" name="Group 19"/>
          <p:cNvGrpSpPr>
            <a:grpSpLocks/>
          </p:cNvGrpSpPr>
          <p:nvPr/>
        </p:nvGrpSpPr>
        <p:grpSpPr bwMode="auto">
          <a:xfrm>
            <a:off x="251520" y="2501031"/>
            <a:ext cx="8686800" cy="1917700"/>
            <a:chOff x="192" y="1536"/>
            <a:chExt cx="5472" cy="1208"/>
          </a:xfrm>
        </p:grpSpPr>
        <p:sp>
          <p:nvSpPr>
            <p:cNvPr id="225293" name="Rectangle 13"/>
            <p:cNvSpPr>
              <a:spLocks noChangeArrowheads="1"/>
            </p:cNvSpPr>
            <p:nvPr/>
          </p:nvSpPr>
          <p:spPr bwMode="auto">
            <a:xfrm>
              <a:off x="192" y="1536"/>
              <a:ext cx="3984" cy="12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dirty="0">
                  <a:effectLst/>
                </a:rPr>
                <a:t>En las máquinas eléctricas la corriente circulará por los conductores que </a:t>
              </a:r>
              <a:r>
                <a:rPr lang="es-ES" altLang="es-ES" sz="2400" dirty="0" err="1">
                  <a:effectLst/>
                </a:rPr>
                <a:t>for</a:t>
              </a:r>
              <a:r>
                <a:rPr lang="es-ES_tradnl" altLang="es-ES" sz="2400" dirty="0">
                  <a:effectLst/>
                </a:rPr>
                <a:t>-</a:t>
              </a:r>
              <a:r>
                <a:rPr lang="es-ES" altLang="es-ES" sz="2400" dirty="0" err="1">
                  <a:effectLst/>
                </a:rPr>
                <a:t>man</a:t>
              </a:r>
              <a:r>
                <a:rPr lang="es-ES" altLang="es-ES" sz="2400" dirty="0">
                  <a:effectLst/>
                </a:rPr>
                <a:t> los bobinados, por tanto, la </a:t>
              </a:r>
              <a:r>
                <a:rPr lang="es-ES" altLang="es-ES" sz="2400" dirty="0" err="1">
                  <a:effectLst/>
                </a:rPr>
                <a:t>inte</a:t>
              </a:r>
              <a:r>
                <a:rPr lang="es-ES_tradnl" altLang="es-ES" sz="2400" dirty="0">
                  <a:effectLst/>
                </a:rPr>
                <a:t>-</a:t>
              </a:r>
              <a:r>
                <a:rPr lang="es-ES" altLang="es-ES" sz="2400" dirty="0" err="1">
                  <a:effectLst/>
                </a:rPr>
                <a:t>gral</a:t>
              </a:r>
              <a:r>
                <a:rPr lang="es-ES" altLang="es-ES" sz="2400" dirty="0">
                  <a:effectLst/>
                </a:rPr>
                <a:t> de superficie se podrá sustituir por un sumatorio:</a:t>
              </a:r>
              <a:endParaRPr lang="es-ES_tradnl" altLang="es-ES" sz="2400" dirty="0">
                <a:solidFill>
                  <a:srgbClr val="000000"/>
                </a:solidFill>
                <a:effectLst/>
              </a:endParaRPr>
            </a:p>
          </p:txBody>
        </p:sp>
        <p:pic>
          <p:nvPicPr>
            <p:cNvPr id="2252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672"/>
              <a:ext cx="1632" cy="77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grpSp>
        <p:nvGrpSpPr>
          <p:cNvPr id="225300" name="Group 20"/>
          <p:cNvGrpSpPr>
            <a:grpSpLocks/>
          </p:cNvGrpSpPr>
          <p:nvPr/>
        </p:nvGrpSpPr>
        <p:grpSpPr bwMode="auto">
          <a:xfrm>
            <a:off x="251520" y="4217119"/>
            <a:ext cx="8458200" cy="2308225"/>
            <a:chOff x="192" y="2617"/>
            <a:chExt cx="5328" cy="1454"/>
          </a:xfrm>
        </p:grpSpPr>
        <p:sp>
          <p:nvSpPr>
            <p:cNvPr id="225296" name="Rectangle 16"/>
            <p:cNvSpPr>
              <a:spLocks noChangeArrowheads="1"/>
            </p:cNvSpPr>
            <p:nvPr/>
          </p:nvSpPr>
          <p:spPr bwMode="auto">
            <a:xfrm>
              <a:off x="2640" y="2617"/>
              <a:ext cx="2880" cy="1454"/>
            </a:xfrm>
            <a:prstGeom prst="rect">
              <a:avLst/>
            </a:prstGeom>
            <a:solidFill>
              <a:schemeClr val="bg2"/>
            </a:solidFill>
            <a:ln w="25400">
              <a:noFill/>
              <a:miter lim="800000"/>
              <a:headEnd/>
              <a:tailEnd/>
            </a:ln>
            <a:effectLst/>
            <a:scene3d>
              <a:camera prst="legacyObliqueTopRight"/>
              <a:lightRig rig="legacyFlat3" dir="b"/>
            </a:scene3d>
            <a:sp3d extrusionH="49200" prstMaterial="legacyMatte">
              <a:bevelB w="13500" h="13500" prst="angle"/>
              <a:extrusionClr>
                <a:srgbClr val="FF0000"/>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pPr algn="ctr">
                <a:spcBef>
                  <a:spcPct val="0"/>
                </a:spcBef>
              </a:pPr>
              <a:r>
                <a:rPr lang="es-ES" altLang="es-ES" sz="2400" i="1" dirty="0">
                  <a:effectLst>
                    <a:outerShdw blurRad="38100" dist="38100" dir="2700000" algn="tl">
                      <a:srgbClr val="000000"/>
                    </a:outerShdw>
                  </a:effectLst>
                </a:rPr>
                <a:t>“</a:t>
              </a:r>
              <a:r>
                <a:rPr lang="es-ES" altLang="es-ES" sz="2400" dirty="0">
                  <a:effectLst>
                    <a:outerShdw blurRad="38100" dist="38100" dir="2700000" algn="tl">
                      <a:srgbClr val="000000"/>
                    </a:outerShdw>
                  </a:effectLst>
                </a:rPr>
                <a:t>La circulación de la Intensidad de Campo Magnético a lo largo de una línea cerrada es igual a la corriente concatenada por dicha línea</a:t>
              </a:r>
              <a:r>
                <a:rPr lang="es-ES" altLang="es-ES" sz="2400" i="1" dirty="0">
                  <a:effectLst>
                    <a:outerShdw blurRad="38100" dist="38100" dir="2700000" algn="tl">
                      <a:srgbClr val="000000"/>
                    </a:outerShdw>
                  </a:effectLst>
                </a:rPr>
                <a:t>”</a:t>
              </a:r>
              <a:endParaRPr lang="es-ES_tradnl" altLang="es-ES" sz="2400" i="1" dirty="0">
                <a:solidFill>
                  <a:srgbClr val="000000"/>
                </a:solidFill>
                <a:effectLst/>
              </a:endParaRPr>
            </a:p>
          </p:txBody>
        </p:sp>
        <p:pic>
          <p:nvPicPr>
            <p:cNvPr id="22529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3056"/>
              <a:ext cx="1968" cy="832"/>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5298" name="AutoShape 18"/>
            <p:cNvSpPr>
              <a:spLocks noChangeArrowheads="1"/>
            </p:cNvSpPr>
            <p:nvPr/>
          </p:nvSpPr>
          <p:spPr bwMode="auto">
            <a:xfrm>
              <a:off x="2112" y="3200"/>
              <a:ext cx="480" cy="288"/>
            </a:xfrm>
            <a:prstGeom prst="leftArrow">
              <a:avLst>
                <a:gd name="adj1" fmla="val 50000"/>
                <a:gd name="adj2" fmla="val 54012"/>
              </a:avLst>
            </a:prstGeom>
            <a:solidFill>
              <a:schemeClr val="tx1">
                <a:lumMod val="65000"/>
              </a:schemeClr>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grpSp>
      <p:sp>
        <p:nvSpPr>
          <p:cNvPr id="12" name="AutoShape 18"/>
          <p:cNvSpPr>
            <a:spLocks noChangeArrowheads="1"/>
          </p:cNvSpPr>
          <p:nvPr/>
        </p:nvSpPr>
        <p:spPr bwMode="auto">
          <a:xfrm rot="10800000">
            <a:off x="2402701" y="1512707"/>
            <a:ext cx="891883" cy="524774"/>
          </a:xfrm>
          <a:prstGeom prst="leftArrow">
            <a:avLst>
              <a:gd name="adj1" fmla="val 50000"/>
              <a:gd name="adj2" fmla="val 54012"/>
            </a:avLst>
          </a:prstGeom>
          <a:solidFill>
            <a:schemeClr val="tx1">
              <a:lumMod val="65000"/>
            </a:schemeClr>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squar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299"/>
                                        </p:tgtEl>
                                        <p:attrNameLst>
                                          <p:attrName>style.visibility</p:attrName>
                                        </p:attrNameLst>
                                      </p:cBhvr>
                                      <p:to>
                                        <p:strVal val="visible"/>
                                      </p:to>
                                    </p:set>
                                    <p:animEffect transition="in" filter="dissolve">
                                      <p:cBhvr>
                                        <p:cTn id="7" dur="500"/>
                                        <p:tgtEl>
                                          <p:spTgt spid="22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5300"/>
                                        </p:tgtEl>
                                        <p:attrNameLst>
                                          <p:attrName>style.visibility</p:attrName>
                                        </p:attrNameLst>
                                      </p:cBhvr>
                                      <p:to>
                                        <p:strVal val="visible"/>
                                      </p:to>
                                    </p:set>
                                    <p:animEffect transition="in" filter="dissolve">
                                      <p:cBhvr>
                                        <p:cTn id="12" dur="500"/>
                                        <p:tgtEl>
                                          <p:spTgt spid="22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79512" y="197768"/>
            <a:ext cx="8839200" cy="1143000"/>
          </a:xfrm>
          <a:noFill/>
          <a:ln/>
          <a:effectLst>
            <a:outerShdw dist="35921" dir="2700000" algn="ctr" rotWithShape="0">
              <a:schemeClr val="bg2"/>
            </a:outerShdw>
          </a:effectLst>
        </p:spPr>
        <p:txBody>
          <a:bodyPr/>
          <a:lstStyle/>
          <a:p>
            <a:r>
              <a:rPr lang="es-ES_tradnl" altLang="es-ES" sz="4700" b="1" dirty="0">
                <a:latin typeface="Tahoma" pitchFamily="34" charset="0"/>
              </a:rPr>
              <a:t>1.1 Teorema de Ampere IV</a:t>
            </a:r>
            <a:endParaRPr lang="es-ES_tradnl" altLang="es-ES" dirty="0"/>
          </a:p>
        </p:txBody>
      </p:sp>
      <p:sp>
        <p:nvSpPr>
          <p:cNvPr id="226315" name="Rectangle 11"/>
          <p:cNvSpPr>
            <a:spLocks noChangeArrowheads="1"/>
          </p:cNvSpPr>
          <p:nvPr/>
        </p:nvSpPr>
        <p:spPr bwMode="auto">
          <a:xfrm>
            <a:off x="228600" y="1490871"/>
            <a:ext cx="2590800" cy="3046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dirty="0">
                <a:effectLst/>
              </a:rPr>
              <a:t>En el caso de que </a:t>
            </a:r>
            <a:r>
              <a:rPr lang="es-ES" altLang="es-ES" sz="2400" u="sng" dirty="0">
                <a:effectLst/>
              </a:rPr>
              <a:t>la misma corriente</a:t>
            </a:r>
            <a:r>
              <a:rPr lang="es-ES" altLang="es-ES" sz="2400" dirty="0">
                <a:effectLst/>
              </a:rPr>
              <a:t> concatene “n” veces a la curva, como ocurre en una bobina:</a:t>
            </a:r>
            <a:r>
              <a:rPr lang="es-ES" altLang="es-ES" sz="2400" dirty="0">
                <a:solidFill>
                  <a:srgbClr val="000000"/>
                </a:solidFill>
                <a:effectLst/>
              </a:rPr>
              <a:t> </a:t>
            </a:r>
            <a:endParaRPr lang="es-ES_tradnl" altLang="es-ES" sz="2400" dirty="0">
              <a:solidFill>
                <a:srgbClr val="000000"/>
              </a:solidFill>
              <a:effectLst/>
            </a:endParaRPr>
          </a:p>
        </p:txBody>
      </p:sp>
      <p:sp>
        <p:nvSpPr>
          <p:cNvPr id="226316" name="AutoShape 12"/>
          <p:cNvSpPr>
            <a:spLocks noChangeArrowheads="1"/>
          </p:cNvSpPr>
          <p:nvPr/>
        </p:nvSpPr>
        <p:spPr bwMode="auto">
          <a:xfrm rot="770207">
            <a:off x="2556300" y="1464148"/>
            <a:ext cx="1213388" cy="654625"/>
          </a:xfrm>
          <a:prstGeom prst="curvedDownArrow">
            <a:avLst>
              <a:gd name="adj1" fmla="val 37222"/>
              <a:gd name="adj2" fmla="val 71679"/>
              <a:gd name="adj3" fmla="val 33333"/>
            </a:avLst>
          </a:prstGeom>
          <a:solidFill>
            <a:schemeClr val="tx1">
              <a:lumMod val="75000"/>
            </a:schemeClr>
          </a:solidFill>
          <a:ln>
            <a:noFill/>
          </a:ln>
          <a:effectLst>
            <a:outerShdw dist="35921" dir="2700000" algn="ctr" rotWithShape="0">
              <a:schemeClr val="bg2"/>
            </a:outerShdw>
          </a:effectLst>
        </p:spPr>
        <p:txBody>
          <a:bodyPr wrap="square" anchor="ctr">
            <a:spAutoFit/>
          </a:bodyPr>
          <a:lstStyle/>
          <a:p>
            <a:endParaRPr lang="es-ES"/>
          </a:p>
        </p:txBody>
      </p:sp>
      <p:pic>
        <p:nvPicPr>
          <p:cNvPr id="2263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392" y="5054302"/>
            <a:ext cx="3657600" cy="154305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26385" name="Picture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53902"/>
            <a:ext cx="6324600" cy="25765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6386" name="AutoShape 82"/>
          <p:cNvSpPr>
            <a:spLocks noChangeArrowheads="1"/>
          </p:cNvSpPr>
          <p:nvPr/>
        </p:nvSpPr>
        <p:spPr bwMode="auto">
          <a:xfrm>
            <a:off x="6876256" y="3949402"/>
            <a:ext cx="734144" cy="971550"/>
          </a:xfrm>
          <a:prstGeom prst="downArrow">
            <a:avLst>
              <a:gd name="adj1" fmla="val 50000"/>
              <a:gd name="adj2" fmla="val 53125"/>
            </a:avLst>
          </a:prstGeom>
          <a:solidFill>
            <a:schemeClr val="tx1">
              <a:lumMod val="65000"/>
            </a:schemeClr>
          </a:solidFill>
          <a:ln>
            <a:noFill/>
          </a:ln>
          <a:effectLst>
            <a:outerShdw dist="107763" dir="2700000" algn="ctr" rotWithShape="0">
              <a:schemeClr val="bg2"/>
            </a:outerShdw>
          </a:effectLst>
        </p:spPr>
        <p:txBody>
          <a:bodyPr wrap="square" anchor="ctr">
            <a:spAutoFit/>
          </a:bodyPr>
          <a:lstStyle/>
          <a:p>
            <a:endParaRPr lang="es-ES"/>
          </a:p>
        </p:txBody>
      </p:sp>
      <p:sp>
        <p:nvSpPr>
          <p:cNvPr id="226387" name="Rectangle 83"/>
          <p:cNvSpPr>
            <a:spLocks noChangeArrowheads="1"/>
          </p:cNvSpPr>
          <p:nvPr/>
        </p:nvSpPr>
        <p:spPr bwMode="auto">
          <a:xfrm>
            <a:off x="1128192" y="5041602"/>
            <a:ext cx="2590800"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3000">
                <a:solidFill>
                  <a:schemeClr val="accent2"/>
                </a:solidFill>
                <a:effectLst/>
              </a:rPr>
              <a:t>TEOREMA DE AMPERE</a:t>
            </a:r>
            <a:r>
              <a:rPr lang="es-ES" altLang="es-ES" sz="2400">
                <a:solidFill>
                  <a:srgbClr val="000000"/>
                </a:solidFill>
                <a:effectLst/>
              </a:rPr>
              <a:t> </a:t>
            </a:r>
            <a:endParaRPr lang="es-ES_tradnl" altLang="es-ES" sz="2400">
              <a:solidFill>
                <a:srgbClr val="000000"/>
              </a:solidFill>
              <a:effectLst/>
            </a:endParaRPr>
          </a:p>
        </p:txBody>
      </p:sp>
      <p:sp>
        <p:nvSpPr>
          <p:cNvPr id="226388" name="AutoShape 84"/>
          <p:cNvSpPr>
            <a:spLocks noChangeArrowheads="1"/>
          </p:cNvSpPr>
          <p:nvPr/>
        </p:nvSpPr>
        <p:spPr bwMode="auto">
          <a:xfrm rot="-16200000">
            <a:off x="3909492" y="5092402"/>
            <a:ext cx="457200" cy="990600"/>
          </a:xfrm>
          <a:prstGeom prst="downArrow">
            <a:avLst>
              <a:gd name="adj1" fmla="val 45148"/>
              <a:gd name="adj2" fmla="val 71771"/>
            </a:avLst>
          </a:prstGeom>
          <a:solidFill>
            <a:schemeClr val="tx1">
              <a:lumMod val="65000"/>
            </a:schemeClr>
          </a:solidFill>
          <a:ln>
            <a:noFill/>
          </a:ln>
          <a:effectLst>
            <a:outerShdw dist="71842" dir="2700000" algn="ctr" rotWithShape="0">
              <a:schemeClr val="bg2"/>
            </a:outerShdw>
          </a:effectLst>
        </p:spPr>
        <p:txBody>
          <a:bodyPr anchor="ctr">
            <a:spAutoFit/>
          </a:bodyPr>
          <a:lstStyle/>
          <a:p>
            <a:endParaRPr lang="es-ES"/>
          </a:p>
        </p:txBody>
      </p:sp>
      <p:sp>
        <p:nvSpPr>
          <p:cNvPr id="226389" name="Rectangle 85"/>
          <p:cNvSpPr>
            <a:spLocks noChangeArrowheads="1"/>
          </p:cNvSpPr>
          <p:nvPr/>
        </p:nvSpPr>
        <p:spPr bwMode="auto">
          <a:xfrm>
            <a:off x="899592" y="4997152"/>
            <a:ext cx="7620000" cy="1524000"/>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533400" y="228600"/>
            <a:ext cx="8077200" cy="1143000"/>
          </a:xfrm>
          <a:noFill/>
          <a:ln/>
          <a:effectLst>
            <a:outerShdw dist="35921" dir="2700000" algn="ctr" rotWithShape="0">
              <a:schemeClr val="bg2"/>
            </a:outerShdw>
          </a:effectLst>
        </p:spPr>
        <p:txBody>
          <a:bodyPr/>
          <a:lstStyle/>
          <a:p>
            <a:r>
              <a:rPr lang="es-ES_tradnl" altLang="es-ES" sz="4700" b="1">
                <a:latin typeface="Tahoma" pitchFamily="34" charset="0"/>
              </a:rPr>
              <a:t>1.2 Inducción magnética I</a:t>
            </a:r>
            <a:endParaRPr lang="es-ES_tradnl" altLang="es-ES"/>
          </a:p>
        </p:txBody>
      </p:sp>
      <p:grpSp>
        <p:nvGrpSpPr>
          <p:cNvPr id="227352" name="Group 24"/>
          <p:cNvGrpSpPr>
            <a:grpSpLocks/>
          </p:cNvGrpSpPr>
          <p:nvPr/>
        </p:nvGrpSpPr>
        <p:grpSpPr bwMode="auto">
          <a:xfrm>
            <a:off x="228600" y="1371600"/>
            <a:ext cx="8763000" cy="1250950"/>
            <a:chOff x="144" y="864"/>
            <a:chExt cx="5520" cy="788"/>
          </a:xfrm>
        </p:grpSpPr>
        <p:sp>
          <p:nvSpPr>
            <p:cNvPr id="227342" name="Rectangle 14"/>
            <p:cNvSpPr>
              <a:spLocks noChangeArrowheads="1"/>
            </p:cNvSpPr>
            <p:nvPr/>
          </p:nvSpPr>
          <p:spPr bwMode="auto">
            <a:xfrm>
              <a:off x="144" y="864"/>
              <a:ext cx="5520" cy="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dirty="0">
                  <a:effectLst/>
                </a:rPr>
                <a:t>La inducción magnética, también conocida como </a:t>
              </a:r>
              <a:r>
                <a:rPr lang="es-ES" altLang="es-ES" sz="2600" u="sng" dirty="0" err="1">
                  <a:solidFill>
                    <a:srgbClr val="66FF33"/>
                  </a:solidFill>
                  <a:effectLst/>
                </a:rPr>
                <a:t>densi</a:t>
              </a:r>
              <a:r>
                <a:rPr lang="es-ES" altLang="es-ES" sz="2600" u="sng" dirty="0">
                  <a:solidFill>
                    <a:srgbClr val="66FF33"/>
                  </a:solidFill>
                  <a:effectLst/>
                </a:rPr>
                <a:t>-dad de flujo</a:t>
              </a:r>
              <a:r>
                <a:rPr lang="es-ES" altLang="es-ES" sz="2400" dirty="0">
                  <a:effectLst/>
                </a:rPr>
                <a:t> de un campo magnético de intensidad </a:t>
              </a:r>
              <a:r>
                <a:rPr lang="es-ES" altLang="es-ES" sz="2400" i="1" dirty="0">
                  <a:solidFill>
                    <a:schemeClr val="accent2"/>
                  </a:solidFill>
                  <a:effectLst/>
                </a:rPr>
                <a:t>H</a:t>
              </a:r>
              <a:r>
                <a:rPr lang="es-ES" altLang="es-ES" sz="2400" dirty="0">
                  <a:effectLst/>
                </a:rPr>
                <a:t> se define como el siguiente vector:</a:t>
              </a:r>
            </a:p>
          </p:txBody>
        </p:sp>
        <p:sp>
          <p:nvSpPr>
            <p:cNvPr id="227343" name="Line 15"/>
            <p:cNvSpPr>
              <a:spLocks noChangeShapeType="1"/>
            </p:cNvSpPr>
            <p:nvPr/>
          </p:nvSpPr>
          <p:spPr bwMode="auto">
            <a:xfrm>
              <a:off x="5256" y="1160"/>
              <a:ext cx="144" cy="0"/>
            </a:xfrm>
            <a:prstGeom prst="line">
              <a:avLst/>
            </a:prstGeom>
            <a:noFill/>
            <a:ln w="25400">
              <a:solidFill>
                <a:schemeClr val="accent2"/>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spAutoFit/>
            </a:bodyPr>
            <a:lstStyle/>
            <a:p>
              <a:endParaRPr lang="es-ES"/>
            </a:p>
          </p:txBody>
        </p:sp>
      </p:grpSp>
      <p:pic>
        <p:nvPicPr>
          <p:cNvPr id="22734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698750"/>
            <a:ext cx="4953000" cy="8509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27350" name="Group 22"/>
          <p:cNvGrpSpPr>
            <a:grpSpLocks/>
          </p:cNvGrpSpPr>
          <p:nvPr/>
        </p:nvGrpSpPr>
        <p:grpSpPr bwMode="auto">
          <a:xfrm>
            <a:off x="1373981" y="3595388"/>
            <a:ext cx="6738938" cy="1403350"/>
            <a:chOff x="754" y="2006"/>
            <a:chExt cx="4245" cy="884"/>
          </a:xfrm>
        </p:grpSpPr>
        <p:sp>
          <p:nvSpPr>
            <p:cNvPr id="227346" name="Rectangle 18"/>
            <p:cNvSpPr>
              <a:spLocks noChangeArrowheads="1"/>
            </p:cNvSpPr>
            <p:nvPr/>
          </p:nvSpPr>
          <p:spPr bwMode="auto">
            <a:xfrm>
              <a:off x="761" y="2006"/>
              <a:ext cx="4238" cy="308"/>
            </a:xfrm>
            <a:prstGeom prst="rect">
              <a:avLst/>
            </a:prstGeom>
            <a:noFill/>
            <a:ln>
              <a:noFill/>
            </a:ln>
            <a:effectLst>
              <a:outerShdw dist="35913" dir="2699188"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pPr algn="ctr">
                <a:spcBef>
                  <a:spcPct val="0"/>
                </a:spcBef>
              </a:pPr>
              <a:r>
                <a:rPr lang="es-ES" altLang="es-ES" sz="2600" i="1">
                  <a:solidFill>
                    <a:schemeClr val="accent2"/>
                  </a:solidFill>
                  <a:effectLst/>
                  <a:sym typeface="Symbol" pitchFamily="18" charset="2"/>
                </a:rPr>
                <a:t></a:t>
              </a:r>
              <a:r>
                <a:rPr lang="es-ES" altLang="es-ES" sz="2600" i="1" baseline="-25000">
                  <a:solidFill>
                    <a:schemeClr val="accent2"/>
                  </a:solidFill>
                  <a:effectLst/>
                </a:rPr>
                <a:t>0</a:t>
              </a:r>
              <a:r>
                <a:rPr lang="es-ES" altLang="es-ES" sz="2400" b="0">
                  <a:effectLst/>
                </a:rPr>
                <a:t> </a:t>
              </a:r>
              <a:r>
                <a:rPr lang="es-ES" altLang="es-ES" sz="2400">
                  <a:effectLst/>
                </a:rPr>
                <a:t>es la permeabilidad magnética del vacío</a:t>
              </a:r>
              <a:endParaRPr lang="es-ES_tradnl" altLang="es-ES" sz="2400">
                <a:effectLst/>
              </a:endParaRPr>
            </a:p>
          </p:txBody>
        </p:sp>
        <p:sp>
          <p:nvSpPr>
            <p:cNvPr id="227347" name="Rectangle 19"/>
            <p:cNvSpPr>
              <a:spLocks noChangeArrowheads="1"/>
            </p:cNvSpPr>
            <p:nvPr/>
          </p:nvSpPr>
          <p:spPr bwMode="auto">
            <a:xfrm>
              <a:off x="757" y="2294"/>
              <a:ext cx="4216" cy="308"/>
            </a:xfrm>
            <a:prstGeom prst="rect">
              <a:avLst/>
            </a:prstGeom>
            <a:noFill/>
            <a:ln>
              <a:noFill/>
            </a:ln>
            <a:effectLst>
              <a:outerShdw dist="35913" dir="2699188"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pPr algn="ctr">
                <a:spcBef>
                  <a:spcPct val="0"/>
                </a:spcBef>
              </a:pPr>
              <a:r>
                <a:rPr lang="es-ES" altLang="es-ES" sz="2600" i="1">
                  <a:solidFill>
                    <a:schemeClr val="accent2"/>
                  </a:solidFill>
                  <a:effectLst/>
                  <a:sym typeface="Symbol" pitchFamily="18" charset="2"/>
                </a:rPr>
                <a:t></a:t>
              </a:r>
              <a:r>
                <a:rPr lang="es-ES" altLang="es-ES" sz="2600" i="1" baseline="-25000">
                  <a:solidFill>
                    <a:schemeClr val="accent2"/>
                  </a:solidFill>
                  <a:effectLst/>
                </a:rPr>
                <a:t>r</a:t>
              </a:r>
              <a:r>
                <a:rPr lang="es-ES" altLang="es-ES" sz="2400" b="0" i="1" baseline="-25000">
                  <a:effectLst/>
                </a:rPr>
                <a:t> </a:t>
              </a:r>
              <a:r>
                <a:rPr lang="es-ES" altLang="es-ES" sz="2400">
                  <a:effectLst/>
                </a:rPr>
                <a:t>es la permeabilidad relativa del material</a:t>
              </a:r>
              <a:endParaRPr lang="es-ES_tradnl" altLang="es-ES" sz="2400">
                <a:effectLst/>
              </a:endParaRPr>
            </a:p>
          </p:txBody>
        </p:sp>
        <p:sp>
          <p:nvSpPr>
            <p:cNvPr id="227349" name="Rectangle 21"/>
            <p:cNvSpPr>
              <a:spLocks noChangeArrowheads="1"/>
            </p:cNvSpPr>
            <p:nvPr/>
          </p:nvSpPr>
          <p:spPr bwMode="auto">
            <a:xfrm>
              <a:off x="754" y="2582"/>
              <a:ext cx="3148" cy="30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pPr algn="ctr">
                <a:spcBef>
                  <a:spcPct val="0"/>
                </a:spcBef>
              </a:pPr>
              <a:r>
                <a:rPr lang="es-ES" altLang="es-ES" sz="2600" i="1">
                  <a:solidFill>
                    <a:schemeClr val="accent2"/>
                  </a:solidFill>
                  <a:effectLst/>
                  <a:sym typeface="Symbol" pitchFamily="18" charset="2"/>
                </a:rPr>
                <a:t></a:t>
              </a:r>
              <a:r>
                <a:rPr lang="es-ES" altLang="es-ES" sz="2600" i="1" baseline="-25000">
                  <a:solidFill>
                    <a:schemeClr val="accent2"/>
                  </a:solidFill>
                  <a:effectLst/>
                </a:rPr>
                <a:t>a</a:t>
              </a:r>
              <a:r>
                <a:rPr lang="es-ES" altLang="es-ES" sz="2600" b="0" i="1">
                  <a:effectLst/>
                </a:rPr>
                <a:t> </a:t>
              </a:r>
              <a:r>
                <a:rPr lang="es-ES" altLang="es-ES" sz="2400">
                  <a:effectLst/>
                </a:rPr>
                <a:t>es la permeabilidad absoluta</a:t>
              </a:r>
              <a:endParaRPr lang="es-ES_tradnl" altLang="es-ES" sz="2400">
                <a:solidFill>
                  <a:srgbClr val="000000"/>
                </a:solidFill>
                <a:effectLst/>
              </a:endParaRPr>
            </a:p>
          </p:txBody>
        </p:sp>
      </p:grpSp>
      <p:sp>
        <p:nvSpPr>
          <p:cNvPr id="227351" name="Rectangle 23"/>
          <p:cNvSpPr>
            <a:spLocks noChangeArrowheads="1"/>
          </p:cNvSpPr>
          <p:nvPr/>
        </p:nvSpPr>
        <p:spPr bwMode="auto">
          <a:xfrm>
            <a:off x="495300" y="5143500"/>
            <a:ext cx="8496300" cy="1281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500">
                <a:solidFill>
                  <a:schemeClr val="tx2"/>
                </a:solidFill>
                <a:effectLst/>
              </a:rPr>
              <a:t>La permeabilidad relativa se </a:t>
            </a:r>
            <a:r>
              <a:rPr lang="es-ES_tradnl" altLang="es-ES" sz="2500">
                <a:solidFill>
                  <a:schemeClr val="tx2"/>
                </a:solidFill>
                <a:effectLst/>
              </a:rPr>
              <a:t>suele </a:t>
            </a:r>
            <a:r>
              <a:rPr lang="es-ES" altLang="es-ES" sz="2500">
                <a:solidFill>
                  <a:schemeClr val="tx2"/>
                </a:solidFill>
                <a:effectLst/>
              </a:rPr>
              <a:t>toma</a:t>
            </a:r>
            <a:r>
              <a:rPr lang="es-ES_tradnl" altLang="es-ES" sz="2500">
                <a:solidFill>
                  <a:schemeClr val="tx2"/>
                </a:solidFill>
                <a:effectLst/>
              </a:rPr>
              <a:t>r</a:t>
            </a:r>
            <a:r>
              <a:rPr lang="es-ES" altLang="es-ES" sz="2500">
                <a:solidFill>
                  <a:schemeClr val="tx2"/>
                </a:solidFill>
                <a:effectLst/>
              </a:rPr>
              <a:t> con refe</a:t>
            </a:r>
            <a:r>
              <a:rPr lang="es-ES_tradnl" altLang="es-ES" sz="2500">
                <a:solidFill>
                  <a:schemeClr val="tx2"/>
                </a:solidFill>
                <a:effectLst/>
              </a:rPr>
              <a:t>-</a:t>
            </a:r>
            <a:r>
              <a:rPr lang="es-ES" altLang="es-ES" sz="2500">
                <a:solidFill>
                  <a:schemeClr val="tx2"/>
                </a:solidFill>
                <a:effectLst/>
              </a:rPr>
              <a:t>rencia al aire. En una máquina eléctrica moderna </a:t>
            </a:r>
            <a:r>
              <a:rPr lang="es-ES" altLang="es-ES" sz="2800" i="1">
                <a:solidFill>
                  <a:schemeClr val="accent2"/>
                </a:solidFill>
                <a:effectLst/>
                <a:sym typeface="Symbol" pitchFamily="18" charset="2"/>
              </a:rPr>
              <a:t></a:t>
            </a:r>
            <a:r>
              <a:rPr lang="es-ES" altLang="es-ES" sz="2800" i="1" baseline="-25000">
                <a:solidFill>
                  <a:schemeClr val="accent2"/>
                </a:solidFill>
                <a:effectLst/>
              </a:rPr>
              <a:t>r</a:t>
            </a:r>
            <a:r>
              <a:rPr lang="es-ES" altLang="es-ES" sz="2500" b="0">
                <a:solidFill>
                  <a:schemeClr val="tx2"/>
                </a:solidFill>
                <a:effectLst/>
              </a:rPr>
              <a:t> </a:t>
            </a:r>
            <a:r>
              <a:rPr lang="es-ES" altLang="es-ES" sz="2500">
                <a:solidFill>
                  <a:schemeClr val="tx2"/>
                </a:solidFill>
                <a:effectLst/>
              </a:rPr>
              <a:t>puede alcanzar valores próximos a 100.000.</a:t>
            </a:r>
            <a:r>
              <a:rPr lang="es-ES" altLang="es-ES" sz="2500">
                <a:effectLst/>
              </a:rPr>
              <a:t> </a:t>
            </a:r>
            <a:endParaRPr lang="es-ES_tradnl" altLang="es-ES" sz="25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7350"/>
                                        </p:tgtEl>
                                        <p:attrNameLst>
                                          <p:attrName>style.visibility</p:attrName>
                                        </p:attrNameLst>
                                      </p:cBhvr>
                                      <p:to>
                                        <p:strVal val="visible"/>
                                      </p:to>
                                    </p:set>
                                    <p:animEffect transition="in" filter="dissolve">
                                      <p:cBhvr>
                                        <p:cTn id="7" dur="500"/>
                                        <p:tgtEl>
                                          <p:spTgt spid="227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351"/>
                                        </p:tgtEl>
                                        <p:attrNameLst>
                                          <p:attrName>style.visibility</p:attrName>
                                        </p:attrNameLst>
                                      </p:cBhvr>
                                      <p:to>
                                        <p:strVal val="visible"/>
                                      </p:to>
                                    </p:set>
                                    <p:animEffect transition="in" filter="dissolve">
                                      <p:cBhvr>
                                        <p:cTn id="12" dur="500"/>
                                        <p:tgtEl>
                                          <p:spTgt spid="22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5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381000" y="152400"/>
            <a:ext cx="8458200" cy="1143000"/>
          </a:xfrm>
          <a:noFill/>
          <a:ln/>
          <a:effectLst>
            <a:outerShdw dist="35921" dir="2700000" algn="ctr" rotWithShape="0">
              <a:schemeClr val="bg2"/>
            </a:outerShdw>
          </a:effectLst>
        </p:spPr>
        <p:txBody>
          <a:bodyPr/>
          <a:lstStyle/>
          <a:p>
            <a:r>
              <a:rPr lang="es-ES_tradnl" altLang="es-ES" sz="4700" b="1">
                <a:latin typeface="Tahoma" pitchFamily="34" charset="0"/>
              </a:rPr>
              <a:t>1.2 Inducción magnética II</a:t>
            </a:r>
            <a:endParaRPr lang="es-ES_tradnl" altLang="es-ES"/>
          </a:p>
        </p:txBody>
      </p:sp>
      <p:grpSp>
        <p:nvGrpSpPr>
          <p:cNvPr id="228373" name="Group 21"/>
          <p:cNvGrpSpPr>
            <a:grpSpLocks/>
          </p:cNvGrpSpPr>
          <p:nvPr/>
        </p:nvGrpSpPr>
        <p:grpSpPr bwMode="auto">
          <a:xfrm>
            <a:off x="739080" y="1219200"/>
            <a:ext cx="8153400" cy="5299075"/>
            <a:chOff x="576" y="790"/>
            <a:chExt cx="5136" cy="3338"/>
          </a:xfrm>
        </p:grpSpPr>
        <p:pic>
          <p:nvPicPr>
            <p:cNvPr id="22836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790"/>
              <a:ext cx="4512" cy="33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8370" name="Rectangle 18"/>
            <p:cNvSpPr>
              <a:spLocks noChangeArrowheads="1"/>
            </p:cNvSpPr>
            <p:nvPr/>
          </p:nvSpPr>
          <p:spPr bwMode="auto">
            <a:xfrm>
              <a:off x="3840" y="2016"/>
              <a:ext cx="1872" cy="51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l">
                <a:spcBef>
                  <a:spcPct val="0"/>
                </a:spcBef>
              </a:pPr>
              <a:r>
                <a:rPr lang="es-ES" altLang="es-ES" sz="2400">
                  <a:effectLst/>
                </a:rPr>
                <a:t>CARACTERÍSTICA</a:t>
              </a:r>
            </a:p>
            <a:p>
              <a:pPr algn="l">
                <a:spcBef>
                  <a:spcPct val="0"/>
                </a:spcBef>
              </a:pPr>
              <a:r>
                <a:rPr lang="es-ES" altLang="es-ES" sz="2400">
                  <a:effectLst/>
                </a:rPr>
                <a:t>MAGNÉTICA</a:t>
              </a:r>
            </a:p>
          </p:txBody>
        </p:sp>
        <p:sp>
          <p:nvSpPr>
            <p:cNvPr id="228372" name="AutoShape 20"/>
            <p:cNvSpPr>
              <a:spLocks noChangeArrowheads="1"/>
            </p:cNvSpPr>
            <p:nvPr/>
          </p:nvSpPr>
          <p:spPr bwMode="auto">
            <a:xfrm rot="1762004">
              <a:off x="3008" y="1690"/>
              <a:ext cx="912" cy="288"/>
            </a:xfrm>
            <a:prstGeom prst="rightArrow">
              <a:avLst>
                <a:gd name="adj1" fmla="val 50000"/>
                <a:gd name="adj2" fmla="val 79167"/>
              </a:avLst>
            </a:prstGeom>
            <a:solidFill>
              <a:schemeClr val="tx1"/>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grpSp>
      <p:sp>
        <p:nvSpPr>
          <p:cNvPr id="228374" name="Rectangle 22"/>
          <p:cNvSpPr>
            <a:spLocks noChangeArrowheads="1"/>
          </p:cNvSpPr>
          <p:nvPr/>
        </p:nvSpPr>
        <p:spPr bwMode="auto">
          <a:xfrm>
            <a:off x="599256" y="2924944"/>
            <a:ext cx="8077200" cy="2076450"/>
          </a:xfrm>
          <a:prstGeom prst="rect">
            <a:avLst/>
          </a:prstGeom>
          <a:solidFill>
            <a:srgbClr val="00B050"/>
          </a:solidFill>
          <a:ln>
            <a:noFill/>
          </a:ln>
          <a:effectLst>
            <a:outerShdw dist="107763" dir="2700000" algn="ctr" rotWithShape="0">
              <a:schemeClr val="bg2"/>
            </a:outerShdw>
          </a:effectLst>
        </p:spPr>
        <p:txBody>
          <a:bodyPr anchor="ctr">
            <a:spAutoFit/>
          </a:bodyPr>
          <a:lstStyle/>
          <a:p>
            <a:pPr algn="ctr">
              <a:spcBef>
                <a:spcPts val="700"/>
              </a:spcBef>
            </a:pPr>
            <a:r>
              <a:rPr lang="es-ES" altLang="es-ES" sz="2600" dirty="0">
                <a:effectLst>
                  <a:outerShdw blurRad="38100" dist="38100" dir="2700000" algn="tl">
                    <a:srgbClr val="000000"/>
                  </a:outerShdw>
                </a:effectLst>
              </a:rPr>
              <a:t>El material magnético, una vez que alcanza la </a:t>
            </a:r>
            <a:r>
              <a:rPr lang="es-ES" altLang="es-ES" sz="2600" u="sng" dirty="0">
                <a:effectLst>
                  <a:outerShdw blurRad="38100" dist="38100" dir="2700000" algn="tl">
                    <a:srgbClr val="000000"/>
                  </a:outerShdw>
                </a:effectLst>
              </a:rPr>
              <a:t>saturación</a:t>
            </a:r>
            <a:r>
              <a:rPr lang="es-ES" altLang="es-ES" sz="2600" dirty="0">
                <a:effectLst>
                  <a:outerShdw blurRad="38100" dist="38100" dir="2700000" algn="tl">
                    <a:srgbClr val="000000"/>
                  </a:outerShdw>
                </a:effectLst>
              </a:rPr>
              <a:t>, tiene un comportamiento idéntico al del aire, no permitiendo que la densidad de flujo siga aumentando a pesar de que la intensidad del campo si lo haga</a:t>
            </a:r>
            <a:endParaRPr lang="es-ES" altLang="es-ES" sz="2400" dirty="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28374"/>
                                        </p:tgtEl>
                                        <p:attrNameLst>
                                          <p:attrName>style.visibility</p:attrName>
                                        </p:attrNameLst>
                                      </p:cBhvr>
                                      <p:to>
                                        <p:strVal val="visible"/>
                                      </p:to>
                                    </p:set>
                                    <p:anim calcmode="lin" valueType="num">
                                      <p:cBhvr>
                                        <p:cTn id="7" dur="500" fill="hold"/>
                                        <p:tgtEl>
                                          <p:spTgt spid="228374"/>
                                        </p:tgtEl>
                                        <p:attrNameLst>
                                          <p:attrName>ppt_w</p:attrName>
                                        </p:attrNameLst>
                                      </p:cBhvr>
                                      <p:tavLst>
                                        <p:tav tm="0">
                                          <p:val>
                                            <p:fltVal val="0"/>
                                          </p:val>
                                        </p:tav>
                                        <p:tav tm="100000">
                                          <p:val>
                                            <p:strVal val="#ppt_w"/>
                                          </p:val>
                                        </p:tav>
                                      </p:tavLst>
                                    </p:anim>
                                    <p:anim calcmode="lin" valueType="num">
                                      <p:cBhvr>
                                        <p:cTn id="8" dur="500" fill="hold"/>
                                        <p:tgtEl>
                                          <p:spTgt spid="228374"/>
                                        </p:tgtEl>
                                        <p:attrNameLst>
                                          <p:attrName>ppt_h</p:attrName>
                                        </p:attrNameLst>
                                      </p:cBhvr>
                                      <p:tavLst>
                                        <p:tav tm="0">
                                          <p:val>
                                            <p:fltVal val="0"/>
                                          </p:val>
                                        </p:tav>
                                        <p:tav tm="100000">
                                          <p:val>
                                            <p:strVal val="#ppt_h"/>
                                          </p:val>
                                        </p:tav>
                                      </p:tavLst>
                                    </p:anim>
                                    <p:anim calcmode="lin" valueType="num">
                                      <p:cBhvr>
                                        <p:cTn id="9" dur="500" fill="hold"/>
                                        <p:tgtEl>
                                          <p:spTgt spid="228374"/>
                                        </p:tgtEl>
                                        <p:attrNameLst>
                                          <p:attrName>ppt_x</p:attrName>
                                        </p:attrNameLst>
                                      </p:cBhvr>
                                      <p:tavLst>
                                        <p:tav tm="0">
                                          <p:val>
                                            <p:fltVal val="0.5"/>
                                          </p:val>
                                        </p:tav>
                                        <p:tav tm="100000">
                                          <p:val>
                                            <p:strVal val="#ppt_x"/>
                                          </p:val>
                                        </p:tav>
                                      </p:tavLst>
                                    </p:anim>
                                    <p:anim calcmode="lin" valueType="num">
                                      <p:cBhvr>
                                        <p:cTn id="10" dur="500" fill="hold"/>
                                        <p:tgtEl>
                                          <p:spTgt spid="22837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09600" y="609600"/>
            <a:ext cx="7715250" cy="1143000"/>
          </a:xfrm>
          <a:noFill/>
          <a:ln/>
          <a:effectLst>
            <a:outerShdw dist="35921" dir="2700000" algn="ctr" rotWithShape="0">
              <a:schemeClr val="bg2"/>
            </a:outerShdw>
          </a:effectLst>
        </p:spPr>
        <p:txBody>
          <a:bodyPr/>
          <a:lstStyle/>
          <a:p>
            <a:r>
              <a:rPr lang="es-ES_tradnl" altLang="es-ES" sz="4700" b="1" dirty="0">
                <a:latin typeface="Tahoma" pitchFamily="34" charset="0"/>
              </a:rPr>
              <a:t>1.3 Flujo, reluctancia y fuerza </a:t>
            </a:r>
            <a:r>
              <a:rPr lang="es-ES_tradnl" altLang="es-ES" sz="4700" b="1" dirty="0" err="1">
                <a:latin typeface="Tahoma" pitchFamily="34" charset="0"/>
              </a:rPr>
              <a:t>magnetomotriz</a:t>
            </a:r>
            <a:r>
              <a:rPr lang="es-ES_tradnl" altLang="es-ES" sz="4700" b="1" dirty="0">
                <a:latin typeface="Tahoma" pitchFamily="34" charset="0"/>
              </a:rPr>
              <a:t> I</a:t>
            </a:r>
            <a:endParaRPr lang="es-ES_tradnl" altLang="es-ES" dirty="0"/>
          </a:p>
        </p:txBody>
      </p:sp>
      <p:grpSp>
        <p:nvGrpSpPr>
          <p:cNvPr id="229397" name="Group 21"/>
          <p:cNvGrpSpPr>
            <a:grpSpLocks/>
          </p:cNvGrpSpPr>
          <p:nvPr/>
        </p:nvGrpSpPr>
        <p:grpSpPr bwMode="auto">
          <a:xfrm>
            <a:off x="457200" y="2120900"/>
            <a:ext cx="8305800" cy="1917700"/>
            <a:chOff x="288" y="1336"/>
            <a:chExt cx="5232" cy="1208"/>
          </a:xfrm>
        </p:grpSpPr>
        <p:sp>
          <p:nvSpPr>
            <p:cNvPr id="229388" name="Rectangle 12"/>
            <p:cNvSpPr>
              <a:spLocks noChangeArrowheads="1"/>
            </p:cNvSpPr>
            <p:nvPr/>
          </p:nvSpPr>
          <p:spPr bwMode="auto">
            <a:xfrm>
              <a:off x="288" y="1336"/>
              <a:ext cx="3024" cy="120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 altLang="es-ES" sz="2400">
                  <a:effectLst/>
                </a:rPr>
                <a:t>El flujo magnético se puede definir como el número de líneas de campo magnético que atraviesan una deter</a:t>
              </a:r>
              <a:r>
                <a:rPr lang="es-ES_tradnl" altLang="es-ES" sz="2400">
                  <a:effectLst/>
                </a:rPr>
                <a:t>-</a:t>
              </a:r>
              <a:r>
                <a:rPr lang="es-ES" altLang="es-ES" sz="2400">
                  <a:effectLst/>
                </a:rPr>
                <a:t>minada superficie</a:t>
              </a:r>
            </a:p>
          </p:txBody>
        </p:sp>
        <p:pic>
          <p:nvPicPr>
            <p:cNvPr id="2293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1528"/>
              <a:ext cx="1632" cy="85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9391" name="AutoShape 15"/>
            <p:cNvSpPr>
              <a:spLocks noChangeArrowheads="1"/>
            </p:cNvSpPr>
            <p:nvPr/>
          </p:nvSpPr>
          <p:spPr bwMode="auto">
            <a:xfrm>
              <a:off x="3072" y="1672"/>
              <a:ext cx="720" cy="384"/>
            </a:xfrm>
            <a:prstGeom prst="rightArrow">
              <a:avLst>
                <a:gd name="adj1" fmla="val 50000"/>
                <a:gd name="adj2" fmla="val 46875"/>
              </a:avLst>
            </a:prstGeom>
            <a:solidFill>
              <a:schemeClr val="tx1">
                <a:lumMod val="75000"/>
              </a:schemeClr>
            </a:solidFill>
            <a:ln>
              <a:noFill/>
            </a:ln>
            <a:effectLst>
              <a:outerShdw dist="7184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grpSp>
      <p:grpSp>
        <p:nvGrpSpPr>
          <p:cNvPr id="229398" name="Group 22"/>
          <p:cNvGrpSpPr>
            <a:grpSpLocks/>
          </p:cNvGrpSpPr>
          <p:nvPr/>
        </p:nvGrpSpPr>
        <p:grpSpPr bwMode="auto">
          <a:xfrm>
            <a:off x="457200" y="4131469"/>
            <a:ext cx="8153400" cy="822325"/>
            <a:chOff x="288" y="2602"/>
            <a:chExt cx="5136" cy="518"/>
          </a:xfrm>
        </p:grpSpPr>
        <p:pic>
          <p:nvPicPr>
            <p:cNvPr id="22939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640"/>
              <a:ext cx="1248" cy="45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9393" name="Rectangle 17"/>
            <p:cNvSpPr>
              <a:spLocks noChangeArrowheads="1"/>
            </p:cNvSpPr>
            <p:nvPr/>
          </p:nvSpPr>
          <p:spPr bwMode="auto">
            <a:xfrm>
              <a:off x="288" y="2602"/>
              <a:ext cx="3024" cy="51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400">
                  <a:effectLst/>
                </a:rPr>
                <a:t>Si los vectores campo y superfice son paralelos</a:t>
              </a:r>
              <a:endParaRPr lang="es-ES" altLang="es-ES" sz="2400">
                <a:effectLst/>
              </a:endParaRPr>
            </a:p>
          </p:txBody>
        </p:sp>
        <p:sp>
          <p:nvSpPr>
            <p:cNvPr id="229394" name="AutoShape 18"/>
            <p:cNvSpPr>
              <a:spLocks noChangeArrowheads="1"/>
            </p:cNvSpPr>
            <p:nvPr/>
          </p:nvSpPr>
          <p:spPr bwMode="auto">
            <a:xfrm>
              <a:off x="2784" y="2688"/>
              <a:ext cx="1008" cy="384"/>
            </a:xfrm>
            <a:prstGeom prst="rightArrow">
              <a:avLst>
                <a:gd name="adj1" fmla="val 50000"/>
                <a:gd name="adj2" fmla="val 65625"/>
              </a:avLst>
            </a:prstGeom>
            <a:solidFill>
              <a:schemeClr val="tx1">
                <a:lumMod val="75000"/>
              </a:schemeClr>
            </a:solidFill>
            <a:ln>
              <a:noFill/>
            </a:ln>
            <a:effectLst>
              <a:outerShdw dist="63495" dir="221184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endParaRPr lang="es-ES"/>
            </a:p>
          </p:txBody>
        </p:sp>
      </p:grpSp>
      <p:grpSp>
        <p:nvGrpSpPr>
          <p:cNvPr id="229399" name="Group 23"/>
          <p:cNvGrpSpPr>
            <a:grpSpLocks/>
          </p:cNvGrpSpPr>
          <p:nvPr/>
        </p:nvGrpSpPr>
        <p:grpSpPr bwMode="auto">
          <a:xfrm>
            <a:off x="446856" y="5137150"/>
            <a:ext cx="8229600" cy="1416050"/>
            <a:chOff x="288" y="3236"/>
            <a:chExt cx="5184" cy="892"/>
          </a:xfrm>
        </p:grpSpPr>
        <p:pic>
          <p:nvPicPr>
            <p:cNvPr id="22939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3338"/>
              <a:ext cx="1872" cy="79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29396" name="Rectangle 20"/>
            <p:cNvSpPr>
              <a:spLocks noChangeArrowheads="1"/>
            </p:cNvSpPr>
            <p:nvPr/>
          </p:nvSpPr>
          <p:spPr bwMode="auto">
            <a:xfrm>
              <a:off x="288" y="3236"/>
              <a:ext cx="3168" cy="74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400" dirty="0">
                  <a:effectLst/>
                </a:rPr>
                <a:t>Para calcular el flujo en un circuito magnético es necesario aplicar el teorema de Ampere</a:t>
              </a:r>
              <a:endParaRPr lang="es-ES" altLang="es-ES" sz="2400" dirty="0">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9398"/>
                                        </p:tgtEl>
                                        <p:attrNameLst>
                                          <p:attrName>style.visibility</p:attrName>
                                        </p:attrNameLst>
                                      </p:cBhvr>
                                      <p:to>
                                        <p:strVal val="visible"/>
                                      </p:to>
                                    </p:set>
                                    <p:animEffect transition="in" filter="dissolve">
                                      <p:cBhvr>
                                        <p:cTn id="7" dur="500"/>
                                        <p:tgtEl>
                                          <p:spTgt spid="229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9399"/>
                                        </p:tgtEl>
                                        <p:attrNameLst>
                                          <p:attrName>style.visibility</p:attrName>
                                        </p:attrNameLst>
                                      </p:cBhvr>
                                      <p:to>
                                        <p:strVal val="visible"/>
                                      </p:to>
                                    </p:set>
                                    <p:animEffect transition="in" filter="dissolve">
                                      <p:cBhvr>
                                        <p:cTn id="12" dur="500"/>
                                        <p:tgtEl>
                                          <p:spTgt spid="22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66750" y="3048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1.3 Flujo, reluctancia y fuerza magnetomotriz II</a:t>
            </a:r>
            <a:endParaRPr lang="es-ES_tradnl" altLang="es-ES"/>
          </a:p>
        </p:txBody>
      </p:sp>
      <p:grpSp>
        <p:nvGrpSpPr>
          <p:cNvPr id="230417" name="Group 17"/>
          <p:cNvGrpSpPr>
            <a:grpSpLocks/>
          </p:cNvGrpSpPr>
          <p:nvPr/>
        </p:nvGrpSpPr>
        <p:grpSpPr bwMode="auto">
          <a:xfrm>
            <a:off x="323528" y="1828800"/>
            <a:ext cx="5105400" cy="4008438"/>
            <a:chOff x="240" y="1267"/>
            <a:chExt cx="3216" cy="2525"/>
          </a:xfrm>
        </p:grpSpPr>
        <p:sp>
          <p:nvSpPr>
            <p:cNvPr id="230413" name="Rectangle 13"/>
            <p:cNvSpPr>
              <a:spLocks noChangeArrowheads="1"/>
            </p:cNvSpPr>
            <p:nvPr/>
          </p:nvSpPr>
          <p:spPr bwMode="auto">
            <a:xfrm>
              <a:off x="240" y="1267"/>
              <a:ext cx="3120" cy="2256"/>
            </a:xfrm>
            <a:prstGeom prst="rect">
              <a:avLst/>
            </a:prstGeom>
            <a:solidFill>
              <a:schemeClr val="tx1"/>
            </a:solidFill>
            <a:ln>
              <a:noFill/>
            </a:ln>
            <a:effectLst/>
            <a:scene3d>
              <a:camera prst="legacyObliqueTopRight"/>
              <a:lightRig rig="legacyFlat3" dir="b"/>
            </a:scene3d>
            <a:sp3d extrusionH="2016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flatTx/>
            </a:bodyPr>
            <a:lstStyle/>
            <a:p>
              <a:endParaRPr lang="es-ES"/>
            </a:p>
          </p:txBody>
        </p:sp>
        <p:pic>
          <p:nvPicPr>
            <p:cNvPr id="2304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15"/>
              <a:ext cx="2993" cy="21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414" name="Rectangle 14"/>
            <p:cNvSpPr>
              <a:spLocks noChangeArrowheads="1"/>
            </p:cNvSpPr>
            <p:nvPr/>
          </p:nvSpPr>
          <p:spPr bwMode="auto">
            <a:xfrm>
              <a:off x="432" y="3523"/>
              <a:ext cx="3024" cy="269"/>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Circuito magnético elemental</a:t>
              </a:r>
              <a:endParaRPr lang="es-ES" altLang="es-ES" sz="2200">
                <a:effectLst/>
              </a:endParaRPr>
            </a:p>
          </p:txBody>
        </p:sp>
      </p:grpSp>
      <p:sp>
        <p:nvSpPr>
          <p:cNvPr id="230416" name="Rectangle 16"/>
          <p:cNvSpPr>
            <a:spLocks noGrp="1" noChangeArrowheads="1"/>
          </p:cNvSpPr>
          <p:nvPr>
            <p:ph type="body" idx="1"/>
          </p:nvPr>
        </p:nvSpPr>
        <p:spPr>
          <a:xfrm>
            <a:off x="5600378" y="1733550"/>
            <a:ext cx="3352800" cy="2971800"/>
          </a:xfrm>
          <a:noFill/>
          <a:ln/>
        </p:spPr>
        <p:txBody>
          <a:bodyPr/>
          <a:lstStyle/>
          <a:p>
            <a:pPr>
              <a:spcBef>
                <a:spcPct val="45000"/>
              </a:spcBef>
            </a:pPr>
            <a:r>
              <a:rPr lang="es-ES_tradnl" altLang="es-ES" sz="2000" b="1" dirty="0">
                <a:effectLst>
                  <a:outerShdw blurRad="38100" dist="38100" dir="2700000" algn="tl">
                    <a:srgbClr val="000000"/>
                  </a:outerShdw>
                </a:effectLst>
                <a:latin typeface="Tahoma" pitchFamily="34" charset="0"/>
              </a:rPr>
              <a:t>Se supone la permea-</a:t>
            </a:r>
            <a:r>
              <a:rPr lang="es-ES_tradnl" altLang="es-ES" sz="2000" b="1" dirty="0" err="1">
                <a:effectLst>
                  <a:outerShdw blurRad="38100" dist="38100" dir="2700000" algn="tl">
                    <a:srgbClr val="000000"/>
                  </a:outerShdw>
                </a:effectLst>
                <a:latin typeface="Tahoma" pitchFamily="34" charset="0"/>
              </a:rPr>
              <a:t>bilidad</a:t>
            </a:r>
            <a:r>
              <a:rPr lang="es-ES_tradnl" altLang="es-ES" sz="2000" b="1" dirty="0">
                <a:effectLst>
                  <a:outerShdw blurRad="38100" dist="38100" dir="2700000" algn="tl">
                    <a:srgbClr val="000000"/>
                  </a:outerShdw>
                </a:effectLst>
                <a:latin typeface="Tahoma" pitchFamily="34" charset="0"/>
              </a:rPr>
              <a:t> del material magnético infinita</a:t>
            </a:r>
          </a:p>
          <a:p>
            <a:pPr>
              <a:spcBef>
                <a:spcPct val="45000"/>
              </a:spcBef>
            </a:pPr>
            <a:r>
              <a:rPr lang="es-ES_tradnl" altLang="es-ES" sz="2000" b="1" dirty="0">
                <a:effectLst>
                  <a:outerShdw blurRad="38100" dist="38100" dir="2700000" algn="tl">
                    <a:srgbClr val="000000"/>
                  </a:outerShdw>
                </a:effectLst>
                <a:latin typeface="Tahoma" pitchFamily="34" charset="0"/>
              </a:rPr>
              <a:t>Como la sección es pequeña en compara-</a:t>
            </a:r>
            <a:r>
              <a:rPr lang="es-ES_tradnl" altLang="es-ES" sz="2000" b="1" dirty="0" err="1">
                <a:effectLst>
                  <a:outerShdw blurRad="38100" dist="38100" dir="2700000" algn="tl">
                    <a:srgbClr val="000000"/>
                  </a:outerShdw>
                </a:effectLst>
                <a:latin typeface="Tahoma" pitchFamily="34" charset="0"/>
              </a:rPr>
              <a:t>ción</a:t>
            </a:r>
            <a:r>
              <a:rPr lang="es-ES_tradnl" altLang="es-ES" sz="2000" b="1" dirty="0">
                <a:effectLst>
                  <a:outerShdw blurRad="38100" dist="38100" dir="2700000" algn="tl">
                    <a:srgbClr val="000000"/>
                  </a:outerShdw>
                </a:effectLst>
                <a:latin typeface="Tahoma" pitchFamily="34" charset="0"/>
              </a:rPr>
              <a:t> con la longitud se supone que la in-</a:t>
            </a:r>
            <a:r>
              <a:rPr lang="es-ES_tradnl" altLang="es-ES" sz="2000" b="1" dirty="0" err="1">
                <a:effectLst>
                  <a:outerShdw blurRad="38100" dist="38100" dir="2700000" algn="tl">
                    <a:srgbClr val="000000"/>
                  </a:outerShdw>
                </a:effectLst>
                <a:latin typeface="Tahoma" pitchFamily="34" charset="0"/>
              </a:rPr>
              <a:t>tensidad</a:t>
            </a:r>
            <a:r>
              <a:rPr lang="es-ES_tradnl" altLang="es-ES" sz="2000" b="1" dirty="0">
                <a:effectLst>
                  <a:outerShdw blurRad="38100" dist="38100" dir="2700000" algn="tl">
                    <a:srgbClr val="000000"/>
                  </a:outerShdw>
                </a:effectLst>
                <a:latin typeface="Tahoma" pitchFamily="34" charset="0"/>
              </a:rPr>
              <a:t> de campo es constante en toda ella</a:t>
            </a:r>
            <a:endParaRPr lang="es-ES" altLang="es-ES" sz="2000" b="1" dirty="0">
              <a:effectLst>
                <a:outerShdw blurRad="38100" dist="38100" dir="2700000" algn="tl">
                  <a:srgbClr val="000000"/>
                </a:outerShdw>
              </a:effectLst>
              <a:latin typeface="Tahoma" pitchFamily="34" charset="0"/>
            </a:endParaRPr>
          </a:p>
        </p:txBody>
      </p:sp>
      <p:pic>
        <p:nvPicPr>
          <p:cNvPr id="230418"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328" y="5978525"/>
            <a:ext cx="2970213" cy="49847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30419"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1928" y="5224463"/>
            <a:ext cx="1489075" cy="490537"/>
          </a:xfrm>
          <a:prstGeom prst="rect">
            <a:avLst/>
          </a:prstGeom>
          <a:noFill/>
          <a:ln>
            <a:noFill/>
          </a:ln>
          <a:effectLst>
            <a:outerShdw dist="50800"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30420" name="AutoShape 20"/>
          <p:cNvSpPr>
            <a:spLocks noChangeArrowheads="1"/>
          </p:cNvSpPr>
          <p:nvPr/>
        </p:nvSpPr>
        <p:spPr bwMode="auto">
          <a:xfrm>
            <a:off x="6941798" y="4724400"/>
            <a:ext cx="743744" cy="533400"/>
          </a:xfrm>
          <a:prstGeom prst="downArrow">
            <a:avLst>
              <a:gd name="adj1" fmla="val 50000"/>
              <a:gd name="adj2" fmla="val 25000"/>
            </a:avLst>
          </a:prstGeom>
          <a:solidFill>
            <a:schemeClr val="tx1">
              <a:lumMod val="75000"/>
            </a:schemeClr>
          </a:solidFill>
          <a:ln>
            <a:noFill/>
          </a:ln>
          <a:effectLst>
            <a:outerShdw dist="107763" dir="2700000" algn="ctr" rotWithShape="0">
              <a:schemeClr val="bg2"/>
            </a:outerShdw>
          </a:effectLst>
        </p:spPr>
        <p:txBody>
          <a:bodyPr wrap="square" anchor="ctr">
            <a:spAutoFit/>
          </a:bodyPr>
          <a:lstStyle/>
          <a:p>
            <a:endParaRPr lang="es-ES"/>
          </a:p>
        </p:txBody>
      </p:sp>
      <p:sp>
        <p:nvSpPr>
          <p:cNvPr id="230421" name="AutoShape 21"/>
          <p:cNvSpPr>
            <a:spLocks noChangeArrowheads="1"/>
          </p:cNvSpPr>
          <p:nvPr/>
        </p:nvSpPr>
        <p:spPr bwMode="auto">
          <a:xfrm rot="2091520">
            <a:off x="8133637" y="5290086"/>
            <a:ext cx="874666" cy="548323"/>
          </a:xfrm>
          <a:prstGeom prst="curvedDownArrow">
            <a:avLst>
              <a:gd name="adj1" fmla="val 40000"/>
              <a:gd name="adj2" fmla="val 80000"/>
              <a:gd name="adj3" fmla="val 33333"/>
            </a:avLst>
          </a:prstGeom>
          <a:solidFill>
            <a:schemeClr val="tx1">
              <a:lumMod val="75000"/>
            </a:schemeClr>
          </a:solidFill>
          <a:ln>
            <a:noFill/>
          </a:ln>
          <a:effectLst>
            <a:outerShdw dist="45791" dir="3378596" algn="ctr" rotWithShape="0">
              <a:schemeClr val="bg2"/>
            </a:outerShdw>
          </a:effectLst>
        </p:spPr>
        <p:txBody>
          <a:bodyPr wrap="square" anchor="ctr">
            <a:spAutoFit/>
          </a:bodyPr>
          <a:lstStyle/>
          <a:p>
            <a:endParaRPr lang="es-ES"/>
          </a:p>
        </p:txBody>
      </p:sp>
      <p:sp>
        <p:nvSpPr>
          <p:cNvPr id="230422" name="Rectangle 22"/>
          <p:cNvSpPr>
            <a:spLocks noChangeArrowheads="1"/>
          </p:cNvSpPr>
          <p:nvPr/>
        </p:nvSpPr>
        <p:spPr bwMode="auto">
          <a:xfrm>
            <a:off x="323528" y="5957888"/>
            <a:ext cx="4838700" cy="519112"/>
          </a:xfrm>
          <a:prstGeom prst="rect">
            <a:avLst/>
          </a:prstGeom>
          <a:solidFill>
            <a:srgbClr val="CC3300"/>
          </a:solidFill>
          <a:ln>
            <a:noFill/>
          </a:ln>
          <a:effectLst>
            <a:outerShdw dist="107763" dir="2700000" algn="ctr" rotWithShape="0">
              <a:schemeClr val="bg2"/>
            </a:outerShdw>
          </a:effectLst>
        </p:spPr>
        <p:txBody>
          <a:bodyPr>
            <a:spAutoFit/>
          </a:bodyPr>
          <a:lstStyle/>
          <a:p>
            <a:pPr algn="l">
              <a:spcBef>
                <a:spcPct val="0"/>
              </a:spcBef>
            </a:pPr>
            <a:r>
              <a:rPr lang="es-ES_tradnl" altLang="es-ES" sz="2800" dirty="0">
                <a:effectLst>
                  <a:outerShdw blurRad="38100" dist="38100" dir="2700000" algn="tl">
                    <a:srgbClr val="000000"/>
                  </a:outerShdw>
                </a:effectLst>
              </a:rPr>
              <a:t>F= Fuerza </a:t>
            </a:r>
            <a:r>
              <a:rPr lang="es-ES_tradnl" altLang="es-ES" sz="2800" dirty="0" err="1">
                <a:effectLst>
                  <a:outerShdw blurRad="38100" dist="38100" dir="2700000" algn="tl">
                    <a:srgbClr val="000000"/>
                  </a:outerShdw>
                </a:effectLst>
              </a:rPr>
              <a:t>Magnetomotriz</a:t>
            </a:r>
            <a:endParaRPr lang="es-ES" altLang="es-ES" sz="2800" dirty="0">
              <a:effectLst>
                <a:outerShdw blurRad="38100" dist="38100" dir="2700000" algn="tl">
                  <a:srgbClr val="000000"/>
                </a:outerShdw>
              </a:effectLst>
            </a:endParaRPr>
          </a:p>
        </p:txBody>
      </p:sp>
      <p:sp>
        <p:nvSpPr>
          <p:cNvPr id="230423" name="AutoShape 23"/>
          <p:cNvSpPr>
            <a:spLocks noChangeArrowheads="1"/>
          </p:cNvSpPr>
          <p:nvPr/>
        </p:nvSpPr>
        <p:spPr bwMode="auto">
          <a:xfrm>
            <a:off x="5276528" y="5837238"/>
            <a:ext cx="704850" cy="822325"/>
          </a:xfrm>
          <a:prstGeom prst="leftArrow">
            <a:avLst>
              <a:gd name="adj1" fmla="val 50000"/>
              <a:gd name="adj2" fmla="val 39287"/>
            </a:avLst>
          </a:prstGeom>
          <a:solidFill>
            <a:schemeClr val="tx1">
              <a:lumMod val="75000"/>
            </a:schemeClr>
          </a:solidFill>
          <a:ln>
            <a:noFill/>
          </a:ln>
          <a:effectLst>
            <a:outerShdw dist="63500" dir="3187806" algn="ctr" rotWithShape="0">
              <a:schemeClr val="bg2"/>
            </a:outerShdw>
          </a:effectLst>
        </p:spPr>
        <p:txBody>
          <a:bodyPr anchor="ctr">
            <a:spAutoFit/>
          </a:bodyPr>
          <a:lstStyle/>
          <a:p>
            <a:pPr algn="ctr">
              <a:spcBef>
                <a:spcPct val="0"/>
              </a:spcBef>
            </a:pPr>
            <a:endParaRPr lang="es-ES" altLang="es-ES" sz="2400" b="0">
              <a:effectLst/>
              <a:latin typeface="Times New Roman" pitchFamily="18"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0420"/>
                                        </p:tgtEl>
                                        <p:attrNameLst>
                                          <p:attrName>style.visibility</p:attrName>
                                        </p:attrNameLst>
                                      </p:cBhvr>
                                      <p:to>
                                        <p:strVal val="visible"/>
                                      </p:to>
                                    </p:set>
                                    <p:animEffect transition="in" filter="dissolve">
                                      <p:cBhvr>
                                        <p:cTn id="7" dur="500"/>
                                        <p:tgtEl>
                                          <p:spTgt spid="23042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0419"/>
                                        </p:tgtEl>
                                        <p:attrNameLst>
                                          <p:attrName>style.visibility</p:attrName>
                                        </p:attrNameLst>
                                      </p:cBhvr>
                                      <p:to>
                                        <p:strVal val="visible"/>
                                      </p:to>
                                    </p:set>
                                    <p:animEffect transition="in" filter="dissolve">
                                      <p:cBhvr>
                                        <p:cTn id="11" dur="500"/>
                                        <p:tgtEl>
                                          <p:spTgt spid="2304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0421"/>
                                        </p:tgtEl>
                                        <p:attrNameLst>
                                          <p:attrName>style.visibility</p:attrName>
                                        </p:attrNameLst>
                                      </p:cBhvr>
                                      <p:to>
                                        <p:strVal val="visible"/>
                                      </p:to>
                                    </p:set>
                                    <p:animEffect transition="in" filter="dissolve">
                                      <p:cBhvr>
                                        <p:cTn id="16" dur="500"/>
                                        <p:tgtEl>
                                          <p:spTgt spid="230421"/>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30418"/>
                                        </p:tgtEl>
                                        <p:attrNameLst>
                                          <p:attrName>style.visibility</p:attrName>
                                        </p:attrNameLst>
                                      </p:cBhvr>
                                      <p:to>
                                        <p:strVal val="visible"/>
                                      </p:to>
                                    </p:set>
                                    <p:animEffect transition="in" filter="dissolve">
                                      <p:cBhvr>
                                        <p:cTn id="20" dur="500"/>
                                        <p:tgtEl>
                                          <p:spTgt spid="2304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30423"/>
                                        </p:tgtEl>
                                        <p:attrNameLst>
                                          <p:attrName>style.visibility</p:attrName>
                                        </p:attrNameLst>
                                      </p:cBhvr>
                                      <p:to>
                                        <p:strVal val="visible"/>
                                      </p:to>
                                    </p:set>
                                    <p:animEffect transition="in" filter="dissolve">
                                      <p:cBhvr>
                                        <p:cTn id="25" dur="500"/>
                                        <p:tgtEl>
                                          <p:spTgt spid="230423"/>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30422"/>
                                        </p:tgtEl>
                                        <p:attrNameLst>
                                          <p:attrName>style.visibility</p:attrName>
                                        </p:attrNameLst>
                                      </p:cBhvr>
                                      <p:to>
                                        <p:strVal val="visible"/>
                                      </p:to>
                                    </p:set>
                                    <p:animEffect transition="in" filter="dissolve">
                                      <p:cBhvr>
                                        <p:cTn id="29" dur="500"/>
                                        <p:tgtEl>
                                          <p:spTgt spid="23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20" grpId="0" animBg="1"/>
      <p:bldP spid="230421" grpId="0" animBg="1"/>
      <p:bldP spid="230422" grpId="0" animBg="1" autoUpdateAnimBg="0"/>
      <p:bldP spid="230423" grpId="0" animBg="1" autoUpdateAnimBg="0"/>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22083</TotalTime>
  <Pages>45</Pages>
  <Words>2686</Words>
  <Application>Microsoft Office PowerPoint</Application>
  <PresentationFormat>Presentación en pantalla (4:3)</PresentationFormat>
  <Paragraphs>227</Paragraphs>
  <Slides>21</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Arial</vt:lpstr>
      <vt:lpstr>Arial Black</vt:lpstr>
      <vt:lpstr>Arial Narrow</vt:lpstr>
      <vt:lpstr>Monotype Sorts</vt:lpstr>
      <vt:lpstr>Symbol</vt:lpstr>
      <vt:lpstr>Tahoma</vt:lpstr>
      <vt:lpstr>Times New Roman</vt:lpstr>
      <vt:lpstr>Wingdings</vt:lpstr>
      <vt:lpstr>Subiendo</vt:lpstr>
      <vt:lpstr>Presentación de PowerPoint</vt:lpstr>
      <vt:lpstr>1.1 Teorema de Ampere I</vt:lpstr>
      <vt:lpstr>1.1 Teorema de Ampere II</vt:lpstr>
      <vt:lpstr>1.1 Teorema de Ampere III</vt:lpstr>
      <vt:lpstr>1.1 Teorema de Ampere IV</vt:lpstr>
      <vt:lpstr>1.2 Inducción magnética I</vt:lpstr>
      <vt:lpstr>1.2 Inducción magnética II</vt:lpstr>
      <vt:lpstr>1.3 Flujo, reluctancia y fuerza magnetomotriz I</vt:lpstr>
      <vt:lpstr>1.3 Flujo, reluctancia y fuerza magnetomotriz II</vt:lpstr>
      <vt:lpstr>1.3 Flujo, reluctancia y fuerza magnetomotriz III</vt:lpstr>
      <vt:lpstr>1.3 Flujo, reluctancia y fuerza magnetomotriz IV</vt:lpstr>
      <vt:lpstr>1.4 Ley de Faraday I</vt:lpstr>
      <vt:lpstr>1.4 Ley de Faraday II</vt:lpstr>
      <vt:lpstr>Unidades de las magnitudes electromagnéticas</vt:lpstr>
      <vt:lpstr>1.5 Ciclo de histéresis</vt:lpstr>
      <vt:lpstr>1.5.1 Pérdidas por histéresis I</vt:lpstr>
      <vt:lpstr>1.5.1 Pérdidas por histéresis II</vt:lpstr>
      <vt:lpstr>1.6 Corrientes parásitas I</vt:lpstr>
      <vt:lpstr>1.6 Corrientes parásitas II</vt:lpstr>
      <vt:lpstr>1.6 Corrientes parásitas III</vt:lpstr>
      <vt:lpstr>Presentación de PowerPoint</vt:lpstr>
    </vt:vector>
  </TitlesOfParts>
  <Company>Universidad de Oviedo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Máquinas Eléctricas 5º Mecánicos Máquinas</dc:title>
  <dc:subject>Leyes fundamentales del Electromagnetismo</dc:subject>
  <dc:creator>carlos_admin</dc:creator>
  <dc:description>TEMA I</dc:description>
  <cp:lastModifiedBy>Jeff Mendoza</cp:lastModifiedBy>
  <cp:revision>1108</cp:revision>
  <cp:lastPrinted>1601-01-01T00:00:00Z</cp:lastPrinted>
  <dcterms:created xsi:type="dcterms:W3CDTF">1999-05-19T16:58:02Z</dcterms:created>
  <dcterms:modified xsi:type="dcterms:W3CDTF">2024-01-17T19:02:44Z</dcterms:modified>
</cp:coreProperties>
</file>