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453" r:id="rId2"/>
    <p:sldId id="454" r:id="rId3"/>
    <p:sldId id="475" r:id="rId4"/>
    <p:sldId id="473" r:id="rId5"/>
    <p:sldId id="477" r:id="rId6"/>
    <p:sldId id="455" r:id="rId7"/>
    <p:sldId id="456" r:id="rId8"/>
    <p:sldId id="458" r:id="rId9"/>
    <p:sldId id="465" r:id="rId10"/>
    <p:sldId id="459" r:id="rId11"/>
    <p:sldId id="460" r:id="rId12"/>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ES FERNANDEZ CABANAS" initials="MFC" lastIdx="1" clrIdx="0">
    <p:extLst>
      <p:ext uri="{19B8F6BF-5375-455C-9EA6-DF929625EA0E}">
        <p15:presenceInfo xmlns:p15="http://schemas.microsoft.com/office/powerpoint/2012/main" userId="MANES FERNANDEZ CABAN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33CCCC"/>
    <a:srgbClr val="CC3300"/>
    <a:srgbClr val="808080"/>
    <a:srgbClr val="FEE69A"/>
    <a:srgbClr val="FFB163"/>
    <a:srgbClr val="FF33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41" autoAdjust="0"/>
    <p:restoredTop sz="90929"/>
  </p:normalViewPr>
  <p:slideViewPr>
    <p:cSldViewPr>
      <p:cViewPr varScale="1">
        <p:scale>
          <a:sx n="73" d="100"/>
          <a:sy n="73" d="100"/>
        </p:scale>
        <p:origin x="78" y="102"/>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4" d="100"/>
          <a:sy n="54" d="100"/>
        </p:scale>
        <p:origin x="-18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6-24T20:13:55.563"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5E73702A-29A2-45EB-93FC-7D4A4394C9C6}" type="slidenum">
              <a:rPr lang="es-ES_tradnl" altLang="es-ES"/>
              <a:pPr/>
              <a:t>‹Nº›</a:t>
            </a:fld>
            <a:endParaRPr lang="es-ES_tradnl" altLang="es-ES"/>
          </a:p>
        </p:txBody>
      </p:sp>
    </p:spTree>
    <p:extLst>
      <p:ext uri="{BB962C8B-B14F-4D97-AF65-F5344CB8AC3E}">
        <p14:creationId xmlns:p14="http://schemas.microsoft.com/office/powerpoint/2010/main" val="78966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9A555C93-FB97-46D7-B787-3C57D8CDC900}"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editar el estilo del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125994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energía</a:t>
            </a:r>
            <a:r>
              <a:rPr lang="es-ES" baseline="0" dirty="0"/>
              <a:t> eléctrica se produce a partir de la conversión de energía mecánica (turbina de vapor, de gas, hidráulica o eólica) salvo en el caso de las centrales fotovoltaicas. Las turbinas están acopladas a sus respectivos generadores (máquinas eléctricas rotativas) que generan la energía a un nivel de tensión relativamente bajo, en torno a 20 </a:t>
            </a:r>
            <a:r>
              <a:rPr lang="es-ES" baseline="0" dirty="0" err="1"/>
              <a:t>kV</a:t>
            </a:r>
            <a:r>
              <a:rPr lang="es-ES" baseline="0" dirty="0"/>
              <a:t> como máximo, ya que para poder hacerlo a niveles más elevados los espesores de aislamiento impedirían la construcción de la máquina. Las pérdidas en el transporte de energía eléctrica son inversamente proporcionales al cuadrado de la tensión. Por este motivo, a la salida de la planta generadora se introducen transformadores para elevar la tensión de suministro (para una misma potencia a mayor tensión menor corriente circulante y por consiguiente menores pérdidas). Posteriormente, estos niveles de tensión se van reduciendo en función de las necesidades de los consumidores, hasta llegar al nivel final del consumo doméstico o de pequeña industria donde se trabaja en baja tensión.  Los centros de transformación y subestaciones se encargan de ajustar dichos niveles y conectar las diferentes partes de la red.</a:t>
            </a:r>
            <a:endParaRPr lang="es-ES" dirty="0"/>
          </a:p>
        </p:txBody>
      </p:sp>
      <p:sp>
        <p:nvSpPr>
          <p:cNvPr id="4" name="Marcador de número de diapositiva 3"/>
          <p:cNvSpPr>
            <a:spLocks noGrp="1"/>
          </p:cNvSpPr>
          <p:nvPr>
            <p:ph type="sldNum" sz="quarter" idx="10"/>
          </p:nvPr>
        </p:nvSpPr>
        <p:spPr/>
        <p:txBody>
          <a:bodyPr/>
          <a:lstStyle/>
          <a:p>
            <a:fld id="{9A555C93-FB97-46D7-B787-3C57D8CDC900}" type="slidenum">
              <a:rPr lang="es-ES_tradnl" altLang="es-ES" smtClean="0"/>
              <a:pPr/>
              <a:t>2</a:t>
            </a:fld>
            <a:endParaRPr lang="es-ES_tradnl" altLang="es-ES"/>
          </a:p>
        </p:txBody>
      </p:sp>
    </p:spTree>
    <p:extLst>
      <p:ext uri="{BB962C8B-B14F-4D97-AF65-F5344CB8AC3E}">
        <p14:creationId xmlns:p14="http://schemas.microsoft.com/office/powerpoint/2010/main" val="67208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la zona de consumo la tensión se ha presentado como 220V (sistema monofásico) y 380V (sistema trifásico) por</a:t>
            </a:r>
            <a:r>
              <a:rPr lang="es-ES" baseline="0" dirty="0"/>
              <a:t> ser estos los valores que se utilizaban tradicionalmente. Desde hace tiempo la red eléctrica en Europa es de 400V / 230V – 50 Hz.</a:t>
            </a:r>
            <a:endParaRPr lang="es-ES" dirty="0"/>
          </a:p>
        </p:txBody>
      </p:sp>
      <p:sp>
        <p:nvSpPr>
          <p:cNvPr id="4" name="Marcador de número de diapositiva 3"/>
          <p:cNvSpPr>
            <a:spLocks noGrp="1"/>
          </p:cNvSpPr>
          <p:nvPr>
            <p:ph type="sldNum" sz="quarter" idx="10"/>
          </p:nvPr>
        </p:nvSpPr>
        <p:spPr/>
        <p:txBody>
          <a:bodyPr/>
          <a:lstStyle/>
          <a:p>
            <a:fld id="{9A555C93-FB97-46D7-B787-3C57D8CDC900}" type="slidenum">
              <a:rPr lang="es-ES_tradnl" altLang="es-ES" smtClean="0"/>
              <a:pPr/>
              <a:t>3</a:t>
            </a:fld>
            <a:endParaRPr lang="es-ES_tradnl" altLang="es-ES"/>
          </a:p>
        </p:txBody>
      </p:sp>
    </p:spTree>
    <p:extLst>
      <p:ext uri="{BB962C8B-B14F-4D97-AF65-F5344CB8AC3E}">
        <p14:creationId xmlns:p14="http://schemas.microsoft.com/office/powerpoint/2010/main" val="353092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red eléctrica</a:t>
            </a:r>
            <a:r>
              <a:rPr lang="es-ES" baseline="0" dirty="0"/>
              <a:t> está diseñada para que una misma zona pueda ser alimentada por caminos alternativos, impidiendo así que un fallo en una línea o central elimine el suministro eléctrico.</a:t>
            </a:r>
            <a:endParaRPr lang="es-ES" dirty="0"/>
          </a:p>
        </p:txBody>
      </p:sp>
      <p:sp>
        <p:nvSpPr>
          <p:cNvPr id="4" name="Marcador de número de diapositiva 3"/>
          <p:cNvSpPr>
            <a:spLocks noGrp="1"/>
          </p:cNvSpPr>
          <p:nvPr>
            <p:ph type="sldNum" sz="quarter" idx="10"/>
          </p:nvPr>
        </p:nvSpPr>
        <p:spPr/>
        <p:txBody>
          <a:bodyPr/>
          <a:lstStyle/>
          <a:p>
            <a:fld id="{9A555C93-FB97-46D7-B787-3C57D8CDC900}" type="slidenum">
              <a:rPr lang="es-ES_tradnl" altLang="es-ES" smtClean="0"/>
              <a:pPr/>
              <a:t>4</a:t>
            </a:fld>
            <a:endParaRPr lang="es-ES_tradnl" altLang="es-ES"/>
          </a:p>
        </p:txBody>
      </p:sp>
    </p:spTree>
    <p:extLst>
      <p:ext uri="{BB962C8B-B14F-4D97-AF65-F5344CB8AC3E}">
        <p14:creationId xmlns:p14="http://schemas.microsoft.com/office/powerpoint/2010/main" val="548419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Las redes de distribución pueden ser de 3 tipos:</a:t>
            </a:r>
          </a:p>
          <a:p>
            <a:endParaRPr lang="es-ES" dirty="0"/>
          </a:p>
          <a:p>
            <a:pPr marL="228600" indent="-228600">
              <a:buAutoNum type="arabicPeriod"/>
            </a:pPr>
            <a:r>
              <a:rPr lang="es-ES" baseline="0" dirty="0"/>
              <a:t>Radiales: desde un centro generador o subestación las líneas de conexión se distribuyen en forma de estrella.</a:t>
            </a:r>
          </a:p>
          <a:p>
            <a:pPr marL="228600" indent="-228600">
              <a:buAutoNum type="arabicPeriod"/>
            </a:pPr>
            <a:r>
              <a:rPr lang="es-ES" baseline="0" dirty="0"/>
              <a:t>En anillo: desde un centro generador o subestación las líneas de conexión forman una estructura de anillo de tal modo que el mismo punto puede ser alimentado por dos caminos.</a:t>
            </a:r>
          </a:p>
          <a:p>
            <a:pPr marL="228600" indent="-228600">
              <a:buAutoNum type="arabicPeriod"/>
            </a:pPr>
            <a:r>
              <a:rPr lang="es-ES" baseline="0" dirty="0"/>
              <a:t>Mixtas: cuando se unen redes radiales con redes en anillo.</a:t>
            </a:r>
            <a:endParaRPr lang="es-ES" dirty="0"/>
          </a:p>
        </p:txBody>
      </p:sp>
      <p:sp>
        <p:nvSpPr>
          <p:cNvPr id="4" name="Marcador de número de diapositiva 3"/>
          <p:cNvSpPr>
            <a:spLocks noGrp="1"/>
          </p:cNvSpPr>
          <p:nvPr>
            <p:ph type="sldNum" sz="quarter" idx="10"/>
          </p:nvPr>
        </p:nvSpPr>
        <p:spPr/>
        <p:txBody>
          <a:bodyPr/>
          <a:lstStyle/>
          <a:p>
            <a:fld id="{9A555C93-FB97-46D7-B787-3C57D8CDC900}" type="slidenum">
              <a:rPr lang="es-ES_tradnl" altLang="es-ES" smtClean="0"/>
              <a:pPr/>
              <a:t>5</a:t>
            </a:fld>
            <a:endParaRPr lang="es-ES_tradnl" altLang="es-ES"/>
          </a:p>
        </p:txBody>
      </p:sp>
    </p:spTree>
    <p:extLst>
      <p:ext uri="{BB962C8B-B14F-4D97-AF65-F5344CB8AC3E}">
        <p14:creationId xmlns:p14="http://schemas.microsoft.com/office/powerpoint/2010/main" val="119795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Las centrales</a:t>
            </a:r>
            <a:r>
              <a:rPr lang="es-ES" baseline="0" dirty="0"/>
              <a:t> de bombeo trabajan consumiendo energía eléctrica en periodos de baja demanda cuando el precio del </a:t>
            </a:r>
            <a:r>
              <a:rPr lang="es-ES" baseline="0" dirty="0" err="1"/>
              <a:t>kWh</a:t>
            </a:r>
            <a:r>
              <a:rPr lang="es-ES" baseline="0" dirty="0"/>
              <a:t> es bajo para alimentar bombas que rellenan con agua un embalse que tiene asociada una central hidráulica. Posteriormente el agua almacenado se emplea para turbinar y generar eléctrica.</a:t>
            </a:r>
            <a:endParaRPr lang="es-ES" dirty="0"/>
          </a:p>
        </p:txBody>
      </p:sp>
      <p:sp>
        <p:nvSpPr>
          <p:cNvPr id="4" name="Marcador de número de diapositiva 3"/>
          <p:cNvSpPr>
            <a:spLocks noGrp="1"/>
          </p:cNvSpPr>
          <p:nvPr>
            <p:ph type="sldNum" sz="quarter" idx="10"/>
          </p:nvPr>
        </p:nvSpPr>
        <p:spPr/>
        <p:txBody>
          <a:bodyPr/>
          <a:lstStyle/>
          <a:p>
            <a:fld id="{9A555C93-FB97-46D7-B787-3C57D8CDC900}" type="slidenum">
              <a:rPr lang="es-ES_tradnl" altLang="es-ES" smtClean="0"/>
              <a:pPr/>
              <a:t>6</a:t>
            </a:fld>
            <a:endParaRPr lang="es-ES_tradnl" altLang="es-ES"/>
          </a:p>
        </p:txBody>
      </p:sp>
    </p:spTree>
    <p:extLst>
      <p:ext uri="{BB962C8B-B14F-4D97-AF65-F5344CB8AC3E}">
        <p14:creationId xmlns:p14="http://schemas.microsoft.com/office/powerpoint/2010/main" val="245099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D7F7B9D9-7BF5-4B09-AD1F-C7CE664AA8D2}"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5DCD2BFD-B0D8-487A-977B-A8C2F745FD98}" type="slidenum">
              <a:rPr lang="es-ES_tradnl" altLang="es-ES"/>
              <a:pPr/>
              <a:t>‹Nº›</a:t>
            </a:fld>
            <a:endParaRPr lang="es-ES_tradnl" altLang="es-ES"/>
          </a:p>
        </p:txBody>
      </p:sp>
    </p:spTree>
    <p:extLst>
      <p:ext uri="{BB962C8B-B14F-4D97-AF65-F5344CB8AC3E}">
        <p14:creationId xmlns:p14="http://schemas.microsoft.com/office/powerpoint/2010/main" val="3425125243"/>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DF9CAE0C-824C-42A8-80BF-8FB53B21755F}" type="slidenum">
              <a:rPr lang="es-ES_tradnl" altLang="es-ES"/>
              <a:pPr/>
              <a:t>‹Nº›</a:t>
            </a:fld>
            <a:endParaRPr lang="es-ES_tradnl" altLang="es-ES"/>
          </a:p>
        </p:txBody>
      </p:sp>
    </p:spTree>
    <p:extLst>
      <p:ext uri="{BB962C8B-B14F-4D97-AF65-F5344CB8AC3E}">
        <p14:creationId xmlns:p14="http://schemas.microsoft.com/office/powerpoint/2010/main" val="67284747"/>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36EA96CC-FB3D-4739-927F-0AAB7028C46F}" type="slidenum">
              <a:rPr lang="es-ES_tradnl" altLang="es-ES"/>
              <a:pPr/>
              <a:t>‹Nº›</a:t>
            </a:fld>
            <a:endParaRPr lang="es-ES_tradnl" altLang="es-ES"/>
          </a:p>
        </p:txBody>
      </p:sp>
    </p:spTree>
    <p:extLst>
      <p:ext uri="{BB962C8B-B14F-4D97-AF65-F5344CB8AC3E}">
        <p14:creationId xmlns:p14="http://schemas.microsoft.com/office/powerpoint/2010/main" val="3832477788"/>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D5093B5F-B0D9-43EC-A5B8-5F2A34039511}" type="slidenum">
              <a:rPr lang="es-ES_tradnl" altLang="es-ES"/>
              <a:pPr/>
              <a:t>‹Nº›</a:t>
            </a:fld>
            <a:endParaRPr lang="es-ES_tradnl" altLang="es-ES"/>
          </a:p>
        </p:txBody>
      </p:sp>
    </p:spTree>
    <p:extLst>
      <p:ext uri="{BB962C8B-B14F-4D97-AF65-F5344CB8AC3E}">
        <p14:creationId xmlns:p14="http://schemas.microsoft.com/office/powerpoint/2010/main" val="4071349649"/>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17B34F73-0814-4188-9C92-890A94A868A5}" type="slidenum">
              <a:rPr lang="es-ES_tradnl" altLang="es-ES"/>
              <a:pPr/>
              <a:t>‹Nº›</a:t>
            </a:fld>
            <a:endParaRPr lang="es-ES_tradnl" altLang="es-ES"/>
          </a:p>
        </p:txBody>
      </p:sp>
    </p:spTree>
    <p:extLst>
      <p:ext uri="{BB962C8B-B14F-4D97-AF65-F5344CB8AC3E}">
        <p14:creationId xmlns:p14="http://schemas.microsoft.com/office/powerpoint/2010/main" val="2390320802"/>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61016F6E-259C-44F6-9B41-E65CA6863BFE}" type="slidenum">
              <a:rPr lang="es-ES_tradnl" altLang="es-ES"/>
              <a:pPr/>
              <a:t>‹Nº›</a:t>
            </a:fld>
            <a:endParaRPr lang="es-ES_tradnl" altLang="es-ES"/>
          </a:p>
        </p:txBody>
      </p:sp>
    </p:spTree>
    <p:extLst>
      <p:ext uri="{BB962C8B-B14F-4D97-AF65-F5344CB8AC3E}">
        <p14:creationId xmlns:p14="http://schemas.microsoft.com/office/powerpoint/2010/main" val="2453060221"/>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6EAA4D0E-760F-423B-BF49-8536D299EAD9}" type="slidenum">
              <a:rPr lang="es-ES_tradnl" altLang="es-ES"/>
              <a:pPr/>
              <a:t>‹Nº›</a:t>
            </a:fld>
            <a:endParaRPr lang="es-ES_tradnl" altLang="es-ES"/>
          </a:p>
        </p:txBody>
      </p:sp>
    </p:spTree>
    <p:extLst>
      <p:ext uri="{BB962C8B-B14F-4D97-AF65-F5344CB8AC3E}">
        <p14:creationId xmlns:p14="http://schemas.microsoft.com/office/powerpoint/2010/main" val="829889757"/>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004621DC-B05C-4F9F-A326-1ABEDFDB25BC}" type="slidenum">
              <a:rPr lang="es-ES_tradnl" altLang="es-ES"/>
              <a:pPr/>
              <a:t>‹Nº›</a:t>
            </a:fld>
            <a:endParaRPr lang="es-ES_tradnl" altLang="es-ES"/>
          </a:p>
        </p:txBody>
      </p:sp>
    </p:spTree>
    <p:extLst>
      <p:ext uri="{BB962C8B-B14F-4D97-AF65-F5344CB8AC3E}">
        <p14:creationId xmlns:p14="http://schemas.microsoft.com/office/powerpoint/2010/main" val="3759415964"/>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C358584A-AE0C-4F2A-8C70-2496576C0EBC}" type="slidenum">
              <a:rPr lang="es-ES_tradnl" altLang="es-ES"/>
              <a:pPr/>
              <a:t>‹Nº›</a:t>
            </a:fld>
            <a:endParaRPr lang="es-ES_tradnl" altLang="es-ES"/>
          </a:p>
        </p:txBody>
      </p:sp>
    </p:spTree>
    <p:extLst>
      <p:ext uri="{BB962C8B-B14F-4D97-AF65-F5344CB8AC3E}">
        <p14:creationId xmlns:p14="http://schemas.microsoft.com/office/powerpoint/2010/main" val="2812301727"/>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F5A8E2FA-2A37-481F-B048-279888977089}" type="slidenum">
              <a:rPr lang="es-ES_tradnl" altLang="es-ES"/>
              <a:pPr/>
              <a:t>‹Nº›</a:t>
            </a:fld>
            <a:endParaRPr lang="es-ES_tradnl" altLang="es-ES"/>
          </a:p>
        </p:txBody>
      </p:sp>
    </p:spTree>
    <p:extLst>
      <p:ext uri="{BB962C8B-B14F-4D97-AF65-F5344CB8AC3E}">
        <p14:creationId xmlns:p14="http://schemas.microsoft.com/office/powerpoint/2010/main" val="1994559898"/>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CDF0FCD0-880E-4D6D-9329-0F436A8F0B7D}"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225115" y="2852936"/>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dirty="0" err="1">
                <a:effectLst/>
              </a:rPr>
              <a:t>Tema</a:t>
            </a:r>
            <a:r>
              <a:rPr lang="en-GB" altLang="es-ES" sz="4200" dirty="0">
                <a:effectLst/>
              </a:rPr>
              <a:t> II: </a:t>
            </a:r>
            <a:r>
              <a:rPr lang="en-GB" altLang="es-ES" sz="4200" dirty="0" err="1">
                <a:effectLst/>
              </a:rPr>
              <a:t>Fundamentos</a:t>
            </a:r>
            <a:r>
              <a:rPr lang="en-GB" altLang="es-ES" sz="4200" dirty="0">
                <a:effectLst/>
              </a:rPr>
              <a:t> </a:t>
            </a:r>
            <a:r>
              <a:rPr lang="en-GB" altLang="es-ES" sz="4200" dirty="0" err="1">
                <a:effectLst/>
              </a:rPr>
              <a:t>sobre</a:t>
            </a:r>
            <a:r>
              <a:rPr lang="en-GB" altLang="es-ES" sz="4200" dirty="0">
                <a:effectLst/>
              </a:rPr>
              <a:t> </a:t>
            </a:r>
            <a:r>
              <a:rPr lang="en-GB" altLang="es-ES" sz="4200" dirty="0" err="1">
                <a:effectLst/>
              </a:rPr>
              <a:t>generación</a:t>
            </a:r>
            <a:r>
              <a:rPr lang="en-GB" altLang="es-ES" sz="4200" dirty="0">
                <a:effectLst/>
              </a:rPr>
              <a:t> </a:t>
            </a:r>
            <a:r>
              <a:rPr lang="en-GB" altLang="es-ES" sz="4200" dirty="0" err="1">
                <a:effectLst/>
              </a:rPr>
              <a:t>transporte</a:t>
            </a:r>
            <a:r>
              <a:rPr lang="en-GB" altLang="es-ES" sz="4200" dirty="0">
                <a:effectLst/>
              </a:rPr>
              <a:t> y </a:t>
            </a:r>
            <a:r>
              <a:rPr lang="en-GB" altLang="es-ES" sz="4200" dirty="0" err="1">
                <a:effectLst/>
              </a:rPr>
              <a:t>distribución</a:t>
            </a:r>
            <a:r>
              <a:rPr lang="en-GB" altLang="es-ES" sz="4200" dirty="0">
                <a:effectLst/>
              </a:rPr>
              <a:t> de </a:t>
            </a:r>
            <a:r>
              <a:rPr lang="en-GB" altLang="es-ES" sz="4200" dirty="0" err="1">
                <a:effectLst/>
              </a:rPr>
              <a:t>energía</a:t>
            </a:r>
            <a:r>
              <a:rPr lang="en-GB" altLang="es-ES" sz="4200" dirty="0">
                <a:effectLst/>
              </a:rPr>
              <a:t> </a:t>
            </a:r>
            <a:r>
              <a:rPr lang="en-GB" altLang="es-ES" sz="4200" dirty="0" err="1">
                <a:effectLst/>
              </a:rPr>
              <a:t>eléctrica</a:t>
            </a:r>
            <a:endParaRPr lang="es-ES_tradnl" altLang="es-ES" sz="2400" dirty="0">
              <a:effectLst/>
              <a:latin typeface="Times New Roman" pitchFamily="18" charset="0"/>
            </a:endParaRPr>
          </a:p>
        </p:txBody>
      </p:sp>
      <p:sp>
        <p:nvSpPr>
          <p:cNvPr id="6" name="Rectángulo 5"/>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Ingeniería Electrónica</a:t>
            </a:r>
          </a:p>
          <a:p>
            <a:pPr>
              <a:buClr>
                <a:schemeClr val="accent1"/>
              </a:buClr>
              <a:buSzPct val="75000"/>
              <a:buFont typeface="Monotype Sorts" charset="2"/>
              <a:buNone/>
            </a:pPr>
            <a:r>
              <a:rPr lang="es-ES_tradnl" dirty="0"/>
              <a:t>Laboratorio de Máquinas Eléctricas</a:t>
            </a:r>
          </a:p>
        </p:txBody>
      </p:sp>
      <p:sp>
        <p:nvSpPr>
          <p:cNvPr id="9" name="Text Box 5"/>
          <p:cNvSpPr txBox="1">
            <a:spLocks noChangeAspect="1" noChangeArrowheads="1"/>
          </p:cNvSpPr>
          <p:nvPr/>
        </p:nvSpPr>
        <p:spPr bwMode="auto">
          <a:xfrm>
            <a:off x="1519277"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85800" y="3048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2.4.2 Las máquinas eléctricas rotativas I</a:t>
            </a:r>
            <a:endParaRPr lang="es-ES_tradnl" altLang="es-ES"/>
          </a:p>
        </p:txBody>
      </p:sp>
      <p:sp>
        <p:nvSpPr>
          <p:cNvPr id="244739" name="Text Box 3"/>
          <p:cNvSpPr txBox="1">
            <a:spLocks noChangeArrowheads="1"/>
          </p:cNvSpPr>
          <p:nvPr/>
        </p:nvSpPr>
        <p:spPr bwMode="auto">
          <a:xfrm>
            <a:off x="627063" y="3189288"/>
            <a:ext cx="1692275" cy="561975"/>
          </a:xfrm>
          <a:prstGeom prst="rect">
            <a:avLst/>
          </a:prstGeom>
          <a:gradFill rotWithShape="0">
            <a:gsLst>
              <a:gs pos="0">
                <a:srgbClr val="FF0000">
                  <a:gamma/>
                  <a:shade val="46275"/>
                  <a:invGamma/>
                </a:srgbClr>
              </a:gs>
              <a:gs pos="100000">
                <a:srgbClr val="FF0000"/>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3000" dirty="0">
                <a:effectLst>
                  <a:outerShdw blurRad="38100" dist="38100" dir="2700000" algn="tl">
                    <a:srgbClr val="000000"/>
                  </a:outerShdw>
                </a:effectLst>
                <a:latin typeface="Arial" charset="0"/>
              </a:rPr>
              <a:t>Motores</a:t>
            </a:r>
          </a:p>
        </p:txBody>
      </p:sp>
      <p:sp>
        <p:nvSpPr>
          <p:cNvPr id="244740" name="Text Box 4"/>
          <p:cNvSpPr txBox="1">
            <a:spLocks noChangeArrowheads="1"/>
          </p:cNvSpPr>
          <p:nvPr/>
        </p:nvSpPr>
        <p:spPr bwMode="auto">
          <a:xfrm>
            <a:off x="3462338" y="1895475"/>
            <a:ext cx="3109912"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Corriente Continua</a:t>
            </a:r>
          </a:p>
        </p:txBody>
      </p:sp>
      <p:sp>
        <p:nvSpPr>
          <p:cNvPr id="244741" name="Text Box 5"/>
          <p:cNvSpPr txBox="1">
            <a:spLocks noChangeArrowheads="1"/>
          </p:cNvSpPr>
          <p:nvPr/>
        </p:nvSpPr>
        <p:spPr bwMode="auto">
          <a:xfrm>
            <a:off x="3462338" y="2613025"/>
            <a:ext cx="2301875"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Asíncronos</a:t>
            </a:r>
          </a:p>
        </p:txBody>
      </p:sp>
      <p:sp>
        <p:nvSpPr>
          <p:cNvPr id="244742" name="Text Box 6"/>
          <p:cNvSpPr txBox="1">
            <a:spLocks noChangeArrowheads="1"/>
          </p:cNvSpPr>
          <p:nvPr/>
        </p:nvSpPr>
        <p:spPr bwMode="auto">
          <a:xfrm>
            <a:off x="3433763" y="3389313"/>
            <a:ext cx="2301875"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Síncronos</a:t>
            </a:r>
          </a:p>
        </p:txBody>
      </p:sp>
      <p:sp>
        <p:nvSpPr>
          <p:cNvPr id="244743" name="Text Box 7"/>
          <p:cNvSpPr txBox="1">
            <a:spLocks noChangeArrowheads="1"/>
          </p:cNvSpPr>
          <p:nvPr/>
        </p:nvSpPr>
        <p:spPr bwMode="auto">
          <a:xfrm>
            <a:off x="3433763" y="4119563"/>
            <a:ext cx="2301875"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Especiales</a:t>
            </a:r>
          </a:p>
        </p:txBody>
      </p:sp>
      <p:sp>
        <p:nvSpPr>
          <p:cNvPr id="244744" name="Text Box 8"/>
          <p:cNvSpPr txBox="1">
            <a:spLocks noChangeArrowheads="1"/>
          </p:cNvSpPr>
          <p:nvPr/>
        </p:nvSpPr>
        <p:spPr bwMode="auto">
          <a:xfrm>
            <a:off x="6664325" y="4119563"/>
            <a:ext cx="1966913" cy="77470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200" b="0" i="1">
                <a:solidFill>
                  <a:schemeClr val="bg2"/>
                </a:solidFill>
                <a:effectLst>
                  <a:outerShdw blurRad="38100" dist="38100" dir="2700000" algn="tl">
                    <a:srgbClr val="C0C0C0"/>
                  </a:outerShdw>
                </a:effectLst>
                <a:latin typeface="Arial" charset="0"/>
              </a:rPr>
              <a:t>Imanes permanentes</a:t>
            </a:r>
          </a:p>
        </p:txBody>
      </p:sp>
      <p:sp>
        <p:nvSpPr>
          <p:cNvPr id="244745" name="Text Box 9"/>
          <p:cNvSpPr txBox="1">
            <a:spLocks noChangeArrowheads="1"/>
          </p:cNvSpPr>
          <p:nvPr/>
        </p:nvSpPr>
        <p:spPr bwMode="auto">
          <a:xfrm>
            <a:off x="1978025" y="5443538"/>
            <a:ext cx="1752600" cy="892552"/>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200" b="0" dirty="0">
                <a:solidFill>
                  <a:schemeClr val="bg2"/>
                </a:solidFill>
                <a:effectLst>
                  <a:outerShdw blurRad="38100" dist="38100" dir="2700000" algn="tl">
                    <a:srgbClr val="C0C0C0"/>
                  </a:outerShdw>
                </a:effectLst>
                <a:latin typeface="Arial" charset="0"/>
              </a:rPr>
              <a:t>Reluctancia variable</a:t>
            </a:r>
            <a:r>
              <a:rPr lang="es-ES_tradnl" altLang="es-ES" sz="3000" b="0" dirty="0">
                <a:effectLst>
                  <a:outerShdw blurRad="38100" dist="38100" dir="2700000" algn="tl">
                    <a:srgbClr val="C0C0C0"/>
                  </a:outerShdw>
                </a:effectLst>
                <a:latin typeface="Arial" charset="0"/>
              </a:rPr>
              <a:t> </a:t>
            </a:r>
            <a:endParaRPr lang="es-ES_tradnl" altLang="es-ES" sz="4000" b="0" dirty="0">
              <a:effectLst>
                <a:outerShdw blurRad="38100" dist="38100" dir="2700000" algn="tl">
                  <a:srgbClr val="C0C0C0"/>
                </a:outerShdw>
              </a:effectLst>
              <a:latin typeface="Arial" charset="0"/>
            </a:endParaRPr>
          </a:p>
        </p:txBody>
      </p:sp>
      <p:sp>
        <p:nvSpPr>
          <p:cNvPr id="244746" name="Text Box 10"/>
          <p:cNvSpPr txBox="1">
            <a:spLocks noChangeArrowheads="1"/>
          </p:cNvSpPr>
          <p:nvPr/>
        </p:nvSpPr>
        <p:spPr bwMode="auto">
          <a:xfrm>
            <a:off x="4249738" y="5445125"/>
            <a:ext cx="2057400" cy="1109663"/>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200" b="0" dirty="0">
                <a:solidFill>
                  <a:schemeClr val="bg2"/>
                </a:solidFill>
                <a:effectLst>
                  <a:outerShdw blurRad="38100" dist="38100" dir="2700000" algn="tl">
                    <a:srgbClr val="C0C0C0"/>
                  </a:outerShdw>
                </a:effectLst>
                <a:latin typeface="Arial" charset="0"/>
              </a:rPr>
              <a:t>Sin escobillas (</a:t>
            </a:r>
            <a:r>
              <a:rPr lang="es-ES_tradnl" altLang="es-ES" sz="2200" b="0" dirty="0" err="1">
                <a:solidFill>
                  <a:schemeClr val="bg2"/>
                </a:solidFill>
                <a:effectLst>
                  <a:outerShdw blurRad="38100" dist="38100" dir="2700000" algn="tl">
                    <a:srgbClr val="C0C0C0"/>
                  </a:outerShdw>
                </a:effectLst>
                <a:latin typeface="Arial" charset="0"/>
              </a:rPr>
              <a:t>Brushless</a:t>
            </a:r>
            <a:r>
              <a:rPr lang="es-ES_tradnl" altLang="es-ES" sz="2200" b="0" dirty="0">
                <a:solidFill>
                  <a:schemeClr val="bg2"/>
                </a:solidFill>
                <a:effectLst>
                  <a:outerShdw blurRad="38100" dist="38100" dir="2700000" algn="tl">
                    <a:srgbClr val="C0C0C0"/>
                  </a:outerShdw>
                </a:effectLst>
                <a:latin typeface="Arial" charset="0"/>
              </a:rPr>
              <a:t> DC) </a:t>
            </a:r>
          </a:p>
        </p:txBody>
      </p:sp>
      <p:sp>
        <p:nvSpPr>
          <p:cNvPr id="244747" name="AutoShape 11"/>
          <p:cNvSpPr>
            <a:spLocks noChangeArrowheads="1"/>
          </p:cNvSpPr>
          <p:nvPr/>
        </p:nvSpPr>
        <p:spPr bwMode="auto">
          <a:xfrm>
            <a:off x="2560638" y="3279775"/>
            <a:ext cx="731837" cy="503238"/>
          </a:xfrm>
          <a:prstGeom prst="rightArrow">
            <a:avLst>
              <a:gd name="adj1" fmla="val 50000"/>
              <a:gd name="adj2" fmla="val 36356"/>
            </a:avLst>
          </a:prstGeom>
          <a:solidFill>
            <a:schemeClr val="tx1">
              <a:lumMod val="75000"/>
            </a:schemeClr>
          </a:solidFill>
          <a:ln w="12700">
            <a:solidFill>
              <a:schemeClr val="tx1"/>
            </a:solidFill>
            <a:miter lim="800000"/>
            <a:headEnd type="none" w="sm" len="sm"/>
            <a:tailEnd type="none" w="med" len="lg"/>
          </a:ln>
          <a:effectLst>
            <a:outerShdw dist="35921" dir="2700000" algn="ctr" rotWithShape="0">
              <a:schemeClr val="bg2"/>
            </a:outerShdw>
          </a:effectLst>
        </p:spPr>
        <p:txBody>
          <a:bodyPr wrap="none" anchor="ctr">
            <a:spAutoFit/>
          </a:bodyPr>
          <a:lstStyle/>
          <a:p>
            <a:endParaRPr lang="es-ES"/>
          </a:p>
        </p:txBody>
      </p:sp>
      <p:sp>
        <p:nvSpPr>
          <p:cNvPr id="244748" name="AutoShape 12"/>
          <p:cNvSpPr>
            <a:spLocks noChangeArrowheads="1"/>
          </p:cNvSpPr>
          <p:nvPr/>
        </p:nvSpPr>
        <p:spPr bwMode="auto">
          <a:xfrm rot="1825267">
            <a:off x="2470150" y="3838575"/>
            <a:ext cx="925513" cy="503238"/>
          </a:xfrm>
          <a:prstGeom prst="rightArrow">
            <a:avLst>
              <a:gd name="adj1" fmla="val 50000"/>
              <a:gd name="adj2" fmla="val 45978"/>
            </a:avLst>
          </a:prstGeom>
          <a:solidFill>
            <a:schemeClr val="tx1">
              <a:lumMod val="75000"/>
            </a:schemeClr>
          </a:solidFill>
          <a:ln w="12700">
            <a:solidFill>
              <a:schemeClr val="tx1"/>
            </a:solidFill>
            <a:miter lim="800000"/>
            <a:headEnd type="none" w="sm" len="sm"/>
            <a:tailEnd type="none" w="med" len="lg"/>
          </a:ln>
          <a:effectLst>
            <a:outerShdw dist="35921" dir="2700000" algn="ctr" rotWithShape="0">
              <a:schemeClr val="bg2"/>
            </a:outerShdw>
          </a:effectLst>
        </p:spPr>
        <p:txBody>
          <a:bodyPr anchor="ctr">
            <a:spAutoFit/>
          </a:bodyPr>
          <a:lstStyle/>
          <a:p>
            <a:endParaRPr lang="es-ES"/>
          </a:p>
        </p:txBody>
      </p:sp>
      <p:sp>
        <p:nvSpPr>
          <p:cNvPr id="244749" name="AutoShape 13"/>
          <p:cNvSpPr>
            <a:spLocks noChangeArrowheads="1"/>
          </p:cNvSpPr>
          <p:nvPr/>
        </p:nvSpPr>
        <p:spPr bwMode="auto">
          <a:xfrm rot="19774733" flipV="1">
            <a:off x="2546350" y="2693988"/>
            <a:ext cx="925513" cy="503237"/>
          </a:xfrm>
          <a:prstGeom prst="rightArrow">
            <a:avLst>
              <a:gd name="adj1" fmla="val 50000"/>
              <a:gd name="adj2" fmla="val 45978"/>
            </a:avLst>
          </a:prstGeom>
          <a:solidFill>
            <a:schemeClr val="tx1">
              <a:lumMod val="75000"/>
            </a:schemeClr>
          </a:solidFill>
          <a:ln w="12700">
            <a:solidFill>
              <a:schemeClr val="tx1"/>
            </a:solidFill>
            <a:miter lim="800000"/>
            <a:headEnd type="none" w="sm" len="sm"/>
            <a:tailEnd type="none" w="med" len="lg"/>
          </a:ln>
          <a:effectLst>
            <a:outerShdw dist="35921" dir="2700000" algn="ctr" rotWithShape="0">
              <a:schemeClr val="bg2"/>
            </a:outerShdw>
          </a:effectLst>
        </p:spPr>
        <p:txBody>
          <a:bodyPr anchor="ctr">
            <a:spAutoFit/>
          </a:bodyPr>
          <a:lstStyle/>
          <a:p>
            <a:endParaRPr lang="es-ES"/>
          </a:p>
        </p:txBody>
      </p:sp>
      <p:sp>
        <p:nvSpPr>
          <p:cNvPr id="244750" name="AutoShape 14"/>
          <p:cNvSpPr>
            <a:spLocks noChangeArrowheads="1"/>
          </p:cNvSpPr>
          <p:nvPr/>
        </p:nvSpPr>
        <p:spPr bwMode="auto">
          <a:xfrm rot="18950045" flipV="1">
            <a:off x="2379663" y="2141538"/>
            <a:ext cx="1085850" cy="503237"/>
          </a:xfrm>
          <a:prstGeom prst="rightArrow">
            <a:avLst>
              <a:gd name="adj1" fmla="val 50000"/>
              <a:gd name="adj2" fmla="val 53943"/>
            </a:avLst>
          </a:prstGeom>
          <a:solidFill>
            <a:schemeClr val="tx1">
              <a:lumMod val="75000"/>
            </a:schemeClr>
          </a:solidFill>
          <a:ln w="12700">
            <a:solidFill>
              <a:schemeClr val="tx1"/>
            </a:solidFill>
            <a:miter lim="800000"/>
            <a:headEnd type="none" w="sm" len="sm"/>
            <a:tailEnd type="none" w="med" len="lg"/>
          </a:ln>
          <a:effectLst>
            <a:outerShdw dist="35921" dir="2700000" algn="ctr" rotWithShape="0">
              <a:schemeClr val="bg2"/>
            </a:outerShdw>
          </a:effectLst>
        </p:spPr>
        <p:txBody>
          <a:bodyPr anchor="ctr">
            <a:spAutoFit/>
          </a:bodyPr>
          <a:lstStyle/>
          <a:p>
            <a:endParaRPr lang="es-ES"/>
          </a:p>
        </p:txBody>
      </p:sp>
      <p:sp>
        <p:nvSpPr>
          <p:cNvPr id="244751" name="AutoShape 15"/>
          <p:cNvSpPr>
            <a:spLocks noChangeArrowheads="1"/>
          </p:cNvSpPr>
          <p:nvPr/>
        </p:nvSpPr>
        <p:spPr bwMode="auto">
          <a:xfrm>
            <a:off x="5959475" y="4144963"/>
            <a:ext cx="669925" cy="411162"/>
          </a:xfrm>
          <a:prstGeom prst="rightArrow">
            <a:avLst>
              <a:gd name="adj1" fmla="val 50000"/>
              <a:gd name="adj2" fmla="val 40734"/>
            </a:avLst>
          </a:prstGeom>
          <a:solidFill>
            <a:schemeClr val="tx1">
              <a:lumMod val="75000"/>
            </a:schemeClr>
          </a:solidFill>
          <a:ln w="12700">
            <a:solidFill>
              <a:schemeClr val="tx1"/>
            </a:solidFill>
            <a:miter lim="800000"/>
            <a:headEnd type="none" w="sm" len="sm"/>
            <a:tailEnd type="none" w="med" len="lg"/>
          </a:ln>
          <a:effectLst>
            <a:outerShdw dist="35921" dir="2700000" algn="ctr" rotWithShape="0">
              <a:schemeClr val="bg2"/>
            </a:outerShdw>
          </a:effectLst>
        </p:spPr>
        <p:txBody>
          <a:bodyPr anchor="ctr">
            <a:spAutoFit/>
          </a:bodyPr>
          <a:lstStyle/>
          <a:p>
            <a:endParaRPr lang="es-ES"/>
          </a:p>
        </p:txBody>
      </p:sp>
      <p:sp>
        <p:nvSpPr>
          <p:cNvPr id="244752" name="AutoShape 16"/>
          <p:cNvSpPr>
            <a:spLocks noChangeArrowheads="1"/>
          </p:cNvSpPr>
          <p:nvPr/>
        </p:nvSpPr>
        <p:spPr bwMode="auto">
          <a:xfrm rot="-16200000">
            <a:off x="4932363" y="4799809"/>
            <a:ext cx="692149" cy="411162"/>
          </a:xfrm>
          <a:prstGeom prst="rightArrow">
            <a:avLst>
              <a:gd name="adj1" fmla="val 50000"/>
              <a:gd name="adj2" fmla="val 40734"/>
            </a:avLst>
          </a:prstGeom>
          <a:solidFill>
            <a:schemeClr val="tx1">
              <a:lumMod val="75000"/>
            </a:schemeClr>
          </a:solidFill>
          <a:ln w="12700">
            <a:solidFill>
              <a:schemeClr val="tx1"/>
            </a:solidFill>
            <a:miter lim="800000"/>
            <a:headEnd type="none" w="sm" len="sm"/>
            <a:tailEnd type="none" w="med" len="lg"/>
          </a:ln>
          <a:effectLst/>
        </p:spPr>
        <p:txBody>
          <a:bodyPr wrap="square" anchor="ctr">
            <a:spAutoFit/>
          </a:bodyPr>
          <a:lstStyle/>
          <a:p>
            <a:endParaRPr lang="es-ES"/>
          </a:p>
        </p:txBody>
      </p:sp>
      <p:sp>
        <p:nvSpPr>
          <p:cNvPr id="244753" name="AutoShape 17"/>
          <p:cNvSpPr>
            <a:spLocks noChangeArrowheads="1"/>
          </p:cNvSpPr>
          <p:nvPr/>
        </p:nvSpPr>
        <p:spPr bwMode="auto">
          <a:xfrm rot="-16200000">
            <a:off x="3232944" y="4788694"/>
            <a:ext cx="669925" cy="411163"/>
          </a:xfrm>
          <a:prstGeom prst="rightArrow">
            <a:avLst>
              <a:gd name="adj1" fmla="val 50000"/>
              <a:gd name="adj2" fmla="val 40734"/>
            </a:avLst>
          </a:prstGeom>
          <a:solidFill>
            <a:schemeClr val="tx1">
              <a:lumMod val="75000"/>
            </a:schemeClr>
          </a:solidFill>
          <a:ln w="12700">
            <a:solidFill>
              <a:schemeClr val="tx1"/>
            </a:solidFill>
            <a:miter lim="800000"/>
            <a:headEnd type="none" w="sm" len="sm"/>
            <a:tailEnd type="none" w="med" len="lg"/>
          </a:ln>
          <a:effectLst/>
        </p:spPr>
        <p:txBody>
          <a:bodyPr anchor="ctr">
            <a:spAutoFit/>
          </a:bodyPr>
          <a:lstStyle/>
          <a:p>
            <a:endParaRPr lang="es-ES"/>
          </a:p>
        </p:txBody>
      </p:sp>
      <p:sp>
        <p:nvSpPr>
          <p:cNvPr id="244754" name="Text Box 18"/>
          <p:cNvSpPr txBox="1">
            <a:spLocks noChangeArrowheads="1"/>
          </p:cNvSpPr>
          <p:nvPr/>
        </p:nvSpPr>
        <p:spPr bwMode="auto">
          <a:xfrm>
            <a:off x="5880100" y="2438400"/>
            <a:ext cx="26543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a:effectLst>
                  <a:outerShdw blurRad="38100" dist="38100" dir="2700000" algn="tl">
                    <a:srgbClr val="000000"/>
                  </a:outerShdw>
                </a:effectLst>
                <a:latin typeface="Arial" charset="0"/>
              </a:rPr>
              <a:t>Monofásicos o trifásicos</a:t>
            </a:r>
            <a:endParaRPr lang="es-ES_tradnl" altLang="es-ES" sz="2000" b="0">
              <a:effectLst>
                <a:outerShdw blurRad="38100" dist="38100" dir="2700000" algn="tl">
                  <a:srgbClr val="000000"/>
                </a:outerShdw>
              </a:effectLst>
              <a:latin typeface="Arial" charset="0"/>
            </a:endParaRPr>
          </a:p>
        </p:txBody>
      </p:sp>
      <p:sp>
        <p:nvSpPr>
          <p:cNvPr id="244755" name="Text Box 19"/>
          <p:cNvSpPr txBox="1">
            <a:spLocks noChangeArrowheads="1"/>
          </p:cNvSpPr>
          <p:nvPr/>
        </p:nvSpPr>
        <p:spPr bwMode="auto">
          <a:xfrm>
            <a:off x="6678613" y="1830388"/>
            <a:ext cx="1931987"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a:effectLst>
                  <a:outerShdw blurRad="38100" dist="38100" dir="2700000" algn="tl">
                    <a:srgbClr val="000000"/>
                  </a:outerShdw>
                </a:effectLst>
                <a:latin typeface="Arial" charset="0"/>
              </a:rPr>
              <a:t>Monofásicos</a:t>
            </a:r>
            <a:endParaRPr lang="es-ES_tradnl" altLang="es-ES" sz="2000" b="0">
              <a:effectLst>
                <a:outerShdw blurRad="38100" dist="38100" dir="2700000" algn="tl">
                  <a:srgbClr val="000000"/>
                </a:outerShdw>
              </a:effectLst>
              <a:latin typeface="Arial" charset="0"/>
            </a:endParaRPr>
          </a:p>
        </p:txBody>
      </p:sp>
      <p:sp>
        <p:nvSpPr>
          <p:cNvPr id="244756" name="Text Box 20"/>
          <p:cNvSpPr txBox="1">
            <a:spLocks noChangeArrowheads="1"/>
          </p:cNvSpPr>
          <p:nvPr/>
        </p:nvSpPr>
        <p:spPr bwMode="auto">
          <a:xfrm>
            <a:off x="5880100" y="3184525"/>
            <a:ext cx="26543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a:effectLst>
                  <a:outerShdw blurRad="38100" dist="38100" dir="2700000" algn="tl">
                    <a:srgbClr val="000000"/>
                  </a:outerShdw>
                </a:effectLst>
                <a:latin typeface="Arial" charset="0"/>
              </a:rPr>
              <a:t>Monofásicos o trifásicos</a:t>
            </a:r>
            <a:endParaRPr lang="es-ES_tradnl" altLang="es-ES" sz="2000" b="0">
              <a:effectLst>
                <a:outerShdw blurRad="38100" dist="38100" dir="2700000" algn="tl">
                  <a:srgbClr val="000000"/>
                </a:outerShdw>
              </a:effectLst>
              <a:latin typeface="Arial" charset="0"/>
            </a:endParaRPr>
          </a:p>
        </p:txBody>
      </p:sp>
      <p:sp>
        <p:nvSpPr>
          <p:cNvPr id="244757" name="Text Box 21"/>
          <p:cNvSpPr txBox="1">
            <a:spLocks noChangeArrowheads="1"/>
          </p:cNvSpPr>
          <p:nvPr/>
        </p:nvSpPr>
        <p:spPr bwMode="auto">
          <a:xfrm>
            <a:off x="6450013" y="5699125"/>
            <a:ext cx="1931987"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dirty="0">
                <a:effectLst>
                  <a:outerShdw blurRad="38100" dist="38100" dir="2700000" algn="tl">
                    <a:srgbClr val="000000"/>
                  </a:outerShdw>
                </a:effectLst>
                <a:latin typeface="Arial" charset="0"/>
              </a:rPr>
              <a:t>Monofásicos</a:t>
            </a:r>
            <a:endParaRPr lang="es-ES_tradnl" altLang="es-ES" sz="2000" b="0" dirty="0">
              <a:effectLst>
                <a:outerShdw blurRad="38100" dist="38100" dir="2700000" algn="tl">
                  <a:srgbClr val="000000"/>
                </a:outerShdw>
              </a:effectLst>
              <a:latin typeface="Arial" charset="0"/>
            </a:endParaRPr>
          </a:p>
        </p:txBody>
      </p:sp>
      <p:sp>
        <p:nvSpPr>
          <p:cNvPr id="244758" name="Text Box 22"/>
          <p:cNvSpPr txBox="1">
            <a:spLocks noChangeArrowheads="1"/>
          </p:cNvSpPr>
          <p:nvPr/>
        </p:nvSpPr>
        <p:spPr bwMode="auto">
          <a:xfrm>
            <a:off x="533400" y="5599113"/>
            <a:ext cx="1931988"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dirty="0">
                <a:effectLst>
                  <a:outerShdw blurRad="38100" dist="38100" dir="2700000" algn="tl">
                    <a:srgbClr val="000000"/>
                  </a:outerShdw>
                </a:effectLst>
                <a:latin typeface="Arial" charset="0"/>
              </a:rPr>
              <a:t>Trifásicos</a:t>
            </a:r>
            <a:endParaRPr lang="es-ES_tradnl" altLang="es-ES" sz="2000" b="0" dirty="0">
              <a:effectLst>
                <a:outerShdw blurRad="38100" dist="38100" dir="2700000" algn="tl">
                  <a:srgbClr val="000000"/>
                </a:outerShdw>
              </a:effectLst>
              <a:latin typeface="Arial" charset="0"/>
            </a:endParaRPr>
          </a:p>
        </p:txBody>
      </p:sp>
      <p:sp>
        <p:nvSpPr>
          <p:cNvPr id="244759" name="Text Box 23"/>
          <p:cNvSpPr txBox="1">
            <a:spLocks noChangeArrowheads="1"/>
          </p:cNvSpPr>
          <p:nvPr/>
        </p:nvSpPr>
        <p:spPr bwMode="auto">
          <a:xfrm>
            <a:off x="6315075" y="4876800"/>
            <a:ext cx="26543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_tradnl" altLang="es-ES" sz="2000">
                <a:effectLst>
                  <a:outerShdw blurRad="38100" dist="38100" dir="2700000" algn="tl">
                    <a:srgbClr val="000000"/>
                  </a:outerShdw>
                </a:effectLst>
                <a:latin typeface="Arial" charset="0"/>
              </a:rPr>
              <a:t>Monofásicos o trifásicos</a:t>
            </a:r>
            <a:endParaRPr lang="es-ES_tradnl" altLang="es-ES" sz="2000" b="0">
              <a:effectLst>
                <a:outerShdw blurRad="38100" dist="38100" dir="2700000" algn="tl">
                  <a:srgbClr val="000000"/>
                </a:outerShdw>
              </a:effectLst>
              <a:latin typeface="Arial" charset="0"/>
            </a:endParaRPr>
          </a:p>
        </p:txBody>
      </p:sp>
    </p:spTree>
  </p:cSld>
  <p:clrMapOvr>
    <a:masterClrMapping/>
  </p:clrMapOvr>
  <p:transition>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8" name="AutoShape 18"/>
          <p:cNvSpPr>
            <a:spLocks noChangeArrowheads="1"/>
          </p:cNvSpPr>
          <p:nvPr/>
        </p:nvSpPr>
        <p:spPr bwMode="auto">
          <a:xfrm rot="-5400000">
            <a:off x="6023087" y="3543189"/>
            <a:ext cx="741362" cy="820960"/>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chemeClr val="tx1">
              <a:lumMod val="75000"/>
            </a:schemeClr>
          </a:solidFill>
          <a:ln w="6350">
            <a:solidFill>
              <a:schemeClr val="tx1"/>
            </a:solidFill>
            <a:miter lim="800000"/>
            <a:headEnd/>
            <a:tailEnd/>
          </a:ln>
          <a:effectLst>
            <a:outerShdw dist="71842" dir="2700000" algn="ctr" rotWithShape="0">
              <a:schemeClr val="bg2"/>
            </a:outerShdw>
          </a:effectLst>
        </p:spPr>
        <p:txBody>
          <a:bodyPr wrap="square" anchor="ctr">
            <a:spAutoFit/>
          </a:bodyPr>
          <a:lstStyle/>
          <a:p>
            <a:endParaRPr lang="es-ES"/>
          </a:p>
        </p:txBody>
      </p:sp>
      <p:sp>
        <p:nvSpPr>
          <p:cNvPr id="245762" name="Rectangle 2"/>
          <p:cNvSpPr>
            <a:spLocks noGrp="1" noChangeArrowheads="1"/>
          </p:cNvSpPr>
          <p:nvPr>
            <p:ph type="title"/>
          </p:nvPr>
        </p:nvSpPr>
        <p:spPr>
          <a:xfrm>
            <a:off x="742950" y="3048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2.4.2. Las máquinas eléctricas rotativas II</a:t>
            </a:r>
            <a:endParaRPr lang="es-ES_tradnl" altLang="es-ES"/>
          </a:p>
        </p:txBody>
      </p:sp>
      <p:sp>
        <p:nvSpPr>
          <p:cNvPr id="245763" name="Text Box 3"/>
          <p:cNvSpPr txBox="1">
            <a:spLocks noChangeArrowheads="1"/>
          </p:cNvSpPr>
          <p:nvPr/>
        </p:nvSpPr>
        <p:spPr bwMode="auto">
          <a:xfrm>
            <a:off x="228600" y="3662363"/>
            <a:ext cx="2546350" cy="561975"/>
          </a:xfrm>
          <a:prstGeom prst="rect">
            <a:avLst/>
          </a:prstGeom>
          <a:gradFill rotWithShape="0">
            <a:gsLst>
              <a:gs pos="0">
                <a:srgbClr val="FF0000">
                  <a:gamma/>
                  <a:shade val="46275"/>
                  <a:invGamma/>
                </a:srgbClr>
              </a:gs>
              <a:gs pos="100000">
                <a:srgbClr val="FF0000"/>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3000" dirty="0">
                <a:effectLst>
                  <a:outerShdw blurRad="38100" dist="38100" dir="2700000" algn="tl">
                    <a:srgbClr val="000000"/>
                  </a:outerShdw>
                </a:effectLst>
                <a:latin typeface="Arial" charset="0"/>
              </a:rPr>
              <a:t>Generadores</a:t>
            </a:r>
          </a:p>
        </p:txBody>
      </p:sp>
      <p:sp>
        <p:nvSpPr>
          <p:cNvPr id="245764" name="Text Box 4"/>
          <p:cNvSpPr txBox="1">
            <a:spLocks noChangeArrowheads="1"/>
          </p:cNvSpPr>
          <p:nvPr/>
        </p:nvSpPr>
        <p:spPr bwMode="auto">
          <a:xfrm>
            <a:off x="654050" y="2165350"/>
            <a:ext cx="2301875"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Síncronos</a:t>
            </a:r>
          </a:p>
        </p:txBody>
      </p:sp>
      <p:sp>
        <p:nvSpPr>
          <p:cNvPr id="245765" name="Text Box 5"/>
          <p:cNvSpPr txBox="1">
            <a:spLocks noChangeArrowheads="1"/>
          </p:cNvSpPr>
          <p:nvPr/>
        </p:nvSpPr>
        <p:spPr bwMode="auto">
          <a:xfrm>
            <a:off x="3844925" y="3632200"/>
            <a:ext cx="2057400"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Asíncronos</a:t>
            </a:r>
          </a:p>
        </p:txBody>
      </p:sp>
      <p:sp>
        <p:nvSpPr>
          <p:cNvPr id="245766" name="Text Box 6"/>
          <p:cNvSpPr txBox="1">
            <a:spLocks noChangeArrowheads="1"/>
          </p:cNvSpPr>
          <p:nvPr/>
        </p:nvSpPr>
        <p:spPr bwMode="auto">
          <a:xfrm>
            <a:off x="703263" y="5229225"/>
            <a:ext cx="2057400" cy="898525"/>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i="1" dirty="0">
                <a:solidFill>
                  <a:schemeClr val="bg2"/>
                </a:solidFill>
                <a:effectLst>
                  <a:outerShdw blurRad="38100" dist="38100" dir="2700000" algn="tl">
                    <a:srgbClr val="C0C0C0"/>
                  </a:outerShdw>
                </a:effectLst>
                <a:latin typeface="Arial" charset="0"/>
              </a:rPr>
              <a:t>Corriente </a:t>
            </a:r>
            <a:r>
              <a:rPr lang="es-ES_tradnl" altLang="es-ES" sz="2600" b="0" dirty="0">
                <a:solidFill>
                  <a:schemeClr val="bg2"/>
                </a:solidFill>
                <a:effectLst>
                  <a:outerShdw blurRad="38100" dist="38100" dir="2700000" algn="tl">
                    <a:srgbClr val="C0C0C0"/>
                  </a:outerShdw>
                </a:effectLst>
                <a:latin typeface="Arial" charset="0"/>
              </a:rPr>
              <a:t>continua</a:t>
            </a:r>
          </a:p>
        </p:txBody>
      </p:sp>
      <p:sp>
        <p:nvSpPr>
          <p:cNvPr id="245767" name="Text Box 7"/>
          <p:cNvSpPr txBox="1">
            <a:spLocks noChangeArrowheads="1"/>
          </p:cNvSpPr>
          <p:nvPr/>
        </p:nvSpPr>
        <p:spPr bwMode="auto">
          <a:xfrm>
            <a:off x="3979863" y="2012950"/>
            <a:ext cx="4921250" cy="714375"/>
          </a:xfrm>
          <a:prstGeom prst="rect">
            <a:avLst/>
          </a:prstGeom>
          <a:gradFill rotWithShape="0">
            <a:gsLst>
              <a:gs pos="0">
                <a:srgbClr val="CC00FF">
                  <a:gamma/>
                  <a:shade val="46275"/>
                  <a:invGamma/>
                </a:srgbClr>
              </a:gs>
              <a:gs pos="100000">
                <a:srgbClr val="CC00FF"/>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rgbClr val="CC00FF"/>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pPr algn="l">
              <a:spcBef>
                <a:spcPct val="50000"/>
              </a:spcBef>
            </a:pPr>
            <a:r>
              <a:rPr lang="es-ES_tradnl" altLang="es-ES" sz="2000">
                <a:solidFill>
                  <a:srgbClr val="FFFFFF"/>
                </a:solidFill>
                <a:effectLst>
                  <a:outerShdw blurRad="38100" dist="38100" dir="2700000" algn="tl">
                    <a:srgbClr val="000000"/>
                  </a:outerShdw>
                </a:effectLst>
                <a:latin typeface="Arial" charset="0"/>
              </a:rPr>
              <a:t>Turboalternadores (térmicas) y alterna-dores de centrales hidraúlicas</a:t>
            </a:r>
            <a:endParaRPr lang="es-ES_tradnl" altLang="es-ES" sz="2000" b="0">
              <a:effectLst>
                <a:outerShdw blurRad="38100" dist="38100" dir="2700000" algn="tl">
                  <a:srgbClr val="000000"/>
                </a:outerShdw>
              </a:effectLst>
              <a:latin typeface="Arial" charset="0"/>
            </a:endParaRPr>
          </a:p>
        </p:txBody>
      </p:sp>
      <p:sp>
        <p:nvSpPr>
          <p:cNvPr id="245768" name="Text Box 8"/>
          <p:cNvSpPr txBox="1">
            <a:spLocks noChangeArrowheads="1"/>
          </p:cNvSpPr>
          <p:nvPr/>
        </p:nvSpPr>
        <p:spPr bwMode="auto">
          <a:xfrm>
            <a:off x="5427663" y="4421188"/>
            <a:ext cx="3311525" cy="1019175"/>
          </a:xfrm>
          <a:prstGeom prst="rect">
            <a:avLst/>
          </a:prstGeom>
          <a:gradFill rotWithShape="0">
            <a:gsLst>
              <a:gs pos="0">
                <a:srgbClr val="CC00FF">
                  <a:gamma/>
                  <a:shade val="46275"/>
                  <a:invGamma/>
                </a:srgbClr>
              </a:gs>
              <a:gs pos="100000">
                <a:srgbClr val="CC00FF"/>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rgbClr val="CC00FF"/>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pPr algn="l">
              <a:spcBef>
                <a:spcPct val="50000"/>
              </a:spcBef>
            </a:pPr>
            <a:r>
              <a:rPr lang="es-ES_tradnl" altLang="es-ES" sz="2000">
                <a:solidFill>
                  <a:srgbClr val="FFFFFF"/>
                </a:solidFill>
                <a:effectLst>
                  <a:outerShdw blurRad="38100" dist="38100" dir="2700000" algn="tl">
                    <a:srgbClr val="000000"/>
                  </a:outerShdw>
                </a:effectLst>
                <a:latin typeface="Arial" charset="0"/>
              </a:rPr>
              <a:t>Generadores eólicos. Alternadores micentrales hidraúlicas</a:t>
            </a:r>
            <a:endParaRPr lang="es-ES_tradnl" altLang="es-ES" sz="2000" b="0">
              <a:effectLst>
                <a:outerShdw blurRad="38100" dist="38100" dir="2700000" algn="tl">
                  <a:srgbClr val="000000"/>
                </a:outerShdw>
              </a:effectLst>
              <a:latin typeface="Arial" charset="0"/>
            </a:endParaRPr>
          </a:p>
        </p:txBody>
      </p:sp>
      <p:sp>
        <p:nvSpPr>
          <p:cNvPr id="245769" name="Text Box 9"/>
          <p:cNvSpPr txBox="1">
            <a:spLocks noChangeArrowheads="1"/>
          </p:cNvSpPr>
          <p:nvPr/>
        </p:nvSpPr>
        <p:spPr bwMode="auto">
          <a:xfrm>
            <a:off x="3763963" y="5610225"/>
            <a:ext cx="3340100" cy="1019175"/>
          </a:xfrm>
          <a:prstGeom prst="rect">
            <a:avLst/>
          </a:prstGeom>
          <a:gradFill rotWithShape="0">
            <a:gsLst>
              <a:gs pos="0">
                <a:srgbClr val="D60093">
                  <a:gamma/>
                  <a:shade val="46275"/>
                  <a:invGamma/>
                </a:srgbClr>
              </a:gs>
              <a:gs pos="100000">
                <a:srgbClr val="D60093"/>
              </a:gs>
            </a:gsLst>
            <a:lin ang="2700000" scaled="1"/>
          </a:gradFill>
          <a:ln w="12700">
            <a:miter lim="800000"/>
            <a:headEnd type="none" w="sm" len="sm"/>
            <a:tailEnd type="none" w="med" len="lg"/>
          </a:ln>
          <a:effectLst/>
          <a:scene3d>
            <a:camera prst="legacyObliqueTopRight"/>
            <a:lightRig rig="legacyFlat3" dir="b"/>
          </a:scene3d>
          <a:sp3d extrusionH="49200" prstMaterial="legacyMatte">
            <a:bevelT w="13500" h="13500" prst="angle"/>
            <a:bevelB w="13500" h="13500" prst="angle"/>
            <a:extrusionClr>
              <a:srgbClr val="D60093"/>
            </a:extrusion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flatTx/>
          </a:bodyPr>
          <a:lstStyle/>
          <a:p>
            <a:pPr algn="l">
              <a:spcBef>
                <a:spcPct val="50000"/>
              </a:spcBef>
            </a:pPr>
            <a:r>
              <a:rPr lang="es-ES_tradnl" altLang="es-ES" sz="2000" dirty="0">
                <a:effectLst>
                  <a:outerShdw blurRad="38100" dist="38100" dir="2700000" algn="tl">
                    <a:srgbClr val="000000"/>
                  </a:outerShdw>
                </a:effectLst>
                <a:latin typeface="Arial" charset="0"/>
              </a:rPr>
              <a:t>Máquinas menos </a:t>
            </a:r>
            <a:r>
              <a:rPr lang="es-ES_tradnl" altLang="es-ES" sz="2000" dirty="0" err="1">
                <a:effectLst>
                  <a:outerShdw blurRad="38100" dist="38100" dir="2700000" algn="tl">
                    <a:srgbClr val="000000"/>
                  </a:outerShdw>
                </a:effectLst>
                <a:latin typeface="Arial" charset="0"/>
              </a:rPr>
              <a:t>frecuen-tes</a:t>
            </a:r>
            <a:r>
              <a:rPr lang="es-ES_tradnl" altLang="es-ES" sz="2000" dirty="0">
                <a:effectLst>
                  <a:outerShdw blurRad="38100" dist="38100" dir="2700000" algn="tl">
                    <a:srgbClr val="000000"/>
                  </a:outerShdw>
                </a:effectLst>
                <a:latin typeface="Arial" charset="0"/>
              </a:rPr>
              <a:t> en la actualidad: aplicaciones especiales</a:t>
            </a:r>
            <a:endParaRPr lang="es-ES_tradnl" altLang="es-ES" sz="2000" b="0" dirty="0">
              <a:effectLst>
                <a:outerShdw blurRad="38100" dist="38100" dir="2700000" algn="tl">
                  <a:srgbClr val="000000"/>
                </a:outerShdw>
              </a:effectLst>
              <a:latin typeface="Arial" charset="0"/>
            </a:endParaRPr>
          </a:p>
        </p:txBody>
      </p:sp>
      <p:sp>
        <p:nvSpPr>
          <p:cNvPr id="245770" name="AutoShape 10"/>
          <p:cNvSpPr>
            <a:spLocks noChangeArrowheads="1"/>
          </p:cNvSpPr>
          <p:nvPr/>
        </p:nvSpPr>
        <p:spPr bwMode="auto">
          <a:xfrm>
            <a:off x="3025775" y="3586163"/>
            <a:ext cx="731838" cy="503237"/>
          </a:xfrm>
          <a:prstGeom prst="rightArrow">
            <a:avLst>
              <a:gd name="adj1" fmla="val 50000"/>
              <a:gd name="adj2" fmla="val 36357"/>
            </a:avLst>
          </a:prstGeom>
          <a:solidFill>
            <a:schemeClr val="tx1">
              <a:lumMod val="75000"/>
            </a:schemeClr>
          </a:solidFill>
          <a:ln w="12700">
            <a:solidFill>
              <a:schemeClr val="tx1"/>
            </a:solidFill>
            <a:miter lim="800000"/>
            <a:headEnd type="none" w="sm" len="sm"/>
            <a:tailEnd type="none" w="med" len="lg"/>
          </a:ln>
          <a:effectLst>
            <a:outerShdw dist="71842" dir="2700000" algn="ctr" rotWithShape="0">
              <a:schemeClr val="bg2"/>
            </a:outerShdw>
          </a:effectLst>
        </p:spPr>
        <p:txBody>
          <a:bodyPr wrap="none" anchor="ctr">
            <a:spAutoFit/>
          </a:bodyPr>
          <a:lstStyle/>
          <a:p>
            <a:endParaRPr lang="es-ES"/>
          </a:p>
        </p:txBody>
      </p:sp>
      <p:sp>
        <p:nvSpPr>
          <p:cNvPr id="245772" name="AutoShape 12"/>
          <p:cNvSpPr>
            <a:spLocks noChangeArrowheads="1"/>
          </p:cNvSpPr>
          <p:nvPr/>
        </p:nvSpPr>
        <p:spPr bwMode="auto">
          <a:xfrm rot="-5400000">
            <a:off x="1350963" y="2852738"/>
            <a:ext cx="731837" cy="503237"/>
          </a:xfrm>
          <a:prstGeom prst="rightArrow">
            <a:avLst>
              <a:gd name="adj1" fmla="val 50000"/>
              <a:gd name="adj2" fmla="val 36356"/>
            </a:avLst>
          </a:prstGeom>
          <a:solidFill>
            <a:schemeClr val="tx1">
              <a:lumMod val="75000"/>
            </a:schemeClr>
          </a:solidFill>
          <a:ln w="12700">
            <a:solidFill>
              <a:schemeClr val="tx1"/>
            </a:solidFill>
            <a:miter lim="800000"/>
            <a:headEnd type="none" w="sm" len="sm"/>
            <a:tailEnd type="none" w="med" len="lg"/>
          </a:ln>
          <a:effectLst>
            <a:outerShdw dist="71842" dir="2700000" algn="ctr" rotWithShape="0">
              <a:schemeClr val="bg2"/>
            </a:outerShdw>
          </a:effectLst>
        </p:spPr>
        <p:txBody>
          <a:bodyPr wrap="none" anchor="ctr">
            <a:spAutoFit/>
          </a:bodyPr>
          <a:lstStyle/>
          <a:p>
            <a:endParaRPr lang="es-ES"/>
          </a:p>
        </p:txBody>
      </p:sp>
      <p:sp>
        <p:nvSpPr>
          <p:cNvPr id="245773" name="AutoShape 13"/>
          <p:cNvSpPr>
            <a:spLocks noChangeArrowheads="1"/>
          </p:cNvSpPr>
          <p:nvPr/>
        </p:nvSpPr>
        <p:spPr bwMode="auto">
          <a:xfrm>
            <a:off x="3171825" y="2092325"/>
            <a:ext cx="731838" cy="503238"/>
          </a:xfrm>
          <a:prstGeom prst="rightArrow">
            <a:avLst>
              <a:gd name="adj1" fmla="val 50000"/>
              <a:gd name="adj2" fmla="val 36356"/>
            </a:avLst>
          </a:prstGeom>
          <a:solidFill>
            <a:schemeClr val="tx1">
              <a:lumMod val="75000"/>
            </a:schemeClr>
          </a:solidFill>
          <a:ln w="12700">
            <a:solidFill>
              <a:schemeClr val="tx1"/>
            </a:solidFill>
            <a:miter lim="800000"/>
            <a:headEnd type="none" w="sm" len="sm"/>
            <a:tailEnd type="none" w="med" len="lg"/>
          </a:ln>
          <a:effectLst>
            <a:outerShdw dist="71842" dir="2700000" algn="ctr" rotWithShape="0">
              <a:schemeClr val="bg2"/>
            </a:outerShdw>
          </a:effectLst>
        </p:spPr>
        <p:txBody>
          <a:bodyPr wrap="none" anchor="ctr">
            <a:spAutoFit/>
          </a:bodyPr>
          <a:lstStyle/>
          <a:p>
            <a:endParaRPr lang="es-ES"/>
          </a:p>
        </p:txBody>
      </p:sp>
      <p:sp>
        <p:nvSpPr>
          <p:cNvPr id="245774" name="AutoShape 14"/>
          <p:cNvSpPr>
            <a:spLocks noChangeArrowheads="1"/>
          </p:cNvSpPr>
          <p:nvPr/>
        </p:nvSpPr>
        <p:spPr bwMode="auto">
          <a:xfrm rot="5400000">
            <a:off x="1355725" y="4438650"/>
            <a:ext cx="731838" cy="503238"/>
          </a:xfrm>
          <a:prstGeom prst="rightArrow">
            <a:avLst>
              <a:gd name="adj1" fmla="val 50000"/>
              <a:gd name="adj2" fmla="val 36356"/>
            </a:avLst>
          </a:prstGeom>
          <a:solidFill>
            <a:schemeClr val="tx1">
              <a:lumMod val="75000"/>
            </a:schemeClr>
          </a:solidFill>
          <a:ln w="12700">
            <a:solidFill>
              <a:schemeClr val="tx1"/>
            </a:solidFill>
            <a:miter lim="800000"/>
            <a:headEnd type="none" w="sm" len="sm"/>
            <a:tailEnd type="none" w="med" len="lg"/>
          </a:ln>
          <a:effectLst>
            <a:outerShdw dist="71842" dir="2700000" algn="ctr" rotWithShape="0">
              <a:schemeClr val="bg2"/>
            </a:outerShdw>
          </a:effectLst>
        </p:spPr>
        <p:txBody>
          <a:bodyPr wrap="none" anchor="ctr">
            <a:spAutoFit/>
          </a:bodyPr>
          <a:lstStyle/>
          <a:p>
            <a:endParaRPr lang="es-ES"/>
          </a:p>
        </p:txBody>
      </p:sp>
      <p:sp>
        <p:nvSpPr>
          <p:cNvPr id="245776" name="Text Box 16"/>
          <p:cNvSpPr txBox="1">
            <a:spLocks noChangeArrowheads="1"/>
          </p:cNvSpPr>
          <p:nvPr/>
        </p:nvSpPr>
        <p:spPr bwMode="auto">
          <a:xfrm>
            <a:off x="246063" y="1647825"/>
            <a:ext cx="3821112" cy="381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1900">
                <a:solidFill>
                  <a:schemeClr val="accent2"/>
                </a:solidFill>
                <a:effectLst>
                  <a:outerShdw blurRad="38100" dist="38100" dir="2700000" algn="tl">
                    <a:srgbClr val="000000"/>
                  </a:outerShdw>
                </a:effectLst>
                <a:latin typeface="Arial" charset="0"/>
              </a:rPr>
              <a:t>Gran potencia: velocidad cte.</a:t>
            </a:r>
          </a:p>
        </p:txBody>
      </p:sp>
      <p:sp>
        <p:nvSpPr>
          <p:cNvPr id="245777" name="Text Box 17"/>
          <p:cNvSpPr txBox="1">
            <a:spLocks noChangeArrowheads="1"/>
          </p:cNvSpPr>
          <p:nvPr/>
        </p:nvSpPr>
        <p:spPr bwMode="auto">
          <a:xfrm>
            <a:off x="3151188" y="3122613"/>
            <a:ext cx="5172075" cy="381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1900">
                <a:solidFill>
                  <a:schemeClr val="accent2"/>
                </a:solidFill>
                <a:effectLst>
                  <a:outerShdw blurRad="38100" dist="38100" dir="2700000" algn="tl">
                    <a:srgbClr val="000000"/>
                  </a:outerShdw>
                </a:effectLst>
                <a:latin typeface="Arial" charset="0"/>
              </a:rPr>
              <a:t>Potencia media y baja: velocidad variable</a:t>
            </a:r>
          </a:p>
        </p:txBody>
      </p:sp>
      <p:sp>
        <p:nvSpPr>
          <p:cNvPr id="245779" name="AutoShape 19"/>
          <p:cNvSpPr>
            <a:spLocks noChangeArrowheads="1"/>
          </p:cNvSpPr>
          <p:nvPr/>
        </p:nvSpPr>
        <p:spPr bwMode="auto">
          <a:xfrm>
            <a:off x="2943225" y="5610225"/>
            <a:ext cx="731838" cy="503238"/>
          </a:xfrm>
          <a:prstGeom prst="rightArrow">
            <a:avLst>
              <a:gd name="adj1" fmla="val 50000"/>
              <a:gd name="adj2" fmla="val 36356"/>
            </a:avLst>
          </a:prstGeom>
          <a:solidFill>
            <a:schemeClr val="tx1">
              <a:lumMod val="75000"/>
            </a:schemeClr>
          </a:solidFill>
          <a:ln w="12700">
            <a:solidFill>
              <a:schemeClr val="tx1"/>
            </a:solidFill>
            <a:miter lim="800000"/>
            <a:headEnd type="none" w="sm" len="sm"/>
            <a:tailEnd type="none" w="med" len="lg"/>
          </a:ln>
          <a:effectLst>
            <a:outerShdw dist="71842" dir="2700000" algn="ctr" rotWithShape="0">
              <a:schemeClr val="bg2"/>
            </a:outerShdw>
          </a:effectLst>
        </p:spPr>
        <p:txBody>
          <a:bodyPr wrap="none" anchor="ctr">
            <a:spAutoFit/>
          </a:bodyPr>
          <a:lstStyle/>
          <a:p>
            <a:endParaRPr lang="es-ES"/>
          </a:p>
        </p:txBody>
      </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685800" y="76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2.1 La energía eléctrica</a:t>
            </a:r>
            <a:endParaRPr lang="es-ES_tradnl" altLang="es-ES"/>
          </a:p>
        </p:txBody>
      </p:sp>
      <p:sp>
        <p:nvSpPr>
          <p:cNvPr id="239631" name="Rectangle 15"/>
          <p:cNvSpPr>
            <a:spLocks noChangeArrowheads="1"/>
          </p:cNvSpPr>
          <p:nvPr/>
        </p:nvSpPr>
        <p:spPr bwMode="auto">
          <a:xfrm>
            <a:off x="228600" y="1219200"/>
            <a:ext cx="2438400" cy="457200"/>
          </a:xfrm>
          <a:prstGeom prst="rect">
            <a:avLst/>
          </a:prstGeom>
          <a:gradFill rotWithShape="0">
            <a:gsLst>
              <a:gs pos="0">
                <a:srgbClr val="D60093">
                  <a:gamma/>
                  <a:shade val="46275"/>
                  <a:invGamma/>
                </a:srgbClr>
              </a:gs>
              <a:gs pos="100000">
                <a:srgbClr val="D60093"/>
              </a:gs>
            </a:gsLst>
            <a:lin ang="2700000" scaled="1"/>
          </a:gra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400">
                <a:effectLst>
                  <a:outerShdw blurRad="38100" dist="38100" dir="2700000" algn="tl">
                    <a:srgbClr val="000000"/>
                  </a:outerShdw>
                </a:effectLst>
              </a:rPr>
              <a:t>GENERACIÓN</a:t>
            </a:r>
            <a:endParaRPr lang="es-ES_tradnl" altLang="es-ES" sz="2400">
              <a:solidFill>
                <a:srgbClr val="000000"/>
              </a:solidFill>
              <a:effectLst/>
            </a:endParaRPr>
          </a:p>
        </p:txBody>
      </p:sp>
      <p:sp>
        <p:nvSpPr>
          <p:cNvPr id="239632" name="Rectangle 16"/>
          <p:cNvSpPr>
            <a:spLocks noChangeArrowheads="1"/>
          </p:cNvSpPr>
          <p:nvPr/>
        </p:nvSpPr>
        <p:spPr bwMode="auto">
          <a:xfrm>
            <a:off x="2895600" y="2286000"/>
            <a:ext cx="2438400" cy="457200"/>
          </a:xfrm>
          <a:prstGeom prst="rect">
            <a:avLst/>
          </a:prstGeom>
          <a:gradFill rotWithShape="0">
            <a:gsLst>
              <a:gs pos="0">
                <a:srgbClr val="D60093">
                  <a:gamma/>
                  <a:shade val="46275"/>
                  <a:invGamma/>
                </a:srgbClr>
              </a:gs>
              <a:gs pos="100000">
                <a:srgbClr val="D60093"/>
              </a:gs>
            </a:gsLst>
            <a:lin ang="2700000" scaled="1"/>
          </a:gra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400">
                <a:effectLst>
                  <a:outerShdw blurRad="38100" dist="38100" dir="2700000" algn="tl">
                    <a:srgbClr val="000000"/>
                  </a:outerShdw>
                </a:effectLst>
              </a:rPr>
              <a:t>TRANSPORTE</a:t>
            </a:r>
            <a:endParaRPr lang="es-ES_tradnl" altLang="es-ES" sz="2400">
              <a:solidFill>
                <a:srgbClr val="000000"/>
              </a:solidFill>
              <a:effectLst/>
            </a:endParaRPr>
          </a:p>
        </p:txBody>
      </p:sp>
      <p:sp>
        <p:nvSpPr>
          <p:cNvPr id="239633" name="Rectangle 17"/>
          <p:cNvSpPr>
            <a:spLocks noChangeArrowheads="1"/>
          </p:cNvSpPr>
          <p:nvPr/>
        </p:nvSpPr>
        <p:spPr bwMode="auto">
          <a:xfrm>
            <a:off x="5334000" y="3352800"/>
            <a:ext cx="2590800" cy="457200"/>
          </a:xfrm>
          <a:prstGeom prst="rect">
            <a:avLst/>
          </a:prstGeom>
          <a:gradFill rotWithShape="0">
            <a:gsLst>
              <a:gs pos="0">
                <a:srgbClr val="D60093">
                  <a:gamma/>
                  <a:shade val="46275"/>
                  <a:invGamma/>
                </a:srgbClr>
              </a:gs>
              <a:gs pos="100000">
                <a:srgbClr val="D60093"/>
              </a:gs>
            </a:gsLst>
            <a:lin ang="2700000" scaled="1"/>
          </a:gra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400">
                <a:effectLst>
                  <a:outerShdw blurRad="38100" dist="38100" dir="2700000" algn="tl">
                    <a:srgbClr val="000000"/>
                  </a:outerShdw>
                </a:effectLst>
              </a:rPr>
              <a:t>DISTRIBUCIÓN</a:t>
            </a:r>
            <a:endParaRPr lang="es-ES_tradnl" altLang="es-ES" sz="2400">
              <a:solidFill>
                <a:srgbClr val="000000"/>
              </a:solidFill>
              <a:effectLst/>
            </a:endParaRPr>
          </a:p>
        </p:txBody>
      </p:sp>
      <p:sp>
        <p:nvSpPr>
          <p:cNvPr id="239634" name="Rectangle 18"/>
          <p:cNvSpPr>
            <a:spLocks noChangeArrowheads="1"/>
          </p:cNvSpPr>
          <p:nvPr/>
        </p:nvSpPr>
        <p:spPr bwMode="auto">
          <a:xfrm>
            <a:off x="6705600" y="4419600"/>
            <a:ext cx="2209800" cy="457200"/>
          </a:xfrm>
          <a:prstGeom prst="rect">
            <a:avLst/>
          </a:prstGeom>
          <a:gradFill rotWithShape="0">
            <a:gsLst>
              <a:gs pos="0">
                <a:srgbClr val="D60093">
                  <a:gamma/>
                  <a:shade val="46275"/>
                  <a:invGamma/>
                </a:srgbClr>
              </a:gs>
              <a:gs pos="100000">
                <a:srgbClr val="D60093"/>
              </a:gs>
            </a:gsLst>
            <a:lin ang="2700000" scaled="1"/>
          </a:gra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 altLang="es-ES" sz="2400">
                <a:effectLst>
                  <a:outerShdw blurRad="38100" dist="38100" dir="2700000" algn="tl">
                    <a:srgbClr val="000000"/>
                  </a:outerShdw>
                </a:effectLst>
              </a:rPr>
              <a:t>CONSUMO</a:t>
            </a:r>
            <a:endParaRPr lang="es-ES_tradnl" altLang="es-ES" sz="2400">
              <a:solidFill>
                <a:srgbClr val="000000"/>
              </a:solidFill>
              <a:effectLst/>
            </a:endParaRPr>
          </a:p>
        </p:txBody>
      </p:sp>
      <p:sp>
        <p:nvSpPr>
          <p:cNvPr id="239635" name="Rectangle 19"/>
          <p:cNvSpPr>
            <a:spLocks noGrp="1" noChangeArrowheads="1"/>
          </p:cNvSpPr>
          <p:nvPr>
            <p:ph type="body" idx="1"/>
          </p:nvPr>
        </p:nvSpPr>
        <p:spPr>
          <a:xfrm>
            <a:off x="152400" y="1676400"/>
            <a:ext cx="3048000" cy="2971800"/>
          </a:xfrm>
          <a:noFill/>
          <a:ln/>
        </p:spPr>
        <p:txBody>
          <a:bodyPr/>
          <a:lstStyle/>
          <a:p>
            <a:pPr>
              <a:lnSpc>
                <a:spcPct val="90000"/>
              </a:lnSpc>
            </a:pPr>
            <a:r>
              <a:rPr lang="es-ES_tradnl" altLang="es-ES" sz="2000" b="1">
                <a:effectLst>
                  <a:outerShdw blurRad="38100" dist="38100" dir="2700000" algn="tl">
                    <a:srgbClr val="000000"/>
                  </a:outerShdw>
                </a:effectLst>
                <a:latin typeface="Tahoma" pitchFamily="34" charset="0"/>
              </a:rPr>
              <a:t>Centrales hidraúlicas</a:t>
            </a:r>
          </a:p>
          <a:p>
            <a:pPr>
              <a:lnSpc>
                <a:spcPct val="90000"/>
              </a:lnSpc>
              <a:spcBef>
                <a:spcPct val="35000"/>
              </a:spcBef>
            </a:pPr>
            <a:r>
              <a:rPr lang="es-ES_tradnl" altLang="es-ES" sz="2000" b="1">
                <a:effectLst>
                  <a:outerShdw blurRad="38100" dist="38100" dir="2700000" algn="tl">
                    <a:srgbClr val="000000"/>
                  </a:outerShdw>
                </a:effectLst>
                <a:latin typeface="Tahoma" pitchFamily="34" charset="0"/>
              </a:rPr>
              <a:t>Centrales termoeléctricas</a:t>
            </a:r>
          </a:p>
          <a:p>
            <a:pPr>
              <a:lnSpc>
                <a:spcPct val="90000"/>
              </a:lnSpc>
              <a:spcBef>
                <a:spcPct val="35000"/>
              </a:spcBef>
            </a:pPr>
            <a:r>
              <a:rPr lang="es-ES_tradnl" altLang="es-ES" sz="2000" b="1">
                <a:effectLst>
                  <a:outerShdw blurRad="38100" dist="38100" dir="2700000" algn="tl">
                    <a:srgbClr val="000000"/>
                  </a:outerShdw>
                </a:effectLst>
                <a:latin typeface="Tahoma" pitchFamily="34" charset="0"/>
              </a:rPr>
              <a:t>Centrales de Energías alternativas</a:t>
            </a:r>
          </a:p>
          <a:p>
            <a:pPr>
              <a:lnSpc>
                <a:spcPct val="90000"/>
              </a:lnSpc>
              <a:spcBef>
                <a:spcPct val="35000"/>
              </a:spcBef>
            </a:pPr>
            <a:r>
              <a:rPr lang="es-ES_tradnl" altLang="es-ES" sz="2000" b="1">
                <a:effectLst>
                  <a:outerShdw blurRad="38100" dist="38100" dir="2700000" algn="tl">
                    <a:srgbClr val="000000"/>
                  </a:outerShdw>
                </a:effectLst>
                <a:latin typeface="Tahoma" pitchFamily="34" charset="0"/>
              </a:rPr>
              <a:t>Generación de tensión (12 kV) aprox.</a:t>
            </a:r>
            <a:endParaRPr lang="es-ES" altLang="es-ES" sz="2000" b="1">
              <a:effectLst>
                <a:outerShdw blurRad="38100" dist="38100" dir="2700000" algn="tl">
                  <a:srgbClr val="000000"/>
                </a:outerShdw>
              </a:effectLst>
              <a:latin typeface="Tahoma" pitchFamily="34" charset="0"/>
            </a:endParaRPr>
          </a:p>
        </p:txBody>
      </p:sp>
      <p:sp>
        <p:nvSpPr>
          <p:cNvPr id="239636" name="AutoShape 20"/>
          <p:cNvSpPr>
            <a:spLocks noChangeArrowheads="1"/>
          </p:cNvSpPr>
          <p:nvPr/>
        </p:nvSpPr>
        <p:spPr bwMode="auto">
          <a:xfrm flipV="1">
            <a:off x="2743200" y="1371600"/>
            <a:ext cx="838200" cy="762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39637" name="AutoShape 21"/>
          <p:cNvSpPr>
            <a:spLocks noChangeArrowheads="1"/>
          </p:cNvSpPr>
          <p:nvPr/>
        </p:nvSpPr>
        <p:spPr bwMode="auto">
          <a:xfrm flipV="1">
            <a:off x="5410200" y="2438400"/>
            <a:ext cx="838200" cy="762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a:noFill/>
          </a:ln>
          <a:effectLst>
            <a:outerShdw dist="45791" dir="2021404"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39638" name="AutoShape 22"/>
          <p:cNvSpPr>
            <a:spLocks noChangeArrowheads="1"/>
          </p:cNvSpPr>
          <p:nvPr/>
        </p:nvSpPr>
        <p:spPr bwMode="auto">
          <a:xfrm flipV="1">
            <a:off x="8001000" y="3505200"/>
            <a:ext cx="838200" cy="7620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a:noFill/>
          </a:ln>
          <a:effectLst>
            <a:outerShdw dist="35921"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39639" name="Rectangle 23"/>
          <p:cNvSpPr>
            <a:spLocks noChangeArrowheads="1"/>
          </p:cNvSpPr>
          <p:nvPr/>
        </p:nvSpPr>
        <p:spPr bwMode="auto">
          <a:xfrm>
            <a:off x="2819400" y="2743200"/>
            <a:ext cx="2590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lgn="l">
              <a:spcBef>
                <a:spcPct val="20000"/>
              </a:spcBef>
              <a:buClr>
                <a:schemeClr val="tx1"/>
              </a:buClr>
              <a:buChar char="–"/>
              <a:defRPr sz="2800">
                <a:solidFill>
                  <a:schemeClr val="tx1"/>
                </a:solidFill>
                <a:latin typeface="Times New Roman" pitchFamily="18" charset="0"/>
              </a:defRPr>
            </a:lvl2pPr>
            <a:lvl3pPr marL="1143000" indent="-228600" algn="l">
              <a:spcBef>
                <a:spcPct val="20000"/>
              </a:spcBef>
              <a:buClr>
                <a:schemeClr val="accent1"/>
              </a:buClr>
              <a:buSzPct val="65000"/>
              <a:buFont typeface="Monotype Sorts" pitchFamily="2" charset="2"/>
              <a:buChar char="l"/>
              <a:defRPr sz="2400">
                <a:solidFill>
                  <a:schemeClr val="tx1"/>
                </a:solidFill>
                <a:latin typeface="Times New Roman" pitchFamily="18" charset="0"/>
              </a:defRPr>
            </a:lvl3pPr>
            <a:lvl4pPr marL="1600200" indent="-228600" algn="l">
              <a:spcBef>
                <a:spcPct val="20000"/>
              </a:spcBef>
              <a:buClr>
                <a:schemeClr val="tx1"/>
              </a:buClr>
              <a:buChar char="–"/>
              <a:defRPr sz="2000">
                <a:solidFill>
                  <a:schemeClr val="tx1"/>
                </a:solidFill>
                <a:latin typeface="Times New Roman" pitchFamily="18" charset="0"/>
              </a:defRPr>
            </a:lvl4pPr>
            <a:lvl5pPr marL="2057400" indent="-228600" algn="l">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nSpc>
                <a:spcPct val="90000"/>
              </a:lnSpc>
            </a:pPr>
            <a:r>
              <a:rPr lang="es-ES_tradnl" altLang="es-ES" sz="2000">
                <a:effectLst>
                  <a:outerShdw blurRad="38100" dist="38100" dir="2700000" algn="tl">
                    <a:srgbClr val="000000"/>
                  </a:outerShdw>
                </a:effectLst>
                <a:latin typeface="Tahoma" pitchFamily="34" charset="0"/>
              </a:rPr>
              <a:t>Elevación (trafos) tensión 380 kV, 220 Kv</a:t>
            </a:r>
          </a:p>
          <a:p>
            <a:pPr>
              <a:lnSpc>
                <a:spcPct val="90000"/>
              </a:lnSpc>
              <a:spcBef>
                <a:spcPct val="35000"/>
              </a:spcBef>
            </a:pPr>
            <a:r>
              <a:rPr lang="es-ES_tradnl" altLang="es-ES" sz="2000">
                <a:effectLst>
                  <a:outerShdw blurRad="38100" dist="38100" dir="2700000" algn="tl">
                    <a:srgbClr val="000000"/>
                  </a:outerShdw>
                </a:effectLst>
                <a:latin typeface="Tahoma" pitchFamily="34" charset="0"/>
              </a:rPr>
              <a:t>Líneas de alta tensión</a:t>
            </a:r>
          </a:p>
          <a:p>
            <a:pPr>
              <a:lnSpc>
                <a:spcPct val="90000"/>
              </a:lnSpc>
              <a:spcBef>
                <a:spcPct val="35000"/>
              </a:spcBef>
            </a:pPr>
            <a:r>
              <a:rPr lang="es-ES_tradnl" altLang="es-ES" sz="2000">
                <a:effectLst>
                  <a:outerShdw blurRad="38100" dist="38100" dir="2700000" algn="tl">
                    <a:srgbClr val="000000"/>
                  </a:outerShdw>
                </a:effectLst>
                <a:latin typeface="Tahoma" pitchFamily="34" charset="0"/>
              </a:rPr>
              <a:t>Subestaciones</a:t>
            </a:r>
            <a:endParaRPr lang="es-ES" altLang="es-ES" sz="2000">
              <a:effectLst>
                <a:outerShdw blurRad="38100" dist="38100" dir="2700000" algn="tl">
                  <a:srgbClr val="000000"/>
                </a:outerShdw>
              </a:effectLst>
              <a:latin typeface="Tahoma" pitchFamily="34" charset="0"/>
            </a:endParaRPr>
          </a:p>
        </p:txBody>
      </p:sp>
      <p:sp>
        <p:nvSpPr>
          <p:cNvPr id="239640" name="Rectangle 24"/>
          <p:cNvSpPr>
            <a:spLocks noChangeArrowheads="1"/>
          </p:cNvSpPr>
          <p:nvPr/>
        </p:nvSpPr>
        <p:spPr bwMode="auto">
          <a:xfrm>
            <a:off x="6248400" y="1752600"/>
            <a:ext cx="2590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lgn="l">
              <a:spcBef>
                <a:spcPct val="20000"/>
              </a:spcBef>
              <a:buClr>
                <a:schemeClr val="tx1"/>
              </a:buClr>
              <a:buChar char="–"/>
              <a:defRPr sz="2800">
                <a:solidFill>
                  <a:schemeClr val="tx1"/>
                </a:solidFill>
                <a:latin typeface="Times New Roman" pitchFamily="18" charset="0"/>
              </a:defRPr>
            </a:lvl2pPr>
            <a:lvl3pPr marL="1143000" indent="-228600" algn="l">
              <a:spcBef>
                <a:spcPct val="20000"/>
              </a:spcBef>
              <a:buClr>
                <a:schemeClr val="accent1"/>
              </a:buClr>
              <a:buSzPct val="65000"/>
              <a:buFont typeface="Monotype Sorts" pitchFamily="2" charset="2"/>
              <a:buChar char="l"/>
              <a:defRPr sz="2400">
                <a:solidFill>
                  <a:schemeClr val="tx1"/>
                </a:solidFill>
                <a:latin typeface="Times New Roman" pitchFamily="18" charset="0"/>
              </a:defRPr>
            </a:lvl3pPr>
            <a:lvl4pPr marL="1600200" indent="-228600" algn="l">
              <a:spcBef>
                <a:spcPct val="20000"/>
              </a:spcBef>
              <a:buClr>
                <a:schemeClr val="tx1"/>
              </a:buClr>
              <a:buChar char="–"/>
              <a:defRPr sz="2000">
                <a:solidFill>
                  <a:schemeClr val="tx1"/>
                </a:solidFill>
                <a:latin typeface="Times New Roman" pitchFamily="18" charset="0"/>
              </a:defRPr>
            </a:lvl4pPr>
            <a:lvl5pPr marL="2057400" indent="-228600" algn="l">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nSpc>
                <a:spcPct val="90000"/>
              </a:lnSpc>
            </a:pPr>
            <a:r>
              <a:rPr lang="es-ES_tradnl" altLang="es-ES" sz="2000">
                <a:effectLst>
                  <a:outerShdw blurRad="38100" dist="38100" dir="2700000" algn="tl">
                    <a:srgbClr val="000000"/>
                  </a:outerShdw>
                </a:effectLst>
                <a:latin typeface="Tahoma" pitchFamily="34" charset="0"/>
              </a:rPr>
              <a:t>Centros de distribución: subestaciones</a:t>
            </a:r>
          </a:p>
          <a:p>
            <a:pPr>
              <a:lnSpc>
                <a:spcPct val="90000"/>
              </a:lnSpc>
            </a:pPr>
            <a:r>
              <a:rPr lang="es-ES_tradnl" altLang="es-ES" sz="2000">
                <a:effectLst>
                  <a:outerShdw blurRad="38100" dist="38100" dir="2700000" algn="tl">
                    <a:srgbClr val="000000"/>
                  </a:outerShdw>
                </a:effectLst>
                <a:latin typeface="Tahoma" pitchFamily="34" charset="0"/>
              </a:rPr>
              <a:t>Líneas de baja tensión (trafos)</a:t>
            </a:r>
            <a:endParaRPr lang="es-ES" altLang="es-ES" sz="2000">
              <a:effectLst>
                <a:outerShdw blurRad="38100" dist="38100" dir="2700000" algn="tl">
                  <a:srgbClr val="000000"/>
                </a:outerShdw>
              </a:effectLst>
              <a:latin typeface="Tahoma" pitchFamily="34" charset="0"/>
            </a:endParaRPr>
          </a:p>
        </p:txBody>
      </p:sp>
      <p:sp>
        <p:nvSpPr>
          <p:cNvPr id="239641" name="Rectangle 25"/>
          <p:cNvSpPr>
            <a:spLocks noChangeArrowheads="1"/>
          </p:cNvSpPr>
          <p:nvPr/>
        </p:nvSpPr>
        <p:spPr bwMode="auto">
          <a:xfrm>
            <a:off x="6629400" y="4953000"/>
            <a:ext cx="2590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lgn="l">
              <a:spcBef>
                <a:spcPct val="20000"/>
              </a:spcBef>
              <a:buClr>
                <a:schemeClr val="tx1"/>
              </a:buClr>
              <a:buChar char="–"/>
              <a:defRPr sz="2800">
                <a:solidFill>
                  <a:schemeClr val="tx1"/>
                </a:solidFill>
                <a:latin typeface="Times New Roman" pitchFamily="18" charset="0"/>
              </a:defRPr>
            </a:lvl2pPr>
            <a:lvl3pPr marL="1143000" indent="-228600" algn="l">
              <a:spcBef>
                <a:spcPct val="20000"/>
              </a:spcBef>
              <a:buClr>
                <a:schemeClr val="accent1"/>
              </a:buClr>
              <a:buSzPct val="65000"/>
              <a:buFont typeface="Monotype Sorts" pitchFamily="2" charset="2"/>
              <a:buChar char="l"/>
              <a:defRPr sz="2400">
                <a:solidFill>
                  <a:schemeClr val="tx1"/>
                </a:solidFill>
                <a:latin typeface="Times New Roman" pitchFamily="18" charset="0"/>
              </a:defRPr>
            </a:lvl3pPr>
            <a:lvl4pPr marL="1600200" indent="-228600" algn="l">
              <a:spcBef>
                <a:spcPct val="20000"/>
              </a:spcBef>
              <a:buClr>
                <a:schemeClr val="tx1"/>
              </a:buClr>
              <a:buChar char="–"/>
              <a:defRPr sz="2000">
                <a:solidFill>
                  <a:schemeClr val="tx1"/>
                </a:solidFill>
                <a:latin typeface="Times New Roman" pitchFamily="18" charset="0"/>
              </a:defRPr>
            </a:lvl4pPr>
            <a:lvl5pPr marL="2057400" indent="-228600" algn="l">
              <a:spcBef>
                <a:spcPct val="20000"/>
              </a:spcBef>
              <a:buClr>
                <a:schemeClr val="accent1"/>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itchFamily="18" charset="0"/>
              </a:defRPr>
            </a:lvl9pPr>
          </a:lstStyle>
          <a:p>
            <a:pPr>
              <a:lnSpc>
                <a:spcPct val="90000"/>
              </a:lnSpc>
            </a:pPr>
            <a:r>
              <a:rPr lang="es-ES_tradnl" altLang="es-ES" sz="2000">
                <a:effectLst>
                  <a:outerShdw blurRad="38100" dist="38100" dir="2700000" algn="tl">
                    <a:srgbClr val="000000"/>
                  </a:outerShdw>
                </a:effectLst>
                <a:latin typeface="Tahoma" pitchFamily="34" charset="0"/>
              </a:rPr>
              <a:t>Pequeños consumidores: baja tensión</a:t>
            </a:r>
          </a:p>
          <a:p>
            <a:pPr>
              <a:lnSpc>
                <a:spcPct val="90000"/>
              </a:lnSpc>
            </a:pPr>
            <a:r>
              <a:rPr lang="es-ES_tradnl" altLang="es-ES" sz="2000">
                <a:effectLst>
                  <a:outerShdw blurRad="38100" dist="38100" dir="2700000" algn="tl">
                    <a:srgbClr val="000000"/>
                  </a:outerShdw>
                </a:effectLst>
                <a:latin typeface="Tahoma" pitchFamily="34" charset="0"/>
              </a:rPr>
              <a:t>Industria: alta tensión</a:t>
            </a:r>
            <a:endParaRPr lang="es-ES" altLang="es-ES" sz="2000">
              <a:effectLst>
                <a:outerShdw blurRad="38100" dist="38100" dir="2700000" algn="tl">
                  <a:srgbClr val="000000"/>
                </a:outerShdw>
              </a:effectLst>
              <a:latin typeface="Tahoma" pitchFamily="34" charset="0"/>
            </a:endParaRPr>
          </a:p>
        </p:txBody>
      </p:sp>
      <p:sp>
        <p:nvSpPr>
          <p:cNvPr id="239642" name="Rectangle 26"/>
          <p:cNvSpPr>
            <a:spLocks noChangeArrowheads="1"/>
          </p:cNvSpPr>
          <p:nvPr/>
        </p:nvSpPr>
        <p:spPr bwMode="auto">
          <a:xfrm>
            <a:off x="228600" y="4949825"/>
            <a:ext cx="6248400" cy="1374775"/>
          </a:xfrm>
          <a:prstGeom prst="rect">
            <a:avLst/>
          </a:prstGeom>
          <a:gradFill rotWithShape="0">
            <a:gsLst>
              <a:gs pos="0">
                <a:srgbClr val="008000">
                  <a:gamma/>
                  <a:shade val="46275"/>
                  <a:invGamma/>
                </a:srgbClr>
              </a:gs>
              <a:gs pos="50000">
                <a:srgbClr val="008000"/>
              </a:gs>
              <a:gs pos="100000">
                <a:srgbClr val="008000">
                  <a:gamma/>
                  <a:shade val="46275"/>
                  <a:invGamma/>
                </a:srgbClr>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ts val="700"/>
              </a:spcBef>
            </a:pPr>
            <a:r>
              <a:rPr lang="es-ES" altLang="es-ES" sz="2100">
                <a:effectLst>
                  <a:outerShdw blurRad="38100" dist="38100" dir="2700000" algn="tl">
                    <a:srgbClr val="000000"/>
                  </a:outerShdw>
                </a:effectLst>
              </a:rPr>
              <a:t>Las máquinas eléctricas están presentes en todas las etapas del proceso (rotativas en la generación y consumo. Transformadores en transporte y distribución)</a:t>
            </a:r>
            <a:endParaRPr lang="es-ES" altLang="es-ES" sz="24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35"/>
                                        </p:tgtEl>
                                        <p:attrNameLst>
                                          <p:attrName>style.visibility</p:attrName>
                                        </p:attrNameLst>
                                      </p:cBhvr>
                                      <p:to>
                                        <p:strVal val="visible"/>
                                      </p:to>
                                    </p:set>
                                    <p:anim calcmode="lin" valueType="num">
                                      <p:cBhvr additive="base">
                                        <p:cTn id="7" dur="500" fill="hold"/>
                                        <p:tgtEl>
                                          <p:spTgt spid="239635"/>
                                        </p:tgtEl>
                                        <p:attrNameLst>
                                          <p:attrName>ppt_x</p:attrName>
                                        </p:attrNameLst>
                                      </p:cBhvr>
                                      <p:tavLst>
                                        <p:tav tm="0">
                                          <p:val>
                                            <p:strVal val="0-#ppt_w/2"/>
                                          </p:val>
                                        </p:tav>
                                        <p:tav tm="100000">
                                          <p:val>
                                            <p:strVal val="#ppt_x"/>
                                          </p:val>
                                        </p:tav>
                                      </p:tavLst>
                                    </p:anim>
                                    <p:anim calcmode="lin" valueType="num">
                                      <p:cBhvr additive="base">
                                        <p:cTn id="8" dur="500" fill="hold"/>
                                        <p:tgtEl>
                                          <p:spTgt spid="239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9639"/>
                                        </p:tgtEl>
                                        <p:attrNameLst>
                                          <p:attrName>style.visibility</p:attrName>
                                        </p:attrNameLst>
                                      </p:cBhvr>
                                      <p:to>
                                        <p:strVal val="visible"/>
                                      </p:to>
                                    </p:set>
                                    <p:anim calcmode="lin" valueType="num">
                                      <p:cBhvr additive="base">
                                        <p:cTn id="13" dur="500" fill="hold"/>
                                        <p:tgtEl>
                                          <p:spTgt spid="239639"/>
                                        </p:tgtEl>
                                        <p:attrNameLst>
                                          <p:attrName>ppt_x</p:attrName>
                                        </p:attrNameLst>
                                      </p:cBhvr>
                                      <p:tavLst>
                                        <p:tav tm="0">
                                          <p:val>
                                            <p:strVal val="0-#ppt_w/2"/>
                                          </p:val>
                                        </p:tav>
                                        <p:tav tm="100000">
                                          <p:val>
                                            <p:strVal val="#ppt_x"/>
                                          </p:val>
                                        </p:tav>
                                      </p:tavLst>
                                    </p:anim>
                                    <p:anim calcmode="lin" valueType="num">
                                      <p:cBhvr additive="base">
                                        <p:cTn id="14" dur="500" fill="hold"/>
                                        <p:tgtEl>
                                          <p:spTgt spid="2396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9640"/>
                                        </p:tgtEl>
                                        <p:attrNameLst>
                                          <p:attrName>style.visibility</p:attrName>
                                        </p:attrNameLst>
                                      </p:cBhvr>
                                      <p:to>
                                        <p:strVal val="visible"/>
                                      </p:to>
                                    </p:set>
                                    <p:anim calcmode="lin" valueType="num">
                                      <p:cBhvr additive="base">
                                        <p:cTn id="19" dur="500" fill="hold"/>
                                        <p:tgtEl>
                                          <p:spTgt spid="239640"/>
                                        </p:tgtEl>
                                        <p:attrNameLst>
                                          <p:attrName>ppt_x</p:attrName>
                                        </p:attrNameLst>
                                      </p:cBhvr>
                                      <p:tavLst>
                                        <p:tav tm="0">
                                          <p:val>
                                            <p:strVal val="0-#ppt_w/2"/>
                                          </p:val>
                                        </p:tav>
                                        <p:tav tm="100000">
                                          <p:val>
                                            <p:strVal val="#ppt_x"/>
                                          </p:val>
                                        </p:tav>
                                      </p:tavLst>
                                    </p:anim>
                                    <p:anim calcmode="lin" valueType="num">
                                      <p:cBhvr additive="base">
                                        <p:cTn id="20" dur="500" fill="hold"/>
                                        <p:tgtEl>
                                          <p:spTgt spid="2396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9641"/>
                                        </p:tgtEl>
                                        <p:attrNameLst>
                                          <p:attrName>style.visibility</p:attrName>
                                        </p:attrNameLst>
                                      </p:cBhvr>
                                      <p:to>
                                        <p:strVal val="visible"/>
                                      </p:to>
                                    </p:set>
                                    <p:anim calcmode="lin" valueType="num">
                                      <p:cBhvr additive="base">
                                        <p:cTn id="25" dur="500" fill="hold"/>
                                        <p:tgtEl>
                                          <p:spTgt spid="239641"/>
                                        </p:tgtEl>
                                        <p:attrNameLst>
                                          <p:attrName>ppt_x</p:attrName>
                                        </p:attrNameLst>
                                      </p:cBhvr>
                                      <p:tavLst>
                                        <p:tav tm="0">
                                          <p:val>
                                            <p:strVal val="0-#ppt_w/2"/>
                                          </p:val>
                                        </p:tav>
                                        <p:tav tm="100000">
                                          <p:val>
                                            <p:strVal val="#ppt_x"/>
                                          </p:val>
                                        </p:tav>
                                      </p:tavLst>
                                    </p:anim>
                                    <p:anim calcmode="lin" valueType="num">
                                      <p:cBhvr additive="base">
                                        <p:cTn id="26" dur="500" fill="hold"/>
                                        <p:tgtEl>
                                          <p:spTgt spid="2396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239642"/>
                                        </p:tgtEl>
                                        <p:attrNameLst>
                                          <p:attrName>style.visibility</p:attrName>
                                        </p:attrNameLst>
                                      </p:cBhvr>
                                      <p:to>
                                        <p:strVal val="visible"/>
                                      </p:to>
                                    </p:set>
                                    <p:anim calcmode="lin" valueType="num">
                                      <p:cBhvr>
                                        <p:cTn id="31" dur="500" fill="hold"/>
                                        <p:tgtEl>
                                          <p:spTgt spid="239642"/>
                                        </p:tgtEl>
                                        <p:attrNameLst>
                                          <p:attrName>ppt_w</p:attrName>
                                        </p:attrNameLst>
                                      </p:cBhvr>
                                      <p:tavLst>
                                        <p:tav tm="0">
                                          <p:val>
                                            <p:fltVal val="0"/>
                                          </p:val>
                                        </p:tav>
                                        <p:tav tm="100000">
                                          <p:val>
                                            <p:strVal val="#ppt_w"/>
                                          </p:val>
                                        </p:tav>
                                      </p:tavLst>
                                    </p:anim>
                                    <p:anim calcmode="lin" valueType="num">
                                      <p:cBhvr>
                                        <p:cTn id="32" dur="500" fill="hold"/>
                                        <p:tgtEl>
                                          <p:spTgt spid="239642"/>
                                        </p:tgtEl>
                                        <p:attrNameLst>
                                          <p:attrName>ppt_h</p:attrName>
                                        </p:attrNameLst>
                                      </p:cBhvr>
                                      <p:tavLst>
                                        <p:tav tm="0">
                                          <p:val>
                                            <p:fltVal val="0"/>
                                          </p:val>
                                        </p:tav>
                                        <p:tav tm="100000">
                                          <p:val>
                                            <p:strVal val="#ppt_h"/>
                                          </p:val>
                                        </p:tav>
                                      </p:tavLst>
                                    </p:anim>
                                    <p:anim calcmode="lin" valueType="num">
                                      <p:cBhvr>
                                        <p:cTn id="33" dur="500" fill="hold"/>
                                        <p:tgtEl>
                                          <p:spTgt spid="239642"/>
                                        </p:tgtEl>
                                        <p:attrNameLst>
                                          <p:attrName>ppt_x</p:attrName>
                                        </p:attrNameLst>
                                      </p:cBhvr>
                                      <p:tavLst>
                                        <p:tav tm="0">
                                          <p:val>
                                            <p:fltVal val="0.5"/>
                                          </p:val>
                                        </p:tav>
                                        <p:tav tm="100000">
                                          <p:val>
                                            <p:strVal val="#ppt_x"/>
                                          </p:val>
                                        </p:tav>
                                      </p:tavLst>
                                    </p:anim>
                                    <p:anim calcmode="lin" valueType="num">
                                      <p:cBhvr>
                                        <p:cTn id="34" dur="500" fill="hold"/>
                                        <p:tgtEl>
                                          <p:spTgt spid="23964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5" grpId="0" autoUpdateAnimBg="0"/>
      <p:bldP spid="239639" grpId="0" autoUpdateAnimBg="0"/>
      <p:bldP spid="239640" grpId="0" autoUpdateAnimBg="0"/>
      <p:bldP spid="239641" grpId="0" autoUpdateAnimBg="0"/>
      <p:bldP spid="23964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76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2.2 La red eléctrica I</a:t>
            </a:r>
            <a:endParaRPr lang="es-ES_tradnl" altLang="es-ES"/>
          </a:p>
        </p:txBody>
      </p:sp>
      <p:pic>
        <p:nvPicPr>
          <p:cNvPr id="262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080000"/>
            <a:ext cx="8691563" cy="17018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62193" name="Group 49"/>
          <p:cNvGrpSpPr>
            <a:grpSpLocks/>
          </p:cNvGrpSpPr>
          <p:nvPr/>
        </p:nvGrpSpPr>
        <p:grpSpPr bwMode="auto">
          <a:xfrm>
            <a:off x="304800" y="1427163"/>
            <a:ext cx="8556625" cy="3124200"/>
            <a:chOff x="192" y="899"/>
            <a:chExt cx="5390" cy="1968"/>
          </a:xfrm>
        </p:grpSpPr>
        <p:sp>
          <p:nvSpPr>
            <p:cNvPr id="262166" name="Line 22"/>
            <p:cNvSpPr>
              <a:spLocks noChangeShapeType="1"/>
            </p:cNvSpPr>
            <p:nvPr/>
          </p:nvSpPr>
          <p:spPr bwMode="auto">
            <a:xfrm>
              <a:off x="1152" y="2510"/>
              <a:ext cx="720"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65" name="AutoShape 21"/>
            <p:cNvSpPr>
              <a:spLocks noChangeArrowheads="1"/>
            </p:cNvSpPr>
            <p:nvPr/>
          </p:nvSpPr>
          <p:spPr bwMode="auto">
            <a:xfrm>
              <a:off x="624" y="2483"/>
              <a:ext cx="240" cy="144"/>
            </a:xfrm>
            <a:prstGeom prst="rightArrow">
              <a:avLst>
                <a:gd name="adj1" fmla="val 50000"/>
                <a:gd name="adj2" fmla="val 41667"/>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2164" name="AutoShape 20"/>
            <p:cNvSpPr>
              <a:spLocks noChangeArrowheads="1"/>
            </p:cNvSpPr>
            <p:nvPr/>
          </p:nvSpPr>
          <p:spPr bwMode="auto">
            <a:xfrm>
              <a:off x="624" y="2339"/>
              <a:ext cx="240" cy="144"/>
            </a:xfrm>
            <a:prstGeom prst="rightArrow">
              <a:avLst>
                <a:gd name="adj1" fmla="val 50000"/>
                <a:gd name="adj2" fmla="val 41667"/>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2148" name="Rectangle 4"/>
            <p:cNvSpPr>
              <a:spLocks noChangeArrowheads="1"/>
            </p:cNvSpPr>
            <p:nvPr/>
          </p:nvSpPr>
          <p:spPr bwMode="auto">
            <a:xfrm>
              <a:off x="192" y="2291"/>
              <a:ext cx="480" cy="384"/>
            </a:xfrm>
            <a:prstGeom prst="rect">
              <a:avLst/>
            </a:prstGeom>
            <a:solidFill>
              <a:srgbClr val="FF0000"/>
            </a:solidFill>
            <a:ln w="6350">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262149" name="AutoShape 5"/>
            <p:cNvSpPr>
              <a:spLocks noChangeArrowheads="1"/>
            </p:cNvSpPr>
            <p:nvPr/>
          </p:nvSpPr>
          <p:spPr bwMode="auto">
            <a:xfrm rot="-5400000">
              <a:off x="783" y="2315"/>
              <a:ext cx="528" cy="38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solidFill>
            <a:ln w="6350">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262153" name="Group 9"/>
            <p:cNvGrpSpPr>
              <a:grpSpLocks/>
            </p:cNvGrpSpPr>
            <p:nvPr/>
          </p:nvGrpSpPr>
          <p:grpSpPr bwMode="auto">
            <a:xfrm>
              <a:off x="1895" y="2355"/>
              <a:ext cx="475" cy="293"/>
              <a:chOff x="1968" y="1920"/>
              <a:chExt cx="475" cy="293"/>
            </a:xfrm>
          </p:grpSpPr>
          <p:sp>
            <p:nvSpPr>
              <p:cNvPr id="262151" name="Oval 7"/>
              <p:cNvSpPr>
                <a:spLocks noChangeArrowheads="1"/>
              </p:cNvSpPr>
              <p:nvPr/>
            </p:nvSpPr>
            <p:spPr bwMode="auto">
              <a:xfrm>
                <a:off x="1968" y="1920"/>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2152" name="Oval 8"/>
              <p:cNvSpPr>
                <a:spLocks noChangeArrowheads="1"/>
              </p:cNvSpPr>
              <p:nvPr/>
            </p:nvSpPr>
            <p:spPr bwMode="auto">
              <a:xfrm>
                <a:off x="2155" y="1925"/>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sp>
          <p:nvSpPr>
            <p:cNvPr id="262154" name="Oval 10"/>
            <p:cNvSpPr>
              <a:spLocks noChangeArrowheads="1"/>
            </p:cNvSpPr>
            <p:nvPr/>
          </p:nvSpPr>
          <p:spPr bwMode="auto">
            <a:xfrm>
              <a:off x="1392" y="2357"/>
              <a:ext cx="288" cy="288"/>
            </a:xfrm>
            <a:prstGeom prst="ellipse">
              <a:avLst/>
            </a:prstGeom>
            <a:solidFill>
              <a:schemeClr val="accent2"/>
            </a:solidFill>
            <a:ln w="6350">
              <a:solidFill>
                <a:schemeClr val="bg2"/>
              </a:solidFill>
              <a:round/>
              <a:headEnd/>
              <a:tailEnd/>
            </a:ln>
            <a:effectLst>
              <a:outerShdw dist="35921" dir="2700000" algn="ctr" rotWithShape="0">
                <a:schemeClr val="bg2"/>
              </a:outerShdw>
            </a:effectLst>
          </p:spPr>
          <p:txBody>
            <a:bodyPr anchor="ctr">
              <a:spAutoFit/>
            </a:bodyPr>
            <a:lstStyle/>
            <a:p>
              <a:endParaRPr lang="es-ES"/>
            </a:p>
          </p:txBody>
        </p:sp>
        <p:grpSp>
          <p:nvGrpSpPr>
            <p:cNvPr id="262155" name="Group 11"/>
            <p:cNvGrpSpPr>
              <a:grpSpLocks/>
            </p:cNvGrpSpPr>
            <p:nvPr/>
          </p:nvGrpSpPr>
          <p:grpSpPr bwMode="auto">
            <a:xfrm>
              <a:off x="2784" y="2339"/>
              <a:ext cx="475" cy="293"/>
              <a:chOff x="1968" y="1920"/>
              <a:chExt cx="475" cy="293"/>
            </a:xfrm>
          </p:grpSpPr>
          <p:sp>
            <p:nvSpPr>
              <p:cNvPr id="262156" name="Oval 12"/>
              <p:cNvSpPr>
                <a:spLocks noChangeArrowheads="1"/>
              </p:cNvSpPr>
              <p:nvPr/>
            </p:nvSpPr>
            <p:spPr bwMode="auto">
              <a:xfrm>
                <a:off x="1968" y="1920"/>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2157" name="Oval 13"/>
              <p:cNvSpPr>
                <a:spLocks noChangeArrowheads="1"/>
              </p:cNvSpPr>
              <p:nvPr/>
            </p:nvSpPr>
            <p:spPr bwMode="auto">
              <a:xfrm>
                <a:off x="2155" y="1925"/>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grpSp>
          <p:nvGrpSpPr>
            <p:cNvPr id="262158" name="Group 14"/>
            <p:cNvGrpSpPr>
              <a:grpSpLocks/>
            </p:cNvGrpSpPr>
            <p:nvPr/>
          </p:nvGrpSpPr>
          <p:grpSpPr bwMode="auto">
            <a:xfrm>
              <a:off x="4464" y="1283"/>
              <a:ext cx="475" cy="293"/>
              <a:chOff x="1968" y="1920"/>
              <a:chExt cx="475" cy="293"/>
            </a:xfrm>
          </p:grpSpPr>
          <p:sp>
            <p:nvSpPr>
              <p:cNvPr id="262159" name="Oval 15"/>
              <p:cNvSpPr>
                <a:spLocks noChangeArrowheads="1"/>
              </p:cNvSpPr>
              <p:nvPr/>
            </p:nvSpPr>
            <p:spPr bwMode="auto">
              <a:xfrm>
                <a:off x="1968" y="1920"/>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2160" name="Oval 16"/>
              <p:cNvSpPr>
                <a:spLocks noChangeArrowheads="1"/>
              </p:cNvSpPr>
              <p:nvPr/>
            </p:nvSpPr>
            <p:spPr bwMode="auto">
              <a:xfrm>
                <a:off x="2155" y="1925"/>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grpSp>
          <p:nvGrpSpPr>
            <p:cNvPr id="262161" name="Group 17"/>
            <p:cNvGrpSpPr>
              <a:grpSpLocks/>
            </p:cNvGrpSpPr>
            <p:nvPr/>
          </p:nvGrpSpPr>
          <p:grpSpPr bwMode="auto">
            <a:xfrm>
              <a:off x="3696" y="1859"/>
              <a:ext cx="475" cy="293"/>
              <a:chOff x="1968" y="1920"/>
              <a:chExt cx="475" cy="293"/>
            </a:xfrm>
          </p:grpSpPr>
          <p:sp>
            <p:nvSpPr>
              <p:cNvPr id="262162" name="Oval 18"/>
              <p:cNvSpPr>
                <a:spLocks noChangeArrowheads="1"/>
              </p:cNvSpPr>
              <p:nvPr/>
            </p:nvSpPr>
            <p:spPr bwMode="auto">
              <a:xfrm>
                <a:off x="1968" y="1920"/>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sp>
            <p:nvSpPr>
              <p:cNvPr id="262163" name="Oval 19"/>
              <p:cNvSpPr>
                <a:spLocks noChangeArrowheads="1"/>
              </p:cNvSpPr>
              <p:nvPr/>
            </p:nvSpPr>
            <p:spPr bwMode="auto">
              <a:xfrm>
                <a:off x="2155" y="1925"/>
                <a:ext cx="288" cy="288"/>
              </a:xfrm>
              <a:prstGeom prst="ellips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Lst>
            </p:spPr>
            <p:txBody>
              <a:bodyPr anchor="ctr">
                <a:spAutoFit/>
              </a:bodyPr>
              <a:lstStyle/>
              <a:p>
                <a:endParaRPr lang="es-ES"/>
              </a:p>
            </p:txBody>
          </p:sp>
        </p:grpSp>
        <p:sp>
          <p:nvSpPr>
            <p:cNvPr id="262167" name="Line 23"/>
            <p:cNvSpPr>
              <a:spLocks noChangeShapeType="1"/>
            </p:cNvSpPr>
            <p:nvPr/>
          </p:nvSpPr>
          <p:spPr bwMode="auto">
            <a:xfrm>
              <a:off x="2355" y="2505"/>
              <a:ext cx="429"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68" name="Line 24"/>
            <p:cNvSpPr>
              <a:spLocks noChangeShapeType="1"/>
            </p:cNvSpPr>
            <p:nvPr/>
          </p:nvSpPr>
          <p:spPr bwMode="auto">
            <a:xfrm rot="5400000">
              <a:off x="2021" y="2501"/>
              <a:ext cx="720"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69" name="Line 25"/>
            <p:cNvSpPr>
              <a:spLocks noChangeShapeType="1"/>
            </p:cNvSpPr>
            <p:nvPr/>
          </p:nvSpPr>
          <p:spPr bwMode="auto">
            <a:xfrm rot="5400000">
              <a:off x="2744" y="2347"/>
              <a:ext cx="1040"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0" name="Line 26"/>
            <p:cNvSpPr>
              <a:spLocks noChangeShapeType="1"/>
            </p:cNvSpPr>
            <p:nvPr/>
          </p:nvSpPr>
          <p:spPr bwMode="auto">
            <a:xfrm>
              <a:off x="3273" y="1997"/>
              <a:ext cx="429"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1" name="Line 27"/>
            <p:cNvSpPr>
              <a:spLocks noChangeShapeType="1"/>
            </p:cNvSpPr>
            <p:nvPr/>
          </p:nvSpPr>
          <p:spPr bwMode="auto">
            <a:xfrm rot="5400000">
              <a:off x="3601" y="1762"/>
              <a:ext cx="1150"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2" name="Line 28"/>
            <p:cNvSpPr>
              <a:spLocks noChangeShapeType="1"/>
            </p:cNvSpPr>
            <p:nvPr/>
          </p:nvSpPr>
          <p:spPr bwMode="auto">
            <a:xfrm>
              <a:off x="4182" y="1434"/>
              <a:ext cx="273"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3" name="Line 29"/>
            <p:cNvSpPr>
              <a:spLocks noChangeShapeType="1"/>
            </p:cNvSpPr>
            <p:nvPr/>
          </p:nvSpPr>
          <p:spPr bwMode="auto">
            <a:xfrm rot="5400000">
              <a:off x="4424" y="1419"/>
              <a:ext cx="1040"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6" name="AutoShape 32"/>
            <p:cNvSpPr>
              <a:spLocks noChangeArrowheads="1"/>
            </p:cNvSpPr>
            <p:nvPr/>
          </p:nvSpPr>
          <p:spPr bwMode="auto">
            <a:xfrm>
              <a:off x="3264" y="2723"/>
              <a:ext cx="480" cy="144"/>
            </a:xfrm>
            <a:prstGeom prst="rightArrow">
              <a:avLst>
                <a:gd name="adj1" fmla="val 50000"/>
                <a:gd name="adj2" fmla="val 83333"/>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2178" name="AutoShape 34"/>
            <p:cNvSpPr>
              <a:spLocks noChangeArrowheads="1"/>
            </p:cNvSpPr>
            <p:nvPr/>
          </p:nvSpPr>
          <p:spPr bwMode="auto">
            <a:xfrm>
              <a:off x="4197" y="2206"/>
              <a:ext cx="480" cy="144"/>
            </a:xfrm>
            <a:prstGeom prst="rightArrow">
              <a:avLst>
                <a:gd name="adj1" fmla="val 50000"/>
                <a:gd name="adj2" fmla="val 83333"/>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2179" name="Line 35"/>
            <p:cNvSpPr>
              <a:spLocks noChangeShapeType="1"/>
            </p:cNvSpPr>
            <p:nvPr/>
          </p:nvSpPr>
          <p:spPr bwMode="auto">
            <a:xfrm>
              <a:off x="4964" y="1082"/>
              <a:ext cx="412"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4" name="Rectangle 30"/>
            <p:cNvSpPr>
              <a:spLocks noChangeArrowheads="1"/>
            </p:cNvSpPr>
            <p:nvPr/>
          </p:nvSpPr>
          <p:spPr bwMode="auto">
            <a:xfrm>
              <a:off x="5280" y="954"/>
              <a:ext cx="302" cy="233"/>
            </a:xfrm>
            <a:prstGeom prst="rect">
              <a:avLst/>
            </a:prstGeom>
            <a:solidFill>
              <a:srgbClr val="FF00FF"/>
            </a:solidFill>
            <a:ln w="6350">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262180" name="Line 36"/>
            <p:cNvSpPr>
              <a:spLocks noChangeShapeType="1"/>
            </p:cNvSpPr>
            <p:nvPr/>
          </p:nvSpPr>
          <p:spPr bwMode="auto">
            <a:xfrm>
              <a:off x="4964" y="1389"/>
              <a:ext cx="412" cy="0"/>
            </a:xfrm>
            <a:prstGeom prst="line">
              <a:avLst/>
            </a:prstGeom>
            <a:noFill/>
            <a:ln w="381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es-ES"/>
            </a:p>
          </p:txBody>
        </p:sp>
        <p:sp>
          <p:nvSpPr>
            <p:cNvPr id="262175" name="Oval 31"/>
            <p:cNvSpPr>
              <a:spLocks noChangeArrowheads="1"/>
            </p:cNvSpPr>
            <p:nvPr/>
          </p:nvSpPr>
          <p:spPr bwMode="auto">
            <a:xfrm>
              <a:off x="5328" y="1283"/>
              <a:ext cx="192" cy="192"/>
            </a:xfrm>
            <a:prstGeom prst="ellipse">
              <a:avLst/>
            </a:prstGeom>
            <a:solidFill>
              <a:schemeClr val="accent2"/>
            </a:solidFill>
            <a:ln w="6350">
              <a:solidFill>
                <a:schemeClr val="bg2"/>
              </a:solidFill>
              <a:round/>
              <a:headEnd/>
              <a:tailEnd/>
            </a:ln>
            <a:effectLst>
              <a:outerShdw dist="35921" dir="2700000" algn="ctr" rotWithShape="0">
                <a:schemeClr val="bg2"/>
              </a:outerShdw>
            </a:effectLst>
          </p:spPr>
          <p:txBody>
            <a:bodyPr anchor="ctr">
              <a:spAutoFit/>
            </a:bodyPr>
            <a:lstStyle/>
            <a:p>
              <a:endParaRPr lang="es-ES"/>
            </a:p>
          </p:txBody>
        </p:sp>
        <p:sp>
          <p:nvSpPr>
            <p:cNvPr id="262181" name="AutoShape 37"/>
            <p:cNvSpPr>
              <a:spLocks noChangeArrowheads="1"/>
            </p:cNvSpPr>
            <p:nvPr/>
          </p:nvSpPr>
          <p:spPr bwMode="auto">
            <a:xfrm>
              <a:off x="4955" y="1663"/>
              <a:ext cx="480" cy="144"/>
            </a:xfrm>
            <a:prstGeom prst="rightArrow">
              <a:avLst>
                <a:gd name="adj1" fmla="val 50000"/>
                <a:gd name="adj2" fmla="val 83333"/>
              </a:avLst>
            </a:prstGeom>
            <a:solidFill>
              <a:schemeClr val="tx1"/>
            </a:solidFill>
            <a:ln w="317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grpSp>
      <p:sp>
        <p:nvSpPr>
          <p:cNvPr id="262183" name="Rectangle 39"/>
          <p:cNvSpPr>
            <a:spLocks noChangeArrowheads="1"/>
          </p:cNvSpPr>
          <p:nvPr/>
        </p:nvSpPr>
        <p:spPr bwMode="auto">
          <a:xfrm>
            <a:off x="304800" y="2944813"/>
            <a:ext cx="1052513" cy="630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Fuente</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primaria</a:t>
            </a:r>
            <a:endParaRPr lang="es-ES" altLang="es-ES" sz="1600">
              <a:effectLst>
                <a:outerShdw blurRad="38100" dist="38100" dir="2700000" algn="tl">
                  <a:srgbClr val="000000"/>
                </a:outerShdw>
              </a:effectLst>
            </a:endParaRPr>
          </a:p>
        </p:txBody>
      </p:sp>
      <p:sp>
        <p:nvSpPr>
          <p:cNvPr id="262184" name="Rectangle 40"/>
          <p:cNvSpPr>
            <a:spLocks noChangeArrowheads="1"/>
          </p:cNvSpPr>
          <p:nvPr/>
        </p:nvSpPr>
        <p:spPr bwMode="auto">
          <a:xfrm>
            <a:off x="1295400" y="3244850"/>
            <a:ext cx="969963"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Turbina</a:t>
            </a:r>
            <a:endParaRPr lang="es-ES" altLang="es-ES" sz="1600">
              <a:effectLst>
                <a:outerShdw blurRad="38100" dist="38100" dir="2700000" algn="tl">
                  <a:srgbClr val="000000"/>
                </a:outerShdw>
              </a:effectLst>
            </a:endParaRPr>
          </a:p>
        </p:txBody>
      </p:sp>
      <p:sp>
        <p:nvSpPr>
          <p:cNvPr id="262185" name="Rectangle 41"/>
          <p:cNvSpPr>
            <a:spLocks noChangeArrowheads="1"/>
          </p:cNvSpPr>
          <p:nvPr/>
        </p:nvSpPr>
        <p:spPr bwMode="auto">
          <a:xfrm>
            <a:off x="1828800" y="4322763"/>
            <a:ext cx="1260475"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Generador</a:t>
            </a:r>
            <a:endParaRPr lang="es-ES" altLang="es-ES" sz="1600">
              <a:effectLst>
                <a:outerShdw blurRad="38100" dist="38100" dir="2700000" algn="tl">
                  <a:srgbClr val="000000"/>
                </a:outerShdw>
              </a:effectLst>
            </a:endParaRPr>
          </a:p>
        </p:txBody>
      </p:sp>
      <p:sp>
        <p:nvSpPr>
          <p:cNvPr id="262186" name="Rectangle 42"/>
          <p:cNvSpPr>
            <a:spLocks noChangeArrowheads="1"/>
          </p:cNvSpPr>
          <p:nvPr/>
        </p:nvSpPr>
        <p:spPr bwMode="auto">
          <a:xfrm>
            <a:off x="2514600" y="2417763"/>
            <a:ext cx="1828800" cy="923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Parque de </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transformación</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de La central</a:t>
            </a:r>
            <a:endParaRPr lang="es-ES" altLang="es-ES" sz="1600">
              <a:effectLst>
                <a:outerShdw blurRad="38100" dist="38100" dir="2700000" algn="tl">
                  <a:srgbClr val="000000"/>
                </a:outerShdw>
              </a:effectLst>
            </a:endParaRPr>
          </a:p>
        </p:txBody>
      </p:sp>
      <p:sp>
        <p:nvSpPr>
          <p:cNvPr id="262187" name="Rectangle 43"/>
          <p:cNvSpPr>
            <a:spLocks noChangeArrowheads="1"/>
          </p:cNvSpPr>
          <p:nvPr/>
        </p:nvSpPr>
        <p:spPr bwMode="auto">
          <a:xfrm>
            <a:off x="4267200" y="1960563"/>
            <a:ext cx="1828800" cy="923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Estación</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transformadora</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primaria</a:t>
            </a:r>
            <a:endParaRPr lang="es-ES" altLang="es-ES" sz="1600">
              <a:effectLst>
                <a:outerShdw blurRad="38100" dist="38100" dir="2700000" algn="tl">
                  <a:srgbClr val="000000"/>
                </a:outerShdw>
              </a:effectLst>
            </a:endParaRPr>
          </a:p>
        </p:txBody>
      </p:sp>
      <p:sp>
        <p:nvSpPr>
          <p:cNvPr id="262188" name="Rectangle 44"/>
          <p:cNvSpPr>
            <a:spLocks noChangeArrowheads="1"/>
          </p:cNvSpPr>
          <p:nvPr/>
        </p:nvSpPr>
        <p:spPr bwMode="auto">
          <a:xfrm>
            <a:off x="5181600" y="3408363"/>
            <a:ext cx="1828800" cy="3365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Subestación</a:t>
            </a:r>
            <a:endParaRPr lang="es-ES" altLang="es-ES" sz="1600">
              <a:effectLst>
                <a:outerShdw blurRad="38100" dist="38100" dir="2700000" algn="tl">
                  <a:srgbClr val="000000"/>
                </a:outerShdw>
              </a:effectLst>
            </a:endParaRPr>
          </a:p>
        </p:txBody>
      </p:sp>
      <p:sp>
        <p:nvSpPr>
          <p:cNvPr id="262189" name="Rectangle 45"/>
          <p:cNvSpPr>
            <a:spLocks noChangeArrowheads="1"/>
          </p:cNvSpPr>
          <p:nvPr/>
        </p:nvSpPr>
        <p:spPr bwMode="auto">
          <a:xfrm>
            <a:off x="5943600" y="1274763"/>
            <a:ext cx="1828800" cy="630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Centro de </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transformación</a:t>
            </a:r>
            <a:endParaRPr lang="es-ES" altLang="es-ES" sz="1600">
              <a:effectLst>
                <a:outerShdw blurRad="38100" dist="38100" dir="2700000" algn="tl">
                  <a:srgbClr val="000000"/>
                </a:outerShdw>
              </a:effectLst>
            </a:endParaRPr>
          </a:p>
        </p:txBody>
      </p:sp>
      <p:sp>
        <p:nvSpPr>
          <p:cNvPr id="262190" name="Rectangle 46"/>
          <p:cNvSpPr>
            <a:spLocks noChangeArrowheads="1"/>
          </p:cNvSpPr>
          <p:nvPr/>
        </p:nvSpPr>
        <p:spPr bwMode="auto">
          <a:xfrm>
            <a:off x="7848600" y="914400"/>
            <a:ext cx="1828800" cy="630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Consumo</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doméstico</a:t>
            </a:r>
            <a:endParaRPr lang="es-ES" altLang="es-ES" sz="1600">
              <a:effectLst>
                <a:outerShdw blurRad="38100" dist="38100" dir="2700000" algn="tl">
                  <a:srgbClr val="000000"/>
                </a:outerShdw>
              </a:effectLst>
            </a:endParaRPr>
          </a:p>
        </p:txBody>
      </p:sp>
      <p:sp>
        <p:nvSpPr>
          <p:cNvPr id="262191" name="Rectangle 47"/>
          <p:cNvSpPr>
            <a:spLocks noChangeArrowheads="1"/>
          </p:cNvSpPr>
          <p:nvPr/>
        </p:nvSpPr>
        <p:spPr bwMode="auto">
          <a:xfrm>
            <a:off x="5867400" y="4094163"/>
            <a:ext cx="1828800" cy="6302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Muy grandes</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consumidores</a:t>
            </a:r>
            <a:endParaRPr lang="es-ES" altLang="es-ES" sz="1600">
              <a:effectLst>
                <a:outerShdw blurRad="38100" dist="38100" dir="2700000" algn="tl">
                  <a:srgbClr val="000000"/>
                </a:outerShdw>
              </a:effectLst>
            </a:endParaRPr>
          </a:p>
        </p:txBody>
      </p:sp>
      <p:sp>
        <p:nvSpPr>
          <p:cNvPr id="262192" name="Rectangle 48"/>
          <p:cNvSpPr>
            <a:spLocks noChangeArrowheads="1"/>
          </p:cNvSpPr>
          <p:nvPr/>
        </p:nvSpPr>
        <p:spPr bwMode="auto">
          <a:xfrm>
            <a:off x="7315200" y="3311525"/>
            <a:ext cx="1828800" cy="630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Grandes</a:t>
            </a:r>
          </a:p>
          <a:p>
            <a:pPr algn="l">
              <a:spcBef>
                <a:spcPct val="20000"/>
              </a:spcBef>
              <a:buClr>
                <a:schemeClr val="accent2"/>
              </a:buClr>
              <a:buSzPct val="75000"/>
              <a:buFont typeface="Monotype Sorts" pitchFamily="2" charset="2"/>
              <a:buNone/>
            </a:pPr>
            <a:r>
              <a:rPr lang="es-ES_tradnl" altLang="es-ES" sz="1600">
                <a:effectLst>
                  <a:outerShdw blurRad="38100" dist="38100" dir="2700000" algn="tl">
                    <a:srgbClr val="000000"/>
                  </a:outerShdw>
                </a:effectLst>
              </a:rPr>
              <a:t>consumidores</a:t>
            </a:r>
            <a:endParaRPr lang="es-ES" altLang="es-ES" sz="1600">
              <a:effectLst>
                <a:outerShdw blurRad="38100" dist="38100" dir="2700000" algn="tl">
                  <a:srgbClr val="000000"/>
                </a:outerShdw>
              </a:effectLst>
            </a:endParaRPr>
          </a:p>
        </p:txBody>
      </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76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2.2 La red eléctrica II</a:t>
            </a:r>
            <a:endParaRPr lang="es-ES_tradnl" altLang="es-ES"/>
          </a:p>
        </p:txBody>
      </p:sp>
      <p:grpSp>
        <p:nvGrpSpPr>
          <p:cNvPr id="260114" name="Group 18"/>
          <p:cNvGrpSpPr>
            <a:grpSpLocks/>
          </p:cNvGrpSpPr>
          <p:nvPr/>
        </p:nvGrpSpPr>
        <p:grpSpPr bwMode="auto">
          <a:xfrm>
            <a:off x="1143000" y="1323975"/>
            <a:ext cx="7010400" cy="5153025"/>
            <a:chOff x="720" y="793"/>
            <a:chExt cx="4416" cy="3246"/>
          </a:xfrm>
        </p:grpSpPr>
        <p:sp>
          <p:nvSpPr>
            <p:cNvPr id="260113" name="Rectangle 17"/>
            <p:cNvSpPr>
              <a:spLocks noChangeArrowheads="1"/>
            </p:cNvSpPr>
            <p:nvPr/>
          </p:nvSpPr>
          <p:spPr bwMode="auto">
            <a:xfrm>
              <a:off x="720" y="795"/>
              <a:ext cx="4416" cy="3237"/>
            </a:xfrm>
            <a:prstGeom prst="rect">
              <a:avLst/>
            </a:prstGeom>
            <a:solidFill>
              <a:schemeClr val="tx1"/>
            </a:solidFill>
            <a:ln>
              <a:noFill/>
            </a:ln>
            <a:effectLst/>
            <a:scene3d>
              <a:camera prst="legacyObliqueTopRight"/>
              <a:lightRig rig="legacyFlat3" dir="b"/>
            </a:scene3d>
            <a:sp3d extrusionH="2016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pic>
          <p:nvPicPr>
            <p:cNvPr id="260112" name="Picture 16" descr="C:\Temporal red\REDES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793"/>
              <a:ext cx="4416" cy="3246"/>
            </a:xfrm>
            <a:prstGeom prst="rect">
              <a:avLst/>
            </a:prstGeom>
            <a:noFill/>
            <a:extLst>
              <a:ext uri="{909E8E84-426E-40DD-AFC4-6F175D3DCCD1}">
                <a14:hiddenFill xmlns:a14="http://schemas.microsoft.com/office/drawing/2010/main">
                  <a:solidFill>
                    <a:srgbClr val="FFFFFF"/>
                  </a:solidFill>
                </a14:hiddenFill>
              </a:ext>
            </a:extLst>
          </p:spPr>
        </p:pic>
      </p:grpSp>
      <p:sp>
        <p:nvSpPr>
          <p:cNvPr id="260115" name="Rectangle 19"/>
          <p:cNvSpPr>
            <a:spLocks noChangeArrowheads="1"/>
          </p:cNvSpPr>
          <p:nvPr/>
        </p:nvSpPr>
        <p:spPr bwMode="auto">
          <a:xfrm>
            <a:off x="6019800" y="1524000"/>
            <a:ext cx="1981200" cy="14652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800">
                <a:solidFill>
                  <a:schemeClr val="bg1"/>
                </a:solidFill>
                <a:effectLst/>
              </a:rPr>
              <a:t>Esquema simplificado de  una parte de la red nacional de 400 kV</a:t>
            </a:r>
            <a:endParaRPr lang="es-ES" altLang="es-ES" sz="1800">
              <a:solidFill>
                <a:schemeClr val="bg1"/>
              </a:solidFill>
              <a:effectLst/>
            </a:endParaRPr>
          </a:p>
        </p:txBody>
      </p:sp>
      <p:sp>
        <p:nvSpPr>
          <p:cNvPr id="260116" name="Rectangle 20"/>
          <p:cNvSpPr>
            <a:spLocks noChangeArrowheads="1"/>
          </p:cNvSpPr>
          <p:nvPr/>
        </p:nvSpPr>
        <p:spPr bwMode="auto">
          <a:xfrm>
            <a:off x="3810000" y="3489325"/>
            <a:ext cx="3886200" cy="915988"/>
          </a:xfrm>
          <a:prstGeom prst="rect">
            <a:avLst/>
          </a:prstGeom>
          <a:solidFill>
            <a:srgbClr val="008000"/>
          </a:solidFill>
          <a:ln>
            <a:noFill/>
          </a:ln>
          <a:effectLst>
            <a:outerShdw dist="28398" dir="3806097"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ct val="0"/>
              </a:spcBef>
            </a:pPr>
            <a:r>
              <a:rPr lang="es-ES_tradnl" altLang="es-ES" sz="1800">
                <a:effectLst>
                  <a:outerShdw blurRad="38100" dist="38100" dir="2700000" algn="tl">
                    <a:srgbClr val="000000"/>
                  </a:outerShdw>
                </a:effectLst>
              </a:rPr>
              <a:t>Se puede observar la existencia de caminos alternativos para el suministro</a:t>
            </a:r>
            <a:endParaRPr lang="es-ES_tradnl" altLang="es-ES" sz="1800">
              <a:solidFill>
                <a:srgbClr val="000000"/>
              </a:solidFill>
              <a:effectLst/>
            </a:endParaRPr>
          </a:p>
        </p:txBody>
      </p:sp>
      <p:sp>
        <p:nvSpPr>
          <p:cNvPr id="260117" name="Line 21"/>
          <p:cNvSpPr>
            <a:spLocks noChangeShapeType="1"/>
          </p:cNvSpPr>
          <p:nvPr/>
        </p:nvSpPr>
        <p:spPr bwMode="auto">
          <a:xfrm flipH="1">
            <a:off x="2409825" y="4114800"/>
            <a:ext cx="638175" cy="835025"/>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0118" name="Line 22"/>
          <p:cNvSpPr>
            <a:spLocks noChangeShapeType="1"/>
          </p:cNvSpPr>
          <p:nvPr/>
        </p:nvSpPr>
        <p:spPr bwMode="auto">
          <a:xfrm flipH="1" flipV="1">
            <a:off x="2362200" y="4724400"/>
            <a:ext cx="76200" cy="228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0119" name="Line 23"/>
          <p:cNvSpPr>
            <a:spLocks noChangeShapeType="1"/>
          </p:cNvSpPr>
          <p:nvPr/>
        </p:nvSpPr>
        <p:spPr bwMode="auto">
          <a:xfrm flipH="1" flipV="1">
            <a:off x="1712913" y="2568575"/>
            <a:ext cx="127000" cy="1414463"/>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0120" name="Line 24"/>
          <p:cNvSpPr>
            <a:spLocks noChangeShapeType="1"/>
          </p:cNvSpPr>
          <p:nvPr/>
        </p:nvSpPr>
        <p:spPr bwMode="auto">
          <a:xfrm flipH="1" flipV="1">
            <a:off x="1828800" y="3962400"/>
            <a:ext cx="533400" cy="762000"/>
          </a:xfrm>
          <a:prstGeom prst="line">
            <a:avLst/>
          </a:prstGeom>
          <a:noFill/>
          <a:ln w="381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0122" name="Line 26"/>
          <p:cNvSpPr>
            <a:spLocks noChangeShapeType="1"/>
          </p:cNvSpPr>
          <p:nvPr/>
        </p:nvSpPr>
        <p:spPr bwMode="auto">
          <a:xfrm flipH="1" flipV="1">
            <a:off x="1738313" y="2560638"/>
            <a:ext cx="3352800" cy="0"/>
          </a:xfrm>
          <a:prstGeom prst="line">
            <a:avLst/>
          </a:prstGeom>
          <a:noFill/>
          <a:ln w="38100">
            <a:solidFill>
              <a:srgbClr val="00FF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0123" name="Text Box 27"/>
          <p:cNvSpPr txBox="1">
            <a:spLocks noChangeArrowheads="1"/>
          </p:cNvSpPr>
          <p:nvPr/>
        </p:nvSpPr>
        <p:spPr bwMode="auto">
          <a:xfrm>
            <a:off x="2819400" y="1371600"/>
            <a:ext cx="2633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1000">
                <a:solidFill>
                  <a:schemeClr val="bg2"/>
                </a:solidFill>
                <a:effectLst>
                  <a:outerShdw blurRad="38100" dist="38100" dir="2700000" algn="tl">
                    <a:srgbClr val="FFFFFF"/>
                  </a:outerShdw>
                </a:effectLst>
                <a:sym typeface="Symbol" pitchFamily="18" charset="2"/>
              </a:rPr>
              <a:t></a:t>
            </a:r>
            <a:r>
              <a:rPr lang="es-ES_tradnl" altLang="es-ES" sz="1000">
                <a:solidFill>
                  <a:schemeClr val="bg2"/>
                </a:solidFill>
                <a:effectLst>
                  <a:outerShdw blurRad="38100" dist="38100" dir="2700000" algn="tl">
                    <a:srgbClr val="FFFFFF"/>
                  </a:outerShdw>
                </a:effectLst>
                <a:sym typeface="Symbol" pitchFamily="18" charset="2"/>
              </a:rPr>
              <a:t> Tecnología eléctrica – J. Roger et. Al</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0116"/>
                                        </p:tgtEl>
                                        <p:attrNameLst>
                                          <p:attrName>style.visibility</p:attrName>
                                        </p:attrNameLst>
                                      </p:cBhvr>
                                      <p:to>
                                        <p:strVal val="visible"/>
                                      </p:to>
                                    </p:set>
                                    <p:animEffect transition="in" filter="dissolve">
                                      <p:cBhvr>
                                        <p:cTn id="7" dur="500"/>
                                        <p:tgtEl>
                                          <p:spTgt spid="26011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0117"/>
                                        </p:tgtEl>
                                        <p:attrNameLst>
                                          <p:attrName>style.visibility</p:attrName>
                                        </p:attrNameLst>
                                      </p:cBhvr>
                                      <p:to>
                                        <p:strVal val="visible"/>
                                      </p:to>
                                    </p:set>
                                    <p:animEffect transition="in" filter="dissolve">
                                      <p:cBhvr>
                                        <p:cTn id="11" dur="500"/>
                                        <p:tgtEl>
                                          <p:spTgt spid="26011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60118"/>
                                        </p:tgtEl>
                                        <p:attrNameLst>
                                          <p:attrName>style.visibility</p:attrName>
                                        </p:attrNameLst>
                                      </p:cBhvr>
                                      <p:to>
                                        <p:strVal val="visible"/>
                                      </p:to>
                                    </p:set>
                                    <p:animEffect transition="in" filter="dissolve">
                                      <p:cBhvr>
                                        <p:cTn id="15" dur="500"/>
                                        <p:tgtEl>
                                          <p:spTgt spid="26011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60120"/>
                                        </p:tgtEl>
                                        <p:attrNameLst>
                                          <p:attrName>style.visibility</p:attrName>
                                        </p:attrNameLst>
                                      </p:cBhvr>
                                      <p:to>
                                        <p:strVal val="visible"/>
                                      </p:to>
                                    </p:set>
                                    <p:animEffect transition="in" filter="dissolve">
                                      <p:cBhvr>
                                        <p:cTn id="19" dur="500"/>
                                        <p:tgtEl>
                                          <p:spTgt spid="260120"/>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60119"/>
                                        </p:tgtEl>
                                        <p:attrNameLst>
                                          <p:attrName>style.visibility</p:attrName>
                                        </p:attrNameLst>
                                      </p:cBhvr>
                                      <p:to>
                                        <p:strVal val="visible"/>
                                      </p:to>
                                    </p:set>
                                    <p:animEffect transition="in" filter="dissolve">
                                      <p:cBhvr>
                                        <p:cTn id="23" dur="500"/>
                                        <p:tgtEl>
                                          <p:spTgt spid="26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60122"/>
                                        </p:tgtEl>
                                        <p:attrNameLst>
                                          <p:attrName>style.visibility</p:attrName>
                                        </p:attrNameLst>
                                      </p:cBhvr>
                                      <p:to>
                                        <p:strVal val="visible"/>
                                      </p:to>
                                    </p:set>
                                    <p:animEffect transition="in" filter="dissolve">
                                      <p:cBhvr>
                                        <p:cTn id="28" dur="500"/>
                                        <p:tgtEl>
                                          <p:spTgt spid="26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16" grpId="0" animBg="1" autoUpdateAnimBg="0"/>
      <p:bldP spid="260117" grpId="0" animBg="1"/>
      <p:bldP spid="260118" grpId="0" animBg="1"/>
      <p:bldP spid="260119" grpId="0" animBg="1"/>
      <p:bldP spid="260120" grpId="0" animBg="1"/>
      <p:bldP spid="2601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762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2.2 La red eléctrica III</a:t>
            </a:r>
            <a:endParaRPr lang="es-ES_tradnl" altLang="es-ES"/>
          </a:p>
        </p:txBody>
      </p:sp>
      <p:grpSp>
        <p:nvGrpSpPr>
          <p:cNvPr id="264370" name="Group 178"/>
          <p:cNvGrpSpPr>
            <a:grpSpLocks/>
          </p:cNvGrpSpPr>
          <p:nvPr/>
        </p:nvGrpSpPr>
        <p:grpSpPr bwMode="auto">
          <a:xfrm>
            <a:off x="228600" y="1600200"/>
            <a:ext cx="4191000" cy="4876800"/>
            <a:chOff x="144" y="1008"/>
            <a:chExt cx="2640" cy="3072"/>
          </a:xfrm>
        </p:grpSpPr>
        <p:sp>
          <p:nvSpPr>
            <p:cNvPr id="264230" name="Line 38"/>
            <p:cNvSpPr>
              <a:spLocks noChangeShapeType="1"/>
            </p:cNvSpPr>
            <p:nvPr/>
          </p:nvSpPr>
          <p:spPr bwMode="auto">
            <a:xfrm flipV="1">
              <a:off x="667" y="2800"/>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7" name="Line 35"/>
            <p:cNvSpPr>
              <a:spLocks noChangeShapeType="1"/>
            </p:cNvSpPr>
            <p:nvPr/>
          </p:nvSpPr>
          <p:spPr bwMode="auto">
            <a:xfrm flipV="1">
              <a:off x="1579" y="2944"/>
              <a:ext cx="0" cy="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07" name="Line 15"/>
            <p:cNvSpPr>
              <a:spLocks noChangeShapeType="1"/>
            </p:cNvSpPr>
            <p:nvPr/>
          </p:nvSpPr>
          <p:spPr bwMode="auto">
            <a:xfrm flipV="1">
              <a:off x="1195" y="2752"/>
              <a:ext cx="0"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08" name="Line 16"/>
            <p:cNvSpPr>
              <a:spLocks noChangeShapeType="1"/>
            </p:cNvSpPr>
            <p:nvPr/>
          </p:nvSpPr>
          <p:spPr bwMode="auto">
            <a:xfrm flipH="1" flipV="1">
              <a:off x="927" y="2528"/>
              <a:ext cx="286" cy="2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09" name="Line 17"/>
            <p:cNvSpPr>
              <a:spLocks noChangeShapeType="1"/>
            </p:cNvSpPr>
            <p:nvPr/>
          </p:nvSpPr>
          <p:spPr bwMode="auto">
            <a:xfrm flipV="1">
              <a:off x="905" y="2199"/>
              <a:ext cx="327" cy="3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10" name="Line 18"/>
            <p:cNvSpPr>
              <a:spLocks noChangeShapeType="1"/>
            </p:cNvSpPr>
            <p:nvPr/>
          </p:nvSpPr>
          <p:spPr bwMode="auto">
            <a:xfrm flipH="1" flipV="1">
              <a:off x="769" y="1948"/>
              <a:ext cx="469" cy="2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11" name="Line 19"/>
            <p:cNvSpPr>
              <a:spLocks noChangeShapeType="1"/>
            </p:cNvSpPr>
            <p:nvPr/>
          </p:nvSpPr>
          <p:spPr bwMode="auto">
            <a:xfrm flipV="1">
              <a:off x="784" y="1517"/>
              <a:ext cx="603" cy="44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12" name="Line 20"/>
            <p:cNvSpPr>
              <a:spLocks noChangeShapeType="1"/>
            </p:cNvSpPr>
            <p:nvPr/>
          </p:nvSpPr>
          <p:spPr bwMode="auto">
            <a:xfrm>
              <a:off x="1364" y="1538"/>
              <a:ext cx="710" cy="1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17" name="Line 25"/>
            <p:cNvSpPr>
              <a:spLocks noChangeShapeType="1"/>
            </p:cNvSpPr>
            <p:nvPr/>
          </p:nvSpPr>
          <p:spPr bwMode="auto">
            <a:xfrm flipH="1" flipV="1">
              <a:off x="1757" y="1434"/>
              <a:ext cx="304" cy="2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19" name="Line 27"/>
            <p:cNvSpPr>
              <a:spLocks noChangeShapeType="1"/>
            </p:cNvSpPr>
            <p:nvPr/>
          </p:nvSpPr>
          <p:spPr bwMode="auto">
            <a:xfrm flipV="1">
              <a:off x="1195" y="2144"/>
              <a:ext cx="556" cy="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1" name="Line 29"/>
            <p:cNvSpPr>
              <a:spLocks noChangeShapeType="1"/>
            </p:cNvSpPr>
            <p:nvPr/>
          </p:nvSpPr>
          <p:spPr bwMode="auto">
            <a:xfrm flipV="1">
              <a:off x="1723" y="1840"/>
              <a:ext cx="327" cy="3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2" name="Line 30"/>
            <p:cNvSpPr>
              <a:spLocks noChangeShapeType="1"/>
            </p:cNvSpPr>
            <p:nvPr/>
          </p:nvSpPr>
          <p:spPr bwMode="auto">
            <a:xfrm flipH="1" flipV="1">
              <a:off x="1734" y="2149"/>
              <a:ext cx="105"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3" name="Line 31"/>
            <p:cNvSpPr>
              <a:spLocks noChangeShapeType="1"/>
            </p:cNvSpPr>
            <p:nvPr/>
          </p:nvSpPr>
          <p:spPr bwMode="auto">
            <a:xfrm flipH="1" flipV="1">
              <a:off x="2047" y="1847"/>
              <a:ext cx="286" cy="2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5" name="Line 33"/>
            <p:cNvSpPr>
              <a:spLocks noChangeShapeType="1"/>
            </p:cNvSpPr>
            <p:nvPr/>
          </p:nvSpPr>
          <p:spPr bwMode="auto">
            <a:xfrm>
              <a:off x="2059" y="1840"/>
              <a:ext cx="33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6" name="Rectangle 34"/>
            <p:cNvSpPr>
              <a:spLocks noChangeArrowheads="1"/>
            </p:cNvSpPr>
            <p:nvPr/>
          </p:nvSpPr>
          <p:spPr bwMode="auto">
            <a:xfrm>
              <a:off x="411" y="3226"/>
              <a:ext cx="1536" cy="269"/>
            </a:xfrm>
            <a:prstGeom prst="rect">
              <a:avLst/>
            </a:prstGeom>
            <a:solidFill>
              <a:srgbClr val="FF0000"/>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a:spcBef>
                  <a:spcPct val="0"/>
                </a:spcBef>
              </a:pPr>
              <a:r>
                <a:rPr lang="es-ES_tradnl" altLang="es-ES" sz="2200">
                  <a:effectLst>
                    <a:outerShdw blurRad="38100" dist="38100" dir="2700000" algn="tl">
                      <a:srgbClr val="000000"/>
                    </a:outerShdw>
                  </a:effectLst>
                </a:rPr>
                <a:t>SUBESTACIÓN</a:t>
              </a:r>
              <a:endParaRPr lang="es-ES" altLang="es-ES" sz="2200">
                <a:effectLst>
                  <a:outerShdw blurRad="38100" dist="38100" dir="2700000" algn="tl">
                    <a:srgbClr val="000000"/>
                  </a:outerShdw>
                </a:effectLst>
              </a:endParaRPr>
            </a:p>
          </p:txBody>
        </p:sp>
        <p:sp>
          <p:nvSpPr>
            <p:cNvPr id="264228" name="Line 36"/>
            <p:cNvSpPr>
              <a:spLocks noChangeShapeType="1"/>
            </p:cNvSpPr>
            <p:nvPr/>
          </p:nvSpPr>
          <p:spPr bwMode="auto">
            <a:xfrm flipH="1" flipV="1">
              <a:off x="1549" y="2912"/>
              <a:ext cx="414"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29" name="Line 37"/>
            <p:cNvSpPr>
              <a:spLocks noChangeShapeType="1"/>
            </p:cNvSpPr>
            <p:nvPr/>
          </p:nvSpPr>
          <p:spPr bwMode="auto">
            <a:xfrm flipV="1">
              <a:off x="1949" y="2730"/>
              <a:ext cx="0" cy="32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1" name="Line 39"/>
            <p:cNvSpPr>
              <a:spLocks noChangeShapeType="1"/>
            </p:cNvSpPr>
            <p:nvPr/>
          </p:nvSpPr>
          <p:spPr bwMode="auto">
            <a:xfrm flipH="1" flipV="1">
              <a:off x="381" y="2582"/>
              <a:ext cx="304" cy="2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2" name="Line 40"/>
            <p:cNvSpPr>
              <a:spLocks noChangeShapeType="1"/>
            </p:cNvSpPr>
            <p:nvPr/>
          </p:nvSpPr>
          <p:spPr bwMode="auto">
            <a:xfrm flipV="1">
              <a:off x="1956" y="2594"/>
              <a:ext cx="199" cy="1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3" name="Line 41"/>
            <p:cNvSpPr>
              <a:spLocks noChangeShapeType="1"/>
            </p:cNvSpPr>
            <p:nvPr/>
          </p:nvSpPr>
          <p:spPr bwMode="auto">
            <a:xfrm flipH="1" flipV="1">
              <a:off x="2142" y="2592"/>
              <a:ext cx="286" cy="24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4" name="Line 42"/>
            <p:cNvSpPr>
              <a:spLocks noChangeShapeType="1"/>
            </p:cNvSpPr>
            <p:nvPr/>
          </p:nvSpPr>
          <p:spPr bwMode="auto">
            <a:xfrm>
              <a:off x="2384" y="2823"/>
              <a:ext cx="2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5" name="Line 43"/>
            <p:cNvSpPr>
              <a:spLocks noChangeShapeType="1"/>
            </p:cNvSpPr>
            <p:nvPr/>
          </p:nvSpPr>
          <p:spPr bwMode="auto">
            <a:xfrm flipH="1" flipV="1">
              <a:off x="1848" y="2556"/>
              <a:ext cx="105"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6" name="Line 44"/>
            <p:cNvSpPr>
              <a:spLocks noChangeShapeType="1"/>
            </p:cNvSpPr>
            <p:nvPr/>
          </p:nvSpPr>
          <p:spPr bwMode="auto">
            <a:xfrm flipH="1" flipV="1">
              <a:off x="1387" y="2896"/>
              <a:ext cx="212" cy="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7" name="Line 45"/>
            <p:cNvSpPr>
              <a:spLocks noChangeShapeType="1"/>
            </p:cNvSpPr>
            <p:nvPr/>
          </p:nvSpPr>
          <p:spPr bwMode="auto">
            <a:xfrm flipH="1">
              <a:off x="2148" y="2457"/>
              <a:ext cx="192"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8" name="Line 46"/>
            <p:cNvSpPr>
              <a:spLocks noChangeShapeType="1"/>
            </p:cNvSpPr>
            <p:nvPr/>
          </p:nvSpPr>
          <p:spPr bwMode="auto">
            <a:xfrm flipH="1" flipV="1">
              <a:off x="2401" y="2826"/>
              <a:ext cx="105"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39" name="Line 47"/>
            <p:cNvSpPr>
              <a:spLocks noChangeShapeType="1"/>
            </p:cNvSpPr>
            <p:nvPr/>
          </p:nvSpPr>
          <p:spPr bwMode="auto">
            <a:xfrm>
              <a:off x="649" y="2512"/>
              <a:ext cx="2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40" name="Line 48"/>
            <p:cNvSpPr>
              <a:spLocks noChangeShapeType="1"/>
            </p:cNvSpPr>
            <p:nvPr/>
          </p:nvSpPr>
          <p:spPr bwMode="auto">
            <a:xfrm>
              <a:off x="535" y="1950"/>
              <a:ext cx="244"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41" name="Line 49"/>
            <p:cNvSpPr>
              <a:spLocks noChangeShapeType="1"/>
            </p:cNvSpPr>
            <p:nvPr/>
          </p:nvSpPr>
          <p:spPr bwMode="auto">
            <a:xfrm flipH="1" flipV="1">
              <a:off x="1272" y="1349"/>
              <a:ext cx="105"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42" name="Line 50"/>
            <p:cNvSpPr>
              <a:spLocks noChangeShapeType="1"/>
            </p:cNvSpPr>
            <p:nvPr/>
          </p:nvSpPr>
          <p:spPr bwMode="auto">
            <a:xfrm flipV="1">
              <a:off x="2045" y="1498"/>
              <a:ext cx="336" cy="1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43" name="Oval 51"/>
            <p:cNvSpPr>
              <a:spLocks noChangeArrowheads="1"/>
            </p:cNvSpPr>
            <p:nvPr/>
          </p:nvSpPr>
          <p:spPr bwMode="auto">
            <a:xfrm>
              <a:off x="2640" y="2768"/>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4" name="Oval 52"/>
            <p:cNvSpPr>
              <a:spLocks noChangeArrowheads="1"/>
            </p:cNvSpPr>
            <p:nvPr/>
          </p:nvSpPr>
          <p:spPr bwMode="auto">
            <a:xfrm>
              <a:off x="2443" y="3001"/>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5" name="Oval 53"/>
            <p:cNvSpPr>
              <a:spLocks noChangeArrowheads="1"/>
            </p:cNvSpPr>
            <p:nvPr/>
          </p:nvSpPr>
          <p:spPr bwMode="auto">
            <a:xfrm>
              <a:off x="2301" y="2366"/>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6" name="Oval 54"/>
            <p:cNvSpPr>
              <a:spLocks noChangeArrowheads="1"/>
            </p:cNvSpPr>
            <p:nvPr/>
          </p:nvSpPr>
          <p:spPr bwMode="auto">
            <a:xfrm>
              <a:off x="1794" y="2480"/>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7" name="Oval 55"/>
            <p:cNvSpPr>
              <a:spLocks noChangeArrowheads="1"/>
            </p:cNvSpPr>
            <p:nvPr/>
          </p:nvSpPr>
          <p:spPr bwMode="auto">
            <a:xfrm>
              <a:off x="1350" y="2806"/>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8" name="Oval 56"/>
            <p:cNvSpPr>
              <a:spLocks noChangeArrowheads="1"/>
            </p:cNvSpPr>
            <p:nvPr/>
          </p:nvSpPr>
          <p:spPr bwMode="auto">
            <a:xfrm>
              <a:off x="605" y="2434"/>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49" name="Oval 57"/>
            <p:cNvSpPr>
              <a:spLocks noChangeArrowheads="1"/>
            </p:cNvSpPr>
            <p:nvPr/>
          </p:nvSpPr>
          <p:spPr bwMode="auto">
            <a:xfrm>
              <a:off x="308" y="2512"/>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0" name="Oval 58"/>
            <p:cNvSpPr>
              <a:spLocks noChangeArrowheads="1"/>
            </p:cNvSpPr>
            <p:nvPr/>
          </p:nvSpPr>
          <p:spPr bwMode="auto">
            <a:xfrm>
              <a:off x="2299" y="1771"/>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1" name="Oval 59"/>
            <p:cNvSpPr>
              <a:spLocks noChangeArrowheads="1"/>
            </p:cNvSpPr>
            <p:nvPr/>
          </p:nvSpPr>
          <p:spPr bwMode="auto">
            <a:xfrm>
              <a:off x="2251" y="2032"/>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2" name="Oval 60"/>
            <p:cNvSpPr>
              <a:spLocks noChangeArrowheads="1"/>
            </p:cNvSpPr>
            <p:nvPr/>
          </p:nvSpPr>
          <p:spPr bwMode="auto">
            <a:xfrm>
              <a:off x="1771" y="2272"/>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3" name="Oval 61"/>
            <p:cNvSpPr>
              <a:spLocks noChangeArrowheads="1"/>
            </p:cNvSpPr>
            <p:nvPr/>
          </p:nvSpPr>
          <p:spPr bwMode="auto">
            <a:xfrm>
              <a:off x="427" y="1888"/>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4" name="Oval 62"/>
            <p:cNvSpPr>
              <a:spLocks noChangeArrowheads="1"/>
            </p:cNvSpPr>
            <p:nvPr/>
          </p:nvSpPr>
          <p:spPr bwMode="auto">
            <a:xfrm>
              <a:off x="2322" y="1428"/>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5" name="Oval 63"/>
            <p:cNvSpPr>
              <a:spLocks noChangeArrowheads="1"/>
            </p:cNvSpPr>
            <p:nvPr/>
          </p:nvSpPr>
          <p:spPr bwMode="auto">
            <a:xfrm>
              <a:off x="1660" y="1350"/>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6" name="Oval 64"/>
            <p:cNvSpPr>
              <a:spLocks noChangeArrowheads="1"/>
            </p:cNvSpPr>
            <p:nvPr/>
          </p:nvSpPr>
          <p:spPr bwMode="auto">
            <a:xfrm>
              <a:off x="1195" y="1264"/>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258" name="Rectangle 66"/>
            <p:cNvSpPr>
              <a:spLocks noChangeArrowheads="1"/>
            </p:cNvSpPr>
            <p:nvPr/>
          </p:nvSpPr>
          <p:spPr bwMode="auto">
            <a:xfrm>
              <a:off x="144" y="1191"/>
              <a:ext cx="1248" cy="41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pPr algn="l">
                <a:spcBef>
                  <a:spcPct val="20000"/>
                </a:spcBef>
                <a:buClr>
                  <a:schemeClr val="accent2"/>
                </a:buClr>
                <a:buSzPct val="75000"/>
                <a:buFont typeface="Monotype Sorts" pitchFamily="2" charset="2"/>
                <a:buNone/>
              </a:pPr>
              <a:r>
                <a:rPr lang="es-ES_tradnl" altLang="es-ES" sz="1700">
                  <a:effectLst>
                    <a:outerShdw blurRad="38100" dist="38100" dir="2700000" algn="tl">
                      <a:srgbClr val="000000"/>
                    </a:outerShdw>
                  </a:effectLst>
                </a:rPr>
                <a:t>Centros de</a:t>
              </a:r>
            </a:p>
            <a:p>
              <a:pPr algn="l">
                <a:spcBef>
                  <a:spcPct val="20000"/>
                </a:spcBef>
                <a:buClr>
                  <a:schemeClr val="accent2"/>
                </a:buClr>
                <a:buSzPct val="75000"/>
                <a:buFont typeface="Monotype Sorts" pitchFamily="2" charset="2"/>
                <a:buNone/>
              </a:pPr>
              <a:r>
                <a:rPr lang="es-ES_tradnl" altLang="es-ES" sz="1700">
                  <a:effectLst>
                    <a:outerShdw blurRad="38100" dist="38100" dir="2700000" algn="tl">
                      <a:srgbClr val="000000"/>
                    </a:outerShdw>
                  </a:effectLst>
                </a:rPr>
                <a:t>transformación</a:t>
              </a:r>
              <a:endParaRPr lang="es-ES" altLang="es-ES" sz="1700">
                <a:effectLst>
                  <a:outerShdw blurRad="38100" dist="38100" dir="2700000" algn="tl">
                    <a:srgbClr val="000000"/>
                  </a:outerShdw>
                </a:effectLst>
              </a:endParaRPr>
            </a:p>
          </p:txBody>
        </p:sp>
        <p:sp>
          <p:nvSpPr>
            <p:cNvPr id="264259" name="AutoShape 67"/>
            <p:cNvSpPr>
              <a:spLocks noChangeArrowheads="1"/>
            </p:cNvSpPr>
            <p:nvPr/>
          </p:nvSpPr>
          <p:spPr bwMode="auto">
            <a:xfrm rot="3616671">
              <a:off x="1006" y="1056"/>
              <a:ext cx="288" cy="192"/>
            </a:xfrm>
            <a:prstGeom prst="rightArrow">
              <a:avLst>
                <a:gd name="adj1" fmla="val 50000"/>
                <a:gd name="adj2" fmla="val 37500"/>
              </a:avLst>
            </a:pr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endParaRPr lang="es-ES"/>
            </a:p>
          </p:txBody>
        </p:sp>
        <p:sp>
          <p:nvSpPr>
            <p:cNvPr id="264260" name="Rectangle 68"/>
            <p:cNvSpPr>
              <a:spLocks noChangeArrowheads="1"/>
            </p:cNvSpPr>
            <p:nvPr/>
          </p:nvSpPr>
          <p:spPr bwMode="auto">
            <a:xfrm>
              <a:off x="384" y="3600"/>
              <a:ext cx="2304" cy="48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Red radial de distribución</a:t>
              </a:r>
              <a:endParaRPr lang="es-ES" altLang="es-ES" sz="2200">
                <a:effectLst/>
              </a:endParaRPr>
            </a:p>
          </p:txBody>
        </p:sp>
      </p:grpSp>
      <p:sp>
        <p:nvSpPr>
          <p:cNvPr id="264261" name="Rectangle 69"/>
          <p:cNvSpPr>
            <a:spLocks noChangeArrowheads="1"/>
          </p:cNvSpPr>
          <p:nvPr/>
        </p:nvSpPr>
        <p:spPr bwMode="auto">
          <a:xfrm>
            <a:off x="5418138" y="5673725"/>
            <a:ext cx="2971800" cy="762000"/>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txBody>
          <a:bodyPr>
            <a:spAutoFit/>
          </a:bodyPr>
          <a:lstStyle/>
          <a:p>
            <a:pPr algn="l">
              <a:spcBef>
                <a:spcPct val="0"/>
              </a:spcBef>
            </a:pPr>
            <a:r>
              <a:rPr lang="es-ES_tradnl" altLang="es-ES" sz="2200">
                <a:effectLst/>
              </a:rPr>
              <a:t>Red de distribución</a:t>
            </a:r>
          </a:p>
          <a:p>
            <a:pPr algn="l">
              <a:spcBef>
                <a:spcPct val="0"/>
              </a:spcBef>
            </a:pPr>
            <a:r>
              <a:rPr lang="es-ES_tradnl" altLang="es-ES" sz="2200">
                <a:effectLst/>
              </a:rPr>
              <a:t>en anillo</a:t>
            </a:r>
            <a:endParaRPr lang="es-ES" altLang="es-ES" sz="2200">
              <a:effectLst/>
            </a:endParaRPr>
          </a:p>
        </p:txBody>
      </p:sp>
      <p:sp>
        <p:nvSpPr>
          <p:cNvPr id="264318" name="Freeform 126"/>
          <p:cNvSpPr>
            <a:spLocks/>
          </p:cNvSpPr>
          <p:nvPr/>
        </p:nvSpPr>
        <p:spPr bwMode="auto">
          <a:xfrm>
            <a:off x="6629400" y="2271713"/>
            <a:ext cx="914400" cy="533400"/>
          </a:xfrm>
          <a:custGeom>
            <a:avLst/>
            <a:gdLst>
              <a:gd name="T0" fmla="*/ 0 w 576"/>
              <a:gd name="T1" fmla="*/ 336 h 336"/>
              <a:gd name="T2" fmla="*/ 96 w 576"/>
              <a:gd name="T3" fmla="*/ 96 h 336"/>
              <a:gd name="T4" fmla="*/ 480 w 576"/>
              <a:gd name="T5" fmla="*/ 96 h 336"/>
              <a:gd name="T6" fmla="*/ 576 w 576"/>
              <a:gd name="T7" fmla="*/ 0 h 336"/>
            </a:gdLst>
            <a:ahLst/>
            <a:cxnLst>
              <a:cxn ang="0">
                <a:pos x="T0" y="T1"/>
              </a:cxn>
              <a:cxn ang="0">
                <a:pos x="T2" y="T3"/>
              </a:cxn>
              <a:cxn ang="0">
                <a:pos x="T4" y="T5"/>
              </a:cxn>
              <a:cxn ang="0">
                <a:pos x="T6" y="T7"/>
              </a:cxn>
            </a:cxnLst>
            <a:rect l="0" t="0" r="r" b="b"/>
            <a:pathLst>
              <a:path w="576" h="336">
                <a:moveTo>
                  <a:pt x="0" y="336"/>
                </a:moveTo>
                <a:lnTo>
                  <a:pt x="96" y="96"/>
                </a:lnTo>
                <a:lnTo>
                  <a:pt x="480" y="96"/>
                </a:lnTo>
                <a:lnTo>
                  <a:pt x="57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22" name="Oval 130"/>
          <p:cNvSpPr>
            <a:spLocks noChangeArrowheads="1"/>
          </p:cNvSpPr>
          <p:nvPr/>
        </p:nvSpPr>
        <p:spPr bwMode="auto">
          <a:xfrm>
            <a:off x="8591550" y="2260600"/>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grpSp>
        <p:nvGrpSpPr>
          <p:cNvPr id="264372" name="Group 180"/>
          <p:cNvGrpSpPr>
            <a:grpSpLocks/>
          </p:cNvGrpSpPr>
          <p:nvPr/>
        </p:nvGrpSpPr>
        <p:grpSpPr bwMode="auto">
          <a:xfrm>
            <a:off x="4876800" y="914400"/>
            <a:ext cx="4035425" cy="2212975"/>
            <a:chOff x="3072" y="576"/>
            <a:chExt cx="2542" cy="1394"/>
          </a:xfrm>
        </p:grpSpPr>
        <p:sp>
          <p:nvSpPr>
            <p:cNvPr id="264364" name="Freeform 172"/>
            <p:cNvSpPr>
              <a:spLocks/>
            </p:cNvSpPr>
            <p:nvPr/>
          </p:nvSpPr>
          <p:spPr bwMode="auto">
            <a:xfrm>
              <a:off x="3360" y="816"/>
              <a:ext cx="1584" cy="912"/>
            </a:xfrm>
            <a:custGeom>
              <a:avLst/>
              <a:gdLst>
                <a:gd name="T0" fmla="*/ 336 w 1584"/>
                <a:gd name="T1" fmla="*/ 912 h 912"/>
                <a:gd name="T2" fmla="*/ 0 w 1584"/>
                <a:gd name="T3" fmla="*/ 672 h 912"/>
                <a:gd name="T4" fmla="*/ 624 w 1584"/>
                <a:gd name="T5" fmla="*/ 192 h 912"/>
                <a:gd name="T6" fmla="*/ 1584 w 1584"/>
                <a:gd name="T7" fmla="*/ 0 h 912"/>
              </a:gdLst>
              <a:ahLst/>
              <a:cxnLst>
                <a:cxn ang="0">
                  <a:pos x="T0" y="T1"/>
                </a:cxn>
                <a:cxn ang="0">
                  <a:pos x="T2" y="T3"/>
                </a:cxn>
                <a:cxn ang="0">
                  <a:pos x="T4" y="T5"/>
                </a:cxn>
                <a:cxn ang="0">
                  <a:pos x="T6" y="T7"/>
                </a:cxn>
              </a:cxnLst>
              <a:rect l="0" t="0" r="r" b="b"/>
              <a:pathLst>
                <a:path w="1584" h="912">
                  <a:moveTo>
                    <a:pt x="336" y="912"/>
                  </a:moveTo>
                  <a:lnTo>
                    <a:pt x="0" y="672"/>
                  </a:lnTo>
                  <a:lnTo>
                    <a:pt x="624" y="192"/>
                  </a:lnTo>
                  <a:lnTo>
                    <a:pt x="158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32" name="Line 140"/>
            <p:cNvSpPr>
              <a:spLocks noChangeShapeType="1"/>
            </p:cNvSpPr>
            <p:nvPr/>
          </p:nvSpPr>
          <p:spPr bwMode="auto">
            <a:xfrm flipH="1" flipV="1">
              <a:off x="4992" y="1239"/>
              <a:ext cx="144" cy="96"/>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31" name="Line 139"/>
            <p:cNvSpPr>
              <a:spLocks noChangeShapeType="1"/>
            </p:cNvSpPr>
            <p:nvPr/>
          </p:nvSpPr>
          <p:spPr bwMode="auto">
            <a:xfrm flipV="1">
              <a:off x="4752" y="1287"/>
              <a:ext cx="96"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09" name="Line 117"/>
            <p:cNvSpPr>
              <a:spLocks noChangeShapeType="1"/>
            </p:cNvSpPr>
            <p:nvPr/>
          </p:nvSpPr>
          <p:spPr bwMode="auto">
            <a:xfrm flipH="1" flipV="1">
              <a:off x="3696" y="765"/>
              <a:ext cx="306"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10" name="Oval 118"/>
            <p:cNvSpPr>
              <a:spLocks noChangeArrowheads="1"/>
            </p:cNvSpPr>
            <p:nvPr/>
          </p:nvSpPr>
          <p:spPr bwMode="auto">
            <a:xfrm>
              <a:off x="3601" y="683"/>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13" name="Line 121"/>
            <p:cNvSpPr>
              <a:spLocks noChangeShapeType="1"/>
            </p:cNvSpPr>
            <p:nvPr/>
          </p:nvSpPr>
          <p:spPr bwMode="auto">
            <a:xfrm>
              <a:off x="3072" y="1488"/>
              <a:ext cx="29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14" name="Oval 122"/>
            <p:cNvSpPr>
              <a:spLocks noChangeArrowheads="1"/>
            </p:cNvSpPr>
            <p:nvPr/>
          </p:nvSpPr>
          <p:spPr bwMode="auto">
            <a:xfrm>
              <a:off x="3072" y="1410"/>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15" name="Line 123"/>
            <p:cNvSpPr>
              <a:spLocks noChangeShapeType="1"/>
            </p:cNvSpPr>
            <p:nvPr/>
          </p:nvSpPr>
          <p:spPr bwMode="auto">
            <a:xfrm flipV="1">
              <a:off x="4918" y="646"/>
              <a:ext cx="336" cy="16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16" name="Oval 124"/>
            <p:cNvSpPr>
              <a:spLocks noChangeArrowheads="1"/>
            </p:cNvSpPr>
            <p:nvPr/>
          </p:nvSpPr>
          <p:spPr bwMode="auto">
            <a:xfrm>
              <a:off x="5195" y="576"/>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277" name="Rectangle 85"/>
            <p:cNvSpPr>
              <a:spLocks noChangeArrowheads="1"/>
            </p:cNvSpPr>
            <p:nvPr/>
          </p:nvSpPr>
          <p:spPr bwMode="auto">
            <a:xfrm>
              <a:off x="3423" y="1701"/>
              <a:ext cx="1536" cy="269"/>
            </a:xfrm>
            <a:prstGeom prst="rect">
              <a:avLst/>
            </a:prstGeom>
            <a:solidFill>
              <a:srgbClr val="FF0000"/>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a:spcBef>
                  <a:spcPct val="0"/>
                </a:spcBef>
              </a:pPr>
              <a:r>
                <a:rPr lang="es-ES_tradnl" altLang="es-ES" sz="2200">
                  <a:effectLst>
                    <a:outerShdw blurRad="38100" dist="38100" dir="2700000" algn="tl">
                      <a:srgbClr val="000000"/>
                    </a:outerShdw>
                  </a:effectLst>
                </a:rPr>
                <a:t>SUBESTACIÓN</a:t>
              </a:r>
              <a:endParaRPr lang="es-ES" altLang="es-ES" sz="2200">
                <a:effectLst>
                  <a:outerShdw blurRad="38100" dist="38100" dir="2700000" algn="tl">
                    <a:srgbClr val="000000"/>
                  </a:outerShdw>
                </a:effectLst>
              </a:endParaRPr>
            </a:p>
          </p:txBody>
        </p:sp>
        <p:sp>
          <p:nvSpPr>
            <p:cNvPr id="264319" name="Freeform 127"/>
            <p:cNvSpPr>
              <a:spLocks/>
            </p:cNvSpPr>
            <p:nvPr/>
          </p:nvSpPr>
          <p:spPr bwMode="auto">
            <a:xfrm>
              <a:off x="5136" y="951"/>
              <a:ext cx="240" cy="384"/>
            </a:xfrm>
            <a:custGeom>
              <a:avLst/>
              <a:gdLst>
                <a:gd name="T0" fmla="*/ 144 w 240"/>
                <a:gd name="T1" fmla="*/ 0 h 384"/>
                <a:gd name="T2" fmla="*/ 240 w 240"/>
                <a:gd name="T3" fmla="*/ 384 h 384"/>
                <a:gd name="T4" fmla="*/ 0 w 240"/>
                <a:gd name="T5" fmla="*/ 384 h 384"/>
              </a:gdLst>
              <a:ahLst/>
              <a:cxnLst>
                <a:cxn ang="0">
                  <a:pos x="T0" y="T1"/>
                </a:cxn>
                <a:cxn ang="0">
                  <a:pos x="T2" y="T3"/>
                </a:cxn>
                <a:cxn ang="0">
                  <a:pos x="T4" y="T5"/>
                </a:cxn>
              </a:cxnLst>
              <a:rect l="0" t="0" r="r" b="b"/>
              <a:pathLst>
                <a:path w="240" h="384">
                  <a:moveTo>
                    <a:pt x="144" y="0"/>
                  </a:moveTo>
                  <a:lnTo>
                    <a:pt x="240" y="384"/>
                  </a:lnTo>
                  <a:lnTo>
                    <a:pt x="0" y="38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21" name="Line 129"/>
            <p:cNvSpPr>
              <a:spLocks noChangeShapeType="1"/>
            </p:cNvSpPr>
            <p:nvPr/>
          </p:nvSpPr>
          <p:spPr bwMode="auto">
            <a:xfrm flipH="1" flipV="1">
              <a:off x="5359" y="1299"/>
              <a:ext cx="105"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23" name="Line 131"/>
            <p:cNvSpPr>
              <a:spLocks noChangeShapeType="1"/>
            </p:cNvSpPr>
            <p:nvPr/>
          </p:nvSpPr>
          <p:spPr bwMode="auto">
            <a:xfrm>
              <a:off x="5258" y="951"/>
              <a:ext cx="2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24" name="Oval 132"/>
            <p:cNvSpPr>
              <a:spLocks noChangeArrowheads="1"/>
            </p:cNvSpPr>
            <p:nvPr/>
          </p:nvSpPr>
          <p:spPr bwMode="auto">
            <a:xfrm>
              <a:off x="5470" y="889"/>
              <a:ext cx="144" cy="144"/>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25" name="Line 133"/>
            <p:cNvSpPr>
              <a:spLocks noChangeShapeType="1"/>
            </p:cNvSpPr>
            <p:nvPr/>
          </p:nvSpPr>
          <p:spPr bwMode="auto">
            <a:xfrm flipV="1">
              <a:off x="4848" y="1353"/>
              <a:ext cx="192" cy="4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26" name="Oval 134"/>
            <p:cNvSpPr>
              <a:spLocks noChangeArrowheads="1"/>
            </p:cNvSpPr>
            <p:nvPr/>
          </p:nvSpPr>
          <p:spPr bwMode="auto">
            <a:xfrm>
              <a:off x="5115" y="1314"/>
              <a:ext cx="65" cy="47"/>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28" name="Oval 136"/>
            <p:cNvSpPr>
              <a:spLocks noChangeArrowheads="1"/>
            </p:cNvSpPr>
            <p:nvPr/>
          </p:nvSpPr>
          <p:spPr bwMode="auto">
            <a:xfrm>
              <a:off x="4994" y="1337"/>
              <a:ext cx="65" cy="47"/>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29" name="Oval 137"/>
            <p:cNvSpPr>
              <a:spLocks noChangeArrowheads="1"/>
            </p:cNvSpPr>
            <p:nvPr/>
          </p:nvSpPr>
          <p:spPr bwMode="auto">
            <a:xfrm>
              <a:off x="4831" y="1384"/>
              <a:ext cx="65" cy="47"/>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30" name="Oval 138"/>
            <p:cNvSpPr>
              <a:spLocks noChangeArrowheads="1"/>
            </p:cNvSpPr>
            <p:nvPr/>
          </p:nvSpPr>
          <p:spPr bwMode="auto">
            <a:xfrm>
              <a:off x="4704" y="1431"/>
              <a:ext cx="65" cy="47"/>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grpSp>
      <p:sp>
        <p:nvSpPr>
          <p:cNvPr id="264346" name="Freeform 154"/>
          <p:cNvSpPr>
            <a:spLocks/>
          </p:cNvSpPr>
          <p:nvPr/>
        </p:nvSpPr>
        <p:spPr bwMode="auto">
          <a:xfrm>
            <a:off x="6672263" y="4703763"/>
            <a:ext cx="914400" cy="533400"/>
          </a:xfrm>
          <a:custGeom>
            <a:avLst/>
            <a:gdLst>
              <a:gd name="T0" fmla="*/ 0 w 576"/>
              <a:gd name="T1" fmla="*/ 336 h 336"/>
              <a:gd name="T2" fmla="*/ 96 w 576"/>
              <a:gd name="T3" fmla="*/ 96 h 336"/>
              <a:gd name="T4" fmla="*/ 480 w 576"/>
              <a:gd name="T5" fmla="*/ 96 h 336"/>
              <a:gd name="T6" fmla="*/ 576 w 576"/>
              <a:gd name="T7" fmla="*/ 0 h 336"/>
            </a:gdLst>
            <a:ahLst/>
            <a:cxnLst>
              <a:cxn ang="0">
                <a:pos x="T0" y="T1"/>
              </a:cxn>
              <a:cxn ang="0">
                <a:pos x="T2" y="T3"/>
              </a:cxn>
              <a:cxn ang="0">
                <a:pos x="T4" y="T5"/>
              </a:cxn>
              <a:cxn ang="0">
                <a:pos x="T6" y="T7"/>
              </a:cxn>
            </a:cxnLst>
            <a:rect l="0" t="0" r="r" b="b"/>
            <a:pathLst>
              <a:path w="576" h="336">
                <a:moveTo>
                  <a:pt x="0" y="336"/>
                </a:moveTo>
                <a:lnTo>
                  <a:pt x="96" y="96"/>
                </a:lnTo>
                <a:lnTo>
                  <a:pt x="480" y="96"/>
                </a:lnTo>
                <a:lnTo>
                  <a:pt x="576"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50" name="Freeform 158"/>
          <p:cNvSpPr>
            <a:spLocks/>
          </p:cNvSpPr>
          <p:nvPr/>
        </p:nvSpPr>
        <p:spPr bwMode="auto">
          <a:xfrm>
            <a:off x="8196263" y="3941763"/>
            <a:ext cx="381000" cy="609600"/>
          </a:xfrm>
          <a:custGeom>
            <a:avLst/>
            <a:gdLst>
              <a:gd name="T0" fmla="*/ 144 w 240"/>
              <a:gd name="T1" fmla="*/ 0 h 384"/>
              <a:gd name="T2" fmla="*/ 240 w 240"/>
              <a:gd name="T3" fmla="*/ 384 h 384"/>
              <a:gd name="T4" fmla="*/ 0 w 240"/>
              <a:gd name="T5" fmla="*/ 384 h 384"/>
            </a:gdLst>
            <a:ahLst/>
            <a:cxnLst>
              <a:cxn ang="0">
                <a:pos x="T0" y="T1"/>
              </a:cxn>
              <a:cxn ang="0">
                <a:pos x="T2" y="T3"/>
              </a:cxn>
              <a:cxn ang="0">
                <a:pos x="T4" y="T5"/>
              </a:cxn>
            </a:cxnLst>
            <a:rect l="0" t="0" r="r" b="b"/>
            <a:pathLst>
              <a:path w="240" h="384">
                <a:moveTo>
                  <a:pt x="144" y="0"/>
                </a:moveTo>
                <a:lnTo>
                  <a:pt x="240" y="384"/>
                </a:lnTo>
                <a:lnTo>
                  <a:pt x="0" y="384"/>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37" name="Line 145"/>
          <p:cNvSpPr>
            <a:spLocks noChangeShapeType="1"/>
          </p:cNvSpPr>
          <p:nvPr/>
        </p:nvSpPr>
        <p:spPr bwMode="auto">
          <a:xfrm flipH="1">
            <a:off x="8043863" y="4551363"/>
            <a:ext cx="152400" cy="3492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38" name="Line 146"/>
          <p:cNvSpPr>
            <a:spLocks noChangeShapeType="1"/>
          </p:cNvSpPr>
          <p:nvPr/>
        </p:nvSpPr>
        <p:spPr bwMode="auto">
          <a:xfrm flipV="1">
            <a:off x="7586663" y="4662488"/>
            <a:ext cx="152400" cy="41275"/>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39" name="Line 147"/>
          <p:cNvSpPr>
            <a:spLocks noChangeShapeType="1"/>
          </p:cNvSpPr>
          <p:nvPr/>
        </p:nvSpPr>
        <p:spPr bwMode="auto">
          <a:xfrm flipH="1" flipV="1">
            <a:off x="5913438" y="3649663"/>
            <a:ext cx="482600" cy="3778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40" name="Oval 148"/>
          <p:cNvSpPr>
            <a:spLocks noChangeArrowheads="1"/>
          </p:cNvSpPr>
          <p:nvPr/>
        </p:nvSpPr>
        <p:spPr bwMode="auto">
          <a:xfrm>
            <a:off x="5759450" y="3516313"/>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41" name="Line 149"/>
          <p:cNvSpPr>
            <a:spLocks noChangeShapeType="1"/>
          </p:cNvSpPr>
          <p:nvPr/>
        </p:nvSpPr>
        <p:spPr bwMode="auto">
          <a:xfrm>
            <a:off x="4919663" y="4794250"/>
            <a:ext cx="4746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42" name="Oval 150"/>
          <p:cNvSpPr>
            <a:spLocks noChangeArrowheads="1"/>
          </p:cNvSpPr>
          <p:nvPr/>
        </p:nvSpPr>
        <p:spPr bwMode="auto">
          <a:xfrm>
            <a:off x="4919663" y="4670425"/>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43" name="Line 151"/>
          <p:cNvSpPr>
            <a:spLocks noChangeShapeType="1"/>
          </p:cNvSpPr>
          <p:nvPr/>
        </p:nvSpPr>
        <p:spPr bwMode="auto">
          <a:xfrm flipV="1">
            <a:off x="7891463" y="3465513"/>
            <a:ext cx="534987" cy="2762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44" name="Oval 152"/>
          <p:cNvSpPr>
            <a:spLocks noChangeArrowheads="1"/>
          </p:cNvSpPr>
          <p:nvPr/>
        </p:nvSpPr>
        <p:spPr bwMode="auto">
          <a:xfrm>
            <a:off x="8289925" y="3346450"/>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51" name="Line 159"/>
          <p:cNvSpPr>
            <a:spLocks noChangeShapeType="1"/>
          </p:cNvSpPr>
          <p:nvPr/>
        </p:nvSpPr>
        <p:spPr bwMode="auto">
          <a:xfrm flipH="1" flipV="1">
            <a:off x="8550275" y="4494213"/>
            <a:ext cx="166688"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52" name="Oval 160"/>
          <p:cNvSpPr>
            <a:spLocks noChangeArrowheads="1"/>
          </p:cNvSpPr>
          <p:nvPr/>
        </p:nvSpPr>
        <p:spPr bwMode="auto">
          <a:xfrm>
            <a:off x="8634413" y="4692650"/>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53" name="Line 161"/>
          <p:cNvSpPr>
            <a:spLocks noChangeShapeType="1"/>
          </p:cNvSpPr>
          <p:nvPr/>
        </p:nvSpPr>
        <p:spPr bwMode="auto">
          <a:xfrm>
            <a:off x="8389938" y="3941763"/>
            <a:ext cx="4746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54" name="Oval 162"/>
          <p:cNvSpPr>
            <a:spLocks noChangeArrowheads="1"/>
          </p:cNvSpPr>
          <p:nvPr/>
        </p:nvSpPr>
        <p:spPr bwMode="auto">
          <a:xfrm>
            <a:off x="8726488" y="3843338"/>
            <a:ext cx="228600" cy="228600"/>
          </a:xfrm>
          <a:prstGeom prst="ellipse">
            <a:avLst/>
          </a:prstGeom>
          <a:solidFill>
            <a:srgbClr val="FFFF00"/>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spAutoFit/>
          </a:bodyPr>
          <a:lstStyle/>
          <a:p>
            <a:endParaRPr lang="es-ES"/>
          </a:p>
        </p:txBody>
      </p:sp>
      <p:sp>
        <p:nvSpPr>
          <p:cNvPr id="264355" name="Line 163"/>
          <p:cNvSpPr>
            <a:spLocks noChangeShapeType="1"/>
          </p:cNvSpPr>
          <p:nvPr/>
        </p:nvSpPr>
        <p:spPr bwMode="auto">
          <a:xfrm flipV="1">
            <a:off x="7739063" y="4579938"/>
            <a:ext cx="3048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56" name="Oval 164"/>
          <p:cNvSpPr>
            <a:spLocks noChangeArrowheads="1"/>
          </p:cNvSpPr>
          <p:nvPr/>
        </p:nvSpPr>
        <p:spPr bwMode="auto">
          <a:xfrm>
            <a:off x="8162925" y="4518025"/>
            <a:ext cx="103188" cy="74613"/>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57" name="Oval 165"/>
          <p:cNvSpPr>
            <a:spLocks noChangeArrowheads="1"/>
          </p:cNvSpPr>
          <p:nvPr/>
        </p:nvSpPr>
        <p:spPr bwMode="auto">
          <a:xfrm>
            <a:off x="7970838" y="4554538"/>
            <a:ext cx="103187" cy="74612"/>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58" name="Oval 166"/>
          <p:cNvSpPr>
            <a:spLocks noChangeArrowheads="1"/>
          </p:cNvSpPr>
          <p:nvPr/>
        </p:nvSpPr>
        <p:spPr bwMode="auto">
          <a:xfrm>
            <a:off x="7712075" y="4629150"/>
            <a:ext cx="103188" cy="74613"/>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59" name="Oval 167"/>
          <p:cNvSpPr>
            <a:spLocks noChangeArrowheads="1"/>
          </p:cNvSpPr>
          <p:nvPr/>
        </p:nvSpPr>
        <p:spPr bwMode="auto">
          <a:xfrm>
            <a:off x="7510463" y="4703763"/>
            <a:ext cx="103187" cy="74612"/>
          </a:xfrm>
          <a:prstGeom prst="ellipse">
            <a:avLst/>
          </a:prstGeom>
          <a:solidFill>
            <a:schemeClr val="hlink"/>
          </a:solidFill>
          <a:ln w="3175">
            <a:solidFill>
              <a:schemeClr val="bg2"/>
            </a:solidFill>
            <a:round/>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spAutoFit/>
          </a:bodyPr>
          <a:lstStyle/>
          <a:p>
            <a:endParaRPr lang="es-ES"/>
          </a:p>
        </p:txBody>
      </p:sp>
      <p:sp>
        <p:nvSpPr>
          <p:cNvPr id="264363" name="Freeform 171"/>
          <p:cNvSpPr>
            <a:spLocks/>
          </p:cNvSpPr>
          <p:nvPr/>
        </p:nvSpPr>
        <p:spPr bwMode="auto">
          <a:xfrm>
            <a:off x="5410200" y="3733800"/>
            <a:ext cx="2514600" cy="1447800"/>
          </a:xfrm>
          <a:custGeom>
            <a:avLst/>
            <a:gdLst>
              <a:gd name="T0" fmla="*/ 336 w 1584"/>
              <a:gd name="T1" fmla="*/ 912 h 912"/>
              <a:gd name="T2" fmla="*/ 0 w 1584"/>
              <a:gd name="T3" fmla="*/ 672 h 912"/>
              <a:gd name="T4" fmla="*/ 624 w 1584"/>
              <a:gd name="T5" fmla="*/ 192 h 912"/>
              <a:gd name="T6" fmla="*/ 1584 w 1584"/>
              <a:gd name="T7" fmla="*/ 0 h 912"/>
            </a:gdLst>
            <a:ahLst/>
            <a:cxnLst>
              <a:cxn ang="0">
                <a:pos x="T0" y="T1"/>
              </a:cxn>
              <a:cxn ang="0">
                <a:pos x="T2" y="T3"/>
              </a:cxn>
              <a:cxn ang="0">
                <a:pos x="T4" y="T5"/>
              </a:cxn>
              <a:cxn ang="0">
                <a:pos x="T6" y="T7"/>
              </a:cxn>
            </a:cxnLst>
            <a:rect l="0" t="0" r="r" b="b"/>
            <a:pathLst>
              <a:path w="1584" h="912">
                <a:moveTo>
                  <a:pt x="336" y="912"/>
                </a:moveTo>
                <a:lnTo>
                  <a:pt x="0" y="672"/>
                </a:lnTo>
                <a:lnTo>
                  <a:pt x="624" y="192"/>
                </a:lnTo>
                <a:lnTo>
                  <a:pt x="1584"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49" name="Rectangle 157"/>
          <p:cNvSpPr>
            <a:spLocks noChangeArrowheads="1"/>
          </p:cNvSpPr>
          <p:nvPr/>
        </p:nvSpPr>
        <p:spPr bwMode="auto">
          <a:xfrm>
            <a:off x="5476875" y="5132388"/>
            <a:ext cx="2438400" cy="427037"/>
          </a:xfrm>
          <a:prstGeom prst="rect">
            <a:avLst/>
          </a:prstGeom>
          <a:solidFill>
            <a:srgbClr val="FF0000"/>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a:spcBef>
                <a:spcPct val="0"/>
              </a:spcBef>
            </a:pPr>
            <a:r>
              <a:rPr lang="es-ES_tradnl" altLang="es-ES" sz="2200">
                <a:effectLst>
                  <a:outerShdw blurRad="38100" dist="38100" dir="2700000" algn="tl">
                    <a:srgbClr val="000000"/>
                  </a:outerShdw>
                </a:effectLst>
              </a:rPr>
              <a:t>SUBESTACIÓN</a:t>
            </a:r>
            <a:endParaRPr lang="es-ES" altLang="es-ES" sz="2200">
              <a:effectLst>
                <a:outerShdw blurRad="38100" dist="38100" dir="2700000" algn="tl">
                  <a:srgbClr val="000000"/>
                </a:outerShdw>
              </a:effectLst>
            </a:endParaRPr>
          </a:p>
        </p:txBody>
      </p:sp>
      <p:sp>
        <p:nvSpPr>
          <p:cNvPr id="264365" name="Line 173"/>
          <p:cNvSpPr>
            <a:spLocks noChangeShapeType="1"/>
          </p:cNvSpPr>
          <p:nvPr/>
        </p:nvSpPr>
        <p:spPr bwMode="auto">
          <a:xfrm>
            <a:off x="7848600" y="1295400"/>
            <a:ext cx="5334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67" name="Line 175"/>
          <p:cNvSpPr>
            <a:spLocks noChangeShapeType="1"/>
          </p:cNvSpPr>
          <p:nvPr/>
        </p:nvSpPr>
        <p:spPr bwMode="auto">
          <a:xfrm flipH="1" flipV="1">
            <a:off x="5410200" y="2438400"/>
            <a:ext cx="228600"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68" name="Line 176"/>
          <p:cNvSpPr>
            <a:spLocks noChangeShapeType="1"/>
          </p:cNvSpPr>
          <p:nvPr/>
        </p:nvSpPr>
        <p:spPr bwMode="auto">
          <a:xfrm flipV="1">
            <a:off x="5743575" y="1901825"/>
            <a:ext cx="206375" cy="1555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69" name="Line 177"/>
          <p:cNvSpPr>
            <a:spLocks noChangeShapeType="1"/>
          </p:cNvSpPr>
          <p:nvPr/>
        </p:nvSpPr>
        <p:spPr bwMode="auto">
          <a:xfrm flipV="1">
            <a:off x="7010400" y="1419225"/>
            <a:ext cx="211138" cy="285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73" name="Line 181"/>
          <p:cNvSpPr>
            <a:spLocks noChangeShapeType="1"/>
          </p:cNvSpPr>
          <p:nvPr/>
        </p:nvSpPr>
        <p:spPr bwMode="auto">
          <a:xfrm>
            <a:off x="6965950" y="4864100"/>
            <a:ext cx="27622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74" name="Line 182"/>
          <p:cNvSpPr>
            <a:spLocks noChangeShapeType="1"/>
          </p:cNvSpPr>
          <p:nvPr/>
        </p:nvSpPr>
        <p:spPr bwMode="auto">
          <a:xfrm flipH="1" flipV="1">
            <a:off x="5514975" y="4876800"/>
            <a:ext cx="200025" cy="1524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81" name="Line 189"/>
          <p:cNvSpPr>
            <a:spLocks noChangeShapeType="1"/>
          </p:cNvSpPr>
          <p:nvPr/>
        </p:nvSpPr>
        <p:spPr bwMode="auto">
          <a:xfrm>
            <a:off x="7870825" y="1309688"/>
            <a:ext cx="488950" cy="214312"/>
          </a:xfrm>
          <a:prstGeom prst="line">
            <a:avLst/>
          </a:prstGeom>
          <a:noFill/>
          <a:ln w="889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grpSp>
        <p:nvGrpSpPr>
          <p:cNvPr id="264380" name="Group 188"/>
          <p:cNvGrpSpPr>
            <a:grpSpLocks/>
          </p:cNvGrpSpPr>
          <p:nvPr/>
        </p:nvGrpSpPr>
        <p:grpSpPr bwMode="auto">
          <a:xfrm>
            <a:off x="7315200" y="1219200"/>
            <a:ext cx="1174750" cy="717550"/>
            <a:chOff x="4608" y="768"/>
            <a:chExt cx="740" cy="452"/>
          </a:xfrm>
        </p:grpSpPr>
        <p:grpSp>
          <p:nvGrpSpPr>
            <p:cNvPr id="264378" name="Group 186"/>
            <p:cNvGrpSpPr>
              <a:grpSpLocks/>
            </p:cNvGrpSpPr>
            <p:nvPr/>
          </p:nvGrpSpPr>
          <p:grpSpPr bwMode="auto">
            <a:xfrm rot="16075364">
              <a:off x="5044" y="764"/>
              <a:ext cx="299" cy="308"/>
              <a:chOff x="2064" y="912"/>
              <a:chExt cx="299" cy="308"/>
            </a:xfrm>
          </p:grpSpPr>
          <p:sp>
            <p:nvSpPr>
              <p:cNvPr id="264376" name="Freeform 184"/>
              <p:cNvSpPr>
                <a:spLocks/>
              </p:cNvSpPr>
              <p:nvPr/>
            </p:nvSpPr>
            <p:spPr bwMode="auto">
              <a:xfrm>
                <a:off x="2064" y="912"/>
                <a:ext cx="240" cy="192"/>
              </a:xfrm>
              <a:custGeom>
                <a:avLst/>
                <a:gdLst>
                  <a:gd name="T0" fmla="*/ 0 w 240"/>
                  <a:gd name="T1" fmla="*/ 0 h 192"/>
                  <a:gd name="T2" fmla="*/ 144 w 240"/>
                  <a:gd name="T3" fmla="*/ 144 h 192"/>
                  <a:gd name="T4" fmla="*/ 144 w 240"/>
                  <a:gd name="T5" fmla="*/ 0 h 192"/>
                  <a:gd name="T6" fmla="*/ 240 w 240"/>
                  <a:gd name="T7" fmla="*/ 192 h 192"/>
                </a:gdLst>
                <a:ahLst/>
                <a:cxnLst>
                  <a:cxn ang="0">
                    <a:pos x="T0" y="T1"/>
                  </a:cxn>
                  <a:cxn ang="0">
                    <a:pos x="T2" y="T3"/>
                  </a:cxn>
                  <a:cxn ang="0">
                    <a:pos x="T4" y="T5"/>
                  </a:cxn>
                  <a:cxn ang="0">
                    <a:pos x="T6" y="T7"/>
                  </a:cxn>
                </a:cxnLst>
                <a:rect l="0" t="0" r="r" b="b"/>
                <a:pathLst>
                  <a:path w="240" h="192">
                    <a:moveTo>
                      <a:pt x="0" y="0"/>
                    </a:moveTo>
                    <a:lnTo>
                      <a:pt x="144" y="144"/>
                    </a:lnTo>
                    <a:lnTo>
                      <a:pt x="144" y="0"/>
                    </a:lnTo>
                    <a:lnTo>
                      <a:pt x="240" y="192"/>
                    </a:lnTo>
                  </a:path>
                </a:pathLst>
              </a:custGeom>
              <a:solidFill>
                <a:srgbClr val="00FF00"/>
              </a:solidFill>
              <a:ln w="38100" cap="flat" cmpd="sng">
                <a:solidFill>
                  <a:srgbClr val="00FF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64377" name="Line 185"/>
              <p:cNvSpPr>
                <a:spLocks noChangeShapeType="1"/>
              </p:cNvSpPr>
              <p:nvPr/>
            </p:nvSpPr>
            <p:spPr bwMode="auto">
              <a:xfrm>
                <a:off x="2267" y="1028"/>
                <a:ext cx="96" cy="192"/>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grpSp>
        <p:sp>
          <p:nvSpPr>
            <p:cNvPr id="264379" name="Rectangle 187"/>
            <p:cNvSpPr>
              <a:spLocks noChangeArrowheads="1"/>
            </p:cNvSpPr>
            <p:nvPr/>
          </p:nvSpPr>
          <p:spPr bwMode="auto">
            <a:xfrm>
              <a:off x="4608" y="1008"/>
              <a:ext cx="526"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l">
                <a:spcBef>
                  <a:spcPct val="20000"/>
                </a:spcBef>
                <a:buClr>
                  <a:schemeClr val="accent2"/>
                </a:buClr>
                <a:buSzPct val="75000"/>
                <a:buFont typeface="Monotype Sorts" pitchFamily="2" charset="2"/>
                <a:buNone/>
              </a:pPr>
              <a:r>
                <a:rPr lang="es-ES_tradnl" altLang="es-ES" sz="1600">
                  <a:solidFill>
                    <a:srgbClr val="66FF33"/>
                  </a:solidFill>
                  <a:effectLst>
                    <a:outerShdw blurRad="38100" dist="38100" dir="2700000" algn="tl">
                      <a:srgbClr val="000000"/>
                    </a:outerShdw>
                  </a:effectLst>
                </a:rPr>
                <a:t>Avería</a:t>
              </a:r>
              <a:endParaRPr lang="es-ES" altLang="es-ES" sz="1600">
                <a:solidFill>
                  <a:srgbClr val="66FF33"/>
                </a:solidFill>
                <a:effectLst>
                  <a:outerShdw blurRad="38100" dist="38100" dir="2700000" algn="tl">
                    <a:srgbClr val="000000"/>
                  </a:outerShdw>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64380"/>
                                        </p:tgtEl>
                                        <p:attrNameLst>
                                          <p:attrName>style.visibility</p:attrName>
                                        </p:attrNameLst>
                                      </p:cBhvr>
                                      <p:to>
                                        <p:strVal val="visible"/>
                                      </p:to>
                                    </p:set>
                                    <p:anim calcmode="lin" valueType="num">
                                      <p:cBhvr>
                                        <p:cTn id="7" dur="5000" fill="hold"/>
                                        <p:tgtEl>
                                          <p:spTgt spid="264380"/>
                                        </p:tgtEl>
                                        <p:attrNameLst>
                                          <p:attrName>ppt_w</p:attrName>
                                        </p:attrNameLst>
                                      </p:cBhvr>
                                      <p:tavLst>
                                        <p:tav tm="0" fmla="#ppt_w*sin(2.5*pi*$)">
                                          <p:val>
                                            <p:fltVal val="0"/>
                                          </p:val>
                                        </p:tav>
                                        <p:tav tm="100000">
                                          <p:val>
                                            <p:fltVal val="1"/>
                                          </p:val>
                                        </p:tav>
                                      </p:tavLst>
                                    </p:anim>
                                    <p:anim calcmode="lin" valueType="num">
                                      <p:cBhvr>
                                        <p:cTn id="8" dur="5000" fill="hold"/>
                                        <p:tgtEl>
                                          <p:spTgt spid="264380"/>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0"/>
                            </p:stCondLst>
                            <p:childTnLst>
                              <p:par>
                                <p:cTn id="10" presetID="19" presetClass="entr" presetSubtype="10" fill="hold" grpId="0" nodeType="afterEffect">
                                  <p:stCondLst>
                                    <p:cond delay="0"/>
                                  </p:stCondLst>
                                  <p:childTnLst>
                                    <p:set>
                                      <p:cBhvr>
                                        <p:cTn id="11" dur="1" fill="hold">
                                          <p:stCondLst>
                                            <p:cond delay="0"/>
                                          </p:stCondLst>
                                        </p:cTn>
                                        <p:tgtEl>
                                          <p:spTgt spid="264381"/>
                                        </p:tgtEl>
                                        <p:attrNameLst>
                                          <p:attrName>style.visibility</p:attrName>
                                        </p:attrNameLst>
                                      </p:cBhvr>
                                      <p:to>
                                        <p:strVal val="visible"/>
                                      </p:to>
                                    </p:set>
                                    <p:anim calcmode="lin" valueType="num">
                                      <p:cBhvr>
                                        <p:cTn id="12" dur="5000" fill="hold"/>
                                        <p:tgtEl>
                                          <p:spTgt spid="264381"/>
                                        </p:tgtEl>
                                        <p:attrNameLst>
                                          <p:attrName>ppt_w</p:attrName>
                                        </p:attrNameLst>
                                      </p:cBhvr>
                                      <p:tavLst>
                                        <p:tav tm="0" fmla="#ppt_w*sin(2.5*pi*$)">
                                          <p:val>
                                            <p:fltVal val="0"/>
                                          </p:val>
                                        </p:tav>
                                        <p:tav tm="100000">
                                          <p:val>
                                            <p:fltVal val="1"/>
                                          </p:val>
                                        </p:tav>
                                      </p:tavLst>
                                    </p:anim>
                                    <p:anim calcmode="lin" valueType="num">
                                      <p:cBhvr>
                                        <p:cTn id="13" dur="5000" fill="hold"/>
                                        <p:tgtEl>
                                          <p:spTgt spid="264381"/>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64337"/>
                                        </p:tgtEl>
                                        <p:attrNameLst>
                                          <p:attrName>style.visibility</p:attrName>
                                        </p:attrNameLst>
                                      </p:cBhvr>
                                      <p:to>
                                        <p:strVal val="visible"/>
                                      </p:to>
                                    </p:set>
                                    <p:anim calcmode="lin" valueType="num">
                                      <p:cBhvr>
                                        <p:cTn id="18" dur="5000" fill="hold"/>
                                        <p:tgtEl>
                                          <p:spTgt spid="264337"/>
                                        </p:tgtEl>
                                        <p:attrNameLst>
                                          <p:attrName>ppt_w</p:attrName>
                                        </p:attrNameLst>
                                      </p:cBhvr>
                                      <p:tavLst>
                                        <p:tav tm="0" fmla="#ppt_w*sin(2.5*pi*$)">
                                          <p:val>
                                            <p:fltVal val="0"/>
                                          </p:val>
                                        </p:tav>
                                        <p:tav tm="100000">
                                          <p:val>
                                            <p:fltVal val="1"/>
                                          </p:val>
                                        </p:tav>
                                      </p:tavLst>
                                    </p:anim>
                                    <p:anim calcmode="lin" valueType="num">
                                      <p:cBhvr>
                                        <p:cTn id="19" dur="5000" fill="hold"/>
                                        <p:tgtEl>
                                          <p:spTgt spid="264337"/>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5000"/>
                            </p:stCondLst>
                            <p:childTnLst>
                              <p:par>
                                <p:cTn id="21" presetID="19" presetClass="entr" presetSubtype="10" fill="hold" grpId="0" nodeType="afterEffect">
                                  <p:stCondLst>
                                    <p:cond delay="0"/>
                                  </p:stCondLst>
                                  <p:childTnLst>
                                    <p:set>
                                      <p:cBhvr>
                                        <p:cTn id="22" dur="1" fill="hold">
                                          <p:stCondLst>
                                            <p:cond delay="0"/>
                                          </p:stCondLst>
                                        </p:cTn>
                                        <p:tgtEl>
                                          <p:spTgt spid="264338"/>
                                        </p:tgtEl>
                                        <p:attrNameLst>
                                          <p:attrName>style.visibility</p:attrName>
                                        </p:attrNameLst>
                                      </p:cBhvr>
                                      <p:to>
                                        <p:strVal val="visible"/>
                                      </p:to>
                                    </p:set>
                                    <p:anim calcmode="lin" valueType="num">
                                      <p:cBhvr>
                                        <p:cTn id="23" dur="5000" fill="hold"/>
                                        <p:tgtEl>
                                          <p:spTgt spid="264338"/>
                                        </p:tgtEl>
                                        <p:attrNameLst>
                                          <p:attrName>ppt_w</p:attrName>
                                        </p:attrNameLst>
                                      </p:cBhvr>
                                      <p:tavLst>
                                        <p:tav tm="0" fmla="#ppt_w*sin(2.5*pi*$)">
                                          <p:val>
                                            <p:fltVal val="0"/>
                                          </p:val>
                                        </p:tav>
                                        <p:tav tm="100000">
                                          <p:val>
                                            <p:fltVal val="1"/>
                                          </p:val>
                                        </p:tav>
                                      </p:tavLst>
                                    </p:anim>
                                    <p:anim calcmode="lin" valueType="num">
                                      <p:cBhvr>
                                        <p:cTn id="24" dur="5000" fill="hold"/>
                                        <p:tgtEl>
                                          <p:spTgt spid="264338"/>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0000"/>
                            </p:stCondLst>
                            <p:childTnLst>
                              <p:par>
                                <p:cTn id="26" presetID="19" presetClass="entr" presetSubtype="10" fill="hold" grpId="0" nodeType="afterEffect">
                                  <p:stCondLst>
                                    <p:cond delay="0"/>
                                  </p:stCondLst>
                                  <p:childTnLst>
                                    <p:set>
                                      <p:cBhvr>
                                        <p:cTn id="27" dur="1" fill="hold">
                                          <p:stCondLst>
                                            <p:cond delay="0"/>
                                          </p:stCondLst>
                                        </p:cTn>
                                        <p:tgtEl>
                                          <p:spTgt spid="264373"/>
                                        </p:tgtEl>
                                        <p:attrNameLst>
                                          <p:attrName>style.visibility</p:attrName>
                                        </p:attrNameLst>
                                      </p:cBhvr>
                                      <p:to>
                                        <p:strVal val="visible"/>
                                      </p:to>
                                    </p:set>
                                    <p:anim calcmode="lin" valueType="num">
                                      <p:cBhvr>
                                        <p:cTn id="28" dur="5000" fill="hold"/>
                                        <p:tgtEl>
                                          <p:spTgt spid="264373"/>
                                        </p:tgtEl>
                                        <p:attrNameLst>
                                          <p:attrName>ppt_w</p:attrName>
                                        </p:attrNameLst>
                                      </p:cBhvr>
                                      <p:tavLst>
                                        <p:tav tm="0" fmla="#ppt_w*sin(2.5*pi*$)">
                                          <p:val>
                                            <p:fltVal val="0"/>
                                          </p:val>
                                        </p:tav>
                                        <p:tav tm="100000">
                                          <p:val>
                                            <p:fltVal val="1"/>
                                          </p:val>
                                        </p:tav>
                                      </p:tavLst>
                                    </p:anim>
                                    <p:anim calcmode="lin" valueType="num">
                                      <p:cBhvr>
                                        <p:cTn id="29" dur="5000" fill="hold"/>
                                        <p:tgtEl>
                                          <p:spTgt spid="264373"/>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15000"/>
                            </p:stCondLst>
                            <p:childTnLst>
                              <p:par>
                                <p:cTn id="31" presetID="19" presetClass="entr" presetSubtype="10" fill="hold" grpId="0" nodeType="afterEffect">
                                  <p:stCondLst>
                                    <p:cond delay="0"/>
                                  </p:stCondLst>
                                  <p:childTnLst>
                                    <p:set>
                                      <p:cBhvr>
                                        <p:cTn id="32" dur="1" fill="hold">
                                          <p:stCondLst>
                                            <p:cond delay="0"/>
                                          </p:stCondLst>
                                        </p:cTn>
                                        <p:tgtEl>
                                          <p:spTgt spid="264374"/>
                                        </p:tgtEl>
                                        <p:attrNameLst>
                                          <p:attrName>style.visibility</p:attrName>
                                        </p:attrNameLst>
                                      </p:cBhvr>
                                      <p:to>
                                        <p:strVal val="visible"/>
                                      </p:to>
                                    </p:set>
                                    <p:anim calcmode="lin" valueType="num">
                                      <p:cBhvr>
                                        <p:cTn id="33" dur="5000" fill="hold"/>
                                        <p:tgtEl>
                                          <p:spTgt spid="264374"/>
                                        </p:tgtEl>
                                        <p:attrNameLst>
                                          <p:attrName>ppt_w</p:attrName>
                                        </p:attrNameLst>
                                      </p:cBhvr>
                                      <p:tavLst>
                                        <p:tav tm="0" fmla="#ppt_w*sin(2.5*pi*$)">
                                          <p:val>
                                            <p:fltVal val="0"/>
                                          </p:val>
                                        </p:tav>
                                        <p:tav tm="100000">
                                          <p:val>
                                            <p:fltVal val="1"/>
                                          </p:val>
                                        </p:tav>
                                      </p:tavLst>
                                    </p:anim>
                                    <p:anim calcmode="lin" valueType="num">
                                      <p:cBhvr>
                                        <p:cTn id="34" dur="5000" fill="hold"/>
                                        <p:tgtEl>
                                          <p:spTgt spid="2643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337" grpId="0" animBg="1"/>
      <p:bldP spid="264338" grpId="0" animBg="1"/>
      <p:bldP spid="264373" grpId="0" animBg="1"/>
      <p:bldP spid="264374" grpId="0" animBg="1"/>
      <p:bldP spid="26438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52400" y="-76200"/>
            <a:ext cx="8839200" cy="1143000"/>
          </a:xfrm>
          <a:noFill/>
          <a:ln/>
          <a:effectLst>
            <a:outerShdw dist="35921" dir="2700000" algn="ctr" rotWithShape="0">
              <a:schemeClr val="bg2"/>
            </a:outerShdw>
          </a:effectLst>
        </p:spPr>
        <p:txBody>
          <a:bodyPr/>
          <a:lstStyle/>
          <a:p>
            <a:r>
              <a:rPr lang="es-ES_tradnl" altLang="es-ES" sz="4700" b="1">
                <a:latin typeface="Tahoma" pitchFamily="34" charset="0"/>
              </a:rPr>
              <a:t>2.3 Las centrales eléctricas I</a:t>
            </a:r>
            <a:endParaRPr lang="es-ES_tradnl" altLang="es-ES"/>
          </a:p>
        </p:txBody>
      </p:sp>
      <p:sp>
        <p:nvSpPr>
          <p:cNvPr id="240656" name="Rectangle 16"/>
          <p:cNvSpPr>
            <a:spLocks noChangeArrowheads="1"/>
          </p:cNvSpPr>
          <p:nvPr/>
        </p:nvSpPr>
        <p:spPr bwMode="auto">
          <a:xfrm>
            <a:off x="457200" y="1565275"/>
            <a:ext cx="2209800" cy="396875"/>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HIDRAÚLICAS</a:t>
            </a:r>
            <a:endParaRPr lang="es-ES_tradnl" altLang="es-ES" sz="2000">
              <a:solidFill>
                <a:srgbClr val="000000"/>
              </a:solidFill>
              <a:effectLst/>
            </a:endParaRPr>
          </a:p>
        </p:txBody>
      </p:sp>
      <p:sp>
        <p:nvSpPr>
          <p:cNvPr id="240657" name="Rectangle 17"/>
          <p:cNvSpPr>
            <a:spLocks noGrp="1" noChangeArrowheads="1"/>
          </p:cNvSpPr>
          <p:nvPr>
            <p:ph type="body" idx="1"/>
          </p:nvPr>
        </p:nvSpPr>
        <p:spPr>
          <a:xfrm>
            <a:off x="3124200" y="1003300"/>
            <a:ext cx="6400800" cy="1905000"/>
          </a:xfrm>
          <a:noFill/>
          <a:ln/>
        </p:spPr>
        <p:txBody>
          <a:bodyPr/>
          <a:lstStyle/>
          <a:p>
            <a:r>
              <a:rPr lang="es-ES_tradnl" altLang="es-ES" sz="2000" b="1">
                <a:effectLst>
                  <a:outerShdw blurRad="38100" dist="38100" dir="2700000" algn="tl">
                    <a:srgbClr val="000000"/>
                  </a:outerShdw>
                </a:effectLst>
                <a:latin typeface="Tahoma" pitchFamily="34" charset="0"/>
              </a:rPr>
              <a:t>Transformación de la energía potencial acumulada por una masa de agua.</a:t>
            </a:r>
          </a:p>
          <a:p>
            <a:pPr>
              <a:spcBef>
                <a:spcPct val="35000"/>
              </a:spcBef>
            </a:pPr>
            <a:r>
              <a:rPr lang="es-ES_tradnl" altLang="es-ES" sz="2000" b="1">
                <a:effectLst>
                  <a:outerShdw blurRad="38100" dist="38100" dir="2700000" algn="tl">
                    <a:srgbClr val="000000"/>
                  </a:outerShdw>
                </a:effectLst>
                <a:latin typeface="Tahoma" pitchFamily="34" charset="0"/>
              </a:rPr>
              <a:t>Utilización turbina hidráulica.</a:t>
            </a:r>
          </a:p>
          <a:p>
            <a:pPr>
              <a:spcBef>
                <a:spcPct val="35000"/>
              </a:spcBef>
            </a:pPr>
            <a:r>
              <a:rPr lang="es-ES_tradnl" altLang="es-ES" sz="2000" b="1">
                <a:solidFill>
                  <a:schemeClr val="accent2"/>
                </a:solidFill>
                <a:effectLst>
                  <a:outerShdw blurRad="38100" dist="38100" dir="2700000" algn="tl">
                    <a:srgbClr val="000000"/>
                  </a:outerShdw>
                </a:effectLst>
                <a:latin typeface="Tahoma" pitchFamily="34" charset="0"/>
              </a:rPr>
              <a:t>Gran rapidez de respuesta.</a:t>
            </a:r>
          </a:p>
        </p:txBody>
      </p:sp>
      <p:sp>
        <p:nvSpPr>
          <p:cNvPr id="240658" name="Rectangle 18"/>
          <p:cNvSpPr>
            <a:spLocks noChangeArrowheads="1"/>
          </p:cNvSpPr>
          <p:nvPr/>
        </p:nvSpPr>
        <p:spPr bwMode="auto">
          <a:xfrm>
            <a:off x="457200" y="3375025"/>
            <a:ext cx="2743200" cy="396875"/>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TERMOELÉCTRICAS</a:t>
            </a:r>
            <a:endParaRPr lang="es-ES_tradnl" altLang="es-ES" sz="2000">
              <a:solidFill>
                <a:srgbClr val="000000"/>
              </a:solidFill>
              <a:effectLst/>
            </a:endParaRPr>
          </a:p>
        </p:txBody>
      </p:sp>
      <p:sp>
        <p:nvSpPr>
          <p:cNvPr id="240659" name="Rectangle 19"/>
          <p:cNvSpPr>
            <a:spLocks noChangeArrowheads="1"/>
          </p:cNvSpPr>
          <p:nvPr/>
        </p:nvSpPr>
        <p:spPr bwMode="auto">
          <a:xfrm>
            <a:off x="3581400" y="2673350"/>
            <a:ext cx="5867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Utilización de carbón, fuel, o combus-tible nuclear para producir vapor.</a:t>
            </a:r>
          </a:p>
          <a:p>
            <a:pPr>
              <a:spcBef>
                <a:spcPct val="35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Utilización de turbinas de vapor.</a:t>
            </a:r>
          </a:p>
          <a:p>
            <a:pPr>
              <a:spcBef>
                <a:spcPct val="35000"/>
              </a:spcBef>
              <a:buClr>
                <a:schemeClr val="accent2"/>
              </a:buClr>
              <a:buSzPct val="75000"/>
              <a:buFont typeface="Monotype Sorts" pitchFamily="2" charset="2"/>
              <a:buChar char="l"/>
            </a:pPr>
            <a:r>
              <a:rPr lang="es-ES_tradnl" altLang="es-ES" sz="2000">
                <a:solidFill>
                  <a:schemeClr val="accent2"/>
                </a:solidFill>
                <a:effectLst>
                  <a:outerShdw blurRad="38100" dist="38100" dir="2700000" algn="tl">
                    <a:srgbClr val="000000"/>
                  </a:outerShdw>
                </a:effectLst>
                <a:latin typeface="Tahoma" pitchFamily="34" charset="0"/>
              </a:rPr>
              <a:t>Elevada inercia, especialmente en las nucleares. Producción constante.</a:t>
            </a:r>
          </a:p>
        </p:txBody>
      </p:sp>
      <p:sp>
        <p:nvSpPr>
          <p:cNvPr id="240660" name="Rectangle 20"/>
          <p:cNvSpPr>
            <a:spLocks noChangeArrowheads="1"/>
          </p:cNvSpPr>
          <p:nvPr/>
        </p:nvSpPr>
        <p:spPr bwMode="auto">
          <a:xfrm>
            <a:off x="457200" y="4765675"/>
            <a:ext cx="2819400" cy="701675"/>
          </a:xfrm>
          <a:prstGeom prst="rect">
            <a:avLst/>
          </a:prstGeom>
          <a:solidFill>
            <a:srgbClr val="FF9900"/>
          </a:solidFill>
          <a:ln>
            <a:noFill/>
          </a:ln>
          <a:effectLst/>
          <a:scene3d>
            <a:camera prst="legacyObliqueTopRight"/>
            <a:lightRig rig="legacyFlat3" dir="b"/>
          </a:scene3d>
          <a:sp3d extrusionH="49200" prstMaterial="legacyMatte">
            <a:bevelT w="13500" h="13500" prst="angle"/>
            <a:bevelB w="13500" h="13500" prst="angle"/>
            <a:extrusionClr>
              <a:srgbClr val="FF99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NO CONVENCIONALES</a:t>
            </a:r>
            <a:endParaRPr lang="es-ES_tradnl" altLang="es-ES" sz="2000">
              <a:solidFill>
                <a:srgbClr val="000000"/>
              </a:solidFill>
              <a:effectLst/>
            </a:endParaRPr>
          </a:p>
        </p:txBody>
      </p:sp>
      <p:pic>
        <p:nvPicPr>
          <p:cNvPr id="24066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920750"/>
            <a:ext cx="1316038" cy="178752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pic>
        <p:nvPicPr>
          <p:cNvPr id="24066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20950"/>
            <a:ext cx="1593850" cy="216852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40663" name="Rectangle 23"/>
          <p:cNvSpPr>
            <a:spLocks noChangeArrowheads="1"/>
          </p:cNvSpPr>
          <p:nvPr/>
        </p:nvSpPr>
        <p:spPr bwMode="auto">
          <a:xfrm>
            <a:off x="3581400" y="4683125"/>
            <a:ext cx="5867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Eólicas</a:t>
            </a:r>
          </a:p>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Solares</a:t>
            </a:r>
          </a:p>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Mareomotrices</a:t>
            </a:r>
          </a:p>
        </p:txBody>
      </p:sp>
      <p:pic>
        <p:nvPicPr>
          <p:cNvPr id="240664"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588" y="4460875"/>
            <a:ext cx="1090612" cy="148272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40665" name="Rectangle 25"/>
          <p:cNvSpPr>
            <a:spLocks noChangeArrowheads="1"/>
          </p:cNvSpPr>
          <p:nvPr/>
        </p:nvSpPr>
        <p:spPr bwMode="auto">
          <a:xfrm>
            <a:off x="457200" y="6172200"/>
            <a:ext cx="2819400" cy="396875"/>
          </a:xfrm>
          <a:prstGeom prst="rect">
            <a:avLst/>
          </a:prstGeom>
          <a:solidFill>
            <a:srgbClr val="D60093"/>
          </a:solidFill>
          <a:ln>
            <a:noFill/>
          </a:ln>
          <a:effectLst/>
          <a:scene3d>
            <a:camera prst="legacyObliqueTopRight"/>
            <a:lightRig rig="legacyFlat3" dir="b"/>
          </a:scene3d>
          <a:sp3d extrusionH="49200" prstMaterial="legacyMatte">
            <a:bevelT w="13500" h="13500" prst="angle"/>
            <a:bevelB w="13500" h="13500" prst="angle"/>
            <a:extrusionClr>
              <a:srgbClr val="D60093"/>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DE BOMBEO</a:t>
            </a:r>
            <a:endParaRPr lang="es-ES_tradnl" altLang="es-ES" sz="2000">
              <a:solidFill>
                <a:srgbClr val="000000"/>
              </a:solidFill>
              <a:effectLst/>
            </a:endParaRPr>
          </a:p>
        </p:txBody>
      </p:sp>
      <p:sp>
        <p:nvSpPr>
          <p:cNvPr id="240666" name="Rectangle 26"/>
          <p:cNvSpPr>
            <a:spLocks noChangeArrowheads="1"/>
          </p:cNvSpPr>
          <p:nvPr/>
        </p:nvSpPr>
        <p:spPr bwMode="auto">
          <a:xfrm>
            <a:off x="3581400" y="5943600"/>
            <a:ext cx="5867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Utilizan agua previamente bombeada</a:t>
            </a:r>
          </a:p>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Son idénticas a las hidraúlicas</a:t>
            </a:r>
          </a:p>
        </p:txBody>
      </p:sp>
      <p:pic>
        <p:nvPicPr>
          <p:cNvPr id="240667"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954713"/>
            <a:ext cx="1090613" cy="827087"/>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40668" name="Rectangle 28"/>
          <p:cNvSpPr>
            <a:spLocks noChangeArrowheads="1"/>
          </p:cNvSpPr>
          <p:nvPr/>
        </p:nvSpPr>
        <p:spPr bwMode="auto">
          <a:xfrm>
            <a:off x="5257800" y="4691063"/>
            <a:ext cx="5867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Con turbinas de gas</a:t>
            </a:r>
          </a:p>
          <a:p>
            <a:pPr>
              <a:spcBef>
                <a:spcPct val="20000"/>
              </a:spcBef>
              <a:buClr>
                <a:schemeClr val="accent2"/>
              </a:buClr>
              <a:buSzPct val="75000"/>
              <a:buFont typeface="Monotype Sorts" pitchFamily="2" charset="2"/>
              <a:buChar char="l"/>
            </a:pPr>
            <a:r>
              <a:rPr lang="es-ES_tradnl" altLang="es-ES" sz="2000">
                <a:effectLst>
                  <a:outerShdw blurRad="38100" dist="38100" dir="2700000" algn="tl">
                    <a:srgbClr val="000000"/>
                  </a:outerShdw>
                </a:effectLst>
                <a:latin typeface="Tahoma" pitchFamily="34" charset="0"/>
              </a:rPr>
              <a:t>De ciclo combinado</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57"/>
                                        </p:tgtEl>
                                        <p:attrNameLst>
                                          <p:attrName>style.visibility</p:attrName>
                                        </p:attrNameLst>
                                      </p:cBhvr>
                                      <p:to>
                                        <p:strVal val="visible"/>
                                      </p:to>
                                    </p:set>
                                    <p:anim calcmode="lin" valueType="num">
                                      <p:cBhvr additive="base">
                                        <p:cTn id="7" dur="500" fill="hold"/>
                                        <p:tgtEl>
                                          <p:spTgt spid="240657"/>
                                        </p:tgtEl>
                                        <p:attrNameLst>
                                          <p:attrName>ppt_x</p:attrName>
                                        </p:attrNameLst>
                                      </p:cBhvr>
                                      <p:tavLst>
                                        <p:tav tm="0">
                                          <p:val>
                                            <p:strVal val="0-#ppt_w/2"/>
                                          </p:val>
                                        </p:tav>
                                        <p:tav tm="100000">
                                          <p:val>
                                            <p:strVal val="#ppt_x"/>
                                          </p:val>
                                        </p:tav>
                                      </p:tavLst>
                                    </p:anim>
                                    <p:anim calcmode="lin" valueType="num">
                                      <p:cBhvr additive="base">
                                        <p:cTn id="8" dur="500" fill="hold"/>
                                        <p:tgtEl>
                                          <p:spTgt spid="2406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59"/>
                                        </p:tgtEl>
                                        <p:attrNameLst>
                                          <p:attrName>style.visibility</p:attrName>
                                        </p:attrNameLst>
                                      </p:cBhvr>
                                      <p:to>
                                        <p:strVal val="visible"/>
                                      </p:to>
                                    </p:set>
                                    <p:anim calcmode="lin" valueType="num">
                                      <p:cBhvr additive="base">
                                        <p:cTn id="13" dur="500" fill="hold"/>
                                        <p:tgtEl>
                                          <p:spTgt spid="240659"/>
                                        </p:tgtEl>
                                        <p:attrNameLst>
                                          <p:attrName>ppt_x</p:attrName>
                                        </p:attrNameLst>
                                      </p:cBhvr>
                                      <p:tavLst>
                                        <p:tav tm="0">
                                          <p:val>
                                            <p:strVal val="0-#ppt_w/2"/>
                                          </p:val>
                                        </p:tav>
                                        <p:tav tm="100000">
                                          <p:val>
                                            <p:strVal val="#ppt_x"/>
                                          </p:val>
                                        </p:tav>
                                      </p:tavLst>
                                    </p:anim>
                                    <p:anim calcmode="lin" valueType="num">
                                      <p:cBhvr additive="base">
                                        <p:cTn id="14" dur="500" fill="hold"/>
                                        <p:tgtEl>
                                          <p:spTgt spid="2406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63"/>
                                        </p:tgtEl>
                                        <p:attrNameLst>
                                          <p:attrName>style.visibility</p:attrName>
                                        </p:attrNameLst>
                                      </p:cBhvr>
                                      <p:to>
                                        <p:strVal val="visible"/>
                                      </p:to>
                                    </p:set>
                                    <p:anim calcmode="lin" valueType="num">
                                      <p:cBhvr additive="base">
                                        <p:cTn id="19" dur="500" fill="hold"/>
                                        <p:tgtEl>
                                          <p:spTgt spid="240663"/>
                                        </p:tgtEl>
                                        <p:attrNameLst>
                                          <p:attrName>ppt_x</p:attrName>
                                        </p:attrNameLst>
                                      </p:cBhvr>
                                      <p:tavLst>
                                        <p:tav tm="0">
                                          <p:val>
                                            <p:strVal val="0-#ppt_w/2"/>
                                          </p:val>
                                        </p:tav>
                                        <p:tav tm="100000">
                                          <p:val>
                                            <p:strVal val="#ppt_x"/>
                                          </p:val>
                                        </p:tav>
                                      </p:tavLst>
                                    </p:anim>
                                    <p:anim calcmode="lin" valueType="num">
                                      <p:cBhvr additive="base">
                                        <p:cTn id="20" dur="500" fill="hold"/>
                                        <p:tgtEl>
                                          <p:spTgt spid="2406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66"/>
                                        </p:tgtEl>
                                        <p:attrNameLst>
                                          <p:attrName>style.visibility</p:attrName>
                                        </p:attrNameLst>
                                      </p:cBhvr>
                                      <p:to>
                                        <p:strVal val="visible"/>
                                      </p:to>
                                    </p:set>
                                    <p:anim calcmode="lin" valueType="num">
                                      <p:cBhvr additive="base">
                                        <p:cTn id="25" dur="500" fill="hold"/>
                                        <p:tgtEl>
                                          <p:spTgt spid="240666"/>
                                        </p:tgtEl>
                                        <p:attrNameLst>
                                          <p:attrName>ppt_x</p:attrName>
                                        </p:attrNameLst>
                                      </p:cBhvr>
                                      <p:tavLst>
                                        <p:tav tm="0">
                                          <p:val>
                                            <p:strVal val="0-#ppt_w/2"/>
                                          </p:val>
                                        </p:tav>
                                        <p:tav tm="100000">
                                          <p:val>
                                            <p:strVal val="#ppt_x"/>
                                          </p:val>
                                        </p:tav>
                                      </p:tavLst>
                                    </p:anim>
                                    <p:anim calcmode="lin" valueType="num">
                                      <p:cBhvr additive="base">
                                        <p:cTn id="26" dur="500" fill="hold"/>
                                        <p:tgtEl>
                                          <p:spTgt spid="2406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68"/>
                                        </p:tgtEl>
                                        <p:attrNameLst>
                                          <p:attrName>style.visibility</p:attrName>
                                        </p:attrNameLst>
                                      </p:cBhvr>
                                      <p:to>
                                        <p:strVal val="visible"/>
                                      </p:to>
                                    </p:set>
                                    <p:anim calcmode="lin" valueType="num">
                                      <p:cBhvr additive="base">
                                        <p:cTn id="31" dur="500" fill="hold"/>
                                        <p:tgtEl>
                                          <p:spTgt spid="240668"/>
                                        </p:tgtEl>
                                        <p:attrNameLst>
                                          <p:attrName>ppt_x</p:attrName>
                                        </p:attrNameLst>
                                      </p:cBhvr>
                                      <p:tavLst>
                                        <p:tav tm="0">
                                          <p:val>
                                            <p:strVal val="0-#ppt_w/2"/>
                                          </p:val>
                                        </p:tav>
                                        <p:tav tm="100000">
                                          <p:val>
                                            <p:strVal val="#ppt_x"/>
                                          </p:val>
                                        </p:tav>
                                      </p:tavLst>
                                    </p:anim>
                                    <p:anim calcmode="lin" valueType="num">
                                      <p:cBhvr additive="base">
                                        <p:cTn id="32" dur="500" fill="hold"/>
                                        <p:tgtEl>
                                          <p:spTgt spid="240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7" grpId="0" autoUpdateAnimBg="0"/>
      <p:bldP spid="240659" grpId="0" autoUpdateAnimBg="0"/>
      <p:bldP spid="240663" grpId="0" autoUpdateAnimBg="0"/>
      <p:bldP spid="240666" grpId="0" autoUpdateAnimBg="0"/>
      <p:bldP spid="24066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0" y="76200"/>
            <a:ext cx="9144000" cy="1143000"/>
          </a:xfrm>
          <a:noFill/>
          <a:ln/>
          <a:effectLst>
            <a:outerShdw dist="35921" dir="2700000" algn="ctr" rotWithShape="0">
              <a:schemeClr val="bg2"/>
            </a:outerShdw>
          </a:effectLst>
        </p:spPr>
        <p:txBody>
          <a:bodyPr/>
          <a:lstStyle/>
          <a:p>
            <a:r>
              <a:rPr lang="es-ES_tradnl" altLang="es-ES" sz="4700" b="1">
                <a:latin typeface="Tahoma" pitchFamily="34" charset="0"/>
              </a:rPr>
              <a:t>2.3 Las centrales eléctricas II</a:t>
            </a:r>
            <a:endParaRPr lang="es-ES_tradnl" altLang="es-ES"/>
          </a:p>
        </p:txBody>
      </p:sp>
      <p:pic>
        <p:nvPicPr>
          <p:cNvPr id="241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5638800"/>
            <a:ext cx="8767762" cy="1168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41669" name="Rectangle 5"/>
          <p:cNvSpPr>
            <a:spLocks noChangeArrowheads="1"/>
          </p:cNvSpPr>
          <p:nvPr/>
        </p:nvSpPr>
        <p:spPr bwMode="auto">
          <a:xfrm>
            <a:off x="-1147763" y="685800"/>
            <a:ext cx="1809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0"/>
              </a:spcBef>
            </a:pPr>
            <a:r>
              <a:rPr lang="es-ES" altLang="es-ES" sz="2200" b="0">
                <a:solidFill>
                  <a:srgbClr val="000000"/>
                </a:solidFill>
                <a:effectLst/>
                <a:latin typeface="Times New Roman" pitchFamily="18" charset="0"/>
              </a:rPr>
              <a:t> </a:t>
            </a:r>
            <a:endParaRPr lang="es-ES" altLang="es-ES" sz="2400" b="0">
              <a:effectLst/>
              <a:latin typeface="Times New Roman" pitchFamily="18" charset="0"/>
            </a:endParaRPr>
          </a:p>
        </p:txBody>
      </p:sp>
      <p:grpSp>
        <p:nvGrpSpPr>
          <p:cNvPr id="241908" name="Group 244"/>
          <p:cNvGrpSpPr>
            <a:grpSpLocks/>
          </p:cNvGrpSpPr>
          <p:nvPr/>
        </p:nvGrpSpPr>
        <p:grpSpPr bwMode="auto">
          <a:xfrm>
            <a:off x="1295400" y="1295400"/>
            <a:ext cx="6705600" cy="4191000"/>
            <a:chOff x="768" y="768"/>
            <a:chExt cx="4224" cy="2640"/>
          </a:xfrm>
        </p:grpSpPr>
        <p:sp>
          <p:nvSpPr>
            <p:cNvPr id="241907" name="Rectangle 243"/>
            <p:cNvSpPr>
              <a:spLocks noChangeArrowheads="1"/>
            </p:cNvSpPr>
            <p:nvPr/>
          </p:nvSpPr>
          <p:spPr bwMode="auto">
            <a:xfrm>
              <a:off x="768" y="768"/>
              <a:ext cx="4224" cy="2640"/>
            </a:xfrm>
            <a:prstGeom prst="rect">
              <a:avLst/>
            </a:prstGeom>
            <a:solidFill>
              <a:schemeClr val="tx1"/>
            </a:solidFill>
            <a:ln>
              <a:noFill/>
            </a:ln>
            <a:effectLst/>
            <a:scene3d>
              <a:camera prst="legacyObliqueTopRight"/>
              <a:lightRig rig="legacyFlat3" dir="b"/>
            </a:scene3d>
            <a:sp3d extrusionH="2016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flatTx/>
            </a:bodyPr>
            <a:lstStyle/>
            <a:p>
              <a:endParaRPr lang="es-ES"/>
            </a:p>
          </p:txBody>
        </p:sp>
        <p:grpSp>
          <p:nvGrpSpPr>
            <p:cNvPr id="241906" name="Group 242"/>
            <p:cNvGrpSpPr>
              <a:grpSpLocks/>
            </p:cNvGrpSpPr>
            <p:nvPr/>
          </p:nvGrpSpPr>
          <p:grpSpPr bwMode="auto">
            <a:xfrm>
              <a:off x="768" y="768"/>
              <a:ext cx="4224" cy="2640"/>
              <a:chOff x="672" y="864"/>
              <a:chExt cx="4224" cy="2640"/>
            </a:xfrm>
          </p:grpSpPr>
          <p:sp>
            <p:nvSpPr>
              <p:cNvPr id="241905" name="Rectangle 241"/>
              <p:cNvSpPr>
                <a:spLocks noChangeArrowheads="1"/>
              </p:cNvSpPr>
              <p:nvPr/>
            </p:nvSpPr>
            <p:spPr bwMode="auto">
              <a:xfrm>
                <a:off x="672" y="864"/>
                <a:ext cx="4224" cy="2640"/>
              </a:xfrm>
              <a:prstGeom prst="rect">
                <a:avLst/>
              </a:prstGeom>
              <a:solidFill>
                <a:schemeClr val="tx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endParaRPr lang="es-ES"/>
              </a:p>
            </p:txBody>
          </p:sp>
          <p:sp>
            <p:nvSpPr>
              <p:cNvPr id="241670" name="Rectangle 6"/>
              <p:cNvSpPr>
                <a:spLocks noChangeArrowheads="1"/>
              </p:cNvSpPr>
              <p:nvPr/>
            </p:nvSpPr>
            <p:spPr bwMode="auto">
              <a:xfrm>
                <a:off x="803" y="2853"/>
                <a:ext cx="3123" cy="533"/>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77" name="Rectangle 13"/>
              <p:cNvSpPr>
                <a:spLocks noChangeArrowheads="1"/>
              </p:cNvSpPr>
              <p:nvPr/>
            </p:nvSpPr>
            <p:spPr bwMode="auto">
              <a:xfrm>
                <a:off x="807" y="2261"/>
                <a:ext cx="2949" cy="803"/>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nvGrpSpPr>
              <p:cNvPr id="241680" name="Group 16"/>
              <p:cNvGrpSpPr>
                <a:grpSpLocks/>
              </p:cNvGrpSpPr>
              <p:nvPr/>
            </p:nvGrpSpPr>
            <p:grpSpPr bwMode="auto">
              <a:xfrm>
                <a:off x="1844" y="1230"/>
                <a:ext cx="2075" cy="1159"/>
                <a:chOff x="974" y="1269"/>
                <a:chExt cx="2075" cy="1159"/>
              </a:xfrm>
            </p:grpSpPr>
            <p:sp>
              <p:nvSpPr>
                <p:cNvPr id="241678" name="Freeform 14"/>
                <p:cNvSpPr>
                  <a:spLocks/>
                </p:cNvSpPr>
                <p:nvPr/>
              </p:nvSpPr>
              <p:spPr bwMode="auto">
                <a:xfrm>
                  <a:off x="974" y="1269"/>
                  <a:ext cx="2075" cy="1159"/>
                </a:xfrm>
                <a:custGeom>
                  <a:avLst/>
                  <a:gdLst>
                    <a:gd name="T0" fmla="*/ 66 w 2075"/>
                    <a:gd name="T1" fmla="*/ 931 h 1159"/>
                    <a:gd name="T2" fmla="*/ 194 w 2075"/>
                    <a:gd name="T3" fmla="*/ 703 h 1159"/>
                    <a:gd name="T4" fmla="*/ 325 w 2075"/>
                    <a:gd name="T5" fmla="*/ 502 h 1159"/>
                    <a:gd name="T6" fmla="*/ 453 w 2075"/>
                    <a:gd name="T7" fmla="*/ 333 h 1159"/>
                    <a:gd name="T8" fmla="*/ 588 w 2075"/>
                    <a:gd name="T9" fmla="*/ 191 h 1159"/>
                    <a:gd name="T10" fmla="*/ 692 w 2075"/>
                    <a:gd name="T11" fmla="*/ 97 h 1159"/>
                    <a:gd name="T12" fmla="*/ 750 w 2075"/>
                    <a:gd name="T13" fmla="*/ 52 h 1159"/>
                    <a:gd name="T14" fmla="*/ 802 w 2075"/>
                    <a:gd name="T15" fmla="*/ 21 h 1159"/>
                    <a:gd name="T16" fmla="*/ 837 w 2075"/>
                    <a:gd name="T17" fmla="*/ 7 h 1159"/>
                    <a:gd name="T18" fmla="*/ 865 w 2075"/>
                    <a:gd name="T19" fmla="*/ 7 h 1159"/>
                    <a:gd name="T20" fmla="*/ 892 w 2075"/>
                    <a:gd name="T21" fmla="*/ 21 h 1159"/>
                    <a:gd name="T22" fmla="*/ 923 w 2075"/>
                    <a:gd name="T23" fmla="*/ 52 h 1159"/>
                    <a:gd name="T24" fmla="*/ 954 w 2075"/>
                    <a:gd name="T25" fmla="*/ 108 h 1159"/>
                    <a:gd name="T26" fmla="*/ 1003 w 2075"/>
                    <a:gd name="T27" fmla="*/ 208 h 1159"/>
                    <a:gd name="T28" fmla="*/ 1037 w 2075"/>
                    <a:gd name="T29" fmla="*/ 260 h 1159"/>
                    <a:gd name="T30" fmla="*/ 1103 w 2075"/>
                    <a:gd name="T31" fmla="*/ 336 h 1159"/>
                    <a:gd name="T32" fmla="*/ 1134 w 2075"/>
                    <a:gd name="T33" fmla="*/ 360 h 1159"/>
                    <a:gd name="T34" fmla="*/ 1165 w 2075"/>
                    <a:gd name="T35" fmla="*/ 371 h 1159"/>
                    <a:gd name="T36" fmla="*/ 1200 w 2075"/>
                    <a:gd name="T37" fmla="*/ 360 h 1159"/>
                    <a:gd name="T38" fmla="*/ 1231 w 2075"/>
                    <a:gd name="T39" fmla="*/ 336 h 1159"/>
                    <a:gd name="T40" fmla="*/ 1297 w 2075"/>
                    <a:gd name="T41" fmla="*/ 260 h 1159"/>
                    <a:gd name="T42" fmla="*/ 1328 w 2075"/>
                    <a:gd name="T43" fmla="*/ 208 h 1159"/>
                    <a:gd name="T44" fmla="*/ 1376 w 2075"/>
                    <a:gd name="T45" fmla="*/ 108 h 1159"/>
                    <a:gd name="T46" fmla="*/ 1407 w 2075"/>
                    <a:gd name="T47" fmla="*/ 52 h 1159"/>
                    <a:gd name="T48" fmla="*/ 1459 w 2075"/>
                    <a:gd name="T49" fmla="*/ 11 h 1159"/>
                    <a:gd name="T50" fmla="*/ 1490 w 2075"/>
                    <a:gd name="T51" fmla="*/ 0 h 1159"/>
                    <a:gd name="T52" fmla="*/ 1521 w 2075"/>
                    <a:gd name="T53" fmla="*/ 4 h 1159"/>
                    <a:gd name="T54" fmla="*/ 1556 w 2075"/>
                    <a:gd name="T55" fmla="*/ 35 h 1159"/>
                    <a:gd name="T56" fmla="*/ 1587 w 2075"/>
                    <a:gd name="T57" fmla="*/ 94 h 1159"/>
                    <a:gd name="T58" fmla="*/ 1622 w 2075"/>
                    <a:gd name="T59" fmla="*/ 184 h 1159"/>
                    <a:gd name="T60" fmla="*/ 1667 w 2075"/>
                    <a:gd name="T61" fmla="*/ 326 h 1159"/>
                    <a:gd name="T62" fmla="*/ 1750 w 2075"/>
                    <a:gd name="T63" fmla="*/ 540 h 1159"/>
                    <a:gd name="T64" fmla="*/ 1846 w 2075"/>
                    <a:gd name="T65" fmla="*/ 800 h 1159"/>
                    <a:gd name="T66" fmla="*/ 1895 w 2075"/>
                    <a:gd name="T67" fmla="*/ 938 h 1159"/>
                    <a:gd name="T68" fmla="*/ 1926 w 2075"/>
                    <a:gd name="T69" fmla="*/ 1018 h 1159"/>
                    <a:gd name="T70" fmla="*/ 1961 w 2075"/>
                    <a:gd name="T71" fmla="*/ 1076 h 1159"/>
                    <a:gd name="T72" fmla="*/ 1999 w 2075"/>
                    <a:gd name="T73" fmla="*/ 1114 h 1159"/>
                    <a:gd name="T74" fmla="*/ 2050 w 2075"/>
                    <a:gd name="T75" fmla="*/ 1146 h 1159"/>
                    <a:gd name="T76" fmla="*/ 2075 w 2075"/>
                    <a:gd name="T77"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5" h="1159">
                      <a:moveTo>
                        <a:pt x="0" y="1049"/>
                      </a:moveTo>
                      <a:lnTo>
                        <a:pt x="66" y="931"/>
                      </a:lnTo>
                      <a:lnTo>
                        <a:pt x="132" y="813"/>
                      </a:lnTo>
                      <a:lnTo>
                        <a:pt x="194" y="703"/>
                      </a:lnTo>
                      <a:lnTo>
                        <a:pt x="259" y="599"/>
                      </a:lnTo>
                      <a:lnTo>
                        <a:pt x="325" y="502"/>
                      </a:lnTo>
                      <a:lnTo>
                        <a:pt x="391" y="416"/>
                      </a:lnTo>
                      <a:lnTo>
                        <a:pt x="453" y="333"/>
                      </a:lnTo>
                      <a:lnTo>
                        <a:pt x="519" y="260"/>
                      </a:lnTo>
                      <a:lnTo>
                        <a:pt x="588" y="191"/>
                      </a:lnTo>
                      <a:lnTo>
                        <a:pt x="657" y="128"/>
                      </a:lnTo>
                      <a:lnTo>
                        <a:pt x="692" y="97"/>
                      </a:lnTo>
                      <a:lnTo>
                        <a:pt x="723" y="73"/>
                      </a:lnTo>
                      <a:lnTo>
                        <a:pt x="750" y="52"/>
                      </a:lnTo>
                      <a:lnTo>
                        <a:pt x="778" y="35"/>
                      </a:lnTo>
                      <a:lnTo>
                        <a:pt x="802" y="21"/>
                      </a:lnTo>
                      <a:lnTo>
                        <a:pt x="820" y="14"/>
                      </a:lnTo>
                      <a:lnTo>
                        <a:pt x="837" y="7"/>
                      </a:lnTo>
                      <a:lnTo>
                        <a:pt x="851" y="7"/>
                      </a:lnTo>
                      <a:lnTo>
                        <a:pt x="865" y="7"/>
                      </a:lnTo>
                      <a:lnTo>
                        <a:pt x="878" y="14"/>
                      </a:lnTo>
                      <a:lnTo>
                        <a:pt x="892" y="21"/>
                      </a:lnTo>
                      <a:lnTo>
                        <a:pt x="906" y="35"/>
                      </a:lnTo>
                      <a:lnTo>
                        <a:pt x="923" y="52"/>
                      </a:lnTo>
                      <a:lnTo>
                        <a:pt x="941" y="80"/>
                      </a:lnTo>
                      <a:lnTo>
                        <a:pt x="954" y="108"/>
                      </a:lnTo>
                      <a:lnTo>
                        <a:pt x="972" y="142"/>
                      </a:lnTo>
                      <a:lnTo>
                        <a:pt x="1003" y="208"/>
                      </a:lnTo>
                      <a:lnTo>
                        <a:pt x="1020" y="236"/>
                      </a:lnTo>
                      <a:lnTo>
                        <a:pt x="1037" y="260"/>
                      </a:lnTo>
                      <a:lnTo>
                        <a:pt x="1069" y="301"/>
                      </a:lnTo>
                      <a:lnTo>
                        <a:pt x="1103" y="336"/>
                      </a:lnTo>
                      <a:lnTo>
                        <a:pt x="1117" y="350"/>
                      </a:lnTo>
                      <a:lnTo>
                        <a:pt x="1134" y="360"/>
                      </a:lnTo>
                      <a:lnTo>
                        <a:pt x="1148" y="367"/>
                      </a:lnTo>
                      <a:lnTo>
                        <a:pt x="1165" y="371"/>
                      </a:lnTo>
                      <a:lnTo>
                        <a:pt x="1183" y="367"/>
                      </a:lnTo>
                      <a:lnTo>
                        <a:pt x="1200" y="360"/>
                      </a:lnTo>
                      <a:lnTo>
                        <a:pt x="1214" y="350"/>
                      </a:lnTo>
                      <a:lnTo>
                        <a:pt x="1231" y="336"/>
                      </a:lnTo>
                      <a:lnTo>
                        <a:pt x="1262" y="301"/>
                      </a:lnTo>
                      <a:lnTo>
                        <a:pt x="1297" y="260"/>
                      </a:lnTo>
                      <a:lnTo>
                        <a:pt x="1314" y="236"/>
                      </a:lnTo>
                      <a:lnTo>
                        <a:pt x="1328" y="208"/>
                      </a:lnTo>
                      <a:lnTo>
                        <a:pt x="1362" y="142"/>
                      </a:lnTo>
                      <a:lnTo>
                        <a:pt x="1376" y="108"/>
                      </a:lnTo>
                      <a:lnTo>
                        <a:pt x="1394" y="80"/>
                      </a:lnTo>
                      <a:lnTo>
                        <a:pt x="1407" y="52"/>
                      </a:lnTo>
                      <a:lnTo>
                        <a:pt x="1425" y="35"/>
                      </a:lnTo>
                      <a:lnTo>
                        <a:pt x="1459" y="11"/>
                      </a:lnTo>
                      <a:lnTo>
                        <a:pt x="1473" y="4"/>
                      </a:lnTo>
                      <a:lnTo>
                        <a:pt x="1490" y="0"/>
                      </a:lnTo>
                      <a:lnTo>
                        <a:pt x="1508" y="0"/>
                      </a:lnTo>
                      <a:lnTo>
                        <a:pt x="1521" y="4"/>
                      </a:lnTo>
                      <a:lnTo>
                        <a:pt x="1539" y="18"/>
                      </a:lnTo>
                      <a:lnTo>
                        <a:pt x="1556" y="35"/>
                      </a:lnTo>
                      <a:lnTo>
                        <a:pt x="1573" y="59"/>
                      </a:lnTo>
                      <a:lnTo>
                        <a:pt x="1587" y="94"/>
                      </a:lnTo>
                      <a:lnTo>
                        <a:pt x="1604" y="135"/>
                      </a:lnTo>
                      <a:lnTo>
                        <a:pt x="1622" y="184"/>
                      </a:lnTo>
                      <a:lnTo>
                        <a:pt x="1653" y="281"/>
                      </a:lnTo>
                      <a:lnTo>
                        <a:pt x="1667" y="326"/>
                      </a:lnTo>
                      <a:lnTo>
                        <a:pt x="1684" y="371"/>
                      </a:lnTo>
                      <a:lnTo>
                        <a:pt x="1750" y="540"/>
                      </a:lnTo>
                      <a:lnTo>
                        <a:pt x="1815" y="710"/>
                      </a:lnTo>
                      <a:lnTo>
                        <a:pt x="1846" y="800"/>
                      </a:lnTo>
                      <a:lnTo>
                        <a:pt x="1881" y="893"/>
                      </a:lnTo>
                      <a:lnTo>
                        <a:pt x="1895" y="938"/>
                      </a:lnTo>
                      <a:lnTo>
                        <a:pt x="1912" y="980"/>
                      </a:lnTo>
                      <a:lnTo>
                        <a:pt x="1926" y="1018"/>
                      </a:lnTo>
                      <a:lnTo>
                        <a:pt x="1943" y="1049"/>
                      </a:lnTo>
                      <a:lnTo>
                        <a:pt x="1961" y="1076"/>
                      </a:lnTo>
                      <a:lnTo>
                        <a:pt x="1981" y="1097"/>
                      </a:lnTo>
                      <a:lnTo>
                        <a:pt x="1999" y="1114"/>
                      </a:lnTo>
                      <a:lnTo>
                        <a:pt x="2019" y="1125"/>
                      </a:lnTo>
                      <a:lnTo>
                        <a:pt x="2050" y="1146"/>
                      </a:lnTo>
                      <a:lnTo>
                        <a:pt x="2064" y="1153"/>
                      </a:lnTo>
                      <a:lnTo>
                        <a:pt x="2075" y="1159"/>
                      </a:lnTo>
                      <a:lnTo>
                        <a:pt x="0" y="1049"/>
                      </a:lnTo>
                      <a:close/>
                    </a:path>
                  </a:pathLst>
                </a:custGeom>
                <a:solidFill>
                  <a:srgbClr val="00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79" name="Freeform 15"/>
                <p:cNvSpPr>
                  <a:spLocks/>
                </p:cNvSpPr>
                <p:nvPr/>
              </p:nvSpPr>
              <p:spPr bwMode="auto">
                <a:xfrm>
                  <a:off x="974" y="1269"/>
                  <a:ext cx="2075" cy="1159"/>
                </a:xfrm>
                <a:custGeom>
                  <a:avLst/>
                  <a:gdLst>
                    <a:gd name="T0" fmla="*/ 66 w 2075"/>
                    <a:gd name="T1" fmla="*/ 931 h 1159"/>
                    <a:gd name="T2" fmla="*/ 194 w 2075"/>
                    <a:gd name="T3" fmla="*/ 703 h 1159"/>
                    <a:gd name="T4" fmla="*/ 325 w 2075"/>
                    <a:gd name="T5" fmla="*/ 502 h 1159"/>
                    <a:gd name="T6" fmla="*/ 453 w 2075"/>
                    <a:gd name="T7" fmla="*/ 333 h 1159"/>
                    <a:gd name="T8" fmla="*/ 588 w 2075"/>
                    <a:gd name="T9" fmla="*/ 191 h 1159"/>
                    <a:gd name="T10" fmla="*/ 692 w 2075"/>
                    <a:gd name="T11" fmla="*/ 97 h 1159"/>
                    <a:gd name="T12" fmla="*/ 750 w 2075"/>
                    <a:gd name="T13" fmla="*/ 52 h 1159"/>
                    <a:gd name="T14" fmla="*/ 802 w 2075"/>
                    <a:gd name="T15" fmla="*/ 21 h 1159"/>
                    <a:gd name="T16" fmla="*/ 837 w 2075"/>
                    <a:gd name="T17" fmla="*/ 7 h 1159"/>
                    <a:gd name="T18" fmla="*/ 865 w 2075"/>
                    <a:gd name="T19" fmla="*/ 7 h 1159"/>
                    <a:gd name="T20" fmla="*/ 892 w 2075"/>
                    <a:gd name="T21" fmla="*/ 21 h 1159"/>
                    <a:gd name="T22" fmla="*/ 923 w 2075"/>
                    <a:gd name="T23" fmla="*/ 52 h 1159"/>
                    <a:gd name="T24" fmla="*/ 954 w 2075"/>
                    <a:gd name="T25" fmla="*/ 108 h 1159"/>
                    <a:gd name="T26" fmla="*/ 1003 w 2075"/>
                    <a:gd name="T27" fmla="*/ 208 h 1159"/>
                    <a:gd name="T28" fmla="*/ 1037 w 2075"/>
                    <a:gd name="T29" fmla="*/ 260 h 1159"/>
                    <a:gd name="T30" fmla="*/ 1103 w 2075"/>
                    <a:gd name="T31" fmla="*/ 336 h 1159"/>
                    <a:gd name="T32" fmla="*/ 1134 w 2075"/>
                    <a:gd name="T33" fmla="*/ 360 h 1159"/>
                    <a:gd name="T34" fmla="*/ 1165 w 2075"/>
                    <a:gd name="T35" fmla="*/ 371 h 1159"/>
                    <a:gd name="T36" fmla="*/ 1200 w 2075"/>
                    <a:gd name="T37" fmla="*/ 360 h 1159"/>
                    <a:gd name="T38" fmla="*/ 1231 w 2075"/>
                    <a:gd name="T39" fmla="*/ 336 h 1159"/>
                    <a:gd name="T40" fmla="*/ 1297 w 2075"/>
                    <a:gd name="T41" fmla="*/ 260 h 1159"/>
                    <a:gd name="T42" fmla="*/ 1328 w 2075"/>
                    <a:gd name="T43" fmla="*/ 208 h 1159"/>
                    <a:gd name="T44" fmla="*/ 1376 w 2075"/>
                    <a:gd name="T45" fmla="*/ 108 h 1159"/>
                    <a:gd name="T46" fmla="*/ 1407 w 2075"/>
                    <a:gd name="T47" fmla="*/ 52 h 1159"/>
                    <a:gd name="T48" fmla="*/ 1459 w 2075"/>
                    <a:gd name="T49" fmla="*/ 11 h 1159"/>
                    <a:gd name="T50" fmla="*/ 1490 w 2075"/>
                    <a:gd name="T51" fmla="*/ 0 h 1159"/>
                    <a:gd name="T52" fmla="*/ 1521 w 2075"/>
                    <a:gd name="T53" fmla="*/ 4 h 1159"/>
                    <a:gd name="T54" fmla="*/ 1556 w 2075"/>
                    <a:gd name="T55" fmla="*/ 35 h 1159"/>
                    <a:gd name="T56" fmla="*/ 1587 w 2075"/>
                    <a:gd name="T57" fmla="*/ 94 h 1159"/>
                    <a:gd name="T58" fmla="*/ 1622 w 2075"/>
                    <a:gd name="T59" fmla="*/ 184 h 1159"/>
                    <a:gd name="T60" fmla="*/ 1667 w 2075"/>
                    <a:gd name="T61" fmla="*/ 326 h 1159"/>
                    <a:gd name="T62" fmla="*/ 1750 w 2075"/>
                    <a:gd name="T63" fmla="*/ 540 h 1159"/>
                    <a:gd name="T64" fmla="*/ 1846 w 2075"/>
                    <a:gd name="T65" fmla="*/ 800 h 1159"/>
                    <a:gd name="T66" fmla="*/ 1895 w 2075"/>
                    <a:gd name="T67" fmla="*/ 938 h 1159"/>
                    <a:gd name="T68" fmla="*/ 1926 w 2075"/>
                    <a:gd name="T69" fmla="*/ 1018 h 1159"/>
                    <a:gd name="T70" fmla="*/ 1961 w 2075"/>
                    <a:gd name="T71" fmla="*/ 1076 h 1159"/>
                    <a:gd name="T72" fmla="*/ 1999 w 2075"/>
                    <a:gd name="T73" fmla="*/ 1114 h 1159"/>
                    <a:gd name="T74" fmla="*/ 2050 w 2075"/>
                    <a:gd name="T75" fmla="*/ 1146 h 1159"/>
                    <a:gd name="T76" fmla="*/ 2075 w 2075"/>
                    <a:gd name="T77" fmla="*/ 1159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5" h="1159">
                      <a:moveTo>
                        <a:pt x="0" y="1049"/>
                      </a:moveTo>
                      <a:lnTo>
                        <a:pt x="66" y="931"/>
                      </a:lnTo>
                      <a:lnTo>
                        <a:pt x="132" y="813"/>
                      </a:lnTo>
                      <a:lnTo>
                        <a:pt x="194" y="703"/>
                      </a:lnTo>
                      <a:lnTo>
                        <a:pt x="259" y="599"/>
                      </a:lnTo>
                      <a:lnTo>
                        <a:pt x="325" y="502"/>
                      </a:lnTo>
                      <a:lnTo>
                        <a:pt x="391" y="416"/>
                      </a:lnTo>
                      <a:lnTo>
                        <a:pt x="453" y="333"/>
                      </a:lnTo>
                      <a:lnTo>
                        <a:pt x="519" y="260"/>
                      </a:lnTo>
                      <a:lnTo>
                        <a:pt x="588" y="191"/>
                      </a:lnTo>
                      <a:lnTo>
                        <a:pt x="657" y="128"/>
                      </a:lnTo>
                      <a:lnTo>
                        <a:pt x="692" y="97"/>
                      </a:lnTo>
                      <a:lnTo>
                        <a:pt x="723" y="73"/>
                      </a:lnTo>
                      <a:lnTo>
                        <a:pt x="750" y="52"/>
                      </a:lnTo>
                      <a:lnTo>
                        <a:pt x="778" y="35"/>
                      </a:lnTo>
                      <a:lnTo>
                        <a:pt x="802" y="21"/>
                      </a:lnTo>
                      <a:lnTo>
                        <a:pt x="820" y="14"/>
                      </a:lnTo>
                      <a:lnTo>
                        <a:pt x="837" y="7"/>
                      </a:lnTo>
                      <a:lnTo>
                        <a:pt x="851" y="7"/>
                      </a:lnTo>
                      <a:lnTo>
                        <a:pt x="865" y="7"/>
                      </a:lnTo>
                      <a:lnTo>
                        <a:pt x="878" y="14"/>
                      </a:lnTo>
                      <a:lnTo>
                        <a:pt x="892" y="21"/>
                      </a:lnTo>
                      <a:lnTo>
                        <a:pt x="906" y="35"/>
                      </a:lnTo>
                      <a:lnTo>
                        <a:pt x="923" y="52"/>
                      </a:lnTo>
                      <a:lnTo>
                        <a:pt x="941" y="80"/>
                      </a:lnTo>
                      <a:lnTo>
                        <a:pt x="954" y="108"/>
                      </a:lnTo>
                      <a:lnTo>
                        <a:pt x="972" y="142"/>
                      </a:lnTo>
                      <a:lnTo>
                        <a:pt x="1003" y="208"/>
                      </a:lnTo>
                      <a:lnTo>
                        <a:pt x="1020" y="236"/>
                      </a:lnTo>
                      <a:lnTo>
                        <a:pt x="1037" y="260"/>
                      </a:lnTo>
                      <a:lnTo>
                        <a:pt x="1069" y="301"/>
                      </a:lnTo>
                      <a:lnTo>
                        <a:pt x="1103" y="336"/>
                      </a:lnTo>
                      <a:lnTo>
                        <a:pt x="1117" y="350"/>
                      </a:lnTo>
                      <a:lnTo>
                        <a:pt x="1134" y="360"/>
                      </a:lnTo>
                      <a:lnTo>
                        <a:pt x="1148" y="367"/>
                      </a:lnTo>
                      <a:lnTo>
                        <a:pt x="1165" y="371"/>
                      </a:lnTo>
                      <a:lnTo>
                        <a:pt x="1183" y="367"/>
                      </a:lnTo>
                      <a:lnTo>
                        <a:pt x="1200" y="360"/>
                      </a:lnTo>
                      <a:lnTo>
                        <a:pt x="1214" y="350"/>
                      </a:lnTo>
                      <a:lnTo>
                        <a:pt x="1231" y="336"/>
                      </a:lnTo>
                      <a:lnTo>
                        <a:pt x="1262" y="301"/>
                      </a:lnTo>
                      <a:lnTo>
                        <a:pt x="1297" y="260"/>
                      </a:lnTo>
                      <a:lnTo>
                        <a:pt x="1314" y="236"/>
                      </a:lnTo>
                      <a:lnTo>
                        <a:pt x="1328" y="208"/>
                      </a:lnTo>
                      <a:lnTo>
                        <a:pt x="1362" y="142"/>
                      </a:lnTo>
                      <a:lnTo>
                        <a:pt x="1376" y="108"/>
                      </a:lnTo>
                      <a:lnTo>
                        <a:pt x="1394" y="80"/>
                      </a:lnTo>
                      <a:lnTo>
                        <a:pt x="1407" y="52"/>
                      </a:lnTo>
                      <a:lnTo>
                        <a:pt x="1425" y="35"/>
                      </a:lnTo>
                      <a:lnTo>
                        <a:pt x="1459" y="11"/>
                      </a:lnTo>
                      <a:lnTo>
                        <a:pt x="1473" y="4"/>
                      </a:lnTo>
                      <a:lnTo>
                        <a:pt x="1490" y="0"/>
                      </a:lnTo>
                      <a:lnTo>
                        <a:pt x="1508" y="0"/>
                      </a:lnTo>
                      <a:lnTo>
                        <a:pt x="1521" y="4"/>
                      </a:lnTo>
                      <a:lnTo>
                        <a:pt x="1539" y="18"/>
                      </a:lnTo>
                      <a:lnTo>
                        <a:pt x="1556" y="35"/>
                      </a:lnTo>
                      <a:lnTo>
                        <a:pt x="1573" y="59"/>
                      </a:lnTo>
                      <a:lnTo>
                        <a:pt x="1587" y="94"/>
                      </a:lnTo>
                      <a:lnTo>
                        <a:pt x="1604" y="135"/>
                      </a:lnTo>
                      <a:lnTo>
                        <a:pt x="1622" y="184"/>
                      </a:lnTo>
                      <a:lnTo>
                        <a:pt x="1653" y="281"/>
                      </a:lnTo>
                      <a:lnTo>
                        <a:pt x="1667" y="326"/>
                      </a:lnTo>
                      <a:lnTo>
                        <a:pt x="1684" y="371"/>
                      </a:lnTo>
                      <a:lnTo>
                        <a:pt x="1750" y="540"/>
                      </a:lnTo>
                      <a:lnTo>
                        <a:pt x="1815" y="710"/>
                      </a:lnTo>
                      <a:lnTo>
                        <a:pt x="1846" y="800"/>
                      </a:lnTo>
                      <a:lnTo>
                        <a:pt x="1881" y="893"/>
                      </a:lnTo>
                      <a:lnTo>
                        <a:pt x="1895" y="938"/>
                      </a:lnTo>
                      <a:lnTo>
                        <a:pt x="1912" y="980"/>
                      </a:lnTo>
                      <a:lnTo>
                        <a:pt x="1926" y="1018"/>
                      </a:lnTo>
                      <a:lnTo>
                        <a:pt x="1943" y="1049"/>
                      </a:lnTo>
                      <a:lnTo>
                        <a:pt x="1961" y="1076"/>
                      </a:lnTo>
                      <a:lnTo>
                        <a:pt x="1981" y="1097"/>
                      </a:lnTo>
                      <a:lnTo>
                        <a:pt x="1999" y="1114"/>
                      </a:lnTo>
                      <a:lnTo>
                        <a:pt x="2019" y="1125"/>
                      </a:lnTo>
                      <a:lnTo>
                        <a:pt x="2050" y="1146"/>
                      </a:lnTo>
                      <a:lnTo>
                        <a:pt x="2064" y="1153"/>
                      </a:lnTo>
                      <a:lnTo>
                        <a:pt x="2075" y="1159"/>
                      </a:lnTo>
                    </a:path>
                  </a:pathLst>
                </a:custGeom>
                <a:noFill/>
                <a:ln w="15875">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683" name="Group 19"/>
              <p:cNvGrpSpPr>
                <a:grpSpLocks/>
              </p:cNvGrpSpPr>
              <p:nvPr/>
            </p:nvGrpSpPr>
            <p:grpSpPr bwMode="auto">
              <a:xfrm>
                <a:off x="817" y="2258"/>
                <a:ext cx="1038" cy="519"/>
                <a:chOff x="-53" y="2297"/>
                <a:chExt cx="1038" cy="519"/>
              </a:xfrm>
            </p:grpSpPr>
            <p:sp>
              <p:nvSpPr>
                <p:cNvPr id="241681" name="Freeform 17"/>
                <p:cNvSpPr>
                  <a:spLocks/>
                </p:cNvSpPr>
                <p:nvPr/>
              </p:nvSpPr>
              <p:spPr bwMode="auto">
                <a:xfrm>
                  <a:off x="-53" y="2297"/>
                  <a:ext cx="1038" cy="519"/>
                </a:xfrm>
                <a:custGeom>
                  <a:avLst/>
                  <a:gdLst>
                    <a:gd name="T0" fmla="*/ 1038 w 1038"/>
                    <a:gd name="T1" fmla="*/ 0 h 519"/>
                    <a:gd name="T2" fmla="*/ 972 w 1038"/>
                    <a:gd name="T3" fmla="*/ 111 h 519"/>
                    <a:gd name="T4" fmla="*/ 910 w 1038"/>
                    <a:gd name="T5" fmla="*/ 218 h 519"/>
                    <a:gd name="T6" fmla="*/ 875 w 1038"/>
                    <a:gd name="T7" fmla="*/ 266 h 519"/>
                    <a:gd name="T8" fmla="*/ 844 w 1038"/>
                    <a:gd name="T9" fmla="*/ 311 h 519"/>
                    <a:gd name="T10" fmla="*/ 809 w 1038"/>
                    <a:gd name="T11" fmla="*/ 353 h 519"/>
                    <a:gd name="T12" fmla="*/ 778 w 1038"/>
                    <a:gd name="T13" fmla="*/ 388 h 519"/>
                    <a:gd name="T14" fmla="*/ 747 w 1038"/>
                    <a:gd name="T15" fmla="*/ 419 h 519"/>
                    <a:gd name="T16" fmla="*/ 713 w 1038"/>
                    <a:gd name="T17" fmla="*/ 446 h 519"/>
                    <a:gd name="T18" fmla="*/ 681 w 1038"/>
                    <a:gd name="T19" fmla="*/ 467 h 519"/>
                    <a:gd name="T20" fmla="*/ 650 w 1038"/>
                    <a:gd name="T21" fmla="*/ 484 h 519"/>
                    <a:gd name="T22" fmla="*/ 616 w 1038"/>
                    <a:gd name="T23" fmla="*/ 502 h 519"/>
                    <a:gd name="T24" fmla="*/ 585 w 1038"/>
                    <a:gd name="T25" fmla="*/ 512 h 519"/>
                    <a:gd name="T26" fmla="*/ 550 w 1038"/>
                    <a:gd name="T27" fmla="*/ 516 h 519"/>
                    <a:gd name="T28" fmla="*/ 519 w 1038"/>
                    <a:gd name="T29" fmla="*/ 519 h 519"/>
                    <a:gd name="T30" fmla="*/ 484 w 1038"/>
                    <a:gd name="T31" fmla="*/ 516 h 519"/>
                    <a:gd name="T32" fmla="*/ 450 w 1038"/>
                    <a:gd name="T33" fmla="*/ 505 h 519"/>
                    <a:gd name="T34" fmla="*/ 415 w 1038"/>
                    <a:gd name="T35" fmla="*/ 488 h 519"/>
                    <a:gd name="T36" fmla="*/ 381 w 1038"/>
                    <a:gd name="T37" fmla="*/ 471 h 519"/>
                    <a:gd name="T38" fmla="*/ 315 w 1038"/>
                    <a:gd name="T39" fmla="*/ 426 h 519"/>
                    <a:gd name="T40" fmla="*/ 284 w 1038"/>
                    <a:gd name="T41" fmla="*/ 405 h 519"/>
                    <a:gd name="T42" fmla="*/ 260 w 1038"/>
                    <a:gd name="T43" fmla="*/ 388 h 519"/>
                    <a:gd name="T44" fmla="*/ 235 w 1038"/>
                    <a:gd name="T45" fmla="*/ 374 h 519"/>
                    <a:gd name="T46" fmla="*/ 218 w 1038"/>
                    <a:gd name="T47" fmla="*/ 360 h 519"/>
                    <a:gd name="T48" fmla="*/ 187 w 1038"/>
                    <a:gd name="T49" fmla="*/ 332 h 519"/>
                    <a:gd name="T50" fmla="*/ 159 w 1038"/>
                    <a:gd name="T51" fmla="*/ 301 h 519"/>
                    <a:gd name="T52" fmla="*/ 146 w 1038"/>
                    <a:gd name="T53" fmla="*/ 280 h 519"/>
                    <a:gd name="T54" fmla="*/ 128 w 1038"/>
                    <a:gd name="T55" fmla="*/ 259 h 519"/>
                    <a:gd name="T56" fmla="*/ 111 w 1038"/>
                    <a:gd name="T57" fmla="*/ 232 h 519"/>
                    <a:gd name="T58" fmla="*/ 94 w 1038"/>
                    <a:gd name="T59" fmla="*/ 197 h 519"/>
                    <a:gd name="T60" fmla="*/ 76 w 1038"/>
                    <a:gd name="T61" fmla="*/ 159 h 519"/>
                    <a:gd name="T62" fmla="*/ 56 w 1038"/>
                    <a:gd name="T63" fmla="*/ 121 h 519"/>
                    <a:gd name="T64" fmla="*/ 38 w 1038"/>
                    <a:gd name="T65" fmla="*/ 83 h 519"/>
                    <a:gd name="T66" fmla="*/ 24 w 1038"/>
                    <a:gd name="T67" fmla="*/ 48 h 519"/>
                    <a:gd name="T68" fmla="*/ 11 w 1038"/>
                    <a:gd name="T69" fmla="*/ 21 h 519"/>
                    <a:gd name="T70" fmla="*/ 0 w 1038"/>
                    <a:gd name="T71" fmla="*/ 0 h 519"/>
                    <a:gd name="T72" fmla="*/ 1038 w 1038"/>
                    <a:gd name="T73"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8" h="519">
                      <a:moveTo>
                        <a:pt x="1038" y="0"/>
                      </a:moveTo>
                      <a:lnTo>
                        <a:pt x="972" y="111"/>
                      </a:lnTo>
                      <a:lnTo>
                        <a:pt x="910" y="218"/>
                      </a:lnTo>
                      <a:lnTo>
                        <a:pt x="875" y="266"/>
                      </a:lnTo>
                      <a:lnTo>
                        <a:pt x="844" y="311"/>
                      </a:lnTo>
                      <a:lnTo>
                        <a:pt x="809" y="353"/>
                      </a:lnTo>
                      <a:lnTo>
                        <a:pt x="778" y="388"/>
                      </a:lnTo>
                      <a:lnTo>
                        <a:pt x="747" y="419"/>
                      </a:lnTo>
                      <a:lnTo>
                        <a:pt x="713" y="446"/>
                      </a:lnTo>
                      <a:lnTo>
                        <a:pt x="681" y="467"/>
                      </a:lnTo>
                      <a:lnTo>
                        <a:pt x="650" y="484"/>
                      </a:lnTo>
                      <a:lnTo>
                        <a:pt x="616" y="502"/>
                      </a:lnTo>
                      <a:lnTo>
                        <a:pt x="585" y="512"/>
                      </a:lnTo>
                      <a:lnTo>
                        <a:pt x="550" y="516"/>
                      </a:lnTo>
                      <a:lnTo>
                        <a:pt x="519" y="519"/>
                      </a:lnTo>
                      <a:lnTo>
                        <a:pt x="484" y="516"/>
                      </a:lnTo>
                      <a:lnTo>
                        <a:pt x="450" y="505"/>
                      </a:lnTo>
                      <a:lnTo>
                        <a:pt x="415" y="488"/>
                      </a:lnTo>
                      <a:lnTo>
                        <a:pt x="381" y="471"/>
                      </a:lnTo>
                      <a:lnTo>
                        <a:pt x="315" y="426"/>
                      </a:lnTo>
                      <a:lnTo>
                        <a:pt x="284" y="405"/>
                      </a:lnTo>
                      <a:lnTo>
                        <a:pt x="260" y="388"/>
                      </a:lnTo>
                      <a:lnTo>
                        <a:pt x="235" y="374"/>
                      </a:lnTo>
                      <a:lnTo>
                        <a:pt x="218" y="360"/>
                      </a:lnTo>
                      <a:lnTo>
                        <a:pt x="187" y="332"/>
                      </a:lnTo>
                      <a:lnTo>
                        <a:pt x="159" y="301"/>
                      </a:lnTo>
                      <a:lnTo>
                        <a:pt x="146" y="280"/>
                      </a:lnTo>
                      <a:lnTo>
                        <a:pt x="128" y="259"/>
                      </a:lnTo>
                      <a:lnTo>
                        <a:pt x="111" y="232"/>
                      </a:lnTo>
                      <a:lnTo>
                        <a:pt x="94" y="197"/>
                      </a:lnTo>
                      <a:lnTo>
                        <a:pt x="76" y="159"/>
                      </a:lnTo>
                      <a:lnTo>
                        <a:pt x="56" y="121"/>
                      </a:lnTo>
                      <a:lnTo>
                        <a:pt x="38" y="83"/>
                      </a:lnTo>
                      <a:lnTo>
                        <a:pt x="24" y="48"/>
                      </a:lnTo>
                      <a:lnTo>
                        <a:pt x="11" y="21"/>
                      </a:lnTo>
                      <a:lnTo>
                        <a:pt x="0" y="0"/>
                      </a:lnTo>
                      <a:lnTo>
                        <a:pt x="1038" y="0"/>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82" name="Freeform 18"/>
                <p:cNvSpPr>
                  <a:spLocks/>
                </p:cNvSpPr>
                <p:nvPr/>
              </p:nvSpPr>
              <p:spPr bwMode="auto">
                <a:xfrm>
                  <a:off x="-53" y="2297"/>
                  <a:ext cx="1038" cy="519"/>
                </a:xfrm>
                <a:custGeom>
                  <a:avLst/>
                  <a:gdLst>
                    <a:gd name="T0" fmla="*/ 1038 w 1038"/>
                    <a:gd name="T1" fmla="*/ 0 h 519"/>
                    <a:gd name="T2" fmla="*/ 972 w 1038"/>
                    <a:gd name="T3" fmla="*/ 111 h 519"/>
                    <a:gd name="T4" fmla="*/ 910 w 1038"/>
                    <a:gd name="T5" fmla="*/ 218 h 519"/>
                    <a:gd name="T6" fmla="*/ 875 w 1038"/>
                    <a:gd name="T7" fmla="*/ 266 h 519"/>
                    <a:gd name="T8" fmla="*/ 844 w 1038"/>
                    <a:gd name="T9" fmla="*/ 311 h 519"/>
                    <a:gd name="T10" fmla="*/ 809 w 1038"/>
                    <a:gd name="T11" fmla="*/ 353 h 519"/>
                    <a:gd name="T12" fmla="*/ 778 w 1038"/>
                    <a:gd name="T13" fmla="*/ 388 h 519"/>
                    <a:gd name="T14" fmla="*/ 747 w 1038"/>
                    <a:gd name="T15" fmla="*/ 419 h 519"/>
                    <a:gd name="T16" fmla="*/ 713 w 1038"/>
                    <a:gd name="T17" fmla="*/ 446 h 519"/>
                    <a:gd name="T18" fmla="*/ 681 w 1038"/>
                    <a:gd name="T19" fmla="*/ 467 h 519"/>
                    <a:gd name="T20" fmla="*/ 650 w 1038"/>
                    <a:gd name="T21" fmla="*/ 484 h 519"/>
                    <a:gd name="T22" fmla="*/ 616 w 1038"/>
                    <a:gd name="T23" fmla="*/ 502 h 519"/>
                    <a:gd name="T24" fmla="*/ 585 w 1038"/>
                    <a:gd name="T25" fmla="*/ 512 h 519"/>
                    <a:gd name="T26" fmla="*/ 550 w 1038"/>
                    <a:gd name="T27" fmla="*/ 516 h 519"/>
                    <a:gd name="T28" fmla="*/ 519 w 1038"/>
                    <a:gd name="T29" fmla="*/ 519 h 519"/>
                    <a:gd name="T30" fmla="*/ 484 w 1038"/>
                    <a:gd name="T31" fmla="*/ 516 h 519"/>
                    <a:gd name="T32" fmla="*/ 450 w 1038"/>
                    <a:gd name="T33" fmla="*/ 505 h 519"/>
                    <a:gd name="T34" fmla="*/ 415 w 1038"/>
                    <a:gd name="T35" fmla="*/ 488 h 519"/>
                    <a:gd name="T36" fmla="*/ 381 w 1038"/>
                    <a:gd name="T37" fmla="*/ 471 h 519"/>
                    <a:gd name="T38" fmla="*/ 315 w 1038"/>
                    <a:gd name="T39" fmla="*/ 426 h 519"/>
                    <a:gd name="T40" fmla="*/ 284 w 1038"/>
                    <a:gd name="T41" fmla="*/ 405 h 519"/>
                    <a:gd name="T42" fmla="*/ 260 w 1038"/>
                    <a:gd name="T43" fmla="*/ 388 h 519"/>
                    <a:gd name="T44" fmla="*/ 235 w 1038"/>
                    <a:gd name="T45" fmla="*/ 374 h 519"/>
                    <a:gd name="T46" fmla="*/ 218 w 1038"/>
                    <a:gd name="T47" fmla="*/ 360 h 519"/>
                    <a:gd name="T48" fmla="*/ 187 w 1038"/>
                    <a:gd name="T49" fmla="*/ 332 h 519"/>
                    <a:gd name="T50" fmla="*/ 159 w 1038"/>
                    <a:gd name="T51" fmla="*/ 301 h 519"/>
                    <a:gd name="T52" fmla="*/ 146 w 1038"/>
                    <a:gd name="T53" fmla="*/ 280 h 519"/>
                    <a:gd name="T54" fmla="*/ 128 w 1038"/>
                    <a:gd name="T55" fmla="*/ 259 h 519"/>
                    <a:gd name="T56" fmla="*/ 111 w 1038"/>
                    <a:gd name="T57" fmla="*/ 232 h 519"/>
                    <a:gd name="T58" fmla="*/ 94 w 1038"/>
                    <a:gd name="T59" fmla="*/ 197 h 519"/>
                    <a:gd name="T60" fmla="*/ 76 w 1038"/>
                    <a:gd name="T61" fmla="*/ 159 h 519"/>
                    <a:gd name="T62" fmla="*/ 56 w 1038"/>
                    <a:gd name="T63" fmla="*/ 121 h 519"/>
                    <a:gd name="T64" fmla="*/ 38 w 1038"/>
                    <a:gd name="T65" fmla="*/ 83 h 519"/>
                    <a:gd name="T66" fmla="*/ 24 w 1038"/>
                    <a:gd name="T67" fmla="*/ 48 h 519"/>
                    <a:gd name="T68" fmla="*/ 11 w 1038"/>
                    <a:gd name="T69" fmla="*/ 21 h 519"/>
                    <a:gd name="T70" fmla="*/ 0 w 1038"/>
                    <a:gd name="T7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519">
                      <a:moveTo>
                        <a:pt x="1038" y="0"/>
                      </a:moveTo>
                      <a:lnTo>
                        <a:pt x="972" y="111"/>
                      </a:lnTo>
                      <a:lnTo>
                        <a:pt x="910" y="218"/>
                      </a:lnTo>
                      <a:lnTo>
                        <a:pt x="875" y="266"/>
                      </a:lnTo>
                      <a:lnTo>
                        <a:pt x="844" y="311"/>
                      </a:lnTo>
                      <a:lnTo>
                        <a:pt x="809" y="353"/>
                      </a:lnTo>
                      <a:lnTo>
                        <a:pt x="778" y="388"/>
                      </a:lnTo>
                      <a:lnTo>
                        <a:pt x="747" y="419"/>
                      </a:lnTo>
                      <a:lnTo>
                        <a:pt x="713" y="446"/>
                      </a:lnTo>
                      <a:lnTo>
                        <a:pt x="681" y="467"/>
                      </a:lnTo>
                      <a:lnTo>
                        <a:pt x="650" y="484"/>
                      </a:lnTo>
                      <a:lnTo>
                        <a:pt x="616" y="502"/>
                      </a:lnTo>
                      <a:lnTo>
                        <a:pt x="585" y="512"/>
                      </a:lnTo>
                      <a:lnTo>
                        <a:pt x="550" y="516"/>
                      </a:lnTo>
                      <a:lnTo>
                        <a:pt x="519" y="519"/>
                      </a:lnTo>
                      <a:lnTo>
                        <a:pt x="484" y="516"/>
                      </a:lnTo>
                      <a:lnTo>
                        <a:pt x="450" y="505"/>
                      </a:lnTo>
                      <a:lnTo>
                        <a:pt x="415" y="488"/>
                      </a:lnTo>
                      <a:lnTo>
                        <a:pt x="381" y="471"/>
                      </a:lnTo>
                      <a:lnTo>
                        <a:pt x="315" y="426"/>
                      </a:lnTo>
                      <a:lnTo>
                        <a:pt x="284" y="405"/>
                      </a:lnTo>
                      <a:lnTo>
                        <a:pt x="260" y="388"/>
                      </a:lnTo>
                      <a:lnTo>
                        <a:pt x="235" y="374"/>
                      </a:lnTo>
                      <a:lnTo>
                        <a:pt x="218" y="360"/>
                      </a:lnTo>
                      <a:lnTo>
                        <a:pt x="187" y="332"/>
                      </a:lnTo>
                      <a:lnTo>
                        <a:pt x="159" y="301"/>
                      </a:lnTo>
                      <a:lnTo>
                        <a:pt x="146" y="280"/>
                      </a:lnTo>
                      <a:lnTo>
                        <a:pt x="128" y="259"/>
                      </a:lnTo>
                      <a:lnTo>
                        <a:pt x="111" y="232"/>
                      </a:lnTo>
                      <a:lnTo>
                        <a:pt x="94" y="197"/>
                      </a:lnTo>
                      <a:lnTo>
                        <a:pt x="76" y="159"/>
                      </a:lnTo>
                      <a:lnTo>
                        <a:pt x="56" y="121"/>
                      </a:lnTo>
                      <a:lnTo>
                        <a:pt x="38" y="83"/>
                      </a:lnTo>
                      <a:lnTo>
                        <a:pt x="24" y="48"/>
                      </a:lnTo>
                      <a:lnTo>
                        <a:pt x="11" y="21"/>
                      </a:lnTo>
                      <a:lnTo>
                        <a:pt x="0" y="0"/>
                      </a:lnTo>
                    </a:path>
                  </a:pathLst>
                </a:custGeom>
                <a:noFill/>
                <a:ln w="15875">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241684" name="Rectangle 20"/>
              <p:cNvSpPr>
                <a:spLocks noChangeArrowheads="1"/>
              </p:cNvSpPr>
              <p:nvPr/>
            </p:nvSpPr>
            <p:spPr bwMode="auto">
              <a:xfrm>
                <a:off x="2702" y="2379"/>
                <a:ext cx="1227" cy="671"/>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85" name="Rectangle 21"/>
              <p:cNvSpPr>
                <a:spLocks noChangeArrowheads="1"/>
              </p:cNvSpPr>
              <p:nvPr/>
            </p:nvSpPr>
            <p:spPr bwMode="auto">
              <a:xfrm>
                <a:off x="3670" y="2327"/>
                <a:ext cx="131" cy="12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nvGrpSpPr>
              <p:cNvPr id="241699" name="Group 35"/>
              <p:cNvGrpSpPr>
                <a:grpSpLocks/>
              </p:cNvGrpSpPr>
              <p:nvPr/>
            </p:nvGrpSpPr>
            <p:grpSpPr bwMode="auto">
              <a:xfrm>
                <a:off x="3926" y="2417"/>
                <a:ext cx="10" cy="921"/>
                <a:chOff x="3056" y="2456"/>
                <a:chExt cx="10" cy="921"/>
              </a:xfrm>
            </p:grpSpPr>
            <p:sp>
              <p:nvSpPr>
                <p:cNvPr id="241686" name="Freeform 22"/>
                <p:cNvSpPr>
                  <a:spLocks/>
                </p:cNvSpPr>
                <p:nvPr/>
              </p:nvSpPr>
              <p:spPr bwMode="auto">
                <a:xfrm>
                  <a:off x="3056" y="2456"/>
                  <a:ext cx="10" cy="49"/>
                </a:xfrm>
                <a:custGeom>
                  <a:avLst/>
                  <a:gdLst>
                    <a:gd name="T0" fmla="*/ 10 w 10"/>
                    <a:gd name="T1" fmla="*/ 7 h 49"/>
                    <a:gd name="T2" fmla="*/ 6 w 10"/>
                    <a:gd name="T3" fmla="*/ 4 h 49"/>
                    <a:gd name="T4" fmla="*/ 3 w 10"/>
                    <a:gd name="T5" fmla="*/ 0 h 49"/>
                    <a:gd name="T6" fmla="*/ 3 w 10"/>
                    <a:gd name="T7" fmla="*/ 0 h 49"/>
                    <a:gd name="T8" fmla="*/ 0 w 10"/>
                    <a:gd name="T9" fmla="*/ 4 h 49"/>
                    <a:gd name="T10" fmla="*/ 0 w 10"/>
                    <a:gd name="T11" fmla="*/ 42 h 49"/>
                    <a:gd name="T12" fmla="*/ 0 w 10"/>
                    <a:gd name="T13" fmla="*/ 45 h 49"/>
                    <a:gd name="T14" fmla="*/ 3 w 10"/>
                    <a:gd name="T15" fmla="*/ 49 h 49"/>
                    <a:gd name="T16" fmla="*/ 6 w 10"/>
                    <a:gd name="T17" fmla="*/ 49 h 49"/>
                    <a:gd name="T18" fmla="*/ 10 w 10"/>
                    <a:gd name="T19" fmla="*/ 45 h 49"/>
                    <a:gd name="T20" fmla="*/ 10 w 10"/>
                    <a:gd name="T21"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9">
                      <a:moveTo>
                        <a:pt x="10" y="7"/>
                      </a:moveTo>
                      <a:lnTo>
                        <a:pt x="6" y="4"/>
                      </a:lnTo>
                      <a:lnTo>
                        <a:pt x="3" y="0"/>
                      </a:lnTo>
                      <a:lnTo>
                        <a:pt x="3" y="0"/>
                      </a:lnTo>
                      <a:lnTo>
                        <a:pt x="0" y="4"/>
                      </a:lnTo>
                      <a:lnTo>
                        <a:pt x="0" y="42"/>
                      </a:lnTo>
                      <a:lnTo>
                        <a:pt x="0" y="45"/>
                      </a:lnTo>
                      <a:lnTo>
                        <a:pt x="3" y="49"/>
                      </a:lnTo>
                      <a:lnTo>
                        <a:pt x="6" y="49"/>
                      </a:lnTo>
                      <a:lnTo>
                        <a:pt x="10" y="45"/>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87" name="Freeform 23"/>
                <p:cNvSpPr>
                  <a:spLocks/>
                </p:cNvSpPr>
                <p:nvPr/>
              </p:nvSpPr>
              <p:spPr bwMode="auto">
                <a:xfrm>
                  <a:off x="3056" y="2525"/>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88" name="Freeform 24"/>
                <p:cNvSpPr>
                  <a:spLocks/>
                </p:cNvSpPr>
                <p:nvPr/>
              </p:nvSpPr>
              <p:spPr bwMode="auto">
                <a:xfrm>
                  <a:off x="3056" y="2598"/>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89" name="Freeform 25"/>
                <p:cNvSpPr>
                  <a:spLocks/>
                </p:cNvSpPr>
                <p:nvPr/>
              </p:nvSpPr>
              <p:spPr bwMode="auto">
                <a:xfrm>
                  <a:off x="3056" y="2671"/>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0" name="Freeform 26"/>
                <p:cNvSpPr>
                  <a:spLocks/>
                </p:cNvSpPr>
                <p:nvPr/>
              </p:nvSpPr>
              <p:spPr bwMode="auto">
                <a:xfrm>
                  <a:off x="3056" y="2743"/>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1" name="Freeform 27"/>
                <p:cNvSpPr>
                  <a:spLocks/>
                </p:cNvSpPr>
                <p:nvPr/>
              </p:nvSpPr>
              <p:spPr bwMode="auto">
                <a:xfrm>
                  <a:off x="3056" y="2816"/>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2" name="Freeform 28"/>
                <p:cNvSpPr>
                  <a:spLocks/>
                </p:cNvSpPr>
                <p:nvPr/>
              </p:nvSpPr>
              <p:spPr bwMode="auto">
                <a:xfrm>
                  <a:off x="3056" y="2889"/>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3" name="Freeform 29"/>
                <p:cNvSpPr>
                  <a:spLocks/>
                </p:cNvSpPr>
                <p:nvPr/>
              </p:nvSpPr>
              <p:spPr bwMode="auto">
                <a:xfrm>
                  <a:off x="3056" y="2961"/>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4" name="Freeform 30"/>
                <p:cNvSpPr>
                  <a:spLocks/>
                </p:cNvSpPr>
                <p:nvPr/>
              </p:nvSpPr>
              <p:spPr bwMode="auto">
                <a:xfrm>
                  <a:off x="3056" y="3034"/>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5" name="Freeform 31"/>
                <p:cNvSpPr>
                  <a:spLocks/>
                </p:cNvSpPr>
                <p:nvPr/>
              </p:nvSpPr>
              <p:spPr bwMode="auto">
                <a:xfrm>
                  <a:off x="3056" y="3107"/>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6" name="Freeform 32"/>
                <p:cNvSpPr>
                  <a:spLocks/>
                </p:cNvSpPr>
                <p:nvPr/>
              </p:nvSpPr>
              <p:spPr bwMode="auto">
                <a:xfrm>
                  <a:off x="3056" y="3179"/>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7" name="Freeform 33"/>
                <p:cNvSpPr>
                  <a:spLocks/>
                </p:cNvSpPr>
                <p:nvPr/>
              </p:nvSpPr>
              <p:spPr bwMode="auto">
                <a:xfrm>
                  <a:off x="3056" y="3252"/>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98" name="Freeform 34"/>
                <p:cNvSpPr>
                  <a:spLocks/>
                </p:cNvSpPr>
                <p:nvPr/>
              </p:nvSpPr>
              <p:spPr bwMode="auto">
                <a:xfrm>
                  <a:off x="3056" y="3325"/>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726" name="Group 62"/>
              <p:cNvGrpSpPr>
                <a:grpSpLocks/>
              </p:cNvGrpSpPr>
              <p:nvPr/>
            </p:nvGrpSpPr>
            <p:grpSpPr bwMode="auto">
              <a:xfrm>
                <a:off x="2868" y="1483"/>
                <a:ext cx="10" cy="1865"/>
                <a:chOff x="1998" y="1522"/>
                <a:chExt cx="10" cy="1865"/>
              </a:xfrm>
            </p:grpSpPr>
            <p:sp>
              <p:nvSpPr>
                <p:cNvPr id="241700" name="Freeform 36"/>
                <p:cNvSpPr>
                  <a:spLocks/>
                </p:cNvSpPr>
                <p:nvPr/>
              </p:nvSpPr>
              <p:spPr bwMode="auto">
                <a:xfrm>
                  <a:off x="1998" y="1522"/>
                  <a:ext cx="10" cy="48"/>
                </a:xfrm>
                <a:custGeom>
                  <a:avLst/>
                  <a:gdLst>
                    <a:gd name="T0" fmla="*/ 10 w 10"/>
                    <a:gd name="T1" fmla="*/ 7 h 48"/>
                    <a:gd name="T2" fmla="*/ 6 w 10"/>
                    <a:gd name="T3" fmla="*/ 3 h 48"/>
                    <a:gd name="T4" fmla="*/ 3 w 10"/>
                    <a:gd name="T5" fmla="*/ 0 h 48"/>
                    <a:gd name="T6" fmla="*/ 3 w 10"/>
                    <a:gd name="T7" fmla="*/ 0 h 48"/>
                    <a:gd name="T8" fmla="*/ 0 w 10"/>
                    <a:gd name="T9" fmla="*/ 3 h 48"/>
                    <a:gd name="T10" fmla="*/ 0 w 10"/>
                    <a:gd name="T11" fmla="*/ 41 h 48"/>
                    <a:gd name="T12" fmla="*/ 0 w 10"/>
                    <a:gd name="T13" fmla="*/ 45 h 48"/>
                    <a:gd name="T14" fmla="*/ 3 w 10"/>
                    <a:gd name="T15" fmla="*/ 48 h 48"/>
                    <a:gd name="T16" fmla="*/ 6 w 10"/>
                    <a:gd name="T17" fmla="*/ 48 h 48"/>
                    <a:gd name="T18" fmla="*/ 10 w 10"/>
                    <a:gd name="T19" fmla="*/ 45 h 48"/>
                    <a:gd name="T20" fmla="*/ 10 w 10"/>
                    <a:gd name="T21" fmla="*/ 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8">
                      <a:moveTo>
                        <a:pt x="10" y="7"/>
                      </a:moveTo>
                      <a:lnTo>
                        <a:pt x="6" y="3"/>
                      </a:lnTo>
                      <a:lnTo>
                        <a:pt x="3" y="0"/>
                      </a:lnTo>
                      <a:lnTo>
                        <a:pt x="3" y="0"/>
                      </a:lnTo>
                      <a:lnTo>
                        <a:pt x="0" y="3"/>
                      </a:lnTo>
                      <a:lnTo>
                        <a:pt x="0" y="41"/>
                      </a:lnTo>
                      <a:lnTo>
                        <a:pt x="0" y="45"/>
                      </a:lnTo>
                      <a:lnTo>
                        <a:pt x="3" y="48"/>
                      </a:lnTo>
                      <a:lnTo>
                        <a:pt x="6" y="48"/>
                      </a:lnTo>
                      <a:lnTo>
                        <a:pt x="10" y="45"/>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1" name="Freeform 37"/>
                <p:cNvSpPr>
                  <a:spLocks/>
                </p:cNvSpPr>
                <p:nvPr/>
              </p:nvSpPr>
              <p:spPr bwMode="auto">
                <a:xfrm>
                  <a:off x="1998" y="1591"/>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2" name="Freeform 38"/>
                <p:cNvSpPr>
                  <a:spLocks/>
                </p:cNvSpPr>
                <p:nvPr/>
              </p:nvSpPr>
              <p:spPr bwMode="auto">
                <a:xfrm>
                  <a:off x="1998" y="1664"/>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3" name="Freeform 39"/>
                <p:cNvSpPr>
                  <a:spLocks/>
                </p:cNvSpPr>
                <p:nvPr/>
              </p:nvSpPr>
              <p:spPr bwMode="auto">
                <a:xfrm>
                  <a:off x="1998" y="1736"/>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4" name="Freeform 40"/>
                <p:cNvSpPr>
                  <a:spLocks/>
                </p:cNvSpPr>
                <p:nvPr/>
              </p:nvSpPr>
              <p:spPr bwMode="auto">
                <a:xfrm>
                  <a:off x="1998" y="1809"/>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5" name="Freeform 41"/>
                <p:cNvSpPr>
                  <a:spLocks/>
                </p:cNvSpPr>
                <p:nvPr/>
              </p:nvSpPr>
              <p:spPr bwMode="auto">
                <a:xfrm>
                  <a:off x="1998" y="1882"/>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6" name="Freeform 42"/>
                <p:cNvSpPr>
                  <a:spLocks/>
                </p:cNvSpPr>
                <p:nvPr/>
              </p:nvSpPr>
              <p:spPr bwMode="auto">
                <a:xfrm>
                  <a:off x="1998" y="1954"/>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7" name="Freeform 43"/>
                <p:cNvSpPr>
                  <a:spLocks/>
                </p:cNvSpPr>
                <p:nvPr/>
              </p:nvSpPr>
              <p:spPr bwMode="auto">
                <a:xfrm>
                  <a:off x="1998" y="2027"/>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8" name="Freeform 44"/>
                <p:cNvSpPr>
                  <a:spLocks/>
                </p:cNvSpPr>
                <p:nvPr/>
              </p:nvSpPr>
              <p:spPr bwMode="auto">
                <a:xfrm>
                  <a:off x="1998" y="2100"/>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09" name="Freeform 45"/>
                <p:cNvSpPr>
                  <a:spLocks/>
                </p:cNvSpPr>
                <p:nvPr/>
              </p:nvSpPr>
              <p:spPr bwMode="auto">
                <a:xfrm>
                  <a:off x="1998" y="2172"/>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0" name="Freeform 46"/>
                <p:cNvSpPr>
                  <a:spLocks/>
                </p:cNvSpPr>
                <p:nvPr/>
              </p:nvSpPr>
              <p:spPr bwMode="auto">
                <a:xfrm>
                  <a:off x="1998" y="2245"/>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1" name="Freeform 47"/>
                <p:cNvSpPr>
                  <a:spLocks/>
                </p:cNvSpPr>
                <p:nvPr/>
              </p:nvSpPr>
              <p:spPr bwMode="auto">
                <a:xfrm>
                  <a:off x="1998" y="2318"/>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2" name="Freeform 48"/>
                <p:cNvSpPr>
                  <a:spLocks/>
                </p:cNvSpPr>
                <p:nvPr/>
              </p:nvSpPr>
              <p:spPr bwMode="auto">
                <a:xfrm>
                  <a:off x="1998" y="2390"/>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3" name="Freeform 49"/>
                <p:cNvSpPr>
                  <a:spLocks/>
                </p:cNvSpPr>
                <p:nvPr/>
              </p:nvSpPr>
              <p:spPr bwMode="auto">
                <a:xfrm>
                  <a:off x="1998" y="2463"/>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4" name="Freeform 50"/>
                <p:cNvSpPr>
                  <a:spLocks/>
                </p:cNvSpPr>
                <p:nvPr/>
              </p:nvSpPr>
              <p:spPr bwMode="auto">
                <a:xfrm>
                  <a:off x="1998" y="2536"/>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5" name="Freeform 51"/>
                <p:cNvSpPr>
                  <a:spLocks/>
                </p:cNvSpPr>
                <p:nvPr/>
              </p:nvSpPr>
              <p:spPr bwMode="auto">
                <a:xfrm>
                  <a:off x="1998" y="2608"/>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6" name="Freeform 52"/>
                <p:cNvSpPr>
                  <a:spLocks/>
                </p:cNvSpPr>
                <p:nvPr/>
              </p:nvSpPr>
              <p:spPr bwMode="auto">
                <a:xfrm>
                  <a:off x="1998" y="2681"/>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7" name="Freeform 53"/>
                <p:cNvSpPr>
                  <a:spLocks/>
                </p:cNvSpPr>
                <p:nvPr/>
              </p:nvSpPr>
              <p:spPr bwMode="auto">
                <a:xfrm>
                  <a:off x="1998" y="2754"/>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8" name="Freeform 54"/>
                <p:cNvSpPr>
                  <a:spLocks/>
                </p:cNvSpPr>
                <p:nvPr/>
              </p:nvSpPr>
              <p:spPr bwMode="auto">
                <a:xfrm>
                  <a:off x="1998" y="2826"/>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19" name="Freeform 55"/>
                <p:cNvSpPr>
                  <a:spLocks/>
                </p:cNvSpPr>
                <p:nvPr/>
              </p:nvSpPr>
              <p:spPr bwMode="auto">
                <a:xfrm>
                  <a:off x="1998" y="2899"/>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0" name="Freeform 56"/>
                <p:cNvSpPr>
                  <a:spLocks/>
                </p:cNvSpPr>
                <p:nvPr/>
              </p:nvSpPr>
              <p:spPr bwMode="auto">
                <a:xfrm>
                  <a:off x="1998" y="2972"/>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1" name="Freeform 57"/>
                <p:cNvSpPr>
                  <a:spLocks/>
                </p:cNvSpPr>
                <p:nvPr/>
              </p:nvSpPr>
              <p:spPr bwMode="auto">
                <a:xfrm>
                  <a:off x="1998" y="3044"/>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2" name="Freeform 58"/>
                <p:cNvSpPr>
                  <a:spLocks/>
                </p:cNvSpPr>
                <p:nvPr/>
              </p:nvSpPr>
              <p:spPr bwMode="auto">
                <a:xfrm>
                  <a:off x="1998" y="3117"/>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3" name="Freeform 59"/>
                <p:cNvSpPr>
                  <a:spLocks/>
                </p:cNvSpPr>
                <p:nvPr/>
              </p:nvSpPr>
              <p:spPr bwMode="auto">
                <a:xfrm>
                  <a:off x="1998" y="3190"/>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4" name="Freeform 60"/>
                <p:cNvSpPr>
                  <a:spLocks/>
                </p:cNvSpPr>
                <p:nvPr/>
              </p:nvSpPr>
              <p:spPr bwMode="auto">
                <a:xfrm>
                  <a:off x="1998" y="3262"/>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5" name="Freeform 61"/>
                <p:cNvSpPr>
                  <a:spLocks/>
                </p:cNvSpPr>
                <p:nvPr/>
              </p:nvSpPr>
              <p:spPr bwMode="auto">
                <a:xfrm>
                  <a:off x="1998" y="3335"/>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745" name="Group 81"/>
              <p:cNvGrpSpPr>
                <a:grpSpLocks/>
              </p:cNvGrpSpPr>
              <p:nvPr/>
            </p:nvGrpSpPr>
            <p:grpSpPr bwMode="auto">
              <a:xfrm>
                <a:off x="1938" y="2106"/>
                <a:ext cx="10" cy="1245"/>
                <a:chOff x="1068" y="2145"/>
                <a:chExt cx="10" cy="1245"/>
              </a:xfrm>
            </p:grpSpPr>
            <p:sp>
              <p:nvSpPr>
                <p:cNvPr id="241727" name="Freeform 63"/>
                <p:cNvSpPr>
                  <a:spLocks/>
                </p:cNvSpPr>
                <p:nvPr/>
              </p:nvSpPr>
              <p:spPr bwMode="auto">
                <a:xfrm>
                  <a:off x="1068" y="2145"/>
                  <a:ext cx="10" cy="48"/>
                </a:xfrm>
                <a:custGeom>
                  <a:avLst/>
                  <a:gdLst>
                    <a:gd name="T0" fmla="*/ 10 w 10"/>
                    <a:gd name="T1" fmla="*/ 7 h 48"/>
                    <a:gd name="T2" fmla="*/ 6 w 10"/>
                    <a:gd name="T3" fmla="*/ 3 h 48"/>
                    <a:gd name="T4" fmla="*/ 3 w 10"/>
                    <a:gd name="T5" fmla="*/ 0 h 48"/>
                    <a:gd name="T6" fmla="*/ 3 w 10"/>
                    <a:gd name="T7" fmla="*/ 0 h 48"/>
                    <a:gd name="T8" fmla="*/ 0 w 10"/>
                    <a:gd name="T9" fmla="*/ 3 h 48"/>
                    <a:gd name="T10" fmla="*/ 0 w 10"/>
                    <a:gd name="T11" fmla="*/ 41 h 48"/>
                    <a:gd name="T12" fmla="*/ 0 w 10"/>
                    <a:gd name="T13" fmla="*/ 45 h 48"/>
                    <a:gd name="T14" fmla="*/ 3 w 10"/>
                    <a:gd name="T15" fmla="*/ 48 h 48"/>
                    <a:gd name="T16" fmla="*/ 6 w 10"/>
                    <a:gd name="T17" fmla="*/ 48 h 48"/>
                    <a:gd name="T18" fmla="*/ 10 w 10"/>
                    <a:gd name="T19" fmla="*/ 45 h 48"/>
                    <a:gd name="T20" fmla="*/ 10 w 10"/>
                    <a:gd name="T21" fmla="*/ 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48">
                      <a:moveTo>
                        <a:pt x="10" y="7"/>
                      </a:moveTo>
                      <a:lnTo>
                        <a:pt x="6" y="3"/>
                      </a:lnTo>
                      <a:lnTo>
                        <a:pt x="3" y="0"/>
                      </a:lnTo>
                      <a:lnTo>
                        <a:pt x="3" y="0"/>
                      </a:lnTo>
                      <a:lnTo>
                        <a:pt x="0" y="3"/>
                      </a:lnTo>
                      <a:lnTo>
                        <a:pt x="0" y="41"/>
                      </a:lnTo>
                      <a:lnTo>
                        <a:pt x="0" y="45"/>
                      </a:lnTo>
                      <a:lnTo>
                        <a:pt x="3" y="48"/>
                      </a:lnTo>
                      <a:lnTo>
                        <a:pt x="6" y="48"/>
                      </a:lnTo>
                      <a:lnTo>
                        <a:pt x="10" y="45"/>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8" name="Freeform 64"/>
                <p:cNvSpPr>
                  <a:spLocks/>
                </p:cNvSpPr>
                <p:nvPr/>
              </p:nvSpPr>
              <p:spPr bwMode="auto">
                <a:xfrm>
                  <a:off x="1068" y="2214"/>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29" name="Freeform 65"/>
                <p:cNvSpPr>
                  <a:spLocks/>
                </p:cNvSpPr>
                <p:nvPr/>
              </p:nvSpPr>
              <p:spPr bwMode="auto">
                <a:xfrm>
                  <a:off x="1068" y="2287"/>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0" name="Freeform 66"/>
                <p:cNvSpPr>
                  <a:spLocks/>
                </p:cNvSpPr>
                <p:nvPr/>
              </p:nvSpPr>
              <p:spPr bwMode="auto">
                <a:xfrm>
                  <a:off x="1068" y="2359"/>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1" name="Freeform 67"/>
                <p:cNvSpPr>
                  <a:spLocks/>
                </p:cNvSpPr>
                <p:nvPr/>
              </p:nvSpPr>
              <p:spPr bwMode="auto">
                <a:xfrm>
                  <a:off x="1068" y="2432"/>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2" name="Freeform 68"/>
                <p:cNvSpPr>
                  <a:spLocks/>
                </p:cNvSpPr>
                <p:nvPr/>
              </p:nvSpPr>
              <p:spPr bwMode="auto">
                <a:xfrm>
                  <a:off x="1068" y="2505"/>
                  <a:ext cx="10" cy="51"/>
                </a:xfrm>
                <a:custGeom>
                  <a:avLst/>
                  <a:gdLst>
                    <a:gd name="T0" fmla="*/ 10 w 10"/>
                    <a:gd name="T1" fmla="*/ 7 h 51"/>
                    <a:gd name="T2" fmla="*/ 10 w 10"/>
                    <a:gd name="T3" fmla="*/ 3 h 51"/>
                    <a:gd name="T4" fmla="*/ 6 w 10"/>
                    <a:gd name="T5" fmla="*/ 0 h 51"/>
                    <a:gd name="T6" fmla="*/ 3 w 10"/>
                    <a:gd name="T7" fmla="*/ 0 h 51"/>
                    <a:gd name="T8" fmla="*/ 0 w 10"/>
                    <a:gd name="T9" fmla="*/ 3 h 51"/>
                    <a:gd name="T10" fmla="*/ 0 w 10"/>
                    <a:gd name="T11" fmla="*/ 45 h 51"/>
                    <a:gd name="T12" fmla="*/ 0 w 10"/>
                    <a:gd name="T13" fmla="*/ 48 h 51"/>
                    <a:gd name="T14" fmla="*/ 3 w 10"/>
                    <a:gd name="T15" fmla="*/ 51 h 51"/>
                    <a:gd name="T16" fmla="*/ 6 w 10"/>
                    <a:gd name="T17" fmla="*/ 51 h 51"/>
                    <a:gd name="T18" fmla="*/ 10 w 10"/>
                    <a:gd name="T19" fmla="*/ 48 h 51"/>
                    <a:gd name="T20" fmla="*/ 10 w 10"/>
                    <a:gd name="T21"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1">
                      <a:moveTo>
                        <a:pt x="10" y="7"/>
                      </a:moveTo>
                      <a:lnTo>
                        <a:pt x="10" y="3"/>
                      </a:lnTo>
                      <a:lnTo>
                        <a:pt x="6" y="0"/>
                      </a:lnTo>
                      <a:lnTo>
                        <a:pt x="3" y="0"/>
                      </a:lnTo>
                      <a:lnTo>
                        <a:pt x="0" y="3"/>
                      </a:lnTo>
                      <a:lnTo>
                        <a:pt x="0" y="45"/>
                      </a:lnTo>
                      <a:lnTo>
                        <a:pt x="0" y="48"/>
                      </a:lnTo>
                      <a:lnTo>
                        <a:pt x="3" y="51"/>
                      </a:lnTo>
                      <a:lnTo>
                        <a:pt x="6" y="51"/>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3" name="Freeform 69"/>
                <p:cNvSpPr>
                  <a:spLocks/>
                </p:cNvSpPr>
                <p:nvPr/>
              </p:nvSpPr>
              <p:spPr bwMode="auto">
                <a:xfrm>
                  <a:off x="1068" y="2577"/>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4" name="Freeform 70"/>
                <p:cNvSpPr>
                  <a:spLocks/>
                </p:cNvSpPr>
                <p:nvPr/>
              </p:nvSpPr>
              <p:spPr bwMode="auto">
                <a:xfrm>
                  <a:off x="1068" y="2650"/>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5" name="Freeform 71"/>
                <p:cNvSpPr>
                  <a:spLocks/>
                </p:cNvSpPr>
                <p:nvPr/>
              </p:nvSpPr>
              <p:spPr bwMode="auto">
                <a:xfrm>
                  <a:off x="1068" y="2723"/>
                  <a:ext cx="10" cy="51"/>
                </a:xfrm>
                <a:custGeom>
                  <a:avLst/>
                  <a:gdLst>
                    <a:gd name="T0" fmla="*/ 10 w 10"/>
                    <a:gd name="T1" fmla="*/ 6 h 51"/>
                    <a:gd name="T2" fmla="*/ 10 w 10"/>
                    <a:gd name="T3" fmla="*/ 3 h 51"/>
                    <a:gd name="T4" fmla="*/ 6 w 10"/>
                    <a:gd name="T5" fmla="*/ 0 h 51"/>
                    <a:gd name="T6" fmla="*/ 3 w 10"/>
                    <a:gd name="T7" fmla="*/ 0 h 51"/>
                    <a:gd name="T8" fmla="*/ 0 w 10"/>
                    <a:gd name="T9" fmla="*/ 3 h 51"/>
                    <a:gd name="T10" fmla="*/ 0 w 10"/>
                    <a:gd name="T11" fmla="*/ 45 h 51"/>
                    <a:gd name="T12" fmla="*/ 0 w 10"/>
                    <a:gd name="T13" fmla="*/ 48 h 51"/>
                    <a:gd name="T14" fmla="*/ 3 w 10"/>
                    <a:gd name="T15" fmla="*/ 51 h 51"/>
                    <a:gd name="T16" fmla="*/ 6 w 10"/>
                    <a:gd name="T17" fmla="*/ 51 h 51"/>
                    <a:gd name="T18" fmla="*/ 10 w 10"/>
                    <a:gd name="T19" fmla="*/ 48 h 51"/>
                    <a:gd name="T20" fmla="*/ 10 w 10"/>
                    <a:gd name="T21"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1">
                      <a:moveTo>
                        <a:pt x="10" y="6"/>
                      </a:moveTo>
                      <a:lnTo>
                        <a:pt x="10" y="3"/>
                      </a:lnTo>
                      <a:lnTo>
                        <a:pt x="6" y="0"/>
                      </a:lnTo>
                      <a:lnTo>
                        <a:pt x="3" y="0"/>
                      </a:lnTo>
                      <a:lnTo>
                        <a:pt x="0" y="3"/>
                      </a:lnTo>
                      <a:lnTo>
                        <a:pt x="0" y="45"/>
                      </a:lnTo>
                      <a:lnTo>
                        <a:pt x="0" y="48"/>
                      </a:lnTo>
                      <a:lnTo>
                        <a:pt x="3" y="51"/>
                      </a:lnTo>
                      <a:lnTo>
                        <a:pt x="6" y="51"/>
                      </a:lnTo>
                      <a:lnTo>
                        <a:pt x="10" y="48"/>
                      </a:lnTo>
                      <a:lnTo>
                        <a:pt x="10" y="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6" name="Freeform 72"/>
                <p:cNvSpPr>
                  <a:spLocks/>
                </p:cNvSpPr>
                <p:nvPr/>
              </p:nvSpPr>
              <p:spPr bwMode="auto">
                <a:xfrm>
                  <a:off x="1068" y="2795"/>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7" name="Freeform 73"/>
                <p:cNvSpPr>
                  <a:spLocks/>
                </p:cNvSpPr>
                <p:nvPr/>
              </p:nvSpPr>
              <p:spPr bwMode="auto">
                <a:xfrm>
                  <a:off x="1068" y="2868"/>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8" name="Freeform 74"/>
                <p:cNvSpPr>
                  <a:spLocks/>
                </p:cNvSpPr>
                <p:nvPr/>
              </p:nvSpPr>
              <p:spPr bwMode="auto">
                <a:xfrm>
                  <a:off x="1068" y="2941"/>
                  <a:ext cx="10" cy="51"/>
                </a:xfrm>
                <a:custGeom>
                  <a:avLst/>
                  <a:gdLst>
                    <a:gd name="T0" fmla="*/ 10 w 10"/>
                    <a:gd name="T1" fmla="*/ 6 h 51"/>
                    <a:gd name="T2" fmla="*/ 10 w 10"/>
                    <a:gd name="T3" fmla="*/ 3 h 51"/>
                    <a:gd name="T4" fmla="*/ 6 w 10"/>
                    <a:gd name="T5" fmla="*/ 0 h 51"/>
                    <a:gd name="T6" fmla="*/ 3 w 10"/>
                    <a:gd name="T7" fmla="*/ 0 h 51"/>
                    <a:gd name="T8" fmla="*/ 0 w 10"/>
                    <a:gd name="T9" fmla="*/ 3 h 51"/>
                    <a:gd name="T10" fmla="*/ 0 w 10"/>
                    <a:gd name="T11" fmla="*/ 45 h 51"/>
                    <a:gd name="T12" fmla="*/ 0 w 10"/>
                    <a:gd name="T13" fmla="*/ 48 h 51"/>
                    <a:gd name="T14" fmla="*/ 3 w 10"/>
                    <a:gd name="T15" fmla="*/ 51 h 51"/>
                    <a:gd name="T16" fmla="*/ 6 w 10"/>
                    <a:gd name="T17" fmla="*/ 51 h 51"/>
                    <a:gd name="T18" fmla="*/ 10 w 10"/>
                    <a:gd name="T19" fmla="*/ 48 h 51"/>
                    <a:gd name="T20" fmla="*/ 10 w 10"/>
                    <a:gd name="T21"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1">
                      <a:moveTo>
                        <a:pt x="10" y="6"/>
                      </a:moveTo>
                      <a:lnTo>
                        <a:pt x="10" y="3"/>
                      </a:lnTo>
                      <a:lnTo>
                        <a:pt x="6" y="0"/>
                      </a:lnTo>
                      <a:lnTo>
                        <a:pt x="3" y="0"/>
                      </a:lnTo>
                      <a:lnTo>
                        <a:pt x="0" y="3"/>
                      </a:lnTo>
                      <a:lnTo>
                        <a:pt x="0" y="45"/>
                      </a:lnTo>
                      <a:lnTo>
                        <a:pt x="0" y="48"/>
                      </a:lnTo>
                      <a:lnTo>
                        <a:pt x="3" y="51"/>
                      </a:lnTo>
                      <a:lnTo>
                        <a:pt x="6" y="51"/>
                      </a:lnTo>
                      <a:lnTo>
                        <a:pt x="10" y="48"/>
                      </a:lnTo>
                      <a:lnTo>
                        <a:pt x="10" y="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39" name="Freeform 75"/>
                <p:cNvSpPr>
                  <a:spLocks/>
                </p:cNvSpPr>
                <p:nvPr/>
              </p:nvSpPr>
              <p:spPr bwMode="auto">
                <a:xfrm>
                  <a:off x="1068" y="3013"/>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0" name="Freeform 76"/>
                <p:cNvSpPr>
                  <a:spLocks/>
                </p:cNvSpPr>
                <p:nvPr/>
              </p:nvSpPr>
              <p:spPr bwMode="auto">
                <a:xfrm>
                  <a:off x="1068" y="3086"/>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1" name="Freeform 77"/>
                <p:cNvSpPr>
                  <a:spLocks/>
                </p:cNvSpPr>
                <p:nvPr/>
              </p:nvSpPr>
              <p:spPr bwMode="auto">
                <a:xfrm>
                  <a:off x="1068" y="3159"/>
                  <a:ext cx="10" cy="51"/>
                </a:xfrm>
                <a:custGeom>
                  <a:avLst/>
                  <a:gdLst>
                    <a:gd name="T0" fmla="*/ 10 w 10"/>
                    <a:gd name="T1" fmla="*/ 6 h 51"/>
                    <a:gd name="T2" fmla="*/ 10 w 10"/>
                    <a:gd name="T3" fmla="*/ 3 h 51"/>
                    <a:gd name="T4" fmla="*/ 6 w 10"/>
                    <a:gd name="T5" fmla="*/ 0 h 51"/>
                    <a:gd name="T6" fmla="*/ 3 w 10"/>
                    <a:gd name="T7" fmla="*/ 0 h 51"/>
                    <a:gd name="T8" fmla="*/ 0 w 10"/>
                    <a:gd name="T9" fmla="*/ 3 h 51"/>
                    <a:gd name="T10" fmla="*/ 0 w 10"/>
                    <a:gd name="T11" fmla="*/ 45 h 51"/>
                    <a:gd name="T12" fmla="*/ 0 w 10"/>
                    <a:gd name="T13" fmla="*/ 48 h 51"/>
                    <a:gd name="T14" fmla="*/ 3 w 10"/>
                    <a:gd name="T15" fmla="*/ 51 h 51"/>
                    <a:gd name="T16" fmla="*/ 6 w 10"/>
                    <a:gd name="T17" fmla="*/ 51 h 51"/>
                    <a:gd name="T18" fmla="*/ 10 w 10"/>
                    <a:gd name="T19" fmla="*/ 48 h 51"/>
                    <a:gd name="T20" fmla="*/ 10 w 10"/>
                    <a:gd name="T21"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1">
                      <a:moveTo>
                        <a:pt x="10" y="6"/>
                      </a:moveTo>
                      <a:lnTo>
                        <a:pt x="10" y="3"/>
                      </a:lnTo>
                      <a:lnTo>
                        <a:pt x="6" y="0"/>
                      </a:lnTo>
                      <a:lnTo>
                        <a:pt x="3" y="0"/>
                      </a:lnTo>
                      <a:lnTo>
                        <a:pt x="0" y="3"/>
                      </a:lnTo>
                      <a:lnTo>
                        <a:pt x="0" y="45"/>
                      </a:lnTo>
                      <a:lnTo>
                        <a:pt x="0" y="48"/>
                      </a:lnTo>
                      <a:lnTo>
                        <a:pt x="3" y="51"/>
                      </a:lnTo>
                      <a:lnTo>
                        <a:pt x="6" y="51"/>
                      </a:lnTo>
                      <a:lnTo>
                        <a:pt x="10" y="48"/>
                      </a:lnTo>
                      <a:lnTo>
                        <a:pt x="10" y="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2" name="Freeform 78"/>
                <p:cNvSpPr>
                  <a:spLocks/>
                </p:cNvSpPr>
                <p:nvPr/>
              </p:nvSpPr>
              <p:spPr bwMode="auto">
                <a:xfrm>
                  <a:off x="1068" y="3231"/>
                  <a:ext cx="10" cy="52"/>
                </a:xfrm>
                <a:custGeom>
                  <a:avLst/>
                  <a:gdLst>
                    <a:gd name="T0" fmla="*/ 10 w 10"/>
                    <a:gd name="T1" fmla="*/ 7 h 52"/>
                    <a:gd name="T2" fmla="*/ 10 w 10"/>
                    <a:gd name="T3" fmla="*/ 4 h 52"/>
                    <a:gd name="T4" fmla="*/ 6 w 10"/>
                    <a:gd name="T5" fmla="*/ 0 h 52"/>
                    <a:gd name="T6" fmla="*/ 3 w 10"/>
                    <a:gd name="T7" fmla="*/ 0 h 52"/>
                    <a:gd name="T8" fmla="*/ 0 w 10"/>
                    <a:gd name="T9" fmla="*/ 4 h 52"/>
                    <a:gd name="T10" fmla="*/ 0 w 10"/>
                    <a:gd name="T11" fmla="*/ 45 h 52"/>
                    <a:gd name="T12" fmla="*/ 0 w 10"/>
                    <a:gd name="T13" fmla="*/ 49 h 52"/>
                    <a:gd name="T14" fmla="*/ 3 w 10"/>
                    <a:gd name="T15" fmla="*/ 52 h 52"/>
                    <a:gd name="T16" fmla="*/ 6 w 10"/>
                    <a:gd name="T17" fmla="*/ 52 h 52"/>
                    <a:gd name="T18" fmla="*/ 10 w 10"/>
                    <a:gd name="T19" fmla="*/ 49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4"/>
                      </a:lnTo>
                      <a:lnTo>
                        <a:pt x="6" y="0"/>
                      </a:lnTo>
                      <a:lnTo>
                        <a:pt x="3" y="0"/>
                      </a:lnTo>
                      <a:lnTo>
                        <a:pt x="0" y="4"/>
                      </a:lnTo>
                      <a:lnTo>
                        <a:pt x="0" y="45"/>
                      </a:lnTo>
                      <a:lnTo>
                        <a:pt x="0" y="49"/>
                      </a:lnTo>
                      <a:lnTo>
                        <a:pt x="3" y="52"/>
                      </a:lnTo>
                      <a:lnTo>
                        <a:pt x="6" y="52"/>
                      </a:lnTo>
                      <a:lnTo>
                        <a:pt x="10" y="49"/>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3" name="Freeform 79"/>
                <p:cNvSpPr>
                  <a:spLocks/>
                </p:cNvSpPr>
                <p:nvPr/>
              </p:nvSpPr>
              <p:spPr bwMode="auto">
                <a:xfrm>
                  <a:off x="1068" y="3304"/>
                  <a:ext cx="10" cy="52"/>
                </a:xfrm>
                <a:custGeom>
                  <a:avLst/>
                  <a:gdLst>
                    <a:gd name="T0" fmla="*/ 10 w 10"/>
                    <a:gd name="T1" fmla="*/ 7 h 52"/>
                    <a:gd name="T2" fmla="*/ 10 w 10"/>
                    <a:gd name="T3" fmla="*/ 3 h 52"/>
                    <a:gd name="T4" fmla="*/ 6 w 10"/>
                    <a:gd name="T5" fmla="*/ 0 h 52"/>
                    <a:gd name="T6" fmla="*/ 3 w 10"/>
                    <a:gd name="T7" fmla="*/ 0 h 52"/>
                    <a:gd name="T8" fmla="*/ 0 w 10"/>
                    <a:gd name="T9" fmla="*/ 3 h 52"/>
                    <a:gd name="T10" fmla="*/ 0 w 10"/>
                    <a:gd name="T11" fmla="*/ 45 h 52"/>
                    <a:gd name="T12" fmla="*/ 0 w 10"/>
                    <a:gd name="T13" fmla="*/ 48 h 52"/>
                    <a:gd name="T14" fmla="*/ 3 w 10"/>
                    <a:gd name="T15" fmla="*/ 52 h 52"/>
                    <a:gd name="T16" fmla="*/ 6 w 10"/>
                    <a:gd name="T17" fmla="*/ 52 h 52"/>
                    <a:gd name="T18" fmla="*/ 10 w 10"/>
                    <a:gd name="T19" fmla="*/ 48 h 52"/>
                    <a:gd name="T20" fmla="*/ 10 w 10"/>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52">
                      <a:moveTo>
                        <a:pt x="10" y="7"/>
                      </a:moveTo>
                      <a:lnTo>
                        <a:pt x="10" y="3"/>
                      </a:lnTo>
                      <a:lnTo>
                        <a:pt x="6" y="0"/>
                      </a:lnTo>
                      <a:lnTo>
                        <a:pt x="3" y="0"/>
                      </a:lnTo>
                      <a:lnTo>
                        <a:pt x="0" y="3"/>
                      </a:lnTo>
                      <a:lnTo>
                        <a:pt x="0" y="45"/>
                      </a:lnTo>
                      <a:lnTo>
                        <a:pt x="0" y="48"/>
                      </a:lnTo>
                      <a:lnTo>
                        <a:pt x="3" y="52"/>
                      </a:lnTo>
                      <a:lnTo>
                        <a:pt x="6" y="52"/>
                      </a:lnTo>
                      <a:lnTo>
                        <a:pt x="10" y="48"/>
                      </a:lnTo>
                      <a:lnTo>
                        <a:pt x="10" y="7"/>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4" name="Freeform 80"/>
                <p:cNvSpPr>
                  <a:spLocks/>
                </p:cNvSpPr>
                <p:nvPr/>
              </p:nvSpPr>
              <p:spPr bwMode="auto">
                <a:xfrm>
                  <a:off x="1068" y="3377"/>
                  <a:ext cx="10" cy="13"/>
                </a:xfrm>
                <a:custGeom>
                  <a:avLst/>
                  <a:gdLst>
                    <a:gd name="T0" fmla="*/ 10 w 10"/>
                    <a:gd name="T1" fmla="*/ 6 h 13"/>
                    <a:gd name="T2" fmla="*/ 10 w 10"/>
                    <a:gd name="T3" fmla="*/ 3 h 13"/>
                    <a:gd name="T4" fmla="*/ 6 w 10"/>
                    <a:gd name="T5" fmla="*/ 0 h 13"/>
                    <a:gd name="T6" fmla="*/ 3 w 10"/>
                    <a:gd name="T7" fmla="*/ 0 h 13"/>
                    <a:gd name="T8" fmla="*/ 0 w 10"/>
                    <a:gd name="T9" fmla="*/ 3 h 13"/>
                    <a:gd name="T10" fmla="*/ 0 w 10"/>
                    <a:gd name="T11" fmla="*/ 10 h 13"/>
                    <a:gd name="T12" fmla="*/ 0 w 10"/>
                    <a:gd name="T13" fmla="*/ 10 h 13"/>
                    <a:gd name="T14" fmla="*/ 3 w 10"/>
                    <a:gd name="T15" fmla="*/ 13 h 13"/>
                    <a:gd name="T16" fmla="*/ 3 w 10"/>
                    <a:gd name="T17" fmla="*/ 13 h 13"/>
                    <a:gd name="T18" fmla="*/ 10 w 10"/>
                    <a:gd name="T19" fmla="*/ 13 h 13"/>
                    <a:gd name="T20" fmla="*/ 10 w 10"/>
                    <a:gd name="T2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10" y="6"/>
                      </a:moveTo>
                      <a:lnTo>
                        <a:pt x="10" y="3"/>
                      </a:lnTo>
                      <a:lnTo>
                        <a:pt x="6" y="0"/>
                      </a:lnTo>
                      <a:lnTo>
                        <a:pt x="3" y="0"/>
                      </a:lnTo>
                      <a:lnTo>
                        <a:pt x="0" y="3"/>
                      </a:lnTo>
                      <a:lnTo>
                        <a:pt x="0" y="10"/>
                      </a:lnTo>
                      <a:lnTo>
                        <a:pt x="0" y="10"/>
                      </a:lnTo>
                      <a:lnTo>
                        <a:pt x="3" y="13"/>
                      </a:lnTo>
                      <a:lnTo>
                        <a:pt x="3" y="13"/>
                      </a:lnTo>
                      <a:lnTo>
                        <a:pt x="10" y="13"/>
                      </a:lnTo>
                      <a:lnTo>
                        <a:pt x="10" y="6"/>
                      </a:lnTo>
                      <a:close/>
                    </a:path>
                  </a:pathLst>
                </a:custGeom>
                <a:solidFill>
                  <a:srgbClr val="0000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779" name="Group 115"/>
              <p:cNvGrpSpPr>
                <a:grpSpLocks/>
              </p:cNvGrpSpPr>
              <p:nvPr/>
            </p:nvGrpSpPr>
            <p:grpSpPr bwMode="auto">
              <a:xfrm>
                <a:off x="797" y="2805"/>
                <a:ext cx="3132" cy="14"/>
                <a:chOff x="-73" y="2844"/>
                <a:chExt cx="3132" cy="14"/>
              </a:xfrm>
            </p:grpSpPr>
            <p:sp>
              <p:nvSpPr>
                <p:cNvPr id="241746" name="Rectangle 82"/>
                <p:cNvSpPr>
                  <a:spLocks noChangeArrowheads="1"/>
                </p:cNvSpPr>
                <p:nvPr/>
              </p:nvSpPr>
              <p:spPr bwMode="auto">
                <a:xfrm>
                  <a:off x="-73"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7" name="Rectangle 83"/>
                <p:cNvSpPr>
                  <a:spLocks noChangeArrowheads="1"/>
                </p:cNvSpPr>
                <p:nvPr/>
              </p:nvSpPr>
              <p:spPr bwMode="auto">
                <a:xfrm>
                  <a:off x="23"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8" name="Rectangle 84"/>
                <p:cNvSpPr>
                  <a:spLocks noChangeArrowheads="1"/>
                </p:cNvSpPr>
                <p:nvPr/>
              </p:nvSpPr>
              <p:spPr bwMode="auto">
                <a:xfrm>
                  <a:off x="120"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49" name="Rectangle 85"/>
                <p:cNvSpPr>
                  <a:spLocks noChangeArrowheads="1"/>
                </p:cNvSpPr>
                <p:nvPr/>
              </p:nvSpPr>
              <p:spPr bwMode="auto">
                <a:xfrm>
                  <a:off x="217"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0" name="Rectangle 86"/>
                <p:cNvSpPr>
                  <a:spLocks noChangeArrowheads="1"/>
                </p:cNvSpPr>
                <p:nvPr/>
              </p:nvSpPr>
              <p:spPr bwMode="auto">
                <a:xfrm>
                  <a:off x="314"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1" name="Rectangle 87"/>
                <p:cNvSpPr>
                  <a:spLocks noChangeArrowheads="1"/>
                </p:cNvSpPr>
                <p:nvPr/>
              </p:nvSpPr>
              <p:spPr bwMode="auto">
                <a:xfrm>
                  <a:off x="411"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2" name="Rectangle 88"/>
                <p:cNvSpPr>
                  <a:spLocks noChangeArrowheads="1"/>
                </p:cNvSpPr>
                <p:nvPr/>
              </p:nvSpPr>
              <p:spPr bwMode="auto">
                <a:xfrm>
                  <a:off x="507"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3" name="Rectangle 89"/>
                <p:cNvSpPr>
                  <a:spLocks noChangeArrowheads="1"/>
                </p:cNvSpPr>
                <p:nvPr/>
              </p:nvSpPr>
              <p:spPr bwMode="auto">
                <a:xfrm>
                  <a:off x="604"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4" name="Rectangle 90"/>
                <p:cNvSpPr>
                  <a:spLocks noChangeArrowheads="1"/>
                </p:cNvSpPr>
                <p:nvPr/>
              </p:nvSpPr>
              <p:spPr bwMode="auto">
                <a:xfrm>
                  <a:off x="701"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5" name="Rectangle 91"/>
                <p:cNvSpPr>
                  <a:spLocks noChangeArrowheads="1"/>
                </p:cNvSpPr>
                <p:nvPr/>
              </p:nvSpPr>
              <p:spPr bwMode="auto">
                <a:xfrm>
                  <a:off x="798"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6" name="Rectangle 92"/>
                <p:cNvSpPr>
                  <a:spLocks noChangeArrowheads="1"/>
                </p:cNvSpPr>
                <p:nvPr/>
              </p:nvSpPr>
              <p:spPr bwMode="auto">
                <a:xfrm>
                  <a:off x="895"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7" name="Rectangle 93"/>
                <p:cNvSpPr>
                  <a:spLocks noChangeArrowheads="1"/>
                </p:cNvSpPr>
                <p:nvPr/>
              </p:nvSpPr>
              <p:spPr bwMode="auto">
                <a:xfrm>
                  <a:off x="991"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8" name="Rectangle 94"/>
                <p:cNvSpPr>
                  <a:spLocks noChangeArrowheads="1"/>
                </p:cNvSpPr>
                <p:nvPr/>
              </p:nvSpPr>
              <p:spPr bwMode="auto">
                <a:xfrm>
                  <a:off x="1088"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59" name="Rectangle 95"/>
                <p:cNvSpPr>
                  <a:spLocks noChangeArrowheads="1"/>
                </p:cNvSpPr>
                <p:nvPr/>
              </p:nvSpPr>
              <p:spPr bwMode="auto">
                <a:xfrm>
                  <a:off x="1185"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0" name="Rectangle 96"/>
                <p:cNvSpPr>
                  <a:spLocks noChangeArrowheads="1"/>
                </p:cNvSpPr>
                <p:nvPr/>
              </p:nvSpPr>
              <p:spPr bwMode="auto">
                <a:xfrm>
                  <a:off x="1282"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1" name="Rectangle 97"/>
                <p:cNvSpPr>
                  <a:spLocks noChangeArrowheads="1"/>
                </p:cNvSpPr>
                <p:nvPr/>
              </p:nvSpPr>
              <p:spPr bwMode="auto">
                <a:xfrm>
                  <a:off x="1379"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2" name="Rectangle 98"/>
                <p:cNvSpPr>
                  <a:spLocks noChangeArrowheads="1"/>
                </p:cNvSpPr>
                <p:nvPr/>
              </p:nvSpPr>
              <p:spPr bwMode="auto">
                <a:xfrm>
                  <a:off x="1476"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3" name="Rectangle 99"/>
                <p:cNvSpPr>
                  <a:spLocks noChangeArrowheads="1"/>
                </p:cNvSpPr>
                <p:nvPr/>
              </p:nvSpPr>
              <p:spPr bwMode="auto">
                <a:xfrm>
                  <a:off x="1572"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4" name="Rectangle 100"/>
                <p:cNvSpPr>
                  <a:spLocks noChangeArrowheads="1"/>
                </p:cNvSpPr>
                <p:nvPr/>
              </p:nvSpPr>
              <p:spPr bwMode="auto">
                <a:xfrm>
                  <a:off x="1669"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5" name="Rectangle 101"/>
                <p:cNvSpPr>
                  <a:spLocks noChangeArrowheads="1"/>
                </p:cNvSpPr>
                <p:nvPr/>
              </p:nvSpPr>
              <p:spPr bwMode="auto">
                <a:xfrm>
                  <a:off x="1766"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6" name="Rectangle 102"/>
                <p:cNvSpPr>
                  <a:spLocks noChangeArrowheads="1"/>
                </p:cNvSpPr>
                <p:nvPr/>
              </p:nvSpPr>
              <p:spPr bwMode="auto">
                <a:xfrm>
                  <a:off x="1863"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7" name="Rectangle 103"/>
                <p:cNvSpPr>
                  <a:spLocks noChangeArrowheads="1"/>
                </p:cNvSpPr>
                <p:nvPr/>
              </p:nvSpPr>
              <p:spPr bwMode="auto">
                <a:xfrm>
                  <a:off x="1960"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8" name="Rectangle 104"/>
                <p:cNvSpPr>
                  <a:spLocks noChangeArrowheads="1"/>
                </p:cNvSpPr>
                <p:nvPr/>
              </p:nvSpPr>
              <p:spPr bwMode="auto">
                <a:xfrm>
                  <a:off x="2056"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69" name="Rectangle 105"/>
                <p:cNvSpPr>
                  <a:spLocks noChangeArrowheads="1"/>
                </p:cNvSpPr>
                <p:nvPr/>
              </p:nvSpPr>
              <p:spPr bwMode="auto">
                <a:xfrm>
                  <a:off x="2153"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0" name="Rectangle 106"/>
                <p:cNvSpPr>
                  <a:spLocks noChangeArrowheads="1"/>
                </p:cNvSpPr>
                <p:nvPr/>
              </p:nvSpPr>
              <p:spPr bwMode="auto">
                <a:xfrm>
                  <a:off x="2250"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1" name="Rectangle 107"/>
                <p:cNvSpPr>
                  <a:spLocks noChangeArrowheads="1"/>
                </p:cNvSpPr>
                <p:nvPr/>
              </p:nvSpPr>
              <p:spPr bwMode="auto">
                <a:xfrm>
                  <a:off x="2347"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2" name="Rectangle 108"/>
                <p:cNvSpPr>
                  <a:spLocks noChangeArrowheads="1"/>
                </p:cNvSpPr>
                <p:nvPr/>
              </p:nvSpPr>
              <p:spPr bwMode="auto">
                <a:xfrm>
                  <a:off x="2444"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3" name="Rectangle 109"/>
                <p:cNvSpPr>
                  <a:spLocks noChangeArrowheads="1"/>
                </p:cNvSpPr>
                <p:nvPr/>
              </p:nvSpPr>
              <p:spPr bwMode="auto">
                <a:xfrm>
                  <a:off x="2540"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4" name="Rectangle 110"/>
                <p:cNvSpPr>
                  <a:spLocks noChangeArrowheads="1"/>
                </p:cNvSpPr>
                <p:nvPr/>
              </p:nvSpPr>
              <p:spPr bwMode="auto">
                <a:xfrm>
                  <a:off x="2637" y="2844"/>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5" name="Rectangle 111"/>
                <p:cNvSpPr>
                  <a:spLocks noChangeArrowheads="1"/>
                </p:cNvSpPr>
                <p:nvPr/>
              </p:nvSpPr>
              <p:spPr bwMode="auto">
                <a:xfrm>
                  <a:off x="2734"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6" name="Rectangle 112"/>
                <p:cNvSpPr>
                  <a:spLocks noChangeArrowheads="1"/>
                </p:cNvSpPr>
                <p:nvPr/>
              </p:nvSpPr>
              <p:spPr bwMode="auto">
                <a:xfrm>
                  <a:off x="2831"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7" name="Rectangle 113"/>
                <p:cNvSpPr>
                  <a:spLocks noChangeArrowheads="1"/>
                </p:cNvSpPr>
                <p:nvPr/>
              </p:nvSpPr>
              <p:spPr bwMode="auto">
                <a:xfrm>
                  <a:off x="2928" y="2844"/>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78" name="Rectangle 114"/>
                <p:cNvSpPr>
                  <a:spLocks noChangeArrowheads="1"/>
                </p:cNvSpPr>
                <p:nvPr/>
              </p:nvSpPr>
              <p:spPr bwMode="auto">
                <a:xfrm>
                  <a:off x="3024" y="2844"/>
                  <a:ext cx="3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11" name="Group 147"/>
              <p:cNvGrpSpPr>
                <a:grpSpLocks/>
              </p:cNvGrpSpPr>
              <p:nvPr/>
            </p:nvGrpSpPr>
            <p:grpSpPr bwMode="auto">
              <a:xfrm>
                <a:off x="772" y="2206"/>
                <a:ext cx="2960" cy="14"/>
                <a:chOff x="-98" y="2245"/>
                <a:chExt cx="2960" cy="14"/>
              </a:xfrm>
            </p:grpSpPr>
            <p:sp>
              <p:nvSpPr>
                <p:cNvPr id="241780" name="Rectangle 116"/>
                <p:cNvSpPr>
                  <a:spLocks noChangeArrowheads="1"/>
                </p:cNvSpPr>
                <p:nvPr/>
              </p:nvSpPr>
              <p:spPr bwMode="auto">
                <a:xfrm>
                  <a:off x="-98"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1" name="Rectangle 117"/>
                <p:cNvSpPr>
                  <a:spLocks noChangeArrowheads="1"/>
                </p:cNvSpPr>
                <p:nvPr/>
              </p:nvSpPr>
              <p:spPr bwMode="auto">
                <a:xfrm>
                  <a:off x="-1"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2" name="Rectangle 118"/>
                <p:cNvSpPr>
                  <a:spLocks noChangeArrowheads="1"/>
                </p:cNvSpPr>
                <p:nvPr/>
              </p:nvSpPr>
              <p:spPr bwMode="auto">
                <a:xfrm>
                  <a:off x="96"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3" name="Rectangle 119"/>
                <p:cNvSpPr>
                  <a:spLocks noChangeArrowheads="1"/>
                </p:cNvSpPr>
                <p:nvPr/>
              </p:nvSpPr>
              <p:spPr bwMode="auto">
                <a:xfrm>
                  <a:off x="193"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4" name="Rectangle 120"/>
                <p:cNvSpPr>
                  <a:spLocks noChangeArrowheads="1"/>
                </p:cNvSpPr>
                <p:nvPr/>
              </p:nvSpPr>
              <p:spPr bwMode="auto">
                <a:xfrm>
                  <a:off x="290"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5" name="Rectangle 121"/>
                <p:cNvSpPr>
                  <a:spLocks noChangeArrowheads="1"/>
                </p:cNvSpPr>
                <p:nvPr/>
              </p:nvSpPr>
              <p:spPr bwMode="auto">
                <a:xfrm>
                  <a:off x="386"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6" name="Rectangle 122"/>
                <p:cNvSpPr>
                  <a:spLocks noChangeArrowheads="1"/>
                </p:cNvSpPr>
                <p:nvPr/>
              </p:nvSpPr>
              <p:spPr bwMode="auto">
                <a:xfrm>
                  <a:off x="483"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7" name="Rectangle 123"/>
                <p:cNvSpPr>
                  <a:spLocks noChangeArrowheads="1"/>
                </p:cNvSpPr>
                <p:nvPr/>
              </p:nvSpPr>
              <p:spPr bwMode="auto">
                <a:xfrm>
                  <a:off x="580"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8" name="Rectangle 124"/>
                <p:cNvSpPr>
                  <a:spLocks noChangeArrowheads="1"/>
                </p:cNvSpPr>
                <p:nvPr/>
              </p:nvSpPr>
              <p:spPr bwMode="auto">
                <a:xfrm>
                  <a:off x="677"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89" name="Rectangle 125"/>
                <p:cNvSpPr>
                  <a:spLocks noChangeArrowheads="1"/>
                </p:cNvSpPr>
                <p:nvPr/>
              </p:nvSpPr>
              <p:spPr bwMode="auto">
                <a:xfrm>
                  <a:off x="774"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0" name="Rectangle 126"/>
                <p:cNvSpPr>
                  <a:spLocks noChangeArrowheads="1"/>
                </p:cNvSpPr>
                <p:nvPr/>
              </p:nvSpPr>
              <p:spPr bwMode="auto">
                <a:xfrm>
                  <a:off x="870"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1" name="Rectangle 127"/>
                <p:cNvSpPr>
                  <a:spLocks noChangeArrowheads="1"/>
                </p:cNvSpPr>
                <p:nvPr/>
              </p:nvSpPr>
              <p:spPr bwMode="auto">
                <a:xfrm>
                  <a:off x="967"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2" name="Rectangle 128"/>
                <p:cNvSpPr>
                  <a:spLocks noChangeArrowheads="1"/>
                </p:cNvSpPr>
                <p:nvPr/>
              </p:nvSpPr>
              <p:spPr bwMode="auto">
                <a:xfrm>
                  <a:off x="1064"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3" name="Rectangle 129"/>
                <p:cNvSpPr>
                  <a:spLocks noChangeArrowheads="1"/>
                </p:cNvSpPr>
                <p:nvPr/>
              </p:nvSpPr>
              <p:spPr bwMode="auto">
                <a:xfrm>
                  <a:off x="1161"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4" name="Rectangle 130"/>
                <p:cNvSpPr>
                  <a:spLocks noChangeArrowheads="1"/>
                </p:cNvSpPr>
                <p:nvPr/>
              </p:nvSpPr>
              <p:spPr bwMode="auto">
                <a:xfrm>
                  <a:off x="1258"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5" name="Rectangle 131"/>
                <p:cNvSpPr>
                  <a:spLocks noChangeArrowheads="1"/>
                </p:cNvSpPr>
                <p:nvPr/>
              </p:nvSpPr>
              <p:spPr bwMode="auto">
                <a:xfrm>
                  <a:off x="1354"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6" name="Rectangle 132"/>
                <p:cNvSpPr>
                  <a:spLocks noChangeArrowheads="1"/>
                </p:cNvSpPr>
                <p:nvPr/>
              </p:nvSpPr>
              <p:spPr bwMode="auto">
                <a:xfrm>
                  <a:off x="1451"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7" name="Rectangle 133"/>
                <p:cNvSpPr>
                  <a:spLocks noChangeArrowheads="1"/>
                </p:cNvSpPr>
                <p:nvPr/>
              </p:nvSpPr>
              <p:spPr bwMode="auto">
                <a:xfrm>
                  <a:off x="1548"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8" name="Rectangle 134"/>
                <p:cNvSpPr>
                  <a:spLocks noChangeArrowheads="1"/>
                </p:cNvSpPr>
                <p:nvPr/>
              </p:nvSpPr>
              <p:spPr bwMode="auto">
                <a:xfrm>
                  <a:off x="1645"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799" name="Rectangle 135"/>
                <p:cNvSpPr>
                  <a:spLocks noChangeArrowheads="1"/>
                </p:cNvSpPr>
                <p:nvPr/>
              </p:nvSpPr>
              <p:spPr bwMode="auto">
                <a:xfrm>
                  <a:off x="1742"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0" name="Rectangle 136"/>
                <p:cNvSpPr>
                  <a:spLocks noChangeArrowheads="1"/>
                </p:cNvSpPr>
                <p:nvPr/>
              </p:nvSpPr>
              <p:spPr bwMode="auto">
                <a:xfrm>
                  <a:off x="1839"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1" name="Rectangle 137"/>
                <p:cNvSpPr>
                  <a:spLocks noChangeArrowheads="1"/>
                </p:cNvSpPr>
                <p:nvPr/>
              </p:nvSpPr>
              <p:spPr bwMode="auto">
                <a:xfrm>
                  <a:off x="1935"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2" name="Rectangle 138"/>
                <p:cNvSpPr>
                  <a:spLocks noChangeArrowheads="1"/>
                </p:cNvSpPr>
                <p:nvPr/>
              </p:nvSpPr>
              <p:spPr bwMode="auto">
                <a:xfrm>
                  <a:off x="2032"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3" name="Rectangle 139"/>
                <p:cNvSpPr>
                  <a:spLocks noChangeArrowheads="1"/>
                </p:cNvSpPr>
                <p:nvPr/>
              </p:nvSpPr>
              <p:spPr bwMode="auto">
                <a:xfrm>
                  <a:off x="2129"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4" name="Rectangle 140"/>
                <p:cNvSpPr>
                  <a:spLocks noChangeArrowheads="1"/>
                </p:cNvSpPr>
                <p:nvPr/>
              </p:nvSpPr>
              <p:spPr bwMode="auto">
                <a:xfrm>
                  <a:off x="2226"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5" name="Rectangle 141"/>
                <p:cNvSpPr>
                  <a:spLocks noChangeArrowheads="1"/>
                </p:cNvSpPr>
                <p:nvPr/>
              </p:nvSpPr>
              <p:spPr bwMode="auto">
                <a:xfrm>
                  <a:off x="2323"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6" name="Rectangle 142"/>
                <p:cNvSpPr>
                  <a:spLocks noChangeArrowheads="1"/>
                </p:cNvSpPr>
                <p:nvPr/>
              </p:nvSpPr>
              <p:spPr bwMode="auto">
                <a:xfrm>
                  <a:off x="2419"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7" name="Rectangle 143"/>
                <p:cNvSpPr>
                  <a:spLocks noChangeArrowheads="1"/>
                </p:cNvSpPr>
                <p:nvPr/>
              </p:nvSpPr>
              <p:spPr bwMode="auto">
                <a:xfrm>
                  <a:off x="2516" y="2245"/>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8" name="Rectangle 144"/>
                <p:cNvSpPr>
                  <a:spLocks noChangeArrowheads="1"/>
                </p:cNvSpPr>
                <p:nvPr/>
              </p:nvSpPr>
              <p:spPr bwMode="auto">
                <a:xfrm>
                  <a:off x="2613"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09" name="Rectangle 145"/>
                <p:cNvSpPr>
                  <a:spLocks noChangeArrowheads="1"/>
                </p:cNvSpPr>
                <p:nvPr/>
              </p:nvSpPr>
              <p:spPr bwMode="auto">
                <a:xfrm>
                  <a:off x="2710"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0" name="Rectangle 146"/>
                <p:cNvSpPr>
                  <a:spLocks noChangeArrowheads="1"/>
                </p:cNvSpPr>
                <p:nvPr/>
              </p:nvSpPr>
              <p:spPr bwMode="auto">
                <a:xfrm>
                  <a:off x="2807" y="2245"/>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41" name="Group 177"/>
              <p:cNvGrpSpPr>
                <a:grpSpLocks/>
              </p:cNvGrpSpPr>
              <p:nvPr/>
            </p:nvGrpSpPr>
            <p:grpSpPr bwMode="auto">
              <a:xfrm>
                <a:off x="793" y="1659"/>
                <a:ext cx="2756" cy="14"/>
                <a:chOff x="-77" y="1698"/>
                <a:chExt cx="2756" cy="14"/>
              </a:xfrm>
            </p:grpSpPr>
            <p:sp>
              <p:nvSpPr>
                <p:cNvPr id="241812" name="Rectangle 148"/>
                <p:cNvSpPr>
                  <a:spLocks noChangeArrowheads="1"/>
                </p:cNvSpPr>
                <p:nvPr/>
              </p:nvSpPr>
              <p:spPr bwMode="auto">
                <a:xfrm>
                  <a:off x="-77"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3" name="Rectangle 149"/>
                <p:cNvSpPr>
                  <a:spLocks noChangeArrowheads="1"/>
                </p:cNvSpPr>
                <p:nvPr/>
              </p:nvSpPr>
              <p:spPr bwMode="auto">
                <a:xfrm>
                  <a:off x="20"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4" name="Rectangle 150"/>
                <p:cNvSpPr>
                  <a:spLocks noChangeArrowheads="1"/>
                </p:cNvSpPr>
                <p:nvPr/>
              </p:nvSpPr>
              <p:spPr bwMode="auto">
                <a:xfrm>
                  <a:off x="117"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5" name="Rectangle 151"/>
                <p:cNvSpPr>
                  <a:spLocks noChangeArrowheads="1"/>
                </p:cNvSpPr>
                <p:nvPr/>
              </p:nvSpPr>
              <p:spPr bwMode="auto">
                <a:xfrm>
                  <a:off x="214"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6" name="Rectangle 152"/>
                <p:cNvSpPr>
                  <a:spLocks noChangeArrowheads="1"/>
                </p:cNvSpPr>
                <p:nvPr/>
              </p:nvSpPr>
              <p:spPr bwMode="auto">
                <a:xfrm>
                  <a:off x="310"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7" name="Rectangle 153"/>
                <p:cNvSpPr>
                  <a:spLocks noChangeArrowheads="1"/>
                </p:cNvSpPr>
                <p:nvPr/>
              </p:nvSpPr>
              <p:spPr bwMode="auto">
                <a:xfrm>
                  <a:off x="407"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8" name="Rectangle 154"/>
                <p:cNvSpPr>
                  <a:spLocks noChangeArrowheads="1"/>
                </p:cNvSpPr>
                <p:nvPr/>
              </p:nvSpPr>
              <p:spPr bwMode="auto">
                <a:xfrm>
                  <a:off x="504"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19" name="Rectangle 155"/>
                <p:cNvSpPr>
                  <a:spLocks noChangeArrowheads="1"/>
                </p:cNvSpPr>
                <p:nvPr/>
              </p:nvSpPr>
              <p:spPr bwMode="auto">
                <a:xfrm>
                  <a:off x="601"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0" name="Rectangle 156"/>
                <p:cNvSpPr>
                  <a:spLocks noChangeArrowheads="1"/>
                </p:cNvSpPr>
                <p:nvPr/>
              </p:nvSpPr>
              <p:spPr bwMode="auto">
                <a:xfrm>
                  <a:off x="698"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1" name="Rectangle 157"/>
                <p:cNvSpPr>
                  <a:spLocks noChangeArrowheads="1"/>
                </p:cNvSpPr>
                <p:nvPr/>
              </p:nvSpPr>
              <p:spPr bwMode="auto">
                <a:xfrm>
                  <a:off x="794"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2" name="Rectangle 158"/>
                <p:cNvSpPr>
                  <a:spLocks noChangeArrowheads="1"/>
                </p:cNvSpPr>
                <p:nvPr/>
              </p:nvSpPr>
              <p:spPr bwMode="auto">
                <a:xfrm>
                  <a:off x="891"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3" name="Rectangle 159"/>
                <p:cNvSpPr>
                  <a:spLocks noChangeArrowheads="1"/>
                </p:cNvSpPr>
                <p:nvPr/>
              </p:nvSpPr>
              <p:spPr bwMode="auto">
                <a:xfrm>
                  <a:off x="988"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4" name="Rectangle 160"/>
                <p:cNvSpPr>
                  <a:spLocks noChangeArrowheads="1"/>
                </p:cNvSpPr>
                <p:nvPr/>
              </p:nvSpPr>
              <p:spPr bwMode="auto">
                <a:xfrm>
                  <a:off x="1085"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5" name="Rectangle 161"/>
                <p:cNvSpPr>
                  <a:spLocks noChangeArrowheads="1"/>
                </p:cNvSpPr>
                <p:nvPr/>
              </p:nvSpPr>
              <p:spPr bwMode="auto">
                <a:xfrm>
                  <a:off x="1182"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6" name="Rectangle 162"/>
                <p:cNvSpPr>
                  <a:spLocks noChangeArrowheads="1"/>
                </p:cNvSpPr>
                <p:nvPr/>
              </p:nvSpPr>
              <p:spPr bwMode="auto">
                <a:xfrm>
                  <a:off x="1278"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7" name="Rectangle 163"/>
                <p:cNvSpPr>
                  <a:spLocks noChangeArrowheads="1"/>
                </p:cNvSpPr>
                <p:nvPr/>
              </p:nvSpPr>
              <p:spPr bwMode="auto">
                <a:xfrm>
                  <a:off x="1375"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8" name="Rectangle 164"/>
                <p:cNvSpPr>
                  <a:spLocks noChangeArrowheads="1"/>
                </p:cNvSpPr>
                <p:nvPr/>
              </p:nvSpPr>
              <p:spPr bwMode="auto">
                <a:xfrm>
                  <a:off x="1472"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29" name="Rectangle 165"/>
                <p:cNvSpPr>
                  <a:spLocks noChangeArrowheads="1"/>
                </p:cNvSpPr>
                <p:nvPr/>
              </p:nvSpPr>
              <p:spPr bwMode="auto">
                <a:xfrm>
                  <a:off x="1569"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0" name="Rectangle 166"/>
                <p:cNvSpPr>
                  <a:spLocks noChangeArrowheads="1"/>
                </p:cNvSpPr>
                <p:nvPr/>
              </p:nvSpPr>
              <p:spPr bwMode="auto">
                <a:xfrm>
                  <a:off x="1666"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1" name="Rectangle 167"/>
                <p:cNvSpPr>
                  <a:spLocks noChangeArrowheads="1"/>
                </p:cNvSpPr>
                <p:nvPr/>
              </p:nvSpPr>
              <p:spPr bwMode="auto">
                <a:xfrm>
                  <a:off x="1762"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2" name="Rectangle 168"/>
                <p:cNvSpPr>
                  <a:spLocks noChangeArrowheads="1"/>
                </p:cNvSpPr>
                <p:nvPr/>
              </p:nvSpPr>
              <p:spPr bwMode="auto">
                <a:xfrm>
                  <a:off x="1859"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3" name="Rectangle 169"/>
                <p:cNvSpPr>
                  <a:spLocks noChangeArrowheads="1"/>
                </p:cNvSpPr>
                <p:nvPr/>
              </p:nvSpPr>
              <p:spPr bwMode="auto">
                <a:xfrm>
                  <a:off x="1956"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4" name="Rectangle 170"/>
                <p:cNvSpPr>
                  <a:spLocks noChangeArrowheads="1"/>
                </p:cNvSpPr>
                <p:nvPr/>
              </p:nvSpPr>
              <p:spPr bwMode="auto">
                <a:xfrm>
                  <a:off x="2053"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5" name="Rectangle 171"/>
                <p:cNvSpPr>
                  <a:spLocks noChangeArrowheads="1"/>
                </p:cNvSpPr>
                <p:nvPr/>
              </p:nvSpPr>
              <p:spPr bwMode="auto">
                <a:xfrm>
                  <a:off x="2150"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6" name="Rectangle 172"/>
                <p:cNvSpPr>
                  <a:spLocks noChangeArrowheads="1"/>
                </p:cNvSpPr>
                <p:nvPr/>
              </p:nvSpPr>
              <p:spPr bwMode="auto">
                <a:xfrm>
                  <a:off x="2247"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7" name="Rectangle 173"/>
                <p:cNvSpPr>
                  <a:spLocks noChangeArrowheads="1"/>
                </p:cNvSpPr>
                <p:nvPr/>
              </p:nvSpPr>
              <p:spPr bwMode="auto">
                <a:xfrm>
                  <a:off x="2343" y="1698"/>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8" name="Rectangle 174"/>
                <p:cNvSpPr>
                  <a:spLocks noChangeArrowheads="1"/>
                </p:cNvSpPr>
                <p:nvPr/>
              </p:nvSpPr>
              <p:spPr bwMode="auto">
                <a:xfrm>
                  <a:off x="2440"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39" name="Rectangle 175"/>
                <p:cNvSpPr>
                  <a:spLocks noChangeArrowheads="1"/>
                </p:cNvSpPr>
                <p:nvPr/>
              </p:nvSpPr>
              <p:spPr bwMode="auto">
                <a:xfrm>
                  <a:off x="2537" y="1698"/>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0" name="Rectangle 176"/>
                <p:cNvSpPr>
                  <a:spLocks noChangeArrowheads="1"/>
                </p:cNvSpPr>
                <p:nvPr/>
              </p:nvSpPr>
              <p:spPr bwMode="auto">
                <a:xfrm>
                  <a:off x="2634" y="1698"/>
                  <a:ext cx="4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69" name="Group 205"/>
              <p:cNvGrpSpPr>
                <a:grpSpLocks/>
              </p:cNvGrpSpPr>
              <p:nvPr/>
            </p:nvGrpSpPr>
            <p:grpSpPr bwMode="auto">
              <a:xfrm>
                <a:off x="790" y="1230"/>
                <a:ext cx="2548" cy="14"/>
                <a:chOff x="-80" y="1269"/>
                <a:chExt cx="2548" cy="14"/>
              </a:xfrm>
            </p:grpSpPr>
            <p:sp>
              <p:nvSpPr>
                <p:cNvPr id="241842" name="Rectangle 178"/>
                <p:cNvSpPr>
                  <a:spLocks noChangeArrowheads="1"/>
                </p:cNvSpPr>
                <p:nvPr/>
              </p:nvSpPr>
              <p:spPr bwMode="auto">
                <a:xfrm>
                  <a:off x="-80"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3" name="Rectangle 179"/>
                <p:cNvSpPr>
                  <a:spLocks noChangeArrowheads="1"/>
                </p:cNvSpPr>
                <p:nvPr/>
              </p:nvSpPr>
              <p:spPr bwMode="auto">
                <a:xfrm>
                  <a:off x="16"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4" name="Rectangle 180"/>
                <p:cNvSpPr>
                  <a:spLocks noChangeArrowheads="1"/>
                </p:cNvSpPr>
                <p:nvPr/>
              </p:nvSpPr>
              <p:spPr bwMode="auto">
                <a:xfrm>
                  <a:off x="113"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5" name="Rectangle 181"/>
                <p:cNvSpPr>
                  <a:spLocks noChangeArrowheads="1"/>
                </p:cNvSpPr>
                <p:nvPr/>
              </p:nvSpPr>
              <p:spPr bwMode="auto">
                <a:xfrm>
                  <a:off x="210"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6" name="Rectangle 182"/>
                <p:cNvSpPr>
                  <a:spLocks noChangeArrowheads="1"/>
                </p:cNvSpPr>
                <p:nvPr/>
              </p:nvSpPr>
              <p:spPr bwMode="auto">
                <a:xfrm>
                  <a:off x="307"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7" name="Rectangle 183"/>
                <p:cNvSpPr>
                  <a:spLocks noChangeArrowheads="1"/>
                </p:cNvSpPr>
                <p:nvPr/>
              </p:nvSpPr>
              <p:spPr bwMode="auto">
                <a:xfrm>
                  <a:off x="404"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8" name="Rectangle 184"/>
                <p:cNvSpPr>
                  <a:spLocks noChangeArrowheads="1"/>
                </p:cNvSpPr>
                <p:nvPr/>
              </p:nvSpPr>
              <p:spPr bwMode="auto">
                <a:xfrm>
                  <a:off x="500"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49" name="Rectangle 185"/>
                <p:cNvSpPr>
                  <a:spLocks noChangeArrowheads="1"/>
                </p:cNvSpPr>
                <p:nvPr/>
              </p:nvSpPr>
              <p:spPr bwMode="auto">
                <a:xfrm>
                  <a:off x="597"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0" name="Rectangle 186"/>
                <p:cNvSpPr>
                  <a:spLocks noChangeArrowheads="1"/>
                </p:cNvSpPr>
                <p:nvPr/>
              </p:nvSpPr>
              <p:spPr bwMode="auto">
                <a:xfrm>
                  <a:off x="694"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1" name="Rectangle 187"/>
                <p:cNvSpPr>
                  <a:spLocks noChangeArrowheads="1"/>
                </p:cNvSpPr>
                <p:nvPr/>
              </p:nvSpPr>
              <p:spPr bwMode="auto">
                <a:xfrm>
                  <a:off x="791"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2" name="Rectangle 188"/>
                <p:cNvSpPr>
                  <a:spLocks noChangeArrowheads="1"/>
                </p:cNvSpPr>
                <p:nvPr/>
              </p:nvSpPr>
              <p:spPr bwMode="auto">
                <a:xfrm>
                  <a:off x="888"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3" name="Rectangle 189"/>
                <p:cNvSpPr>
                  <a:spLocks noChangeArrowheads="1"/>
                </p:cNvSpPr>
                <p:nvPr/>
              </p:nvSpPr>
              <p:spPr bwMode="auto">
                <a:xfrm>
                  <a:off x="985"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4" name="Rectangle 190"/>
                <p:cNvSpPr>
                  <a:spLocks noChangeArrowheads="1"/>
                </p:cNvSpPr>
                <p:nvPr/>
              </p:nvSpPr>
              <p:spPr bwMode="auto">
                <a:xfrm>
                  <a:off x="1081"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5" name="Rectangle 191"/>
                <p:cNvSpPr>
                  <a:spLocks noChangeArrowheads="1"/>
                </p:cNvSpPr>
                <p:nvPr/>
              </p:nvSpPr>
              <p:spPr bwMode="auto">
                <a:xfrm>
                  <a:off x="1178"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6" name="Rectangle 192"/>
                <p:cNvSpPr>
                  <a:spLocks noChangeArrowheads="1"/>
                </p:cNvSpPr>
                <p:nvPr/>
              </p:nvSpPr>
              <p:spPr bwMode="auto">
                <a:xfrm>
                  <a:off x="1275"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7" name="Rectangle 193"/>
                <p:cNvSpPr>
                  <a:spLocks noChangeArrowheads="1"/>
                </p:cNvSpPr>
                <p:nvPr/>
              </p:nvSpPr>
              <p:spPr bwMode="auto">
                <a:xfrm>
                  <a:off x="1372"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8" name="Rectangle 194"/>
                <p:cNvSpPr>
                  <a:spLocks noChangeArrowheads="1"/>
                </p:cNvSpPr>
                <p:nvPr/>
              </p:nvSpPr>
              <p:spPr bwMode="auto">
                <a:xfrm>
                  <a:off x="1469"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59" name="Rectangle 195"/>
                <p:cNvSpPr>
                  <a:spLocks noChangeArrowheads="1"/>
                </p:cNvSpPr>
                <p:nvPr/>
              </p:nvSpPr>
              <p:spPr bwMode="auto">
                <a:xfrm>
                  <a:off x="1565"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0" name="Rectangle 196"/>
                <p:cNvSpPr>
                  <a:spLocks noChangeArrowheads="1"/>
                </p:cNvSpPr>
                <p:nvPr/>
              </p:nvSpPr>
              <p:spPr bwMode="auto">
                <a:xfrm>
                  <a:off x="1662"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1" name="Rectangle 197"/>
                <p:cNvSpPr>
                  <a:spLocks noChangeArrowheads="1"/>
                </p:cNvSpPr>
                <p:nvPr/>
              </p:nvSpPr>
              <p:spPr bwMode="auto">
                <a:xfrm>
                  <a:off x="1759"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2" name="Rectangle 198"/>
                <p:cNvSpPr>
                  <a:spLocks noChangeArrowheads="1"/>
                </p:cNvSpPr>
                <p:nvPr/>
              </p:nvSpPr>
              <p:spPr bwMode="auto">
                <a:xfrm>
                  <a:off x="1856"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3" name="Rectangle 199"/>
                <p:cNvSpPr>
                  <a:spLocks noChangeArrowheads="1"/>
                </p:cNvSpPr>
                <p:nvPr/>
              </p:nvSpPr>
              <p:spPr bwMode="auto">
                <a:xfrm>
                  <a:off x="1953"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4" name="Rectangle 200"/>
                <p:cNvSpPr>
                  <a:spLocks noChangeArrowheads="1"/>
                </p:cNvSpPr>
                <p:nvPr/>
              </p:nvSpPr>
              <p:spPr bwMode="auto">
                <a:xfrm>
                  <a:off x="2049"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5" name="Rectangle 201"/>
                <p:cNvSpPr>
                  <a:spLocks noChangeArrowheads="1"/>
                </p:cNvSpPr>
                <p:nvPr/>
              </p:nvSpPr>
              <p:spPr bwMode="auto">
                <a:xfrm>
                  <a:off x="2146" y="1269"/>
                  <a:ext cx="56"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6" name="Rectangle 202"/>
                <p:cNvSpPr>
                  <a:spLocks noChangeArrowheads="1"/>
                </p:cNvSpPr>
                <p:nvPr/>
              </p:nvSpPr>
              <p:spPr bwMode="auto">
                <a:xfrm>
                  <a:off x="2243"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7" name="Rectangle 203"/>
                <p:cNvSpPr>
                  <a:spLocks noChangeArrowheads="1"/>
                </p:cNvSpPr>
                <p:nvPr/>
              </p:nvSpPr>
              <p:spPr bwMode="auto">
                <a:xfrm>
                  <a:off x="2340" y="1269"/>
                  <a:ext cx="55"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68" name="Rectangle 204"/>
                <p:cNvSpPr>
                  <a:spLocks noChangeArrowheads="1"/>
                </p:cNvSpPr>
                <p:nvPr/>
              </p:nvSpPr>
              <p:spPr bwMode="auto">
                <a:xfrm>
                  <a:off x="2437" y="1269"/>
                  <a:ext cx="31" cy="14"/>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241874" name="Rectangle 210"/>
              <p:cNvSpPr>
                <a:spLocks noChangeArrowheads="1"/>
              </p:cNvSpPr>
              <p:nvPr/>
            </p:nvSpPr>
            <p:spPr bwMode="auto">
              <a:xfrm>
                <a:off x="980" y="3061"/>
                <a:ext cx="840" cy="176"/>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77" name="Rectangle 213"/>
              <p:cNvSpPr>
                <a:spLocks noChangeArrowheads="1"/>
              </p:cNvSpPr>
              <p:nvPr/>
            </p:nvSpPr>
            <p:spPr bwMode="auto">
              <a:xfrm>
                <a:off x="1668" y="3040"/>
                <a:ext cx="31"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000000"/>
                    </a:solidFill>
                    <a:effectLst/>
                    <a:latin typeface="Arial" charset="0"/>
                  </a:rPr>
                  <a:t> </a:t>
                </a:r>
                <a:endParaRPr lang="es-ES" altLang="es-ES" sz="2400" b="0">
                  <a:effectLst/>
                  <a:latin typeface="Times New Roman" pitchFamily="18" charset="0"/>
                </a:endParaRPr>
              </a:p>
            </p:txBody>
          </p:sp>
          <p:grpSp>
            <p:nvGrpSpPr>
              <p:cNvPr id="241881" name="Group 217"/>
              <p:cNvGrpSpPr>
                <a:grpSpLocks/>
              </p:cNvGrpSpPr>
              <p:nvPr/>
            </p:nvGrpSpPr>
            <p:grpSpPr bwMode="auto">
              <a:xfrm>
                <a:off x="1319" y="2213"/>
                <a:ext cx="114" cy="595"/>
                <a:chOff x="449" y="2252"/>
                <a:chExt cx="114" cy="595"/>
              </a:xfrm>
            </p:grpSpPr>
            <p:sp>
              <p:nvSpPr>
                <p:cNvPr id="241878" name="Line 214"/>
                <p:cNvSpPr>
                  <a:spLocks noChangeShapeType="1"/>
                </p:cNvSpPr>
                <p:nvPr/>
              </p:nvSpPr>
              <p:spPr bwMode="auto">
                <a:xfrm>
                  <a:off x="504" y="2314"/>
                  <a:ext cx="1" cy="467"/>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79" name="Freeform 215"/>
                <p:cNvSpPr>
                  <a:spLocks/>
                </p:cNvSpPr>
                <p:nvPr/>
              </p:nvSpPr>
              <p:spPr bwMode="auto">
                <a:xfrm>
                  <a:off x="449" y="2252"/>
                  <a:ext cx="114" cy="73"/>
                </a:xfrm>
                <a:custGeom>
                  <a:avLst/>
                  <a:gdLst>
                    <a:gd name="T0" fmla="*/ 114 w 114"/>
                    <a:gd name="T1" fmla="*/ 73 h 73"/>
                    <a:gd name="T2" fmla="*/ 55 w 114"/>
                    <a:gd name="T3" fmla="*/ 0 h 73"/>
                    <a:gd name="T4" fmla="*/ 0 w 114"/>
                    <a:gd name="T5" fmla="*/ 73 h 73"/>
                    <a:gd name="T6" fmla="*/ 114 w 114"/>
                    <a:gd name="T7" fmla="*/ 73 h 73"/>
                  </a:gdLst>
                  <a:ahLst/>
                  <a:cxnLst>
                    <a:cxn ang="0">
                      <a:pos x="T0" y="T1"/>
                    </a:cxn>
                    <a:cxn ang="0">
                      <a:pos x="T2" y="T3"/>
                    </a:cxn>
                    <a:cxn ang="0">
                      <a:pos x="T4" y="T5"/>
                    </a:cxn>
                    <a:cxn ang="0">
                      <a:pos x="T6" y="T7"/>
                    </a:cxn>
                  </a:cxnLst>
                  <a:rect l="0" t="0" r="r" b="b"/>
                  <a:pathLst>
                    <a:path w="114" h="73">
                      <a:moveTo>
                        <a:pt x="114" y="73"/>
                      </a:moveTo>
                      <a:lnTo>
                        <a:pt x="55" y="0"/>
                      </a:lnTo>
                      <a:lnTo>
                        <a:pt x="0" y="73"/>
                      </a:lnTo>
                      <a:lnTo>
                        <a:pt x="114" y="73"/>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80" name="Freeform 216"/>
                <p:cNvSpPr>
                  <a:spLocks/>
                </p:cNvSpPr>
                <p:nvPr/>
              </p:nvSpPr>
              <p:spPr bwMode="auto">
                <a:xfrm>
                  <a:off x="449" y="2774"/>
                  <a:ext cx="114" cy="73"/>
                </a:xfrm>
                <a:custGeom>
                  <a:avLst/>
                  <a:gdLst>
                    <a:gd name="T0" fmla="*/ 0 w 114"/>
                    <a:gd name="T1" fmla="*/ 0 h 73"/>
                    <a:gd name="T2" fmla="*/ 55 w 114"/>
                    <a:gd name="T3" fmla="*/ 73 h 73"/>
                    <a:gd name="T4" fmla="*/ 114 w 114"/>
                    <a:gd name="T5" fmla="*/ 0 h 73"/>
                    <a:gd name="T6" fmla="*/ 0 w 114"/>
                    <a:gd name="T7" fmla="*/ 0 h 73"/>
                  </a:gdLst>
                  <a:ahLst/>
                  <a:cxnLst>
                    <a:cxn ang="0">
                      <a:pos x="T0" y="T1"/>
                    </a:cxn>
                    <a:cxn ang="0">
                      <a:pos x="T2" y="T3"/>
                    </a:cxn>
                    <a:cxn ang="0">
                      <a:pos x="T4" y="T5"/>
                    </a:cxn>
                    <a:cxn ang="0">
                      <a:pos x="T6" y="T7"/>
                    </a:cxn>
                  </a:cxnLst>
                  <a:rect l="0" t="0" r="r" b="b"/>
                  <a:pathLst>
                    <a:path w="114" h="73">
                      <a:moveTo>
                        <a:pt x="0" y="0"/>
                      </a:moveTo>
                      <a:lnTo>
                        <a:pt x="55" y="73"/>
                      </a:lnTo>
                      <a:lnTo>
                        <a:pt x="114" y="0"/>
                      </a:lnTo>
                      <a:lnTo>
                        <a:pt x="0" y="0"/>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241882" name="Rectangle 218"/>
              <p:cNvSpPr>
                <a:spLocks noChangeArrowheads="1"/>
              </p:cNvSpPr>
              <p:nvPr/>
            </p:nvSpPr>
            <p:spPr bwMode="auto">
              <a:xfrm>
                <a:off x="1104" y="2362"/>
                <a:ext cx="584" cy="27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83" name="Rectangle 219"/>
              <p:cNvSpPr>
                <a:spLocks noChangeArrowheads="1"/>
              </p:cNvSpPr>
              <p:nvPr/>
            </p:nvSpPr>
            <p:spPr bwMode="auto">
              <a:xfrm>
                <a:off x="1103" y="2338"/>
                <a:ext cx="577" cy="266"/>
              </a:xfrm>
              <a:prstGeom prst="rect">
                <a:avLst/>
              </a:prstGeom>
              <a:solidFill>
                <a:srgbClr val="FF00FF"/>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84" name="Rectangle 220"/>
              <p:cNvSpPr>
                <a:spLocks noChangeArrowheads="1"/>
              </p:cNvSpPr>
              <p:nvPr/>
            </p:nvSpPr>
            <p:spPr bwMode="auto">
              <a:xfrm>
                <a:off x="1149" y="2344"/>
                <a:ext cx="515"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outerShdw blurRad="38100" dist="38100" dir="2700000" algn="tl">
                        <a:srgbClr val="000000"/>
                      </a:outerShdw>
                    </a:effectLst>
                    <a:latin typeface="Arial" charset="0"/>
                  </a:rPr>
                  <a:t>Carbón y</a:t>
                </a:r>
                <a:r>
                  <a:rPr lang="es-ES" altLang="es-ES">
                    <a:solidFill>
                      <a:srgbClr val="FFFFFF"/>
                    </a:solidFill>
                    <a:effectLst/>
                    <a:latin typeface="Arial" charset="0"/>
                  </a:rPr>
                  <a:t> </a:t>
                </a:r>
                <a:endParaRPr lang="es-ES" altLang="es-ES" sz="2400" b="0">
                  <a:effectLst/>
                  <a:latin typeface="Times New Roman" pitchFamily="18" charset="0"/>
                </a:endParaRPr>
              </a:p>
            </p:txBody>
          </p:sp>
          <p:sp>
            <p:nvSpPr>
              <p:cNvPr id="241885" name="Rectangle 221"/>
              <p:cNvSpPr>
                <a:spLocks noChangeArrowheads="1"/>
              </p:cNvSpPr>
              <p:nvPr/>
            </p:nvSpPr>
            <p:spPr bwMode="auto">
              <a:xfrm>
                <a:off x="1209" y="2476"/>
                <a:ext cx="353"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outerShdw blurRad="38100" dist="38100" dir="2700000" algn="tl">
                        <a:srgbClr val="000000"/>
                      </a:outerShdw>
                    </a:effectLst>
                    <a:latin typeface="Arial" charset="0"/>
                  </a:rPr>
                  <a:t>fósiles</a:t>
                </a:r>
                <a:endParaRPr lang="es-ES" altLang="es-ES" sz="2400" b="0">
                  <a:effectLst>
                    <a:outerShdw blurRad="38100" dist="38100" dir="2700000" algn="tl">
                      <a:srgbClr val="000000"/>
                    </a:outerShdw>
                  </a:effectLst>
                  <a:latin typeface="Times New Roman" pitchFamily="18" charset="0"/>
                </a:endParaRPr>
              </a:p>
            </p:txBody>
          </p:sp>
          <p:sp>
            <p:nvSpPr>
              <p:cNvPr id="241886" name="Rectangle 222"/>
              <p:cNvSpPr>
                <a:spLocks noChangeArrowheads="1"/>
              </p:cNvSpPr>
              <p:nvPr/>
            </p:nvSpPr>
            <p:spPr bwMode="auto">
              <a:xfrm>
                <a:off x="1557" y="2476"/>
                <a:ext cx="31"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latin typeface="Arial" charset="0"/>
                  </a:rPr>
                  <a:t> </a:t>
                </a:r>
                <a:endParaRPr lang="es-ES" altLang="es-ES" sz="2400" b="0">
                  <a:effectLst/>
                  <a:latin typeface="Times New Roman" pitchFamily="18" charset="0"/>
                </a:endParaRPr>
              </a:p>
            </p:txBody>
          </p:sp>
          <p:grpSp>
            <p:nvGrpSpPr>
              <p:cNvPr id="241673" name="Group 9"/>
              <p:cNvGrpSpPr>
                <a:grpSpLocks/>
              </p:cNvGrpSpPr>
              <p:nvPr/>
            </p:nvGrpSpPr>
            <p:grpSpPr bwMode="auto">
              <a:xfrm>
                <a:off x="720" y="912"/>
                <a:ext cx="156" cy="2464"/>
                <a:chOff x="-150" y="951"/>
                <a:chExt cx="156" cy="2464"/>
              </a:xfrm>
            </p:grpSpPr>
            <p:sp>
              <p:nvSpPr>
                <p:cNvPr id="241671" name="Rectangle 7"/>
                <p:cNvSpPr>
                  <a:spLocks noChangeArrowheads="1"/>
                </p:cNvSpPr>
                <p:nvPr/>
              </p:nvSpPr>
              <p:spPr bwMode="auto">
                <a:xfrm>
                  <a:off x="-87" y="1100"/>
                  <a:ext cx="27" cy="2315"/>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72" name="Freeform 8"/>
                <p:cNvSpPr>
                  <a:spLocks/>
                </p:cNvSpPr>
                <p:nvPr/>
              </p:nvSpPr>
              <p:spPr bwMode="auto">
                <a:xfrm>
                  <a:off x="-150" y="951"/>
                  <a:ext cx="156" cy="159"/>
                </a:xfrm>
                <a:custGeom>
                  <a:avLst/>
                  <a:gdLst>
                    <a:gd name="T0" fmla="*/ 156 w 156"/>
                    <a:gd name="T1" fmla="*/ 159 h 159"/>
                    <a:gd name="T2" fmla="*/ 80 w 156"/>
                    <a:gd name="T3" fmla="*/ 0 h 159"/>
                    <a:gd name="T4" fmla="*/ 0 w 156"/>
                    <a:gd name="T5" fmla="*/ 159 h 159"/>
                    <a:gd name="T6" fmla="*/ 156 w 156"/>
                    <a:gd name="T7" fmla="*/ 159 h 159"/>
                  </a:gdLst>
                  <a:ahLst/>
                  <a:cxnLst>
                    <a:cxn ang="0">
                      <a:pos x="T0" y="T1"/>
                    </a:cxn>
                    <a:cxn ang="0">
                      <a:pos x="T2" y="T3"/>
                    </a:cxn>
                    <a:cxn ang="0">
                      <a:pos x="T4" y="T5"/>
                    </a:cxn>
                    <a:cxn ang="0">
                      <a:pos x="T6" y="T7"/>
                    </a:cxn>
                  </a:cxnLst>
                  <a:rect l="0" t="0" r="r" b="b"/>
                  <a:pathLst>
                    <a:path w="156" h="159">
                      <a:moveTo>
                        <a:pt x="156" y="159"/>
                      </a:moveTo>
                      <a:lnTo>
                        <a:pt x="80" y="0"/>
                      </a:lnTo>
                      <a:lnTo>
                        <a:pt x="0" y="159"/>
                      </a:lnTo>
                      <a:lnTo>
                        <a:pt x="156" y="159"/>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676" name="Group 12"/>
              <p:cNvGrpSpPr>
                <a:grpSpLocks/>
              </p:cNvGrpSpPr>
              <p:nvPr/>
            </p:nvGrpSpPr>
            <p:grpSpPr bwMode="auto">
              <a:xfrm>
                <a:off x="793" y="3296"/>
                <a:ext cx="4018" cy="156"/>
                <a:chOff x="-77" y="3335"/>
                <a:chExt cx="4018" cy="156"/>
              </a:xfrm>
            </p:grpSpPr>
            <p:sp>
              <p:nvSpPr>
                <p:cNvPr id="241674" name="Rectangle 10"/>
                <p:cNvSpPr>
                  <a:spLocks noChangeArrowheads="1"/>
                </p:cNvSpPr>
                <p:nvPr/>
              </p:nvSpPr>
              <p:spPr bwMode="auto">
                <a:xfrm>
                  <a:off x="-77" y="3397"/>
                  <a:ext cx="3869" cy="28"/>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675" name="Freeform 11"/>
                <p:cNvSpPr>
                  <a:spLocks/>
                </p:cNvSpPr>
                <p:nvPr/>
              </p:nvSpPr>
              <p:spPr bwMode="auto">
                <a:xfrm>
                  <a:off x="3785" y="3335"/>
                  <a:ext cx="156" cy="156"/>
                </a:xfrm>
                <a:custGeom>
                  <a:avLst/>
                  <a:gdLst>
                    <a:gd name="T0" fmla="*/ 0 w 156"/>
                    <a:gd name="T1" fmla="*/ 156 h 156"/>
                    <a:gd name="T2" fmla="*/ 156 w 156"/>
                    <a:gd name="T3" fmla="*/ 80 h 156"/>
                    <a:gd name="T4" fmla="*/ 0 w 156"/>
                    <a:gd name="T5" fmla="*/ 0 h 156"/>
                    <a:gd name="T6" fmla="*/ 0 w 156"/>
                    <a:gd name="T7" fmla="*/ 156 h 156"/>
                  </a:gdLst>
                  <a:ahLst/>
                  <a:cxnLst>
                    <a:cxn ang="0">
                      <a:pos x="T0" y="T1"/>
                    </a:cxn>
                    <a:cxn ang="0">
                      <a:pos x="T2" y="T3"/>
                    </a:cxn>
                    <a:cxn ang="0">
                      <a:pos x="T4" y="T5"/>
                    </a:cxn>
                    <a:cxn ang="0">
                      <a:pos x="T6" y="T7"/>
                    </a:cxn>
                  </a:cxnLst>
                  <a:rect l="0" t="0" r="r" b="b"/>
                  <a:pathLst>
                    <a:path w="156" h="156">
                      <a:moveTo>
                        <a:pt x="0" y="156"/>
                      </a:moveTo>
                      <a:lnTo>
                        <a:pt x="156" y="80"/>
                      </a:lnTo>
                      <a:lnTo>
                        <a:pt x="0" y="0"/>
                      </a:lnTo>
                      <a:lnTo>
                        <a:pt x="0" y="156"/>
                      </a:lnTo>
                      <a:close/>
                    </a:path>
                  </a:pathLst>
                </a:custGeom>
                <a:solidFill>
                  <a:schemeClr val="bg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73" name="Group 209"/>
              <p:cNvGrpSpPr>
                <a:grpSpLocks/>
              </p:cNvGrpSpPr>
              <p:nvPr/>
            </p:nvGrpSpPr>
            <p:grpSpPr bwMode="auto">
              <a:xfrm>
                <a:off x="1319" y="2822"/>
                <a:ext cx="114" cy="547"/>
                <a:chOff x="449" y="2861"/>
                <a:chExt cx="114" cy="547"/>
              </a:xfrm>
            </p:grpSpPr>
            <p:sp>
              <p:nvSpPr>
                <p:cNvPr id="241870" name="Line 206"/>
                <p:cNvSpPr>
                  <a:spLocks noChangeShapeType="1"/>
                </p:cNvSpPr>
                <p:nvPr/>
              </p:nvSpPr>
              <p:spPr bwMode="auto">
                <a:xfrm>
                  <a:off x="504" y="2927"/>
                  <a:ext cx="1" cy="411"/>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71" name="Freeform 207"/>
                <p:cNvSpPr>
                  <a:spLocks/>
                </p:cNvSpPr>
                <p:nvPr/>
              </p:nvSpPr>
              <p:spPr bwMode="auto">
                <a:xfrm>
                  <a:off x="449" y="2861"/>
                  <a:ext cx="114" cy="76"/>
                </a:xfrm>
                <a:custGeom>
                  <a:avLst/>
                  <a:gdLst>
                    <a:gd name="T0" fmla="*/ 114 w 114"/>
                    <a:gd name="T1" fmla="*/ 76 h 76"/>
                    <a:gd name="T2" fmla="*/ 55 w 114"/>
                    <a:gd name="T3" fmla="*/ 0 h 76"/>
                    <a:gd name="T4" fmla="*/ 0 w 114"/>
                    <a:gd name="T5" fmla="*/ 76 h 76"/>
                    <a:gd name="T6" fmla="*/ 114 w 114"/>
                    <a:gd name="T7" fmla="*/ 76 h 76"/>
                  </a:gdLst>
                  <a:ahLst/>
                  <a:cxnLst>
                    <a:cxn ang="0">
                      <a:pos x="T0" y="T1"/>
                    </a:cxn>
                    <a:cxn ang="0">
                      <a:pos x="T2" y="T3"/>
                    </a:cxn>
                    <a:cxn ang="0">
                      <a:pos x="T4" y="T5"/>
                    </a:cxn>
                    <a:cxn ang="0">
                      <a:pos x="T6" y="T7"/>
                    </a:cxn>
                  </a:cxnLst>
                  <a:rect l="0" t="0" r="r" b="b"/>
                  <a:pathLst>
                    <a:path w="114" h="76">
                      <a:moveTo>
                        <a:pt x="114" y="76"/>
                      </a:moveTo>
                      <a:lnTo>
                        <a:pt x="55" y="0"/>
                      </a:lnTo>
                      <a:lnTo>
                        <a:pt x="0" y="76"/>
                      </a:lnTo>
                      <a:lnTo>
                        <a:pt x="114" y="76"/>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72" name="Freeform 208"/>
                <p:cNvSpPr>
                  <a:spLocks/>
                </p:cNvSpPr>
                <p:nvPr/>
              </p:nvSpPr>
              <p:spPr bwMode="auto">
                <a:xfrm>
                  <a:off x="449" y="3332"/>
                  <a:ext cx="114" cy="76"/>
                </a:xfrm>
                <a:custGeom>
                  <a:avLst/>
                  <a:gdLst>
                    <a:gd name="T0" fmla="*/ 0 w 114"/>
                    <a:gd name="T1" fmla="*/ 0 h 76"/>
                    <a:gd name="T2" fmla="*/ 55 w 114"/>
                    <a:gd name="T3" fmla="*/ 76 h 76"/>
                    <a:gd name="T4" fmla="*/ 114 w 114"/>
                    <a:gd name="T5" fmla="*/ 0 h 76"/>
                    <a:gd name="T6" fmla="*/ 0 w 114"/>
                    <a:gd name="T7" fmla="*/ 0 h 76"/>
                  </a:gdLst>
                  <a:ahLst/>
                  <a:cxnLst>
                    <a:cxn ang="0">
                      <a:pos x="T0" y="T1"/>
                    </a:cxn>
                    <a:cxn ang="0">
                      <a:pos x="T2" y="T3"/>
                    </a:cxn>
                    <a:cxn ang="0">
                      <a:pos x="T4" y="T5"/>
                    </a:cxn>
                    <a:cxn ang="0">
                      <a:pos x="T6" y="T7"/>
                    </a:cxn>
                  </a:cxnLst>
                  <a:rect l="0" t="0" r="r" b="b"/>
                  <a:pathLst>
                    <a:path w="114" h="76">
                      <a:moveTo>
                        <a:pt x="0" y="0"/>
                      </a:moveTo>
                      <a:lnTo>
                        <a:pt x="55" y="76"/>
                      </a:lnTo>
                      <a:lnTo>
                        <a:pt x="114" y="0"/>
                      </a:lnTo>
                      <a:lnTo>
                        <a:pt x="0" y="0"/>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90" name="Group 226"/>
              <p:cNvGrpSpPr>
                <a:grpSpLocks/>
              </p:cNvGrpSpPr>
              <p:nvPr/>
            </p:nvGrpSpPr>
            <p:grpSpPr bwMode="auto">
              <a:xfrm>
                <a:off x="1319" y="1673"/>
                <a:ext cx="114" cy="568"/>
                <a:chOff x="449" y="1712"/>
                <a:chExt cx="114" cy="568"/>
              </a:xfrm>
            </p:grpSpPr>
            <p:sp>
              <p:nvSpPr>
                <p:cNvPr id="241887" name="Line 223"/>
                <p:cNvSpPr>
                  <a:spLocks noChangeShapeType="1"/>
                </p:cNvSpPr>
                <p:nvPr/>
              </p:nvSpPr>
              <p:spPr bwMode="auto">
                <a:xfrm>
                  <a:off x="504" y="1778"/>
                  <a:ext cx="1" cy="432"/>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88" name="Freeform 224"/>
                <p:cNvSpPr>
                  <a:spLocks/>
                </p:cNvSpPr>
                <p:nvPr/>
              </p:nvSpPr>
              <p:spPr bwMode="auto">
                <a:xfrm>
                  <a:off x="449" y="1712"/>
                  <a:ext cx="114" cy="76"/>
                </a:xfrm>
                <a:custGeom>
                  <a:avLst/>
                  <a:gdLst>
                    <a:gd name="T0" fmla="*/ 114 w 114"/>
                    <a:gd name="T1" fmla="*/ 76 h 76"/>
                    <a:gd name="T2" fmla="*/ 55 w 114"/>
                    <a:gd name="T3" fmla="*/ 0 h 76"/>
                    <a:gd name="T4" fmla="*/ 0 w 114"/>
                    <a:gd name="T5" fmla="*/ 76 h 76"/>
                    <a:gd name="T6" fmla="*/ 114 w 114"/>
                    <a:gd name="T7" fmla="*/ 76 h 76"/>
                  </a:gdLst>
                  <a:ahLst/>
                  <a:cxnLst>
                    <a:cxn ang="0">
                      <a:pos x="T0" y="T1"/>
                    </a:cxn>
                    <a:cxn ang="0">
                      <a:pos x="T2" y="T3"/>
                    </a:cxn>
                    <a:cxn ang="0">
                      <a:pos x="T4" y="T5"/>
                    </a:cxn>
                    <a:cxn ang="0">
                      <a:pos x="T6" y="T7"/>
                    </a:cxn>
                  </a:cxnLst>
                  <a:rect l="0" t="0" r="r" b="b"/>
                  <a:pathLst>
                    <a:path w="114" h="76">
                      <a:moveTo>
                        <a:pt x="114" y="76"/>
                      </a:moveTo>
                      <a:lnTo>
                        <a:pt x="55" y="0"/>
                      </a:lnTo>
                      <a:lnTo>
                        <a:pt x="0" y="76"/>
                      </a:lnTo>
                      <a:lnTo>
                        <a:pt x="114" y="76"/>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89" name="Freeform 225"/>
                <p:cNvSpPr>
                  <a:spLocks/>
                </p:cNvSpPr>
                <p:nvPr/>
              </p:nvSpPr>
              <p:spPr bwMode="auto">
                <a:xfrm>
                  <a:off x="449" y="2204"/>
                  <a:ext cx="114" cy="76"/>
                </a:xfrm>
                <a:custGeom>
                  <a:avLst/>
                  <a:gdLst>
                    <a:gd name="T0" fmla="*/ 0 w 114"/>
                    <a:gd name="T1" fmla="*/ 0 h 76"/>
                    <a:gd name="T2" fmla="*/ 55 w 114"/>
                    <a:gd name="T3" fmla="*/ 76 h 76"/>
                    <a:gd name="T4" fmla="*/ 114 w 114"/>
                    <a:gd name="T5" fmla="*/ 0 h 76"/>
                    <a:gd name="T6" fmla="*/ 0 w 114"/>
                    <a:gd name="T7" fmla="*/ 0 h 76"/>
                  </a:gdLst>
                  <a:ahLst/>
                  <a:cxnLst>
                    <a:cxn ang="0">
                      <a:pos x="T0" y="T1"/>
                    </a:cxn>
                    <a:cxn ang="0">
                      <a:pos x="T2" y="T3"/>
                    </a:cxn>
                    <a:cxn ang="0">
                      <a:pos x="T4" y="T5"/>
                    </a:cxn>
                    <a:cxn ang="0">
                      <a:pos x="T6" y="T7"/>
                    </a:cxn>
                  </a:cxnLst>
                  <a:rect l="0" t="0" r="r" b="b"/>
                  <a:pathLst>
                    <a:path w="114" h="76">
                      <a:moveTo>
                        <a:pt x="0" y="0"/>
                      </a:moveTo>
                      <a:lnTo>
                        <a:pt x="55" y="76"/>
                      </a:lnTo>
                      <a:lnTo>
                        <a:pt x="114" y="0"/>
                      </a:lnTo>
                      <a:lnTo>
                        <a:pt x="0" y="0"/>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grpSp>
            <p:nvGrpSpPr>
              <p:cNvPr id="241898" name="Group 234"/>
              <p:cNvGrpSpPr>
                <a:grpSpLocks/>
              </p:cNvGrpSpPr>
              <p:nvPr/>
            </p:nvGrpSpPr>
            <p:grpSpPr bwMode="auto">
              <a:xfrm>
                <a:off x="1326" y="1244"/>
                <a:ext cx="114" cy="450"/>
                <a:chOff x="456" y="1283"/>
                <a:chExt cx="114" cy="450"/>
              </a:xfrm>
            </p:grpSpPr>
            <p:sp>
              <p:nvSpPr>
                <p:cNvPr id="241895" name="Line 231"/>
                <p:cNvSpPr>
                  <a:spLocks noChangeShapeType="1"/>
                </p:cNvSpPr>
                <p:nvPr/>
              </p:nvSpPr>
              <p:spPr bwMode="auto">
                <a:xfrm>
                  <a:off x="511" y="1345"/>
                  <a:ext cx="1" cy="322"/>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96" name="Freeform 232"/>
                <p:cNvSpPr>
                  <a:spLocks/>
                </p:cNvSpPr>
                <p:nvPr/>
              </p:nvSpPr>
              <p:spPr bwMode="auto">
                <a:xfrm>
                  <a:off x="456" y="1283"/>
                  <a:ext cx="114" cy="73"/>
                </a:xfrm>
                <a:custGeom>
                  <a:avLst/>
                  <a:gdLst>
                    <a:gd name="T0" fmla="*/ 114 w 114"/>
                    <a:gd name="T1" fmla="*/ 73 h 73"/>
                    <a:gd name="T2" fmla="*/ 55 w 114"/>
                    <a:gd name="T3" fmla="*/ 0 h 73"/>
                    <a:gd name="T4" fmla="*/ 0 w 114"/>
                    <a:gd name="T5" fmla="*/ 73 h 73"/>
                    <a:gd name="T6" fmla="*/ 114 w 114"/>
                    <a:gd name="T7" fmla="*/ 73 h 73"/>
                  </a:gdLst>
                  <a:ahLst/>
                  <a:cxnLst>
                    <a:cxn ang="0">
                      <a:pos x="T0" y="T1"/>
                    </a:cxn>
                    <a:cxn ang="0">
                      <a:pos x="T2" y="T3"/>
                    </a:cxn>
                    <a:cxn ang="0">
                      <a:pos x="T4" y="T5"/>
                    </a:cxn>
                    <a:cxn ang="0">
                      <a:pos x="T6" y="T7"/>
                    </a:cxn>
                  </a:cxnLst>
                  <a:rect l="0" t="0" r="r" b="b"/>
                  <a:pathLst>
                    <a:path w="114" h="73">
                      <a:moveTo>
                        <a:pt x="114" y="73"/>
                      </a:moveTo>
                      <a:lnTo>
                        <a:pt x="55" y="0"/>
                      </a:lnTo>
                      <a:lnTo>
                        <a:pt x="0" y="73"/>
                      </a:lnTo>
                      <a:lnTo>
                        <a:pt x="114" y="73"/>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97" name="Freeform 233"/>
                <p:cNvSpPr>
                  <a:spLocks/>
                </p:cNvSpPr>
                <p:nvPr/>
              </p:nvSpPr>
              <p:spPr bwMode="auto">
                <a:xfrm>
                  <a:off x="456" y="1660"/>
                  <a:ext cx="114" cy="73"/>
                </a:xfrm>
                <a:custGeom>
                  <a:avLst/>
                  <a:gdLst>
                    <a:gd name="T0" fmla="*/ 0 w 114"/>
                    <a:gd name="T1" fmla="*/ 0 h 73"/>
                    <a:gd name="T2" fmla="*/ 55 w 114"/>
                    <a:gd name="T3" fmla="*/ 73 h 73"/>
                    <a:gd name="T4" fmla="*/ 114 w 114"/>
                    <a:gd name="T5" fmla="*/ 0 h 73"/>
                    <a:gd name="T6" fmla="*/ 0 w 114"/>
                    <a:gd name="T7" fmla="*/ 0 h 73"/>
                  </a:gdLst>
                  <a:ahLst/>
                  <a:cxnLst>
                    <a:cxn ang="0">
                      <a:pos x="T0" y="T1"/>
                    </a:cxn>
                    <a:cxn ang="0">
                      <a:pos x="T2" y="T3"/>
                    </a:cxn>
                    <a:cxn ang="0">
                      <a:pos x="T4" y="T5"/>
                    </a:cxn>
                    <a:cxn ang="0">
                      <a:pos x="T6" y="T7"/>
                    </a:cxn>
                  </a:cxnLst>
                  <a:rect l="0" t="0" r="r" b="b"/>
                  <a:pathLst>
                    <a:path w="114" h="73">
                      <a:moveTo>
                        <a:pt x="0" y="0"/>
                      </a:moveTo>
                      <a:lnTo>
                        <a:pt x="55" y="73"/>
                      </a:lnTo>
                      <a:lnTo>
                        <a:pt x="114" y="0"/>
                      </a:lnTo>
                      <a:lnTo>
                        <a:pt x="0" y="0"/>
                      </a:lnTo>
                      <a:close/>
                    </a:path>
                  </a:pathLst>
                </a:custGeom>
                <a:solidFill>
                  <a:schemeClr val="bg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grpSp>
          <p:sp>
            <p:nvSpPr>
              <p:cNvPr id="241899" name="Rectangle 235"/>
              <p:cNvSpPr>
                <a:spLocks noChangeArrowheads="1"/>
              </p:cNvSpPr>
              <p:nvPr/>
            </p:nvSpPr>
            <p:spPr bwMode="auto">
              <a:xfrm>
                <a:off x="1122" y="1407"/>
                <a:ext cx="487" cy="17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902" name="Rectangle 238"/>
              <p:cNvSpPr>
                <a:spLocks noChangeArrowheads="1"/>
              </p:cNvSpPr>
              <p:nvPr/>
            </p:nvSpPr>
            <p:spPr bwMode="auto">
              <a:xfrm>
                <a:off x="1516" y="1390"/>
                <a:ext cx="31"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latin typeface="Arial" charset="0"/>
                  </a:rPr>
                  <a:t> </a:t>
                </a:r>
                <a:endParaRPr lang="es-ES" altLang="es-ES" sz="2400" b="0">
                  <a:effectLst/>
                  <a:latin typeface="Times New Roman" pitchFamily="18" charset="0"/>
                </a:endParaRPr>
              </a:p>
            </p:txBody>
          </p:sp>
          <p:sp>
            <p:nvSpPr>
              <p:cNvPr id="241900" name="Rectangle 236"/>
              <p:cNvSpPr>
                <a:spLocks noChangeArrowheads="1"/>
              </p:cNvSpPr>
              <p:nvPr/>
            </p:nvSpPr>
            <p:spPr bwMode="auto">
              <a:xfrm>
                <a:off x="1104" y="1383"/>
                <a:ext cx="481" cy="166"/>
              </a:xfrm>
              <a:prstGeom prst="rect">
                <a:avLst/>
              </a:prstGeom>
              <a:solidFill>
                <a:srgbClr val="008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901" name="Rectangle 237"/>
              <p:cNvSpPr>
                <a:spLocks noChangeArrowheads="1"/>
              </p:cNvSpPr>
              <p:nvPr/>
            </p:nvSpPr>
            <p:spPr bwMode="auto">
              <a:xfrm>
                <a:off x="1230" y="1390"/>
                <a:ext cx="292"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outerShdw blurRad="38100" dist="38100" dir="2700000" algn="tl">
                        <a:srgbClr val="000000"/>
                      </a:outerShdw>
                    </a:effectLst>
                    <a:latin typeface="Arial" charset="0"/>
                  </a:rPr>
                  <a:t>Otras</a:t>
                </a:r>
                <a:endParaRPr lang="es-ES" altLang="es-ES" sz="2400" b="0">
                  <a:effectLst>
                    <a:outerShdw blurRad="38100" dist="38100" dir="2700000" algn="tl">
                      <a:srgbClr val="000000"/>
                    </a:outerShdw>
                  </a:effectLst>
                  <a:latin typeface="Times New Roman" pitchFamily="18" charset="0"/>
                </a:endParaRPr>
              </a:p>
            </p:txBody>
          </p:sp>
          <p:sp>
            <p:nvSpPr>
              <p:cNvPr id="241891" name="Rectangle 227"/>
              <p:cNvSpPr>
                <a:spLocks noChangeArrowheads="1"/>
              </p:cNvSpPr>
              <p:nvPr/>
            </p:nvSpPr>
            <p:spPr bwMode="auto">
              <a:xfrm>
                <a:off x="1059" y="1867"/>
                <a:ext cx="681" cy="17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92" name="Rectangle 228"/>
              <p:cNvSpPr>
                <a:spLocks noChangeArrowheads="1"/>
              </p:cNvSpPr>
              <p:nvPr/>
            </p:nvSpPr>
            <p:spPr bwMode="auto">
              <a:xfrm>
                <a:off x="1054" y="1843"/>
                <a:ext cx="674" cy="162"/>
              </a:xfrm>
              <a:prstGeom prst="rect">
                <a:avLst/>
              </a:prstGeom>
              <a:solidFill>
                <a:srgbClr val="FF00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93" name="Rectangle 229"/>
              <p:cNvSpPr>
                <a:spLocks noChangeArrowheads="1"/>
              </p:cNvSpPr>
              <p:nvPr/>
            </p:nvSpPr>
            <p:spPr bwMode="auto">
              <a:xfrm>
                <a:off x="1116" y="1846"/>
                <a:ext cx="602"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outerShdw blurRad="38100" dist="38100" dir="2700000" algn="tl">
                        <a:srgbClr val="000000"/>
                      </a:outerShdw>
                    </a:effectLst>
                    <a:latin typeface="Arial" charset="0"/>
                  </a:rPr>
                  <a:t>Hidraúlicas</a:t>
                </a:r>
                <a:endParaRPr lang="es-ES" altLang="es-ES" sz="2400" b="0">
                  <a:effectLst>
                    <a:outerShdw blurRad="38100" dist="38100" dir="2700000" algn="tl">
                      <a:srgbClr val="000000"/>
                    </a:outerShdw>
                  </a:effectLst>
                  <a:latin typeface="Times New Roman" pitchFamily="18" charset="0"/>
                </a:endParaRPr>
              </a:p>
            </p:txBody>
          </p:sp>
          <p:sp>
            <p:nvSpPr>
              <p:cNvPr id="241894" name="Rectangle 230"/>
              <p:cNvSpPr>
                <a:spLocks noChangeArrowheads="1"/>
              </p:cNvSpPr>
              <p:nvPr/>
            </p:nvSpPr>
            <p:spPr bwMode="auto">
              <a:xfrm>
                <a:off x="1706" y="1846"/>
                <a:ext cx="31"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FFFFFF"/>
                    </a:solidFill>
                    <a:effectLst/>
                    <a:latin typeface="Arial" charset="0"/>
                  </a:rPr>
                  <a:t> </a:t>
                </a:r>
                <a:endParaRPr lang="es-ES" altLang="es-ES" sz="2400" b="0">
                  <a:effectLst/>
                  <a:latin typeface="Times New Roman" pitchFamily="18" charset="0"/>
                </a:endParaRPr>
              </a:p>
            </p:txBody>
          </p:sp>
          <p:sp>
            <p:nvSpPr>
              <p:cNvPr id="241875" name="Rectangle 211"/>
              <p:cNvSpPr>
                <a:spLocks noChangeArrowheads="1"/>
              </p:cNvSpPr>
              <p:nvPr/>
            </p:nvSpPr>
            <p:spPr bwMode="auto">
              <a:xfrm>
                <a:off x="956" y="3036"/>
                <a:ext cx="833" cy="170"/>
              </a:xfrm>
              <a:prstGeom prst="rect">
                <a:avLst/>
              </a:prstGeom>
              <a:solidFill>
                <a:srgbClr val="FFFF00"/>
              </a:solidFill>
              <a:ln w="158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s-ES"/>
              </a:p>
            </p:txBody>
          </p:sp>
          <p:sp>
            <p:nvSpPr>
              <p:cNvPr id="241876" name="Rectangle 212"/>
              <p:cNvSpPr>
                <a:spLocks noChangeArrowheads="1"/>
              </p:cNvSpPr>
              <p:nvPr/>
            </p:nvSpPr>
            <p:spPr bwMode="auto">
              <a:xfrm>
                <a:off x="1145" y="3040"/>
                <a:ext cx="534"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s-ES" altLang="es-ES">
                    <a:solidFill>
                      <a:srgbClr val="000000"/>
                    </a:solidFill>
                    <a:effectLst/>
                    <a:latin typeface="Arial" charset="0"/>
                  </a:rPr>
                  <a:t>Nucleares</a:t>
                </a:r>
                <a:endParaRPr lang="es-ES" altLang="es-ES" sz="2400" b="0">
                  <a:effectLst/>
                  <a:latin typeface="Times New Roman" pitchFamily="18" charset="0"/>
                </a:endParaRPr>
              </a:p>
            </p:txBody>
          </p:sp>
        </p:grpSp>
      </p:grpSp>
      <p:sp>
        <p:nvSpPr>
          <p:cNvPr id="241909" name="Text Box 245"/>
          <p:cNvSpPr txBox="1">
            <a:spLocks noChangeArrowheads="1"/>
          </p:cNvSpPr>
          <p:nvPr/>
        </p:nvSpPr>
        <p:spPr bwMode="auto">
          <a:xfrm>
            <a:off x="1600200" y="1431925"/>
            <a:ext cx="5151438"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Curva de demanda de energía eléctrica</a:t>
            </a:r>
            <a:endParaRPr lang="es-ES" altLang="es-ES" sz="2000">
              <a:solidFill>
                <a:schemeClr val="bg2"/>
              </a:solidFill>
              <a:effectLst>
                <a:outerShdw blurRad="38100" dist="38100" dir="2700000" algn="tl">
                  <a:srgbClr val="FFFFFF"/>
                </a:outerShdw>
              </a:effectLst>
            </a:endParaRPr>
          </a:p>
        </p:txBody>
      </p:sp>
      <p:sp>
        <p:nvSpPr>
          <p:cNvPr id="241910" name="Text Box 246"/>
          <p:cNvSpPr txBox="1">
            <a:spLocks noChangeArrowheads="1"/>
          </p:cNvSpPr>
          <p:nvPr/>
        </p:nvSpPr>
        <p:spPr bwMode="auto">
          <a:xfrm>
            <a:off x="6858000" y="4937125"/>
            <a:ext cx="79692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Hora</a:t>
            </a:r>
            <a:endParaRPr lang="es-ES" altLang="es-ES" sz="2000">
              <a:solidFill>
                <a:schemeClr val="bg2"/>
              </a:solidFill>
              <a:effectLst>
                <a:outerShdw blurRad="38100" dist="38100" dir="2700000" algn="tl">
                  <a:srgbClr val="FFFFFF"/>
                </a:outerShdw>
              </a:effectLst>
            </a:endParaRPr>
          </a:p>
        </p:txBody>
      </p:sp>
      <p:sp>
        <p:nvSpPr>
          <p:cNvPr id="241913" name="Text Box 249"/>
          <p:cNvSpPr txBox="1">
            <a:spLocks noChangeArrowheads="1"/>
          </p:cNvSpPr>
          <p:nvPr/>
        </p:nvSpPr>
        <p:spPr bwMode="auto">
          <a:xfrm>
            <a:off x="6045200" y="4937125"/>
            <a:ext cx="50800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24</a:t>
            </a:r>
            <a:endParaRPr lang="es-ES" altLang="es-ES" sz="2000">
              <a:solidFill>
                <a:schemeClr val="bg2"/>
              </a:solidFill>
              <a:effectLst>
                <a:outerShdw blurRad="38100" dist="38100" dir="2700000" algn="tl">
                  <a:srgbClr val="FFFFFF"/>
                </a:outerShdw>
              </a:effectLst>
            </a:endParaRPr>
          </a:p>
        </p:txBody>
      </p:sp>
      <p:sp>
        <p:nvSpPr>
          <p:cNvPr id="241914" name="Text Box 250"/>
          <p:cNvSpPr txBox="1">
            <a:spLocks noChangeArrowheads="1"/>
          </p:cNvSpPr>
          <p:nvPr/>
        </p:nvSpPr>
        <p:spPr bwMode="auto">
          <a:xfrm>
            <a:off x="4368800" y="4937125"/>
            <a:ext cx="508000"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16</a:t>
            </a:r>
            <a:endParaRPr lang="es-ES" altLang="es-ES" sz="2000">
              <a:solidFill>
                <a:schemeClr val="bg2"/>
              </a:solidFill>
              <a:effectLst>
                <a:outerShdw blurRad="38100" dist="38100" dir="2700000" algn="tl">
                  <a:srgbClr val="FFFFFF"/>
                </a:outerShdw>
              </a:effectLst>
            </a:endParaRPr>
          </a:p>
        </p:txBody>
      </p:sp>
      <p:sp>
        <p:nvSpPr>
          <p:cNvPr id="241915" name="Text Box 251"/>
          <p:cNvSpPr txBox="1">
            <a:spLocks noChangeArrowheads="1"/>
          </p:cNvSpPr>
          <p:nvPr/>
        </p:nvSpPr>
        <p:spPr bwMode="auto">
          <a:xfrm>
            <a:off x="3048000" y="4937125"/>
            <a:ext cx="3460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8</a:t>
            </a:r>
            <a:endParaRPr lang="es-ES" altLang="es-ES" sz="2000">
              <a:solidFill>
                <a:schemeClr val="bg2"/>
              </a:solidFill>
              <a:effectLst>
                <a:outerShdw blurRad="38100" dist="38100" dir="2700000" algn="tl">
                  <a:srgbClr val="FFFFFF"/>
                </a:outerShdw>
              </a:effectLst>
            </a:endParaRPr>
          </a:p>
        </p:txBody>
      </p:sp>
      <p:sp>
        <p:nvSpPr>
          <p:cNvPr id="241916" name="Text Box 252"/>
          <p:cNvSpPr txBox="1">
            <a:spLocks noChangeArrowheads="1"/>
          </p:cNvSpPr>
          <p:nvPr/>
        </p:nvSpPr>
        <p:spPr bwMode="auto">
          <a:xfrm>
            <a:off x="1447800" y="4953000"/>
            <a:ext cx="346075"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algn="ctr">
              <a:spcBef>
                <a:spcPct val="0"/>
              </a:spcBef>
            </a:pPr>
            <a:r>
              <a:rPr lang="es-ES_tradnl" altLang="es-ES" sz="2000">
                <a:solidFill>
                  <a:schemeClr val="bg2"/>
                </a:solidFill>
                <a:effectLst>
                  <a:outerShdw blurRad="38100" dist="38100" dir="2700000" algn="tl">
                    <a:srgbClr val="FFFFFF"/>
                  </a:outerShdw>
                </a:effectLst>
              </a:rPr>
              <a:t>0</a:t>
            </a:r>
            <a:endParaRPr lang="es-ES" altLang="es-ES" sz="2000">
              <a:solidFill>
                <a:schemeClr val="bg2"/>
              </a:solidFill>
              <a:effectLst>
                <a:outerShdw blurRad="38100" dist="38100" dir="2700000" algn="tl">
                  <a:srgbClr val="FFFFFF"/>
                </a:outerShdw>
              </a:effectLst>
            </a:endParaRPr>
          </a:p>
        </p:txBody>
      </p:sp>
      <p:sp>
        <p:nvSpPr>
          <p:cNvPr id="241917" name="Text Box 253"/>
          <p:cNvSpPr txBox="1">
            <a:spLocks noChangeArrowheads="1"/>
          </p:cNvSpPr>
          <p:nvPr/>
        </p:nvSpPr>
        <p:spPr bwMode="auto">
          <a:xfrm>
            <a:off x="5257800" y="4648200"/>
            <a:ext cx="2633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 altLang="es-ES" sz="1000">
                <a:solidFill>
                  <a:schemeClr val="bg2"/>
                </a:solidFill>
                <a:effectLst>
                  <a:outerShdw blurRad="38100" dist="38100" dir="2700000" algn="tl">
                    <a:srgbClr val="FFFFFF"/>
                  </a:outerShdw>
                </a:effectLst>
                <a:sym typeface="Symbol" pitchFamily="18" charset="2"/>
              </a:rPr>
              <a:t></a:t>
            </a:r>
            <a:r>
              <a:rPr lang="es-ES_tradnl" altLang="es-ES" sz="1000">
                <a:solidFill>
                  <a:schemeClr val="bg2"/>
                </a:solidFill>
                <a:effectLst>
                  <a:outerShdw blurRad="38100" dist="38100" dir="2700000" algn="tl">
                    <a:srgbClr val="FFFFFF"/>
                  </a:outerShdw>
                </a:effectLst>
                <a:sym typeface="Symbol" pitchFamily="18" charset="2"/>
              </a:rPr>
              <a:t> Tecnología eléctrica – J. Roger et. Al</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85800" y="3048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2.4 Las máquinas eléctricas </a:t>
            </a:r>
            <a:endParaRPr lang="es-ES_tradnl" altLang="es-ES"/>
          </a:p>
        </p:txBody>
      </p:sp>
      <p:sp>
        <p:nvSpPr>
          <p:cNvPr id="243716" name="Rectangle 4"/>
          <p:cNvSpPr>
            <a:spLocks noChangeArrowheads="1"/>
          </p:cNvSpPr>
          <p:nvPr/>
        </p:nvSpPr>
        <p:spPr bwMode="auto">
          <a:xfrm>
            <a:off x="3251200" y="1787525"/>
            <a:ext cx="19050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200">
                <a:effectLst>
                  <a:outerShdw blurRad="38100" dist="38100" dir="2700000" algn="tl">
                    <a:srgbClr val="000000"/>
                  </a:outerShdw>
                </a:effectLst>
                <a:latin typeface="Tahoma" pitchFamily="34" charset="0"/>
              </a:rPr>
              <a:t>Estáticas</a:t>
            </a:r>
          </a:p>
          <a:p>
            <a:pPr>
              <a:spcBef>
                <a:spcPct val="20000"/>
              </a:spcBef>
              <a:buClr>
                <a:schemeClr val="accent2"/>
              </a:buClr>
              <a:buSzPct val="75000"/>
              <a:buFont typeface="Monotype Sorts" pitchFamily="2" charset="2"/>
              <a:buChar char="l"/>
            </a:pPr>
            <a:endParaRPr lang="es-ES_tradnl" altLang="es-ES" sz="2200">
              <a:effectLst>
                <a:outerShdw blurRad="38100" dist="38100" dir="2700000" algn="tl">
                  <a:srgbClr val="000000"/>
                </a:outerShdw>
              </a:effectLst>
              <a:latin typeface="Tahoma" pitchFamily="34" charset="0"/>
            </a:endParaRPr>
          </a:p>
          <a:p>
            <a:pPr>
              <a:spcBef>
                <a:spcPct val="20000"/>
              </a:spcBef>
              <a:buClr>
                <a:schemeClr val="accent2"/>
              </a:buClr>
              <a:buSzPct val="75000"/>
              <a:buFont typeface="Monotype Sorts" pitchFamily="2" charset="2"/>
              <a:buChar char="l"/>
            </a:pPr>
            <a:r>
              <a:rPr lang="es-ES_tradnl" altLang="es-ES" sz="2200">
                <a:effectLst>
                  <a:outerShdw blurRad="38100" dist="38100" dir="2700000" algn="tl">
                    <a:srgbClr val="000000"/>
                  </a:outerShdw>
                </a:effectLst>
                <a:latin typeface="Tahoma" pitchFamily="34" charset="0"/>
              </a:rPr>
              <a:t>Rotativas</a:t>
            </a:r>
          </a:p>
        </p:txBody>
      </p:sp>
      <p:pic>
        <p:nvPicPr>
          <p:cNvPr id="243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200" y="1676400"/>
            <a:ext cx="1090613" cy="1482725"/>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43718" name="AutoShape 6"/>
          <p:cNvSpPr>
            <a:spLocks noChangeArrowheads="1"/>
          </p:cNvSpPr>
          <p:nvPr/>
        </p:nvSpPr>
        <p:spPr bwMode="auto">
          <a:xfrm>
            <a:off x="5099050" y="1862138"/>
            <a:ext cx="533400" cy="304800"/>
          </a:xfrm>
          <a:prstGeom prst="rightArrow">
            <a:avLst>
              <a:gd name="adj1" fmla="val 50000"/>
              <a:gd name="adj2" fmla="val 43750"/>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43719" name="Rectangle 7"/>
          <p:cNvSpPr>
            <a:spLocks noChangeArrowheads="1"/>
          </p:cNvSpPr>
          <p:nvPr/>
        </p:nvSpPr>
        <p:spPr bwMode="auto">
          <a:xfrm>
            <a:off x="5715000" y="1779588"/>
            <a:ext cx="29718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200">
                <a:effectLst>
                  <a:outerShdw blurRad="38100" dist="38100" dir="2700000" algn="tl">
                    <a:srgbClr val="000000"/>
                  </a:outerShdw>
                </a:effectLst>
                <a:latin typeface="Tahoma" pitchFamily="34" charset="0"/>
              </a:rPr>
              <a:t>Transformadores</a:t>
            </a:r>
          </a:p>
        </p:txBody>
      </p:sp>
      <p:sp>
        <p:nvSpPr>
          <p:cNvPr id="243720" name="Rectangle 8"/>
          <p:cNvSpPr>
            <a:spLocks noChangeArrowheads="1"/>
          </p:cNvSpPr>
          <p:nvPr/>
        </p:nvSpPr>
        <p:spPr bwMode="auto">
          <a:xfrm>
            <a:off x="5332413" y="2362200"/>
            <a:ext cx="27432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es-ES_tradnl" altLang="es-ES" sz="2200">
                <a:effectLst>
                  <a:outerShdw blurRad="38100" dist="38100" dir="2700000" algn="tl">
                    <a:srgbClr val="000000"/>
                  </a:outerShdw>
                </a:effectLst>
                <a:latin typeface="Tahoma" pitchFamily="34" charset="0"/>
              </a:rPr>
              <a:t>Motores</a:t>
            </a:r>
          </a:p>
          <a:p>
            <a:pPr>
              <a:spcBef>
                <a:spcPct val="20000"/>
              </a:spcBef>
              <a:buClr>
                <a:schemeClr val="accent2"/>
              </a:buClr>
              <a:buSzPct val="75000"/>
              <a:buFont typeface="Monotype Sorts" pitchFamily="2" charset="2"/>
              <a:buChar char="l"/>
            </a:pPr>
            <a:r>
              <a:rPr lang="es-ES_tradnl" altLang="es-ES" sz="2200">
                <a:effectLst>
                  <a:outerShdw blurRad="38100" dist="38100" dir="2700000" algn="tl">
                    <a:srgbClr val="000000"/>
                  </a:outerShdw>
                </a:effectLst>
                <a:latin typeface="Tahoma" pitchFamily="34" charset="0"/>
              </a:rPr>
              <a:t>Generadores</a:t>
            </a:r>
          </a:p>
        </p:txBody>
      </p:sp>
      <p:pic>
        <p:nvPicPr>
          <p:cNvPr id="24372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7600" y="2362200"/>
            <a:ext cx="1090613" cy="931863"/>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grpSp>
        <p:nvGrpSpPr>
          <p:cNvPr id="243734" name="Group 22"/>
          <p:cNvGrpSpPr>
            <a:grpSpLocks/>
          </p:cNvGrpSpPr>
          <p:nvPr/>
        </p:nvGrpSpPr>
        <p:grpSpPr bwMode="auto">
          <a:xfrm>
            <a:off x="855663" y="3457575"/>
            <a:ext cx="7526337" cy="1447800"/>
            <a:chOff x="336" y="2352"/>
            <a:chExt cx="4741" cy="912"/>
          </a:xfrm>
        </p:grpSpPr>
        <p:sp>
          <p:nvSpPr>
            <p:cNvPr id="243728" name="Rectangle 16"/>
            <p:cNvSpPr>
              <a:spLocks noChangeArrowheads="1"/>
            </p:cNvSpPr>
            <p:nvPr/>
          </p:nvSpPr>
          <p:spPr bwMode="auto">
            <a:xfrm>
              <a:off x="1296" y="2784"/>
              <a:ext cx="2832" cy="96"/>
            </a:xfrm>
            <a:prstGeom prst="rect">
              <a:avLst/>
            </a:prstGeom>
            <a:solidFill>
              <a:schemeClr val="tx1"/>
            </a:solidFill>
            <a:ln>
              <a:noFill/>
            </a:ln>
            <a:effectLst/>
            <a:scene3d>
              <a:camera prst="legacyObliqueTopRight"/>
              <a:lightRig rig="legacyFlat3" dir="b"/>
            </a:scene3d>
            <a:sp3d extrusionH="492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63500" dir="3187806" algn="ctr" rotWithShape="0">
                      <a:schemeClr val="bg2"/>
                    </a:outerShdw>
                  </a:effectLst>
                </a14:hiddenEffects>
              </a:ext>
            </a:extLst>
          </p:spPr>
          <p:txBody>
            <a:bodyPr wrap="none" anchor="ctr">
              <a:spAutoFit/>
              <a:flatTx/>
            </a:bodyPr>
            <a:lstStyle/>
            <a:p>
              <a:endParaRPr lang="es-ES"/>
            </a:p>
          </p:txBody>
        </p:sp>
        <p:sp>
          <p:nvSpPr>
            <p:cNvPr id="243722" name="Rectangle 10"/>
            <p:cNvSpPr>
              <a:spLocks noChangeArrowheads="1"/>
            </p:cNvSpPr>
            <p:nvPr/>
          </p:nvSpPr>
          <p:spPr bwMode="auto">
            <a:xfrm>
              <a:off x="336" y="2592"/>
              <a:ext cx="1248" cy="442"/>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5400" dir="108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SISTEMA</a:t>
              </a:r>
            </a:p>
            <a:p>
              <a:pPr algn="ctr">
                <a:spcBef>
                  <a:spcPct val="0"/>
                </a:spcBef>
              </a:pPr>
              <a:r>
                <a:rPr lang="es-ES_tradnl" altLang="es-ES" sz="2000">
                  <a:effectLst>
                    <a:outerShdw blurRad="38100" dist="38100" dir="2700000" algn="tl">
                      <a:srgbClr val="000000"/>
                    </a:outerShdw>
                  </a:effectLst>
                </a:rPr>
                <a:t>ELÉCTRICO</a:t>
              </a:r>
              <a:endParaRPr lang="es-ES_tradnl" altLang="es-ES" sz="2000">
                <a:solidFill>
                  <a:srgbClr val="000000"/>
                </a:solidFill>
                <a:effectLst/>
              </a:endParaRPr>
            </a:p>
          </p:txBody>
        </p:sp>
        <p:sp>
          <p:nvSpPr>
            <p:cNvPr id="243723" name="Rectangle 11"/>
            <p:cNvSpPr>
              <a:spLocks noChangeArrowheads="1"/>
            </p:cNvSpPr>
            <p:nvPr/>
          </p:nvSpPr>
          <p:spPr bwMode="auto">
            <a:xfrm>
              <a:off x="3829" y="2590"/>
              <a:ext cx="1248" cy="442"/>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5400" dir="108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SISTEMA</a:t>
              </a:r>
            </a:p>
            <a:p>
              <a:pPr algn="ctr">
                <a:spcBef>
                  <a:spcPct val="0"/>
                </a:spcBef>
              </a:pPr>
              <a:r>
                <a:rPr lang="es-ES_tradnl" altLang="es-ES" sz="2000">
                  <a:effectLst>
                    <a:outerShdw blurRad="38100" dist="38100" dir="2700000" algn="tl">
                      <a:srgbClr val="000000"/>
                    </a:outerShdw>
                  </a:effectLst>
                </a:rPr>
                <a:t>ELÉCTRICO</a:t>
              </a:r>
              <a:endParaRPr lang="es-ES_tradnl" altLang="es-ES" sz="2000">
                <a:solidFill>
                  <a:srgbClr val="000000"/>
                </a:solidFill>
                <a:effectLst/>
              </a:endParaRPr>
            </a:p>
          </p:txBody>
        </p:sp>
        <p:sp>
          <p:nvSpPr>
            <p:cNvPr id="243724" name="Rectangle 12"/>
            <p:cNvSpPr>
              <a:spLocks noChangeArrowheads="1"/>
            </p:cNvSpPr>
            <p:nvPr/>
          </p:nvSpPr>
          <p:spPr bwMode="auto">
            <a:xfrm>
              <a:off x="1968" y="2592"/>
              <a:ext cx="1536" cy="442"/>
            </a:xfrm>
            <a:prstGeom prst="rect">
              <a:avLst/>
            </a:prstGeom>
            <a:solidFill>
              <a:schemeClr val="hlink"/>
            </a:solidFill>
            <a:ln>
              <a:noFill/>
            </a:ln>
            <a:effectLst/>
            <a:scene3d>
              <a:camera prst="legacyObliqueTopRight"/>
              <a:lightRig rig="legacyFlat3" dir="b"/>
            </a:scene3d>
            <a:sp3d extrusionH="49200" prstMaterial="legacyMatte">
              <a:bevelT w="13500" h="13500" prst="angle"/>
              <a:bevelB w="13500" h="13500" prst="angle"/>
              <a:extrusionClr>
                <a:schemeClr val="hlink"/>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5400" dir="108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MEDIO DE</a:t>
              </a:r>
            </a:p>
            <a:p>
              <a:pPr algn="ctr">
                <a:spcBef>
                  <a:spcPct val="0"/>
                </a:spcBef>
              </a:pPr>
              <a:r>
                <a:rPr lang="es-ES_tradnl" altLang="es-ES" sz="2000">
                  <a:effectLst>
                    <a:outerShdw blurRad="38100" dist="38100" dir="2700000" algn="tl">
                      <a:srgbClr val="000000"/>
                    </a:outerShdw>
                  </a:effectLst>
                </a:rPr>
                <a:t>ACOPLAMIENTO</a:t>
              </a:r>
              <a:endParaRPr lang="es-ES_tradnl" altLang="es-ES" sz="2000">
                <a:solidFill>
                  <a:srgbClr val="000000"/>
                </a:solidFill>
                <a:effectLst/>
              </a:endParaRPr>
            </a:p>
          </p:txBody>
        </p:sp>
        <p:sp>
          <p:nvSpPr>
            <p:cNvPr id="243730" name="AutoShape 18"/>
            <p:cNvSpPr>
              <a:spLocks noChangeArrowheads="1"/>
            </p:cNvSpPr>
            <p:nvPr/>
          </p:nvSpPr>
          <p:spPr bwMode="auto">
            <a:xfrm>
              <a:off x="3264" y="2352"/>
              <a:ext cx="528" cy="192"/>
            </a:xfrm>
            <a:prstGeom prst="rightArrow">
              <a:avLst>
                <a:gd name="adj1" fmla="val 50000"/>
                <a:gd name="adj2" fmla="val 68750"/>
              </a:avLst>
            </a:prstGeom>
            <a:solidFill>
              <a:schemeClr val="tx1"/>
            </a:solidFill>
            <a:ln>
              <a:noFill/>
            </a:ln>
            <a:effectLst/>
            <a:scene3d>
              <a:camera prst="legacyObliqueTopRight"/>
              <a:lightRig rig="legacyFlat3" dir="b"/>
            </a:scene3d>
            <a:sp3d extrusionH="492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63500" dir="3187806" algn="ctr" rotWithShape="0">
                      <a:schemeClr val="bg2"/>
                    </a:outerShdw>
                  </a:effectLst>
                </a14:hiddenEffects>
              </a:ext>
            </a:extLst>
          </p:spPr>
          <p:txBody>
            <a:bodyPr wrap="none" anchor="ctr">
              <a:spAutoFit/>
              <a:flatTx/>
            </a:bodyPr>
            <a:lstStyle/>
            <a:p>
              <a:endParaRPr lang="es-ES"/>
            </a:p>
          </p:txBody>
        </p:sp>
        <p:sp>
          <p:nvSpPr>
            <p:cNvPr id="243731" name="AutoShape 19"/>
            <p:cNvSpPr>
              <a:spLocks noChangeArrowheads="1"/>
            </p:cNvSpPr>
            <p:nvPr/>
          </p:nvSpPr>
          <p:spPr bwMode="auto">
            <a:xfrm rot="10800000">
              <a:off x="1632" y="3072"/>
              <a:ext cx="528" cy="192"/>
            </a:xfrm>
            <a:prstGeom prst="rightArrow">
              <a:avLst>
                <a:gd name="adj1" fmla="val 50000"/>
                <a:gd name="adj2" fmla="val 68750"/>
              </a:avLst>
            </a:prstGeom>
            <a:solidFill>
              <a:schemeClr val="tx1"/>
            </a:solidFill>
            <a:ln>
              <a:noFill/>
            </a:ln>
            <a:effectLst/>
            <a:scene3d>
              <a:camera prst="legacyObliqueTopRight"/>
              <a:lightRig rig="legacyFlat3" dir="b"/>
            </a:scene3d>
            <a:sp3d extrusionH="492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63500" dir="3187806" algn="ctr" rotWithShape="0">
                      <a:schemeClr val="bg2"/>
                    </a:outerShdw>
                  </a:effectLst>
                </a14:hiddenEffects>
              </a:ext>
            </a:extLst>
          </p:spPr>
          <p:txBody>
            <a:bodyPr wrap="none" anchor="ctr">
              <a:spAutoFit/>
              <a:flatTx/>
            </a:bodyPr>
            <a:lstStyle/>
            <a:p>
              <a:endParaRPr lang="es-ES"/>
            </a:p>
          </p:txBody>
        </p:sp>
      </p:grpSp>
      <p:grpSp>
        <p:nvGrpSpPr>
          <p:cNvPr id="243741" name="Group 29"/>
          <p:cNvGrpSpPr>
            <a:grpSpLocks/>
          </p:cNvGrpSpPr>
          <p:nvPr/>
        </p:nvGrpSpPr>
        <p:grpSpPr bwMode="auto">
          <a:xfrm>
            <a:off x="838200" y="5135563"/>
            <a:ext cx="7526338" cy="1447800"/>
            <a:chOff x="528" y="3235"/>
            <a:chExt cx="4741" cy="912"/>
          </a:xfrm>
        </p:grpSpPr>
        <p:sp>
          <p:nvSpPr>
            <p:cNvPr id="243729" name="Rectangle 17"/>
            <p:cNvSpPr>
              <a:spLocks noChangeArrowheads="1"/>
            </p:cNvSpPr>
            <p:nvPr/>
          </p:nvSpPr>
          <p:spPr bwMode="auto">
            <a:xfrm>
              <a:off x="1584" y="3649"/>
              <a:ext cx="2832" cy="96"/>
            </a:xfrm>
            <a:prstGeom prst="rect">
              <a:avLst/>
            </a:prstGeom>
            <a:solidFill>
              <a:schemeClr val="tx1"/>
            </a:solidFill>
            <a:ln>
              <a:noFill/>
            </a:ln>
            <a:effectLst/>
            <a:scene3d>
              <a:camera prst="legacyObliqueTopRight"/>
              <a:lightRig rig="legacyFlat3" dir="b"/>
            </a:scene3d>
            <a:sp3d extrusionH="49200" prstMaterial="legacyMatte">
              <a:bevelT w="13500" h="13500" prst="angle"/>
              <a:bevelB w="13500" h="13500" prst="angle"/>
              <a:extrusionClr>
                <a:schemeClr val="tx1"/>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spAutoFit/>
              <a:flatTx/>
            </a:bodyPr>
            <a:lstStyle/>
            <a:p>
              <a:endParaRPr lang="es-ES"/>
            </a:p>
          </p:txBody>
        </p:sp>
        <p:sp>
          <p:nvSpPr>
            <p:cNvPr id="243725" name="Rectangle 13"/>
            <p:cNvSpPr>
              <a:spLocks noChangeArrowheads="1"/>
            </p:cNvSpPr>
            <p:nvPr/>
          </p:nvSpPr>
          <p:spPr bwMode="auto">
            <a:xfrm>
              <a:off x="528" y="3465"/>
              <a:ext cx="1248" cy="442"/>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2700" dir="54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SISTEMA</a:t>
              </a:r>
            </a:p>
            <a:p>
              <a:pPr algn="ctr">
                <a:spcBef>
                  <a:spcPct val="0"/>
                </a:spcBef>
              </a:pPr>
              <a:r>
                <a:rPr lang="es-ES_tradnl" altLang="es-ES" sz="2000">
                  <a:effectLst>
                    <a:outerShdw blurRad="38100" dist="38100" dir="2700000" algn="tl">
                      <a:srgbClr val="000000"/>
                    </a:outerShdw>
                  </a:effectLst>
                </a:rPr>
                <a:t>ELÉCTRICO</a:t>
              </a:r>
              <a:endParaRPr lang="es-ES_tradnl" altLang="es-ES" sz="2000">
                <a:solidFill>
                  <a:srgbClr val="000000"/>
                </a:solidFill>
                <a:effectLst/>
              </a:endParaRPr>
            </a:p>
          </p:txBody>
        </p:sp>
        <p:sp>
          <p:nvSpPr>
            <p:cNvPr id="243726" name="Rectangle 14"/>
            <p:cNvSpPr>
              <a:spLocks noChangeArrowheads="1"/>
            </p:cNvSpPr>
            <p:nvPr/>
          </p:nvSpPr>
          <p:spPr bwMode="auto">
            <a:xfrm>
              <a:off x="4021" y="3463"/>
              <a:ext cx="1248" cy="442"/>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2700" dir="54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SISTEMA</a:t>
              </a:r>
            </a:p>
            <a:p>
              <a:pPr algn="ctr">
                <a:spcBef>
                  <a:spcPct val="0"/>
                </a:spcBef>
              </a:pPr>
              <a:r>
                <a:rPr lang="es-ES_tradnl" altLang="es-ES" sz="2000">
                  <a:effectLst>
                    <a:outerShdw blurRad="38100" dist="38100" dir="2700000" algn="tl">
                      <a:srgbClr val="000000"/>
                    </a:outerShdw>
                  </a:effectLst>
                </a:rPr>
                <a:t>MECÁNICO</a:t>
              </a:r>
              <a:endParaRPr lang="es-ES_tradnl" altLang="es-ES" sz="2000">
                <a:solidFill>
                  <a:srgbClr val="000000"/>
                </a:solidFill>
                <a:effectLst/>
              </a:endParaRPr>
            </a:p>
          </p:txBody>
        </p:sp>
        <p:sp>
          <p:nvSpPr>
            <p:cNvPr id="243727" name="Rectangle 15"/>
            <p:cNvSpPr>
              <a:spLocks noChangeArrowheads="1"/>
            </p:cNvSpPr>
            <p:nvPr/>
          </p:nvSpPr>
          <p:spPr bwMode="auto">
            <a:xfrm>
              <a:off x="2160" y="3465"/>
              <a:ext cx="1536" cy="442"/>
            </a:xfrm>
            <a:prstGeom prst="rect">
              <a:avLst/>
            </a:prstGeom>
            <a:solidFill>
              <a:schemeClr val="hlink"/>
            </a:solidFill>
            <a:ln>
              <a:noFill/>
            </a:ln>
            <a:effectLst/>
            <a:scene3d>
              <a:camera prst="legacyObliqueTopRight"/>
              <a:lightRig rig="legacyFlat3" dir="b"/>
            </a:scene3d>
            <a:sp3d extrusionH="49200" prstMaterial="legacyMatte">
              <a:bevelT w="13500" h="13500" prst="angle"/>
              <a:bevelB w="13500" h="13500" prst="angle"/>
              <a:extrusionClr>
                <a:schemeClr val="hlink"/>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12700" dir="5400000"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MEDIO DE</a:t>
              </a:r>
            </a:p>
            <a:p>
              <a:pPr algn="ctr">
                <a:spcBef>
                  <a:spcPct val="0"/>
                </a:spcBef>
              </a:pPr>
              <a:r>
                <a:rPr lang="es-ES_tradnl" altLang="es-ES" sz="2000">
                  <a:effectLst>
                    <a:outerShdw blurRad="38100" dist="38100" dir="2700000" algn="tl">
                      <a:srgbClr val="000000"/>
                    </a:outerShdw>
                  </a:effectLst>
                </a:rPr>
                <a:t>ACOPLAMIENTO</a:t>
              </a:r>
              <a:endParaRPr lang="es-ES_tradnl" altLang="es-ES" sz="2000">
                <a:solidFill>
                  <a:srgbClr val="000000"/>
                </a:solidFill>
                <a:effectLst/>
              </a:endParaRPr>
            </a:p>
          </p:txBody>
        </p:sp>
        <p:sp>
          <p:nvSpPr>
            <p:cNvPr id="243732" name="AutoShape 20"/>
            <p:cNvSpPr>
              <a:spLocks noChangeArrowheads="1"/>
            </p:cNvSpPr>
            <p:nvPr/>
          </p:nvSpPr>
          <p:spPr bwMode="auto">
            <a:xfrm>
              <a:off x="3456" y="3235"/>
              <a:ext cx="528" cy="192"/>
            </a:xfrm>
            <a:prstGeom prst="rightArrow">
              <a:avLst>
                <a:gd name="adj1" fmla="val 50000"/>
                <a:gd name="adj2" fmla="val 68750"/>
              </a:avLst>
            </a:prstGeom>
            <a:solidFill>
              <a:srgbClr val="969696"/>
            </a:solidFill>
            <a:ln>
              <a:noFill/>
            </a:ln>
            <a:effectLst/>
            <a:scene3d>
              <a:camera prst="legacyObliqueTopRight"/>
              <a:lightRig rig="legacyFlat3" dir="b"/>
            </a:scene3d>
            <a:sp3d extrusionH="49200" prstMaterial="legacyMatte">
              <a:bevelT w="13500" h="13500" prst="angle"/>
              <a:bevelB w="13500" h="13500" prst="angle"/>
              <a:extrusionClr>
                <a:srgbClr val="969696"/>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spAutoFit/>
              <a:flatTx/>
            </a:bodyPr>
            <a:lstStyle/>
            <a:p>
              <a:endParaRPr lang="es-ES"/>
            </a:p>
          </p:txBody>
        </p:sp>
        <p:sp>
          <p:nvSpPr>
            <p:cNvPr id="243733" name="AutoShape 21"/>
            <p:cNvSpPr>
              <a:spLocks noChangeArrowheads="1"/>
            </p:cNvSpPr>
            <p:nvPr/>
          </p:nvSpPr>
          <p:spPr bwMode="auto">
            <a:xfrm rot="10800000">
              <a:off x="1824" y="3955"/>
              <a:ext cx="528" cy="192"/>
            </a:xfrm>
            <a:prstGeom prst="rightArrow">
              <a:avLst>
                <a:gd name="adj1" fmla="val 50000"/>
                <a:gd name="adj2" fmla="val 68750"/>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nchor="ctr">
              <a:spAutoFit/>
              <a:flatTx/>
            </a:bodyPr>
            <a:lstStyle/>
            <a:p>
              <a:endParaRPr lang="es-ES"/>
            </a:p>
          </p:txBody>
        </p:sp>
      </p:grpSp>
      <p:sp>
        <p:nvSpPr>
          <p:cNvPr id="243736" name="AutoShape 24"/>
          <p:cNvSpPr>
            <a:spLocks noChangeArrowheads="1"/>
          </p:cNvSpPr>
          <p:nvPr/>
        </p:nvSpPr>
        <p:spPr bwMode="auto">
          <a:xfrm>
            <a:off x="2481263" y="2225675"/>
            <a:ext cx="533400" cy="304800"/>
          </a:xfrm>
          <a:prstGeom prst="rightArrow">
            <a:avLst>
              <a:gd name="adj1" fmla="val 50000"/>
              <a:gd name="adj2" fmla="val 43750"/>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wrap="none" anchor="ctr">
            <a:spAutoFit/>
          </a:bodyPr>
          <a:lstStyle/>
          <a:p>
            <a:endParaRPr lang="es-ES"/>
          </a:p>
        </p:txBody>
      </p:sp>
      <p:sp>
        <p:nvSpPr>
          <p:cNvPr id="243715" name="Rectangle 3"/>
          <p:cNvSpPr>
            <a:spLocks noChangeArrowheads="1"/>
          </p:cNvSpPr>
          <p:nvPr/>
        </p:nvSpPr>
        <p:spPr bwMode="auto">
          <a:xfrm>
            <a:off x="584200" y="2057400"/>
            <a:ext cx="1981200" cy="701675"/>
          </a:xfrm>
          <a:prstGeom prst="rect">
            <a:avLst/>
          </a:prstGeom>
          <a:solidFill>
            <a:srgbClr val="CC0099"/>
          </a:soli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nchor="ctr">
            <a:spAutoFit/>
            <a:flatTx/>
          </a:bodyPr>
          <a:lstStyle/>
          <a:p>
            <a:pPr algn="ctr">
              <a:spcBef>
                <a:spcPct val="0"/>
              </a:spcBef>
            </a:pPr>
            <a:r>
              <a:rPr lang="es-ES_tradnl" altLang="es-ES" sz="2000">
                <a:effectLst>
                  <a:outerShdw blurRad="38100" dist="38100" dir="2700000" algn="tl">
                    <a:srgbClr val="000000"/>
                  </a:outerShdw>
                </a:effectLst>
              </a:rPr>
              <a:t>MÁQUINAS ELÉCTRICAS</a:t>
            </a:r>
            <a:endParaRPr lang="es-ES_tradnl" altLang="es-ES" sz="2000">
              <a:solidFill>
                <a:srgbClr val="000000"/>
              </a:solidFill>
              <a:effectLst/>
            </a:endParaRPr>
          </a:p>
        </p:txBody>
      </p:sp>
      <p:sp>
        <p:nvSpPr>
          <p:cNvPr id="243737" name="Rectangle 25"/>
          <p:cNvSpPr>
            <a:spLocks noChangeArrowheads="1"/>
          </p:cNvSpPr>
          <p:nvPr/>
        </p:nvSpPr>
        <p:spPr bwMode="auto">
          <a:xfrm>
            <a:off x="3048000" y="3352800"/>
            <a:ext cx="29718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None/>
            </a:pPr>
            <a:r>
              <a:rPr lang="es-ES_tradnl" altLang="es-ES">
                <a:solidFill>
                  <a:schemeClr val="accent2"/>
                </a:solidFill>
                <a:effectLst>
                  <a:outerShdw blurRad="38100" dist="38100" dir="2700000" algn="tl">
                    <a:srgbClr val="000000"/>
                  </a:outerShdw>
                </a:effectLst>
                <a:latin typeface="Tahoma" pitchFamily="34" charset="0"/>
              </a:rPr>
              <a:t>Transformador</a:t>
            </a:r>
          </a:p>
        </p:txBody>
      </p:sp>
      <p:sp>
        <p:nvSpPr>
          <p:cNvPr id="243738" name="Rectangle 26"/>
          <p:cNvSpPr>
            <a:spLocks noChangeArrowheads="1"/>
          </p:cNvSpPr>
          <p:nvPr/>
        </p:nvSpPr>
        <p:spPr bwMode="auto">
          <a:xfrm>
            <a:off x="3733800" y="4524375"/>
            <a:ext cx="29718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None/>
            </a:pPr>
            <a:r>
              <a:rPr lang="es-ES_tradnl" altLang="es-ES">
                <a:solidFill>
                  <a:schemeClr val="accent2"/>
                </a:solidFill>
                <a:effectLst>
                  <a:outerShdw blurRad="38100" dist="38100" dir="2700000" algn="tl">
                    <a:srgbClr val="000000"/>
                  </a:outerShdw>
                </a:effectLst>
                <a:latin typeface="Tahoma" pitchFamily="34" charset="0"/>
              </a:rPr>
              <a:t>Transformador</a:t>
            </a:r>
          </a:p>
        </p:txBody>
      </p:sp>
      <p:sp>
        <p:nvSpPr>
          <p:cNvPr id="243739" name="Rectangle 27"/>
          <p:cNvSpPr>
            <a:spLocks noChangeArrowheads="1"/>
          </p:cNvSpPr>
          <p:nvPr/>
        </p:nvSpPr>
        <p:spPr bwMode="auto">
          <a:xfrm>
            <a:off x="3776663" y="6237288"/>
            <a:ext cx="29718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None/>
            </a:pPr>
            <a:r>
              <a:rPr lang="es-ES_tradnl" altLang="es-ES">
                <a:solidFill>
                  <a:srgbClr val="66FF33"/>
                </a:solidFill>
                <a:effectLst>
                  <a:outerShdw blurRad="38100" dist="38100" dir="2700000" algn="tl">
                    <a:srgbClr val="000000"/>
                  </a:outerShdw>
                </a:effectLst>
                <a:latin typeface="Tahoma" pitchFamily="34" charset="0"/>
              </a:rPr>
              <a:t>Generador</a:t>
            </a:r>
          </a:p>
        </p:txBody>
      </p:sp>
      <p:sp>
        <p:nvSpPr>
          <p:cNvPr id="243740" name="Rectangle 28"/>
          <p:cNvSpPr>
            <a:spLocks noChangeArrowheads="1"/>
          </p:cNvSpPr>
          <p:nvPr/>
        </p:nvSpPr>
        <p:spPr bwMode="auto">
          <a:xfrm>
            <a:off x="4405313" y="5029200"/>
            <a:ext cx="11572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Clr>
                <a:schemeClr val="accent2"/>
              </a:buClr>
              <a:buSzPct val="75000"/>
              <a:buFont typeface="Monotype Sorts" pitchFamily="2" charset="2"/>
              <a:buNone/>
            </a:pPr>
            <a:r>
              <a:rPr lang="es-ES_tradnl" altLang="es-ES">
                <a:solidFill>
                  <a:srgbClr val="66FF33"/>
                </a:solidFill>
                <a:effectLst>
                  <a:outerShdw blurRad="38100" dist="38100" dir="2700000" algn="tl">
                    <a:srgbClr val="000000"/>
                  </a:outerShdw>
                </a:effectLst>
                <a:latin typeface="Tahoma" pitchFamily="34" charset="0"/>
              </a:rPr>
              <a:t>Motor</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34"/>
                                        </p:tgtEl>
                                        <p:attrNameLst>
                                          <p:attrName>style.visibility</p:attrName>
                                        </p:attrNameLst>
                                      </p:cBhvr>
                                      <p:to>
                                        <p:strVal val="visible"/>
                                      </p:to>
                                    </p:set>
                                    <p:animEffect transition="in" filter="dissolve">
                                      <p:cBhvr>
                                        <p:cTn id="7" dur="500"/>
                                        <p:tgtEl>
                                          <p:spTgt spid="2437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3737"/>
                                        </p:tgtEl>
                                        <p:attrNameLst>
                                          <p:attrName>style.visibility</p:attrName>
                                        </p:attrNameLst>
                                      </p:cBhvr>
                                      <p:to>
                                        <p:strVal val="visible"/>
                                      </p:to>
                                    </p:set>
                                    <p:animEffect transition="in" filter="dissolve">
                                      <p:cBhvr>
                                        <p:cTn id="12" dur="500"/>
                                        <p:tgtEl>
                                          <p:spTgt spid="2437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3738"/>
                                        </p:tgtEl>
                                        <p:attrNameLst>
                                          <p:attrName>style.visibility</p:attrName>
                                        </p:attrNameLst>
                                      </p:cBhvr>
                                      <p:to>
                                        <p:strVal val="visible"/>
                                      </p:to>
                                    </p:set>
                                    <p:animEffect transition="in" filter="dissolve">
                                      <p:cBhvr>
                                        <p:cTn id="17" dur="500"/>
                                        <p:tgtEl>
                                          <p:spTgt spid="2437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3741"/>
                                        </p:tgtEl>
                                        <p:attrNameLst>
                                          <p:attrName>style.visibility</p:attrName>
                                        </p:attrNameLst>
                                      </p:cBhvr>
                                      <p:to>
                                        <p:strVal val="visible"/>
                                      </p:to>
                                    </p:set>
                                    <p:animEffect transition="in" filter="dissolve">
                                      <p:cBhvr>
                                        <p:cTn id="22" dur="500"/>
                                        <p:tgtEl>
                                          <p:spTgt spid="2437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3739"/>
                                        </p:tgtEl>
                                        <p:attrNameLst>
                                          <p:attrName>style.visibility</p:attrName>
                                        </p:attrNameLst>
                                      </p:cBhvr>
                                      <p:to>
                                        <p:strVal val="visible"/>
                                      </p:to>
                                    </p:set>
                                    <p:animEffect transition="in" filter="dissolve">
                                      <p:cBhvr>
                                        <p:cTn id="27" dur="500"/>
                                        <p:tgtEl>
                                          <p:spTgt spid="2437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3740"/>
                                        </p:tgtEl>
                                        <p:attrNameLst>
                                          <p:attrName>style.visibility</p:attrName>
                                        </p:attrNameLst>
                                      </p:cBhvr>
                                      <p:to>
                                        <p:strVal val="visible"/>
                                      </p:to>
                                    </p:set>
                                    <p:animEffect transition="in" filter="dissolve">
                                      <p:cBhvr>
                                        <p:cTn id="32" dur="500"/>
                                        <p:tgtEl>
                                          <p:spTgt spid="24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7" grpId="0" autoUpdateAnimBg="0"/>
      <p:bldP spid="243738" grpId="0" autoUpdateAnimBg="0"/>
      <p:bldP spid="243739" grpId="0" autoUpdateAnimBg="0"/>
      <p:bldP spid="24374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381000"/>
            <a:ext cx="7715250" cy="1143000"/>
          </a:xfrm>
          <a:noFill/>
          <a:ln/>
          <a:effectLst>
            <a:outerShdw dist="35921" dir="2700000" algn="ctr" rotWithShape="0">
              <a:schemeClr val="bg2"/>
            </a:outerShdw>
          </a:effectLst>
        </p:spPr>
        <p:txBody>
          <a:bodyPr/>
          <a:lstStyle/>
          <a:p>
            <a:r>
              <a:rPr lang="es-ES_tradnl" altLang="es-ES" sz="4700" b="1">
                <a:latin typeface="Tahoma" pitchFamily="34" charset="0"/>
              </a:rPr>
              <a:t>2.4.1. Los transformadores</a:t>
            </a:r>
            <a:endParaRPr lang="es-ES_tradnl" altLang="es-ES"/>
          </a:p>
        </p:txBody>
      </p:sp>
      <p:sp>
        <p:nvSpPr>
          <p:cNvPr id="250883" name="Text Box 3"/>
          <p:cNvSpPr txBox="1">
            <a:spLocks noChangeArrowheads="1"/>
          </p:cNvSpPr>
          <p:nvPr/>
        </p:nvSpPr>
        <p:spPr bwMode="auto">
          <a:xfrm>
            <a:off x="304800" y="3276600"/>
            <a:ext cx="3352800" cy="561975"/>
          </a:xfrm>
          <a:prstGeom prst="rect">
            <a:avLst/>
          </a:prstGeom>
          <a:gradFill rotWithShape="0">
            <a:gsLst>
              <a:gs pos="0">
                <a:srgbClr val="FF0000">
                  <a:gamma/>
                  <a:shade val="46275"/>
                  <a:invGamma/>
                </a:srgbClr>
              </a:gs>
              <a:gs pos="100000">
                <a:srgbClr val="FF0000"/>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3000" dirty="0">
                <a:effectLst>
                  <a:outerShdw blurRad="38100" dist="38100" dir="2700000" algn="tl">
                    <a:srgbClr val="000000"/>
                  </a:outerShdw>
                </a:effectLst>
                <a:latin typeface="Arial" charset="0"/>
              </a:rPr>
              <a:t>Transformadores</a:t>
            </a:r>
          </a:p>
        </p:txBody>
      </p:sp>
      <p:sp>
        <p:nvSpPr>
          <p:cNvPr id="250884" name="Text Box 4"/>
          <p:cNvSpPr txBox="1">
            <a:spLocks noChangeArrowheads="1"/>
          </p:cNvSpPr>
          <p:nvPr/>
        </p:nvSpPr>
        <p:spPr bwMode="auto">
          <a:xfrm>
            <a:off x="4300538" y="2278063"/>
            <a:ext cx="2481262"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De potencia</a:t>
            </a:r>
          </a:p>
        </p:txBody>
      </p:sp>
      <p:sp>
        <p:nvSpPr>
          <p:cNvPr id="250905" name="Text Box 25"/>
          <p:cNvSpPr txBox="1">
            <a:spLocks noChangeArrowheads="1"/>
          </p:cNvSpPr>
          <p:nvPr/>
        </p:nvSpPr>
        <p:spPr bwMode="auto">
          <a:xfrm>
            <a:off x="4267200" y="3292475"/>
            <a:ext cx="2481263"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De medida</a:t>
            </a:r>
          </a:p>
        </p:txBody>
      </p:sp>
      <p:sp>
        <p:nvSpPr>
          <p:cNvPr id="250907" name="Text Box 27"/>
          <p:cNvSpPr txBox="1">
            <a:spLocks noChangeArrowheads="1"/>
          </p:cNvSpPr>
          <p:nvPr/>
        </p:nvSpPr>
        <p:spPr bwMode="auto">
          <a:xfrm>
            <a:off x="4267200" y="4344988"/>
            <a:ext cx="2481263" cy="501650"/>
          </a:xfrm>
          <a:prstGeom prst="rect">
            <a:avLst/>
          </a:prstGeom>
          <a:gradFill rotWithShape="0">
            <a:gsLst>
              <a:gs pos="0">
                <a:schemeClr val="tx1">
                  <a:gamma/>
                  <a:shade val="46275"/>
                  <a:invGamma/>
                </a:schemeClr>
              </a:gs>
              <a:gs pos="100000">
                <a:schemeClr val="tx1"/>
              </a:gs>
            </a:gsLst>
            <a:lin ang="2700000" scaled="1"/>
          </a:gradFill>
          <a:ln w="12700">
            <a:miter lim="800000"/>
            <a:headEnd type="none" w="sm" len="sm"/>
            <a:tailEnd type="none" w="med" len="lg"/>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600" b="0" dirty="0">
                <a:solidFill>
                  <a:schemeClr val="bg2"/>
                </a:solidFill>
                <a:effectLst>
                  <a:outerShdw blurRad="38100" dist="38100" dir="2700000" algn="tl">
                    <a:srgbClr val="C0C0C0"/>
                  </a:outerShdw>
                </a:effectLst>
                <a:latin typeface="Arial" charset="0"/>
              </a:rPr>
              <a:t>Especiales</a:t>
            </a:r>
          </a:p>
        </p:txBody>
      </p:sp>
      <p:sp>
        <p:nvSpPr>
          <p:cNvPr id="250908" name="Text Box 28"/>
          <p:cNvSpPr txBox="1">
            <a:spLocks noChangeArrowheads="1"/>
          </p:cNvSpPr>
          <p:nvPr/>
        </p:nvSpPr>
        <p:spPr bwMode="auto">
          <a:xfrm>
            <a:off x="6934200" y="2058988"/>
            <a:ext cx="19812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i="1">
                <a:effectLst>
                  <a:outerShdw blurRad="38100" dist="38100" dir="2700000" algn="tl">
                    <a:srgbClr val="000000"/>
                  </a:outerShdw>
                </a:effectLst>
                <a:latin typeface="Arial" charset="0"/>
              </a:rPr>
              <a:t>Monofásicos o trifásicos</a:t>
            </a:r>
            <a:endParaRPr lang="es-ES_tradnl" altLang="es-ES" sz="2000" b="0" i="1">
              <a:effectLst>
                <a:outerShdw blurRad="38100" dist="38100" dir="2700000" algn="tl">
                  <a:srgbClr val="000000"/>
                </a:outerShdw>
              </a:effectLst>
              <a:latin typeface="Arial" charset="0"/>
            </a:endParaRPr>
          </a:p>
        </p:txBody>
      </p:sp>
      <p:sp>
        <p:nvSpPr>
          <p:cNvPr id="250909" name="Text Box 29"/>
          <p:cNvSpPr txBox="1">
            <a:spLocks noChangeArrowheads="1"/>
          </p:cNvSpPr>
          <p:nvPr/>
        </p:nvSpPr>
        <p:spPr bwMode="auto">
          <a:xfrm>
            <a:off x="6934200" y="3108325"/>
            <a:ext cx="19812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i="1">
                <a:effectLst>
                  <a:outerShdw blurRad="38100" dist="38100" dir="2700000" algn="tl">
                    <a:srgbClr val="000000"/>
                  </a:outerShdw>
                </a:effectLst>
                <a:latin typeface="Arial" charset="0"/>
              </a:rPr>
              <a:t>Monofásicos o trifásicos</a:t>
            </a:r>
            <a:endParaRPr lang="es-ES_tradnl" altLang="es-ES" sz="2000" b="0" i="1">
              <a:effectLst>
                <a:outerShdw blurRad="38100" dist="38100" dir="2700000" algn="tl">
                  <a:srgbClr val="000000"/>
                </a:outerShdw>
              </a:effectLst>
              <a:latin typeface="Arial" charset="0"/>
            </a:endParaRPr>
          </a:p>
        </p:txBody>
      </p:sp>
      <p:sp>
        <p:nvSpPr>
          <p:cNvPr id="250910" name="Text Box 30"/>
          <p:cNvSpPr txBox="1">
            <a:spLocks noChangeArrowheads="1"/>
          </p:cNvSpPr>
          <p:nvPr/>
        </p:nvSpPr>
        <p:spPr bwMode="auto">
          <a:xfrm>
            <a:off x="6934200" y="4175125"/>
            <a:ext cx="1981200" cy="7016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s-ES_tradnl" altLang="es-ES" sz="2000" i="1">
                <a:effectLst>
                  <a:outerShdw blurRad="38100" dist="38100" dir="2700000" algn="tl">
                    <a:srgbClr val="000000"/>
                  </a:outerShdw>
                </a:effectLst>
                <a:latin typeface="Arial" charset="0"/>
              </a:rPr>
              <a:t>Monofásicos o trifásicos</a:t>
            </a:r>
            <a:endParaRPr lang="es-ES_tradnl" altLang="es-ES" sz="2000" b="0" i="1">
              <a:effectLst>
                <a:outerShdw blurRad="38100" dist="38100" dir="2700000" algn="tl">
                  <a:srgbClr val="000000"/>
                </a:outerShdw>
              </a:effectLst>
              <a:latin typeface="Arial" charset="0"/>
            </a:endParaRPr>
          </a:p>
        </p:txBody>
      </p:sp>
      <p:pic>
        <p:nvPicPr>
          <p:cNvPr id="250911"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828800"/>
            <a:ext cx="2159000" cy="3581400"/>
          </a:xfrm>
          <a:prstGeom prst="rect">
            <a:avLst/>
          </a:prstGeom>
          <a:noFill/>
          <a:ln>
            <a:noFill/>
          </a:ln>
          <a:effectLst>
            <a:outerShdw dist="53882"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FF0000"/>
                </a:solidFill>
                <a:miter lim="800000"/>
                <a:headEnd/>
                <a:tailEnd/>
              </a14:hiddenLine>
            </a:ext>
          </a:extLst>
        </p:spPr>
      </p:pic>
      <p:sp>
        <p:nvSpPr>
          <p:cNvPr id="250912" name="Rectangle 32"/>
          <p:cNvSpPr>
            <a:spLocks noChangeArrowheads="1"/>
          </p:cNvSpPr>
          <p:nvPr/>
        </p:nvSpPr>
        <p:spPr bwMode="auto">
          <a:xfrm>
            <a:off x="533400" y="5430838"/>
            <a:ext cx="8153400" cy="412750"/>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ts val="700"/>
              </a:spcBef>
            </a:pPr>
            <a:r>
              <a:rPr lang="es-ES_tradnl" altLang="es-ES" sz="2100">
                <a:effectLst>
                  <a:outerShdw blurRad="38100" dist="38100" dir="2700000" algn="tl">
                    <a:srgbClr val="000000"/>
                  </a:outerShdw>
                </a:effectLst>
              </a:rPr>
              <a:t>Existen distintos tipos de transformadores de potencia</a:t>
            </a:r>
            <a:endParaRPr lang="es-ES" altLang="es-ES" sz="2400">
              <a:solidFill>
                <a:srgbClr val="000000"/>
              </a:solidFill>
              <a:effectLst/>
            </a:endParaRPr>
          </a:p>
        </p:txBody>
      </p:sp>
      <p:sp>
        <p:nvSpPr>
          <p:cNvPr id="250913" name="Rectangle 33"/>
          <p:cNvSpPr>
            <a:spLocks noChangeArrowheads="1"/>
          </p:cNvSpPr>
          <p:nvPr/>
        </p:nvSpPr>
        <p:spPr bwMode="auto">
          <a:xfrm>
            <a:off x="533400" y="6096000"/>
            <a:ext cx="8153400" cy="412750"/>
          </a:xfrm>
          <a:prstGeom prst="rect">
            <a:avLst/>
          </a:pr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FF0000"/>
                </a:solidFill>
                <a:miter lim="800000"/>
                <a:headEnd/>
                <a:tailEnd/>
              </a14:hiddenLine>
            </a:ext>
          </a:extLst>
        </p:spPr>
        <p:txBody>
          <a:bodyPr anchor="ctr">
            <a:spAutoFit/>
          </a:bodyPr>
          <a:lstStyle/>
          <a:p>
            <a:pPr algn="ctr">
              <a:spcBef>
                <a:spcPts val="700"/>
              </a:spcBef>
            </a:pPr>
            <a:r>
              <a:rPr lang="es-ES_tradnl" altLang="es-ES" sz="2100">
                <a:effectLst>
                  <a:outerShdw blurRad="38100" dist="38100" dir="2700000" algn="tl">
                    <a:srgbClr val="000000"/>
                  </a:outerShdw>
                </a:effectLst>
              </a:rPr>
              <a:t>Los de medida pueden medir tensiones o corrientes</a:t>
            </a:r>
            <a:endParaRPr lang="es-ES" altLang="es-ES" sz="2400">
              <a:solidFill>
                <a:srgbClr val="000000"/>
              </a:solidFill>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50912"/>
                                        </p:tgtEl>
                                        <p:attrNameLst>
                                          <p:attrName>style.visibility</p:attrName>
                                        </p:attrNameLst>
                                      </p:cBhvr>
                                      <p:to>
                                        <p:strVal val="visible"/>
                                      </p:to>
                                    </p:set>
                                    <p:anim calcmode="lin" valueType="num">
                                      <p:cBhvr>
                                        <p:cTn id="7" dur="500" fill="hold"/>
                                        <p:tgtEl>
                                          <p:spTgt spid="250912"/>
                                        </p:tgtEl>
                                        <p:attrNameLst>
                                          <p:attrName>ppt_w</p:attrName>
                                        </p:attrNameLst>
                                      </p:cBhvr>
                                      <p:tavLst>
                                        <p:tav tm="0">
                                          <p:val>
                                            <p:fltVal val="0"/>
                                          </p:val>
                                        </p:tav>
                                        <p:tav tm="100000">
                                          <p:val>
                                            <p:strVal val="#ppt_w"/>
                                          </p:val>
                                        </p:tav>
                                      </p:tavLst>
                                    </p:anim>
                                    <p:anim calcmode="lin" valueType="num">
                                      <p:cBhvr>
                                        <p:cTn id="8" dur="500" fill="hold"/>
                                        <p:tgtEl>
                                          <p:spTgt spid="250912"/>
                                        </p:tgtEl>
                                        <p:attrNameLst>
                                          <p:attrName>ppt_h</p:attrName>
                                        </p:attrNameLst>
                                      </p:cBhvr>
                                      <p:tavLst>
                                        <p:tav tm="0">
                                          <p:val>
                                            <p:fltVal val="0"/>
                                          </p:val>
                                        </p:tav>
                                        <p:tav tm="100000">
                                          <p:val>
                                            <p:strVal val="#ppt_h"/>
                                          </p:val>
                                        </p:tav>
                                      </p:tavLst>
                                    </p:anim>
                                    <p:anim calcmode="lin" valueType="num">
                                      <p:cBhvr>
                                        <p:cTn id="9" dur="500" fill="hold"/>
                                        <p:tgtEl>
                                          <p:spTgt spid="250912"/>
                                        </p:tgtEl>
                                        <p:attrNameLst>
                                          <p:attrName>ppt_x</p:attrName>
                                        </p:attrNameLst>
                                      </p:cBhvr>
                                      <p:tavLst>
                                        <p:tav tm="0">
                                          <p:val>
                                            <p:fltVal val="0.5"/>
                                          </p:val>
                                        </p:tav>
                                        <p:tav tm="100000">
                                          <p:val>
                                            <p:strVal val="#ppt_x"/>
                                          </p:val>
                                        </p:tav>
                                      </p:tavLst>
                                    </p:anim>
                                    <p:anim calcmode="lin" valueType="num">
                                      <p:cBhvr>
                                        <p:cTn id="10" dur="500" fill="hold"/>
                                        <p:tgtEl>
                                          <p:spTgt spid="25091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50913"/>
                                        </p:tgtEl>
                                        <p:attrNameLst>
                                          <p:attrName>style.visibility</p:attrName>
                                        </p:attrNameLst>
                                      </p:cBhvr>
                                      <p:to>
                                        <p:strVal val="visible"/>
                                      </p:to>
                                    </p:set>
                                    <p:anim calcmode="lin" valueType="num">
                                      <p:cBhvr>
                                        <p:cTn id="15" dur="500" fill="hold"/>
                                        <p:tgtEl>
                                          <p:spTgt spid="250913"/>
                                        </p:tgtEl>
                                        <p:attrNameLst>
                                          <p:attrName>ppt_w</p:attrName>
                                        </p:attrNameLst>
                                      </p:cBhvr>
                                      <p:tavLst>
                                        <p:tav tm="0">
                                          <p:val>
                                            <p:fltVal val="0"/>
                                          </p:val>
                                        </p:tav>
                                        <p:tav tm="100000">
                                          <p:val>
                                            <p:strVal val="#ppt_w"/>
                                          </p:val>
                                        </p:tav>
                                      </p:tavLst>
                                    </p:anim>
                                    <p:anim calcmode="lin" valueType="num">
                                      <p:cBhvr>
                                        <p:cTn id="16" dur="500" fill="hold"/>
                                        <p:tgtEl>
                                          <p:spTgt spid="250913"/>
                                        </p:tgtEl>
                                        <p:attrNameLst>
                                          <p:attrName>ppt_h</p:attrName>
                                        </p:attrNameLst>
                                      </p:cBhvr>
                                      <p:tavLst>
                                        <p:tav tm="0">
                                          <p:val>
                                            <p:fltVal val="0"/>
                                          </p:val>
                                        </p:tav>
                                        <p:tav tm="100000">
                                          <p:val>
                                            <p:strVal val="#ppt_h"/>
                                          </p:val>
                                        </p:tav>
                                      </p:tavLst>
                                    </p:anim>
                                    <p:anim calcmode="lin" valueType="num">
                                      <p:cBhvr>
                                        <p:cTn id="17" dur="500" fill="hold"/>
                                        <p:tgtEl>
                                          <p:spTgt spid="250913"/>
                                        </p:tgtEl>
                                        <p:attrNameLst>
                                          <p:attrName>ppt_x</p:attrName>
                                        </p:attrNameLst>
                                      </p:cBhvr>
                                      <p:tavLst>
                                        <p:tav tm="0">
                                          <p:val>
                                            <p:fltVal val="0.5"/>
                                          </p:val>
                                        </p:tav>
                                        <p:tav tm="100000">
                                          <p:val>
                                            <p:strVal val="#ppt_x"/>
                                          </p:val>
                                        </p:tav>
                                      </p:tavLst>
                                    </p:anim>
                                    <p:anim calcmode="lin" valueType="num">
                                      <p:cBhvr>
                                        <p:cTn id="18" dur="500" fill="hold"/>
                                        <p:tgtEl>
                                          <p:spTgt spid="2509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12" grpId="0" animBg="1" autoUpdateAnimBg="0"/>
      <p:bldP spid="250913" grpId="0" animBg="1" autoUpdateAnimBg="0"/>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20189</TotalTime>
  <Pages>45</Pages>
  <Words>865</Words>
  <Application>Microsoft Office PowerPoint</Application>
  <PresentationFormat>Presentación en pantalla (4:3)</PresentationFormat>
  <Paragraphs>164</Paragraphs>
  <Slides>11</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Monotype Sorts</vt:lpstr>
      <vt:lpstr>Symbol</vt:lpstr>
      <vt:lpstr>Tahoma</vt:lpstr>
      <vt:lpstr>Times New Roman</vt:lpstr>
      <vt:lpstr>Subiendo</vt:lpstr>
      <vt:lpstr>Presentación de PowerPoint</vt:lpstr>
      <vt:lpstr>2.1 La energía eléctrica</vt:lpstr>
      <vt:lpstr>2.2 La red eléctrica I</vt:lpstr>
      <vt:lpstr>2.2 La red eléctrica II</vt:lpstr>
      <vt:lpstr>2.2 La red eléctrica III</vt:lpstr>
      <vt:lpstr>2.3 Las centrales eléctricas I</vt:lpstr>
      <vt:lpstr>2.3 Las centrales eléctricas II</vt:lpstr>
      <vt:lpstr>2.4 Las máquinas eléctricas </vt:lpstr>
      <vt:lpstr>2.4.1. Los transformadores</vt:lpstr>
      <vt:lpstr>2.4.2 Las máquinas eléctricas rotativas I</vt:lpstr>
      <vt:lpstr>2.4.2. Las máquinas eléctricas rotativas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Máquinas Eléctricas 5º Mécanicos Máquinas</dc:title>
  <dc:subject>Fundamentos sobre generación transporte y distribución de energía eléctrica</dc:subject>
  <dc:creator>Universidad de Oviedo</dc:creator>
  <dc:description>TEMA II</dc:description>
  <cp:lastModifiedBy>Jeff Mendoza</cp:lastModifiedBy>
  <cp:revision>1085</cp:revision>
  <cp:lastPrinted>1601-01-01T00:00:00Z</cp:lastPrinted>
  <dcterms:created xsi:type="dcterms:W3CDTF">1999-05-19T16:58:02Z</dcterms:created>
  <dcterms:modified xsi:type="dcterms:W3CDTF">2024-01-20T00:11:12Z</dcterms:modified>
</cp:coreProperties>
</file>