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2"/>
  </p:notesMasterIdLst>
  <p:handoutMasterIdLst>
    <p:handoutMasterId r:id="rId13"/>
  </p:handoutMasterIdLst>
  <p:sldIdLst>
    <p:sldId id="463" r:id="rId2"/>
    <p:sldId id="466" r:id="rId3"/>
    <p:sldId id="467" r:id="rId4"/>
    <p:sldId id="468" r:id="rId5"/>
    <p:sldId id="469" r:id="rId6"/>
    <p:sldId id="470" r:id="rId7"/>
    <p:sldId id="483" r:id="rId8"/>
    <p:sldId id="485" r:id="rId9"/>
    <p:sldId id="484" r:id="rId10"/>
    <p:sldId id="686" r:id="rId11"/>
  </p:sldIdLst>
  <p:sldSz cx="9144000" cy="6858000" type="screen4x3"/>
  <p:notesSz cx="6858000" cy="9774238"/>
  <p:defaultTextStyle>
    <a:defPPr>
      <a:defRPr lang="es-ES_tradnl"/>
    </a:defPPr>
    <a:lvl1pPr algn="r" rtl="0" eaLnBrk="0" fontAlgn="base" hangingPunct="0">
      <a:spcBef>
        <a:spcPts val="600"/>
      </a:spcBef>
      <a:spcAft>
        <a:spcPct val="0"/>
      </a:spcAft>
      <a:defRPr sz="1400" b="1" kern="1200">
        <a:solidFill>
          <a:schemeClr val="tx1"/>
        </a:solidFill>
        <a:effectLst>
          <a:outerShdw blurRad="38100" dist="38100" dir="2700000" algn="tl">
            <a:srgbClr val="000000">
              <a:alpha val="43137"/>
            </a:srgbClr>
          </a:outerShdw>
        </a:effectLst>
        <a:latin typeface="Tahoma" pitchFamily="34" charset="0"/>
        <a:ea typeface="+mn-ea"/>
        <a:cs typeface="+mn-cs"/>
      </a:defRPr>
    </a:lvl1pPr>
    <a:lvl2pPr marL="457200" algn="r" rtl="0" eaLnBrk="0" fontAlgn="base" hangingPunct="0">
      <a:spcBef>
        <a:spcPts val="600"/>
      </a:spcBef>
      <a:spcAft>
        <a:spcPct val="0"/>
      </a:spcAft>
      <a:defRPr sz="1400" b="1" kern="1200">
        <a:solidFill>
          <a:schemeClr val="tx1"/>
        </a:solidFill>
        <a:effectLst>
          <a:outerShdw blurRad="38100" dist="38100" dir="2700000" algn="tl">
            <a:srgbClr val="000000">
              <a:alpha val="43137"/>
            </a:srgbClr>
          </a:outerShdw>
        </a:effectLst>
        <a:latin typeface="Tahoma" pitchFamily="34" charset="0"/>
        <a:ea typeface="+mn-ea"/>
        <a:cs typeface="+mn-cs"/>
      </a:defRPr>
    </a:lvl2pPr>
    <a:lvl3pPr marL="914400" algn="r" rtl="0" eaLnBrk="0" fontAlgn="base" hangingPunct="0">
      <a:spcBef>
        <a:spcPts val="600"/>
      </a:spcBef>
      <a:spcAft>
        <a:spcPct val="0"/>
      </a:spcAft>
      <a:defRPr sz="1400" b="1" kern="1200">
        <a:solidFill>
          <a:schemeClr val="tx1"/>
        </a:solidFill>
        <a:effectLst>
          <a:outerShdw blurRad="38100" dist="38100" dir="2700000" algn="tl">
            <a:srgbClr val="000000">
              <a:alpha val="43137"/>
            </a:srgbClr>
          </a:outerShdw>
        </a:effectLst>
        <a:latin typeface="Tahoma" pitchFamily="34" charset="0"/>
        <a:ea typeface="+mn-ea"/>
        <a:cs typeface="+mn-cs"/>
      </a:defRPr>
    </a:lvl3pPr>
    <a:lvl4pPr marL="1371600" algn="r" rtl="0" eaLnBrk="0" fontAlgn="base" hangingPunct="0">
      <a:spcBef>
        <a:spcPts val="600"/>
      </a:spcBef>
      <a:spcAft>
        <a:spcPct val="0"/>
      </a:spcAft>
      <a:defRPr sz="1400" b="1" kern="1200">
        <a:solidFill>
          <a:schemeClr val="tx1"/>
        </a:solidFill>
        <a:effectLst>
          <a:outerShdw blurRad="38100" dist="38100" dir="2700000" algn="tl">
            <a:srgbClr val="000000">
              <a:alpha val="43137"/>
            </a:srgbClr>
          </a:outerShdw>
        </a:effectLst>
        <a:latin typeface="Tahoma" pitchFamily="34" charset="0"/>
        <a:ea typeface="+mn-ea"/>
        <a:cs typeface="+mn-cs"/>
      </a:defRPr>
    </a:lvl4pPr>
    <a:lvl5pPr marL="1828800" algn="r" rtl="0" eaLnBrk="0" fontAlgn="base" hangingPunct="0">
      <a:spcBef>
        <a:spcPts val="600"/>
      </a:spcBef>
      <a:spcAft>
        <a:spcPct val="0"/>
      </a:spcAft>
      <a:defRPr sz="1400" b="1" kern="1200">
        <a:solidFill>
          <a:schemeClr val="tx1"/>
        </a:solidFill>
        <a:effectLst>
          <a:outerShdw blurRad="38100" dist="38100" dir="2700000" algn="tl">
            <a:srgbClr val="000000">
              <a:alpha val="43137"/>
            </a:srgbClr>
          </a:outerShdw>
        </a:effectLst>
        <a:latin typeface="Tahoma" pitchFamily="34" charset="0"/>
        <a:ea typeface="+mn-ea"/>
        <a:cs typeface="+mn-cs"/>
      </a:defRPr>
    </a:lvl5pPr>
    <a:lvl6pPr marL="2286000" algn="l" defTabSz="914400" rtl="0" eaLnBrk="1" latinLnBrk="0" hangingPunct="1">
      <a:defRPr sz="1400" b="1" kern="1200">
        <a:solidFill>
          <a:schemeClr val="tx1"/>
        </a:solidFill>
        <a:effectLst>
          <a:outerShdw blurRad="38100" dist="38100" dir="2700000" algn="tl">
            <a:srgbClr val="000000">
              <a:alpha val="43137"/>
            </a:srgbClr>
          </a:outerShdw>
        </a:effectLst>
        <a:latin typeface="Tahoma" pitchFamily="34" charset="0"/>
        <a:ea typeface="+mn-ea"/>
        <a:cs typeface="+mn-cs"/>
      </a:defRPr>
    </a:lvl6pPr>
    <a:lvl7pPr marL="2743200" algn="l" defTabSz="914400" rtl="0" eaLnBrk="1" latinLnBrk="0" hangingPunct="1">
      <a:defRPr sz="1400" b="1" kern="1200">
        <a:solidFill>
          <a:schemeClr val="tx1"/>
        </a:solidFill>
        <a:effectLst>
          <a:outerShdw blurRad="38100" dist="38100" dir="2700000" algn="tl">
            <a:srgbClr val="000000">
              <a:alpha val="43137"/>
            </a:srgbClr>
          </a:outerShdw>
        </a:effectLst>
        <a:latin typeface="Tahoma" pitchFamily="34" charset="0"/>
        <a:ea typeface="+mn-ea"/>
        <a:cs typeface="+mn-cs"/>
      </a:defRPr>
    </a:lvl7pPr>
    <a:lvl8pPr marL="3200400" algn="l" defTabSz="914400" rtl="0" eaLnBrk="1" latinLnBrk="0" hangingPunct="1">
      <a:defRPr sz="1400" b="1" kern="1200">
        <a:solidFill>
          <a:schemeClr val="tx1"/>
        </a:solidFill>
        <a:effectLst>
          <a:outerShdw blurRad="38100" dist="38100" dir="2700000" algn="tl">
            <a:srgbClr val="000000">
              <a:alpha val="43137"/>
            </a:srgbClr>
          </a:outerShdw>
        </a:effectLst>
        <a:latin typeface="Tahoma" pitchFamily="34" charset="0"/>
        <a:ea typeface="+mn-ea"/>
        <a:cs typeface="+mn-cs"/>
      </a:defRPr>
    </a:lvl8pPr>
    <a:lvl9pPr marL="3657600" algn="l" defTabSz="914400" rtl="0" eaLnBrk="1" latinLnBrk="0" hangingPunct="1">
      <a:defRPr sz="1400" b="1" kern="1200">
        <a:solidFill>
          <a:schemeClr val="tx1"/>
        </a:solidFill>
        <a:effectLst>
          <a:outerShdw blurRad="38100" dist="38100" dir="2700000" algn="tl">
            <a:srgbClr val="000000">
              <a:alpha val="43137"/>
            </a:srgbClr>
          </a:outerShdw>
        </a:effectLst>
        <a:latin typeface="Tahoma" pitchFamily="34" charset="0"/>
        <a:ea typeface="+mn-ea"/>
        <a:cs typeface="+mn-cs"/>
      </a:defRPr>
    </a:lvl9pPr>
  </p:defaultTextStyle>
  <p:extLst>
    <p:ext uri="{EFAFB233-063F-42B5-8137-9DF3F51BA10A}">
      <p15:sldGuideLst xmlns:p15="http://schemas.microsoft.com/office/powerpoint/2012/main">
        <p15:guide id="1" orient="horz" pos="2208">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99"/>
    <a:srgbClr val="33CCCC"/>
    <a:srgbClr val="CC3300"/>
    <a:srgbClr val="808080"/>
    <a:srgbClr val="FEE69A"/>
    <a:srgbClr val="FFB163"/>
    <a:srgbClr val="FF33CC"/>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84" y="306"/>
      </p:cViewPr>
      <p:guideLst>
        <p:guide orient="horz" pos="2208"/>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p:cViewPr varScale="1">
        <p:scale>
          <a:sx n="54" d="100"/>
          <a:sy n="54" d="100"/>
        </p:scale>
        <p:origin x="-1860" y="-96"/>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9525"/>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l">
              <a:spcBef>
                <a:spcPct val="0"/>
              </a:spcBef>
              <a:defRPr sz="1000" b="0" i="1">
                <a:effectLst/>
                <a:latin typeface="Times New Roman" pitchFamily="18" charset="0"/>
              </a:defRPr>
            </a:lvl1pPr>
          </a:lstStyle>
          <a:p>
            <a:endParaRPr lang="es-ES_tradnl" altLang="es-ES"/>
          </a:p>
        </p:txBody>
      </p:sp>
      <p:sp>
        <p:nvSpPr>
          <p:cNvPr id="4099" name="Rectangle 3"/>
          <p:cNvSpPr>
            <a:spLocks noGrp="1" noChangeArrowheads="1"/>
          </p:cNvSpPr>
          <p:nvPr>
            <p:ph type="dt" sz="quarter" idx="1"/>
          </p:nvPr>
        </p:nvSpPr>
        <p:spPr bwMode="auto">
          <a:xfrm>
            <a:off x="3886200" y="9525"/>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spcBef>
                <a:spcPct val="0"/>
              </a:spcBef>
              <a:defRPr sz="1000" b="0" i="1">
                <a:effectLst/>
                <a:latin typeface="Times New Roman" pitchFamily="18" charset="0"/>
              </a:defRPr>
            </a:lvl1pPr>
          </a:lstStyle>
          <a:p>
            <a:endParaRPr lang="es-ES_tradnl" altLang="es-ES"/>
          </a:p>
        </p:txBody>
      </p:sp>
      <p:sp>
        <p:nvSpPr>
          <p:cNvPr id="4100" name="Rectangle 4"/>
          <p:cNvSpPr>
            <a:spLocks noGrp="1" noChangeArrowheads="1"/>
          </p:cNvSpPr>
          <p:nvPr>
            <p:ph type="ftr" sz="quarter" idx="2"/>
          </p:nvPr>
        </p:nvSpPr>
        <p:spPr bwMode="auto">
          <a:xfrm>
            <a:off x="0" y="9305925"/>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l">
              <a:spcBef>
                <a:spcPct val="0"/>
              </a:spcBef>
              <a:defRPr sz="1000" b="0" i="1">
                <a:effectLst/>
                <a:latin typeface="Times New Roman" pitchFamily="18" charset="0"/>
              </a:defRPr>
            </a:lvl1pPr>
          </a:lstStyle>
          <a:p>
            <a:endParaRPr lang="es-ES_tradnl" altLang="es-ES"/>
          </a:p>
        </p:txBody>
      </p:sp>
      <p:sp>
        <p:nvSpPr>
          <p:cNvPr id="4101" name="Rectangle 5"/>
          <p:cNvSpPr>
            <a:spLocks noGrp="1" noChangeArrowheads="1"/>
          </p:cNvSpPr>
          <p:nvPr>
            <p:ph type="sldNum" sz="quarter" idx="3"/>
          </p:nvPr>
        </p:nvSpPr>
        <p:spPr bwMode="auto">
          <a:xfrm>
            <a:off x="3886200" y="9305925"/>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spcBef>
                <a:spcPct val="0"/>
              </a:spcBef>
              <a:defRPr sz="1000" b="0" i="1">
                <a:effectLst/>
                <a:latin typeface="Times New Roman" pitchFamily="18" charset="0"/>
              </a:defRPr>
            </a:lvl1pPr>
          </a:lstStyle>
          <a:p>
            <a:fld id="{D3F1C43D-44F3-4FD8-813E-0AB3E0BF9BD3}" type="slidenum">
              <a:rPr lang="es-ES_tradnl" altLang="es-ES"/>
              <a:pPr/>
              <a:t>‹Nº›</a:t>
            </a:fld>
            <a:endParaRPr lang="es-ES_tradnl" altLang="es-ES"/>
          </a:p>
        </p:txBody>
      </p:sp>
    </p:spTree>
    <p:extLst>
      <p:ext uri="{BB962C8B-B14F-4D97-AF65-F5344CB8AC3E}">
        <p14:creationId xmlns:p14="http://schemas.microsoft.com/office/powerpoint/2010/main" val="41420711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9525"/>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l" defTabSz="762000">
              <a:spcBef>
                <a:spcPct val="0"/>
              </a:spcBef>
              <a:defRPr sz="1000" b="0" i="1">
                <a:effectLst/>
                <a:latin typeface="Times New Roman" pitchFamily="18" charset="0"/>
              </a:defRPr>
            </a:lvl1pPr>
          </a:lstStyle>
          <a:p>
            <a:endParaRPr lang="es-ES_tradnl" altLang="es-ES"/>
          </a:p>
        </p:txBody>
      </p:sp>
      <p:sp>
        <p:nvSpPr>
          <p:cNvPr id="2051" name="Rectangle 3"/>
          <p:cNvSpPr>
            <a:spLocks noGrp="1" noChangeArrowheads="1"/>
          </p:cNvSpPr>
          <p:nvPr>
            <p:ph type="dt" idx="1"/>
          </p:nvPr>
        </p:nvSpPr>
        <p:spPr bwMode="auto">
          <a:xfrm>
            <a:off x="3886200" y="9525"/>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defTabSz="762000">
              <a:spcBef>
                <a:spcPct val="0"/>
              </a:spcBef>
              <a:defRPr sz="1000" b="0" i="1">
                <a:effectLst/>
                <a:latin typeface="Times New Roman" pitchFamily="18" charset="0"/>
              </a:defRPr>
            </a:lvl1pPr>
          </a:lstStyle>
          <a:p>
            <a:endParaRPr lang="es-ES_tradnl" altLang="es-ES"/>
          </a:p>
        </p:txBody>
      </p:sp>
      <p:sp>
        <p:nvSpPr>
          <p:cNvPr id="2052" name="Rectangle 4"/>
          <p:cNvSpPr>
            <a:spLocks noGrp="1" noChangeArrowheads="1"/>
          </p:cNvSpPr>
          <p:nvPr>
            <p:ph type="ftr" sz="quarter" idx="4"/>
          </p:nvPr>
        </p:nvSpPr>
        <p:spPr bwMode="auto">
          <a:xfrm>
            <a:off x="0" y="9305925"/>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l" defTabSz="762000">
              <a:spcBef>
                <a:spcPct val="0"/>
              </a:spcBef>
              <a:defRPr sz="1000" b="0" i="1">
                <a:effectLst/>
                <a:latin typeface="Times New Roman" pitchFamily="18" charset="0"/>
              </a:defRPr>
            </a:lvl1pPr>
          </a:lstStyle>
          <a:p>
            <a:endParaRPr lang="es-ES_tradnl" altLang="es-ES"/>
          </a:p>
        </p:txBody>
      </p:sp>
      <p:sp>
        <p:nvSpPr>
          <p:cNvPr id="2053" name="Rectangle 5"/>
          <p:cNvSpPr>
            <a:spLocks noGrp="1" noChangeArrowheads="1"/>
          </p:cNvSpPr>
          <p:nvPr>
            <p:ph type="sldNum" sz="quarter" idx="5"/>
          </p:nvPr>
        </p:nvSpPr>
        <p:spPr bwMode="auto">
          <a:xfrm>
            <a:off x="3886200" y="9305925"/>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defTabSz="762000">
              <a:spcBef>
                <a:spcPct val="0"/>
              </a:spcBef>
              <a:defRPr sz="1000" b="0" i="1">
                <a:effectLst/>
                <a:latin typeface="Times New Roman" pitchFamily="18" charset="0"/>
              </a:defRPr>
            </a:lvl1pPr>
          </a:lstStyle>
          <a:p>
            <a:fld id="{6D281DF0-5997-4982-8389-41265E958B04}" type="slidenum">
              <a:rPr lang="es-ES_tradnl" altLang="es-ES"/>
              <a:pPr/>
              <a:t>‹Nº›</a:t>
            </a:fld>
            <a:endParaRPr lang="es-ES_tradnl" altLang="es-ES"/>
          </a:p>
        </p:txBody>
      </p:sp>
      <p:sp>
        <p:nvSpPr>
          <p:cNvPr id="2054" name="Rectangle 6"/>
          <p:cNvSpPr>
            <a:spLocks noGrp="1" noChangeArrowheads="1"/>
          </p:cNvSpPr>
          <p:nvPr>
            <p:ph type="body" sz="quarter" idx="3"/>
          </p:nvPr>
        </p:nvSpPr>
        <p:spPr bwMode="auto">
          <a:xfrm>
            <a:off x="914400" y="4645025"/>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s-ES_tradnl" altLang="es-ES"/>
              <a:t>Haga clic para editar el estilo del texto del patrón</a:t>
            </a:r>
          </a:p>
          <a:p>
            <a:pPr lvl="1"/>
            <a:r>
              <a:rPr lang="es-ES_tradnl" altLang="es-ES"/>
              <a:t>Segundo nivel</a:t>
            </a:r>
          </a:p>
          <a:p>
            <a:pPr lvl="2"/>
            <a:r>
              <a:rPr lang="es-ES_tradnl" altLang="es-ES"/>
              <a:t>Tercer nivel</a:t>
            </a:r>
          </a:p>
          <a:p>
            <a:pPr lvl="3"/>
            <a:r>
              <a:rPr lang="es-ES_tradnl" altLang="es-ES"/>
              <a:t>Cuarto nivel</a:t>
            </a:r>
          </a:p>
          <a:p>
            <a:pPr lvl="4"/>
            <a:r>
              <a:rPr lang="es-ES_tradnl" altLang="es-ES"/>
              <a:t>Quinto nivel</a:t>
            </a:r>
          </a:p>
        </p:txBody>
      </p:sp>
      <p:sp>
        <p:nvSpPr>
          <p:cNvPr id="2055" name="Rectangle 7"/>
          <p:cNvSpPr>
            <a:spLocks noGrp="1" noRot="1" noChangeAspect="1" noChangeArrowheads="1" noTextEdit="1"/>
          </p:cNvSpPr>
          <p:nvPr>
            <p:ph type="sldImg" idx="2"/>
          </p:nvPr>
        </p:nvSpPr>
        <p:spPr bwMode="auto">
          <a:xfrm>
            <a:off x="1143000" y="850900"/>
            <a:ext cx="4572000" cy="3425825"/>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39954369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4588" y="850900"/>
            <a:ext cx="4568825" cy="3425825"/>
          </a:xfrm>
        </p:spPr>
      </p:sp>
      <p:sp>
        <p:nvSpPr>
          <p:cNvPr id="3" name="Marcador de notas 2"/>
          <p:cNvSpPr>
            <a:spLocks noGrp="1"/>
          </p:cNvSpPr>
          <p:nvPr>
            <p:ph type="body" idx="1"/>
          </p:nvPr>
        </p:nvSpPr>
        <p:spPr/>
        <p:txBody>
          <a:bodyPr/>
          <a:lstStyle/>
          <a:p>
            <a:r>
              <a:rPr lang="es-ES" dirty="0"/>
              <a:t>Todas</a:t>
            </a:r>
            <a:r>
              <a:rPr lang="es-ES" baseline="0" dirty="0"/>
              <a:t> las máquinas eléctricas disponen de un sistema aislante que las permite trabajar con diferentes niveles de tensión. Este sistema aislante ha de soportar esfuerzos eléctricos, térmicos, mecánicos y medioambientales. Supuesto que el material aislante seleccionado tiene suficiente rigidez dieléctrica para soportar los esfuerzos eléctricos en servicio, el siguiente factor en importancia es su clase de aislamiento ya que mediante ella se define la máxima temperatura de operación de la máquina. Los materiales aislantes empleados (por ejemplo las combinaciones de mica con resina </a:t>
            </a:r>
            <a:r>
              <a:rPr lang="es-ES" baseline="0" dirty="0" err="1"/>
              <a:t>epoxy</a:t>
            </a:r>
            <a:r>
              <a:rPr lang="es-ES" baseline="0" dirty="0"/>
              <a:t>) sufren alteraciones en las resinas a partir de una cierta temperatura, de ahí la importancia de respetar la temperatura de funcionamiento definida por la Clase de Aislamiento.</a:t>
            </a:r>
            <a:endParaRPr lang="es-ES" dirty="0"/>
          </a:p>
        </p:txBody>
      </p:sp>
      <p:sp>
        <p:nvSpPr>
          <p:cNvPr id="4" name="Marcador de número de diapositiva 3"/>
          <p:cNvSpPr>
            <a:spLocks noGrp="1"/>
          </p:cNvSpPr>
          <p:nvPr>
            <p:ph type="sldNum" sz="quarter" idx="10"/>
          </p:nvPr>
        </p:nvSpPr>
        <p:spPr/>
        <p:txBody>
          <a:bodyPr/>
          <a:lstStyle/>
          <a:p>
            <a:fld id="{6D281DF0-5997-4982-8389-41265E958B04}" type="slidenum">
              <a:rPr lang="es-ES_tradnl" altLang="es-ES" smtClean="0"/>
              <a:pPr/>
              <a:t>2</a:t>
            </a:fld>
            <a:endParaRPr lang="es-ES_tradnl" altLang="es-ES"/>
          </a:p>
        </p:txBody>
      </p:sp>
    </p:spTree>
    <p:extLst>
      <p:ext uri="{BB962C8B-B14F-4D97-AF65-F5344CB8AC3E}">
        <p14:creationId xmlns:p14="http://schemas.microsoft.com/office/powerpoint/2010/main" val="2717999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4588" y="850900"/>
            <a:ext cx="4568825" cy="3425825"/>
          </a:xfrm>
        </p:spPr>
      </p:sp>
      <p:sp>
        <p:nvSpPr>
          <p:cNvPr id="3" name="Marcador de notas 2"/>
          <p:cNvSpPr>
            <a:spLocks noGrp="1"/>
          </p:cNvSpPr>
          <p:nvPr>
            <p:ph type="body" idx="1"/>
          </p:nvPr>
        </p:nvSpPr>
        <p:spPr/>
        <p:txBody>
          <a:bodyPr/>
          <a:lstStyle/>
          <a:p>
            <a:r>
              <a:rPr lang="es-ES" dirty="0"/>
              <a:t>Los</a:t>
            </a:r>
            <a:r>
              <a:rPr lang="es-ES" baseline="0" dirty="0"/>
              <a:t> índices IP no son exclusivos de las máquinas eléctricas. El fabricante los ha de indicar para todos los equipos eléctricos. Estos índices cubren la protección de las personas, la del equipo ante la penetración de agua y objetos extraños y, finalmente, la del equipo frente a daños mecánicos producidos provenientes de agresiones externas.</a:t>
            </a:r>
            <a:endParaRPr lang="es-ES" dirty="0"/>
          </a:p>
        </p:txBody>
      </p:sp>
      <p:sp>
        <p:nvSpPr>
          <p:cNvPr id="4" name="Marcador de número de diapositiva 3"/>
          <p:cNvSpPr>
            <a:spLocks noGrp="1"/>
          </p:cNvSpPr>
          <p:nvPr>
            <p:ph type="sldNum" sz="quarter" idx="10"/>
          </p:nvPr>
        </p:nvSpPr>
        <p:spPr/>
        <p:txBody>
          <a:bodyPr/>
          <a:lstStyle/>
          <a:p>
            <a:fld id="{6D281DF0-5997-4982-8389-41265E958B04}" type="slidenum">
              <a:rPr lang="es-ES_tradnl" altLang="es-ES" smtClean="0"/>
              <a:pPr/>
              <a:t>3</a:t>
            </a:fld>
            <a:endParaRPr lang="es-ES_tradnl" altLang="es-ES"/>
          </a:p>
        </p:txBody>
      </p:sp>
    </p:spTree>
    <p:extLst>
      <p:ext uri="{BB962C8B-B14F-4D97-AF65-F5344CB8AC3E}">
        <p14:creationId xmlns:p14="http://schemas.microsoft.com/office/powerpoint/2010/main" val="2229362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4588" y="850900"/>
            <a:ext cx="4568825" cy="3425825"/>
          </a:xfrm>
        </p:spPr>
      </p:sp>
      <p:sp>
        <p:nvSpPr>
          <p:cNvPr id="3" name="Marcador de notas 2"/>
          <p:cNvSpPr>
            <a:spLocks noGrp="1"/>
          </p:cNvSpPr>
          <p:nvPr>
            <p:ph type="body" idx="1"/>
          </p:nvPr>
        </p:nvSpPr>
        <p:spPr/>
        <p:txBody>
          <a:bodyPr/>
          <a:lstStyle/>
          <a:p>
            <a:r>
              <a:rPr lang="es-ES" dirty="0"/>
              <a:t>Cuando se dice que la tensión nominal</a:t>
            </a:r>
            <a:r>
              <a:rPr lang="es-ES" baseline="0" dirty="0"/>
              <a:t> de un motor eléctrico es de 400V se está indicando que esta es la tensión eficaz de línea para la que está diseñado y, por tanto, aquella a la que debe trabajar. El término “nominal” ha sido sustituido recientemente en la normativa por “asignado” o “asignada”</a:t>
            </a:r>
            <a:endParaRPr lang="es-ES" dirty="0"/>
          </a:p>
        </p:txBody>
      </p:sp>
      <p:sp>
        <p:nvSpPr>
          <p:cNvPr id="4" name="Marcador de número de diapositiva 3"/>
          <p:cNvSpPr>
            <a:spLocks noGrp="1"/>
          </p:cNvSpPr>
          <p:nvPr>
            <p:ph type="sldNum" sz="quarter" idx="10"/>
          </p:nvPr>
        </p:nvSpPr>
        <p:spPr/>
        <p:txBody>
          <a:bodyPr/>
          <a:lstStyle/>
          <a:p>
            <a:fld id="{6D281DF0-5997-4982-8389-41265E958B04}" type="slidenum">
              <a:rPr lang="es-ES_tradnl" altLang="es-ES" smtClean="0"/>
              <a:pPr/>
              <a:t>6</a:t>
            </a:fld>
            <a:endParaRPr lang="es-ES_tradnl" altLang="es-ES"/>
          </a:p>
        </p:txBody>
      </p:sp>
    </p:spTree>
    <p:extLst>
      <p:ext uri="{BB962C8B-B14F-4D97-AF65-F5344CB8AC3E}">
        <p14:creationId xmlns:p14="http://schemas.microsoft.com/office/powerpoint/2010/main" val="106289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4588" y="850900"/>
            <a:ext cx="4568825" cy="3425825"/>
          </a:xfrm>
        </p:spPr>
      </p:sp>
      <p:sp>
        <p:nvSpPr>
          <p:cNvPr id="3" name="Marcador de notas 2"/>
          <p:cNvSpPr>
            <a:spLocks noGrp="1"/>
          </p:cNvSpPr>
          <p:nvPr>
            <p:ph type="body" idx="1"/>
          </p:nvPr>
        </p:nvSpPr>
        <p:spPr/>
        <p:txBody>
          <a:bodyPr/>
          <a:lstStyle/>
          <a:p>
            <a:r>
              <a:rPr lang="es-ES" dirty="0"/>
              <a:t>Los transformadores necesitan</a:t>
            </a:r>
            <a:r>
              <a:rPr lang="es-ES" baseline="0" dirty="0"/>
              <a:t> un sistema de refrigeración para poder mantener sus devanados dentro de la temperatura de funcionamiento que permite su clase de </a:t>
            </a:r>
            <a:r>
              <a:rPr lang="es-ES" baseline="0" dirty="0" err="1"/>
              <a:t>aislameinto</a:t>
            </a:r>
            <a:r>
              <a:rPr lang="es-ES" baseline="0" dirty="0"/>
              <a:t>. Este sistema de refrigeración puede utilizar hasta 2 fluidos refrigerantes: uno en contacto directamente con el devanado y un segundo que a su vez enfría al primero. El movimiento de los fluidos puede tener lugar como resultado de su convección natural, o forzada mediante una bomba. La situación habitual es que el primer fluido sea el aceite en el que están inmersos los devanados, que también actúa como aislante, y que éste aceite, bien por convección natural o movido por una bomba ,circule por un radiador donde se enfría mediante agua o aire que también pueden circular de forma natural o forzada.</a:t>
            </a:r>
            <a:endParaRPr lang="es-ES" dirty="0"/>
          </a:p>
        </p:txBody>
      </p:sp>
      <p:sp>
        <p:nvSpPr>
          <p:cNvPr id="4" name="Marcador de número de diapositiva 3"/>
          <p:cNvSpPr>
            <a:spLocks noGrp="1"/>
          </p:cNvSpPr>
          <p:nvPr>
            <p:ph type="sldNum" sz="quarter" idx="10"/>
          </p:nvPr>
        </p:nvSpPr>
        <p:spPr/>
        <p:txBody>
          <a:bodyPr/>
          <a:lstStyle/>
          <a:p>
            <a:fld id="{6D281DF0-5997-4982-8389-41265E958B04}" type="slidenum">
              <a:rPr lang="es-ES_tradnl" altLang="es-ES" smtClean="0"/>
              <a:pPr/>
              <a:t>8</a:t>
            </a:fld>
            <a:endParaRPr lang="es-ES_tradnl" altLang="es-ES"/>
          </a:p>
        </p:txBody>
      </p:sp>
    </p:spTree>
    <p:extLst>
      <p:ext uri="{BB962C8B-B14F-4D97-AF65-F5344CB8AC3E}">
        <p14:creationId xmlns:p14="http://schemas.microsoft.com/office/powerpoint/2010/main" val="4034270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3076" name="Group 4"/>
          <p:cNvGrpSpPr>
            <a:grpSpLocks/>
          </p:cNvGrpSpPr>
          <p:nvPr/>
        </p:nvGrpSpPr>
        <p:grpSpPr bwMode="auto">
          <a:xfrm>
            <a:off x="-1035050" y="1520825"/>
            <a:ext cx="10179050" cy="5337175"/>
            <a:chOff x="-652" y="958"/>
            <a:chExt cx="6412" cy="3362"/>
          </a:xfrm>
        </p:grpSpPr>
        <p:sp>
          <p:nvSpPr>
            <p:cNvPr id="3074" name="Freeform 2"/>
            <p:cNvSpPr>
              <a:spLocks/>
            </p:cNvSpPr>
            <p:nvPr/>
          </p:nvSpPr>
          <p:spPr bwMode="invGray">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folHlink">
                    <a:gamma/>
                    <a:shade val="80000"/>
                    <a:invGamma/>
                  </a:schemeClr>
                </a:gs>
                <a:gs pos="100000">
                  <a:schemeClr val="folHlink"/>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75" name="Arc 3"/>
            <p:cNvSpPr>
              <a:spLocks/>
            </p:cNvSpPr>
            <p:nvPr/>
          </p:nvSpPr>
          <p:spPr bwMode="ltGray">
            <a:xfrm>
              <a:off x="-652" y="958"/>
              <a:ext cx="4237" cy="3362"/>
            </a:xfrm>
            <a:custGeom>
              <a:avLst/>
              <a:gdLst>
                <a:gd name="G0" fmla="+- 0 0 0"/>
                <a:gd name="G1" fmla="+- 21360 0 0"/>
                <a:gd name="G2" fmla="+- 21600 0 0"/>
                <a:gd name="T0" fmla="*/ 3211 w 21600"/>
                <a:gd name="T1" fmla="*/ 0 h 21360"/>
                <a:gd name="T2" fmla="*/ 21600 w 21600"/>
                <a:gd name="T3" fmla="*/ 21360 h 21360"/>
                <a:gd name="T4" fmla="*/ 0 w 21600"/>
                <a:gd name="T5" fmla="*/ 21360 h 21360"/>
              </a:gdLst>
              <a:ahLst/>
              <a:cxnLst>
                <a:cxn ang="0">
                  <a:pos x="T0" y="T1"/>
                </a:cxn>
                <a:cxn ang="0">
                  <a:pos x="T2" y="T3"/>
                </a:cxn>
                <a:cxn ang="0">
                  <a:pos x="T4" y="T5"/>
                </a:cxn>
              </a:cxnLst>
              <a:rect l="0" t="0" r="r" b="b"/>
              <a:pathLst>
                <a:path w="21600" h="21360" fill="none" extrusionOk="0">
                  <a:moveTo>
                    <a:pt x="3210" y="0"/>
                  </a:moveTo>
                  <a:cubicBezTo>
                    <a:pt x="13781" y="1589"/>
                    <a:pt x="21600" y="10670"/>
                    <a:pt x="21600" y="21360"/>
                  </a:cubicBezTo>
                </a:path>
                <a:path w="21600" h="21360" stroke="0" extrusionOk="0">
                  <a:moveTo>
                    <a:pt x="3210" y="0"/>
                  </a:moveTo>
                  <a:cubicBezTo>
                    <a:pt x="13781" y="1589"/>
                    <a:pt x="21600" y="10670"/>
                    <a:pt x="21600" y="21360"/>
                  </a:cubicBezTo>
                  <a:lnTo>
                    <a:pt x="0" y="21360"/>
                  </a:lnTo>
                  <a:close/>
                </a:path>
              </a:pathLst>
            </a:custGeom>
            <a:noFill/>
            <a:ln w="12700" cap="rnd">
              <a:solidFill>
                <a:schemeClr val="fo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s-ES_tradnl" altLang="es-ES" noProof="0"/>
              <a:t>Haga clic para modificar el estilo de título patrón</a:t>
            </a:r>
          </a:p>
        </p:txBody>
      </p:sp>
      <p:sp>
        <p:nvSpPr>
          <p:cNvPr id="3078" name="Rectangle 6"/>
          <p:cNvSpPr>
            <a:spLocks noGrp="1" noChangeArrowheads="1"/>
          </p:cNvSpPr>
          <p:nvPr>
            <p:ph type="subTitle" sz="quarter" idx="1"/>
          </p:nvPr>
        </p:nvSpPr>
        <p:spPr>
          <a:xfrm>
            <a:off x="685800" y="3429000"/>
            <a:ext cx="6400800" cy="1752600"/>
          </a:xfrm>
        </p:spPr>
        <p:txBody>
          <a:bodyPr anchor="ctr"/>
          <a:lstStyle>
            <a:lvl1pPr marL="0" indent="0" algn="ctr">
              <a:buFont typeface="Monotype Sorts" pitchFamily="2" charset="2"/>
              <a:buNone/>
              <a:defRPr/>
            </a:lvl1pPr>
          </a:lstStyle>
          <a:p>
            <a:pPr lvl="0"/>
            <a:r>
              <a:rPr lang="es-ES_tradnl" altLang="es-ES" noProof="0"/>
              <a:t>Haga clic para modificar el estilo de subtítulo patrón</a:t>
            </a:r>
          </a:p>
        </p:txBody>
      </p:sp>
      <p:sp>
        <p:nvSpPr>
          <p:cNvPr id="3079" name="Rectangle 7"/>
          <p:cNvSpPr>
            <a:spLocks noGrp="1" noChangeArrowheads="1"/>
          </p:cNvSpPr>
          <p:nvPr>
            <p:ph type="dt" sz="quarter" idx="2"/>
          </p:nvPr>
        </p:nvSpPr>
        <p:spPr/>
        <p:txBody>
          <a:bodyPr/>
          <a:lstStyle>
            <a:lvl1pPr>
              <a:defRPr/>
            </a:lvl1pPr>
          </a:lstStyle>
          <a:p>
            <a:endParaRPr lang="es-ES_tradnl" altLang="es-ES"/>
          </a:p>
        </p:txBody>
      </p:sp>
      <p:sp>
        <p:nvSpPr>
          <p:cNvPr id="3080" name="Rectangle 8"/>
          <p:cNvSpPr>
            <a:spLocks noGrp="1" noChangeArrowheads="1"/>
          </p:cNvSpPr>
          <p:nvPr>
            <p:ph type="ftr" sz="quarter" idx="3"/>
          </p:nvPr>
        </p:nvSpPr>
        <p:spPr/>
        <p:txBody>
          <a:bodyPr/>
          <a:lstStyle>
            <a:lvl1pPr>
              <a:defRPr/>
            </a:lvl1pPr>
          </a:lstStyle>
          <a:p>
            <a:endParaRPr lang="es-ES_tradnl" altLang="es-ES"/>
          </a:p>
        </p:txBody>
      </p:sp>
      <p:sp>
        <p:nvSpPr>
          <p:cNvPr id="3081" name="Rectangle 9"/>
          <p:cNvSpPr>
            <a:spLocks noGrp="1" noChangeArrowheads="1"/>
          </p:cNvSpPr>
          <p:nvPr>
            <p:ph type="sldNum" sz="quarter" idx="4"/>
          </p:nvPr>
        </p:nvSpPr>
        <p:spPr/>
        <p:txBody>
          <a:bodyPr/>
          <a:lstStyle>
            <a:lvl1pPr>
              <a:defRPr/>
            </a:lvl1pPr>
          </a:lstStyle>
          <a:p>
            <a:fld id="{C12E7A43-D46F-4156-A45C-0D2A33844B44}" type="slidenum">
              <a:rPr lang="es-ES_tradnl" altLang="es-ES"/>
              <a:pPr/>
              <a:t>‹Nº›</a:t>
            </a:fld>
            <a:endParaRPr lang="es-ES_tradnl" altLang="es-ES"/>
          </a:p>
        </p:txBody>
      </p:sp>
    </p:spTree>
  </p:cSld>
  <p:clrMapOvr>
    <a:masterClrMapping/>
  </p:clrMapOvr>
  <p:transition>
    <p:cover dir="l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endParaRPr lang="es-ES_tradnl" altLang="es-ES"/>
          </a:p>
        </p:txBody>
      </p:sp>
      <p:sp>
        <p:nvSpPr>
          <p:cNvPr id="5" name="4 Marcador de pie de página"/>
          <p:cNvSpPr>
            <a:spLocks noGrp="1"/>
          </p:cNvSpPr>
          <p:nvPr>
            <p:ph type="ftr" sz="quarter" idx="11"/>
          </p:nvPr>
        </p:nvSpPr>
        <p:spPr/>
        <p:txBody>
          <a:bodyPr/>
          <a:lstStyle>
            <a:lvl1pPr>
              <a:defRPr/>
            </a:lvl1pPr>
          </a:lstStyle>
          <a:p>
            <a:endParaRPr lang="es-ES_tradnl" altLang="es-ES"/>
          </a:p>
        </p:txBody>
      </p:sp>
      <p:sp>
        <p:nvSpPr>
          <p:cNvPr id="6" name="5 Marcador de número de diapositiva"/>
          <p:cNvSpPr>
            <a:spLocks noGrp="1"/>
          </p:cNvSpPr>
          <p:nvPr>
            <p:ph type="sldNum" sz="quarter" idx="12"/>
          </p:nvPr>
        </p:nvSpPr>
        <p:spPr/>
        <p:txBody>
          <a:bodyPr/>
          <a:lstStyle>
            <a:lvl1pPr>
              <a:defRPr/>
            </a:lvl1pPr>
          </a:lstStyle>
          <a:p>
            <a:fld id="{83715C10-8B5F-4DCB-8C4C-E53515F10518}" type="slidenum">
              <a:rPr lang="es-ES_tradnl" altLang="es-ES"/>
              <a:pPr/>
              <a:t>‹Nº›</a:t>
            </a:fld>
            <a:endParaRPr lang="es-ES_tradnl" altLang="es-ES"/>
          </a:p>
        </p:txBody>
      </p:sp>
    </p:spTree>
    <p:extLst>
      <p:ext uri="{BB962C8B-B14F-4D97-AF65-F5344CB8AC3E}">
        <p14:creationId xmlns:p14="http://schemas.microsoft.com/office/powerpoint/2010/main" val="1830849104"/>
      </p:ext>
    </p:extLst>
  </p:cSld>
  <p:clrMapOvr>
    <a:masterClrMapping/>
  </p:clrMapOvr>
  <p:transition>
    <p:cover dir="l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endParaRPr lang="es-ES_tradnl" altLang="es-ES"/>
          </a:p>
        </p:txBody>
      </p:sp>
      <p:sp>
        <p:nvSpPr>
          <p:cNvPr id="5" name="4 Marcador de pie de página"/>
          <p:cNvSpPr>
            <a:spLocks noGrp="1"/>
          </p:cNvSpPr>
          <p:nvPr>
            <p:ph type="ftr" sz="quarter" idx="11"/>
          </p:nvPr>
        </p:nvSpPr>
        <p:spPr/>
        <p:txBody>
          <a:bodyPr/>
          <a:lstStyle>
            <a:lvl1pPr>
              <a:defRPr/>
            </a:lvl1pPr>
          </a:lstStyle>
          <a:p>
            <a:endParaRPr lang="es-ES_tradnl" altLang="es-ES"/>
          </a:p>
        </p:txBody>
      </p:sp>
      <p:sp>
        <p:nvSpPr>
          <p:cNvPr id="6" name="5 Marcador de número de diapositiva"/>
          <p:cNvSpPr>
            <a:spLocks noGrp="1"/>
          </p:cNvSpPr>
          <p:nvPr>
            <p:ph type="sldNum" sz="quarter" idx="12"/>
          </p:nvPr>
        </p:nvSpPr>
        <p:spPr/>
        <p:txBody>
          <a:bodyPr/>
          <a:lstStyle>
            <a:lvl1pPr>
              <a:defRPr/>
            </a:lvl1pPr>
          </a:lstStyle>
          <a:p>
            <a:fld id="{F10999D7-E878-41AA-806F-8D32DFC82B30}" type="slidenum">
              <a:rPr lang="es-ES_tradnl" altLang="es-ES"/>
              <a:pPr/>
              <a:t>‹Nº›</a:t>
            </a:fld>
            <a:endParaRPr lang="es-ES_tradnl" altLang="es-ES"/>
          </a:p>
        </p:txBody>
      </p:sp>
    </p:spTree>
    <p:extLst>
      <p:ext uri="{BB962C8B-B14F-4D97-AF65-F5344CB8AC3E}">
        <p14:creationId xmlns:p14="http://schemas.microsoft.com/office/powerpoint/2010/main" val="9720877"/>
      </p:ext>
    </p:extLst>
  </p:cSld>
  <p:clrMapOvr>
    <a:masterClrMapping/>
  </p:clrMapOvr>
  <p:transition>
    <p:cover dir="l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endParaRPr lang="es-ES_tradnl" altLang="es-ES"/>
          </a:p>
        </p:txBody>
      </p:sp>
      <p:sp>
        <p:nvSpPr>
          <p:cNvPr id="5" name="4 Marcador de pie de página"/>
          <p:cNvSpPr>
            <a:spLocks noGrp="1"/>
          </p:cNvSpPr>
          <p:nvPr>
            <p:ph type="ftr" sz="quarter" idx="11"/>
          </p:nvPr>
        </p:nvSpPr>
        <p:spPr/>
        <p:txBody>
          <a:bodyPr/>
          <a:lstStyle>
            <a:lvl1pPr>
              <a:defRPr/>
            </a:lvl1pPr>
          </a:lstStyle>
          <a:p>
            <a:endParaRPr lang="es-ES_tradnl" altLang="es-ES"/>
          </a:p>
        </p:txBody>
      </p:sp>
      <p:sp>
        <p:nvSpPr>
          <p:cNvPr id="6" name="5 Marcador de número de diapositiva"/>
          <p:cNvSpPr>
            <a:spLocks noGrp="1"/>
          </p:cNvSpPr>
          <p:nvPr>
            <p:ph type="sldNum" sz="quarter" idx="12"/>
          </p:nvPr>
        </p:nvSpPr>
        <p:spPr/>
        <p:txBody>
          <a:bodyPr/>
          <a:lstStyle>
            <a:lvl1pPr>
              <a:defRPr/>
            </a:lvl1pPr>
          </a:lstStyle>
          <a:p>
            <a:fld id="{3B8002C2-B18F-44DB-9B49-EB3260FFE85E}" type="slidenum">
              <a:rPr lang="es-ES_tradnl" altLang="es-ES"/>
              <a:pPr/>
              <a:t>‹Nº›</a:t>
            </a:fld>
            <a:endParaRPr lang="es-ES_tradnl" altLang="es-ES"/>
          </a:p>
        </p:txBody>
      </p:sp>
    </p:spTree>
    <p:extLst>
      <p:ext uri="{BB962C8B-B14F-4D97-AF65-F5344CB8AC3E}">
        <p14:creationId xmlns:p14="http://schemas.microsoft.com/office/powerpoint/2010/main" val="753773994"/>
      </p:ext>
    </p:extLst>
  </p:cSld>
  <p:clrMapOvr>
    <a:masterClrMapping/>
  </p:clrMapOvr>
  <p:transition>
    <p:cover dir="l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lvl1pPr>
              <a:defRPr/>
            </a:lvl1pPr>
          </a:lstStyle>
          <a:p>
            <a:endParaRPr lang="es-ES_tradnl" altLang="es-ES"/>
          </a:p>
        </p:txBody>
      </p:sp>
      <p:sp>
        <p:nvSpPr>
          <p:cNvPr id="5" name="4 Marcador de pie de página"/>
          <p:cNvSpPr>
            <a:spLocks noGrp="1"/>
          </p:cNvSpPr>
          <p:nvPr>
            <p:ph type="ftr" sz="quarter" idx="11"/>
          </p:nvPr>
        </p:nvSpPr>
        <p:spPr/>
        <p:txBody>
          <a:bodyPr/>
          <a:lstStyle>
            <a:lvl1pPr>
              <a:defRPr/>
            </a:lvl1pPr>
          </a:lstStyle>
          <a:p>
            <a:endParaRPr lang="es-ES_tradnl" altLang="es-ES"/>
          </a:p>
        </p:txBody>
      </p:sp>
      <p:sp>
        <p:nvSpPr>
          <p:cNvPr id="6" name="5 Marcador de número de diapositiva"/>
          <p:cNvSpPr>
            <a:spLocks noGrp="1"/>
          </p:cNvSpPr>
          <p:nvPr>
            <p:ph type="sldNum" sz="quarter" idx="12"/>
          </p:nvPr>
        </p:nvSpPr>
        <p:spPr/>
        <p:txBody>
          <a:bodyPr/>
          <a:lstStyle>
            <a:lvl1pPr>
              <a:defRPr/>
            </a:lvl1pPr>
          </a:lstStyle>
          <a:p>
            <a:fld id="{0171D703-F703-427F-8C2F-042A92CBD75F}" type="slidenum">
              <a:rPr lang="es-ES_tradnl" altLang="es-ES"/>
              <a:pPr/>
              <a:t>‹Nº›</a:t>
            </a:fld>
            <a:endParaRPr lang="es-ES_tradnl" altLang="es-ES"/>
          </a:p>
        </p:txBody>
      </p:sp>
    </p:spTree>
    <p:extLst>
      <p:ext uri="{BB962C8B-B14F-4D97-AF65-F5344CB8AC3E}">
        <p14:creationId xmlns:p14="http://schemas.microsoft.com/office/powerpoint/2010/main" val="3716554849"/>
      </p:ext>
    </p:extLst>
  </p:cSld>
  <p:clrMapOvr>
    <a:masterClrMapping/>
  </p:clrMapOvr>
  <p:transition>
    <p:cover dir="l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lvl1pPr>
              <a:defRPr/>
            </a:lvl1pPr>
          </a:lstStyle>
          <a:p>
            <a:endParaRPr lang="es-ES_tradnl" altLang="es-ES"/>
          </a:p>
        </p:txBody>
      </p:sp>
      <p:sp>
        <p:nvSpPr>
          <p:cNvPr id="6" name="5 Marcador de pie de página"/>
          <p:cNvSpPr>
            <a:spLocks noGrp="1"/>
          </p:cNvSpPr>
          <p:nvPr>
            <p:ph type="ftr" sz="quarter" idx="11"/>
          </p:nvPr>
        </p:nvSpPr>
        <p:spPr/>
        <p:txBody>
          <a:bodyPr/>
          <a:lstStyle>
            <a:lvl1pPr>
              <a:defRPr/>
            </a:lvl1pPr>
          </a:lstStyle>
          <a:p>
            <a:endParaRPr lang="es-ES_tradnl" altLang="es-ES"/>
          </a:p>
        </p:txBody>
      </p:sp>
      <p:sp>
        <p:nvSpPr>
          <p:cNvPr id="7" name="6 Marcador de número de diapositiva"/>
          <p:cNvSpPr>
            <a:spLocks noGrp="1"/>
          </p:cNvSpPr>
          <p:nvPr>
            <p:ph type="sldNum" sz="quarter" idx="12"/>
          </p:nvPr>
        </p:nvSpPr>
        <p:spPr/>
        <p:txBody>
          <a:bodyPr/>
          <a:lstStyle>
            <a:lvl1pPr>
              <a:defRPr/>
            </a:lvl1pPr>
          </a:lstStyle>
          <a:p>
            <a:fld id="{39E3FB17-B4AD-4570-8480-5CB14C6D1C6C}" type="slidenum">
              <a:rPr lang="es-ES_tradnl" altLang="es-ES"/>
              <a:pPr/>
              <a:t>‹Nº›</a:t>
            </a:fld>
            <a:endParaRPr lang="es-ES_tradnl" altLang="es-ES"/>
          </a:p>
        </p:txBody>
      </p:sp>
    </p:spTree>
    <p:extLst>
      <p:ext uri="{BB962C8B-B14F-4D97-AF65-F5344CB8AC3E}">
        <p14:creationId xmlns:p14="http://schemas.microsoft.com/office/powerpoint/2010/main" val="1708098749"/>
      </p:ext>
    </p:extLst>
  </p:cSld>
  <p:clrMapOvr>
    <a:masterClrMapping/>
  </p:clrMapOvr>
  <p:transition>
    <p:cover dir="l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lvl1pPr>
              <a:defRPr/>
            </a:lvl1pPr>
          </a:lstStyle>
          <a:p>
            <a:endParaRPr lang="es-ES_tradnl" altLang="es-ES"/>
          </a:p>
        </p:txBody>
      </p:sp>
      <p:sp>
        <p:nvSpPr>
          <p:cNvPr id="8" name="7 Marcador de pie de página"/>
          <p:cNvSpPr>
            <a:spLocks noGrp="1"/>
          </p:cNvSpPr>
          <p:nvPr>
            <p:ph type="ftr" sz="quarter" idx="11"/>
          </p:nvPr>
        </p:nvSpPr>
        <p:spPr/>
        <p:txBody>
          <a:bodyPr/>
          <a:lstStyle>
            <a:lvl1pPr>
              <a:defRPr/>
            </a:lvl1pPr>
          </a:lstStyle>
          <a:p>
            <a:endParaRPr lang="es-ES_tradnl" altLang="es-ES"/>
          </a:p>
        </p:txBody>
      </p:sp>
      <p:sp>
        <p:nvSpPr>
          <p:cNvPr id="9" name="8 Marcador de número de diapositiva"/>
          <p:cNvSpPr>
            <a:spLocks noGrp="1"/>
          </p:cNvSpPr>
          <p:nvPr>
            <p:ph type="sldNum" sz="quarter" idx="12"/>
          </p:nvPr>
        </p:nvSpPr>
        <p:spPr/>
        <p:txBody>
          <a:bodyPr/>
          <a:lstStyle>
            <a:lvl1pPr>
              <a:defRPr/>
            </a:lvl1pPr>
          </a:lstStyle>
          <a:p>
            <a:fld id="{7953AD01-1536-4ED8-BD2C-E75BF804CF8D}" type="slidenum">
              <a:rPr lang="es-ES_tradnl" altLang="es-ES"/>
              <a:pPr/>
              <a:t>‹Nº›</a:t>
            </a:fld>
            <a:endParaRPr lang="es-ES_tradnl" altLang="es-ES"/>
          </a:p>
        </p:txBody>
      </p:sp>
    </p:spTree>
    <p:extLst>
      <p:ext uri="{BB962C8B-B14F-4D97-AF65-F5344CB8AC3E}">
        <p14:creationId xmlns:p14="http://schemas.microsoft.com/office/powerpoint/2010/main" val="1575081249"/>
      </p:ext>
    </p:extLst>
  </p:cSld>
  <p:clrMapOvr>
    <a:masterClrMapping/>
  </p:clrMapOvr>
  <p:transition>
    <p:cover dir="l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lvl1pPr>
              <a:defRPr/>
            </a:lvl1pPr>
          </a:lstStyle>
          <a:p>
            <a:endParaRPr lang="es-ES_tradnl" altLang="es-ES"/>
          </a:p>
        </p:txBody>
      </p:sp>
      <p:sp>
        <p:nvSpPr>
          <p:cNvPr id="4" name="3 Marcador de pie de página"/>
          <p:cNvSpPr>
            <a:spLocks noGrp="1"/>
          </p:cNvSpPr>
          <p:nvPr>
            <p:ph type="ftr" sz="quarter" idx="11"/>
          </p:nvPr>
        </p:nvSpPr>
        <p:spPr/>
        <p:txBody>
          <a:bodyPr/>
          <a:lstStyle>
            <a:lvl1pPr>
              <a:defRPr/>
            </a:lvl1pPr>
          </a:lstStyle>
          <a:p>
            <a:endParaRPr lang="es-ES_tradnl" altLang="es-ES"/>
          </a:p>
        </p:txBody>
      </p:sp>
      <p:sp>
        <p:nvSpPr>
          <p:cNvPr id="5" name="4 Marcador de número de diapositiva"/>
          <p:cNvSpPr>
            <a:spLocks noGrp="1"/>
          </p:cNvSpPr>
          <p:nvPr>
            <p:ph type="sldNum" sz="quarter" idx="12"/>
          </p:nvPr>
        </p:nvSpPr>
        <p:spPr/>
        <p:txBody>
          <a:bodyPr/>
          <a:lstStyle>
            <a:lvl1pPr>
              <a:defRPr/>
            </a:lvl1pPr>
          </a:lstStyle>
          <a:p>
            <a:fld id="{A6C8FACE-DEA5-4285-82F5-9B546B41DEFC}" type="slidenum">
              <a:rPr lang="es-ES_tradnl" altLang="es-ES"/>
              <a:pPr/>
              <a:t>‹Nº›</a:t>
            </a:fld>
            <a:endParaRPr lang="es-ES_tradnl" altLang="es-ES"/>
          </a:p>
        </p:txBody>
      </p:sp>
    </p:spTree>
    <p:extLst>
      <p:ext uri="{BB962C8B-B14F-4D97-AF65-F5344CB8AC3E}">
        <p14:creationId xmlns:p14="http://schemas.microsoft.com/office/powerpoint/2010/main" val="1351022685"/>
      </p:ext>
    </p:extLst>
  </p:cSld>
  <p:clrMapOvr>
    <a:masterClrMapping/>
  </p:clrMapOvr>
  <p:transition>
    <p:cover dir="l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endParaRPr lang="es-ES_tradnl" altLang="es-ES"/>
          </a:p>
        </p:txBody>
      </p:sp>
      <p:sp>
        <p:nvSpPr>
          <p:cNvPr id="3" name="2 Marcador de pie de página"/>
          <p:cNvSpPr>
            <a:spLocks noGrp="1"/>
          </p:cNvSpPr>
          <p:nvPr>
            <p:ph type="ftr" sz="quarter" idx="11"/>
          </p:nvPr>
        </p:nvSpPr>
        <p:spPr/>
        <p:txBody>
          <a:bodyPr/>
          <a:lstStyle>
            <a:lvl1pPr>
              <a:defRPr/>
            </a:lvl1pPr>
          </a:lstStyle>
          <a:p>
            <a:endParaRPr lang="es-ES_tradnl" altLang="es-ES"/>
          </a:p>
        </p:txBody>
      </p:sp>
      <p:sp>
        <p:nvSpPr>
          <p:cNvPr id="4" name="3 Marcador de número de diapositiva"/>
          <p:cNvSpPr>
            <a:spLocks noGrp="1"/>
          </p:cNvSpPr>
          <p:nvPr>
            <p:ph type="sldNum" sz="quarter" idx="12"/>
          </p:nvPr>
        </p:nvSpPr>
        <p:spPr/>
        <p:txBody>
          <a:bodyPr/>
          <a:lstStyle>
            <a:lvl1pPr>
              <a:defRPr/>
            </a:lvl1pPr>
          </a:lstStyle>
          <a:p>
            <a:fld id="{14E312D4-6C5B-4115-A2D9-E97A350E0765}" type="slidenum">
              <a:rPr lang="es-ES_tradnl" altLang="es-ES"/>
              <a:pPr/>
              <a:t>‹Nº›</a:t>
            </a:fld>
            <a:endParaRPr lang="es-ES_tradnl" altLang="es-ES"/>
          </a:p>
        </p:txBody>
      </p:sp>
    </p:spTree>
    <p:extLst>
      <p:ext uri="{BB962C8B-B14F-4D97-AF65-F5344CB8AC3E}">
        <p14:creationId xmlns:p14="http://schemas.microsoft.com/office/powerpoint/2010/main" val="901155862"/>
      </p:ext>
    </p:extLst>
  </p:cSld>
  <p:clrMapOvr>
    <a:masterClrMapping/>
  </p:clrMapOvr>
  <p:transition>
    <p:cover dir="l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_tradnl" altLang="es-ES"/>
          </a:p>
        </p:txBody>
      </p:sp>
      <p:sp>
        <p:nvSpPr>
          <p:cNvPr id="6" name="5 Marcador de pie de página"/>
          <p:cNvSpPr>
            <a:spLocks noGrp="1"/>
          </p:cNvSpPr>
          <p:nvPr>
            <p:ph type="ftr" sz="quarter" idx="11"/>
          </p:nvPr>
        </p:nvSpPr>
        <p:spPr/>
        <p:txBody>
          <a:bodyPr/>
          <a:lstStyle>
            <a:lvl1pPr>
              <a:defRPr/>
            </a:lvl1pPr>
          </a:lstStyle>
          <a:p>
            <a:endParaRPr lang="es-ES_tradnl" altLang="es-ES"/>
          </a:p>
        </p:txBody>
      </p:sp>
      <p:sp>
        <p:nvSpPr>
          <p:cNvPr id="7" name="6 Marcador de número de diapositiva"/>
          <p:cNvSpPr>
            <a:spLocks noGrp="1"/>
          </p:cNvSpPr>
          <p:nvPr>
            <p:ph type="sldNum" sz="quarter" idx="12"/>
          </p:nvPr>
        </p:nvSpPr>
        <p:spPr/>
        <p:txBody>
          <a:bodyPr/>
          <a:lstStyle>
            <a:lvl1pPr>
              <a:defRPr/>
            </a:lvl1pPr>
          </a:lstStyle>
          <a:p>
            <a:fld id="{8DB460E7-CAD8-41EC-961F-B0E48DE2A6EC}" type="slidenum">
              <a:rPr lang="es-ES_tradnl" altLang="es-ES"/>
              <a:pPr/>
              <a:t>‹Nº›</a:t>
            </a:fld>
            <a:endParaRPr lang="es-ES_tradnl" altLang="es-ES"/>
          </a:p>
        </p:txBody>
      </p:sp>
    </p:spTree>
    <p:extLst>
      <p:ext uri="{BB962C8B-B14F-4D97-AF65-F5344CB8AC3E}">
        <p14:creationId xmlns:p14="http://schemas.microsoft.com/office/powerpoint/2010/main" val="1869285296"/>
      </p:ext>
    </p:extLst>
  </p:cSld>
  <p:clrMapOvr>
    <a:masterClrMapping/>
  </p:clrMapOvr>
  <p:transition>
    <p:cover dir="l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_tradnl" altLang="es-ES"/>
          </a:p>
        </p:txBody>
      </p:sp>
      <p:sp>
        <p:nvSpPr>
          <p:cNvPr id="6" name="5 Marcador de pie de página"/>
          <p:cNvSpPr>
            <a:spLocks noGrp="1"/>
          </p:cNvSpPr>
          <p:nvPr>
            <p:ph type="ftr" sz="quarter" idx="11"/>
          </p:nvPr>
        </p:nvSpPr>
        <p:spPr/>
        <p:txBody>
          <a:bodyPr/>
          <a:lstStyle>
            <a:lvl1pPr>
              <a:defRPr/>
            </a:lvl1pPr>
          </a:lstStyle>
          <a:p>
            <a:endParaRPr lang="es-ES_tradnl" altLang="es-ES"/>
          </a:p>
        </p:txBody>
      </p:sp>
      <p:sp>
        <p:nvSpPr>
          <p:cNvPr id="7" name="6 Marcador de número de diapositiva"/>
          <p:cNvSpPr>
            <a:spLocks noGrp="1"/>
          </p:cNvSpPr>
          <p:nvPr>
            <p:ph type="sldNum" sz="quarter" idx="12"/>
          </p:nvPr>
        </p:nvSpPr>
        <p:spPr/>
        <p:txBody>
          <a:bodyPr/>
          <a:lstStyle>
            <a:lvl1pPr>
              <a:defRPr/>
            </a:lvl1pPr>
          </a:lstStyle>
          <a:p>
            <a:fld id="{C57BA46C-EA4A-4966-B492-12DA6A217671}" type="slidenum">
              <a:rPr lang="es-ES_tradnl" altLang="es-ES"/>
              <a:pPr/>
              <a:t>‹Nº›</a:t>
            </a:fld>
            <a:endParaRPr lang="es-ES_tradnl" altLang="es-ES"/>
          </a:p>
        </p:txBody>
      </p:sp>
    </p:spTree>
    <p:extLst>
      <p:ext uri="{BB962C8B-B14F-4D97-AF65-F5344CB8AC3E}">
        <p14:creationId xmlns:p14="http://schemas.microsoft.com/office/powerpoint/2010/main" val="2460211240"/>
      </p:ext>
    </p:extLst>
  </p:cSld>
  <p:clrMapOvr>
    <a:masterClrMapping/>
  </p:clrMapOvr>
  <p:transition>
    <p:cover dir="l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1028" name="Group 4"/>
          <p:cNvGrpSpPr>
            <a:grpSpLocks/>
          </p:cNvGrpSpPr>
          <p:nvPr/>
        </p:nvGrpSpPr>
        <p:grpSpPr bwMode="auto">
          <a:xfrm>
            <a:off x="0" y="1588"/>
            <a:ext cx="9132888" cy="6845300"/>
            <a:chOff x="0" y="1"/>
            <a:chExt cx="5753" cy="4312"/>
          </a:xfrm>
        </p:grpSpPr>
        <p:sp>
          <p:nvSpPr>
            <p:cNvPr id="1026" name="Freeform 2"/>
            <p:cNvSpPr>
              <a:spLocks/>
            </p:cNvSpPr>
            <p:nvPr/>
          </p:nvSpPr>
          <p:spPr bwMode="ltGray">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folHlink">
                    <a:gamma/>
                    <a:shade val="80000"/>
                    <a:invGamma/>
                  </a:schemeClr>
                </a:gs>
                <a:gs pos="100000">
                  <a:schemeClr val="folHlink"/>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1027" name="Arc 3"/>
            <p:cNvSpPr>
              <a:spLocks/>
            </p:cNvSpPr>
            <p:nvPr/>
          </p:nvSpPr>
          <p:spPr bwMode="ltGray">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fo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grpSp>
      <p:sp>
        <p:nvSpPr>
          <p:cNvPr id="1029" name="Rectangle 5"/>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s-ES_tradnl" altLang="es-ES"/>
              <a:t>Haga clic para modificar el estilo de título patrón</a:t>
            </a:r>
          </a:p>
        </p:txBody>
      </p:sp>
      <p:sp>
        <p:nvSpPr>
          <p:cNvPr id="1030" name="Rectangle 6"/>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s-ES_tradnl" altLang="es-ES"/>
              <a:t>Haga clic para modificar el estilo de texto patrón</a:t>
            </a:r>
          </a:p>
          <a:p>
            <a:pPr lvl="1"/>
            <a:r>
              <a:rPr lang="es-ES_tradnl" altLang="es-ES"/>
              <a:t>Segundo nivel</a:t>
            </a:r>
          </a:p>
          <a:p>
            <a:pPr lvl="2"/>
            <a:r>
              <a:rPr lang="es-ES_tradnl" altLang="es-ES"/>
              <a:t>Tercer nivel</a:t>
            </a:r>
          </a:p>
          <a:p>
            <a:pPr lvl="3"/>
            <a:r>
              <a:rPr lang="es-ES_tradnl" altLang="es-ES"/>
              <a:t>Cuarto nivel</a:t>
            </a:r>
          </a:p>
          <a:p>
            <a:pPr lvl="4"/>
            <a:r>
              <a:rPr lang="es-ES_tradnl" altLang="es-ES"/>
              <a:t>Quinto nivel</a:t>
            </a:r>
          </a:p>
        </p:txBody>
      </p:sp>
      <p:sp>
        <p:nvSpPr>
          <p:cNvPr id="1031" name="Rectangle 7"/>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l">
              <a:spcBef>
                <a:spcPct val="0"/>
              </a:spcBef>
              <a:defRPr b="0">
                <a:effectLst/>
                <a:latin typeface="+mn-lt"/>
              </a:defRPr>
            </a:lvl1pPr>
          </a:lstStyle>
          <a:p>
            <a:endParaRPr lang="es-ES_tradnl" altLang="es-ES"/>
          </a:p>
        </p:txBody>
      </p:sp>
      <p:sp>
        <p:nvSpPr>
          <p:cNvPr id="1032" name="Rectangle 8"/>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spcBef>
                <a:spcPct val="0"/>
              </a:spcBef>
              <a:defRPr b="0">
                <a:effectLst/>
                <a:latin typeface="+mn-lt"/>
              </a:defRPr>
            </a:lvl1pPr>
          </a:lstStyle>
          <a:p>
            <a:endParaRPr lang="es-ES_tradnl" altLang="es-ES"/>
          </a:p>
        </p:txBody>
      </p:sp>
      <p:sp>
        <p:nvSpPr>
          <p:cNvPr id="1033" name="Rectangle 9"/>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spcBef>
                <a:spcPct val="0"/>
              </a:spcBef>
              <a:defRPr b="0">
                <a:effectLst/>
                <a:latin typeface="+mn-lt"/>
              </a:defRPr>
            </a:lvl1pPr>
          </a:lstStyle>
          <a:p>
            <a:fld id="{DDB26086-35A8-4ABB-B2D8-42F0CB1C2F2F}" type="slidenum">
              <a:rPr lang="es-ES_tradnl" altLang="es-ES"/>
              <a:pPr/>
              <a:t>‹Nº›</a:t>
            </a:fld>
            <a:endParaRPr lang="es-ES_tradnl" altLang="es-E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cover dir="ld"/>
  </p:transition>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accent2"/>
        </a:buClr>
        <a:buSzPct val="75000"/>
        <a:buFont typeface="Monotype Sort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65000"/>
        <a:buFont typeface="Monotype Sorts"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mn-lt"/>
        </a:defRPr>
      </a:lvl5pPr>
      <a:lvl6pPr marL="2514600" indent="-228600" algn="l" rtl="0" eaLnBrk="0" fontAlgn="base" hangingPunct="0">
        <a:spcBef>
          <a:spcPct val="20000"/>
        </a:spcBef>
        <a:spcAft>
          <a:spcPct val="0"/>
        </a:spcAft>
        <a:buClr>
          <a:schemeClr val="accent1"/>
        </a:buClr>
        <a:buChar char="•"/>
        <a:defRPr sz="2000">
          <a:solidFill>
            <a:schemeClr val="tx1"/>
          </a:solidFill>
          <a:latin typeface="+mn-lt"/>
        </a:defRPr>
      </a:lvl6pPr>
      <a:lvl7pPr marL="2971800" indent="-228600" algn="l" rtl="0" eaLnBrk="0" fontAlgn="base" hangingPunct="0">
        <a:spcBef>
          <a:spcPct val="20000"/>
        </a:spcBef>
        <a:spcAft>
          <a:spcPct val="0"/>
        </a:spcAft>
        <a:buClr>
          <a:schemeClr val="accent1"/>
        </a:buClr>
        <a:buChar char="•"/>
        <a:defRPr sz="2000">
          <a:solidFill>
            <a:schemeClr val="tx1"/>
          </a:solidFill>
          <a:latin typeface="+mn-lt"/>
        </a:defRPr>
      </a:lvl7pPr>
      <a:lvl8pPr marL="3429000" indent="-228600" algn="l" rtl="0" eaLnBrk="0" fontAlgn="base" hangingPunct="0">
        <a:spcBef>
          <a:spcPct val="20000"/>
        </a:spcBef>
        <a:spcAft>
          <a:spcPct val="0"/>
        </a:spcAft>
        <a:buClr>
          <a:schemeClr val="accent1"/>
        </a:buClr>
        <a:buChar char="•"/>
        <a:defRPr sz="2000">
          <a:solidFill>
            <a:schemeClr val="tx1"/>
          </a:solidFill>
          <a:latin typeface="+mn-lt"/>
        </a:defRPr>
      </a:lvl8pPr>
      <a:lvl9pPr marL="3886200" indent="-228600" algn="l" rtl="0" eaLnBrk="0" fontAlgn="base" hangingPunct="0">
        <a:spcBef>
          <a:spcPct val="20000"/>
        </a:spcBef>
        <a:spcAft>
          <a:spcPct val="0"/>
        </a:spcAft>
        <a:buClr>
          <a:schemeClr val="accent1"/>
        </a:buClr>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ChangeArrowheads="1"/>
          </p:cNvSpPr>
          <p:nvPr/>
        </p:nvSpPr>
        <p:spPr bwMode="auto">
          <a:xfrm>
            <a:off x="304800" y="2743200"/>
            <a:ext cx="8610600" cy="11430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nchor="ctr"/>
          <a:lstStyle/>
          <a:p>
            <a:pPr algn="ctr">
              <a:spcBef>
                <a:spcPct val="0"/>
              </a:spcBef>
            </a:pPr>
            <a:r>
              <a:rPr lang="en-GB" altLang="es-ES" sz="4200" dirty="0" err="1">
                <a:effectLst/>
              </a:rPr>
              <a:t>Tema</a:t>
            </a:r>
            <a:r>
              <a:rPr lang="en-GB" altLang="es-ES" sz="4200" dirty="0">
                <a:effectLst/>
              </a:rPr>
              <a:t> III: </a:t>
            </a:r>
            <a:r>
              <a:rPr lang="en-GB" altLang="es-ES" sz="4200" dirty="0" err="1">
                <a:effectLst/>
              </a:rPr>
              <a:t>Aspectos</a:t>
            </a:r>
            <a:r>
              <a:rPr lang="en-GB" altLang="es-ES" sz="4200" dirty="0">
                <a:effectLst/>
              </a:rPr>
              <a:t> </a:t>
            </a:r>
            <a:r>
              <a:rPr lang="en-GB" altLang="es-ES" sz="4200" dirty="0" err="1">
                <a:effectLst/>
              </a:rPr>
              <a:t>industriales</a:t>
            </a:r>
            <a:r>
              <a:rPr lang="en-GB" altLang="es-ES" sz="4200" dirty="0">
                <a:effectLst/>
              </a:rPr>
              <a:t> de </a:t>
            </a:r>
            <a:r>
              <a:rPr lang="en-GB" altLang="es-ES" sz="4200" dirty="0" err="1">
                <a:effectLst/>
              </a:rPr>
              <a:t>las</a:t>
            </a:r>
            <a:r>
              <a:rPr lang="en-GB" altLang="es-ES" sz="4200" dirty="0">
                <a:effectLst/>
              </a:rPr>
              <a:t> </a:t>
            </a:r>
            <a:r>
              <a:rPr lang="en-GB" altLang="es-ES" sz="4200" dirty="0" err="1">
                <a:effectLst/>
              </a:rPr>
              <a:t>máquinas</a:t>
            </a:r>
            <a:r>
              <a:rPr lang="en-GB" altLang="es-ES" sz="4200" dirty="0">
                <a:effectLst/>
              </a:rPr>
              <a:t> </a:t>
            </a:r>
            <a:r>
              <a:rPr lang="en-GB" altLang="es-ES" sz="4200" dirty="0" err="1">
                <a:effectLst/>
              </a:rPr>
              <a:t>eléctricas</a:t>
            </a:r>
            <a:endParaRPr lang="es-ES_tradnl" altLang="es-ES" sz="2400" dirty="0">
              <a:effectLst/>
              <a:latin typeface="Times New Roman" pitchFamily="18" charset="0"/>
            </a:endParaRPr>
          </a:p>
        </p:txBody>
      </p:sp>
      <p:sp>
        <p:nvSpPr>
          <p:cNvPr id="6" name="Rectángulo 5"/>
          <p:cNvSpPr/>
          <p:nvPr/>
        </p:nvSpPr>
        <p:spPr>
          <a:xfrm>
            <a:off x="2411760" y="5301207"/>
            <a:ext cx="4536504" cy="707886"/>
          </a:xfrm>
          <a:prstGeom prst="rect">
            <a:avLst/>
          </a:prstGeom>
          <a:effectLst>
            <a:glow rad="127000">
              <a:schemeClr val="tx1"/>
            </a:glow>
          </a:effectLst>
        </p:spPr>
        <p:txBody>
          <a:bodyPr wrap="square">
            <a:spAutoFit/>
          </a:bodyPr>
          <a:lstStyle/>
          <a:p>
            <a:pPr>
              <a:buClr>
                <a:schemeClr val="accent1"/>
              </a:buClr>
              <a:buSzPct val="75000"/>
              <a:buFont typeface="Monotype Sorts" charset="2"/>
              <a:buNone/>
            </a:pPr>
            <a:r>
              <a:rPr lang="es-ES_tradnl" sz="2100" dirty="0"/>
              <a:t>Dpto. de Ingeniería Electrónica</a:t>
            </a:r>
          </a:p>
          <a:p>
            <a:pPr>
              <a:buClr>
                <a:schemeClr val="accent1"/>
              </a:buClr>
              <a:buSzPct val="75000"/>
              <a:buFont typeface="Monotype Sorts" charset="2"/>
              <a:buNone/>
            </a:pPr>
            <a:r>
              <a:rPr lang="es-ES_tradnl" dirty="0"/>
              <a:t>Laboratorio de Máquinas Eléctricas</a:t>
            </a:r>
          </a:p>
        </p:txBody>
      </p:sp>
      <p:sp>
        <p:nvSpPr>
          <p:cNvPr id="9" name="Text Box 5"/>
          <p:cNvSpPr txBox="1">
            <a:spLocks noChangeAspect="1" noChangeArrowheads="1"/>
          </p:cNvSpPr>
          <p:nvPr/>
        </p:nvSpPr>
        <p:spPr bwMode="auto">
          <a:xfrm>
            <a:off x="1519277" y="846138"/>
            <a:ext cx="6361037"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spAutoFit/>
          </a:bodyPr>
          <a:lstStyle/>
          <a:p>
            <a:pPr algn="ctr">
              <a:spcBef>
                <a:spcPct val="0"/>
              </a:spcBef>
            </a:pPr>
            <a:r>
              <a:rPr lang="es-ES_tradnl" altLang="es-ES" sz="3400" dirty="0">
                <a:solidFill>
                  <a:schemeClr val="tx2"/>
                </a:solidFill>
                <a:latin typeface="Arial" charset="0"/>
              </a:rPr>
              <a:t>Universidad Técnica Nacional</a:t>
            </a:r>
            <a:endParaRPr lang="es-ES_tradnl" altLang="es-ES" sz="3600" dirty="0">
              <a:solidFill>
                <a:srgbClr val="2700AC"/>
              </a:solidFill>
              <a:latin typeface="Arial" charset="0"/>
            </a:endParaRPr>
          </a:p>
        </p:txBody>
      </p:sp>
    </p:spTree>
  </p:cSld>
  <p:clrMapOvr>
    <a:overrideClrMapping bg1="dk2" tx1="lt1" bg2="dk1" tx2="lt2" accent1="accent1" accent2="accent2" accent3="accent3" accent4="accent4" accent5="accent5" accent6="accent6" hlink="hlink" folHlink="folHlink"/>
  </p:clrMapOvr>
  <p:transition>
    <p:cover dir="l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ChangeArrowheads="1"/>
          </p:cNvSpPr>
          <p:nvPr/>
        </p:nvSpPr>
        <p:spPr bwMode="auto">
          <a:xfrm>
            <a:off x="685800" y="304800"/>
            <a:ext cx="7924800" cy="11430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nchor="ctr"/>
          <a:lstStyle>
            <a:lvl1pPr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marL="457200" eaLnBrk="0" fontAlgn="base" hangingPunct="0">
              <a:spcBef>
                <a:spcPct val="0"/>
              </a:spcBef>
              <a:spcAft>
                <a:spcPct val="0"/>
              </a:spcAft>
              <a:defRPr sz="2400">
                <a:solidFill>
                  <a:schemeClr val="tx1"/>
                </a:solidFill>
                <a:latin typeface="Times New Roman" pitchFamily="18" charset="0"/>
              </a:defRPr>
            </a:lvl6pPr>
            <a:lvl7pPr marL="914400" eaLnBrk="0" fontAlgn="base" hangingPunct="0">
              <a:spcBef>
                <a:spcPct val="0"/>
              </a:spcBef>
              <a:spcAft>
                <a:spcPct val="0"/>
              </a:spcAft>
              <a:defRPr sz="2400">
                <a:solidFill>
                  <a:schemeClr val="tx1"/>
                </a:solidFill>
                <a:latin typeface="Times New Roman" pitchFamily="18" charset="0"/>
              </a:defRPr>
            </a:lvl7pPr>
            <a:lvl8pPr marL="1371600" eaLnBrk="0" fontAlgn="base" hangingPunct="0">
              <a:spcBef>
                <a:spcPct val="0"/>
              </a:spcBef>
              <a:spcAft>
                <a:spcPct val="0"/>
              </a:spcAft>
              <a:defRPr sz="2400">
                <a:solidFill>
                  <a:schemeClr val="tx1"/>
                </a:solidFill>
                <a:latin typeface="Times New Roman" pitchFamily="18" charset="0"/>
              </a:defRPr>
            </a:lvl8pPr>
            <a:lvl9pPr marL="18288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sz="4700" dirty="0">
                <a:solidFill>
                  <a:schemeClr val="tx2"/>
                </a:solidFill>
                <a:effectLst>
                  <a:outerShdw blurRad="38100" dist="38100" dir="2700000" algn="tl">
                    <a:srgbClr val="000000"/>
                  </a:outerShdw>
                </a:effectLst>
                <a:latin typeface="Tahoma" pitchFamily="34" charset="0"/>
              </a:rPr>
              <a:t>3.6 Clase de Servicio en maquinas rotativas</a:t>
            </a:r>
            <a:endParaRPr lang="es-ES_tradnl" altLang="es-ES" sz="4400" b="0" dirty="0">
              <a:solidFill>
                <a:schemeClr val="tx2"/>
              </a:solidFill>
              <a:effectLst>
                <a:outerShdw blurRad="38100" dist="38100" dir="2700000" algn="tl">
                  <a:srgbClr val="000000"/>
                </a:outerShdw>
              </a:effectLst>
              <a:latin typeface="Arial" charset="0"/>
            </a:endParaRPr>
          </a:p>
        </p:txBody>
      </p:sp>
      <p:sp>
        <p:nvSpPr>
          <p:cNvPr id="490500" name="Rectangle 4"/>
          <p:cNvSpPr>
            <a:spLocks noChangeArrowheads="1"/>
          </p:cNvSpPr>
          <p:nvPr/>
        </p:nvSpPr>
        <p:spPr bwMode="auto">
          <a:xfrm>
            <a:off x="-324544" y="1785069"/>
            <a:ext cx="9144000" cy="47402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2" algn="l">
              <a:spcBef>
                <a:spcPct val="50000"/>
              </a:spcBef>
              <a:buFont typeface="Symbol" pitchFamily="18" charset="2"/>
              <a:buNone/>
            </a:pPr>
            <a:r>
              <a:rPr lang="es-ES" altLang="es-ES" sz="2000" u="sng" dirty="0">
                <a:solidFill>
                  <a:schemeClr val="accent2"/>
                </a:solidFill>
                <a:effectLst>
                  <a:outerShdw blurRad="38100" dist="38100" dir="2700000" algn="tl">
                    <a:srgbClr val="000000"/>
                  </a:outerShdw>
                </a:effectLst>
              </a:rPr>
              <a:t>S1</a:t>
            </a:r>
            <a:r>
              <a:rPr lang="es-ES_tradnl" altLang="es-ES" sz="2000" u="sng" dirty="0">
                <a:solidFill>
                  <a:schemeClr val="accent2"/>
                </a:solidFill>
                <a:effectLst>
                  <a:outerShdw blurRad="38100" dist="38100" dir="2700000" algn="tl">
                    <a:srgbClr val="000000"/>
                  </a:outerShdw>
                </a:effectLst>
              </a:rPr>
              <a:t> -</a:t>
            </a:r>
            <a:r>
              <a:rPr lang="es-ES" altLang="es-ES" sz="2000" u="sng" dirty="0">
                <a:solidFill>
                  <a:schemeClr val="accent2"/>
                </a:solidFill>
                <a:effectLst>
                  <a:outerShdw blurRad="38100" dist="38100" dir="2700000" algn="tl">
                    <a:srgbClr val="000000"/>
                  </a:outerShdw>
                </a:effectLst>
              </a:rPr>
              <a:t> </a:t>
            </a:r>
            <a:r>
              <a:rPr lang="es-ES_tradnl" altLang="es-ES" sz="2000" u="sng" dirty="0">
                <a:solidFill>
                  <a:schemeClr val="accent2"/>
                </a:solidFill>
                <a:effectLst>
                  <a:outerShdw blurRad="38100" dist="38100" dir="2700000" algn="tl">
                    <a:srgbClr val="000000"/>
                  </a:outerShdw>
                </a:effectLst>
              </a:rPr>
              <a:t>S</a:t>
            </a:r>
            <a:r>
              <a:rPr lang="es-ES" altLang="es-ES" sz="2000" u="sng" dirty="0" err="1">
                <a:solidFill>
                  <a:schemeClr val="accent2"/>
                </a:solidFill>
                <a:effectLst>
                  <a:outerShdw blurRad="38100" dist="38100" dir="2700000" algn="tl">
                    <a:srgbClr val="000000"/>
                  </a:outerShdw>
                </a:effectLst>
              </a:rPr>
              <a:t>ervicio</a:t>
            </a:r>
            <a:r>
              <a:rPr lang="es-ES" altLang="es-ES" sz="2000" u="sng" dirty="0">
                <a:solidFill>
                  <a:schemeClr val="accent2"/>
                </a:solidFill>
                <a:effectLst>
                  <a:outerShdw blurRad="38100" dist="38100" dir="2700000" algn="tl">
                    <a:srgbClr val="000000"/>
                  </a:outerShdw>
                </a:effectLst>
              </a:rPr>
              <a:t> continuo</a:t>
            </a:r>
            <a:r>
              <a:rPr lang="es-ES_tradnl" altLang="es-ES" sz="2000" dirty="0">
                <a:solidFill>
                  <a:schemeClr val="accent2"/>
                </a:solidFill>
                <a:effectLst>
                  <a:outerShdw blurRad="38100" dist="38100" dir="2700000" algn="tl">
                    <a:srgbClr val="000000"/>
                  </a:outerShdw>
                </a:effectLst>
              </a:rPr>
              <a:t>:</a:t>
            </a:r>
            <a:r>
              <a:rPr lang="es-ES" altLang="es-ES" sz="2000" dirty="0">
                <a:effectLst>
                  <a:outerShdw blurRad="38100" dist="38100" dir="2700000" algn="tl">
                    <a:srgbClr val="000000"/>
                  </a:outerShdw>
                </a:effectLst>
              </a:rPr>
              <a:t> </a:t>
            </a:r>
            <a:r>
              <a:rPr lang="es-ES_tradnl" altLang="es-ES" sz="2000" dirty="0">
                <a:effectLst>
                  <a:outerShdw blurRad="38100" dist="38100" dir="2700000" algn="tl">
                    <a:srgbClr val="000000"/>
                  </a:outerShdw>
                </a:effectLst>
              </a:rPr>
              <a:t>l</a:t>
            </a:r>
            <a:r>
              <a:rPr lang="es-ES" altLang="es-ES" sz="2000" dirty="0">
                <a:effectLst>
                  <a:outerShdw blurRad="38100" dist="38100" dir="2700000" algn="tl">
                    <a:srgbClr val="000000"/>
                  </a:outerShdw>
                </a:effectLst>
              </a:rPr>
              <a:t>a máquina trabaja a carga constante, de modo que alcanza la temperatura de régimen permanente.</a:t>
            </a:r>
            <a:endParaRPr lang="es-ES_tradnl" altLang="es-ES" sz="2000" dirty="0">
              <a:effectLst>
                <a:outerShdw blurRad="38100" dist="38100" dir="2700000" algn="tl">
                  <a:srgbClr val="000000"/>
                </a:outerShdw>
              </a:effectLst>
            </a:endParaRPr>
          </a:p>
          <a:p>
            <a:pPr lvl="2" algn="l">
              <a:spcBef>
                <a:spcPct val="75000"/>
              </a:spcBef>
              <a:buFont typeface="Symbol" pitchFamily="18" charset="2"/>
              <a:buNone/>
            </a:pPr>
            <a:r>
              <a:rPr lang="es-ES" altLang="es-ES" sz="2000" u="sng" dirty="0">
                <a:solidFill>
                  <a:schemeClr val="accent2"/>
                </a:solidFill>
                <a:effectLst>
                  <a:outerShdw blurRad="38100" dist="38100" dir="2700000" algn="tl">
                    <a:srgbClr val="000000"/>
                  </a:outerShdw>
                </a:effectLst>
              </a:rPr>
              <a:t>S2</a:t>
            </a:r>
            <a:r>
              <a:rPr lang="es-ES_tradnl" altLang="es-ES" sz="2000" u="sng" dirty="0">
                <a:solidFill>
                  <a:schemeClr val="accent2"/>
                </a:solidFill>
                <a:effectLst>
                  <a:outerShdw blurRad="38100" dist="38100" dir="2700000" algn="tl">
                    <a:srgbClr val="000000"/>
                  </a:outerShdw>
                </a:effectLst>
              </a:rPr>
              <a:t> -</a:t>
            </a:r>
            <a:r>
              <a:rPr lang="es-ES" altLang="es-ES" sz="2000" u="sng" dirty="0">
                <a:solidFill>
                  <a:schemeClr val="accent2"/>
                </a:solidFill>
                <a:effectLst>
                  <a:outerShdw blurRad="38100" dist="38100" dir="2700000" algn="tl">
                    <a:srgbClr val="000000"/>
                  </a:outerShdw>
                </a:effectLst>
              </a:rPr>
              <a:t> </a:t>
            </a:r>
            <a:r>
              <a:rPr lang="es-ES_tradnl" altLang="es-ES" sz="2000" u="sng" dirty="0">
                <a:solidFill>
                  <a:schemeClr val="accent2"/>
                </a:solidFill>
                <a:effectLst>
                  <a:outerShdw blurRad="38100" dist="38100" dir="2700000" algn="tl">
                    <a:srgbClr val="000000"/>
                  </a:outerShdw>
                </a:effectLst>
              </a:rPr>
              <a:t>S</a:t>
            </a:r>
            <a:r>
              <a:rPr lang="es-ES" altLang="es-ES" sz="2000" u="sng" dirty="0" err="1">
                <a:solidFill>
                  <a:schemeClr val="accent2"/>
                </a:solidFill>
                <a:effectLst>
                  <a:outerShdw blurRad="38100" dist="38100" dir="2700000" algn="tl">
                    <a:srgbClr val="000000"/>
                  </a:outerShdw>
                </a:effectLst>
              </a:rPr>
              <a:t>ervicio</a:t>
            </a:r>
            <a:r>
              <a:rPr lang="es-ES" altLang="es-ES" sz="2000" u="sng" dirty="0">
                <a:solidFill>
                  <a:schemeClr val="accent2"/>
                </a:solidFill>
                <a:effectLst>
                  <a:outerShdw blurRad="38100" dist="38100" dir="2700000" algn="tl">
                    <a:srgbClr val="000000"/>
                  </a:outerShdw>
                </a:effectLst>
              </a:rPr>
              <a:t> temporal o de corta duración</a:t>
            </a:r>
            <a:r>
              <a:rPr lang="es-ES_tradnl" altLang="es-ES" sz="2000" dirty="0">
                <a:solidFill>
                  <a:schemeClr val="accent2"/>
                </a:solidFill>
                <a:effectLst>
                  <a:outerShdw blurRad="38100" dist="38100" dir="2700000" algn="tl">
                    <a:srgbClr val="000000"/>
                  </a:outerShdw>
                </a:effectLst>
              </a:rPr>
              <a:t>:</a:t>
            </a:r>
            <a:r>
              <a:rPr lang="es-ES" altLang="es-ES" sz="2000" dirty="0">
                <a:effectLst>
                  <a:outerShdw blurRad="38100" dist="38100" dir="2700000" algn="tl">
                    <a:srgbClr val="000000"/>
                  </a:outerShdw>
                </a:effectLst>
              </a:rPr>
              <a:t> </a:t>
            </a:r>
            <a:r>
              <a:rPr lang="es-ES_tradnl" altLang="es-ES" sz="2000" dirty="0">
                <a:effectLst>
                  <a:outerShdw blurRad="38100" dist="38100" dir="2700000" algn="tl">
                    <a:srgbClr val="000000"/>
                  </a:outerShdw>
                </a:effectLst>
              </a:rPr>
              <a:t>l</a:t>
            </a:r>
            <a:r>
              <a:rPr lang="es-ES" altLang="es-ES" sz="2000" dirty="0">
                <a:effectLst>
                  <a:outerShdw blurRad="38100" dist="38100" dir="2700000" algn="tl">
                    <a:srgbClr val="000000"/>
                  </a:outerShdw>
                </a:effectLst>
              </a:rPr>
              <a:t>a máquina trabaja en régimen de carga constante un tiempo breve, no se llega a alcanzar una temperatura estable. Permanece entonces para</a:t>
            </a:r>
            <a:r>
              <a:rPr lang="es-ES_tradnl" altLang="es-ES" sz="2000" dirty="0">
                <a:effectLst>
                  <a:outerShdw blurRad="38100" dist="38100" dir="2700000" algn="tl">
                    <a:srgbClr val="000000"/>
                  </a:outerShdw>
                </a:effectLst>
              </a:rPr>
              <a:t>-</a:t>
            </a:r>
            <a:r>
              <a:rPr lang="es-ES" altLang="es-ES" sz="2000" dirty="0">
                <a:effectLst>
                  <a:outerShdw blurRad="38100" dist="38100" dir="2700000" algn="tl">
                    <a:srgbClr val="000000"/>
                  </a:outerShdw>
                </a:effectLst>
              </a:rPr>
              <a:t>da hasta alcanzar de nuevo la temperatura ambiente. </a:t>
            </a:r>
            <a:endParaRPr lang="es-ES_tradnl" altLang="es-ES" sz="2000" dirty="0">
              <a:effectLst>
                <a:outerShdw blurRad="38100" dist="38100" dir="2700000" algn="tl">
                  <a:srgbClr val="000000"/>
                </a:outerShdw>
              </a:effectLst>
            </a:endParaRPr>
          </a:p>
          <a:p>
            <a:pPr lvl="2" algn="l">
              <a:spcBef>
                <a:spcPct val="75000"/>
              </a:spcBef>
              <a:buFont typeface="Symbol" pitchFamily="18" charset="2"/>
              <a:buNone/>
            </a:pPr>
            <a:r>
              <a:rPr lang="es-ES" altLang="es-ES" sz="2000" u="sng" dirty="0">
                <a:solidFill>
                  <a:schemeClr val="accent2"/>
                </a:solidFill>
                <a:effectLst>
                  <a:outerShdw blurRad="38100" dist="38100" dir="2700000" algn="tl">
                    <a:srgbClr val="000000"/>
                  </a:outerShdw>
                </a:effectLst>
              </a:rPr>
              <a:t>S3, S4 y S5</a:t>
            </a:r>
            <a:r>
              <a:rPr lang="es-ES_tradnl" altLang="es-ES" sz="2000" u="sng" dirty="0">
                <a:solidFill>
                  <a:schemeClr val="accent2"/>
                </a:solidFill>
                <a:effectLst>
                  <a:outerShdw blurRad="38100" dist="38100" dir="2700000" algn="tl">
                    <a:srgbClr val="000000"/>
                  </a:outerShdw>
                </a:effectLst>
              </a:rPr>
              <a:t> -</a:t>
            </a:r>
            <a:r>
              <a:rPr lang="es-ES" altLang="es-ES" sz="2000" u="sng" dirty="0">
                <a:solidFill>
                  <a:schemeClr val="accent2"/>
                </a:solidFill>
                <a:effectLst>
                  <a:outerShdw blurRad="38100" dist="38100" dir="2700000" algn="tl">
                    <a:srgbClr val="000000"/>
                  </a:outerShdw>
                </a:effectLst>
              </a:rPr>
              <a:t> </a:t>
            </a:r>
            <a:r>
              <a:rPr lang="es-ES_tradnl" altLang="es-ES" sz="2000" u="sng" dirty="0">
                <a:solidFill>
                  <a:schemeClr val="accent2"/>
                </a:solidFill>
                <a:effectLst>
                  <a:outerShdw blurRad="38100" dist="38100" dir="2700000" algn="tl">
                    <a:srgbClr val="000000"/>
                  </a:outerShdw>
                </a:effectLst>
              </a:rPr>
              <a:t>S</a:t>
            </a:r>
            <a:r>
              <a:rPr lang="es-ES" altLang="es-ES" sz="2000" u="sng" dirty="0" err="1">
                <a:solidFill>
                  <a:schemeClr val="accent2"/>
                </a:solidFill>
                <a:effectLst>
                  <a:outerShdw blurRad="38100" dist="38100" dir="2700000" algn="tl">
                    <a:srgbClr val="000000"/>
                  </a:outerShdw>
                </a:effectLst>
              </a:rPr>
              <a:t>ervicios</a:t>
            </a:r>
            <a:r>
              <a:rPr lang="es-ES" altLang="es-ES" sz="2000" u="sng" dirty="0">
                <a:solidFill>
                  <a:schemeClr val="accent2"/>
                </a:solidFill>
                <a:effectLst>
                  <a:outerShdw blurRad="38100" dist="38100" dir="2700000" algn="tl">
                    <a:srgbClr val="000000"/>
                  </a:outerShdw>
                </a:effectLst>
              </a:rPr>
              <a:t> intermitentes</a:t>
            </a:r>
            <a:r>
              <a:rPr lang="es-ES_tradnl" altLang="es-ES" sz="2000" dirty="0">
                <a:solidFill>
                  <a:schemeClr val="accent2"/>
                </a:solidFill>
                <a:effectLst>
                  <a:outerShdw blurRad="38100" dist="38100" dir="2700000" algn="tl">
                    <a:srgbClr val="000000"/>
                  </a:outerShdw>
                </a:effectLst>
              </a:rPr>
              <a:t>:</a:t>
            </a:r>
            <a:r>
              <a:rPr lang="es-ES" altLang="es-ES" sz="2000" dirty="0">
                <a:effectLst>
                  <a:outerShdw blurRad="38100" dist="38100" dir="2700000" algn="tl">
                    <a:srgbClr val="000000"/>
                  </a:outerShdw>
                </a:effectLst>
              </a:rPr>
              <a:t> </a:t>
            </a:r>
            <a:r>
              <a:rPr lang="es-ES_tradnl" altLang="es-ES" sz="2000" dirty="0">
                <a:effectLst>
                  <a:outerShdw blurRad="38100" dist="38100" dir="2700000" algn="tl">
                    <a:srgbClr val="000000"/>
                  </a:outerShdw>
                </a:effectLst>
              </a:rPr>
              <a:t>c</a:t>
            </a:r>
            <a:r>
              <a:rPr lang="es-ES" altLang="es-ES" sz="2000" dirty="0" err="1">
                <a:effectLst>
                  <a:outerShdw blurRad="38100" dist="38100" dir="2700000" algn="tl">
                    <a:srgbClr val="000000"/>
                  </a:outerShdw>
                </a:effectLst>
              </a:rPr>
              <a:t>onsisten</a:t>
            </a:r>
            <a:r>
              <a:rPr lang="es-ES" altLang="es-ES" sz="2000" dirty="0">
                <a:effectLst>
                  <a:outerShdw blurRad="38100" dist="38100" dir="2700000" algn="tl">
                    <a:srgbClr val="000000"/>
                  </a:outerShdw>
                </a:effectLst>
              </a:rPr>
              <a:t> en una serie continua de ciclos iguales, compuestos por periodos de carga constante (S3), incluyendo el tiempo de arranque (S4) o </a:t>
            </a:r>
            <a:r>
              <a:rPr lang="es-ES" altLang="es-ES" sz="2000" dirty="0" err="1">
                <a:effectLst>
                  <a:outerShdw blurRad="38100" dist="38100" dir="2700000" algn="tl">
                    <a:srgbClr val="000000"/>
                  </a:outerShdw>
                </a:effectLst>
              </a:rPr>
              <a:t>arran</a:t>
            </a:r>
            <a:r>
              <a:rPr lang="es-ES_tradnl" altLang="es-ES" sz="2000" dirty="0">
                <a:effectLst>
                  <a:outerShdw blurRad="38100" dist="38100" dir="2700000" algn="tl">
                    <a:srgbClr val="000000"/>
                  </a:outerShdw>
                </a:effectLst>
              </a:rPr>
              <a:t>-</a:t>
            </a:r>
            <a:r>
              <a:rPr lang="es-ES" altLang="es-ES" sz="2000" dirty="0" err="1">
                <a:effectLst>
                  <a:outerShdw blurRad="38100" dist="38100" dir="2700000" algn="tl">
                    <a:srgbClr val="000000"/>
                  </a:outerShdw>
                </a:effectLst>
              </a:rPr>
              <a:t>ques</a:t>
            </a:r>
            <a:r>
              <a:rPr lang="es-ES" altLang="es-ES" sz="2000" dirty="0">
                <a:effectLst>
                  <a:outerShdw blurRad="38100" dist="38100" dir="2700000" algn="tl">
                    <a:srgbClr val="000000"/>
                  </a:outerShdw>
                </a:effectLst>
              </a:rPr>
              <a:t> y frenados (S5), seguidos de periodos de reposo sin que se alcance nunca una temperatura constante.</a:t>
            </a:r>
          </a:p>
          <a:p>
            <a:pPr lvl="2" algn="l">
              <a:spcBef>
                <a:spcPct val="75000"/>
              </a:spcBef>
              <a:buFont typeface="Symbol" pitchFamily="18" charset="2"/>
              <a:buNone/>
            </a:pPr>
            <a:r>
              <a:rPr lang="es-ES" altLang="es-ES" sz="2000" u="sng" dirty="0">
                <a:solidFill>
                  <a:schemeClr val="accent2"/>
                </a:solidFill>
                <a:effectLst>
                  <a:outerShdw blurRad="38100" dist="38100" dir="2700000" algn="tl">
                    <a:srgbClr val="000000"/>
                  </a:outerShdw>
                </a:effectLst>
              </a:rPr>
              <a:t>S6, S7 y S8</a:t>
            </a:r>
            <a:r>
              <a:rPr lang="es-ES_tradnl" altLang="es-ES" sz="2000" u="sng" dirty="0">
                <a:solidFill>
                  <a:schemeClr val="accent2"/>
                </a:solidFill>
                <a:effectLst>
                  <a:outerShdw blurRad="38100" dist="38100" dir="2700000" algn="tl">
                    <a:srgbClr val="000000"/>
                  </a:outerShdw>
                </a:effectLst>
              </a:rPr>
              <a:t> -</a:t>
            </a:r>
            <a:r>
              <a:rPr lang="es-ES" altLang="es-ES" sz="2000" u="sng" dirty="0">
                <a:solidFill>
                  <a:schemeClr val="accent2"/>
                </a:solidFill>
                <a:effectLst>
                  <a:outerShdw blurRad="38100" dist="38100" dir="2700000" algn="tl">
                    <a:srgbClr val="000000"/>
                  </a:outerShdw>
                </a:effectLst>
              </a:rPr>
              <a:t> </a:t>
            </a:r>
            <a:r>
              <a:rPr lang="es-ES_tradnl" altLang="es-ES" sz="2000" u="sng" dirty="0">
                <a:solidFill>
                  <a:schemeClr val="accent2"/>
                </a:solidFill>
                <a:effectLst>
                  <a:outerShdw blurRad="38100" dist="38100" dir="2700000" algn="tl">
                    <a:srgbClr val="000000"/>
                  </a:outerShdw>
                </a:effectLst>
              </a:rPr>
              <a:t>S</a:t>
            </a:r>
            <a:r>
              <a:rPr lang="es-ES" altLang="es-ES" sz="2000" u="sng" dirty="0" err="1">
                <a:solidFill>
                  <a:schemeClr val="accent2"/>
                </a:solidFill>
                <a:effectLst>
                  <a:outerShdw blurRad="38100" dist="38100" dir="2700000" algn="tl">
                    <a:srgbClr val="000000"/>
                  </a:outerShdw>
                </a:effectLst>
              </a:rPr>
              <a:t>ervicios</a:t>
            </a:r>
            <a:r>
              <a:rPr lang="es-ES" altLang="es-ES" sz="2000" u="sng" dirty="0">
                <a:solidFill>
                  <a:schemeClr val="accent2"/>
                </a:solidFill>
                <a:effectLst>
                  <a:outerShdw blurRad="38100" dist="38100" dir="2700000" algn="tl">
                    <a:srgbClr val="000000"/>
                  </a:outerShdw>
                </a:effectLst>
              </a:rPr>
              <a:t> ininterrumpidos</a:t>
            </a:r>
            <a:r>
              <a:rPr lang="es-ES_tradnl" altLang="es-ES" sz="2000" dirty="0">
                <a:solidFill>
                  <a:schemeClr val="accent2"/>
                </a:solidFill>
                <a:effectLst>
                  <a:outerShdw blurRad="38100" dist="38100" dir="2700000" algn="tl">
                    <a:srgbClr val="000000"/>
                  </a:outerShdw>
                </a:effectLst>
              </a:rPr>
              <a:t>:</a:t>
            </a:r>
            <a:r>
              <a:rPr lang="es-ES" altLang="es-ES" sz="2000" dirty="0">
                <a:effectLst>
                  <a:outerShdw blurRad="38100" dist="38100" dir="2700000" algn="tl">
                    <a:srgbClr val="000000"/>
                  </a:outerShdw>
                </a:effectLst>
              </a:rPr>
              <a:t> </a:t>
            </a:r>
            <a:r>
              <a:rPr lang="es-ES_tradnl" altLang="es-ES" sz="2000" dirty="0">
                <a:effectLst>
                  <a:outerShdw blurRad="38100" dist="38100" dir="2700000" algn="tl">
                    <a:srgbClr val="000000"/>
                  </a:outerShdw>
                </a:effectLst>
              </a:rPr>
              <a:t>s</a:t>
            </a:r>
            <a:r>
              <a:rPr lang="es-ES" altLang="es-ES" sz="2000" dirty="0" err="1">
                <a:effectLst>
                  <a:outerShdw blurRad="38100" dist="38100" dir="2700000" algn="tl">
                    <a:srgbClr val="000000"/>
                  </a:outerShdw>
                </a:effectLst>
              </a:rPr>
              <a:t>imilares</a:t>
            </a:r>
            <a:r>
              <a:rPr lang="es-ES" altLang="es-ES" sz="2000" dirty="0">
                <a:effectLst>
                  <a:outerShdw blurRad="38100" dist="38100" dir="2700000" algn="tl">
                    <a:srgbClr val="000000"/>
                  </a:outerShdw>
                </a:effectLst>
              </a:rPr>
              <a:t> respectiva</a:t>
            </a:r>
            <a:r>
              <a:rPr lang="es-ES_tradnl" altLang="es-ES" sz="2000" dirty="0">
                <a:effectLst>
                  <a:outerShdw blurRad="38100" dist="38100" dir="2700000" algn="tl">
                    <a:srgbClr val="000000"/>
                  </a:outerShdw>
                </a:effectLst>
              </a:rPr>
              <a:t>-</a:t>
            </a:r>
            <a:r>
              <a:rPr lang="es-ES" altLang="es-ES" sz="2000" dirty="0">
                <a:effectLst>
                  <a:outerShdw blurRad="38100" dist="38100" dir="2700000" algn="tl">
                    <a:srgbClr val="000000"/>
                  </a:outerShdw>
                </a:effectLst>
              </a:rPr>
              <a:t>mente a S3, S4 y S5 pero sin periodos de reposo.</a:t>
            </a:r>
          </a:p>
        </p:txBody>
      </p:sp>
    </p:spTree>
  </p:cSld>
  <p:clrMapOvr>
    <a:masterClrMapping/>
  </p:clrMapOvr>
  <p:transition>
    <p:cover dir="l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685800" y="304800"/>
            <a:ext cx="7715250" cy="1143000"/>
          </a:xfrm>
          <a:noFill/>
          <a:ln/>
          <a:effectLst>
            <a:outerShdw dist="35921" dir="2700000" algn="ctr" rotWithShape="0">
              <a:schemeClr val="bg2"/>
            </a:outerShdw>
          </a:effectLst>
        </p:spPr>
        <p:txBody>
          <a:bodyPr/>
          <a:lstStyle/>
          <a:p>
            <a:r>
              <a:rPr lang="es-ES_tradnl" altLang="es-ES" sz="4700" b="1">
                <a:latin typeface="Tahoma" pitchFamily="34" charset="0"/>
              </a:rPr>
              <a:t>3.1 Clase de aislamiento</a:t>
            </a:r>
            <a:endParaRPr lang="es-ES_tradnl" altLang="es-ES"/>
          </a:p>
        </p:txBody>
      </p:sp>
      <p:grpSp>
        <p:nvGrpSpPr>
          <p:cNvPr id="251928" name="Group 24"/>
          <p:cNvGrpSpPr>
            <a:grpSpLocks noChangeAspect="1"/>
          </p:cNvGrpSpPr>
          <p:nvPr/>
        </p:nvGrpSpPr>
        <p:grpSpPr bwMode="auto">
          <a:xfrm>
            <a:off x="-2971800" y="2209800"/>
            <a:ext cx="10101263" cy="3911600"/>
            <a:chOff x="-1584" y="1056"/>
            <a:chExt cx="7071" cy="2738"/>
          </a:xfrm>
        </p:grpSpPr>
        <p:sp>
          <p:nvSpPr>
            <p:cNvPr id="251929" name="Rectangle 25"/>
            <p:cNvSpPr>
              <a:spLocks noChangeAspect="1" noChangeArrowheads="1"/>
            </p:cNvSpPr>
            <p:nvPr/>
          </p:nvSpPr>
          <p:spPr bwMode="auto">
            <a:xfrm>
              <a:off x="768" y="1056"/>
              <a:ext cx="2304" cy="2544"/>
            </a:xfrm>
            <a:prstGeom prst="rect">
              <a:avLst/>
            </a:prstGeom>
            <a:solidFill>
              <a:srgbClr val="FFFFFF"/>
            </a:solidFill>
            <a:ln w="12700">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s-ES"/>
            </a:p>
          </p:txBody>
        </p:sp>
        <p:graphicFrame>
          <p:nvGraphicFramePr>
            <p:cNvPr id="251930" name="Object 26"/>
            <p:cNvGraphicFramePr>
              <a:graphicFrameLocks noChangeAspect="1"/>
            </p:cNvGraphicFramePr>
            <p:nvPr/>
          </p:nvGraphicFramePr>
          <p:xfrm>
            <a:off x="-1584" y="1056"/>
            <a:ext cx="7071" cy="2738"/>
          </p:xfrm>
          <a:graphic>
            <a:graphicData uri="http://schemas.openxmlformats.org/presentationml/2006/ole">
              <mc:AlternateContent xmlns:mc="http://schemas.openxmlformats.org/markup-compatibility/2006">
                <mc:Choice xmlns:v="urn:schemas-microsoft-com:vml" Requires="v">
                  <p:oleObj name="Documento" r:id="rId3" imgW="5611320" imgH="2172960" progId="Word.Document.8">
                    <p:embed/>
                  </p:oleObj>
                </mc:Choice>
                <mc:Fallback>
                  <p:oleObj name="Documento" r:id="rId3" imgW="5611320" imgH="2172960" progId="Word.Document.8">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4" y="1056"/>
                          <a:ext cx="7071" cy="2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51931" name="Text Box 27"/>
          <p:cNvSpPr txBox="1">
            <a:spLocks noChangeArrowheads="1"/>
          </p:cNvSpPr>
          <p:nvPr/>
        </p:nvSpPr>
        <p:spPr bwMode="auto">
          <a:xfrm>
            <a:off x="4038600" y="2301875"/>
            <a:ext cx="4722813" cy="14319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spAutoFit/>
          </a:bodyPr>
          <a:lstStyle/>
          <a:p>
            <a:pPr algn="l">
              <a:spcBef>
                <a:spcPct val="0"/>
              </a:spcBef>
            </a:pPr>
            <a:r>
              <a:rPr lang="es-ES_tradnl" altLang="es-ES" sz="2200">
                <a:effectLst/>
              </a:rPr>
              <a:t>Temperatura máxima que el</a:t>
            </a:r>
          </a:p>
          <a:p>
            <a:pPr algn="l">
              <a:spcBef>
                <a:spcPct val="0"/>
              </a:spcBef>
            </a:pPr>
            <a:r>
              <a:rPr lang="es-ES_tradnl" altLang="es-ES" sz="2200">
                <a:effectLst/>
              </a:rPr>
              <a:t>material del que está construido</a:t>
            </a:r>
          </a:p>
          <a:p>
            <a:pPr algn="l">
              <a:spcBef>
                <a:spcPct val="0"/>
              </a:spcBef>
            </a:pPr>
            <a:r>
              <a:rPr lang="es-ES_tradnl" altLang="es-ES" sz="2200">
                <a:effectLst/>
              </a:rPr>
              <a:t>el aislamiento puede soportar</a:t>
            </a:r>
          </a:p>
          <a:p>
            <a:pPr algn="l">
              <a:spcBef>
                <a:spcPct val="0"/>
              </a:spcBef>
            </a:pPr>
            <a:r>
              <a:rPr lang="es-ES_tradnl" altLang="es-ES" sz="2200">
                <a:effectLst/>
              </a:rPr>
              <a:t>sin perder sus propiedades.</a:t>
            </a:r>
          </a:p>
        </p:txBody>
      </p:sp>
      <p:sp>
        <p:nvSpPr>
          <p:cNvPr id="251932" name="Text Box 28"/>
          <p:cNvSpPr txBox="1">
            <a:spLocks noChangeArrowheads="1"/>
          </p:cNvSpPr>
          <p:nvPr/>
        </p:nvSpPr>
        <p:spPr bwMode="auto">
          <a:xfrm>
            <a:off x="4038600" y="3978275"/>
            <a:ext cx="4991100" cy="14319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spAutoFit/>
          </a:bodyPr>
          <a:lstStyle/>
          <a:p>
            <a:pPr algn="l">
              <a:spcBef>
                <a:spcPct val="0"/>
              </a:spcBef>
            </a:pPr>
            <a:r>
              <a:rPr lang="es-ES_tradnl" altLang="es-ES" sz="2200">
                <a:effectLst/>
              </a:rPr>
              <a:t>Se obtiene “ensayando el material</a:t>
            </a:r>
          </a:p>
          <a:p>
            <a:pPr algn="l">
              <a:spcBef>
                <a:spcPct val="0"/>
              </a:spcBef>
            </a:pPr>
            <a:r>
              <a:rPr lang="es-ES_tradnl" altLang="es-ES" sz="2200">
                <a:effectLst/>
              </a:rPr>
              <a:t>y comparando los resultados con</a:t>
            </a:r>
          </a:p>
          <a:p>
            <a:pPr algn="l">
              <a:spcBef>
                <a:spcPct val="0"/>
              </a:spcBef>
            </a:pPr>
            <a:r>
              <a:rPr lang="es-ES_tradnl" altLang="es-ES" sz="2200">
                <a:effectLst/>
              </a:rPr>
              <a:t>los de </a:t>
            </a:r>
            <a:r>
              <a:rPr lang="es-ES_tradnl" altLang="es-ES" sz="2200" i="1">
                <a:effectLst/>
              </a:rPr>
              <a:t>materiales patrón</a:t>
            </a:r>
            <a:r>
              <a:rPr lang="es-ES_tradnl" altLang="es-ES" sz="2200">
                <a:effectLst/>
              </a:rPr>
              <a:t> de efica-</a:t>
            </a:r>
          </a:p>
          <a:p>
            <a:pPr algn="l">
              <a:spcBef>
                <a:spcPct val="0"/>
              </a:spcBef>
            </a:pPr>
            <a:r>
              <a:rPr lang="es-ES_tradnl" altLang="es-ES" sz="2200">
                <a:effectLst/>
              </a:rPr>
              <a:t>cia conocida” (Norma UNE-CEI)</a:t>
            </a:r>
          </a:p>
        </p:txBody>
      </p:sp>
    </p:spTree>
  </p:cSld>
  <p:clrMapOvr>
    <a:masterClrMapping/>
  </p:clrMapOvr>
  <p:transition>
    <p:cover dir="l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a:xfrm>
            <a:off x="685800" y="228600"/>
            <a:ext cx="7715250" cy="1143000"/>
          </a:xfrm>
          <a:noFill/>
          <a:ln/>
          <a:effectLst>
            <a:outerShdw dist="35921" dir="2700000" algn="ctr" rotWithShape="0">
              <a:schemeClr val="bg2"/>
            </a:outerShdw>
          </a:effectLst>
        </p:spPr>
        <p:txBody>
          <a:bodyPr/>
          <a:lstStyle/>
          <a:p>
            <a:r>
              <a:rPr lang="es-ES_tradnl" altLang="es-ES" sz="4700" b="1">
                <a:latin typeface="Tahoma" pitchFamily="34" charset="0"/>
              </a:rPr>
              <a:t>3.2 Grados de protección</a:t>
            </a:r>
            <a:endParaRPr lang="es-ES_tradnl" altLang="es-ES"/>
          </a:p>
        </p:txBody>
      </p:sp>
      <p:sp>
        <p:nvSpPr>
          <p:cNvPr id="252936" name="Rectangle 8"/>
          <p:cNvSpPr>
            <a:spLocks noChangeArrowheads="1"/>
          </p:cNvSpPr>
          <p:nvPr/>
        </p:nvSpPr>
        <p:spPr bwMode="auto">
          <a:xfrm>
            <a:off x="304800" y="1403350"/>
            <a:ext cx="8534400" cy="2101850"/>
          </a:xfrm>
          <a:prstGeom prst="rect">
            <a:avLst/>
          </a:prstGeom>
          <a:solidFill>
            <a:srgbClr val="008000"/>
          </a:solidFill>
          <a:ln>
            <a:noFill/>
          </a:ln>
          <a:effectLst/>
          <a:scene3d>
            <a:camera prst="legacyObliqueTopRight"/>
            <a:lightRig rig="legacyFlat3" dir="b"/>
          </a:scene3d>
          <a:sp3d extrusionH="49200" prstMaterial="legacyMatte">
            <a:bevelT w="13500" h="13500" prst="angle"/>
            <a:bevelB w="13500" h="13500" prst="angle"/>
            <a:extrusionClr>
              <a:srgbClr val="008000"/>
            </a:extrusionClr>
          </a:sp3d>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pPr algn="ctr">
              <a:spcBef>
                <a:spcPct val="0"/>
              </a:spcBef>
            </a:pPr>
            <a:r>
              <a:rPr lang="es-ES" altLang="es-ES" sz="2200">
                <a:effectLst>
                  <a:outerShdw blurRad="38100" dist="38100" dir="2700000" algn="tl">
                    <a:srgbClr val="000000"/>
                  </a:outerShdw>
                </a:effectLst>
              </a:rPr>
              <a:t>En la norma UNE 20-324 se establece un sistema de especificación general en función del grado de protección que se consigue en cualquier material eléctrico. El grado de protección se designa con las letras IP seguidas de tres cifras, de las cuales en las máquinas eléctricas </a:t>
            </a:r>
            <a:r>
              <a:rPr lang="es-ES" altLang="es-ES" sz="2200" u="sng">
                <a:effectLst>
                  <a:outerShdw blurRad="38100" dist="38100" dir="2700000" algn="tl">
                    <a:srgbClr val="000000"/>
                  </a:outerShdw>
                </a:effectLst>
              </a:rPr>
              <a:t>sólo se utilizan dos</a:t>
            </a:r>
            <a:r>
              <a:rPr lang="es-ES" altLang="es-ES" sz="2200">
                <a:effectLst>
                  <a:outerShdw blurRad="38100" dist="38100" dir="2700000" algn="tl">
                    <a:srgbClr val="000000"/>
                  </a:outerShdw>
                </a:effectLst>
              </a:rPr>
              <a:t>.</a:t>
            </a:r>
            <a:endParaRPr lang="es-ES_tradnl" altLang="es-ES" sz="2400">
              <a:solidFill>
                <a:srgbClr val="000000"/>
              </a:solidFill>
              <a:effectLst/>
            </a:endParaRPr>
          </a:p>
        </p:txBody>
      </p:sp>
      <p:sp>
        <p:nvSpPr>
          <p:cNvPr id="252938" name="Rectangle 10"/>
          <p:cNvSpPr>
            <a:spLocks noChangeArrowheads="1"/>
          </p:cNvSpPr>
          <p:nvPr/>
        </p:nvSpPr>
        <p:spPr bwMode="auto">
          <a:xfrm>
            <a:off x="381000" y="3768725"/>
            <a:ext cx="8534400" cy="87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Clr>
                <a:schemeClr val="accent2"/>
              </a:buClr>
              <a:buSzPct val="75000"/>
              <a:buFont typeface="Monotype Sorts" pitchFamily="2" charset="2"/>
              <a:buChar char="l"/>
            </a:pPr>
            <a:r>
              <a:rPr lang="es-ES" altLang="es-ES" sz="2200" u="sng">
                <a:solidFill>
                  <a:schemeClr val="accent2"/>
                </a:solidFill>
                <a:effectLst>
                  <a:outerShdw blurRad="38100" dist="38100" dir="2700000" algn="tl">
                    <a:srgbClr val="000000"/>
                  </a:outerShdw>
                </a:effectLst>
                <a:latin typeface="Tahoma" pitchFamily="34" charset="0"/>
              </a:rPr>
              <a:t>1ª cifra</a:t>
            </a:r>
            <a:r>
              <a:rPr lang="es-ES" altLang="es-ES" sz="2200">
                <a:effectLst>
                  <a:outerShdw blurRad="38100" dist="38100" dir="2700000" algn="tl">
                    <a:srgbClr val="000000"/>
                  </a:outerShdw>
                </a:effectLst>
                <a:latin typeface="Tahoma" pitchFamily="34" charset="0"/>
              </a:rPr>
              <a:t>: indica la protección de las personas frente a contactos bajo tensión y/o piezas en movimiento en el interior, así como la protección de la máquina frente a la penetración de cuerpos sólidos extraños.</a:t>
            </a:r>
            <a:endParaRPr lang="es-ES_tradnl" altLang="es-ES" sz="2200">
              <a:effectLst>
                <a:outerShdw blurRad="38100" dist="38100" dir="2700000" algn="tl">
                  <a:srgbClr val="000000"/>
                </a:outerShdw>
              </a:effectLst>
              <a:latin typeface="Tahoma" pitchFamily="34" charset="0"/>
            </a:endParaRPr>
          </a:p>
          <a:p>
            <a:pPr>
              <a:spcBef>
                <a:spcPct val="35000"/>
              </a:spcBef>
              <a:buClr>
                <a:schemeClr val="accent2"/>
              </a:buClr>
              <a:buSzPct val="75000"/>
              <a:buFont typeface="Monotype Sorts" pitchFamily="2" charset="2"/>
              <a:buChar char="l"/>
            </a:pPr>
            <a:r>
              <a:rPr lang="es-ES" altLang="es-ES" sz="2200" u="sng">
                <a:solidFill>
                  <a:srgbClr val="FFFF00"/>
                </a:solidFill>
                <a:effectLst>
                  <a:outerShdw blurRad="38100" dist="38100" dir="2700000" algn="tl">
                    <a:srgbClr val="000000"/>
                  </a:outerShdw>
                </a:effectLst>
                <a:latin typeface="Tahoma" pitchFamily="34" charset="0"/>
              </a:rPr>
              <a:t>2ª cifra</a:t>
            </a:r>
            <a:r>
              <a:rPr lang="es-ES" altLang="es-ES" sz="2200">
                <a:effectLst>
                  <a:outerShdw blurRad="38100" dist="38100" dir="2700000" algn="tl">
                    <a:srgbClr val="000000"/>
                  </a:outerShdw>
                </a:effectLst>
                <a:latin typeface="Tahoma" pitchFamily="34" charset="0"/>
              </a:rPr>
              <a:t>: indica la protección contra la penetración de agua.</a:t>
            </a:r>
          </a:p>
          <a:p>
            <a:pPr>
              <a:spcBef>
                <a:spcPct val="35000"/>
              </a:spcBef>
              <a:buClr>
                <a:schemeClr val="accent2"/>
              </a:buClr>
              <a:buSzPct val="75000"/>
              <a:buFont typeface="Monotype Sorts" pitchFamily="2" charset="2"/>
              <a:buChar char="l"/>
            </a:pPr>
            <a:r>
              <a:rPr lang="es-ES" altLang="es-ES" sz="2200" u="sng">
                <a:solidFill>
                  <a:schemeClr val="accent2"/>
                </a:solidFill>
                <a:effectLst>
                  <a:outerShdw blurRad="38100" dist="38100" dir="2700000" algn="tl">
                    <a:srgbClr val="000000"/>
                  </a:outerShdw>
                </a:effectLst>
                <a:latin typeface="Tahoma" pitchFamily="34" charset="0"/>
              </a:rPr>
              <a:t>3ª cifra</a:t>
            </a:r>
            <a:r>
              <a:rPr lang="es-ES" altLang="es-ES" sz="2200">
                <a:effectLst>
                  <a:outerShdw blurRad="38100" dist="38100" dir="2700000" algn="tl">
                    <a:srgbClr val="000000"/>
                  </a:outerShdw>
                </a:effectLst>
                <a:latin typeface="Tahoma" pitchFamily="34" charset="0"/>
              </a:rPr>
              <a:t>: indicaría la protección contra daños mecánicos.</a:t>
            </a:r>
            <a:endParaRPr lang="es-ES_tradnl" altLang="es-ES" sz="2200">
              <a:effectLst/>
              <a:latin typeface="Tahoma" pitchFamily="34" charset="0"/>
            </a:endParaRPr>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252938">
                                            <p:txEl>
                                              <p:pRg st="0" end="0"/>
                                            </p:txEl>
                                          </p:spTgt>
                                        </p:tgtEl>
                                        <p:attrNameLst>
                                          <p:attrName>style.visibility</p:attrName>
                                        </p:attrNameLst>
                                      </p:cBhvr>
                                      <p:to>
                                        <p:strVal val="visible"/>
                                      </p:to>
                                    </p:set>
                                    <p:anim calcmode="lin" valueType="num">
                                      <p:cBhvr>
                                        <p:cTn id="7" dur="500" fill="hold"/>
                                        <p:tgtEl>
                                          <p:spTgt spid="25293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52938">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252938">
                                            <p:txEl>
                                              <p:pRg st="0" end="0"/>
                                            </p:txEl>
                                          </p:spTgt>
                                        </p:tgtEl>
                                        <p:attrNameLst>
                                          <p:attrName>ppt_x</p:attrName>
                                        </p:attrNameLst>
                                      </p:cBhvr>
                                      <p:tavLst>
                                        <p:tav tm="0">
                                          <p:val>
                                            <p:fltVal val="0.5"/>
                                          </p:val>
                                        </p:tav>
                                        <p:tav tm="100000">
                                          <p:val>
                                            <p:strVal val="#ppt_x"/>
                                          </p:val>
                                        </p:tav>
                                      </p:tavLst>
                                    </p:anim>
                                    <p:anim calcmode="lin" valueType="num">
                                      <p:cBhvr>
                                        <p:cTn id="10" dur="500" fill="hold"/>
                                        <p:tgtEl>
                                          <p:spTgt spid="252938">
                                            <p:txEl>
                                              <p:pRg st="0" end="0"/>
                                            </p:txEl>
                                          </p:spTgt>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528" fill="hold" grpId="0" nodeType="clickEffect">
                                  <p:stCondLst>
                                    <p:cond delay="0"/>
                                  </p:stCondLst>
                                  <p:childTnLst>
                                    <p:set>
                                      <p:cBhvr>
                                        <p:cTn id="14" dur="1" fill="hold">
                                          <p:stCondLst>
                                            <p:cond delay="0"/>
                                          </p:stCondLst>
                                        </p:cTn>
                                        <p:tgtEl>
                                          <p:spTgt spid="252938">
                                            <p:txEl>
                                              <p:pRg st="1" end="1"/>
                                            </p:txEl>
                                          </p:spTgt>
                                        </p:tgtEl>
                                        <p:attrNameLst>
                                          <p:attrName>style.visibility</p:attrName>
                                        </p:attrNameLst>
                                      </p:cBhvr>
                                      <p:to>
                                        <p:strVal val="visible"/>
                                      </p:to>
                                    </p:set>
                                    <p:anim calcmode="lin" valueType="num">
                                      <p:cBhvr>
                                        <p:cTn id="15" dur="500" fill="hold"/>
                                        <p:tgtEl>
                                          <p:spTgt spid="252938">
                                            <p:txEl>
                                              <p:pRg st="1" end="1"/>
                                            </p:txEl>
                                          </p:spTgt>
                                        </p:tgtEl>
                                        <p:attrNameLst>
                                          <p:attrName>ppt_w</p:attrName>
                                        </p:attrNameLst>
                                      </p:cBhvr>
                                      <p:tavLst>
                                        <p:tav tm="0">
                                          <p:val>
                                            <p:fltVal val="0"/>
                                          </p:val>
                                        </p:tav>
                                        <p:tav tm="100000">
                                          <p:val>
                                            <p:strVal val="#ppt_w"/>
                                          </p:val>
                                        </p:tav>
                                      </p:tavLst>
                                    </p:anim>
                                    <p:anim calcmode="lin" valueType="num">
                                      <p:cBhvr>
                                        <p:cTn id="16" dur="500" fill="hold"/>
                                        <p:tgtEl>
                                          <p:spTgt spid="252938">
                                            <p:txEl>
                                              <p:pRg st="1" end="1"/>
                                            </p:txEl>
                                          </p:spTgt>
                                        </p:tgtEl>
                                        <p:attrNameLst>
                                          <p:attrName>ppt_h</p:attrName>
                                        </p:attrNameLst>
                                      </p:cBhvr>
                                      <p:tavLst>
                                        <p:tav tm="0">
                                          <p:val>
                                            <p:fltVal val="0"/>
                                          </p:val>
                                        </p:tav>
                                        <p:tav tm="100000">
                                          <p:val>
                                            <p:strVal val="#ppt_h"/>
                                          </p:val>
                                        </p:tav>
                                      </p:tavLst>
                                    </p:anim>
                                    <p:anim calcmode="lin" valueType="num">
                                      <p:cBhvr>
                                        <p:cTn id="17" dur="500" fill="hold"/>
                                        <p:tgtEl>
                                          <p:spTgt spid="252938">
                                            <p:txEl>
                                              <p:pRg st="1" end="1"/>
                                            </p:txEl>
                                          </p:spTgt>
                                        </p:tgtEl>
                                        <p:attrNameLst>
                                          <p:attrName>ppt_x</p:attrName>
                                        </p:attrNameLst>
                                      </p:cBhvr>
                                      <p:tavLst>
                                        <p:tav tm="0">
                                          <p:val>
                                            <p:fltVal val="0.5"/>
                                          </p:val>
                                        </p:tav>
                                        <p:tav tm="100000">
                                          <p:val>
                                            <p:strVal val="#ppt_x"/>
                                          </p:val>
                                        </p:tav>
                                      </p:tavLst>
                                    </p:anim>
                                    <p:anim calcmode="lin" valueType="num">
                                      <p:cBhvr>
                                        <p:cTn id="18" dur="500" fill="hold"/>
                                        <p:tgtEl>
                                          <p:spTgt spid="252938">
                                            <p:txEl>
                                              <p:pRg st="1" end="1"/>
                                            </p:txEl>
                                          </p:spTgt>
                                        </p:tgtEl>
                                        <p:attrNameLst>
                                          <p:attrName>ppt_y</p:attrName>
                                        </p:attrNameLst>
                                      </p:cBhvr>
                                      <p:tavLst>
                                        <p:tav tm="0">
                                          <p:val>
                                            <p:fltVal val="0.5"/>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528" fill="hold" grpId="0" nodeType="clickEffect">
                                  <p:stCondLst>
                                    <p:cond delay="0"/>
                                  </p:stCondLst>
                                  <p:childTnLst>
                                    <p:set>
                                      <p:cBhvr>
                                        <p:cTn id="22" dur="1" fill="hold">
                                          <p:stCondLst>
                                            <p:cond delay="0"/>
                                          </p:stCondLst>
                                        </p:cTn>
                                        <p:tgtEl>
                                          <p:spTgt spid="252938">
                                            <p:txEl>
                                              <p:pRg st="2" end="2"/>
                                            </p:txEl>
                                          </p:spTgt>
                                        </p:tgtEl>
                                        <p:attrNameLst>
                                          <p:attrName>style.visibility</p:attrName>
                                        </p:attrNameLst>
                                      </p:cBhvr>
                                      <p:to>
                                        <p:strVal val="visible"/>
                                      </p:to>
                                    </p:set>
                                    <p:anim calcmode="lin" valueType="num">
                                      <p:cBhvr>
                                        <p:cTn id="23" dur="500" fill="hold"/>
                                        <p:tgtEl>
                                          <p:spTgt spid="252938">
                                            <p:txEl>
                                              <p:pRg st="2" end="2"/>
                                            </p:txEl>
                                          </p:spTgt>
                                        </p:tgtEl>
                                        <p:attrNameLst>
                                          <p:attrName>ppt_w</p:attrName>
                                        </p:attrNameLst>
                                      </p:cBhvr>
                                      <p:tavLst>
                                        <p:tav tm="0">
                                          <p:val>
                                            <p:fltVal val="0"/>
                                          </p:val>
                                        </p:tav>
                                        <p:tav tm="100000">
                                          <p:val>
                                            <p:strVal val="#ppt_w"/>
                                          </p:val>
                                        </p:tav>
                                      </p:tavLst>
                                    </p:anim>
                                    <p:anim calcmode="lin" valueType="num">
                                      <p:cBhvr>
                                        <p:cTn id="24" dur="500" fill="hold"/>
                                        <p:tgtEl>
                                          <p:spTgt spid="252938">
                                            <p:txEl>
                                              <p:pRg st="2" end="2"/>
                                            </p:txEl>
                                          </p:spTgt>
                                        </p:tgtEl>
                                        <p:attrNameLst>
                                          <p:attrName>ppt_h</p:attrName>
                                        </p:attrNameLst>
                                      </p:cBhvr>
                                      <p:tavLst>
                                        <p:tav tm="0">
                                          <p:val>
                                            <p:fltVal val="0"/>
                                          </p:val>
                                        </p:tav>
                                        <p:tav tm="100000">
                                          <p:val>
                                            <p:strVal val="#ppt_h"/>
                                          </p:val>
                                        </p:tav>
                                      </p:tavLst>
                                    </p:anim>
                                    <p:anim calcmode="lin" valueType="num">
                                      <p:cBhvr>
                                        <p:cTn id="25" dur="500" fill="hold"/>
                                        <p:tgtEl>
                                          <p:spTgt spid="252938">
                                            <p:txEl>
                                              <p:pRg st="2" end="2"/>
                                            </p:txEl>
                                          </p:spTgt>
                                        </p:tgtEl>
                                        <p:attrNameLst>
                                          <p:attrName>ppt_x</p:attrName>
                                        </p:attrNameLst>
                                      </p:cBhvr>
                                      <p:tavLst>
                                        <p:tav tm="0">
                                          <p:val>
                                            <p:fltVal val="0.5"/>
                                          </p:val>
                                        </p:tav>
                                        <p:tav tm="100000">
                                          <p:val>
                                            <p:strVal val="#ppt_x"/>
                                          </p:val>
                                        </p:tav>
                                      </p:tavLst>
                                    </p:anim>
                                    <p:anim calcmode="lin" valueType="num">
                                      <p:cBhvr>
                                        <p:cTn id="26" dur="500" fill="hold"/>
                                        <p:tgtEl>
                                          <p:spTgt spid="252938">
                                            <p:txEl>
                                              <p:pRg st="2" end="2"/>
                                            </p:txEl>
                                          </p:spTgt>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8"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3961" name="Object 9"/>
          <p:cNvGraphicFramePr>
            <a:graphicFrameLocks noChangeAspect="1"/>
          </p:cNvGraphicFramePr>
          <p:nvPr/>
        </p:nvGraphicFramePr>
        <p:xfrm>
          <a:off x="312738" y="90488"/>
          <a:ext cx="9059862" cy="6884987"/>
        </p:xfrm>
        <a:graphic>
          <a:graphicData uri="http://schemas.openxmlformats.org/presentationml/2006/ole">
            <mc:AlternateContent xmlns:mc="http://schemas.openxmlformats.org/markup-compatibility/2006">
              <mc:Choice xmlns:v="urn:schemas-microsoft-com:vml" Requires="v">
                <p:oleObj name="Documento" r:id="rId2" imgW="5710680" imgH="4340160" progId="Word.Document.8">
                  <p:embed/>
                </p:oleObj>
              </mc:Choice>
              <mc:Fallback>
                <p:oleObj name="Documento" r:id="rId2" imgW="5710680" imgH="4340160" progId="Word.Document.8">
                  <p:embed/>
                  <p:pic>
                    <p:nvPicPr>
                      <p:cNvPr id="0"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738" y="90488"/>
                        <a:ext cx="9059862" cy="688498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oleObj>
              </mc:Fallback>
            </mc:AlternateContent>
          </a:graphicData>
        </a:graphic>
      </p:graphicFrame>
      <p:sp>
        <p:nvSpPr>
          <p:cNvPr id="253962" name="Text Box 10"/>
          <p:cNvSpPr txBox="1">
            <a:spLocks noChangeArrowheads="1"/>
          </p:cNvSpPr>
          <p:nvPr/>
        </p:nvSpPr>
        <p:spPr bwMode="auto">
          <a:xfrm>
            <a:off x="6781800" y="2438400"/>
            <a:ext cx="2286000" cy="32670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lgn="l">
              <a:spcBef>
                <a:spcPct val="0"/>
              </a:spcBef>
            </a:pPr>
            <a:r>
              <a:rPr lang="es-ES_tradnl" altLang="es-ES" sz="2600">
                <a:solidFill>
                  <a:schemeClr val="accent2"/>
                </a:solidFill>
                <a:effectLst/>
              </a:rPr>
              <a:t>Protección frente a la penetración de cuerpos extraños: Primera cifra</a:t>
            </a:r>
            <a:endParaRPr lang="es-ES_tradnl" altLang="es-ES" sz="2600">
              <a:effectLst/>
            </a:endParaRPr>
          </a:p>
          <a:p>
            <a:pPr>
              <a:spcBef>
                <a:spcPct val="0"/>
              </a:spcBef>
            </a:pPr>
            <a:endParaRPr lang="es-ES_tradnl" altLang="es-ES" sz="2600">
              <a:effectLst/>
            </a:endParaRPr>
          </a:p>
        </p:txBody>
      </p:sp>
    </p:spTree>
  </p:cSld>
  <p:clrMapOvr>
    <a:masterClrMapping/>
  </p:clrMapOvr>
  <p:transition>
    <p:cover dir="l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4979" name="Object 3"/>
          <p:cNvGraphicFramePr>
            <a:graphicFrameLocks noChangeAspect="1"/>
          </p:cNvGraphicFramePr>
          <p:nvPr/>
        </p:nvGraphicFramePr>
        <p:xfrm>
          <a:off x="533400" y="15875"/>
          <a:ext cx="7891463" cy="7032625"/>
        </p:xfrm>
        <a:graphic>
          <a:graphicData uri="http://schemas.openxmlformats.org/presentationml/2006/ole">
            <mc:AlternateContent xmlns:mc="http://schemas.openxmlformats.org/markup-compatibility/2006">
              <mc:Choice xmlns:v="urn:schemas-microsoft-com:vml" Requires="v">
                <p:oleObj name="Documento" r:id="rId2" imgW="5710680" imgH="5088960" progId="Word.Document.8">
                  <p:embed/>
                </p:oleObj>
              </mc:Choice>
              <mc:Fallback>
                <p:oleObj name="Documento" r:id="rId2" imgW="5710680" imgH="5088960" progId="Word.Document.8">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5875"/>
                        <a:ext cx="7891463" cy="70326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oleObj>
              </mc:Fallback>
            </mc:AlternateContent>
          </a:graphicData>
        </a:graphic>
      </p:graphicFrame>
      <p:sp>
        <p:nvSpPr>
          <p:cNvPr id="254982" name="Text Box 6"/>
          <p:cNvSpPr txBox="1">
            <a:spLocks noChangeArrowheads="1"/>
          </p:cNvSpPr>
          <p:nvPr/>
        </p:nvSpPr>
        <p:spPr bwMode="auto">
          <a:xfrm>
            <a:off x="6232525" y="2559050"/>
            <a:ext cx="2149475" cy="21653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lgn="l">
              <a:spcBef>
                <a:spcPct val="0"/>
              </a:spcBef>
            </a:pPr>
            <a:r>
              <a:rPr lang="es-ES_tradnl" altLang="es-ES" sz="2800">
                <a:solidFill>
                  <a:schemeClr val="accent2"/>
                </a:solidFill>
                <a:effectLst/>
              </a:rPr>
              <a:t>Protección frente a entrada  de agua</a:t>
            </a:r>
            <a:endParaRPr lang="es-ES_tradnl" altLang="es-ES" sz="2800">
              <a:effectLst/>
            </a:endParaRPr>
          </a:p>
          <a:p>
            <a:pPr>
              <a:spcBef>
                <a:spcPct val="0"/>
              </a:spcBef>
            </a:pPr>
            <a:endParaRPr lang="es-ES_tradnl" altLang="es-ES" sz="2400">
              <a:effectLst/>
            </a:endParaRPr>
          </a:p>
        </p:txBody>
      </p:sp>
    </p:spTree>
  </p:cSld>
  <p:clrMapOvr>
    <a:masterClrMapping/>
  </p:clrMapOvr>
  <p:transition>
    <p:cover dir="l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381000" y="-76200"/>
            <a:ext cx="8458200" cy="1143000"/>
          </a:xfrm>
          <a:noFill/>
          <a:ln/>
          <a:effectLst>
            <a:outerShdw dist="35921" dir="2700000" algn="ctr" rotWithShape="0">
              <a:schemeClr val="bg2"/>
            </a:outerShdw>
          </a:effectLst>
        </p:spPr>
        <p:txBody>
          <a:bodyPr/>
          <a:lstStyle/>
          <a:p>
            <a:r>
              <a:rPr lang="es-ES_tradnl" altLang="es-ES" sz="4700" b="1">
                <a:latin typeface="Tahoma" pitchFamily="34" charset="0"/>
              </a:rPr>
              <a:t>3.3 Placa de características </a:t>
            </a:r>
            <a:endParaRPr lang="es-ES_tradnl" altLang="es-ES"/>
          </a:p>
        </p:txBody>
      </p:sp>
      <p:pic>
        <p:nvPicPr>
          <p:cNvPr id="257032"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7325" y="990600"/>
            <a:ext cx="4460875" cy="368141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sp>
        <p:nvSpPr>
          <p:cNvPr id="257033" name="Rectangle 9"/>
          <p:cNvSpPr>
            <a:spLocks noChangeArrowheads="1"/>
          </p:cNvSpPr>
          <p:nvPr/>
        </p:nvSpPr>
        <p:spPr bwMode="auto">
          <a:xfrm>
            <a:off x="3813175" y="903288"/>
            <a:ext cx="5864225" cy="367188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175">
                <a:solidFill>
                  <a:schemeClr val="bg2"/>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lvl="2" algn="l">
              <a:spcBef>
                <a:spcPct val="24000"/>
              </a:spcBef>
            </a:pPr>
            <a:r>
              <a:rPr lang="es-ES" altLang="es-ES" sz="1600">
                <a:solidFill>
                  <a:schemeClr val="accent2"/>
                </a:solidFill>
                <a:effectLst>
                  <a:outerShdw blurRad="38100" dist="38100" dir="2700000" algn="tl">
                    <a:srgbClr val="000000"/>
                  </a:outerShdw>
                </a:effectLst>
                <a:latin typeface="Arial" charset="0"/>
              </a:rPr>
              <a:t>3</a:t>
            </a:r>
            <a:r>
              <a:rPr lang="es-ES" altLang="es-ES" sz="1600">
                <a:effectLst>
                  <a:outerShdw blurRad="38100" dist="38100" dir="2700000" algn="tl">
                    <a:srgbClr val="000000"/>
                  </a:outerShdw>
                </a:effectLst>
                <a:latin typeface="Arial" charset="0"/>
              </a:rPr>
              <a:t> Clase de corriente (alterna o continua).</a:t>
            </a:r>
          </a:p>
          <a:p>
            <a:pPr lvl="2" algn="l">
              <a:spcBef>
                <a:spcPct val="24000"/>
              </a:spcBef>
            </a:pPr>
            <a:r>
              <a:rPr lang="es-ES" altLang="es-ES" sz="1600">
                <a:solidFill>
                  <a:schemeClr val="accent2"/>
                </a:solidFill>
                <a:effectLst>
                  <a:outerShdw blurRad="38100" dist="38100" dir="2700000" algn="tl">
                    <a:srgbClr val="000000"/>
                  </a:outerShdw>
                </a:effectLst>
                <a:latin typeface="Arial" charset="0"/>
              </a:rPr>
              <a:t>4</a:t>
            </a:r>
            <a:r>
              <a:rPr lang="es-ES" altLang="es-ES" sz="1600">
                <a:effectLst>
                  <a:outerShdw blurRad="38100" dist="38100" dir="2700000" algn="tl">
                    <a:srgbClr val="000000"/>
                  </a:outerShdw>
                </a:effectLst>
                <a:latin typeface="Arial" charset="0"/>
              </a:rPr>
              <a:t> Forma de trabajo (motor o generador).</a:t>
            </a:r>
          </a:p>
          <a:p>
            <a:pPr lvl="2" algn="l">
              <a:spcBef>
                <a:spcPct val="24000"/>
              </a:spcBef>
            </a:pPr>
            <a:r>
              <a:rPr lang="es-ES" altLang="es-ES" sz="1600">
                <a:solidFill>
                  <a:schemeClr val="accent2"/>
                </a:solidFill>
                <a:effectLst>
                  <a:outerShdw blurRad="38100" dist="38100" dir="2700000" algn="tl">
                    <a:srgbClr val="000000"/>
                  </a:outerShdw>
                </a:effectLst>
                <a:latin typeface="Arial" charset="0"/>
              </a:rPr>
              <a:t>5</a:t>
            </a:r>
            <a:r>
              <a:rPr lang="es-ES" altLang="es-ES" sz="1600">
                <a:effectLst>
                  <a:outerShdw blurRad="38100" dist="38100" dir="2700000" algn="tl">
                    <a:srgbClr val="000000"/>
                  </a:outerShdw>
                </a:effectLst>
                <a:latin typeface="Arial" charset="0"/>
              </a:rPr>
              <a:t> Número de serie de la máquina.</a:t>
            </a:r>
          </a:p>
          <a:p>
            <a:pPr lvl="2" algn="l">
              <a:spcBef>
                <a:spcPct val="24000"/>
              </a:spcBef>
            </a:pPr>
            <a:r>
              <a:rPr lang="es-ES" altLang="es-ES" sz="1600">
                <a:solidFill>
                  <a:schemeClr val="accent2"/>
                </a:solidFill>
                <a:effectLst>
                  <a:outerShdw blurRad="38100" dist="38100" dir="2700000" algn="tl">
                    <a:srgbClr val="000000"/>
                  </a:outerShdw>
                </a:effectLst>
                <a:latin typeface="Arial" charset="0"/>
              </a:rPr>
              <a:t>6</a:t>
            </a:r>
            <a:r>
              <a:rPr lang="es-ES" altLang="es-ES" sz="1600">
                <a:effectLst>
                  <a:outerShdw blurRad="38100" dist="38100" dir="2700000" algn="tl">
                    <a:srgbClr val="000000"/>
                  </a:outerShdw>
                </a:effectLst>
                <a:latin typeface="Arial" charset="0"/>
              </a:rPr>
              <a:t> Conexión del devanado estatórico ( o ).</a:t>
            </a:r>
          </a:p>
          <a:p>
            <a:pPr lvl="2" algn="l">
              <a:spcBef>
                <a:spcPct val="24000"/>
              </a:spcBef>
            </a:pPr>
            <a:r>
              <a:rPr lang="es-ES" altLang="es-ES" sz="1600">
                <a:solidFill>
                  <a:schemeClr val="accent2"/>
                </a:solidFill>
                <a:effectLst>
                  <a:outerShdw blurRad="38100" dist="38100" dir="2700000" algn="tl">
                    <a:srgbClr val="000000"/>
                  </a:outerShdw>
                </a:effectLst>
                <a:latin typeface="Arial" charset="0"/>
              </a:rPr>
              <a:t>7</a:t>
            </a:r>
            <a:r>
              <a:rPr lang="es-ES" altLang="es-ES" sz="1600">
                <a:effectLst>
                  <a:outerShdw blurRad="38100" dist="38100" dir="2700000" algn="tl">
                    <a:srgbClr val="000000"/>
                  </a:outerShdw>
                </a:effectLst>
                <a:latin typeface="Arial" charset="0"/>
              </a:rPr>
              <a:t> Tensión nominal.</a:t>
            </a:r>
          </a:p>
          <a:p>
            <a:pPr lvl="2" algn="l">
              <a:spcBef>
                <a:spcPct val="24000"/>
              </a:spcBef>
            </a:pPr>
            <a:r>
              <a:rPr lang="es-ES" altLang="es-ES" sz="1600">
                <a:solidFill>
                  <a:schemeClr val="accent2"/>
                </a:solidFill>
                <a:effectLst>
                  <a:outerShdw blurRad="38100" dist="38100" dir="2700000" algn="tl">
                    <a:srgbClr val="000000"/>
                  </a:outerShdw>
                </a:effectLst>
                <a:latin typeface="Arial" charset="0"/>
              </a:rPr>
              <a:t>8</a:t>
            </a:r>
            <a:r>
              <a:rPr lang="es-ES" altLang="es-ES" sz="1600">
                <a:effectLst>
                  <a:outerShdw blurRad="38100" dist="38100" dir="2700000" algn="tl">
                    <a:srgbClr val="000000"/>
                  </a:outerShdw>
                </a:effectLst>
                <a:latin typeface="Arial" charset="0"/>
              </a:rPr>
              <a:t> Corriente nominal.</a:t>
            </a:r>
          </a:p>
          <a:p>
            <a:pPr lvl="2" algn="l">
              <a:spcBef>
                <a:spcPct val="24000"/>
              </a:spcBef>
            </a:pPr>
            <a:r>
              <a:rPr lang="es-ES" altLang="es-ES" sz="1600">
                <a:solidFill>
                  <a:schemeClr val="accent2"/>
                </a:solidFill>
                <a:effectLst>
                  <a:outerShdw blurRad="38100" dist="38100" dir="2700000" algn="tl">
                    <a:srgbClr val="000000"/>
                  </a:outerShdw>
                </a:effectLst>
                <a:latin typeface="Arial" charset="0"/>
              </a:rPr>
              <a:t>9</a:t>
            </a:r>
            <a:r>
              <a:rPr lang="es-ES" altLang="es-ES" sz="1600">
                <a:effectLst>
                  <a:outerShdw blurRad="38100" dist="38100" dir="2700000" algn="tl">
                    <a:srgbClr val="000000"/>
                  </a:outerShdw>
                </a:effectLst>
                <a:latin typeface="Arial" charset="0"/>
              </a:rPr>
              <a:t> Potencia nominal.</a:t>
            </a:r>
          </a:p>
          <a:p>
            <a:pPr lvl="2" algn="l">
              <a:spcBef>
                <a:spcPct val="24000"/>
              </a:spcBef>
            </a:pPr>
            <a:r>
              <a:rPr lang="es-ES" altLang="es-ES" sz="1600">
                <a:solidFill>
                  <a:schemeClr val="accent2"/>
                </a:solidFill>
                <a:effectLst>
                  <a:outerShdw blurRad="38100" dist="38100" dir="2700000" algn="tl">
                    <a:srgbClr val="000000"/>
                  </a:outerShdw>
                </a:effectLst>
                <a:latin typeface="Arial" charset="0"/>
              </a:rPr>
              <a:t>10</a:t>
            </a:r>
            <a:r>
              <a:rPr lang="es-ES" altLang="es-ES" sz="1600">
                <a:effectLst>
                  <a:outerShdw blurRad="38100" dist="38100" dir="2700000" algn="tl">
                    <a:srgbClr val="000000"/>
                  </a:outerShdw>
                </a:effectLst>
                <a:latin typeface="Arial" charset="0"/>
              </a:rPr>
              <a:t> Abreviatura de unidad de potencia (kW).</a:t>
            </a:r>
          </a:p>
          <a:p>
            <a:pPr lvl="2" algn="l">
              <a:spcBef>
                <a:spcPct val="24000"/>
              </a:spcBef>
            </a:pPr>
            <a:r>
              <a:rPr lang="es-ES" altLang="es-ES" sz="1600">
                <a:solidFill>
                  <a:schemeClr val="accent2"/>
                </a:solidFill>
                <a:effectLst>
                  <a:outerShdw blurRad="38100" dist="38100" dir="2700000" algn="tl">
                    <a:srgbClr val="000000"/>
                  </a:outerShdw>
                </a:effectLst>
                <a:latin typeface="Arial" charset="0"/>
              </a:rPr>
              <a:t>11</a:t>
            </a:r>
            <a:r>
              <a:rPr lang="es-ES" altLang="es-ES" sz="1600">
                <a:effectLst>
                  <a:outerShdw blurRad="38100" dist="38100" dir="2700000" algn="tl">
                    <a:srgbClr val="000000"/>
                  </a:outerShdw>
                </a:effectLst>
                <a:latin typeface="Arial" charset="0"/>
              </a:rPr>
              <a:t> Clase de servicio.</a:t>
            </a:r>
          </a:p>
          <a:p>
            <a:pPr lvl="2" algn="l">
              <a:spcBef>
                <a:spcPct val="24000"/>
              </a:spcBef>
            </a:pPr>
            <a:r>
              <a:rPr lang="es-ES" altLang="es-ES" sz="1600">
                <a:solidFill>
                  <a:schemeClr val="accent2"/>
                </a:solidFill>
                <a:effectLst>
                  <a:outerShdw blurRad="38100" dist="38100" dir="2700000" algn="tl">
                    <a:srgbClr val="000000"/>
                  </a:outerShdw>
                </a:effectLst>
                <a:latin typeface="Arial" charset="0"/>
              </a:rPr>
              <a:t>12</a:t>
            </a:r>
            <a:r>
              <a:rPr lang="es-ES" altLang="es-ES" sz="1600">
                <a:effectLst>
                  <a:outerShdw blurRad="38100" dist="38100" dir="2700000" algn="tl">
                    <a:srgbClr val="000000"/>
                  </a:outerShdw>
                </a:effectLst>
                <a:latin typeface="Arial" charset="0"/>
              </a:rPr>
              <a:t> Factor de potencia nominal.</a:t>
            </a:r>
          </a:p>
          <a:p>
            <a:pPr lvl="2" algn="l">
              <a:spcBef>
                <a:spcPct val="24000"/>
              </a:spcBef>
            </a:pPr>
            <a:r>
              <a:rPr lang="es-ES" altLang="es-ES" sz="1600">
                <a:solidFill>
                  <a:schemeClr val="accent2"/>
                </a:solidFill>
                <a:effectLst>
                  <a:outerShdw blurRad="38100" dist="38100" dir="2700000" algn="tl">
                    <a:srgbClr val="000000"/>
                  </a:outerShdw>
                </a:effectLst>
                <a:latin typeface="Arial" charset="0"/>
              </a:rPr>
              <a:t>13</a:t>
            </a:r>
            <a:r>
              <a:rPr lang="es-ES" altLang="es-ES" sz="1600">
                <a:effectLst>
                  <a:outerShdw blurRad="38100" dist="38100" dir="2700000" algn="tl">
                    <a:srgbClr val="000000"/>
                  </a:outerShdw>
                </a:effectLst>
                <a:latin typeface="Arial" charset="0"/>
              </a:rPr>
              <a:t> Velocidad nominal.</a:t>
            </a:r>
          </a:p>
          <a:p>
            <a:pPr lvl="2" algn="l">
              <a:spcBef>
                <a:spcPct val="24000"/>
              </a:spcBef>
            </a:pPr>
            <a:r>
              <a:rPr lang="es-ES" altLang="es-ES" sz="1600">
                <a:solidFill>
                  <a:schemeClr val="accent2"/>
                </a:solidFill>
                <a:effectLst>
                  <a:outerShdw blurRad="38100" dist="38100" dir="2700000" algn="tl">
                    <a:srgbClr val="000000"/>
                  </a:outerShdw>
                </a:effectLst>
                <a:latin typeface="Arial" charset="0"/>
              </a:rPr>
              <a:t>14</a:t>
            </a:r>
            <a:r>
              <a:rPr lang="es-ES" altLang="es-ES" sz="1600">
                <a:effectLst>
                  <a:outerShdw blurRad="38100" dist="38100" dir="2700000" algn="tl">
                    <a:srgbClr val="000000"/>
                  </a:outerShdw>
                </a:effectLst>
                <a:latin typeface="Arial" charset="0"/>
              </a:rPr>
              <a:t> Frecuencia nominal.</a:t>
            </a:r>
            <a:endParaRPr lang="es-ES" altLang="es-ES">
              <a:effectLst>
                <a:outerShdw blurRad="38100" dist="38100" dir="2700000" algn="tl">
                  <a:srgbClr val="000000"/>
                </a:outerShdw>
              </a:effectLst>
              <a:latin typeface="Arial" charset="0"/>
            </a:endParaRPr>
          </a:p>
        </p:txBody>
      </p:sp>
      <p:sp>
        <p:nvSpPr>
          <p:cNvPr id="257034" name="Rectangle 10"/>
          <p:cNvSpPr>
            <a:spLocks noChangeArrowheads="1"/>
          </p:cNvSpPr>
          <p:nvPr/>
        </p:nvSpPr>
        <p:spPr bwMode="auto">
          <a:xfrm>
            <a:off x="-609600" y="4672013"/>
            <a:ext cx="9807575" cy="21558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1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lvl="2" algn="l">
              <a:spcBef>
                <a:spcPct val="24000"/>
              </a:spcBef>
            </a:pPr>
            <a:r>
              <a:rPr lang="es-ES" altLang="es-ES" sz="1600" dirty="0">
                <a:solidFill>
                  <a:schemeClr val="accent2"/>
                </a:solidFill>
                <a:effectLst>
                  <a:outerShdw blurRad="38100" dist="38100" dir="2700000" algn="tl">
                    <a:srgbClr val="000000"/>
                  </a:outerShdw>
                </a:effectLst>
                <a:latin typeface="Arial" charset="0"/>
              </a:rPr>
              <a:t>15</a:t>
            </a:r>
            <a:r>
              <a:rPr lang="es-ES" altLang="es-ES" sz="1600" dirty="0">
                <a:effectLst>
                  <a:outerShdw blurRad="38100" dist="38100" dir="2700000" algn="tl">
                    <a:srgbClr val="000000"/>
                  </a:outerShdw>
                </a:effectLst>
                <a:latin typeface="Arial" charset="0"/>
              </a:rPr>
              <a:t> Excitación en motores CC, Rotor en motores inducción de rotor bobinado.</a:t>
            </a:r>
          </a:p>
          <a:p>
            <a:pPr lvl="2" algn="l">
              <a:spcBef>
                <a:spcPct val="24000"/>
              </a:spcBef>
            </a:pPr>
            <a:r>
              <a:rPr lang="es-ES" altLang="es-ES" sz="1600" dirty="0">
                <a:solidFill>
                  <a:schemeClr val="accent2"/>
                </a:solidFill>
                <a:effectLst>
                  <a:outerShdw blurRad="38100" dist="38100" dir="2700000" algn="tl">
                    <a:srgbClr val="000000"/>
                  </a:outerShdw>
                </a:effectLst>
                <a:latin typeface="Arial" charset="0"/>
              </a:rPr>
              <a:t>16</a:t>
            </a:r>
            <a:r>
              <a:rPr lang="es-ES" altLang="es-ES" sz="1600" dirty="0">
                <a:effectLst>
                  <a:outerShdw blurRad="38100" dist="38100" dir="2700000" algn="tl">
                    <a:srgbClr val="000000"/>
                  </a:outerShdw>
                </a:effectLst>
                <a:latin typeface="Arial" charset="0"/>
              </a:rPr>
              <a:t> Tensión de </a:t>
            </a:r>
            <a:r>
              <a:rPr lang="es-ES" altLang="es-ES" sz="1600" dirty="0" err="1">
                <a:effectLst>
                  <a:outerShdw blurRad="38100" dist="38100" dir="2700000" algn="tl">
                    <a:srgbClr val="000000"/>
                  </a:outerShdw>
                </a:effectLst>
                <a:latin typeface="Arial" charset="0"/>
              </a:rPr>
              <a:t>Exc</a:t>
            </a:r>
            <a:r>
              <a:rPr lang="es-ES" altLang="es-ES" sz="1600" dirty="0">
                <a:effectLst>
                  <a:outerShdw blurRad="38100" dist="38100" dir="2700000" algn="tl">
                    <a:srgbClr val="000000"/>
                  </a:outerShdw>
                </a:effectLst>
                <a:latin typeface="Arial" charset="0"/>
              </a:rPr>
              <a:t>. en máquinas de CC. Tensión </a:t>
            </a:r>
            <a:r>
              <a:rPr lang="es-ES" altLang="es-ES" sz="1600" dirty="0" err="1">
                <a:effectLst>
                  <a:outerShdw blurRad="38100" dist="38100" dir="2700000" algn="tl">
                    <a:srgbClr val="000000"/>
                  </a:outerShdw>
                </a:effectLst>
                <a:latin typeface="Arial" charset="0"/>
              </a:rPr>
              <a:t>rotorica</a:t>
            </a:r>
            <a:r>
              <a:rPr lang="es-ES" altLang="es-ES" sz="1600" dirty="0">
                <a:effectLst>
                  <a:outerShdw blurRad="38100" dist="38100" dir="2700000" algn="tl">
                    <a:srgbClr val="000000"/>
                  </a:outerShdw>
                </a:effectLst>
                <a:latin typeface="Arial" charset="0"/>
              </a:rPr>
              <a:t> en motores de rotor bobinado.</a:t>
            </a:r>
          </a:p>
          <a:p>
            <a:pPr lvl="2" algn="l">
              <a:spcBef>
                <a:spcPct val="24000"/>
              </a:spcBef>
            </a:pPr>
            <a:r>
              <a:rPr lang="es-ES" altLang="es-ES" sz="1600" dirty="0">
                <a:solidFill>
                  <a:schemeClr val="accent2"/>
                </a:solidFill>
                <a:effectLst>
                  <a:outerShdw blurRad="38100" dist="38100" dir="2700000" algn="tl">
                    <a:srgbClr val="000000"/>
                  </a:outerShdw>
                </a:effectLst>
                <a:latin typeface="Arial" charset="0"/>
              </a:rPr>
              <a:t>17</a:t>
            </a:r>
            <a:r>
              <a:rPr lang="es-ES" altLang="es-ES" sz="1600" dirty="0">
                <a:effectLst>
                  <a:outerShdw blurRad="38100" dist="38100" dir="2700000" algn="tl">
                    <a:srgbClr val="000000"/>
                  </a:outerShdw>
                </a:effectLst>
                <a:latin typeface="Arial" charset="0"/>
              </a:rPr>
              <a:t> Corriente de excitación máquina CC. Corriente </a:t>
            </a:r>
            <a:r>
              <a:rPr lang="es-ES" altLang="es-ES" sz="1600" dirty="0" err="1">
                <a:effectLst>
                  <a:outerShdw blurRad="38100" dist="38100" dir="2700000" algn="tl">
                    <a:srgbClr val="000000"/>
                  </a:outerShdw>
                </a:effectLst>
                <a:latin typeface="Arial" charset="0"/>
              </a:rPr>
              <a:t>rotórica</a:t>
            </a:r>
            <a:r>
              <a:rPr lang="es-ES" altLang="es-ES" sz="1600" dirty="0">
                <a:effectLst>
                  <a:outerShdw blurRad="38100" dist="38100" dir="2700000" algn="tl">
                    <a:srgbClr val="000000"/>
                  </a:outerShdw>
                </a:effectLst>
                <a:latin typeface="Arial" charset="0"/>
              </a:rPr>
              <a:t> en motores de rotor bobinado.</a:t>
            </a:r>
          </a:p>
          <a:p>
            <a:pPr lvl="2" algn="l">
              <a:spcBef>
                <a:spcPct val="24000"/>
              </a:spcBef>
            </a:pPr>
            <a:r>
              <a:rPr lang="es-ES" altLang="es-ES" sz="1600" dirty="0">
                <a:solidFill>
                  <a:schemeClr val="accent2"/>
                </a:solidFill>
                <a:effectLst>
                  <a:outerShdw blurRad="38100" dist="38100" dir="2700000" algn="tl">
                    <a:srgbClr val="000000"/>
                  </a:outerShdw>
                </a:effectLst>
                <a:latin typeface="Arial" charset="0"/>
              </a:rPr>
              <a:t>18</a:t>
            </a:r>
            <a:r>
              <a:rPr lang="es-ES" altLang="es-ES" sz="1600" dirty="0">
                <a:effectLst>
                  <a:outerShdw blurRad="38100" dist="38100" dir="2700000" algn="tl">
                    <a:srgbClr val="000000"/>
                  </a:outerShdw>
                </a:effectLst>
                <a:latin typeface="Arial" charset="0"/>
              </a:rPr>
              <a:t> Clase de aislamiento.</a:t>
            </a:r>
          </a:p>
          <a:p>
            <a:pPr lvl="2" algn="l">
              <a:spcBef>
                <a:spcPct val="24000"/>
              </a:spcBef>
            </a:pPr>
            <a:r>
              <a:rPr lang="es-ES" altLang="es-ES" sz="1600" dirty="0">
                <a:solidFill>
                  <a:schemeClr val="accent2"/>
                </a:solidFill>
                <a:effectLst>
                  <a:outerShdw blurRad="38100" dist="38100" dir="2700000" algn="tl">
                    <a:srgbClr val="000000"/>
                  </a:outerShdw>
                </a:effectLst>
                <a:latin typeface="Arial" charset="0"/>
              </a:rPr>
              <a:t>19</a:t>
            </a:r>
            <a:r>
              <a:rPr lang="es-ES" altLang="es-ES" sz="1600" dirty="0">
                <a:effectLst>
                  <a:outerShdw blurRad="38100" dist="38100" dir="2700000" algn="tl">
                    <a:srgbClr val="000000"/>
                  </a:outerShdw>
                </a:effectLst>
                <a:latin typeface="Arial" charset="0"/>
              </a:rPr>
              <a:t> Grado de protección.</a:t>
            </a:r>
          </a:p>
          <a:p>
            <a:pPr lvl="2" algn="l">
              <a:spcBef>
                <a:spcPct val="24000"/>
              </a:spcBef>
            </a:pPr>
            <a:r>
              <a:rPr lang="es-ES" altLang="es-ES" sz="1600" dirty="0">
                <a:solidFill>
                  <a:schemeClr val="accent2"/>
                </a:solidFill>
                <a:effectLst>
                  <a:outerShdw blurRad="38100" dist="38100" dir="2700000" algn="tl">
                    <a:srgbClr val="000000"/>
                  </a:outerShdw>
                </a:effectLst>
                <a:latin typeface="Arial" charset="0"/>
              </a:rPr>
              <a:t>20</a:t>
            </a:r>
            <a:r>
              <a:rPr lang="es-ES" altLang="es-ES" sz="1600" dirty="0">
                <a:effectLst>
                  <a:outerShdw blurRad="38100" dist="38100" dir="2700000" algn="tl">
                    <a:srgbClr val="000000"/>
                  </a:outerShdw>
                </a:effectLst>
                <a:latin typeface="Arial" charset="0"/>
              </a:rPr>
              <a:t> Peso.</a:t>
            </a:r>
          </a:p>
          <a:p>
            <a:pPr lvl="2" algn="l">
              <a:spcBef>
                <a:spcPct val="24000"/>
              </a:spcBef>
            </a:pPr>
            <a:r>
              <a:rPr lang="es-ES" altLang="es-ES" sz="1600" dirty="0">
                <a:solidFill>
                  <a:schemeClr val="accent2"/>
                </a:solidFill>
                <a:effectLst>
                  <a:outerShdw blurRad="38100" dist="38100" dir="2700000" algn="tl">
                    <a:srgbClr val="000000"/>
                  </a:outerShdw>
                </a:effectLst>
                <a:latin typeface="Arial" charset="0"/>
              </a:rPr>
              <a:t>21</a:t>
            </a:r>
            <a:r>
              <a:rPr lang="es-ES" altLang="es-ES" sz="1600" dirty="0">
                <a:effectLst>
                  <a:outerShdw blurRad="38100" dist="38100" dir="2700000" algn="tl">
                    <a:srgbClr val="000000"/>
                  </a:outerShdw>
                </a:effectLst>
                <a:latin typeface="Arial" charset="0"/>
              </a:rPr>
              <a:t> Fabricante.</a:t>
            </a:r>
            <a:endParaRPr lang="es-ES_tradnl" altLang="es-ES" dirty="0">
              <a:effectLst>
                <a:outerShdw blurRad="38100" dist="38100" dir="2700000" algn="tl">
                  <a:srgbClr val="000000"/>
                </a:outerShdw>
              </a:effectLst>
              <a:latin typeface="Arial" charset="0"/>
            </a:endParaRPr>
          </a:p>
        </p:txBody>
      </p:sp>
      <p:sp>
        <p:nvSpPr>
          <p:cNvPr id="257035" name="Rectangle 11"/>
          <p:cNvSpPr>
            <a:spLocks noChangeArrowheads="1"/>
          </p:cNvSpPr>
          <p:nvPr/>
        </p:nvSpPr>
        <p:spPr bwMode="auto">
          <a:xfrm>
            <a:off x="2915816" y="5738813"/>
            <a:ext cx="6048672" cy="969496"/>
          </a:xfrm>
          <a:prstGeom prst="rect">
            <a:avLst/>
          </a:prstGeom>
          <a:solidFill>
            <a:srgbClr val="C00000"/>
          </a:solidFill>
          <a:ln>
            <a:noFill/>
          </a:ln>
          <a:effectLst/>
          <a:scene3d>
            <a:camera prst="legacyObliqueTopRight"/>
            <a:lightRig rig="legacyFlat3" dir="b"/>
          </a:scene3d>
          <a:sp3d extrusionH="49200" prstMaterial="legacyMatte">
            <a:bevelT w="13500" h="13500" prst="angle"/>
            <a:bevelB w="13500" h="13500" prst="angle"/>
            <a:extrusionClr>
              <a:srgbClr val="FF0000"/>
            </a:extrusionClr>
          </a:sp3d>
        </p:spPr>
        <p:txBody>
          <a:bodyPr wrap="square">
            <a:spAutoFit/>
            <a:flatTx/>
          </a:bodyPr>
          <a:lstStyle/>
          <a:p>
            <a:pPr algn="l">
              <a:spcBef>
                <a:spcPct val="0"/>
              </a:spcBef>
            </a:pPr>
            <a:r>
              <a:rPr lang="es-ES_tradnl" altLang="es-ES" sz="1900" dirty="0">
                <a:effectLst>
                  <a:outerShdw blurRad="38100" dist="38100" dir="2700000" algn="tl">
                    <a:srgbClr val="000000"/>
                  </a:outerShdw>
                </a:effectLst>
              </a:rPr>
              <a:t>Todas las magnitudes son NOMINALES o ASIGNADAS: aquéllas para las que la máquina ha sido diseñada</a:t>
            </a:r>
            <a:endParaRPr lang="es-ES" altLang="es-ES" sz="1900" dirty="0">
              <a:effectLst>
                <a:outerShdw blurRad="38100" dist="38100" dir="2700000" algn="tl">
                  <a:srgbClr val="000000"/>
                </a:outerShdw>
              </a:effectLst>
            </a:endParaRPr>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257035"/>
                                        </p:tgtEl>
                                        <p:attrNameLst>
                                          <p:attrName>style.visibility</p:attrName>
                                        </p:attrNameLst>
                                      </p:cBhvr>
                                      <p:to>
                                        <p:strVal val="visible"/>
                                      </p:to>
                                    </p:set>
                                    <p:anim calcmode="lin" valueType="num">
                                      <p:cBhvr>
                                        <p:cTn id="7" dur="500" fill="hold"/>
                                        <p:tgtEl>
                                          <p:spTgt spid="257035"/>
                                        </p:tgtEl>
                                        <p:attrNameLst>
                                          <p:attrName>ppt_w</p:attrName>
                                        </p:attrNameLst>
                                      </p:cBhvr>
                                      <p:tavLst>
                                        <p:tav tm="0">
                                          <p:val>
                                            <p:fltVal val="0"/>
                                          </p:val>
                                        </p:tav>
                                        <p:tav tm="100000">
                                          <p:val>
                                            <p:strVal val="#ppt_w"/>
                                          </p:val>
                                        </p:tav>
                                      </p:tavLst>
                                    </p:anim>
                                    <p:anim calcmode="lin" valueType="num">
                                      <p:cBhvr>
                                        <p:cTn id="8" dur="500" fill="hold"/>
                                        <p:tgtEl>
                                          <p:spTgt spid="25703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35"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a:xfrm>
            <a:off x="590550" y="381000"/>
            <a:ext cx="7867650" cy="1143000"/>
          </a:xfrm>
          <a:noFill/>
          <a:ln/>
          <a:effectLst>
            <a:outerShdw dist="35921" dir="2700000" algn="ctr" rotWithShape="0">
              <a:schemeClr val="bg2"/>
            </a:outerShdw>
          </a:effectLst>
        </p:spPr>
        <p:txBody>
          <a:bodyPr/>
          <a:lstStyle/>
          <a:p>
            <a:r>
              <a:rPr lang="es-ES_tradnl" altLang="es-ES" sz="4700" b="1">
                <a:latin typeface="Tahoma" pitchFamily="34" charset="0"/>
              </a:rPr>
              <a:t>3.4 Códigos refrigeración transformadores I</a:t>
            </a:r>
            <a:endParaRPr lang="es-ES_tradnl" altLang="es-ES"/>
          </a:p>
        </p:txBody>
      </p:sp>
      <p:sp>
        <p:nvSpPr>
          <p:cNvPr id="270341" name="Rectangle 5"/>
          <p:cNvSpPr>
            <a:spLocks noChangeArrowheads="1"/>
          </p:cNvSpPr>
          <p:nvPr/>
        </p:nvSpPr>
        <p:spPr bwMode="auto">
          <a:xfrm>
            <a:off x="685800" y="2228850"/>
            <a:ext cx="7772400" cy="1584325"/>
          </a:xfrm>
          <a:prstGeom prst="rect">
            <a:avLst/>
          </a:prstGeom>
          <a:gradFill rotWithShape="0">
            <a:gsLst>
              <a:gs pos="0">
                <a:srgbClr val="008000">
                  <a:gamma/>
                  <a:shade val="12157"/>
                  <a:invGamma/>
                </a:srgbClr>
              </a:gs>
              <a:gs pos="50000">
                <a:srgbClr val="008000"/>
              </a:gs>
              <a:gs pos="100000">
                <a:srgbClr val="008000">
                  <a:gamma/>
                  <a:shade val="12157"/>
                  <a:invGamma/>
                </a:srgbClr>
              </a:gs>
            </a:gsLst>
            <a:lin ang="2700000" scaled="1"/>
          </a:gradFill>
          <a:ln>
            <a:noFill/>
          </a:ln>
          <a:effectLst/>
          <a:scene3d>
            <a:camera prst="legacyObliqueTopRight"/>
            <a:lightRig rig="legacyFlat3" dir="b"/>
          </a:scene3d>
          <a:sp3d extrusionH="49200" prstMaterial="legacyMatte">
            <a:bevelT w="13500" h="13500" prst="angle"/>
            <a:bevelB w="13500" h="13500" prst="angle"/>
            <a:extrusionClr>
              <a:srgbClr val="008000"/>
            </a:extrusionClr>
          </a:sp3d>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pPr algn="ctr">
              <a:spcBef>
                <a:spcPct val="0"/>
              </a:spcBef>
            </a:pPr>
            <a:r>
              <a:rPr lang="es-ES" altLang="es-ES" sz="2200">
                <a:effectLst>
                  <a:outerShdw blurRad="38100" dist="38100" dir="2700000" algn="tl">
                    <a:srgbClr val="000000"/>
                  </a:outerShdw>
                </a:effectLst>
              </a:rPr>
              <a:t>Según que la circulación del fluido refrigerante se deba a convección natural o forzada (impulsado por una bomba) se habla de refrigeración natural (</a:t>
            </a:r>
            <a:r>
              <a:rPr lang="es-ES" altLang="es-ES" sz="2700">
                <a:solidFill>
                  <a:schemeClr val="hlink"/>
                </a:solidFill>
                <a:effectLst>
                  <a:outerShdw blurRad="38100" dist="38100" dir="2700000" algn="tl">
                    <a:srgbClr val="000000"/>
                  </a:outerShdw>
                </a:effectLst>
              </a:rPr>
              <a:t>N</a:t>
            </a:r>
            <a:r>
              <a:rPr lang="es-ES" altLang="es-ES" sz="2200">
                <a:effectLst>
                  <a:outerShdw blurRad="38100" dist="38100" dir="2700000" algn="tl">
                    <a:srgbClr val="000000"/>
                  </a:outerShdw>
                </a:effectLst>
              </a:rPr>
              <a:t>) o forzada (</a:t>
            </a:r>
            <a:r>
              <a:rPr lang="es-ES" altLang="es-ES" sz="2700">
                <a:solidFill>
                  <a:schemeClr val="hlink"/>
                </a:solidFill>
                <a:effectLst>
                  <a:outerShdw blurRad="38100" dist="38100" dir="2700000" algn="tl">
                    <a:srgbClr val="000000"/>
                  </a:outerShdw>
                </a:effectLst>
              </a:rPr>
              <a:t>F</a:t>
            </a:r>
            <a:r>
              <a:rPr lang="es-ES" altLang="es-ES" sz="2200">
                <a:effectLst>
                  <a:outerShdw blurRad="38100" dist="38100" dir="2700000" algn="tl">
                    <a:srgbClr val="000000"/>
                  </a:outerShdw>
                </a:effectLst>
              </a:rPr>
              <a:t>)</a:t>
            </a:r>
            <a:endParaRPr lang="es-ES_tradnl" altLang="es-ES" sz="2400">
              <a:solidFill>
                <a:srgbClr val="000000"/>
              </a:solidFill>
              <a:effectLst/>
            </a:endParaRPr>
          </a:p>
        </p:txBody>
      </p:sp>
      <p:sp>
        <p:nvSpPr>
          <p:cNvPr id="270342" name="Rectangle 6"/>
          <p:cNvSpPr>
            <a:spLocks noChangeArrowheads="1"/>
          </p:cNvSpPr>
          <p:nvPr/>
        </p:nvSpPr>
        <p:spPr bwMode="auto">
          <a:xfrm>
            <a:off x="685800" y="4206875"/>
            <a:ext cx="7772400" cy="1858963"/>
          </a:xfrm>
          <a:prstGeom prst="rect">
            <a:avLst/>
          </a:prstGeom>
          <a:gradFill rotWithShape="0">
            <a:gsLst>
              <a:gs pos="0">
                <a:srgbClr val="D60093">
                  <a:gamma/>
                  <a:shade val="0"/>
                  <a:invGamma/>
                </a:srgbClr>
              </a:gs>
              <a:gs pos="50000">
                <a:srgbClr val="D60093"/>
              </a:gs>
              <a:gs pos="100000">
                <a:srgbClr val="D60093">
                  <a:gamma/>
                  <a:shade val="0"/>
                  <a:invGamma/>
                </a:srgbClr>
              </a:gs>
            </a:gsLst>
            <a:lin ang="2700000" scaled="1"/>
          </a:gradFill>
          <a:ln>
            <a:noFill/>
          </a:ln>
          <a:effectLst/>
          <a:scene3d>
            <a:camera prst="legacyObliqueTopRight"/>
            <a:lightRig rig="legacyFlat3" dir="b"/>
          </a:scene3d>
          <a:sp3d extrusionH="49200" prstMaterial="legacyMatte">
            <a:bevelT w="13500" h="13500" prst="angle"/>
            <a:bevelB w="13500" h="13500" prst="angle"/>
            <a:extrusionClr>
              <a:srgbClr val="D60093"/>
            </a:extrusionClr>
          </a:sp3d>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pPr algn="ctr">
              <a:spcBef>
                <a:spcPct val="0"/>
              </a:spcBef>
            </a:pPr>
            <a:r>
              <a:rPr lang="es-ES" altLang="es-ES" sz="2200">
                <a:effectLst>
                  <a:outerShdw blurRad="38100" dist="38100" dir="2700000" algn="tl">
                    <a:srgbClr val="000000"/>
                  </a:outerShdw>
                </a:effectLst>
              </a:rPr>
              <a:t>Las normas clasifican los sistemas de refrigeración de los transformadores según el refrigerante primario (en contacto con partes activas) y secundario ( el utilizado para enfriar al primario). Se utilizan </a:t>
            </a:r>
            <a:r>
              <a:rPr lang="es-ES" altLang="es-ES" sz="2500">
                <a:solidFill>
                  <a:srgbClr val="66FF33"/>
                </a:solidFill>
                <a:effectLst>
                  <a:outerShdw blurRad="38100" dist="38100" dir="2700000" algn="tl">
                    <a:srgbClr val="000000"/>
                  </a:outerShdw>
                </a:effectLst>
              </a:rPr>
              <a:t>aire, aceite natural, aceite sintético y agua</a:t>
            </a:r>
            <a:r>
              <a:rPr lang="es-ES" altLang="es-ES" sz="2200">
                <a:effectLst>
                  <a:outerShdw blurRad="38100" dist="38100" dir="2700000" algn="tl">
                    <a:srgbClr val="000000"/>
                  </a:outerShdw>
                </a:effectLst>
              </a:rPr>
              <a:t>.</a:t>
            </a:r>
            <a:endParaRPr lang="es-ES_tradnl" altLang="es-ES" sz="2400">
              <a:solidFill>
                <a:srgbClr val="000000"/>
              </a:solidFill>
              <a:effectLst/>
            </a:endParaRPr>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270342"/>
                                        </p:tgtEl>
                                        <p:attrNameLst>
                                          <p:attrName>style.visibility</p:attrName>
                                        </p:attrNameLst>
                                      </p:cBhvr>
                                      <p:to>
                                        <p:strVal val="visible"/>
                                      </p:to>
                                    </p:set>
                                    <p:anim calcmode="lin" valueType="num">
                                      <p:cBhvr>
                                        <p:cTn id="7" dur="500" fill="hold"/>
                                        <p:tgtEl>
                                          <p:spTgt spid="270342"/>
                                        </p:tgtEl>
                                        <p:attrNameLst>
                                          <p:attrName>ppt_w</p:attrName>
                                        </p:attrNameLst>
                                      </p:cBhvr>
                                      <p:tavLst>
                                        <p:tav tm="0">
                                          <p:val>
                                            <p:fltVal val="0"/>
                                          </p:val>
                                        </p:tav>
                                        <p:tav tm="100000">
                                          <p:val>
                                            <p:strVal val="#ppt_w"/>
                                          </p:val>
                                        </p:tav>
                                      </p:tavLst>
                                    </p:anim>
                                    <p:anim calcmode="lin" valueType="num">
                                      <p:cBhvr>
                                        <p:cTn id="8" dur="500" fill="hold"/>
                                        <p:tgtEl>
                                          <p:spTgt spid="270342"/>
                                        </p:tgtEl>
                                        <p:attrNameLst>
                                          <p:attrName>ppt_h</p:attrName>
                                        </p:attrNameLst>
                                      </p:cBhvr>
                                      <p:tavLst>
                                        <p:tav tm="0">
                                          <p:val>
                                            <p:fltVal val="0"/>
                                          </p:val>
                                        </p:tav>
                                        <p:tav tm="100000">
                                          <p:val>
                                            <p:strVal val="#ppt_h"/>
                                          </p:val>
                                        </p:tav>
                                      </p:tavLst>
                                    </p:anim>
                                    <p:anim calcmode="lin" valueType="num">
                                      <p:cBhvr>
                                        <p:cTn id="9" dur="500" fill="hold"/>
                                        <p:tgtEl>
                                          <p:spTgt spid="270342"/>
                                        </p:tgtEl>
                                        <p:attrNameLst>
                                          <p:attrName>ppt_x</p:attrName>
                                        </p:attrNameLst>
                                      </p:cBhvr>
                                      <p:tavLst>
                                        <p:tav tm="0">
                                          <p:val>
                                            <p:fltVal val="0.5"/>
                                          </p:val>
                                        </p:tav>
                                        <p:tav tm="100000">
                                          <p:val>
                                            <p:strVal val="#ppt_x"/>
                                          </p:val>
                                        </p:tav>
                                      </p:tavLst>
                                    </p:anim>
                                    <p:anim calcmode="lin" valueType="num">
                                      <p:cBhvr>
                                        <p:cTn id="10" dur="500" fill="hold"/>
                                        <p:tgtEl>
                                          <p:spTgt spid="27034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2"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a:xfrm>
            <a:off x="609600" y="381000"/>
            <a:ext cx="7924800" cy="1143000"/>
          </a:xfrm>
          <a:noFill/>
          <a:ln/>
          <a:effectLst>
            <a:outerShdw dist="35921" dir="2700000" algn="ctr" rotWithShape="0">
              <a:schemeClr val="bg2"/>
            </a:outerShdw>
          </a:effectLst>
        </p:spPr>
        <p:txBody>
          <a:bodyPr/>
          <a:lstStyle/>
          <a:p>
            <a:r>
              <a:rPr lang="es-ES_tradnl" altLang="es-ES" sz="4700" b="1">
                <a:latin typeface="Tahoma" pitchFamily="34" charset="0"/>
              </a:rPr>
              <a:t>3.4 Códigos refrigeración transformadores II</a:t>
            </a:r>
            <a:endParaRPr lang="es-ES_tradnl" altLang="es-ES"/>
          </a:p>
        </p:txBody>
      </p:sp>
      <p:sp>
        <p:nvSpPr>
          <p:cNvPr id="272387" name="Rectangle 3"/>
          <p:cNvSpPr>
            <a:spLocks noChangeArrowheads="1"/>
          </p:cNvSpPr>
          <p:nvPr/>
        </p:nvSpPr>
        <p:spPr bwMode="auto">
          <a:xfrm>
            <a:off x="4919663" y="1958975"/>
            <a:ext cx="3810000" cy="762000"/>
          </a:xfrm>
          <a:prstGeom prst="rect">
            <a:avLst/>
          </a:prstGeom>
          <a:gradFill rotWithShape="0">
            <a:gsLst>
              <a:gs pos="0">
                <a:srgbClr val="008000">
                  <a:gamma/>
                  <a:shade val="0"/>
                  <a:invGamma/>
                </a:srgbClr>
              </a:gs>
              <a:gs pos="50000">
                <a:srgbClr val="008000"/>
              </a:gs>
              <a:gs pos="100000">
                <a:srgbClr val="008000">
                  <a:gamma/>
                  <a:shade val="0"/>
                  <a:invGamma/>
                </a:srgbClr>
              </a:gs>
            </a:gsLst>
            <a:lin ang="2700000" scaled="1"/>
          </a:gradFill>
          <a:ln>
            <a:noFill/>
          </a:ln>
          <a:effectLst/>
          <a:scene3d>
            <a:camera prst="legacyObliqueTopRight"/>
            <a:lightRig rig="legacyFlat3" dir="b"/>
          </a:scene3d>
          <a:sp3d extrusionH="49200" prstMaterial="legacyMatte">
            <a:bevelT w="13500" h="13500" prst="angle"/>
            <a:bevelB w="13500" h="13500" prst="angle"/>
            <a:extrusionClr>
              <a:srgbClr val="008000"/>
            </a:extrusionClr>
          </a:sp3d>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pPr algn="l">
              <a:spcBef>
                <a:spcPct val="0"/>
              </a:spcBef>
            </a:pPr>
            <a:r>
              <a:rPr lang="es-ES" altLang="es-ES" sz="2200">
                <a:effectLst>
                  <a:outerShdw blurRad="38100" dist="38100" dir="2700000" algn="tl">
                    <a:srgbClr val="000000"/>
                  </a:outerShdw>
                </a:effectLst>
              </a:rPr>
              <a:t>SE UTILIZAN 4 DÍGITOS</a:t>
            </a:r>
          </a:p>
          <a:p>
            <a:pPr algn="l">
              <a:spcBef>
                <a:spcPct val="0"/>
              </a:spcBef>
            </a:pPr>
            <a:r>
              <a:rPr lang="es-ES" altLang="es-ES" sz="2200">
                <a:effectLst>
                  <a:outerShdw blurRad="38100" dist="38100" dir="2700000" algn="tl">
                    <a:srgbClr val="000000"/>
                  </a:outerShdw>
                </a:effectLst>
              </a:rPr>
              <a:t>COMO CÓDIGO</a:t>
            </a:r>
            <a:endParaRPr lang="es-ES_tradnl" altLang="es-ES" sz="2400">
              <a:solidFill>
                <a:srgbClr val="000000"/>
              </a:solidFill>
              <a:effectLst/>
            </a:endParaRPr>
          </a:p>
        </p:txBody>
      </p:sp>
      <p:grpSp>
        <p:nvGrpSpPr>
          <p:cNvPr id="272396" name="Group 12"/>
          <p:cNvGrpSpPr>
            <a:grpSpLocks/>
          </p:cNvGrpSpPr>
          <p:nvPr/>
        </p:nvGrpSpPr>
        <p:grpSpPr bwMode="auto">
          <a:xfrm>
            <a:off x="533400" y="1981200"/>
            <a:ext cx="3352800" cy="427038"/>
            <a:chOff x="336" y="1344"/>
            <a:chExt cx="2112" cy="269"/>
          </a:xfrm>
        </p:grpSpPr>
        <p:sp>
          <p:nvSpPr>
            <p:cNvPr id="272388" name="Rectangle 4"/>
            <p:cNvSpPr>
              <a:spLocks noChangeArrowheads="1"/>
            </p:cNvSpPr>
            <p:nvPr/>
          </p:nvSpPr>
          <p:spPr bwMode="auto">
            <a:xfrm>
              <a:off x="336" y="1344"/>
              <a:ext cx="240" cy="269"/>
            </a:xfrm>
            <a:prstGeom prst="rect">
              <a:avLst/>
            </a:prstGeom>
            <a:solidFill>
              <a:schemeClr val="hlink"/>
            </a:solidFill>
            <a:ln>
              <a:noFill/>
            </a:ln>
            <a:effectLst>
              <a:outerShdw dist="35921" dir="2700000" algn="ctr" rotWithShape="0">
                <a:schemeClr val="bg2"/>
              </a:outerShdw>
            </a:effectLst>
            <a:extLst>
              <a:ext uri="{91240B29-F687-4F45-9708-019B960494DF}">
                <a14:hiddenLine xmlns:a14="http://schemas.microsoft.com/office/drawing/2010/main" w="25400">
                  <a:solidFill>
                    <a:srgbClr val="FF0000"/>
                  </a:solidFill>
                  <a:miter lim="800000"/>
                  <a:headEnd/>
                  <a:tailEnd/>
                </a14:hiddenLine>
              </a:ext>
            </a:extLst>
          </p:spPr>
          <p:txBody>
            <a:bodyPr anchor="ctr">
              <a:spAutoFit/>
            </a:bodyPr>
            <a:lstStyle/>
            <a:p>
              <a:pPr algn="l">
                <a:spcBef>
                  <a:spcPct val="0"/>
                </a:spcBef>
              </a:pPr>
              <a:r>
                <a:rPr lang="es-ES" altLang="es-ES" sz="2200">
                  <a:effectLst>
                    <a:outerShdw blurRad="38100" dist="38100" dir="2700000" algn="tl">
                      <a:srgbClr val="000000"/>
                    </a:outerShdw>
                  </a:effectLst>
                </a:rPr>
                <a:t>X</a:t>
              </a:r>
              <a:endParaRPr lang="es-ES_tradnl" altLang="es-ES" sz="2400">
                <a:solidFill>
                  <a:srgbClr val="000000"/>
                </a:solidFill>
                <a:effectLst/>
              </a:endParaRPr>
            </a:p>
          </p:txBody>
        </p:sp>
        <p:sp>
          <p:nvSpPr>
            <p:cNvPr id="272389" name="Rectangle 5"/>
            <p:cNvSpPr>
              <a:spLocks noChangeArrowheads="1"/>
            </p:cNvSpPr>
            <p:nvPr/>
          </p:nvSpPr>
          <p:spPr bwMode="auto">
            <a:xfrm>
              <a:off x="960" y="1344"/>
              <a:ext cx="240" cy="269"/>
            </a:xfrm>
            <a:prstGeom prst="rect">
              <a:avLst/>
            </a:prstGeom>
            <a:solidFill>
              <a:schemeClr val="hlink"/>
            </a:solidFill>
            <a:ln>
              <a:noFill/>
            </a:ln>
            <a:effectLst>
              <a:outerShdw dist="35921" dir="2700000" algn="ctr" rotWithShape="0">
                <a:schemeClr val="bg2"/>
              </a:outerShdw>
            </a:effectLst>
            <a:extLst>
              <a:ext uri="{91240B29-F687-4F45-9708-019B960494DF}">
                <a14:hiddenLine xmlns:a14="http://schemas.microsoft.com/office/drawing/2010/main" w="25400">
                  <a:solidFill>
                    <a:srgbClr val="FF0000"/>
                  </a:solidFill>
                  <a:miter lim="800000"/>
                  <a:headEnd/>
                  <a:tailEnd/>
                </a14:hiddenLine>
              </a:ext>
            </a:extLst>
          </p:spPr>
          <p:txBody>
            <a:bodyPr anchor="ctr">
              <a:spAutoFit/>
            </a:bodyPr>
            <a:lstStyle/>
            <a:p>
              <a:pPr algn="l">
                <a:spcBef>
                  <a:spcPct val="0"/>
                </a:spcBef>
              </a:pPr>
              <a:r>
                <a:rPr lang="es-ES" altLang="es-ES" sz="2200">
                  <a:effectLst>
                    <a:outerShdw blurRad="38100" dist="38100" dir="2700000" algn="tl">
                      <a:srgbClr val="000000"/>
                    </a:outerShdw>
                  </a:effectLst>
                </a:rPr>
                <a:t>X</a:t>
              </a:r>
              <a:endParaRPr lang="es-ES_tradnl" altLang="es-ES" sz="2400">
                <a:solidFill>
                  <a:srgbClr val="000000"/>
                </a:solidFill>
                <a:effectLst/>
              </a:endParaRPr>
            </a:p>
          </p:txBody>
        </p:sp>
        <p:sp>
          <p:nvSpPr>
            <p:cNvPr id="272390" name="Rectangle 6"/>
            <p:cNvSpPr>
              <a:spLocks noChangeArrowheads="1"/>
            </p:cNvSpPr>
            <p:nvPr/>
          </p:nvSpPr>
          <p:spPr bwMode="auto">
            <a:xfrm>
              <a:off x="1579" y="1344"/>
              <a:ext cx="240" cy="269"/>
            </a:xfrm>
            <a:prstGeom prst="rect">
              <a:avLst/>
            </a:prstGeom>
            <a:solidFill>
              <a:schemeClr val="hlink"/>
            </a:solidFill>
            <a:ln>
              <a:noFill/>
            </a:ln>
            <a:effectLst>
              <a:outerShdw dist="35921" dir="2700000" algn="ctr" rotWithShape="0">
                <a:schemeClr val="bg2"/>
              </a:outerShdw>
            </a:effectLst>
            <a:extLst>
              <a:ext uri="{91240B29-F687-4F45-9708-019B960494DF}">
                <a14:hiddenLine xmlns:a14="http://schemas.microsoft.com/office/drawing/2010/main" w="25400">
                  <a:solidFill>
                    <a:srgbClr val="FF0000"/>
                  </a:solidFill>
                  <a:miter lim="800000"/>
                  <a:headEnd/>
                  <a:tailEnd/>
                </a14:hiddenLine>
              </a:ext>
            </a:extLst>
          </p:spPr>
          <p:txBody>
            <a:bodyPr anchor="ctr">
              <a:spAutoFit/>
            </a:bodyPr>
            <a:lstStyle/>
            <a:p>
              <a:pPr algn="l">
                <a:spcBef>
                  <a:spcPct val="0"/>
                </a:spcBef>
              </a:pPr>
              <a:r>
                <a:rPr lang="es-ES" altLang="es-ES" sz="2200">
                  <a:effectLst>
                    <a:outerShdw blurRad="38100" dist="38100" dir="2700000" algn="tl">
                      <a:srgbClr val="000000"/>
                    </a:outerShdw>
                  </a:effectLst>
                </a:rPr>
                <a:t>X</a:t>
              </a:r>
              <a:endParaRPr lang="es-ES_tradnl" altLang="es-ES" sz="2400">
                <a:solidFill>
                  <a:srgbClr val="000000"/>
                </a:solidFill>
                <a:effectLst/>
              </a:endParaRPr>
            </a:p>
          </p:txBody>
        </p:sp>
        <p:sp>
          <p:nvSpPr>
            <p:cNvPr id="272391" name="Rectangle 7"/>
            <p:cNvSpPr>
              <a:spLocks noChangeArrowheads="1"/>
            </p:cNvSpPr>
            <p:nvPr/>
          </p:nvSpPr>
          <p:spPr bwMode="auto">
            <a:xfrm>
              <a:off x="2208" y="1344"/>
              <a:ext cx="240" cy="269"/>
            </a:xfrm>
            <a:prstGeom prst="rect">
              <a:avLst/>
            </a:prstGeom>
            <a:solidFill>
              <a:schemeClr val="hlink"/>
            </a:solidFill>
            <a:ln>
              <a:noFill/>
            </a:ln>
            <a:effectLst>
              <a:outerShdw dist="35921" dir="2700000" algn="ctr" rotWithShape="0">
                <a:schemeClr val="bg2"/>
              </a:outerShdw>
            </a:effectLst>
            <a:extLst>
              <a:ext uri="{91240B29-F687-4F45-9708-019B960494DF}">
                <a14:hiddenLine xmlns:a14="http://schemas.microsoft.com/office/drawing/2010/main" w="25400">
                  <a:solidFill>
                    <a:srgbClr val="FF0000"/>
                  </a:solidFill>
                  <a:miter lim="800000"/>
                  <a:headEnd/>
                  <a:tailEnd/>
                </a14:hiddenLine>
              </a:ext>
            </a:extLst>
          </p:spPr>
          <p:txBody>
            <a:bodyPr anchor="ctr">
              <a:spAutoFit/>
            </a:bodyPr>
            <a:lstStyle/>
            <a:p>
              <a:pPr algn="l">
                <a:spcBef>
                  <a:spcPct val="0"/>
                </a:spcBef>
              </a:pPr>
              <a:r>
                <a:rPr lang="es-ES" altLang="es-ES" sz="2200">
                  <a:effectLst>
                    <a:outerShdw blurRad="38100" dist="38100" dir="2700000" algn="tl">
                      <a:srgbClr val="000000"/>
                    </a:outerShdw>
                  </a:effectLst>
                </a:rPr>
                <a:t>X</a:t>
              </a:r>
              <a:endParaRPr lang="es-ES_tradnl" altLang="es-ES" sz="2400">
                <a:solidFill>
                  <a:srgbClr val="000000"/>
                </a:solidFill>
                <a:effectLst/>
              </a:endParaRPr>
            </a:p>
          </p:txBody>
        </p:sp>
      </p:grpSp>
      <p:sp>
        <p:nvSpPr>
          <p:cNvPr id="272392" name="Rectangle 8"/>
          <p:cNvSpPr>
            <a:spLocks noChangeArrowheads="1"/>
          </p:cNvSpPr>
          <p:nvPr/>
        </p:nvSpPr>
        <p:spPr bwMode="auto">
          <a:xfrm>
            <a:off x="3505200" y="3124200"/>
            <a:ext cx="5257800" cy="762000"/>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txBody>
          <a:bodyPr>
            <a:spAutoFit/>
          </a:bodyPr>
          <a:lstStyle/>
          <a:p>
            <a:pPr algn="l">
              <a:spcBef>
                <a:spcPct val="0"/>
              </a:spcBef>
            </a:pPr>
            <a:r>
              <a:rPr lang="es-ES_tradnl" altLang="es-ES" sz="2200">
                <a:effectLst/>
              </a:rPr>
              <a:t>Tipo de circulación del refrigerante secundario (N) o (F). </a:t>
            </a:r>
            <a:endParaRPr lang="es-ES" altLang="es-ES" sz="2200">
              <a:effectLst/>
            </a:endParaRPr>
          </a:p>
        </p:txBody>
      </p:sp>
      <p:sp>
        <p:nvSpPr>
          <p:cNvPr id="272393" name="Rectangle 9"/>
          <p:cNvSpPr>
            <a:spLocks noChangeArrowheads="1"/>
          </p:cNvSpPr>
          <p:nvPr/>
        </p:nvSpPr>
        <p:spPr bwMode="auto">
          <a:xfrm>
            <a:off x="2514600" y="3962400"/>
            <a:ext cx="5257800" cy="762000"/>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txBody>
          <a:bodyPr>
            <a:spAutoFit/>
          </a:bodyPr>
          <a:lstStyle/>
          <a:p>
            <a:pPr algn="l">
              <a:spcBef>
                <a:spcPct val="0"/>
              </a:spcBef>
            </a:pPr>
            <a:r>
              <a:rPr lang="es-ES_tradnl" altLang="es-ES" sz="2200">
                <a:effectLst/>
              </a:rPr>
              <a:t>Tipo de refrigerante secundario (A) aire, (W) agua. </a:t>
            </a:r>
            <a:endParaRPr lang="es-ES" altLang="es-ES" sz="2200">
              <a:effectLst/>
            </a:endParaRPr>
          </a:p>
        </p:txBody>
      </p:sp>
      <p:sp>
        <p:nvSpPr>
          <p:cNvPr id="272394" name="Rectangle 10"/>
          <p:cNvSpPr>
            <a:spLocks noChangeArrowheads="1"/>
          </p:cNvSpPr>
          <p:nvPr/>
        </p:nvSpPr>
        <p:spPr bwMode="auto">
          <a:xfrm>
            <a:off x="1524000" y="4876800"/>
            <a:ext cx="5257800" cy="762000"/>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txBody>
          <a:bodyPr>
            <a:spAutoFit/>
          </a:bodyPr>
          <a:lstStyle/>
          <a:p>
            <a:pPr algn="l">
              <a:spcBef>
                <a:spcPct val="0"/>
              </a:spcBef>
            </a:pPr>
            <a:r>
              <a:rPr lang="es-ES_tradnl" altLang="es-ES" sz="2200">
                <a:effectLst/>
              </a:rPr>
              <a:t>Tipo de circulación del refrigerante primario (N) o (F). </a:t>
            </a:r>
            <a:endParaRPr lang="es-ES" altLang="es-ES" sz="2200">
              <a:effectLst/>
            </a:endParaRPr>
          </a:p>
        </p:txBody>
      </p:sp>
      <p:sp>
        <p:nvSpPr>
          <p:cNvPr id="272395" name="Rectangle 11"/>
          <p:cNvSpPr>
            <a:spLocks noChangeArrowheads="1"/>
          </p:cNvSpPr>
          <p:nvPr/>
        </p:nvSpPr>
        <p:spPr bwMode="auto">
          <a:xfrm>
            <a:off x="457200" y="5761038"/>
            <a:ext cx="8305800" cy="762000"/>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txBody>
          <a:bodyPr>
            <a:spAutoFit/>
          </a:bodyPr>
          <a:lstStyle/>
          <a:p>
            <a:pPr algn="l">
              <a:spcBef>
                <a:spcPct val="0"/>
              </a:spcBef>
            </a:pPr>
            <a:r>
              <a:rPr lang="es-ES_tradnl" altLang="es-ES" sz="2200">
                <a:effectLst/>
              </a:rPr>
              <a:t>Tipo de refrigerante primario (A) aire, (O) aceite mineral, (L) aceite sintético.</a:t>
            </a:r>
            <a:endParaRPr lang="es-ES" altLang="es-ES" sz="2200">
              <a:effectLst/>
            </a:endParaRPr>
          </a:p>
        </p:txBody>
      </p:sp>
      <p:sp>
        <p:nvSpPr>
          <p:cNvPr id="272397" name="AutoShape 13"/>
          <p:cNvSpPr>
            <a:spLocks noChangeArrowheads="1"/>
          </p:cNvSpPr>
          <p:nvPr/>
        </p:nvSpPr>
        <p:spPr bwMode="auto">
          <a:xfrm>
            <a:off x="3505200" y="2514600"/>
            <a:ext cx="381000" cy="609600"/>
          </a:xfrm>
          <a:prstGeom prst="downArrow">
            <a:avLst>
              <a:gd name="adj1" fmla="val 58333"/>
              <a:gd name="adj2" fmla="val 70415"/>
            </a:avLst>
          </a:prstGeom>
          <a:solidFill>
            <a:schemeClr val="tx1"/>
          </a:solidFill>
          <a:ln w="3175">
            <a:solidFill>
              <a:schemeClr val="bg2"/>
            </a:solidFill>
            <a:miter lim="800000"/>
            <a:headEnd/>
            <a:tailEnd/>
          </a:ln>
          <a:effectLst>
            <a:outerShdw dist="53882" dir="2700000" algn="ctr" rotWithShape="0">
              <a:schemeClr val="bg2"/>
            </a:outerShdw>
          </a:effectLst>
        </p:spPr>
        <p:txBody>
          <a:bodyPr wrap="none" anchor="ctr">
            <a:spAutoFit/>
          </a:bodyPr>
          <a:lstStyle/>
          <a:p>
            <a:endParaRPr lang="es-ES"/>
          </a:p>
        </p:txBody>
      </p:sp>
      <p:sp>
        <p:nvSpPr>
          <p:cNvPr id="272398" name="AutoShape 14"/>
          <p:cNvSpPr>
            <a:spLocks noChangeArrowheads="1"/>
          </p:cNvSpPr>
          <p:nvPr/>
        </p:nvSpPr>
        <p:spPr bwMode="auto">
          <a:xfrm>
            <a:off x="2514600" y="2514600"/>
            <a:ext cx="381000" cy="1447800"/>
          </a:xfrm>
          <a:prstGeom prst="downArrow">
            <a:avLst>
              <a:gd name="adj1" fmla="val 50000"/>
              <a:gd name="adj2" fmla="val 79994"/>
            </a:avLst>
          </a:prstGeom>
          <a:solidFill>
            <a:schemeClr val="tx1"/>
          </a:solidFill>
          <a:ln w="3175">
            <a:solidFill>
              <a:schemeClr val="bg2"/>
            </a:solidFill>
            <a:miter lim="800000"/>
            <a:headEnd/>
            <a:tailEnd/>
          </a:ln>
          <a:effectLst>
            <a:outerShdw dist="53882" dir="2700000" algn="ctr" rotWithShape="0">
              <a:schemeClr val="bg2"/>
            </a:outerShdw>
          </a:effectLst>
        </p:spPr>
        <p:txBody>
          <a:bodyPr anchor="ctr">
            <a:spAutoFit/>
          </a:bodyPr>
          <a:lstStyle/>
          <a:p>
            <a:endParaRPr lang="es-ES"/>
          </a:p>
        </p:txBody>
      </p:sp>
      <p:sp>
        <p:nvSpPr>
          <p:cNvPr id="272399" name="AutoShape 15"/>
          <p:cNvSpPr>
            <a:spLocks noChangeArrowheads="1"/>
          </p:cNvSpPr>
          <p:nvPr/>
        </p:nvSpPr>
        <p:spPr bwMode="auto">
          <a:xfrm>
            <a:off x="1512888" y="2522538"/>
            <a:ext cx="381000" cy="2343150"/>
          </a:xfrm>
          <a:prstGeom prst="downArrow">
            <a:avLst>
              <a:gd name="adj1" fmla="val 50000"/>
              <a:gd name="adj2" fmla="val 99596"/>
            </a:avLst>
          </a:prstGeom>
          <a:solidFill>
            <a:schemeClr val="tx1"/>
          </a:solidFill>
          <a:ln w="3175">
            <a:solidFill>
              <a:schemeClr val="bg2"/>
            </a:solidFill>
            <a:miter lim="800000"/>
            <a:headEnd/>
            <a:tailEnd/>
          </a:ln>
          <a:effectLst>
            <a:outerShdw dist="53882" dir="2700000" algn="ctr" rotWithShape="0">
              <a:schemeClr val="bg2"/>
            </a:outerShdw>
          </a:effectLst>
        </p:spPr>
        <p:txBody>
          <a:bodyPr anchor="ctr">
            <a:spAutoFit/>
          </a:bodyPr>
          <a:lstStyle/>
          <a:p>
            <a:endParaRPr lang="es-ES"/>
          </a:p>
        </p:txBody>
      </p:sp>
      <p:sp>
        <p:nvSpPr>
          <p:cNvPr id="272400" name="AutoShape 16"/>
          <p:cNvSpPr>
            <a:spLocks noChangeArrowheads="1"/>
          </p:cNvSpPr>
          <p:nvPr/>
        </p:nvSpPr>
        <p:spPr bwMode="auto">
          <a:xfrm>
            <a:off x="525463" y="2530475"/>
            <a:ext cx="381000" cy="3209925"/>
          </a:xfrm>
          <a:prstGeom prst="downArrow">
            <a:avLst>
              <a:gd name="adj1" fmla="val 50000"/>
              <a:gd name="adj2" fmla="val 91232"/>
            </a:avLst>
          </a:prstGeom>
          <a:solidFill>
            <a:schemeClr val="tx1"/>
          </a:solidFill>
          <a:ln w="3175">
            <a:solidFill>
              <a:schemeClr val="bg2"/>
            </a:solidFill>
            <a:miter lim="800000"/>
            <a:headEnd/>
            <a:tailEnd/>
          </a:ln>
          <a:effectLst>
            <a:outerShdw dist="53882" dir="2700000" algn="ctr" rotWithShape="0">
              <a:schemeClr val="bg2"/>
            </a:outerShdw>
          </a:effectLst>
        </p:spPr>
        <p:txBody>
          <a:bodyPr anchor="ctr">
            <a:spAutoFit/>
          </a:bodyPr>
          <a:lstStyle/>
          <a:p>
            <a:endParaRPr lang="es-ES"/>
          </a:p>
        </p:txBody>
      </p:sp>
      <p:sp>
        <p:nvSpPr>
          <p:cNvPr id="272401" name="AutoShape 17"/>
          <p:cNvSpPr>
            <a:spLocks noChangeArrowheads="1"/>
          </p:cNvSpPr>
          <p:nvPr/>
        </p:nvSpPr>
        <p:spPr bwMode="auto">
          <a:xfrm rot="5400000">
            <a:off x="4229100" y="1943100"/>
            <a:ext cx="381000" cy="609600"/>
          </a:xfrm>
          <a:prstGeom prst="downArrow">
            <a:avLst>
              <a:gd name="adj1" fmla="val 58333"/>
              <a:gd name="adj2" fmla="val 70415"/>
            </a:avLst>
          </a:prstGeom>
          <a:gradFill rotWithShape="0">
            <a:gsLst>
              <a:gs pos="0">
                <a:srgbClr val="008000">
                  <a:gamma/>
                  <a:shade val="0"/>
                  <a:invGamma/>
                </a:srgbClr>
              </a:gs>
              <a:gs pos="50000">
                <a:srgbClr val="008000"/>
              </a:gs>
              <a:gs pos="100000">
                <a:srgbClr val="008000">
                  <a:gamma/>
                  <a:shade val="0"/>
                  <a:invGamma/>
                </a:srgbClr>
              </a:gs>
            </a:gsLst>
            <a:lin ang="2700000" scaled="1"/>
          </a:gradFill>
          <a:ln w="3175">
            <a:solidFill>
              <a:schemeClr val="bg2"/>
            </a:solidFill>
            <a:miter lim="800000"/>
            <a:headEnd/>
            <a:tailEnd/>
          </a:ln>
          <a:effectLst>
            <a:outerShdw dist="53882" dir="2700000" algn="ctr" rotWithShape="0">
              <a:schemeClr val="bg2"/>
            </a:outerShdw>
          </a:effectLst>
        </p:spPr>
        <p:txBody>
          <a:bodyPr wrap="none" anchor="ctr">
            <a:spAutoFit/>
          </a:bodyPr>
          <a:lstStyle/>
          <a:p>
            <a:endParaRPr lang="es-ES"/>
          </a:p>
        </p:txBody>
      </p:sp>
      <p:sp>
        <p:nvSpPr>
          <p:cNvPr id="272402" name="Rectangle 18"/>
          <p:cNvSpPr>
            <a:spLocks noChangeArrowheads="1"/>
          </p:cNvSpPr>
          <p:nvPr/>
        </p:nvSpPr>
        <p:spPr bwMode="auto">
          <a:xfrm>
            <a:off x="6705600" y="4845050"/>
            <a:ext cx="2057400" cy="488950"/>
          </a:xfrm>
          <a:prstGeom prst="rect">
            <a:avLst/>
          </a:prstGeom>
          <a:solidFill>
            <a:srgbClr val="D60093"/>
          </a:solidFill>
          <a:ln>
            <a:noFill/>
          </a:ln>
          <a:effectLst/>
          <a:scene3d>
            <a:camera prst="legacyObliqueTopRight"/>
            <a:lightRig rig="legacyFlat3" dir="b"/>
          </a:scene3d>
          <a:sp3d extrusionH="49200" prstMaterial="legacyMatte">
            <a:bevelT w="13500" h="13500" prst="angle"/>
            <a:bevelB w="13500" h="13500" prst="angle"/>
            <a:extrusionClr>
              <a:srgbClr val="D60093"/>
            </a:extrusionClr>
          </a:sp3d>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pPr algn="l">
              <a:spcBef>
                <a:spcPct val="0"/>
              </a:spcBef>
            </a:pPr>
            <a:r>
              <a:rPr lang="es-ES" altLang="es-ES" sz="2600">
                <a:effectLst>
                  <a:outerShdw blurRad="38100" dist="38100" dir="2700000" algn="tl">
                    <a:srgbClr val="000000"/>
                  </a:outerShdw>
                </a:effectLst>
              </a:rPr>
              <a:t>Ejem OFAF</a:t>
            </a:r>
            <a:endParaRPr lang="es-ES_tradnl" altLang="es-ES" sz="2400">
              <a:solidFill>
                <a:srgbClr val="000000"/>
              </a:solidFill>
              <a:effectLst/>
            </a:endParaRPr>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2400"/>
                                        </p:tgtEl>
                                        <p:attrNameLst>
                                          <p:attrName>style.visibility</p:attrName>
                                        </p:attrNameLst>
                                      </p:cBhvr>
                                      <p:to>
                                        <p:strVal val="visible"/>
                                      </p:to>
                                    </p:set>
                                    <p:animEffect transition="in" filter="dissolve">
                                      <p:cBhvr>
                                        <p:cTn id="7" dur="500"/>
                                        <p:tgtEl>
                                          <p:spTgt spid="272400"/>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72395"/>
                                        </p:tgtEl>
                                        <p:attrNameLst>
                                          <p:attrName>style.visibility</p:attrName>
                                        </p:attrNameLst>
                                      </p:cBhvr>
                                      <p:to>
                                        <p:strVal val="visible"/>
                                      </p:to>
                                    </p:set>
                                    <p:animEffect transition="in" filter="dissolve">
                                      <p:cBhvr>
                                        <p:cTn id="11" dur="500"/>
                                        <p:tgtEl>
                                          <p:spTgt spid="27239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72399"/>
                                        </p:tgtEl>
                                        <p:attrNameLst>
                                          <p:attrName>style.visibility</p:attrName>
                                        </p:attrNameLst>
                                      </p:cBhvr>
                                      <p:to>
                                        <p:strVal val="visible"/>
                                      </p:to>
                                    </p:set>
                                    <p:animEffect transition="in" filter="dissolve">
                                      <p:cBhvr>
                                        <p:cTn id="16" dur="500"/>
                                        <p:tgtEl>
                                          <p:spTgt spid="272399"/>
                                        </p:tgtEl>
                                      </p:cBhvr>
                                    </p:animEffect>
                                  </p:childTnLst>
                                </p:cTn>
                              </p:par>
                            </p:childTnLst>
                          </p:cTn>
                        </p:par>
                        <p:par>
                          <p:cTn id="17" fill="hold" nodeType="afterGroup">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272394"/>
                                        </p:tgtEl>
                                        <p:attrNameLst>
                                          <p:attrName>style.visibility</p:attrName>
                                        </p:attrNameLst>
                                      </p:cBhvr>
                                      <p:to>
                                        <p:strVal val="visible"/>
                                      </p:to>
                                    </p:set>
                                    <p:animEffect transition="in" filter="dissolve">
                                      <p:cBhvr>
                                        <p:cTn id="20" dur="500"/>
                                        <p:tgtEl>
                                          <p:spTgt spid="27239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72398"/>
                                        </p:tgtEl>
                                        <p:attrNameLst>
                                          <p:attrName>style.visibility</p:attrName>
                                        </p:attrNameLst>
                                      </p:cBhvr>
                                      <p:to>
                                        <p:strVal val="visible"/>
                                      </p:to>
                                    </p:set>
                                    <p:animEffect transition="in" filter="dissolve">
                                      <p:cBhvr>
                                        <p:cTn id="25" dur="500"/>
                                        <p:tgtEl>
                                          <p:spTgt spid="272398"/>
                                        </p:tgtEl>
                                      </p:cBhvr>
                                    </p:animEffect>
                                  </p:childTnLst>
                                </p:cTn>
                              </p:par>
                            </p:childTnLst>
                          </p:cTn>
                        </p:par>
                        <p:par>
                          <p:cTn id="26" fill="hold" nodeType="afterGroup">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272393"/>
                                        </p:tgtEl>
                                        <p:attrNameLst>
                                          <p:attrName>style.visibility</p:attrName>
                                        </p:attrNameLst>
                                      </p:cBhvr>
                                      <p:to>
                                        <p:strVal val="visible"/>
                                      </p:to>
                                    </p:set>
                                    <p:animEffect transition="in" filter="dissolve">
                                      <p:cBhvr>
                                        <p:cTn id="29" dur="500"/>
                                        <p:tgtEl>
                                          <p:spTgt spid="27239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272397"/>
                                        </p:tgtEl>
                                        <p:attrNameLst>
                                          <p:attrName>style.visibility</p:attrName>
                                        </p:attrNameLst>
                                      </p:cBhvr>
                                      <p:to>
                                        <p:strVal val="visible"/>
                                      </p:to>
                                    </p:set>
                                    <p:animEffect transition="in" filter="dissolve">
                                      <p:cBhvr>
                                        <p:cTn id="34" dur="500"/>
                                        <p:tgtEl>
                                          <p:spTgt spid="272397"/>
                                        </p:tgtEl>
                                      </p:cBhvr>
                                    </p:animEffect>
                                  </p:childTnLst>
                                </p:cTn>
                              </p:par>
                            </p:childTnLst>
                          </p:cTn>
                        </p:par>
                        <p:par>
                          <p:cTn id="35" fill="hold" nodeType="afterGroup">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272392"/>
                                        </p:tgtEl>
                                        <p:attrNameLst>
                                          <p:attrName>style.visibility</p:attrName>
                                        </p:attrNameLst>
                                      </p:cBhvr>
                                      <p:to>
                                        <p:strVal val="visible"/>
                                      </p:to>
                                    </p:set>
                                    <p:animEffect transition="in" filter="dissolve">
                                      <p:cBhvr>
                                        <p:cTn id="38" dur="500"/>
                                        <p:tgtEl>
                                          <p:spTgt spid="27239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272402"/>
                                        </p:tgtEl>
                                        <p:attrNameLst>
                                          <p:attrName>style.visibility</p:attrName>
                                        </p:attrNameLst>
                                      </p:cBhvr>
                                      <p:to>
                                        <p:strVal val="visible"/>
                                      </p:to>
                                    </p:set>
                                    <p:animEffect transition="in" filter="dissolve">
                                      <p:cBhvr>
                                        <p:cTn id="43" dur="500"/>
                                        <p:tgtEl>
                                          <p:spTgt spid="2724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92" grpId="0" autoUpdateAnimBg="0"/>
      <p:bldP spid="272393" grpId="0" autoUpdateAnimBg="0"/>
      <p:bldP spid="272394" grpId="0" autoUpdateAnimBg="0"/>
      <p:bldP spid="272395" grpId="0" autoUpdateAnimBg="0"/>
      <p:bldP spid="272397" grpId="0" animBg="1"/>
      <p:bldP spid="272398" grpId="0" animBg="1"/>
      <p:bldP spid="272399" grpId="0" animBg="1"/>
      <p:bldP spid="272400" grpId="0" animBg="1"/>
      <p:bldP spid="272402"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685800" y="304800"/>
            <a:ext cx="7924800" cy="1143000"/>
          </a:xfrm>
          <a:noFill/>
          <a:ln/>
          <a:effectLst>
            <a:outerShdw dist="35921" dir="2700000" algn="ctr" rotWithShape="0">
              <a:schemeClr val="bg2"/>
            </a:outerShdw>
          </a:effectLst>
        </p:spPr>
        <p:txBody>
          <a:bodyPr/>
          <a:lstStyle/>
          <a:p>
            <a:r>
              <a:rPr lang="es-ES_tradnl" altLang="es-ES" sz="4700" b="1">
                <a:latin typeface="Tahoma" pitchFamily="34" charset="0"/>
              </a:rPr>
              <a:t>3.5 Códigos refrigeración motores</a:t>
            </a:r>
            <a:endParaRPr lang="es-ES_tradnl" altLang="es-ES"/>
          </a:p>
        </p:txBody>
      </p:sp>
      <p:sp>
        <p:nvSpPr>
          <p:cNvPr id="271364" name="Rectangle 4"/>
          <p:cNvSpPr>
            <a:spLocks noChangeArrowheads="1"/>
          </p:cNvSpPr>
          <p:nvPr/>
        </p:nvSpPr>
        <p:spPr bwMode="auto">
          <a:xfrm>
            <a:off x="781050" y="1752600"/>
            <a:ext cx="381000" cy="427038"/>
          </a:xfrm>
          <a:prstGeom prst="rect">
            <a:avLst/>
          </a:prstGeom>
          <a:solidFill>
            <a:schemeClr val="hlink"/>
          </a:solidFill>
          <a:ln>
            <a:noFill/>
          </a:ln>
          <a:effectLst>
            <a:outerShdw dist="35921" dir="2700000" algn="ctr" rotWithShape="0">
              <a:schemeClr val="bg2"/>
            </a:outerShdw>
          </a:effectLst>
          <a:extLst>
            <a:ext uri="{91240B29-F687-4F45-9708-019B960494DF}">
              <a14:hiddenLine xmlns:a14="http://schemas.microsoft.com/office/drawing/2010/main" w="25400">
                <a:solidFill>
                  <a:srgbClr val="FF0000"/>
                </a:solidFill>
                <a:miter lim="800000"/>
                <a:headEnd/>
                <a:tailEnd/>
              </a14:hiddenLine>
            </a:ext>
          </a:extLst>
        </p:spPr>
        <p:txBody>
          <a:bodyPr anchor="ctr">
            <a:spAutoFit/>
          </a:bodyPr>
          <a:lstStyle/>
          <a:p>
            <a:pPr algn="l">
              <a:spcBef>
                <a:spcPct val="0"/>
              </a:spcBef>
            </a:pPr>
            <a:r>
              <a:rPr lang="es-ES" altLang="es-ES" sz="2200">
                <a:effectLst>
                  <a:outerShdw blurRad="38100" dist="38100" dir="2700000" algn="tl">
                    <a:srgbClr val="000000"/>
                  </a:outerShdw>
                </a:effectLst>
              </a:rPr>
              <a:t>X</a:t>
            </a:r>
            <a:endParaRPr lang="es-ES_tradnl" altLang="es-ES" sz="2400">
              <a:solidFill>
                <a:srgbClr val="000000"/>
              </a:solidFill>
              <a:effectLst/>
            </a:endParaRPr>
          </a:p>
        </p:txBody>
      </p:sp>
      <p:sp>
        <p:nvSpPr>
          <p:cNvPr id="271365" name="Rectangle 5"/>
          <p:cNvSpPr>
            <a:spLocks noChangeArrowheads="1"/>
          </p:cNvSpPr>
          <p:nvPr/>
        </p:nvSpPr>
        <p:spPr bwMode="auto">
          <a:xfrm>
            <a:off x="1371600" y="1752600"/>
            <a:ext cx="381000" cy="427038"/>
          </a:xfrm>
          <a:prstGeom prst="rect">
            <a:avLst/>
          </a:prstGeom>
          <a:solidFill>
            <a:schemeClr val="hlink"/>
          </a:solidFill>
          <a:ln>
            <a:noFill/>
          </a:ln>
          <a:effectLst>
            <a:outerShdw dist="35921" dir="2700000" algn="ctr" rotWithShape="0">
              <a:schemeClr val="bg2"/>
            </a:outerShdw>
          </a:effectLst>
          <a:extLst>
            <a:ext uri="{91240B29-F687-4F45-9708-019B960494DF}">
              <a14:hiddenLine xmlns:a14="http://schemas.microsoft.com/office/drawing/2010/main" w="25400">
                <a:solidFill>
                  <a:srgbClr val="FF0000"/>
                </a:solidFill>
                <a:miter lim="800000"/>
                <a:headEnd/>
                <a:tailEnd/>
              </a14:hiddenLine>
            </a:ext>
          </a:extLst>
        </p:spPr>
        <p:txBody>
          <a:bodyPr anchor="ctr">
            <a:spAutoFit/>
          </a:bodyPr>
          <a:lstStyle/>
          <a:p>
            <a:pPr algn="l">
              <a:spcBef>
                <a:spcPct val="0"/>
              </a:spcBef>
            </a:pPr>
            <a:r>
              <a:rPr lang="es-ES" altLang="es-ES" sz="2200">
                <a:effectLst>
                  <a:outerShdw blurRad="38100" dist="38100" dir="2700000" algn="tl">
                    <a:srgbClr val="000000"/>
                  </a:outerShdw>
                </a:effectLst>
              </a:rPr>
              <a:t>X</a:t>
            </a:r>
            <a:endParaRPr lang="es-ES_tradnl" altLang="es-ES" sz="2400">
              <a:solidFill>
                <a:srgbClr val="000000"/>
              </a:solidFill>
              <a:effectLst/>
            </a:endParaRPr>
          </a:p>
        </p:txBody>
      </p:sp>
      <p:sp>
        <p:nvSpPr>
          <p:cNvPr id="271366" name="Rectangle 6"/>
          <p:cNvSpPr>
            <a:spLocks noChangeArrowheads="1"/>
          </p:cNvSpPr>
          <p:nvPr/>
        </p:nvSpPr>
        <p:spPr bwMode="auto">
          <a:xfrm>
            <a:off x="1981200" y="1752600"/>
            <a:ext cx="381000" cy="427038"/>
          </a:xfrm>
          <a:prstGeom prst="rect">
            <a:avLst/>
          </a:prstGeom>
          <a:solidFill>
            <a:schemeClr val="hlink"/>
          </a:solidFill>
          <a:ln>
            <a:noFill/>
          </a:ln>
          <a:effectLst>
            <a:outerShdw dist="35921" dir="2700000" algn="ctr" rotWithShape="0">
              <a:schemeClr val="bg2"/>
            </a:outerShdw>
          </a:effectLst>
          <a:extLst>
            <a:ext uri="{91240B29-F687-4F45-9708-019B960494DF}">
              <a14:hiddenLine xmlns:a14="http://schemas.microsoft.com/office/drawing/2010/main" w="25400">
                <a:solidFill>
                  <a:srgbClr val="FF0000"/>
                </a:solidFill>
                <a:miter lim="800000"/>
                <a:headEnd/>
                <a:tailEnd/>
              </a14:hiddenLine>
            </a:ext>
          </a:extLst>
        </p:spPr>
        <p:txBody>
          <a:bodyPr anchor="ctr">
            <a:spAutoFit/>
          </a:bodyPr>
          <a:lstStyle/>
          <a:p>
            <a:pPr algn="l">
              <a:spcBef>
                <a:spcPct val="0"/>
              </a:spcBef>
            </a:pPr>
            <a:r>
              <a:rPr lang="es-ES" altLang="es-ES" sz="2200">
                <a:effectLst>
                  <a:outerShdw blurRad="38100" dist="38100" dir="2700000" algn="tl">
                    <a:srgbClr val="000000"/>
                  </a:outerShdw>
                </a:effectLst>
              </a:rPr>
              <a:t>X</a:t>
            </a:r>
            <a:endParaRPr lang="es-ES_tradnl" altLang="es-ES" sz="2400">
              <a:solidFill>
                <a:srgbClr val="000000"/>
              </a:solidFill>
              <a:effectLst/>
            </a:endParaRPr>
          </a:p>
        </p:txBody>
      </p:sp>
      <p:sp>
        <p:nvSpPr>
          <p:cNvPr id="271367" name="Rectangle 7"/>
          <p:cNvSpPr>
            <a:spLocks noChangeArrowheads="1"/>
          </p:cNvSpPr>
          <p:nvPr/>
        </p:nvSpPr>
        <p:spPr bwMode="auto">
          <a:xfrm>
            <a:off x="2590800" y="1752600"/>
            <a:ext cx="381000" cy="427038"/>
          </a:xfrm>
          <a:prstGeom prst="rect">
            <a:avLst/>
          </a:prstGeom>
          <a:solidFill>
            <a:schemeClr val="hlink"/>
          </a:solidFill>
          <a:ln>
            <a:noFill/>
          </a:ln>
          <a:effectLst>
            <a:outerShdw dist="35921" dir="2700000" algn="ctr" rotWithShape="0">
              <a:schemeClr val="bg2"/>
            </a:outerShdw>
          </a:effectLst>
          <a:extLst>
            <a:ext uri="{91240B29-F687-4F45-9708-019B960494DF}">
              <a14:hiddenLine xmlns:a14="http://schemas.microsoft.com/office/drawing/2010/main" w="25400">
                <a:solidFill>
                  <a:srgbClr val="FF0000"/>
                </a:solidFill>
                <a:miter lim="800000"/>
                <a:headEnd/>
                <a:tailEnd/>
              </a14:hiddenLine>
            </a:ext>
          </a:extLst>
        </p:spPr>
        <p:txBody>
          <a:bodyPr anchor="ctr">
            <a:spAutoFit/>
          </a:bodyPr>
          <a:lstStyle/>
          <a:p>
            <a:pPr algn="l">
              <a:spcBef>
                <a:spcPct val="0"/>
              </a:spcBef>
            </a:pPr>
            <a:r>
              <a:rPr lang="es-ES" altLang="es-ES" sz="2200">
                <a:effectLst>
                  <a:outerShdw blurRad="38100" dist="38100" dir="2700000" algn="tl">
                    <a:srgbClr val="000000"/>
                  </a:outerShdw>
                </a:effectLst>
              </a:rPr>
              <a:t>X</a:t>
            </a:r>
            <a:endParaRPr lang="es-ES_tradnl" altLang="es-ES" sz="2400">
              <a:solidFill>
                <a:srgbClr val="000000"/>
              </a:solidFill>
              <a:effectLst/>
            </a:endParaRPr>
          </a:p>
        </p:txBody>
      </p:sp>
      <p:sp>
        <p:nvSpPr>
          <p:cNvPr id="271368" name="Rectangle 8"/>
          <p:cNvSpPr>
            <a:spLocks noChangeArrowheads="1"/>
          </p:cNvSpPr>
          <p:nvPr/>
        </p:nvSpPr>
        <p:spPr bwMode="auto">
          <a:xfrm>
            <a:off x="3200400" y="1752600"/>
            <a:ext cx="381000" cy="427038"/>
          </a:xfrm>
          <a:prstGeom prst="rect">
            <a:avLst/>
          </a:prstGeom>
          <a:solidFill>
            <a:schemeClr val="hlink"/>
          </a:solidFill>
          <a:ln>
            <a:noFill/>
          </a:ln>
          <a:effectLst>
            <a:outerShdw dist="35921" dir="2700000" algn="ctr" rotWithShape="0">
              <a:schemeClr val="bg2"/>
            </a:outerShdw>
          </a:effectLst>
          <a:extLst>
            <a:ext uri="{91240B29-F687-4F45-9708-019B960494DF}">
              <a14:hiddenLine xmlns:a14="http://schemas.microsoft.com/office/drawing/2010/main" w="25400">
                <a:solidFill>
                  <a:srgbClr val="FF0000"/>
                </a:solidFill>
                <a:miter lim="800000"/>
                <a:headEnd/>
                <a:tailEnd/>
              </a14:hiddenLine>
            </a:ext>
          </a:extLst>
        </p:spPr>
        <p:txBody>
          <a:bodyPr anchor="ctr">
            <a:spAutoFit/>
          </a:bodyPr>
          <a:lstStyle/>
          <a:p>
            <a:pPr algn="l">
              <a:spcBef>
                <a:spcPct val="0"/>
              </a:spcBef>
            </a:pPr>
            <a:r>
              <a:rPr lang="es-ES" altLang="es-ES" sz="2200">
                <a:effectLst>
                  <a:outerShdw blurRad="38100" dist="38100" dir="2700000" algn="tl">
                    <a:srgbClr val="000000"/>
                  </a:outerShdw>
                </a:effectLst>
              </a:rPr>
              <a:t>X</a:t>
            </a:r>
            <a:endParaRPr lang="es-ES_tradnl" altLang="es-ES" sz="2400">
              <a:solidFill>
                <a:srgbClr val="000000"/>
              </a:solidFill>
              <a:effectLst/>
            </a:endParaRPr>
          </a:p>
        </p:txBody>
      </p:sp>
      <p:sp>
        <p:nvSpPr>
          <p:cNvPr id="271369" name="Rectangle 9"/>
          <p:cNvSpPr>
            <a:spLocks noChangeArrowheads="1"/>
          </p:cNvSpPr>
          <p:nvPr/>
        </p:nvSpPr>
        <p:spPr bwMode="auto">
          <a:xfrm>
            <a:off x="3124200" y="2438400"/>
            <a:ext cx="5943600" cy="1247775"/>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txBody>
          <a:bodyPr>
            <a:spAutoFit/>
          </a:bodyPr>
          <a:lstStyle/>
          <a:p>
            <a:pPr algn="l">
              <a:spcBef>
                <a:spcPct val="0"/>
              </a:spcBef>
            </a:pPr>
            <a:r>
              <a:rPr lang="es-ES_tradnl" altLang="es-ES" sz="1900" dirty="0">
                <a:solidFill>
                  <a:schemeClr val="accent2"/>
                </a:solidFill>
                <a:effectLst/>
              </a:rPr>
              <a:t>Tipo de circulación del refrigerante secundario</a:t>
            </a:r>
            <a:r>
              <a:rPr lang="es-ES_tradnl" altLang="es-ES" sz="1900" dirty="0">
                <a:effectLst/>
              </a:rPr>
              <a:t>: 0 Convección libre, 1 </a:t>
            </a:r>
            <a:r>
              <a:rPr lang="es-ES_tradnl" altLang="es-ES" sz="1900" dirty="0" err="1">
                <a:effectLst/>
              </a:rPr>
              <a:t>Autocirculación</a:t>
            </a:r>
            <a:r>
              <a:rPr lang="es-ES_tradnl" altLang="es-ES" sz="1900" dirty="0">
                <a:effectLst/>
              </a:rPr>
              <a:t>, 6 </a:t>
            </a:r>
            <a:r>
              <a:rPr lang="es-ES_tradnl" altLang="es-ES" sz="1900" dirty="0" err="1">
                <a:effectLst/>
              </a:rPr>
              <a:t>Com</a:t>
            </a:r>
            <a:r>
              <a:rPr lang="es-ES_tradnl" altLang="es-ES" sz="1900" dirty="0">
                <a:effectLst/>
              </a:rPr>
              <a:t>-ponente independiente, 8 Desplazamiento relativo</a:t>
            </a:r>
            <a:endParaRPr lang="es-ES" altLang="es-ES" sz="1700" dirty="0">
              <a:effectLst/>
            </a:endParaRPr>
          </a:p>
        </p:txBody>
      </p:sp>
      <p:sp>
        <p:nvSpPr>
          <p:cNvPr id="271370" name="Rectangle 10"/>
          <p:cNvSpPr>
            <a:spLocks noChangeArrowheads="1"/>
          </p:cNvSpPr>
          <p:nvPr/>
        </p:nvSpPr>
        <p:spPr bwMode="auto">
          <a:xfrm>
            <a:off x="2590800" y="3843338"/>
            <a:ext cx="6248400" cy="381000"/>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txBody>
          <a:bodyPr>
            <a:spAutoFit/>
          </a:bodyPr>
          <a:lstStyle/>
          <a:p>
            <a:pPr algn="l">
              <a:spcBef>
                <a:spcPct val="0"/>
              </a:spcBef>
            </a:pPr>
            <a:r>
              <a:rPr lang="es-ES_tradnl" altLang="es-ES" sz="1900">
                <a:solidFill>
                  <a:schemeClr val="accent2"/>
                </a:solidFill>
                <a:effectLst/>
              </a:rPr>
              <a:t>Tipo de refrigerante secundario</a:t>
            </a:r>
            <a:r>
              <a:rPr lang="es-ES_tradnl" altLang="es-ES" sz="1900">
                <a:effectLst/>
              </a:rPr>
              <a:t>: A aire, W agua</a:t>
            </a:r>
            <a:endParaRPr lang="es-ES" altLang="es-ES" sz="1700">
              <a:effectLst/>
            </a:endParaRPr>
          </a:p>
        </p:txBody>
      </p:sp>
      <p:sp>
        <p:nvSpPr>
          <p:cNvPr id="271372" name="Rectangle 12"/>
          <p:cNvSpPr>
            <a:spLocks noChangeArrowheads="1"/>
          </p:cNvSpPr>
          <p:nvPr/>
        </p:nvSpPr>
        <p:spPr bwMode="auto">
          <a:xfrm>
            <a:off x="1905000" y="4419600"/>
            <a:ext cx="7239000" cy="958850"/>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txBody>
          <a:bodyPr>
            <a:spAutoFit/>
          </a:bodyPr>
          <a:lstStyle/>
          <a:p>
            <a:pPr algn="l">
              <a:spcBef>
                <a:spcPct val="0"/>
              </a:spcBef>
            </a:pPr>
            <a:r>
              <a:rPr lang="es-ES_tradnl" altLang="es-ES" sz="1900">
                <a:solidFill>
                  <a:schemeClr val="accent2"/>
                </a:solidFill>
                <a:effectLst/>
              </a:rPr>
              <a:t>Tipo de circulación del refrigerante primario</a:t>
            </a:r>
            <a:r>
              <a:rPr lang="es-ES_tradnl" altLang="es-ES" sz="1900">
                <a:effectLst/>
              </a:rPr>
              <a:t>: 0 Convección libre, 1 Autocirculación, 6 Componente independiente</a:t>
            </a:r>
            <a:endParaRPr lang="es-ES" altLang="es-ES" sz="1700">
              <a:effectLst/>
            </a:endParaRPr>
          </a:p>
        </p:txBody>
      </p:sp>
      <p:sp>
        <p:nvSpPr>
          <p:cNvPr id="271374" name="Rectangle 14"/>
          <p:cNvSpPr>
            <a:spLocks noChangeArrowheads="1"/>
          </p:cNvSpPr>
          <p:nvPr/>
        </p:nvSpPr>
        <p:spPr bwMode="auto">
          <a:xfrm>
            <a:off x="1371600" y="5486400"/>
            <a:ext cx="6248400" cy="381000"/>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txBody>
          <a:bodyPr>
            <a:spAutoFit/>
          </a:bodyPr>
          <a:lstStyle/>
          <a:p>
            <a:pPr algn="l">
              <a:spcBef>
                <a:spcPct val="0"/>
              </a:spcBef>
            </a:pPr>
            <a:r>
              <a:rPr lang="es-ES_tradnl" altLang="es-ES" sz="1900">
                <a:solidFill>
                  <a:schemeClr val="accent2"/>
                </a:solidFill>
                <a:effectLst/>
              </a:rPr>
              <a:t>Tipo de refrigerante primario</a:t>
            </a:r>
            <a:r>
              <a:rPr lang="es-ES_tradnl" altLang="es-ES" sz="1900">
                <a:effectLst/>
              </a:rPr>
              <a:t>: A aire</a:t>
            </a:r>
            <a:endParaRPr lang="es-ES" altLang="es-ES" sz="1700">
              <a:effectLst/>
            </a:endParaRPr>
          </a:p>
        </p:txBody>
      </p:sp>
      <p:sp>
        <p:nvSpPr>
          <p:cNvPr id="271375" name="Rectangle 15"/>
          <p:cNvSpPr>
            <a:spLocks noChangeArrowheads="1"/>
          </p:cNvSpPr>
          <p:nvPr/>
        </p:nvSpPr>
        <p:spPr bwMode="auto">
          <a:xfrm>
            <a:off x="704850" y="6019800"/>
            <a:ext cx="8362950" cy="677108"/>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txBody>
          <a:bodyPr>
            <a:spAutoFit/>
          </a:bodyPr>
          <a:lstStyle/>
          <a:p>
            <a:pPr algn="l">
              <a:spcBef>
                <a:spcPct val="0"/>
              </a:spcBef>
            </a:pPr>
            <a:r>
              <a:rPr lang="es-ES_tradnl" altLang="es-ES" sz="1900" dirty="0">
                <a:solidFill>
                  <a:schemeClr val="accent2"/>
                </a:solidFill>
                <a:effectLst/>
              </a:rPr>
              <a:t>Tipo de circuito de refrigeración</a:t>
            </a:r>
            <a:r>
              <a:rPr lang="es-ES_tradnl" altLang="es-ES" sz="1900" dirty="0">
                <a:effectLst/>
              </a:rPr>
              <a:t>: 0 circulación </a:t>
            </a:r>
            <a:r>
              <a:rPr lang="es-ES_tradnl" altLang="es-ES" sz="1900" dirty="0" err="1">
                <a:effectLst/>
              </a:rPr>
              <a:t>libre</a:t>
            </a:r>
            <a:r>
              <a:rPr lang="es-ES_tradnl" altLang="es-ES" sz="1900" dirty="0" err="1">
                <a:effectLst/>
                <a:sym typeface="Wingdings" panose="05000000000000000000" pitchFamily="2" charset="2"/>
              </a:rPr>
              <a:t></a:t>
            </a:r>
            <a:r>
              <a:rPr lang="es-ES_tradnl" altLang="es-ES" sz="1900" dirty="0" err="1">
                <a:effectLst/>
              </a:rPr>
              <a:t>circuito</a:t>
            </a:r>
            <a:r>
              <a:rPr lang="es-ES_tradnl" altLang="es-ES" sz="1900" dirty="0">
                <a:effectLst/>
              </a:rPr>
              <a:t> </a:t>
            </a:r>
            <a:r>
              <a:rPr lang="es-ES_tradnl" altLang="es-ES" sz="1900" dirty="0" err="1">
                <a:effectLst/>
              </a:rPr>
              <a:t>abier</a:t>
            </a:r>
            <a:r>
              <a:rPr lang="es-ES_tradnl" altLang="es-ES" sz="1900" dirty="0">
                <a:effectLst/>
              </a:rPr>
              <a:t>-to, 4 carcasa enfriada exterior</a:t>
            </a:r>
            <a:endParaRPr lang="es-ES" altLang="es-ES" sz="1700" dirty="0">
              <a:effectLst/>
            </a:endParaRPr>
          </a:p>
        </p:txBody>
      </p:sp>
      <p:sp>
        <p:nvSpPr>
          <p:cNvPr id="271377" name="AutoShape 17"/>
          <p:cNvSpPr>
            <a:spLocks noChangeArrowheads="1"/>
          </p:cNvSpPr>
          <p:nvPr/>
        </p:nvSpPr>
        <p:spPr bwMode="auto">
          <a:xfrm rot="10800000" flipH="1">
            <a:off x="3733800" y="1905000"/>
            <a:ext cx="609600" cy="533400"/>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tx1"/>
          </a:solidFill>
          <a:ln w="3175">
            <a:solidFill>
              <a:schemeClr val="bg2"/>
            </a:solidFill>
            <a:miter lim="800000"/>
            <a:headEnd/>
            <a:tailEnd/>
          </a:ln>
          <a:effectLst>
            <a:outerShdw dist="71842" dir="2700000" algn="ctr" rotWithShape="0">
              <a:schemeClr val="bg2"/>
            </a:outerShdw>
          </a:effectLst>
        </p:spPr>
        <p:txBody>
          <a:bodyPr wrap="none" anchor="ctr">
            <a:spAutoFit/>
          </a:bodyPr>
          <a:lstStyle/>
          <a:p>
            <a:endParaRPr lang="es-ES"/>
          </a:p>
        </p:txBody>
      </p:sp>
      <p:sp>
        <p:nvSpPr>
          <p:cNvPr id="271378" name="AutoShape 18"/>
          <p:cNvSpPr>
            <a:spLocks noChangeArrowheads="1"/>
          </p:cNvSpPr>
          <p:nvPr/>
        </p:nvSpPr>
        <p:spPr bwMode="auto">
          <a:xfrm>
            <a:off x="2590800" y="2286000"/>
            <a:ext cx="381000" cy="1547813"/>
          </a:xfrm>
          <a:prstGeom prst="downArrow">
            <a:avLst>
              <a:gd name="adj1" fmla="val 50000"/>
              <a:gd name="adj2" fmla="val 85519"/>
            </a:avLst>
          </a:prstGeom>
          <a:solidFill>
            <a:schemeClr val="tx1"/>
          </a:solidFill>
          <a:ln w="3175">
            <a:solidFill>
              <a:schemeClr val="bg2"/>
            </a:solidFill>
            <a:miter lim="800000"/>
            <a:headEnd/>
            <a:tailEnd/>
          </a:ln>
          <a:effectLst>
            <a:outerShdw dist="53882" dir="2700000" algn="ctr" rotWithShape="0">
              <a:schemeClr val="bg2"/>
            </a:outerShdw>
          </a:effectLst>
        </p:spPr>
        <p:txBody>
          <a:bodyPr anchor="ctr">
            <a:spAutoFit/>
          </a:bodyPr>
          <a:lstStyle/>
          <a:p>
            <a:endParaRPr lang="es-ES"/>
          </a:p>
        </p:txBody>
      </p:sp>
      <p:sp>
        <p:nvSpPr>
          <p:cNvPr id="271379" name="AutoShape 19"/>
          <p:cNvSpPr>
            <a:spLocks noChangeArrowheads="1"/>
          </p:cNvSpPr>
          <p:nvPr/>
        </p:nvSpPr>
        <p:spPr bwMode="auto">
          <a:xfrm>
            <a:off x="1957388" y="2262188"/>
            <a:ext cx="381000" cy="2127250"/>
          </a:xfrm>
          <a:prstGeom prst="downArrow">
            <a:avLst>
              <a:gd name="adj1" fmla="val 50000"/>
              <a:gd name="adj2" fmla="val 90419"/>
            </a:avLst>
          </a:prstGeom>
          <a:solidFill>
            <a:schemeClr val="tx1"/>
          </a:solidFill>
          <a:ln w="3175">
            <a:solidFill>
              <a:schemeClr val="bg2"/>
            </a:solidFill>
            <a:miter lim="800000"/>
            <a:headEnd/>
            <a:tailEnd/>
          </a:ln>
          <a:effectLst>
            <a:outerShdw dist="53882" dir="2700000" algn="ctr" rotWithShape="0">
              <a:schemeClr val="bg2"/>
            </a:outerShdw>
          </a:effectLst>
        </p:spPr>
        <p:txBody>
          <a:bodyPr anchor="ctr">
            <a:spAutoFit/>
          </a:bodyPr>
          <a:lstStyle/>
          <a:p>
            <a:endParaRPr lang="es-ES"/>
          </a:p>
        </p:txBody>
      </p:sp>
      <p:sp>
        <p:nvSpPr>
          <p:cNvPr id="271380" name="AutoShape 20"/>
          <p:cNvSpPr>
            <a:spLocks noChangeArrowheads="1"/>
          </p:cNvSpPr>
          <p:nvPr/>
        </p:nvSpPr>
        <p:spPr bwMode="auto">
          <a:xfrm>
            <a:off x="1371600" y="2286000"/>
            <a:ext cx="381000" cy="3209925"/>
          </a:xfrm>
          <a:prstGeom prst="downArrow">
            <a:avLst>
              <a:gd name="adj1" fmla="val 50000"/>
              <a:gd name="adj2" fmla="val 91232"/>
            </a:avLst>
          </a:prstGeom>
          <a:solidFill>
            <a:schemeClr val="tx1"/>
          </a:solidFill>
          <a:ln w="3175">
            <a:solidFill>
              <a:schemeClr val="bg2"/>
            </a:solidFill>
            <a:miter lim="800000"/>
            <a:headEnd/>
            <a:tailEnd/>
          </a:ln>
          <a:effectLst>
            <a:outerShdw dist="53882" dir="2700000" algn="ctr" rotWithShape="0">
              <a:schemeClr val="bg2"/>
            </a:outerShdw>
          </a:effectLst>
        </p:spPr>
        <p:txBody>
          <a:bodyPr anchor="ctr">
            <a:spAutoFit/>
          </a:bodyPr>
          <a:lstStyle/>
          <a:p>
            <a:endParaRPr lang="es-ES"/>
          </a:p>
        </p:txBody>
      </p:sp>
      <p:sp>
        <p:nvSpPr>
          <p:cNvPr id="271381" name="AutoShape 21"/>
          <p:cNvSpPr>
            <a:spLocks noChangeArrowheads="1"/>
          </p:cNvSpPr>
          <p:nvPr/>
        </p:nvSpPr>
        <p:spPr bwMode="auto">
          <a:xfrm>
            <a:off x="768350" y="2293938"/>
            <a:ext cx="381000" cy="3757612"/>
          </a:xfrm>
          <a:prstGeom prst="downArrow">
            <a:avLst>
              <a:gd name="adj1" fmla="val 50000"/>
              <a:gd name="adj2" fmla="val 106798"/>
            </a:avLst>
          </a:prstGeom>
          <a:solidFill>
            <a:schemeClr val="tx1"/>
          </a:solidFill>
          <a:ln w="3175">
            <a:solidFill>
              <a:schemeClr val="bg2"/>
            </a:solidFill>
            <a:miter lim="800000"/>
            <a:headEnd/>
            <a:tailEnd/>
          </a:ln>
          <a:effectLst>
            <a:outerShdw dist="53882" dir="2700000" algn="ctr" rotWithShape="0">
              <a:schemeClr val="bg2"/>
            </a:outerShdw>
          </a:effectLst>
        </p:spPr>
        <p:txBody>
          <a:bodyPr anchor="ctr">
            <a:spAutoFit/>
          </a:bodyPr>
          <a:lstStyle/>
          <a:p>
            <a:endParaRPr lang="es-ES"/>
          </a:p>
        </p:txBody>
      </p:sp>
      <p:sp>
        <p:nvSpPr>
          <p:cNvPr id="271382" name="Rectangle 22"/>
          <p:cNvSpPr>
            <a:spLocks noChangeArrowheads="1"/>
          </p:cNvSpPr>
          <p:nvPr/>
        </p:nvSpPr>
        <p:spPr bwMode="auto">
          <a:xfrm>
            <a:off x="5029200" y="1752600"/>
            <a:ext cx="3810000" cy="427038"/>
          </a:xfrm>
          <a:prstGeom prst="rect">
            <a:avLst/>
          </a:prstGeom>
          <a:gradFill rotWithShape="0">
            <a:gsLst>
              <a:gs pos="0">
                <a:srgbClr val="008000">
                  <a:gamma/>
                  <a:shade val="0"/>
                  <a:invGamma/>
                </a:srgbClr>
              </a:gs>
              <a:gs pos="50000">
                <a:srgbClr val="008000"/>
              </a:gs>
              <a:gs pos="100000">
                <a:srgbClr val="008000">
                  <a:gamma/>
                  <a:shade val="0"/>
                  <a:invGamma/>
                </a:srgbClr>
              </a:gs>
            </a:gsLst>
            <a:lin ang="2700000" scaled="1"/>
          </a:gradFill>
          <a:ln>
            <a:noFill/>
          </a:ln>
          <a:effectLst/>
          <a:scene3d>
            <a:camera prst="legacyObliqueTopRight"/>
            <a:lightRig rig="legacyFlat3" dir="b"/>
          </a:scene3d>
          <a:sp3d extrusionH="49200" prstMaterial="legacyMatte">
            <a:bevelT w="13500" h="13500" prst="angle"/>
            <a:bevelB w="13500" h="13500" prst="angle"/>
            <a:extrusionClr>
              <a:srgbClr val="008000"/>
            </a:extrusionClr>
          </a:sp3d>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pPr algn="ctr">
              <a:spcBef>
                <a:spcPct val="0"/>
              </a:spcBef>
            </a:pPr>
            <a:r>
              <a:rPr lang="es-ES" altLang="es-ES" sz="2200">
                <a:effectLst>
                  <a:outerShdw blurRad="38100" dist="38100" dir="2700000" algn="tl">
                    <a:srgbClr val="000000"/>
                  </a:outerShdw>
                </a:effectLst>
              </a:rPr>
              <a:t>SE UTILIZAN 5 DÍGITOS</a:t>
            </a:r>
            <a:endParaRPr lang="es-ES_tradnl" altLang="es-ES" sz="2400">
              <a:solidFill>
                <a:srgbClr val="000000"/>
              </a:solidFill>
              <a:effectLst/>
            </a:endParaRPr>
          </a:p>
        </p:txBody>
      </p:sp>
      <p:sp>
        <p:nvSpPr>
          <p:cNvPr id="271383" name="Rectangle 23"/>
          <p:cNvSpPr>
            <a:spLocks noChangeArrowheads="1"/>
          </p:cNvSpPr>
          <p:nvPr/>
        </p:nvSpPr>
        <p:spPr bwMode="auto">
          <a:xfrm>
            <a:off x="6477000" y="5133975"/>
            <a:ext cx="2362200" cy="885825"/>
          </a:xfrm>
          <a:prstGeom prst="rect">
            <a:avLst/>
          </a:prstGeom>
          <a:solidFill>
            <a:srgbClr val="D60093"/>
          </a:solidFill>
          <a:ln>
            <a:noFill/>
          </a:ln>
          <a:effectLst/>
          <a:scene3d>
            <a:camera prst="legacyObliqueTopRight"/>
            <a:lightRig rig="legacyFlat3" dir="b"/>
          </a:scene3d>
          <a:sp3d extrusionH="49200" prstMaterial="legacyMatte">
            <a:bevelT w="13500" h="13500" prst="angle"/>
            <a:bevelB w="13500" h="13500" prst="angle"/>
            <a:extrusionClr>
              <a:srgbClr val="D60093"/>
            </a:extrusionClr>
          </a:sp3d>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pPr algn="l">
              <a:spcBef>
                <a:spcPct val="0"/>
              </a:spcBef>
            </a:pPr>
            <a:r>
              <a:rPr lang="es-ES" altLang="es-ES" sz="2600">
                <a:effectLst>
                  <a:outerShdw blurRad="38100" dist="38100" dir="2700000" algn="tl">
                    <a:srgbClr val="000000"/>
                  </a:outerShdw>
                </a:effectLst>
              </a:rPr>
              <a:t>Ejem IC4A11</a:t>
            </a:r>
          </a:p>
          <a:p>
            <a:pPr algn="l">
              <a:spcBef>
                <a:spcPct val="0"/>
              </a:spcBef>
            </a:pPr>
            <a:r>
              <a:rPr lang="es-ES" altLang="es-ES" sz="2600">
                <a:effectLst>
                  <a:outerShdw blurRad="38100" dist="38100" dir="2700000" algn="tl">
                    <a:srgbClr val="000000"/>
                  </a:outerShdw>
                </a:effectLst>
              </a:rPr>
              <a:t>Ejem IC0A1</a:t>
            </a:r>
            <a:endParaRPr lang="es-ES_tradnl" altLang="es-ES" sz="2400">
              <a:solidFill>
                <a:srgbClr val="000000"/>
              </a:solidFill>
              <a:effectLst/>
            </a:endParaRPr>
          </a:p>
        </p:txBody>
      </p:sp>
      <p:sp>
        <p:nvSpPr>
          <p:cNvPr id="271384" name="Rectangle 24"/>
          <p:cNvSpPr>
            <a:spLocks noChangeArrowheads="1"/>
          </p:cNvSpPr>
          <p:nvPr/>
        </p:nvSpPr>
        <p:spPr bwMode="auto">
          <a:xfrm>
            <a:off x="157163" y="1751013"/>
            <a:ext cx="504825" cy="427037"/>
          </a:xfrm>
          <a:prstGeom prst="rect">
            <a:avLst/>
          </a:prstGeom>
          <a:gradFill rotWithShape="0">
            <a:gsLst>
              <a:gs pos="0">
                <a:srgbClr val="FF00FF">
                  <a:gamma/>
                  <a:shade val="0"/>
                  <a:invGamma/>
                </a:srgbClr>
              </a:gs>
              <a:gs pos="50000">
                <a:srgbClr val="FF00FF"/>
              </a:gs>
              <a:gs pos="100000">
                <a:srgbClr val="FF00FF">
                  <a:gamma/>
                  <a:shade val="0"/>
                  <a:invGamma/>
                </a:srgbClr>
              </a:gs>
            </a:gsLst>
            <a:lin ang="2700000" scaled="1"/>
          </a:gradFill>
          <a:ln>
            <a:noFill/>
          </a:ln>
          <a:effectLst>
            <a:outerShdw dist="35921" dir="2700000" algn="ctr" rotWithShape="0">
              <a:schemeClr val="bg2"/>
            </a:outerShdw>
          </a:effectLst>
          <a:extLst>
            <a:ext uri="{91240B29-F687-4F45-9708-019B960494DF}">
              <a14:hiddenLine xmlns:a14="http://schemas.microsoft.com/office/drawing/2010/main" w="25400">
                <a:solidFill>
                  <a:srgbClr val="FF0000"/>
                </a:solidFill>
                <a:miter lim="800000"/>
                <a:headEnd/>
                <a:tailEnd/>
              </a14:hiddenLine>
            </a:ext>
          </a:extLst>
        </p:spPr>
        <p:txBody>
          <a:bodyPr anchor="ctr">
            <a:spAutoFit/>
          </a:bodyPr>
          <a:lstStyle/>
          <a:p>
            <a:pPr algn="l">
              <a:spcBef>
                <a:spcPct val="0"/>
              </a:spcBef>
            </a:pPr>
            <a:r>
              <a:rPr lang="es-ES" altLang="es-ES" sz="2200">
                <a:effectLst>
                  <a:outerShdw blurRad="38100" dist="38100" dir="2700000" algn="tl">
                    <a:srgbClr val="000000"/>
                  </a:outerShdw>
                </a:effectLst>
              </a:rPr>
              <a:t>IC</a:t>
            </a:r>
            <a:endParaRPr lang="es-ES_tradnl" altLang="es-ES" sz="2400">
              <a:solidFill>
                <a:srgbClr val="000000"/>
              </a:solidFill>
              <a:effectLst/>
            </a:endParaRPr>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1381"/>
                                        </p:tgtEl>
                                        <p:attrNameLst>
                                          <p:attrName>style.visibility</p:attrName>
                                        </p:attrNameLst>
                                      </p:cBhvr>
                                      <p:to>
                                        <p:strVal val="visible"/>
                                      </p:to>
                                    </p:set>
                                    <p:animEffect transition="in" filter="dissolve">
                                      <p:cBhvr>
                                        <p:cTn id="7" dur="500"/>
                                        <p:tgtEl>
                                          <p:spTgt spid="271381"/>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71375"/>
                                        </p:tgtEl>
                                        <p:attrNameLst>
                                          <p:attrName>style.visibility</p:attrName>
                                        </p:attrNameLst>
                                      </p:cBhvr>
                                      <p:to>
                                        <p:strVal val="visible"/>
                                      </p:to>
                                    </p:set>
                                    <p:animEffect transition="in" filter="dissolve">
                                      <p:cBhvr>
                                        <p:cTn id="11" dur="500"/>
                                        <p:tgtEl>
                                          <p:spTgt spid="27137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71380"/>
                                        </p:tgtEl>
                                        <p:attrNameLst>
                                          <p:attrName>style.visibility</p:attrName>
                                        </p:attrNameLst>
                                      </p:cBhvr>
                                      <p:to>
                                        <p:strVal val="visible"/>
                                      </p:to>
                                    </p:set>
                                    <p:animEffect transition="in" filter="dissolve">
                                      <p:cBhvr>
                                        <p:cTn id="16" dur="500"/>
                                        <p:tgtEl>
                                          <p:spTgt spid="271380"/>
                                        </p:tgtEl>
                                      </p:cBhvr>
                                    </p:animEffect>
                                  </p:childTnLst>
                                </p:cTn>
                              </p:par>
                            </p:childTnLst>
                          </p:cTn>
                        </p:par>
                        <p:par>
                          <p:cTn id="17" fill="hold" nodeType="afterGroup">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271374"/>
                                        </p:tgtEl>
                                        <p:attrNameLst>
                                          <p:attrName>style.visibility</p:attrName>
                                        </p:attrNameLst>
                                      </p:cBhvr>
                                      <p:to>
                                        <p:strVal val="visible"/>
                                      </p:to>
                                    </p:set>
                                    <p:animEffect transition="in" filter="dissolve">
                                      <p:cBhvr>
                                        <p:cTn id="20" dur="500"/>
                                        <p:tgtEl>
                                          <p:spTgt spid="27137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71379"/>
                                        </p:tgtEl>
                                        <p:attrNameLst>
                                          <p:attrName>style.visibility</p:attrName>
                                        </p:attrNameLst>
                                      </p:cBhvr>
                                      <p:to>
                                        <p:strVal val="visible"/>
                                      </p:to>
                                    </p:set>
                                    <p:animEffect transition="in" filter="dissolve">
                                      <p:cBhvr>
                                        <p:cTn id="25" dur="500"/>
                                        <p:tgtEl>
                                          <p:spTgt spid="271379"/>
                                        </p:tgtEl>
                                      </p:cBhvr>
                                    </p:animEffect>
                                  </p:childTnLst>
                                </p:cTn>
                              </p:par>
                            </p:childTnLst>
                          </p:cTn>
                        </p:par>
                        <p:par>
                          <p:cTn id="26" fill="hold" nodeType="afterGroup">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271372"/>
                                        </p:tgtEl>
                                        <p:attrNameLst>
                                          <p:attrName>style.visibility</p:attrName>
                                        </p:attrNameLst>
                                      </p:cBhvr>
                                      <p:to>
                                        <p:strVal val="visible"/>
                                      </p:to>
                                    </p:set>
                                    <p:animEffect transition="in" filter="dissolve">
                                      <p:cBhvr>
                                        <p:cTn id="29" dur="500"/>
                                        <p:tgtEl>
                                          <p:spTgt spid="27137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271378"/>
                                        </p:tgtEl>
                                        <p:attrNameLst>
                                          <p:attrName>style.visibility</p:attrName>
                                        </p:attrNameLst>
                                      </p:cBhvr>
                                      <p:to>
                                        <p:strVal val="visible"/>
                                      </p:to>
                                    </p:set>
                                    <p:animEffect transition="in" filter="dissolve">
                                      <p:cBhvr>
                                        <p:cTn id="34" dur="500"/>
                                        <p:tgtEl>
                                          <p:spTgt spid="271378"/>
                                        </p:tgtEl>
                                      </p:cBhvr>
                                    </p:animEffect>
                                  </p:childTnLst>
                                </p:cTn>
                              </p:par>
                            </p:childTnLst>
                          </p:cTn>
                        </p:par>
                        <p:par>
                          <p:cTn id="35" fill="hold" nodeType="afterGroup">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271370"/>
                                        </p:tgtEl>
                                        <p:attrNameLst>
                                          <p:attrName>style.visibility</p:attrName>
                                        </p:attrNameLst>
                                      </p:cBhvr>
                                      <p:to>
                                        <p:strVal val="visible"/>
                                      </p:to>
                                    </p:set>
                                    <p:animEffect transition="in" filter="dissolve">
                                      <p:cBhvr>
                                        <p:cTn id="38" dur="500"/>
                                        <p:tgtEl>
                                          <p:spTgt spid="27137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271377"/>
                                        </p:tgtEl>
                                        <p:attrNameLst>
                                          <p:attrName>style.visibility</p:attrName>
                                        </p:attrNameLst>
                                      </p:cBhvr>
                                      <p:to>
                                        <p:strVal val="visible"/>
                                      </p:to>
                                    </p:set>
                                    <p:animEffect transition="in" filter="dissolve">
                                      <p:cBhvr>
                                        <p:cTn id="43" dur="500"/>
                                        <p:tgtEl>
                                          <p:spTgt spid="271377"/>
                                        </p:tgtEl>
                                      </p:cBhvr>
                                    </p:animEffect>
                                  </p:childTnLst>
                                </p:cTn>
                              </p:par>
                            </p:childTnLst>
                          </p:cTn>
                        </p:par>
                        <p:par>
                          <p:cTn id="44" fill="hold" nodeType="afterGroup">
                            <p:stCondLst>
                              <p:cond delay="500"/>
                            </p:stCondLst>
                            <p:childTnLst>
                              <p:par>
                                <p:cTn id="45" presetID="9" presetClass="entr" presetSubtype="0" fill="hold" grpId="0" nodeType="afterEffect">
                                  <p:stCondLst>
                                    <p:cond delay="0"/>
                                  </p:stCondLst>
                                  <p:childTnLst>
                                    <p:set>
                                      <p:cBhvr>
                                        <p:cTn id="46" dur="1" fill="hold">
                                          <p:stCondLst>
                                            <p:cond delay="0"/>
                                          </p:stCondLst>
                                        </p:cTn>
                                        <p:tgtEl>
                                          <p:spTgt spid="271369"/>
                                        </p:tgtEl>
                                        <p:attrNameLst>
                                          <p:attrName>style.visibility</p:attrName>
                                        </p:attrNameLst>
                                      </p:cBhvr>
                                      <p:to>
                                        <p:strVal val="visible"/>
                                      </p:to>
                                    </p:set>
                                    <p:animEffect transition="in" filter="dissolve">
                                      <p:cBhvr>
                                        <p:cTn id="47" dur="500"/>
                                        <p:tgtEl>
                                          <p:spTgt spid="27136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3" presetClass="entr" presetSubtype="528" fill="hold" grpId="0" nodeType="clickEffect">
                                  <p:stCondLst>
                                    <p:cond delay="0"/>
                                  </p:stCondLst>
                                  <p:childTnLst>
                                    <p:set>
                                      <p:cBhvr>
                                        <p:cTn id="51" dur="1" fill="hold">
                                          <p:stCondLst>
                                            <p:cond delay="0"/>
                                          </p:stCondLst>
                                        </p:cTn>
                                        <p:tgtEl>
                                          <p:spTgt spid="271383"/>
                                        </p:tgtEl>
                                        <p:attrNameLst>
                                          <p:attrName>style.visibility</p:attrName>
                                        </p:attrNameLst>
                                      </p:cBhvr>
                                      <p:to>
                                        <p:strVal val="visible"/>
                                      </p:to>
                                    </p:set>
                                    <p:anim calcmode="lin" valueType="num">
                                      <p:cBhvr>
                                        <p:cTn id="52" dur="500" fill="hold"/>
                                        <p:tgtEl>
                                          <p:spTgt spid="271383"/>
                                        </p:tgtEl>
                                        <p:attrNameLst>
                                          <p:attrName>ppt_w</p:attrName>
                                        </p:attrNameLst>
                                      </p:cBhvr>
                                      <p:tavLst>
                                        <p:tav tm="0">
                                          <p:val>
                                            <p:fltVal val="0"/>
                                          </p:val>
                                        </p:tav>
                                        <p:tav tm="100000">
                                          <p:val>
                                            <p:strVal val="#ppt_w"/>
                                          </p:val>
                                        </p:tav>
                                      </p:tavLst>
                                    </p:anim>
                                    <p:anim calcmode="lin" valueType="num">
                                      <p:cBhvr>
                                        <p:cTn id="53" dur="500" fill="hold"/>
                                        <p:tgtEl>
                                          <p:spTgt spid="271383"/>
                                        </p:tgtEl>
                                        <p:attrNameLst>
                                          <p:attrName>ppt_h</p:attrName>
                                        </p:attrNameLst>
                                      </p:cBhvr>
                                      <p:tavLst>
                                        <p:tav tm="0">
                                          <p:val>
                                            <p:fltVal val="0"/>
                                          </p:val>
                                        </p:tav>
                                        <p:tav tm="100000">
                                          <p:val>
                                            <p:strVal val="#ppt_h"/>
                                          </p:val>
                                        </p:tav>
                                      </p:tavLst>
                                    </p:anim>
                                    <p:anim calcmode="lin" valueType="num">
                                      <p:cBhvr>
                                        <p:cTn id="54" dur="500" fill="hold"/>
                                        <p:tgtEl>
                                          <p:spTgt spid="271383"/>
                                        </p:tgtEl>
                                        <p:attrNameLst>
                                          <p:attrName>ppt_x</p:attrName>
                                        </p:attrNameLst>
                                      </p:cBhvr>
                                      <p:tavLst>
                                        <p:tav tm="0">
                                          <p:val>
                                            <p:fltVal val="0.5"/>
                                          </p:val>
                                        </p:tav>
                                        <p:tav tm="100000">
                                          <p:val>
                                            <p:strVal val="#ppt_x"/>
                                          </p:val>
                                        </p:tav>
                                      </p:tavLst>
                                    </p:anim>
                                    <p:anim calcmode="lin" valueType="num">
                                      <p:cBhvr>
                                        <p:cTn id="55" dur="500" fill="hold"/>
                                        <p:tgtEl>
                                          <p:spTgt spid="27138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9" grpId="0" autoUpdateAnimBg="0"/>
      <p:bldP spid="271370" grpId="0" autoUpdateAnimBg="0"/>
      <p:bldP spid="271372" grpId="0" autoUpdateAnimBg="0"/>
      <p:bldP spid="271374" grpId="0" autoUpdateAnimBg="0"/>
      <p:bldP spid="271375" grpId="0" autoUpdateAnimBg="0"/>
      <p:bldP spid="271377" grpId="0" animBg="1"/>
      <p:bldP spid="271378" grpId="0" animBg="1"/>
      <p:bldP spid="271379" grpId="0" animBg="1"/>
      <p:bldP spid="271380" grpId="0" animBg="1"/>
      <p:bldP spid="271381" grpId="0" animBg="1"/>
      <p:bldP spid="271383" grpId="0" animBg="1" autoUpdateAnimBg="0"/>
    </p:bldLst>
  </p:timing>
</p:sld>
</file>

<file path=ppt/theme/theme1.xml><?xml version="1.0" encoding="utf-8"?>
<a:theme xmlns:a="http://schemas.openxmlformats.org/drawingml/2006/main" name="Subiendo">
  <a:themeElements>
    <a:clrScheme name="Subiendo 1">
      <a:dk1>
        <a:srgbClr val="000000"/>
      </a:dk1>
      <a:lt1>
        <a:srgbClr val="FFFFFF"/>
      </a:lt1>
      <a:dk2>
        <a:srgbClr val="0000FF"/>
      </a:dk2>
      <a:lt2>
        <a:srgbClr val="FFCC66"/>
      </a:lt2>
      <a:accent1>
        <a:srgbClr val="00FFFF"/>
      </a:accent1>
      <a:accent2>
        <a:srgbClr val="FFFF00"/>
      </a:accent2>
      <a:accent3>
        <a:srgbClr val="AAAAFF"/>
      </a:accent3>
      <a:accent4>
        <a:srgbClr val="DADADA"/>
      </a:accent4>
      <a:accent5>
        <a:srgbClr val="AAFFFF"/>
      </a:accent5>
      <a:accent6>
        <a:srgbClr val="E7E700"/>
      </a:accent6>
      <a:hlink>
        <a:srgbClr val="FF0033"/>
      </a:hlink>
      <a:folHlink>
        <a:srgbClr val="3366FF"/>
      </a:folHlink>
    </a:clrScheme>
    <a:fontScheme name="Subiendo">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3366"/>
        </a:solidFill>
        <a:ln w="9525" cap="flat" cmpd="sng" algn="ctr">
          <a:solidFill>
            <a:schemeClr val="bg2"/>
          </a:solidFill>
          <a:prstDash val="solid"/>
          <a:round/>
          <a:headEnd type="none" w="med" len="med"/>
          <a:tailEnd type="none" w="med" len="med"/>
        </a:ln>
        <a:effectLst>
          <a:outerShdw dist="35921" dir="2700000" algn="ctr" rotWithShape="0">
            <a:schemeClr val="bg2"/>
          </a:outerShdw>
        </a:effectLst>
      </a:spPr>
      <a:bodyPr vert="horz" wrap="square" lIns="91440" tIns="45720" rIns="91440" bIns="45720" numCol="1" anchor="t" anchorCtr="0" compatLnSpc="1">
        <a:prstTxWarp prst="textNoShape">
          <a:avLst/>
        </a:prstTxWarp>
        <a:spAutoFit/>
      </a:bodyPr>
      <a:lstStyle>
        <a:defPPr marL="0" marR="0" indent="0" algn="r" defTabSz="914400" rtl="0" eaLnBrk="0" fontAlgn="base" latinLnBrk="0" hangingPunct="0">
          <a:lnSpc>
            <a:spcPct val="100000"/>
          </a:lnSpc>
          <a:spcBef>
            <a:spcPts val="600"/>
          </a:spcBef>
          <a:spcAft>
            <a:spcPct val="0"/>
          </a:spcAft>
          <a:buClrTx/>
          <a:buSzTx/>
          <a:buFontTx/>
          <a:buNone/>
          <a:tabLst/>
          <a:defRPr kumimoji="0" lang="es-ES_tradnl" altLang="es-ES" sz="1400" b="1" i="0" u="none" strike="noStrike" cap="none" normalizeH="0" baseline="0" smtClean="0">
            <a:ln>
              <a:noFill/>
            </a:ln>
            <a:solidFill>
              <a:schemeClr val="tx1"/>
            </a:solidFill>
            <a:effectLst>
              <a:outerShdw blurRad="38100" dist="38100" dir="2700000" algn="tl">
                <a:srgbClr val="000000">
                  <a:alpha val="43137"/>
                </a:srgbClr>
              </a:outerShdw>
            </a:effectLst>
            <a:latin typeface="Tahoma" pitchFamily="34" charset="0"/>
          </a:defRPr>
        </a:defPPr>
      </a:lstStyle>
    </a:spDef>
    <a:lnDef>
      <a:spPr bwMode="auto">
        <a:xfrm>
          <a:off x="0" y="0"/>
          <a:ext cx="1" cy="1"/>
        </a:xfrm>
        <a:custGeom>
          <a:avLst/>
          <a:gdLst/>
          <a:ahLst/>
          <a:cxnLst/>
          <a:rect l="0" t="0" r="0" b="0"/>
          <a:pathLst/>
        </a:custGeom>
        <a:solidFill>
          <a:srgbClr val="993366"/>
        </a:solidFill>
        <a:ln w="9525" cap="flat" cmpd="sng" algn="ctr">
          <a:solidFill>
            <a:schemeClr val="bg2"/>
          </a:solidFill>
          <a:prstDash val="solid"/>
          <a:round/>
          <a:headEnd type="none" w="med" len="med"/>
          <a:tailEnd type="none" w="med" len="med"/>
        </a:ln>
        <a:effectLst>
          <a:outerShdw dist="35921" dir="2700000" algn="ctr" rotWithShape="0">
            <a:schemeClr val="bg2"/>
          </a:outerShdw>
        </a:effectLst>
      </a:spPr>
      <a:bodyPr vert="horz" wrap="square" lIns="91440" tIns="45720" rIns="91440" bIns="45720" numCol="1" anchor="t" anchorCtr="0" compatLnSpc="1">
        <a:prstTxWarp prst="textNoShape">
          <a:avLst/>
        </a:prstTxWarp>
        <a:spAutoFit/>
      </a:bodyPr>
      <a:lstStyle>
        <a:defPPr marL="0" marR="0" indent="0" algn="r" defTabSz="914400" rtl="0" eaLnBrk="0" fontAlgn="base" latinLnBrk="0" hangingPunct="0">
          <a:lnSpc>
            <a:spcPct val="100000"/>
          </a:lnSpc>
          <a:spcBef>
            <a:spcPts val="600"/>
          </a:spcBef>
          <a:spcAft>
            <a:spcPct val="0"/>
          </a:spcAft>
          <a:buClrTx/>
          <a:buSzTx/>
          <a:buFontTx/>
          <a:buNone/>
          <a:tabLst/>
          <a:defRPr kumimoji="0" lang="es-ES_tradnl" altLang="es-ES" sz="1400" b="1" i="0" u="none" strike="noStrike" cap="none" normalizeH="0" baseline="0" smtClean="0">
            <a:ln>
              <a:noFill/>
            </a:ln>
            <a:solidFill>
              <a:schemeClr val="tx1"/>
            </a:solidFill>
            <a:effectLst>
              <a:outerShdw blurRad="38100" dist="38100" dir="2700000" algn="tl">
                <a:srgbClr val="000000">
                  <a:alpha val="43137"/>
                </a:srgbClr>
              </a:outerShdw>
            </a:effectLst>
            <a:latin typeface="Tahoma" pitchFamily="34" charset="0"/>
          </a:defRPr>
        </a:defPPr>
      </a:lstStyle>
    </a:lnDef>
  </a:objectDefaults>
  <a:extraClrSchemeLst>
    <a:extraClrScheme>
      <a:clrScheme name="Subiendo 1">
        <a:dk1>
          <a:srgbClr val="000000"/>
        </a:dk1>
        <a:lt1>
          <a:srgbClr val="FFFFFF"/>
        </a:lt1>
        <a:dk2>
          <a:srgbClr val="0000FF"/>
        </a:dk2>
        <a:lt2>
          <a:srgbClr val="FFCC66"/>
        </a:lt2>
        <a:accent1>
          <a:srgbClr val="00FFFF"/>
        </a:accent1>
        <a:accent2>
          <a:srgbClr val="FFFF00"/>
        </a:accent2>
        <a:accent3>
          <a:srgbClr val="AAAAFF"/>
        </a:accent3>
        <a:accent4>
          <a:srgbClr val="DADADA"/>
        </a:accent4>
        <a:accent5>
          <a:srgbClr val="AAFFFF"/>
        </a:accent5>
        <a:accent6>
          <a:srgbClr val="E7E700"/>
        </a:accent6>
        <a:hlink>
          <a:srgbClr val="FF0033"/>
        </a:hlink>
        <a:folHlink>
          <a:srgbClr val="3366FF"/>
        </a:folHlink>
      </a:clrScheme>
      <a:clrMap bg1="dk2" tx1="lt1" bg2="dk1" tx2="lt2" accent1="accent1" accent2="accent2" accent3="accent3" accent4="accent4" accent5="accent5" accent6="accent6" hlink="hlink" folHlink="folHlink"/>
    </a:extraClrScheme>
    <a:extraClrScheme>
      <a:clrScheme name="Subiendo 2">
        <a:dk1>
          <a:srgbClr val="000000"/>
        </a:dk1>
        <a:lt1>
          <a:srgbClr val="FFFFFF"/>
        </a:lt1>
        <a:dk2>
          <a:srgbClr val="000000"/>
        </a:dk2>
        <a:lt2>
          <a:srgbClr val="CCECFF"/>
        </a:lt2>
        <a:accent1>
          <a:srgbClr val="6699FF"/>
        </a:accent1>
        <a:accent2>
          <a:srgbClr val="00CCCC"/>
        </a:accent2>
        <a:accent3>
          <a:srgbClr val="FFFFFF"/>
        </a:accent3>
        <a:accent4>
          <a:srgbClr val="000000"/>
        </a:accent4>
        <a:accent5>
          <a:srgbClr val="B8CAFF"/>
        </a:accent5>
        <a:accent6>
          <a:srgbClr val="00B9B9"/>
        </a:accent6>
        <a:hlink>
          <a:srgbClr val="CC99FF"/>
        </a:hlink>
        <a:folHlink>
          <a:srgbClr val="66CCFF"/>
        </a:folHlink>
      </a:clrScheme>
      <a:clrMap bg1="lt1" tx1="dk1" bg2="lt2" tx2="dk2" accent1="accent1" accent2="accent2" accent3="accent3" accent4="accent4" accent5="accent5" accent6="accent6" hlink="hlink" folHlink="folHlink"/>
    </a:extraClrScheme>
    <a:extraClrScheme>
      <a:clrScheme name="Subiendo 3">
        <a:dk1>
          <a:srgbClr val="000000"/>
        </a:dk1>
        <a:lt1>
          <a:srgbClr val="FFFFFF"/>
        </a:lt1>
        <a:dk2>
          <a:srgbClr val="000000"/>
        </a:dk2>
        <a:lt2>
          <a:srgbClr val="FFFFFF"/>
        </a:lt2>
        <a:accent1>
          <a:srgbClr val="CBCBCB"/>
        </a:accent1>
        <a:accent2>
          <a:srgbClr val="969696"/>
        </a:accent2>
        <a:accent3>
          <a:srgbClr val="FFFFFF"/>
        </a:accent3>
        <a:accent4>
          <a:srgbClr val="000000"/>
        </a:accent4>
        <a:accent5>
          <a:srgbClr val="E2E2E2"/>
        </a:accent5>
        <a:accent6>
          <a:srgbClr val="878787"/>
        </a:accent6>
        <a:hlink>
          <a:srgbClr val="5F5F5F"/>
        </a:hlink>
        <a:folHlink>
          <a:srgbClr val="EAEAEA"/>
        </a:folHlink>
      </a:clrScheme>
      <a:clrMap bg1="lt1" tx1="dk1" bg2="lt2" tx2="dk2" accent1="accent1" accent2="accent2" accent3="accent3" accent4="accent4" accent5="accent5" accent6="accent6" hlink="hlink" folHlink="folHlink"/>
    </a:extraClrScheme>
    <a:extraClrScheme>
      <a:clrScheme name="Subiendo 4">
        <a:dk1>
          <a:srgbClr val="000000"/>
        </a:dk1>
        <a:lt1>
          <a:srgbClr val="FFFFFF"/>
        </a:lt1>
        <a:dk2>
          <a:srgbClr val="008080"/>
        </a:dk2>
        <a:lt2>
          <a:srgbClr val="FFCC66"/>
        </a:lt2>
        <a:accent1>
          <a:srgbClr val="0099CC"/>
        </a:accent1>
        <a:accent2>
          <a:srgbClr val="FFFF00"/>
        </a:accent2>
        <a:accent3>
          <a:srgbClr val="AAC0C0"/>
        </a:accent3>
        <a:accent4>
          <a:srgbClr val="DADADA"/>
        </a:accent4>
        <a:accent5>
          <a:srgbClr val="AACAE2"/>
        </a:accent5>
        <a:accent6>
          <a:srgbClr val="E7E700"/>
        </a:accent6>
        <a:hlink>
          <a:srgbClr val="6600CC"/>
        </a:hlink>
        <a:folHlink>
          <a:srgbClr val="009999"/>
        </a:folHlink>
      </a:clrScheme>
      <a:clrMap bg1="dk2" tx1="lt1" bg2="dk1" tx2="lt2" accent1="accent1" accent2="accent2" accent3="accent3" accent4="accent4" accent5="accent5" accent6="accent6" hlink="hlink" folHlink="folHlink"/>
    </a:extraClrScheme>
    <a:extraClrScheme>
      <a:clrScheme name="Subiendo 5">
        <a:dk1>
          <a:srgbClr val="000000"/>
        </a:dk1>
        <a:lt1>
          <a:srgbClr val="FFFFFF"/>
        </a:lt1>
        <a:dk2>
          <a:srgbClr val="993300"/>
        </a:dk2>
        <a:lt2>
          <a:srgbClr val="FFCC66"/>
        </a:lt2>
        <a:accent1>
          <a:srgbClr val="FF6633"/>
        </a:accent1>
        <a:accent2>
          <a:srgbClr val="FFFF00"/>
        </a:accent2>
        <a:accent3>
          <a:srgbClr val="CAADAA"/>
        </a:accent3>
        <a:accent4>
          <a:srgbClr val="DADADA"/>
        </a:accent4>
        <a:accent5>
          <a:srgbClr val="FFB8AD"/>
        </a:accent5>
        <a:accent6>
          <a:srgbClr val="E7E700"/>
        </a:accent6>
        <a:hlink>
          <a:srgbClr val="CC0000"/>
        </a:hlink>
        <a:folHlink>
          <a:srgbClr val="CC6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ubiendo 1">
    <a:dk1>
      <a:srgbClr val="000000"/>
    </a:dk1>
    <a:lt1>
      <a:srgbClr val="FFFFFF"/>
    </a:lt1>
    <a:dk2>
      <a:srgbClr val="0000FF"/>
    </a:dk2>
    <a:lt2>
      <a:srgbClr val="FFCC66"/>
    </a:lt2>
    <a:accent1>
      <a:srgbClr val="00FFFF"/>
    </a:accent1>
    <a:accent2>
      <a:srgbClr val="FFFF00"/>
    </a:accent2>
    <a:accent3>
      <a:srgbClr val="AAAAFF"/>
    </a:accent3>
    <a:accent4>
      <a:srgbClr val="DADADA"/>
    </a:accent4>
    <a:accent5>
      <a:srgbClr val="AAFFFF"/>
    </a:accent5>
    <a:accent6>
      <a:srgbClr val="E7E700"/>
    </a:accent6>
    <a:hlink>
      <a:srgbClr val="FF0033"/>
    </a:hlink>
    <a:folHlink>
      <a:srgbClr val="3366FF"/>
    </a:folHlink>
  </a:clrScheme>
</a:themeOverride>
</file>

<file path=docProps/app.xml><?xml version="1.0" encoding="utf-8"?>
<Properties xmlns="http://schemas.openxmlformats.org/officeDocument/2006/extended-properties" xmlns:vt="http://schemas.openxmlformats.org/officeDocument/2006/docPropsVTypes">
  <Template>C:\Archivos de programa\Microsoft Office\Plantillas\Diseños de presentaciones\CORBATA.POT</Template>
  <TotalTime>20211</TotalTime>
  <Pages>45</Pages>
  <Words>1156</Words>
  <Application>Microsoft Office PowerPoint</Application>
  <PresentationFormat>Presentación en pantalla (4:3)</PresentationFormat>
  <Paragraphs>84</Paragraphs>
  <Slides>10</Slides>
  <Notes>4</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10</vt:i4>
      </vt:variant>
    </vt:vector>
  </HeadingPairs>
  <TitlesOfParts>
    <vt:vector size="18" baseType="lpstr">
      <vt:lpstr>Arial</vt:lpstr>
      <vt:lpstr>Monotype Sorts</vt:lpstr>
      <vt:lpstr>Symbol</vt:lpstr>
      <vt:lpstr>Tahoma</vt:lpstr>
      <vt:lpstr>Times New Roman</vt:lpstr>
      <vt:lpstr>Wingdings</vt:lpstr>
      <vt:lpstr>Subiendo</vt:lpstr>
      <vt:lpstr>Documento</vt:lpstr>
      <vt:lpstr>Presentación de PowerPoint</vt:lpstr>
      <vt:lpstr>3.1 Clase de aislamiento</vt:lpstr>
      <vt:lpstr>3.2 Grados de protección</vt:lpstr>
      <vt:lpstr>Presentación de PowerPoint</vt:lpstr>
      <vt:lpstr>Presentación de PowerPoint</vt:lpstr>
      <vt:lpstr>3.3 Placa de características </vt:lpstr>
      <vt:lpstr>3.4 Códigos refrigeración transformadores I</vt:lpstr>
      <vt:lpstr>3.4 Códigos refrigeración transformadores II</vt:lpstr>
      <vt:lpstr>3.5 Códigos refrigeración motores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de Máquinas Eléctricas 5º Mecánicos Máquinas</dc:title>
  <dc:subject>Aspectos y propiedades industriales de las máquinas Eléctricas</dc:subject>
  <dc:creator>Universidad de Oviedo</dc:creator>
  <dc:description>TEMA III</dc:description>
  <cp:lastModifiedBy>Jeff Mendoza</cp:lastModifiedBy>
  <cp:revision>1088</cp:revision>
  <cp:lastPrinted>1601-01-01T00:00:00Z</cp:lastPrinted>
  <dcterms:created xsi:type="dcterms:W3CDTF">1999-05-19T16:58:02Z</dcterms:created>
  <dcterms:modified xsi:type="dcterms:W3CDTF">2024-01-20T00:14:37Z</dcterms:modified>
</cp:coreProperties>
</file>