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794" r:id="rId2"/>
    <p:sldId id="795" r:id="rId3"/>
    <p:sldId id="796" r:id="rId4"/>
    <p:sldId id="797" r:id="rId5"/>
    <p:sldId id="798" r:id="rId6"/>
    <p:sldId id="799" r:id="rId7"/>
    <p:sldId id="800" r:id="rId8"/>
    <p:sldId id="801" r:id="rId9"/>
    <p:sldId id="802" r:id="rId10"/>
    <p:sldId id="803" r:id="rId11"/>
    <p:sldId id="804" r:id="rId12"/>
    <p:sldId id="805" r:id="rId13"/>
    <p:sldId id="806" r:id="rId14"/>
    <p:sldId id="807" r:id="rId15"/>
    <p:sldId id="808" r:id="rId16"/>
    <p:sldId id="809" r:id="rId17"/>
    <p:sldId id="810" r:id="rId18"/>
    <p:sldId id="811" r:id="rId19"/>
    <p:sldId id="812" r:id="rId20"/>
    <p:sldId id="813" r:id="rId21"/>
    <p:sldId id="814" r:id="rId22"/>
    <p:sldId id="815" r:id="rId23"/>
    <p:sldId id="816" r:id="rId24"/>
    <p:sldId id="817" r:id="rId25"/>
  </p:sldIdLst>
  <p:sldSz cx="9144000" cy="6858000" type="screen4x3"/>
  <p:notesSz cx="6858000" cy="9774238"/>
  <p:defaultTextStyle>
    <a:defPPr>
      <a:defRPr lang="es-ES_tradnl"/>
    </a:defPPr>
    <a:lvl1pPr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1pPr>
    <a:lvl2pPr marL="4572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2pPr>
    <a:lvl3pPr marL="9144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3pPr>
    <a:lvl4pPr marL="13716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4pPr>
    <a:lvl5pPr marL="18288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33CCCC"/>
    <a:srgbClr val="CC3300"/>
    <a:srgbClr val="808080"/>
    <a:srgbClr val="FEE69A"/>
    <a:srgbClr val="FFB163"/>
    <a:srgbClr val="FF33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9" autoAdjust="0"/>
    <p:restoredTop sz="75943" autoAdjust="0"/>
  </p:normalViewPr>
  <p:slideViewPr>
    <p:cSldViewPr>
      <p:cViewPr varScale="1">
        <p:scale>
          <a:sx n="62" d="100"/>
          <a:sy n="62" d="100"/>
        </p:scale>
        <p:origin x="342" y="7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4" d="100"/>
          <a:sy n="54" d="100"/>
        </p:scale>
        <p:origin x="-186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099" name="Rectangle 3"/>
          <p:cNvSpPr>
            <a:spLocks noGrp="1" noChangeArrowheads="1"/>
          </p:cNvSpPr>
          <p:nvPr>
            <p:ph type="dt" sz="quarter"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spcBef>
                <a:spcPct val="0"/>
              </a:spcBef>
              <a:defRPr sz="1000" b="0" i="1">
                <a:effectLst/>
                <a:latin typeface="Times New Roman" pitchFamily="18" charset="0"/>
              </a:defRPr>
            </a:lvl1pPr>
          </a:lstStyle>
          <a:p>
            <a:endParaRPr lang="es-ES_tradnl" altLang="es-ES"/>
          </a:p>
        </p:txBody>
      </p:sp>
      <p:sp>
        <p:nvSpPr>
          <p:cNvPr id="4100" name="Rectangle 4"/>
          <p:cNvSpPr>
            <a:spLocks noGrp="1" noChangeArrowheads="1"/>
          </p:cNvSpPr>
          <p:nvPr>
            <p:ph type="ftr" sz="quarter" idx="2"/>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101" name="Rectangle 5"/>
          <p:cNvSpPr>
            <a:spLocks noGrp="1" noChangeArrowheads="1"/>
          </p:cNvSpPr>
          <p:nvPr>
            <p:ph type="sldNum" sz="quarter" idx="3"/>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spcBef>
                <a:spcPct val="0"/>
              </a:spcBef>
              <a:defRPr sz="1000" b="0" i="1">
                <a:effectLst/>
                <a:latin typeface="Times New Roman" pitchFamily="18" charset="0"/>
              </a:defRPr>
            </a:lvl1pPr>
          </a:lstStyle>
          <a:p>
            <a:fld id="{CB255A13-C955-4FF9-8E74-E6F2E2D5E9AE}" type="slidenum">
              <a:rPr lang="es-ES_tradnl" altLang="es-ES"/>
              <a:pPr/>
              <a:t>‹Nº›</a:t>
            </a:fld>
            <a:endParaRPr lang="es-ES_tradnl" altLang="es-ES"/>
          </a:p>
        </p:txBody>
      </p:sp>
    </p:spTree>
    <p:extLst>
      <p:ext uri="{BB962C8B-B14F-4D97-AF65-F5344CB8AC3E}">
        <p14:creationId xmlns:p14="http://schemas.microsoft.com/office/powerpoint/2010/main" val="3788626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1" name="Rectangle 3"/>
          <p:cNvSpPr>
            <a:spLocks noGrp="1" noChangeArrowheads="1"/>
          </p:cNvSpPr>
          <p:nvPr>
            <p:ph type="dt"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spcBef>
                <a:spcPct val="0"/>
              </a:spcBef>
              <a:defRPr sz="1000" b="0" i="1">
                <a:effectLst/>
                <a:latin typeface="Times New Roman" pitchFamily="18" charset="0"/>
              </a:defRPr>
            </a:lvl1pPr>
          </a:lstStyle>
          <a:p>
            <a:endParaRPr lang="es-ES_tradnl" altLang="es-ES"/>
          </a:p>
        </p:txBody>
      </p:sp>
      <p:sp>
        <p:nvSpPr>
          <p:cNvPr id="2052" name="Rectangle 4"/>
          <p:cNvSpPr>
            <a:spLocks noGrp="1" noChangeArrowheads="1"/>
          </p:cNvSpPr>
          <p:nvPr>
            <p:ph type="ftr" sz="quarter" idx="4"/>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3" name="Rectangle 5"/>
          <p:cNvSpPr>
            <a:spLocks noGrp="1" noChangeArrowheads="1"/>
          </p:cNvSpPr>
          <p:nvPr>
            <p:ph type="sldNum" sz="quarter" idx="5"/>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spcBef>
                <a:spcPct val="0"/>
              </a:spcBef>
              <a:defRPr sz="1000" b="0" i="1">
                <a:effectLst/>
                <a:latin typeface="Times New Roman" pitchFamily="18" charset="0"/>
              </a:defRPr>
            </a:lvl1pPr>
          </a:lstStyle>
          <a:p>
            <a:fld id="{79965C07-DEB7-4707-AC7B-C63F8DD17DF8}" type="slidenum">
              <a:rPr lang="es-ES_tradnl" altLang="es-ES"/>
              <a:pPr/>
              <a:t>‹Nº›</a:t>
            </a:fld>
            <a:endParaRPr lang="es-ES_tradnl" altLang="es-ES"/>
          </a:p>
        </p:txBody>
      </p:sp>
      <p:sp>
        <p:nvSpPr>
          <p:cNvPr id="2054" name="Rectangle 6"/>
          <p:cNvSpPr>
            <a:spLocks noGrp="1" noChangeArrowheads="1"/>
          </p:cNvSpPr>
          <p:nvPr>
            <p:ph type="body" sz="quarter" idx="3"/>
          </p:nvPr>
        </p:nvSpPr>
        <p:spPr bwMode="auto">
          <a:xfrm>
            <a:off x="914400" y="4645025"/>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editar el estilo del texto del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2055" name="Rectangle 7"/>
          <p:cNvSpPr>
            <a:spLocks noGrp="1" noRot="1" noChangeAspect="1" noChangeArrowheads="1" noTextEdit="1"/>
          </p:cNvSpPr>
          <p:nvPr>
            <p:ph type="sldImg" idx="2"/>
          </p:nvPr>
        </p:nvSpPr>
        <p:spPr bwMode="auto">
          <a:xfrm>
            <a:off x="1143000" y="850900"/>
            <a:ext cx="4572000" cy="34258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03282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 diapositiva</a:t>
            </a:r>
            <a:r>
              <a:rPr lang="es-ES" baseline="0" dirty="0"/>
              <a:t> se enumeran las principales características de la máquina de CC. Este tipo de motor/generador ha caído en desuso a lo largo de los años debido al mantenimiento que supone tener que utilizar un colector sobre el que rozan las escobillas. Hasta el desarrollo de la electrónica de potencia que permitió diseñar equipos electrónicos eficientes para gobernar con fiabilidad y precisión la velocidad de giro de los motores de CA eran las máquinas utilizadas en todas aquellas aplicaciones donde el motor debía funcionar a velocidad variable y con un control preciso de su velocidad de giro. En la actualidad todos los fabricantes de motores mantienen una línea de producción de máquinas de CC y equipos para el control de su velocidad, ya que la inercia y el comportamiento dinámico de este motor puede, en algunas aplicaciones, ser superior al del motor de inducción. También siguen utilizándose por su bajo coste en aplicaciones de baja potencia: electrodomésticos, servomotores, etc.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2</a:t>
            </a:fld>
            <a:endParaRPr lang="es-ES_tradnl" altLang="es-ES"/>
          </a:p>
        </p:txBody>
      </p:sp>
    </p:spTree>
    <p:extLst>
      <p:ext uri="{BB962C8B-B14F-4D97-AF65-F5344CB8AC3E}">
        <p14:creationId xmlns:p14="http://schemas.microsoft.com/office/powerpoint/2010/main" val="1089927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Al margen de los motores de imanes permanentes, donde el flujo magnético es creado directamente</a:t>
            </a:r>
            <a:r>
              <a:rPr lang="es-ES" baseline="0" dirty="0"/>
              <a:t> por el imán permanente que conforma los polos, en el resto de máquinas es necesario producirlo aplicando corriente al devanado de campo. Según que la corriente provenga de una fuente de alimentación independiente y externa a la máquina, o de la corriente total circulante por el inducido (o parte de ella) se distinguen dos tipos de máquinas: las que se denominan de “excitación independiente” y las que se denominan “</a:t>
            </a:r>
            <a:r>
              <a:rPr lang="es-ES" baseline="0" dirty="0" err="1"/>
              <a:t>autoexcitadas</a:t>
            </a:r>
            <a:r>
              <a:rPr lang="es-ES" baseline="0" dirty="0"/>
              <a:t>”. En las siguientes diapositivas se mostrarán diagramas con todas las posibilidades de conexión disponibles que permitirán comprender la diferencia de forma prácticamente directa e intuitiva.</a:t>
            </a:r>
          </a:p>
          <a:p>
            <a:endParaRPr lang="es-ES" baseline="0" dirty="0"/>
          </a:p>
          <a:p>
            <a:r>
              <a:rPr lang="es-ES" baseline="0" dirty="0"/>
              <a:t>Prácticamente todas las máquinas industriales de CC tienen accesibles los bornes de conexión del devanado de campo y de inducido. Por tanto, es posible conectarlas con excitación independiente o autoexcitación según se desee. Es necesario tener en cuenta que la curva de comportamiento mecánico de una máquina de CC cambia radicalmente dependiendo de la forma de conexión de su devanado de campo. </a:t>
            </a:r>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11</a:t>
            </a:fld>
            <a:endParaRPr lang="es-ES_tradnl" altLang="es-ES"/>
          </a:p>
        </p:txBody>
      </p:sp>
    </p:spTree>
    <p:extLst>
      <p:ext uri="{BB962C8B-B14F-4D97-AF65-F5344CB8AC3E}">
        <p14:creationId xmlns:p14="http://schemas.microsoft.com/office/powerpoint/2010/main" val="262198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 diapositiva</a:t>
            </a:r>
            <a:r>
              <a:rPr lang="es-ES" baseline="0" dirty="0"/>
              <a:t> se muestran tres de las posibles formas de conexión de un motor de CC:</a:t>
            </a:r>
          </a:p>
          <a:p>
            <a:endParaRPr lang="es-ES" baseline="0" dirty="0"/>
          </a:p>
          <a:p>
            <a:pPr marL="228600" indent="-228600">
              <a:buAutoNum type="arabicPeriod"/>
            </a:pPr>
            <a:r>
              <a:rPr lang="es-ES" b="1" baseline="0" dirty="0"/>
              <a:t>Motor de excitación independiente</a:t>
            </a:r>
            <a:r>
              <a:rPr lang="es-ES" baseline="0" dirty="0"/>
              <a:t>: la tensión de excitación aplicada al devanado de campo proviene de una fuente de alimentación externa y ajena a la fuente de alimentación del inducido.</a:t>
            </a:r>
          </a:p>
          <a:p>
            <a:pPr marL="228600" indent="-228600">
              <a:buAutoNum type="arabicPeriod"/>
            </a:pPr>
            <a:endParaRPr lang="es-ES" baseline="0" dirty="0"/>
          </a:p>
          <a:p>
            <a:pPr marL="228600" indent="-228600">
              <a:buAutoNum type="arabicPeriod"/>
            </a:pPr>
            <a:r>
              <a:rPr lang="es-ES" b="1" baseline="0" dirty="0"/>
              <a:t>Motor de excitación en derivación</a:t>
            </a:r>
            <a:r>
              <a:rPr lang="es-ES" baseline="0" dirty="0"/>
              <a:t>: el devanado de campo se conecta en paralelo con el de inducido. Por tanto. la tensión de excitación será la misma que la aplicada al inducido del motor. La corriente total consumida por la máquina será la suma de la corriente de excitación y la corriente de inducido.</a:t>
            </a:r>
          </a:p>
          <a:p>
            <a:pPr marL="228600" indent="-228600">
              <a:buAutoNum type="arabicPeriod"/>
            </a:pPr>
            <a:endParaRPr lang="es-ES" baseline="0" dirty="0"/>
          </a:p>
          <a:p>
            <a:pPr marL="228600" indent="-228600">
              <a:buAutoNum type="arabicPeriod"/>
            </a:pPr>
            <a:r>
              <a:rPr lang="es-ES" b="1" baseline="0" dirty="0"/>
              <a:t>Motor de excitación en serie</a:t>
            </a:r>
            <a:r>
              <a:rPr lang="es-ES" baseline="0" dirty="0"/>
              <a:t>: el devanado de campo se conecta en serie con el de inducido y el conjunto resultante es alimentado por la tensión de inducido. En este caso, la corriente de excitación y la de inducido serán la misma.</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12</a:t>
            </a:fld>
            <a:endParaRPr lang="es-ES_tradnl" altLang="es-ES"/>
          </a:p>
        </p:txBody>
      </p:sp>
    </p:spTree>
    <p:extLst>
      <p:ext uri="{BB962C8B-B14F-4D97-AF65-F5344CB8AC3E}">
        <p14:creationId xmlns:p14="http://schemas.microsoft.com/office/powerpoint/2010/main" val="33765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 diapositiva</a:t>
            </a:r>
            <a:r>
              <a:rPr lang="es-ES" baseline="0" dirty="0"/>
              <a:t> se muestran otras dos posibilidades de conexión de los devanados que sólo se pueden realizar si la máquina ha sido diseñada para este fin. Es decir, si el devanado de campo se ha partido en dos partes denominadas “Inductor 1” e “Inductor 2”. Esta situación es la menos frecuente en las máquinas industriales y se utiliza para disponer de un motor que combine las propiedades de comportamiento mecánico de las dos formas de excitación. Esta forma de conexionado se denomina de “excitación compuesta” y el nombre de “larga” o “corta” simplemente indica si la parte del devanado de campo conectado en derivación está más cerca del inducido o más cerca de la alimentación exterior.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13</a:t>
            </a:fld>
            <a:endParaRPr lang="es-ES_tradnl" altLang="es-ES"/>
          </a:p>
        </p:txBody>
      </p:sp>
    </p:spTree>
    <p:extLst>
      <p:ext uri="{BB962C8B-B14F-4D97-AF65-F5344CB8AC3E}">
        <p14:creationId xmlns:p14="http://schemas.microsoft.com/office/powerpoint/2010/main" val="74767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Tal y</a:t>
            </a:r>
            <a:r>
              <a:rPr lang="es-ES" baseline="0" dirty="0"/>
              <a:t> como se indicó anteriormente, en todas las máquinas eléctricas se producen el fenómeno de “reacción de inducido” (“</a:t>
            </a:r>
            <a:r>
              <a:rPr lang="es-ES" i="1" baseline="0" dirty="0" err="1"/>
              <a:t>armature</a:t>
            </a:r>
            <a:r>
              <a:rPr lang="es-ES" i="1" baseline="0" dirty="0"/>
              <a:t> </a:t>
            </a:r>
            <a:r>
              <a:rPr lang="es-ES" i="1" baseline="0" dirty="0" err="1"/>
              <a:t>reaction</a:t>
            </a:r>
            <a:r>
              <a:rPr lang="es-ES" i="1" baseline="0" dirty="0"/>
              <a:t>”</a:t>
            </a:r>
            <a:r>
              <a:rPr lang="es-ES" baseline="0" dirty="0"/>
              <a:t>), que aparece cuando se produce la circulación de corriente por el devanado que no está diseñado para crear el campo magnético principal de la máquina. Obviamente, cuando se da esta circunstancia, la corriente circulante por el inducido crea a su vez un campo magnético que se superpone al campo magnético creado por el devanado de campo. En el caso de la máquina de CC este fenómeno es especialmente relevante ya que produce una considerable distorsión del campo magnético final con el que ha de trabajar el motor. </a:t>
            </a:r>
          </a:p>
          <a:p>
            <a:endParaRPr lang="es-ES" baseline="0" dirty="0"/>
          </a:p>
          <a:p>
            <a:r>
              <a:rPr lang="es-ES" baseline="0" dirty="0"/>
              <a:t>Al superponerse el campo natural de la máquina con el creado por la reacción de inducido el campo creado por los polos magnéticos se distorsiona, produciéndose dos fenómenos muy negativos para el correcto funcionamiento del motor:</a:t>
            </a:r>
          </a:p>
          <a:p>
            <a:endParaRPr lang="es-ES" baseline="0" dirty="0"/>
          </a:p>
          <a:p>
            <a:pPr marL="228600" indent="-228600">
              <a:buAutoNum type="arabicPeriod"/>
            </a:pPr>
            <a:r>
              <a:rPr lang="es-ES" b="1" baseline="0" dirty="0"/>
              <a:t>El valor global del campo magnético (aunque pueda haber zonas puntuales donde aumente) se reduce en promedio</a:t>
            </a:r>
            <a:r>
              <a:rPr lang="es-ES" baseline="0" dirty="0"/>
              <a:t>: lo cual implica una pérdida de par y de velocidad.</a:t>
            </a:r>
          </a:p>
          <a:p>
            <a:pPr marL="228600" indent="-228600">
              <a:buAutoNum type="arabicPeriod"/>
            </a:pPr>
            <a:r>
              <a:rPr lang="es-ES" b="1" baseline="0" dirty="0"/>
              <a:t>La distorsión provoca el desplazamiento de la llamada línea neutra</a:t>
            </a:r>
            <a:r>
              <a:rPr lang="es-ES" baseline="0" dirty="0"/>
              <a:t>: la línea neutra se puede definir como la línea o plano longitudinal situado en aquella posición angular de la máquina en la que la FEM es nula, por tanto, define los puntos de conmutación del colector, ya que si el colector conmuta en zonas sometidas a tensión aparecen sobretensiones, que en forma de pequeños arcos eléctricos dañan el colector.</a:t>
            </a:r>
          </a:p>
          <a:p>
            <a:pPr marL="228600" indent="-228600">
              <a:buAutoNum type="arabicPeriod"/>
            </a:pPr>
            <a:endParaRPr lang="es-ES" baseline="0" dirty="0"/>
          </a:p>
          <a:p>
            <a:pPr marL="0" indent="0">
              <a:buNone/>
            </a:pPr>
            <a:r>
              <a:rPr lang="es-ES" baseline="0" dirty="0"/>
              <a:t>El problema derivado del primer efecto no es demasiado grave ya que simplemente reduce ligeramente las prestaciones de la máquina, lo cual es fácilmente corregible teniéndolo en cuenta durante el diseño. El segundo problema, sin embargo, precisa medidas que lo eliminen o reduzcan ya que afecta a la integridad del colector</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14</a:t>
            </a:fld>
            <a:endParaRPr lang="es-ES_tradnl" altLang="es-ES"/>
          </a:p>
        </p:txBody>
      </p:sp>
    </p:spTree>
    <p:extLst>
      <p:ext uri="{BB962C8B-B14F-4D97-AF65-F5344CB8AC3E}">
        <p14:creationId xmlns:p14="http://schemas.microsoft.com/office/powerpoint/2010/main" val="773697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 solución para el problema generado</a:t>
            </a:r>
            <a:r>
              <a:rPr lang="es-ES" baseline="0" dirty="0"/>
              <a:t> en la conmutación por la reacción de inducido es introducir en la máquina unos polos auxiliares denominados “polos de conmutación”. Estos polos se ubican en el estator (inductor) de manera que compensan localmente el campo creado por la reacción de inducido haciendo que las conmutaciones se produzcan en ausencia de tensión. Los polos de conmutación crean el campo a partir de la corriente de inducido. Es decir, su arrollamiento es el mismo que el de inducido; de este modo cuando la corriente de inducido es elevada y con ella la reacción de inducido la compensación generada es mayor y viceversa.</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15</a:t>
            </a:fld>
            <a:endParaRPr lang="es-ES_tradnl" altLang="es-ES"/>
          </a:p>
        </p:txBody>
      </p:sp>
    </p:spTree>
    <p:extLst>
      <p:ext uri="{BB962C8B-B14F-4D97-AF65-F5344CB8AC3E}">
        <p14:creationId xmlns:p14="http://schemas.microsoft.com/office/powerpoint/2010/main" val="106820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la</a:t>
            </a:r>
            <a:r>
              <a:rPr lang="es-ES" baseline="0" dirty="0"/>
              <a:t> actualidad el uso de máquinas de CC como generadores es prácticamente residual. En cualquier caso, su funcionamiento como generador es extremadamente simple. Un motor de CC puede trabajar como generador de dos formas diferentes:</a:t>
            </a:r>
          </a:p>
          <a:p>
            <a:endParaRPr lang="es-ES" baseline="0" dirty="0"/>
          </a:p>
          <a:p>
            <a:pPr marL="228600" indent="-228600">
              <a:buAutoNum type="arabicPeriod"/>
            </a:pPr>
            <a:r>
              <a:rPr lang="es-ES" b="1" baseline="0" dirty="0"/>
              <a:t>Con excitación externa</a:t>
            </a:r>
            <a:r>
              <a:rPr lang="es-ES" baseline="0" dirty="0"/>
              <a:t>: en el funcionamiento con excitación independiente o externa basta con alimentar el devanado de campo mediante una corriente proveniente de una fuente exterior y hacer girar el inducido a la velocidad deseada. En estas condiciones la fuerza electromotriz inducida (obtenida en bornes de las escobillas del inducido de la máquina) será proporcional a la velocidad de giro y al flujo (corriente de excitación). Si se va subiendo gradualmente la corriente de excitación la FEM inducida también irá en aumento, pero este aumento será sólo lineal mientras el incremento de flujo se mueva dentro de la región de linealidad de la característica magnética del núcleo. Si el incremento en la corriente continua pasado ese punto se producirá la saturación del material y con ella se limitará el crecimiento de la FEM generada. </a:t>
            </a:r>
          </a:p>
          <a:p>
            <a:pPr marL="228600" indent="-228600">
              <a:buAutoNum type="arabicPeriod"/>
            </a:pPr>
            <a:endParaRPr lang="es-ES" baseline="0" dirty="0"/>
          </a:p>
          <a:p>
            <a:pPr marL="228600" indent="-228600">
              <a:buAutoNum type="arabicPeriod"/>
            </a:pPr>
            <a:r>
              <a:rPr lang="es-ES" b="1" baseline="0" dirty="0" err="1"/>
              <a:t>Autoexcitada</a:t>
            </a:r>
            <a:r>
              <a:rPr lang="es-ES" baseline="0" dirty="0"/>
              <a:t>: en este caso no se utiliza una fuente exterior para conseguir crear el campo de la máquina. Es el propio magnetismo remanente de los núcleos magnéticos el que permite crear una corriente capaz crear campo magnético suficiente para que la máquina opere como generador.</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16</a:t>
            </a:fld>
            <a:endParaRPr lang="es-ES_tradnl" altLang="es-ES"/>
          </a:p>
        </p:txBody>
      </p:sp>
    </p:spTree>
    <p:extLst>
      <p:ext uri="{BB962C8B-B14F-4D97-AF65-F5344CB8AC3E}">
        <p14:creationId xmlns:p14="http://schemas.microsoft.com/office/powerpoint/2010/main" val="1710182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a:t>
            </a:r>
            <a:r>
              <a:rPr lang="es-ES" baseline="0" dirty="0"/>
              <a:t> diapositiva se muestra en detalle cómo se produce el proceso de autoexcitación de una máquina de CC. Para conseguir que el motor se </a:t>
            </a:r>
            <a:r>
              <a:rPr lang="es-ES" baseline="0" dirty="0" err="1"/>
              <a:t>autoexcite</a:t>
            </a:r>
            <a:r>
              <a:rPr lang="es-ES" baseline="0" dirty="0"/>
              <a:t> y entre en funcionamiento como generador el primer paso es realizar su conexión en derivación. Es decir, el devanado de campo se conectaría en paralelo con el inducido de la máquina. Todo el proceso de autoexcitación se basa en el magnetismo remanente (ver capítulo de introducción donde se describe la característica magnética de un material) del núcleo de la máquina: aunque el motor no sea de imanes permanentes, el material ferromagnético que lo conforma siempre presenta unas ciertas propiedades magnéticas residuales que es lo que aquí se denomina “magnetismo remanente” este magnetismo remanente es equivalente a considerar que el motor tiene polos magnéticos de imanes permanentes pero con una densidad de flujo muy baja. </a:t>
            </a:r>
          </a:p>
          <a:p>
            <a:endParaRPr lang="es-ES" baseline="0" dirty="0"/>
          </a:p>
          <a:p>
            <a:r>
              <a:rPr lang="es-ES" baseline="0" dirty="0"/>
              <a:t>Partiendo de esta premisa, si se hace girar el inducido, la presencia de ese campo o flujo magnético remanente (</a:t>
            </a:r>
            <a:r>
              <a:rPr lang="es-ES" baseline="0" dirty="0">
                <a:sym typeface="Symbol" panose="05050102010706020507" pitchFamily="18" charset="2"/>
              </a:rPr>
              <a:t></a:t>
            </a:r>
            <a:r>
              <a:rPr lang="es-ES" baseline="-25000" dirty="0">
                <a:sym typeface="Symbol" panose="05050102010706020507" pitchFamily="18" charset="2"/>
              </a:rPr>
              <a:t>R </a:t>
            </a:r>
            <a:r>
              <a:rPr lang="es-ES" baseline="0" dirty="0">
                <a:sym typeface="Symbol" panose="05050102010706020507" pitchFamily="18" charset="2"/>
              </a:rPr>
              <a:t> en la diapositiva) dará lugar a una FEM: E</a:t>
            </a:r>
            <a:r>
              <a:rPr lang="es-ES" baseline="-25000" dirty="0">
                <a:sym typeface="Symbol" panose="05050102010706020507" pitchFamily="18" charset="2"/>
              </a:rPr>
              <a:t>R</a:t>
            </a:r>
            <a:r>
              <a:rPr lang="es-ES" baseline="0" dirty="0">
                <a:sym typeface="Symbol" panose="05050102010706020507" pitchFamily="18" charset="2"/>
              </a:rPr>
              <a:t>. Al estar el devanado de campo en paralelo con el inducido dicha FEM provocará la circulación de una corriente I</a:t>
            </a:r>
            <a:r>
              <a:rPr lang="es-ES" baseline="-25000" dirty="0">
                <a:sym typeface="Symbol" panose="05050102010706020507" pitchFamily="18" charset="2"/>
              </a:rPr>
              <a:t>R</a:t>
            </a:r>
            <a:r>
              <a:rPr lang="es-ES" baseline="0" dirty="0">
                <a:sym typeface="Symbol" panose="05050102010706020507" pitchFamily="18" charset="2"/>
              </a:rPr>
              <a:t> que creará una mayor cantidad de flujo pasando así a inducirse una FEM E</a:t>
            </a:r>
            <a:r>
              <a:rPr lang="es-ES" baseline="-25000" dirty="0">
                <a:sym typeface="Symbol" panose="05050102010706020507" pitchFamily="18" charset="2"/>
              </a:rPr>
              <a:t>1</a:t>
            </a:r>
            <a:r>
              <a:rPr lang="es-ES" baseline="0" dirty="0">
                <a:sym typeface="Symbol" panose="05050102010706020507" pitchFamily="18" charset="2"/>
              </a:rPr>
              <a:t>. En esta situación E</a:t>
            </a:r>
            <a:r>
              <a:rPr lang="es-ES" baseline="-25000" dirty="0">
                <a:sym typeface="Symbol" panose="05050102010706020507" pitchFamily="18" charset="2"/>
              </a:rPr>
              <a:t>1</a:t>
            </a:r>
            <a:r>
              <a:rPr lang="es-ES" baseline="0" dirty="0">
                <a:sym typeface="Symbol" panose="05050102010706020507" pitchFamily="18" charset="2"/>
              </a:rPr>
              <a:t> dará lugar a una nueva corriente por el devanado de campo I</a:t>
            </a:r>
            <a:r>
              <a:rPr lang="es-ES" baseline="-25000" dirty="0">
                <a:sym typeface="Symbol" panose="05050102010706020507" pitchFamily="18" charset="2"/>
              </a:rPr>
              <a:t>1</a:t>
            </a:r>
            <a:r>
              <a:rPr lang="es-ES" baseline="0" dirty="0">
                <a:sym typeface="Symbol" panose="05050102010706020507" pitchFamily="18" charset="2"/>
              </a:rPr>
              <a:t> y el proceso se irá repitiendo hasta alcanzar un punto de equilibrio en el cual la máquina se habrá </a:t>
            </a:r>
            <a:r>
              <a:rPr lang="es-ES" baseline="0" dirty="0" err="1">
                <a:sym typeface="Symbol" panose="05050102010706020507" pitchFamily="18" charset="2"/>
              </a:rPr>
              <a:t>autoexcitado</a:t>
            </a:r>
            <a:r>
              <a:rPr lang="es-ES" baseline="0" dirty="0">
                <a:sym typeface="Symbol" panose="05050102010706020507" pitchFamily="18" charset="2"/>
              </a:rPr>
              <a:t> por completo. </a:t>
            </a:r>
            <a:endParaRPr lang="es-ES" baseline="-25000"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17</a:t>
            </a:fld>
            <a:endParaRPr lang="es-ES_tradnl" altLang="es-ES"/>
          </a:p>
        </p:txBody>
      </p:sp>
    </p:spTree>
    <p:extLst>
      <p:ext uri="{BB962C8B-B14F-4D97-AF65-F5344CB8AC3E}">
        <p14:creationId xmlns:p14="http://schemas.microsoft.com/office/powerpoint/2010/main" val="131746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las próximas</a:t>
            </a:r>
            <a:r>
              <a:rPr lang="es-ES" baseline="0" dirty="0"/>
              <a:t> diapositivas se obtendrán las ecuaciones y las características mecánicas de los motores de CC en función de la forma de conexión de sus devanados. En primer lugar se analizará el caso del motor de excitación independiente y el motor en derivación, ya que ambos dan lugar a las mismas ecuaciones y sus características funcionales son prácticamente idénticas. En todos los análisis de los motores de CC se utilizarán 3 ecuaciones:</a:t>
            </a:r>
          </a:p>
          <a:p>
            <a:endParaRPr lang="es-ES" baseline="0" dirty="0"/>
          </a:p>
          <a:p>
            <a:pPr marL="228600" indent="-228600">
              <a:buAutoNum type="arabicPeriod"/>
            </a:pPr>
            <a:r>
              <a:rPr lang="es-ES" b="1" baseline="0" dirty="0"/>
              <a:t>Ecuación general de la FEM de una máquina de CC.</a:t>
            </a:r>
          </a:p>
          <a:p>
            <a:pPr marL="228600" indent="-228600">
              <a:buAutoNum type="arabicPeriod"/>
            </a:pPr>
            <a:r>
              <a:rPr lang="es-ES" b="1" baseline="0" dirty="0"/>
              <a:t>Ecuación general del par motor en una máquina de CC.</a:t>
            </a:r>
          </a:p>
          <a:p>
            <a:pPr marL="228600" indent="-228600">
              <a:buAutoNum type="arabicPeriod"/>
            </a:pPr>
            <a:r>
              <a:rPr lang="es-ES" b="1" baseline="0" dirty="0"/>
              <a:t>Ecuación específica del motor</a:t>
            </a:r>
            <a:r>
              <a:rPr lang="es-ES" baseline="0" dirty="0"/>
              <a:t>: relación entre las variables eléctricas según su forma de conexión.</a:t>
            </a:r>
          </a:p>
          <a:p>
            <a:pPr marL="228600" indent="-228600">
              <a:buAutoNum type="arabicPeriod"/>
            </a:pPr>
            <a:endParaRPr lang="es-ES" baseline="0" dirty="0"/>
          </a:p>
          <a:p>
            <a:pPr marL="0" indent="0">
              <a:buNone/>
            </a:pPr>
            <a:r>
              <a:rPr lang="es-ES" baseline="0" dirty="0"/>
              <a:t>En este caso, partiendo de la aplicación de la segunda ley de K. a la malla del inducido del motor se obtiene la ecuación del motor de excitación independiente y derivación. La aplicación posterior de las ecuaciones generales lleva a una relación entre par y velocidad que no es más que la característica mecánica del motor.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18</a:t>
            </a:fld>
            <a:endParaRPr lang="es-ES_tradnl" altLang="es-ES"/>
          </a:p>
        </p:txBody>
      </p:sp>
    </p:spTree>
    <p:extLst>
      <p:ext uri="{BB962C8B-B14F-4D97-AF65-F5344CB8AC3E}">
        <p14:creationId xmlns:p14="http://schemas.microsoft.com/office/powerpoint/2010/main" val="2292529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Si se considera que el motor está</a:t>
            </a:r>
            <a:r>
              <a:rPr lang="es-ES" baseline="0" dirty="0"/>
              <a:t> trabajando con una tensión de inducido constante (normalmente la nominal) y con un flujo constante (también el nominal) la curva Par-Velocidad que se obtiene para estos motores es prácticamente una recta. Es decir, incluso con variaciones muy importantes en el par la variación que sufre la velocidad es muy pequeña. Cuando una máquina rotativa presenta este comportamiento se suele decir de ella que es de “característica mecánica dura”. En el gráfico se observa este comportamiento y cómo el aumento en la resistencia de inducido “ablanda” la curva par-velocidad.</a:t>
            </a:r>
          </a:p>
          <a:p>
            <a:endParaRPr lang="es-ES" baseline="0" dirty="0"/>
          </a:p>
          <a:p>
            <a:r>
              <a:rPr lang="es-ES" baseline="0" dirty="0"/>
              <a:t>La relación corriente de </a:t>
            </a:r>
            <a:r>
              <a:rPr lang="es-ES" baseline="0" dirty="0" err="1"/>
              <a:t>inducido</a:t>
            </a:r>
            <a:r>
              <a:rPr lang="es-ES" baseline="0" dirty="0" err="1">
                <a:sym typeface="Wingdings" panose="05000000000000000000" pitchFamily="2" charset="2"/>
              </a:rPr>
              <a:t></a:t>
            </a:r>
            <a:r>
              <a:rPr lang="es-ES" baseline="0" dirty="0" err="1"/>
              <a:t>velocidad</a:t>
            </a:r>
            <a:r>
              <a:rPr lang="es-ES" baseline="0" dirty="0"/>
              <a:t>: </a:t>
            </a:r>
            <a:r>
              <a:rPr lang="es-ES" baseline="0" dirty="0" err="1"/>
              <a:t>I</a:t>
            </a:r>
            <a:r>
              <a:rPr lang="es-ES" baseline="-25000" dirty="0" err="1"/>
              <a:t>i</a:t>
            </a:r>
            <a:r>
              <a:rPr lang="es-ES" baseline="0" dirty="0" err="1">
                <a:sym typeface="Wingdings" panose="05000000000000000000" pitchFamily="2" charset="2"/>
              </a:rPr>
              <a:t>n</a:t>
            </a:r>
            <a:r>
              <a:rPr lang="es-ES" baseline="0" dirty="0">
                <a:sym typeface="Wingdings" panose="05000000000000000000" pitchFamily="2" charset="2"/>
              </a:rPr>
              <a:t> se obtiene bajo las mismas consideraciones que en el caso anterior dando lugar a una curva de forma prácticamente idéntica a la característica mecánica.</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19</a:t>
            </a:fld>
            <a:endParaRPr lang="es-ES_tradnl" altLang="es-ES"/>
          </a:p>
        </p:txBody>
      </p:sp>
    </p:spTree>
    <p:extLst>
      <p:ext uri="{BB962C8B-B14F-4D97-AF65-F5344CB8AC3E}">
        <p14:creationId xmlns:p14="http://schemas.microsoft.com/office/powerpoint/2010/main" val="3273853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Seguidamente,</a:t>
            </a:r>
            <a:r>
              <a:rPr lang="es-ES" baseline="0" dirty="0"/>
              <a:t> se muestran las ecuaciones y, posteriormente, se analizará el comportamiento mecánico del motor con excitación serie. En primer lugar, es necesario recordar que para un motor con excitación serie la corriente que circula por el devanado de campo es la misma que la que circula por el inducido. Tal y como indica la diapositiva, este hecho modificará completamente el comportamiento mecánico del motor haciéndolo muy diferente al obtenido para los motores de excitación en derivación e independiente.</a:t>
            </a:r>
          </a:p>
          <a:p>
            <a:endParaRPr lang="es-ES" baseline="0" dirty="0"/>
          </a:p>
          <a:p>
            <a:r>
              <a:rPr lang="es-ES" baseline="0" dirty="0"/>
              <a:t>La ecuación general del motor se obtendrá simplemente aplicando la segunda ley de K. a la malla formada por el inducido. Si esta ecuación se combina con las dos ecuaciones generales de la máquina de CC se obtiene la relación entre par y velocidad de la diapositiva. Sin embargo, para analizar ahora el comportamiento mecánico es necesario realizar un análisis algo más completo. Puesto que la corriente nominal de inducido es en los motores de CC muy superior a la corriente nominal de excitación, está claro que si el motor en conexión serie utiliza como corriente de excitación la misma que para el inducido el motor trabajará tanto en zona de comportamiento lineal (cargas bajas con bajas corrientes de inducido), como en la zona de saturación (cargas elevadas con elevadas corrientes de inducido). Por consiguiente, operará en regiones donde el flujo magnético de la máquina será proporcional a la corriente que lo crea (la de excitación=a la de inducido) y en zonas donde se podrá aproximar el flujo como un valor constante, ya que en el estado de saturación las variaciones de la corriente de excitación no se traducen en incrementos proporcionales del flujo.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20</a:t>
            </a:fld>
            <a:endParaRPr lang="es-ES_tradnl" altLang="es-ES"/>
          </a:p>
        </p:txBody>
      </p:sp>
    </p:spTree>
    <p:extLst>
      <p:ext uri="{BB962C8B-B14F-4D97-AF65-F5344CB8AC3E}">
        <p14:creationId xmlns:p14="http://schemas.microsoft.com/office/powerpoint/2010/main" val="255028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 figura</a:t>
            </a:r>
            <a:r>
              <a:rPr lang="es-ES" baseline="0" dirty="0"/>
              <a:t> se muestra un despiece de un máquina de CC. El único punto reseñable es que al tratarse de máquinas alimentadas con CC sus polos magnéticos son macizos ya que no se producen pérdidas por corrientes parásitas.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3</a:t>
            </a:fld>
            <a:endParaRPr lang="es-ES_tradnl" altLang="es-ES"/>
          </a:p>
        </p:txBody>
      </p:sp>
    </p:spTree>
    <p:extLst>
      <p:ext uri="{BB962C8B-B14F-4D97-AF65-F5344CB8AC3E}">
        <p14:creationId xmlns:p14="http://schemas.microsoft.com/office/powerpoint/2010/main" val="2658504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a:t>
            </a:r>
            <a:r>
              <a:rPr lang="es-ES" baseline="0" dirty="0"/>
              <a:t> esta diapositiva se desarrolla el razonamiento anterior en términos matemáticos: para obtener la características mecánica del motor con conexión serie se analiza la ecuación de la característica mecánica partiendo de dos situaciones:</a:t>
            </a:r>
          </a:p>
          <a:p>
            <a:endParaRPr lang="es-ES" baseline="0" dirty="0"/>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s-ES" b="1" baseline="0" dirty="0"/>
              <a:t>Funcionamiento en zona lineal</a:t>
            </a:r>
            <a:r>
              <a:rPr lang="es-ES" baseline="0" dirty="0"/>
              <a:t>: en ese caso se cumple que </a:t>
            </a:r>
            <a:r>
              <a:rPr lang="es-ES_tradnl" altLang="es-ES" sz="1200" dirty="0">
                <a:effectLst>
                  <a:outerShdw blurRad="38100" dist="38100" dir="2700000" algn="tl">
                    <a:srgbClr val="000000"/>
                  </a:outerShdw>
                </a:effectLst>
                <a:sym typeface="Symbol" pitchFamily="18" charset="2"/>
              </a:rPr>
              <a:t>=</a:t>
            </a:r>
            <a:r>
              <a:rPr lang="es-ES_tradnl" altLang="es-ES" sz="1200" dirty="0" err="1">
                <a:effectLst>
                  <a:outerShdw blurRad="38100" dist="38100" dir="2700000" algn="tl">
                    <a:srgbClr val="000000"/>
                  </a:outerShdw>
                </a:effectLst>
                <a:sym typeface="Symbol" pitchFamily="18" charset="2"/>
              </a:rPr>
              <a:t>Ci</a:t>
            </a:r>
            <a:r>
              <a:rPr lang="es-ES_tradnl" altLang="es-ES" sz="1200" baseline="-25000" dirty="0" err="1">
                <a:effectLst>
                  <a:outerShdw blurRad="38100" dist="38100" dir="2700000" algn="tl">
                    <a:srgbClr val="000000"/>
                  </a:outerShdw>
                </a:effectLst>
                <a:sym typeface="Symbol" pitchFamily="18" charset="2"/>
              </a:rPr>
              <a:t>i</a:t>
            </a:r>
            <a:r>
              <a:rPr lang="es-ES_tradnl" altLang="es-ES" sz="1200" baseline="-25000" dirty="0">
                <a:effectLst>
                  <a:outerShdw blurRad="38100" dist="38100" dir="2700000" algn="tl">
                    <a:srgbClr val="000000"/>
                  </a:outerShdw>
                </a:effectLst>
                <a:sym typeface="Symbol" pitchFamily="18" charset="2"/>
              </a:rPr>
              <a:t> </a:t>
            </a:r>
            <a:r>
              <a:rPr lang="es-ES_tradnl" altLang="es-ES" sz="1200" baseline="0" dirty="0">
                <a:effectLst>
                  <a:outerShdw blurRad="38100" dist="38100" dir="2700000" algn="tl">
                    <a:srgbClr val="000000"/>
                  </a:outerShdw>
                </a:effectLst>
                <a:sym typeface="Symbol" pitchFamily="18" charset="2"/>
              </a:rPr>
              <a:t> y la evolución de par con respecto a la velocidad describe una hipérbola.</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s-ES_tradnl" altLang="es-ES" sz="1200" b="1" baseline="0" dirty="0">
                <a:effectLst>
                  <a:outerShdw blurRad="38100" dist="38100" dir="2700000" algn="tl">
                    <a:srgbClr val="000000"/>
                  </a:outerShdw>
                </a:effectLst>
                <a:sym typeface="Symbol" pitchFamily="18" charset="2"/>
              </a:rPr>
              <a:t>Funcionamiento en zona de saturación</a:t>
            </a:r>
            <a:r>
              <a:rPr lang="es-ES_tradnl" altLang="es-ES" sz="1200" baseline="0" dirty="0">
                <a:effectLst>
                  <a:outerShdw blurRad="38100" dist="38100" dir="2700000" algn="tl">
                    <a:srgbClr val="000000"/>
                  </a:outerShdw>
                </a:effectLst>
                <a:sym typeface="Symbol" pitchFamily="18" charset="2"/>
              </a:rPr>
              <a:t>: en ese caso se cumple que </a:t>
            </a:r>
            <a:r>
              <a:rPr lang="es-ES_tradnl" altLang="es-ES" sz="1200" dirty="0">
                <a:effectLst>
                  <a:outerShdw blurRad="38100" dist="38100" dir="2700000" algn="tl">
                    <a:srgbClr val="000000"/>
                  </a:outerShdw>
                </a:effectLst>
                <a:sym typeface="Symbol" pitchFamily="18" charset="2"/>
              </a:rPr>
              <a:t>=</a:t>
            </a:r>
            <a:r>
              <a:rPr lang="es-ES_tradnl" altLang="es-ES" sz="1200" dirty="0" err="1">
                <a:effectLst>
                  <a:outerShdw blurRad="38100" dist="38100" dir="2700000" algn="tl">
                    <a:srgbClr val="000000"/>
                  </a:outerShdw>
                </a:effectLst>
                <a:sym typeface="Symbol" pitchFamily="18" charset="2"/>
              </a:rPr>
              <a:t>Cte</a:t>
            </a:r>
            <a:r>
              <a:rPr lang="es-ES_tradnl" altLang="es-ES" sz="1200" dirty="0">
                <a:effectLst>
                  <a:outerShdw blurRad="38100" dist="38100" dir="2700000" algn="tl">
                    <a:srgbClr val="000000"/>
                  </a:outerShdw>
                </a:effectLst>
                <a:sym typeface="Symbol" pitchFamily="18" charset="2"/>
              </a:rPr>
              <a:t> y la evolución del par con la velocidad es una recta. </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s-ES_tradnl" altLang="es-ES" sz="1200" baseline="-25000" dirty="0">
              <a:effectLst>
                <a:outerShdw blurRad="38100" dist="38100" dir="2700000" algn="tl">
                  <a:srgbClr val="000000"/>
                </a:outerShdw>
              </a:effectLst>
              <a:sym typeface="Symbol" pitchFamily="18"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altLang="es-ES" sz="1200" baseline="0" dirty="0">
                <a:effectLst>
                  <a:outerShdw blurRad="38100" dist="38100" dir="2700000" algn="tl">
                    <a:srgbClr val="000000"/>
                  </a:outerShdw>
                </a:effectLst>
                <a:sym typeface="Symbol" pitchFamily="18" charset="2"/>
              </a:rPr>
              <a:t>La combinación de hipérbola y recta da como resultado la característica mecánica real de la máquina, que es la que aparece en la parte inferior derecha de la diapositiva. Tal y como se desprende de esta gráfica este tipo de motor no puede NUNCA operar en vacío porque tiende al embalamiento</a:t>
            </a:r>
            <a:r>
              <a:rPr lang="es-ES_tradnl" altLang="es-ES" sz="1200" baseline="30000" dirty="0">
                <a:effectLst>
                  <a:outerShdw blurRad="38100" dist="38100" dir="2700000" algn="tl">
                    <a:srgbClr val="000000"/>
                  </a:outerShdw>
                </a:effectLst>
                <a:sym typeface="Symbol" pitchFamily="18" charset="2"/>
              </a:rPr>
              <a:t>1</a:t>
            </a:r>
            <a:r>
              <a:rPr lang="es-ES_tradnl" altLang="es-ES" sz="1200" baseline="0" dirty="0">
                <a:effectLst>
                  <a:outerShdw blurRad="38100" dist="38100" dir="2700000" algn="tl">
                    <a:srgbClr val="000000"/>
                  </a:outerShdw>
                </a:effectLst>
                <a:sym typeface="Symbol" pitchFamily="18" charset="2"/>
              </a:rPr>
              <a:t>. De hecho, la gráfica muestra como cuando el motor no desarrolla par (giro en vacío) su velocidad tiende asintóticamente a infinito. Este hecho obliga a que un motor con conexión en serie ha de ser siempre accionado tras su acoplamiento con la carga.</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_tradnl" altLang="es-ES" sz="1200" baseline="-25000" dirty="0">
              <a:effectLst>
                <a:outerShdw blurRad="38100" dist="38100" dir="2700000" algn="tl">
                  <a:srgbClr val="000000"/>
                </a:outerShdw>
              </a:effectLst>
              <a:sym typeface="Symbol" pitchFamily="18"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altLang="es-ES" sz="1200" baseline="30000" dirty="0">
                <a:effectLst>
                  <a:outerShdw blurRad="38100" dist="38100" dir="2700000" algn="tl">
                    <a:srgbClr val="000000"/>
                  </a:outerShdw>
                </a:effectLst>
                <a:sym typeface="Symbol" pitchFamily="18" charset="2"/>
              </a:rPr>
              <a:t>1</a:t>
            </a:r>
            <a:r>
              <a:rPr lang="es-ES_tradnl" altLang="es-ES" sz="1200" baseline="0" dirty="0">
                <a:effectLst>
                  <a:outerShdw blurRad="38100" dist="38100" dir="2700000" algn="tl">
                    <a:srgbClr val="000000"/>
                  </a:outerShdw>
                </a:effectLst>
                <a:sym typeface="Symbol" pitchFamily="18" charset="2"/>
              </a:rPr>
              <a:t>Todas las máquinas rotativas tienen, por diseño, una velocidad máxima de giro, a partir de la cual los esfuerzos provocados por la fuerza centrífuga son capaces de romper la estructura del rotor. Por consiguiente, nunca pueden ser empleadas cerca de estos límites aunque eléctricamente alcanzar tales velocidades sea posible. </a:t>
            </a:r>
            <a:endParaRPr lang="es-ES_tradnl" altLang="es-ES" sz="1200" baseline="-25000" dirty="0">
              <a:effectLst>
                <a:outerShdw blurRad="38100" dist="38100" dir="2700000" algn="tl">
                  <a:srgbClr val="000000"/>
                </a:outerShdw>
              </a:effectLst>
              <a:sym typeface="Symbol" pitchFamily="18" charset="2"/>
            </a:endParaRPr>
          </a:p>
          <a:p>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21</a:t>
            </a:fld>
            <a:endParaRPr lang="es-ES_tradnl" altLang="es-ES"/>
          </a:p>
        </p:txBody>
      </p:sp>
    </p:spTree>
    <p:extLst>
      <p:ext uri="{BB962C8B-B14F-4D97-AF65-F5344CB8AC3E}">
        <p14:creationId xmlns:p14="http://schemas.microsoft.com/office/powerpoint/2010/main" val="3631698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22</a:t>
            </a:fld>
            <a:endParaRPr lang="es-ES_tradnl" altLang="es-ES"/>
          </a:p>
        </p:txBody>
      </p:sp>
    </p:spTree>
    <p:extLst>
      <p:ext uri="{BB962C8B-B14F-4D97-AF65-F5344CB8AC3E}">
        <p14:creationId xmlns:p14="http://schemas.microsoft.com/office/powerpoint/2010/main" val="1203568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Aunque no es objeto de este curso, del mismo</a:t>
            </a:r>
            <a:r>
              <a:rPr lang="es-ES" baseline="0" dirty="0"/>
              <a:t> modo que se hará con las otras máquinas rotativas estudiadas posteriormente, se introducirán de forma descriptiva los métodos y equipos existentes para hacer trabajar la máquina de CC a velocidad variable. En el caso del motor de CC precisamente su uso a velocidad variable es una de sus mayores ventajas ya que basta con variar la tensión continua de inducido o del devanado de campo. </a:t>
            </a:r>
          </a:p>
          <a:p>
            <a:endParaRPr lang="es-ES" baseline="0" dirty="0"/>
          </a:p>
          <a:p>
            <a:pPr marL="228600" indent="-228600">
              <a:buAutoNum type="arabicPeriod"/>
            </a:pPr>
            <a:r>
              <a:rPr lang="es-ES" b="1" baseline="0" dirty="0"/>
              <a:t>Variación de velocidad por variación de la velocidad de inducido</a:t>
            </a:r>
            <a:r>
              <a:rPr lang="es-ES" baseline="0" dirty="0"/>
              <a:t>: es la opción más habitual. El flujo se mantiene dentro de los valores nominales y la tensión de inducido se varía entre 0 y el valor asignado a la máquina. De este modo, se consigue variar la velocidad del motor entre 0 y la velocidad nominal. Esta zona de trabajo suele denominarse de “par constante” porque se entiende que el motor es capaz de mover una carga de par resistente idéntico al nominal en todo el rango.</a:t>
            </a:r>
          </a:p>
          <a:p>
            <a:pPr marL="228600" indent="-228600">
              <a:buAutoNum type="arabicPeriod"/>
            </a:pPr>
            <a:endParaRPr lang="es-ES" baseline="0" dirty="0"/>
          </a:p>
          <a:p>
            <a:pPr marL="228600" indent="-228600">
              <a:buAutoNum type="arabicPeriod"/>
            </a:pPr>
            <a:r>
              <a:rPr lang="es-ES" b="1" baseline="0" dirty="0"/>
              <a:t>Variación de la velocidad por debilitamiento de campo</a:t>
            </a:r>
            <a:r>
              <a:rPr lang="es-ES" baseline="0" dirty="0"/>
              <a:t>: si se desea alcanzar una velocidad superior a la nominal es posible hacerlo disminuyendo el flujo de la máquina (debilitamiento de campo). Obviamente, la reducción del campo magnético produce una reducción equivalente en el par que la máquina puede desarrollar. Por este motivo, esta zona de trabajo se conoce como región de “potencia constante” ya que conforme cae el par aumenta la velocidad. El límite en el aumento de la velocidad está determinado por la velocidad máxima fijada por el fabricante.</a:t>
            </a:r>
          </a:p>
          <a:p>
            <a:pPr marL="228600" indent="-228600">
              <a:buAutoNum type="arabicPeriod"/>
            </a:pPr>
            <a:endParaRPr lang="es-ES" baseline="0" dirty="0"/>
          </a:p>
          <a:p>
            <a:pPr marL="0" indent="0">
              <a:buNone/>
            </a:pPr>
            <a:r>
              <a:rPr lang="es-ES" baseline="0" dirty="0"/>
              <a:t>Tanto para variar la tensión continua de alimentación del inducido como la del devanado de campo es necesario disponer de fuentes regulables. En la práctica se usan equipos electrónicos que lo que hacen es trocear una tensión continua o rectificar parcialmente la red trifásica dando lugar a tensiones con valor medio variable.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23</a:t>
            </a:fld>
            <a:endParaRPr lang="es-ES_tradnl" altLang="es-ES"/>
          </a:p>
        </p:txBody>
      </p:sp>
    </p:spTree>
    <p:extLst>
      <p:ext uri="{BB962C8B-B14F-4D97-AF65-F5344CB8AC3E}">
        <p14:creationId xmlns:p14="http://schemas.microsoft.com/office/powerpoint/2010/main" val="2720759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la parte</a:t>
            </a:r>
            <a:r>
              <a:rPr lang="es-ES" baseline="0" dirty="0"/>
              <a:t> superior se muestra un </a:t>
            </a:r>
            <a:r>
              <a:rPr lang="es-ES" baseline="0" dirty="0" err="1"/>
              <a:t>troceador</a:t>
            </a:r>
            <a:r>
              <a:rPr lang="es-ES" baseline="0" dirty="0"/>
              <a:t> (“</a:t>
            </a:r>
            <a:r>
              <a:rPr lang="es-ES" i="1" baseline="0" dirty="0"/>
              <a:t>chopper”</a:t>
            </a:r>
            <a:r>
              <a:rPr lang="es-ES" i="0" baseline="0" dirty="0"/>
              <a:t>) de cuatro cuadrantes. Este dispositivo permite trabajar al motor de CC girando en ambos sentidos como motor y frenando (como generador, también en ambos sentidos). Su estructura es muy simple. La red trifásica se rectifica mediante un puente de diodos trifásico. A la salida del puente se introduce un filtro (batería de condensadores) consiguiéndose así un bus de CC. Esta “fuente” de CC constante se conecta al motor mediante 4 transistores que funcionan en conmutación y llevan un diodo en paralelo. Para cada cuadrante de funcionamiento un transistor está en saturación, otro conmuta y los otros dos se encuentran en corte. De este modo, la tensión que llega al motor es la del bus, debidamente troceada. Variando el ciclo de trabajo del transistor que está en conmutación se consigue variar el valor medio de la tensión de inducido del motor.</a:t>
            </a:r>
          </a:p>
          <a:p>
            <a:endParaRPr lang="es-ES" i="0" baseline="0" dirty="0"/>
          </a:p>
          <a:p>
            <a:r>
              <a:rPr lang="es-ES" i="0" baseline="0" dirty="0"/>
              <a:t>En la parte inferior se observa un rectificador controlado. En este caso el puente rectificador está formado por tiristores. Controlando el ángulo de disparo de los tiristores es posible aplicar al </a:t>
            </a:r>
            <a:r>
              <a:rPr lang="es-ES" i="0" baseline="0"/>
              <a:t>inducido del motor </a:t>
            </a:r>
            <a:r>
              <a:rPr lang="es-ES" i="0" baseline="0" dirty="0"/>
              <a:t>una tensión (similar a la dibujada en rojo en la figura) cuyo valor medio es variable.</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24</a:t>
            </a:fld>
            <a:endParaRPr lang="es-ES_tradnl" altLang="es-ES"/>
          </a:p>
        </p:txBody>
      </p:sp>
    </p:spTree>
    <p:extLst>
      <p:ext uri="{BB962C8B-B14F-4D97-AF65-F5344CB8AC3E}">
        <p14:creationId xmlns:p14="http://schemas.microsoft.com/office/powerpoint/2010/main" val="316777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 diapositiva</a:t>
            </a:r>
            <a:r>
              <a:rPr lang="es-ES" baseline="0" dirty="0"/>
              <a:t> se pueden observar diversos motores de CC. Máquinas como la fotografiada en los ya clausurados talleres de la empresa ABB en Gijón son muy poco frecuentes en la producción actual de motores eléctricos. Sin embargo, en las instalaciones industriales aún existen miles de motores de CC de estas características desempeñando perfectamente sus funciones.</a:t>
            </a:r>
          </a:p>
          <a:p>
            <a:r>
              <a:rPr lang="es-ES" baseline="0" dirty="0"/>
              <a:t>El resto de motores mostrados sí corresponden con líneas de producción actuales.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4</a:t>
            </a:fld>
            <a:endParaRPr lang="es-ES_tradnl" altLang="es-ES"/>
          </a:p>
        </p:txBody>
      </p:sp>
    </p:spTree>
    <p:extLst>
      <p:ext uri="{BB962C8B-B14F-4D97-AF65-F5344CB8AC3E}">
        <p14:creationId xmlns:p14="http://schemas.microsoft.com/office/powerpoint/2010/main" val="1143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Este</a:t>
            </a:r>
            <a:r>
              <a:rPr lang="es-ES" baseline="0" dirty="0"/>
              <a:t> gráfico representa la estructura más elemental posible de un generador. Se dispone de un campo magnético formado por dos imanes permanentes de polos opuestos dentro del cual se mueve una espira. El movimiento de rotación de la espira en el seno del campo magnético dará lugar a la inducción de una FEM (Ley de Faraday) que cambiará de signo dependiendo de la posición de la espira. Ver vídeo incluido en este capítulo del curso.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5</a:t>
            </a:fld>
            <a:endParaRPr lang="es-ES_tradnl" altLang="es-ES"/>
          </a:p>
        </p:txBody>
      </p:sp>
    </p:spTree>
    <p:extLst>
      <p:ext uri="{BB962C8B-B14F-4D97-AF65-F5344CB8AC3E}">
        <p14:creationId xmlns:p14="http://schemas.microsoft.com/office/powerpoint/2010/main" val="299379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a:t>
            </a:r>
            <a:r>
              <a:rPr lang="es-ES" baseline="0" dirty="0"/>
              <a:t> diapositiva se ha calculado matemáticamente el valor de la fuerza electromotriz E inducida en la espira. Para ello se ha considerado que los polos magnéticos abarcan la región del espacio que va desde el ángulo </a:t>
            </a:r>
            <a:r>
              <a:rPr lang="el-GR" baseline="0" dirty="0"/>
              <a:t>α</a:t>
            </a:r>
            <a:r>
              <a:rPr lang="es-ES" baseline="0" dirty="0"/>
              <a:t> hasta (</a:t>
            </a:r>
            <a:r>
              <a:rPr lang="el-GR" baseline="0" dirty="0"/>
              <a:t>π</a:t>
            </a:r>
            <a:r>
              <a:rPr lang="es-ES" baseline="0" dirty="0"/>
              <a:t>-</a:t>
            </a:r>
            <a:r>
              <a:rPr lang="el-GR" baseline="0" dirty="0"/>
              <a:t>α</a:t>
            </a:r>
            <a:r>
              <a:rPr lang="es-ES" baseline="0" dirty="0"/>
              <a:t>) y se ha realizado la integración de un diferencial de flujo entre estos dos límites. Considerando que los polos magnéticos crean una densidad de flujo B en la zona de espacio donde gira la espira, el diferencial de flujo se podrá calcular como el producto de B por un área diferencial, es decir: B*l*r*d</a:t>
            </a:r>
            <a:r>
              <a:rPr lang="el-GR" baseline="0" dirty="0"/>
              <a:t>α</a:t>
            </a:r>
            <a:r>
              <a:rPr lang="es-ES" baseline="0" dirty="0"/>
              <a:t>.</a:t>
            </a:r>
          </a:p>
          <a:p>
            <a:r>
              <a:rPr lang="es-ES" baseline="0" dirty="0"/>
              <a:t>La conclusión a la que se llega tras realizar todos los cálculos es que la FEM inducida en la espira es proporcional a la densidad de flujo, a la longitud del polo magnético y a la velocidad lineal de la espira.</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6</a:t>
            </a:fld>
            <a:endParaRPr lang="es-ES_tradnl" altLang="es-ES"/>
          </a:p>
        </p:txBody>
      </p:sp>
    </p:spTree>
    <p:extLst>
      <p:ext uri="{BB962C8B-B14F-4D97-AF65-F5344CB8AC3E}">
        <p14:creationId xmlns:p14="http://schemas.microsoft.com/office/powerpoint/2010/main" val="110034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a:t>
            </a:r>
            <a:r>
              <a:rPr lang="es-ES" baseline="0" dirty="0"/>
              <a:t> el ejemplo anterior, donde se describía el generador elemental de CC, se indicó que la FEM inducida en la espira cambiaba de signo cada vez que ésta pasaba por debajo de un polo magnético de polaridad opuesta al anterior. Esta situación de puede observar mucho mejor ahora sobre la gráfica de la parte superior derecha de la figura. Sin embargo, como la máquina de CC ha de girar, en el caso de tratarse de un motor, al alimentarla en CC y ha de suministrar, en el caso de operar como generador, una tensión continua es necesario introducir un elemento que invierta la polaridad de la FEM (generador) o de la corriente (motor) cada vez que cambie la polaridad magnética.  Este dispositivo se denomina colector. Está constituido por una serie de delgas (láminas conductoras) aisladas entre sí, a las cuales se conectan diferentes conjuntos de las espiras que integran el devanado del inducido de la máquina. Las delgas forman parte de un cilindro sobre el que rozan dos escobillas por las cuales se extrae la tensión generada o se aplica la tensión de alimentación en el caso de un motor.</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7</a:t>
            </a:fld>
            <a:endParaRPr lang="es-ES_tradnl" altLang="es-ES"/>
          </a:p>
        </p:txBody>
      </p:sp>
    </p:spTree>
    <p:extLst>
      <p:ext uri="{BB962C8B-B14F-4D97-AF65-F5344CB8AC3E}">
        <p14:creationId xmlns:p14="http://schemas.microsoft.com/office/powerpoint/2010/main" val="3501545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este gráfico se ilustra el funcionamiento del colector utilizando una representación</a:t>
            </a:r>
            <a:r>
              <a:rPr lang="es-ES" baseline="0" dirty="0"/>
              <a:t> simplificada de éste con sólo 2 delgas. En él se puede apreciar cómo la ubicación correcta de las escobillas y de las delgas da lugar a que se invierta la polaridad de la FEM en cada giro obteniéndose siempre tensión de igual polaridad. En la fotografía de la parte superior se puede ver cómo un colector real tiene un número muy elevado de delgas. Esto es así puesto que el bobinado de inducido está constituido por multitud de espiras que, agrupadas de una forma ordenada, se conectan a las delgas correspondientes. Se recomienda ver los vídeos incluidos en este capítulo sobre la estructura y principio de funcionamiento de la máquina de CC. </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8</a:t>
            </a:fld>
            <a:endParaRPr lang="es-ES_tradnl" altLang="es-ES"/>
          </a:p>
        </p:txBody>
      </p:sp>
    </p:spTree>
    <p:extLst>
      <p:ext uri="{BB962C8B-B14F-4D97-AF65-F5344CB8AC3E}">
        <p14:creationId xmlns:p14="http://schemas.microsoft.com/office/powerpoint/2010/main" val="20196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a:t>
            </a:r>
            <a:r>
              <a:rPr lang="es-ES" baseline="0" dirty="0"/>
              <a:t> esta diapositiva se calcula una de las ecuaciones fundamentales de la máquina de corriente: la correspondiente al valor de la FEM total inducida en el devanado completo de la máquina. El cálculo es extremadamente fácil ya que se parte de la expresión obtenida para la FEM inducida en una espira. Considerando que el devanado de la máquina tiene un número total N de espiras formadas por “a” grupos de espiras en paralelo. La única aproximación que hay que realizar para llegar al resultado deseado es considerar que la superficie de un polo </a:t>
            </a:r>
            <a:r>
              <a:rPr lang="es-ES" baseline="0" dirty="0" err="1"/>
              <a:t>Ap</a:t>
            </a:r>
            <a:r>
              <a:rPr lang="es-ES" baseline="0" dirty="0"/>
              <a:t> se puede aproximar por el valor resultante de dividir el área total del rotor entre el número de polos magnéticos de la máquina. A partir de esta asunción se llega a la conclusión de que la FEM inducida en cualquier máquina de CC es proporcional a la velocidad de giro del rotor y al flujo magnético creado por los polos.</a:t>
            </a:r>
            <a:endParaRPr lang="es-ES"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9</a:t>
            </a:fld>
            <a:endParaRPr lang="es-ES_tradnl" altLang="es-ES"/>
          </a:p>
        </p:txBody>
      </p:sp>
    </p:spTree>
    <p:extLst>
      <p:ext uri="{BB962C8B-B14F-4D97-AF65-F5344CB8AC3E}">
        <p14:creationId xmlns:p14="http://schemas.microsoft.com/office/powerpoint/2010/main" val="128719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 diapositiva</a:t>
            </a:r>
            <a:r>
              <a:rPr lang="es-ES" baseline="0" dirty="0"/>
              <a:t> se obtendrá la segunda ecuación fundamental de las máquinas de corriente continua: la ecuación que define el comportamiento del par. Para ello, se comenzará por calcular el par producido por una única espira. Para ello, se aplicará la Ley de Biot y </a:t>
            </a:r>
            <a:r>
              <a:rPr lang="es-ES" baseline="0" dirty="0" err="1"/>
              <a:t>Savart</a:t>
            </a:r>
            <a:r>
              <a:rPr lang="es-ES" baseline="0" dirty="0"/>
              <a:t> (http://es.wikipedia.org/wiki/Ley_de_Biot-Savart). Según esta ley para una espira de la máquina, en la cual se cumple que campo y corriente son perpendiculares, la fuerza que aparecerá sobre ella será el producto de la densidad de flujo por la longitud del conductor del lado activo de la espira y por la corriente que circula por ella. Es decir: F=B*l*I</a:t>
            </a:r>
            <a:r>
              <a:rPr lang="es-ES" baseline="-25000" dirty="0"/>
              <a:t>ESPIRA.</a:t>
            </a:r>
            <a:r>
              <a:rPr lang="es-ES" baseline="0" dirty="0"/>
              <a:t> </a:t>
            </a:r>
          </a:p>
          <a:p>
            <a:r>
              <a:rPr lang="es-ES" baseline="0" dirty="0"/>
              <a:t>Puesto que la ley de Biot y </a:t>
            </a:r>
            <a:r>
              <a:rPr lang="es-ES" baseline="0" dirty="0" err="1"/>
              <a:t>Savart</a:t>
            </a:r>
            <a:r>
              <a:rPr lang="es-ES" baseline="0" dirty="0"/>
              <a:t> se definió para un único conductor y hay dos lados activos de la espira bajo la influencia del campo de los polos será necesario multiplicar esta fuerza por 2: F=2B*l*I</a:t>
            </a:r>
            <a:r>
              <a:rPr lang="es-ES" baseline="-25000" dirty="0"/>
              <a:t>ESPIRA </a:t>
            </a:r>
            <a:r>
              <a:rPr lang="es-ES" baseline="0" dirty="0"/>
              <a:t> en estas condiciones el par creado por ella será el producto de la fuerza por la distancia al centro. Es decir, será necesario multiplicar por el radio. </a:t>
            </a:r>
          </a:p>
          <a:p>
            <a:endParaRPr lang="es-ES" baseline="0" dirty="0"/>
          </a:p>
          <a:p>
            <a:r>
              <a:rPr lang="es-ES" baseline="0" dirty="0"/>
              <a:t>Si como en el cálculo de la ecuación anterior se parte de la premisa de que el devanado de inducido está constituido por un conjunto de espiras en paralelo “a” y su corriente total es I, la corriente circulante por una única espira será I/a y el par producido por el devanado será el producto del par creado por una espira por el número total de espiras N. </a:t>
            </a:r>
          </a:p>
          <a:p>
            <a:endParaRPr lang="es-ES" baseline="0" dirty="0"/>
          </a:p>
          <a:p>
            <a:r>
              <a:rPr lang="es-ES" baseline="0" dirty="0"/>
              <a:t>El flujo que atraviesa a la espira será </a:t>
            </a:r>
            <a:r>
              <a:rPr lang="es-ES" baseline="0" dirty="0">
                <a:sym typeface="Symbol" panose="05050102010706020507" pitchFamily="18" charset="2"/>
              </a:rPr>
              <a:t>=B*Área del polo, por tanto el valor de la densidad de flujo B se podrá calcular tal y como se muestra en la diapositiva. Sustituyendo el valor así obtenido en la ecuación de par de la espira se llega a la ecuación del par motor de la máquina de CC que indica que éste es proporcional al flujo y a la corriente de inducido.</a:t>
            </a:r>
          </a:p>
          <a:p>
            <a:endParaRPr lang="es-ES" baseline="0" dirty="0">
              <a:sym typeface="Symbol" panose="05050102010706020507" pitchFamily="18" charset="2"/>
            </a:endParaRPr>
          </a:p>
          <a:p>
            <a:r>
              <a:rPr lang="es-ES" baseline="0" dirty="0">
                <a:sym typeface="Symbol" panose="05050102010706020507" pitchFamily="18" charset="2"/>
              </a:rPr>
              <a:t>Si se une esta ecuación a la anterior de la FEM se puede afirmar que para una máquina de CC que funcione a flujo constante, por ejemplo un motor de imanes de permanentes, la FEM E es proporcional a la velocidad de giro y el par motor a la corriente de inducido.</a:t>
            </a:r>
            <a:endParaRPr lang="es-ES" baseline="-25000" dirty="0"/>
          </a:p>
        </p:txBody>
      </p:sp>
      <p:sp>
        <p:nvSpPr>
          <p:cNvPr id="4" name="Marcador de número de diapositiva 3"/>
          <p:cNvSpPr>
            <a:spLocks noGrp="1"/>
          </p:cNvSpPr>
          <p:nvPr>
            <p:ph type="sldNum" sz="quarter" idx="10"/>
          </p:nvPr>
        </p:nvSpPr>
        <p:spPr/>
        <p:txBody>
          <a:bodyPr/>
          <a:lstStyle/>
          <a:p>
            <a:fld id="{79965C07-DEB7-4707-AC7B-C63F8DD17DF8}" type="slidenum">
              <a:rPr lang="es-ES_tradnl" altLang="es-ES" smtClean="0"/>
              <a:pPr/>
              <a:t>10</a:t>
            </a:fld>
            <a:endParaRPr lang="es-ES_tradnl" altLang="es-ES"/>
          </a:p>
        </p:txBody>
      </p:sp>
    </p:spTree>
    <p:extLst>
      <p:ext uri="{BB962C8B-B14F-4D97-AF65-F5344CB8AC3E}">
        <p14:creationId xmlns:p14="http://schemas.microsoft.com/office/powerpoint/2010/main" val="71988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3076" name="Group 4"/>
          <p:cNvGrpSpPr>
            <a:grpSpLocks/>
          </p:cNvGrpSpPr>
          <p:nvPr/>
        </p:nvGrpSpPr>
        <p:grpSpPr bwMode="auto">
          <a:xfrm>
            <a:off x="-1035050" y="1520825"/>
            <a:ext cx="10179050" cy="5337175"/>
            <a:chOff x="-652" y="958"/>
            <a:chExt cx="6412" cy="3362"/>
          </a:xfrm>
        </p:grpSpPr>
        <p:sp>
          <p:nvSpPr>
            <p:cNvPr id="3074" name="Freeform 2"/>
            <p:cNvSpPr>
              <a:spLocks/>
            </p:cNvSpPr>
            <p:nvPr/>
          </p:nvSpPr>
          <p:spPr bwMode="invGray">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5" name="Arc 3"/>
            <p:cNvSpPr>
              <a:spLocks/>
            </p:cNvSpPr>
            <p:nvPr/>
          </p:nvSpPr>
          <p:spPr bwMode="ltGray">
            <a:xfrm>
              <a:off x="-652" y="958"/>
              <a:ext cx="4237" cy="3362"/>
            </a:xfrm>
            <a:custGeom>
              <a:avLst/>
              <a:gdLst>
                <a:gd name="G0" fmla="+- 0 0 0"/>
                <a:gd name="G1" fmla="+- 21360 0 0"/>
                <a:gd name="G2" fmla="+- 21600 0 0"/>
                <a:gd name="T0" fmla="*/ 3211 w 21600"/>
                <a:gd name="T1" fmla="*/ 0 h 21360"/>
                <a:gd name="T2" fmla="*/ 21600 w 21600"/>
                <a:gd name="T3" fmla="*/ 21360 h 21360"/>
                <a:gd name="T4" fmla="*/ 0 w 21600"/>
                <a:gd name="T5" fmla="*/ 21360 h 21360"/>
              </a:gdLst>
              <a:ahLst/>
              <a:cxnLst>
                <a:cxn ang="0">
                  <a:pos x="T0" y="T1"/>
                </a:cxn>
                <a:cxn ang="0">
                  <a:pos x="T2" y="T3"/>
                </a:cxn>
                <a:cxn ang="0">
                  <a:pos x="T4" y="T5"/>
                </a:cxn>
              </a:cxnLst>
              <a:rect l="0" t="0" r="r" b="b"/>
              <a:pathLst>
                <a:path w="21600" h="21360" fill="none" extrusionOk="0">
                  <a:moveTo>
                    <a:pt x="3210" y="0"/>
                  </a:moveTo>
                  <a:cubicBezTo>
                    <a:pt x="13781" y="1589"/>
                    <a:pt x="21600" y="10670"/>
                    <a:pt x="21600" y="21360"/>
                  </a:cubicBezTo>
                </a:path>
                <a:path w="21600" h="21360" stroke="0" extrusionOk="0">
                  <a:moveTo>
                    <a:pt x="3210" y="0"/>
                  </a:moveTo>
                  <a:cubicBezTo>
                    <a:pt x="13781" y="1589"/>
                    <a:pt x="21600" y="10670"/>
                    <a:pt x="21600" y="21360"/>
                  </a:cubicBezTo>
                  <a:lnTo>
                    <a:pt x="0" y="2136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s-ES_tradnl" altLang="es-ES" noProof="0"/>
              <a:t>Haga clic para modificar el estilo de título patrón</a:t>
            </a:r>
          </a:p>
        </p:txBody>
      </p:sp>
      <p:sp>
        <p:nvSpPr>
          <p:cNvPr id="3078" name="Rectangle 6"/>
          <p:cNvSpPr>
            <a:spLocks noGrp="1" noChangeArrowheads="1"/>
          </p:cNvSpPr>
          <p:nvPr>
            <p:ph type="subTitle" sz="quarter" idx="1"/>
          </p:nvPr>
        </p:nvSpPr>
        <p:spPr>
          <a:xfrm>
            <a:off x="685800" y="3429000"/>
            <a:ext cx="6400800" cy="1752600"/>
          </a:xfrm>
        </p:spPr>
        <p:txBody>
          <a:bodyPr anchor="ctr"/>
          <a:lstStyle>
            <a:lvl1pPr marL="0" indent="0" algn="ctr">
              <a:buFont typeface="Monotype Sorts" pitchFamily="2" charset="2"/>
              <a:buNone/>
              <a:defRPr/>
            </a:lvl1pPr>
          </a:lstStyle>
          <a:p>
            <a:pPr lvl="0"/>
            <a:r>
              <a:rPr lang="es-ES_tradnl" altLang="es-ES" noProof="0"/>
              <a:t>Haga clic para modificar el estilo de subtítulo patrón</a:t>
            </a:r>
          </a:p>
        </p:txBody>
      </p:sp>
      <p:sp>
        <p:nvSpPr>
          <p:cNvPr id="3079" name="Rectangle 7"/>
          <p:cNvSpPr>
            <a:spLocks noGrp="1" noChangeArrowheads="1"/>
          </p:cNvSpPr>
          <p:nvPr>
            <p:ph type="dt" sz="quarter" idx="2"/>
          </p:nvPr>
        </p:nvSpPr>
        <p:spPr/>
        <p:txBody>
          <a:bodyPr/>
          <a:lstStyle>
            <a:lvl1pPr>
              <a:defRPr/>
            </a:lvl1pPr>
          </a:lstStyle>
          <a:p>
            <a:endParaRPr lang="es-ES_tradnl" altLang="es-ES"/>
          </a:p>
        </p:txBody>
      </p:sp>
      <p:sp>
        <p:nvSpPr>
          <p:cNvPr id="3080" name="Rectangle 8"/>
          <p:cNvSpPr>
            <a:spLocks noGrp="1" noChangeArrowheads="1"/>
          </p:cNvSpPr>
          <p:nvPr>
            <p:ph type="ftr" sz="quarter" idx="3"/>
          </p:nvPr>
        </p:nvSpPr>
        <p:spPr/>
        <p:txBody>
          <a:bodyPr/>
          <a:lstStyle>
            <a:lvl1pPr>
              <a:defRPr/>
            </a:lvl1pPr>
          </a:lstStyle>
          <a:p>
            <a:endParaRPr lang="es-ES_tradnl" altLang="es-ES"/>
          </a:p>
        </p:txBody>
      </p:sp>
      <p:sp>
        <p:nvSpPr>
          <p:cNvPr id="3081" name="Rectangle 9"/>
          <p:cNvSpPr>
            <a:spLocks noGrp="1" noChangeArrowheads="1"/>
          </p:cNvSpPr>
          <p:nvPr>
            <p:ph type="sldNum" sz="quarter" idx="4"/>
          </p:nvPr>
        </p:nvSpPr>
        <p:spPr/>
        <p:txBody>
          <a:bodyPr/>
          <a:lstStyle>
            <a:lvl1pPr>
              <a:defRPr/>
            </a:lvl1pPr>
          </a:lstStyle>
          <a:p>
            <a:fld id="{A4A0C559-08F2-48F5-9F46-7992E5AF4C9A}" type="slidenum">
              <a:rPr lang="es-ES_tradnl" altLang="es-ES"/>
              <a:pPr/>
              <a:t>‹Nº›</a:t>
            </a:fld>
            <a:endParaRPr lang="es-ES_tradnl" altLang="es-ES"/>
          </a:p>
        </p:txBody>
      </p:sp>
    </p:spTree>
  </p:cSld>
  <p:clrMapOvr>
    <a:masterClrMapping/>
  </p:clrMapOvr>
  <p:transition>
    <p:cover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ADFAE746-A22A-4EE4-82F3-B63BA0E95FAC}" type="slidenum">
              <a:rPr lang="es-ES_tradnl" altLang="es-ES"/>
              <a:pPr/>
              <a:t>‹Nº›</a:t>
            </a:fld>
            <a:endParaRPr lang="es-ES_tradnl" altLang="es-ES"/>
          </a:p>
        </p:txBody>
      </p:sp>
    </p:spTree>
    <p:extLst>
      <p:ext uri="{BB962C8B-B14F-4D97-AF65-F5344CB8AC3E}">
        <p14:creationId xmlns:p14="http://schemas.microsoft.com/office/powerpoint/2010/main" val="1077531807"/>
      </p:ext>
    </p:extLst>
  </p:cSld>
  <p:clrMapOvr>
    <a:masterClrMapping/>
  </p:clrMapOvr>
  <p:transition>
    <p:cover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6BC34831-3311-4A69-B8BA-AA4E7D5AB4FA}" type="slidenum">
              <a:rPr lang="es-ES_tradnl" altLang="es-ES"/>
              <a:pPr/>
              <a:t>‹Nº›</a:t>
            </a:fld>
            <a:endParaRPr lang="es-ES_tradnl" altLang="es-ES"/>
          </a:p>
        </p:txBody>
      </p:sp>
    </p:spTree>
    <p:extLst>
      <p:ext uri="{BB962C8B-B14F-4D97-AF65-F5344CB8AC3E}">
        <p14:creationId xmlns:p14="http://schemas.microsoft.com/office/powerpoint/2010/main" val="3459861613"/>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0A05C347-CEF7-447E-8820-9FCC000914F2}" type="slidenum">
              <a:rPr lang="es-ES_tradnl" altLang="es-ES"/>
              <a:pPr/>
              <a:t>‹Nº›</a:t>
            </a:fld>
            <a:endParaRPr lang="es-ES_tradnl" altLang="es-ES"/>
          </a:p>
        </p:txBody>
      </p:sp>
    </p:spTree>
    <p:extLst>
      <p:ext uri="{BB962C8B-B14F-4D97-AF65-F5344CB8AC3E}">
        <p14:creationId xmlns:p14="http://schemas.microsoft.com/office/powerpoint/2010/main" val="1976613963"/>
      </p:ext>
    </p:extLst>
  </p:cSld>
  <p:clrMapOvr>
    <a:masterClrMapping/>
  </p:clrMapOvr>
  <p:transition>
    <p:cover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853BE4EE-1858-4146-9D4D-1FEFBF2C95FF}" type="slidenum">
              <a:rPr lang="es-ES_tradnl" altLang="es-ES"/>
              <a:pPr/>
              <a:t>‹Nº›</a:t>
            </a:fld>
            <a:endParaRPr lang="es-ES_tradnl" altLang="es-ES"/>
          </a:p>
        </p:txBody>
      </p:sp>
    </p:spTree>
    <p:extLst>
      <p:ext uri="{BB962C8B-B14F-4D97-AF65-F5344CB8AC3E}">
        <p14:creationId xmlns:p14="http://schemas.microsoft.com/office/powerpoint/2010/main" val="563897743"/>
      </p:ext>
    </p:extLst>
  </p:cSld>
  <p:clrMapOvr>
    <a:masterClrMapping/>
  </p:clrMapOvr>
  <p:transition>
    <p:cover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E32BE937-F773-4CD8-8FFA-55B9DE3DCADE}" type="slidenum">
              <a:rPr lang="es-ES_tradnl" altLang="es-ES"/>
              <a:pPr/>
              <a:t>‹Nº›</a:t>
            </a:fld>
            <a:endParaRPr lang="es-ES_tradnl" altLang="es-ES"/>
          </a:p>
        </p:txBody>
      </p:sp>
    </p:spTree>
    <p:extLst>
      <p:ext uri="{BB962C8B-B14F-4D97-AF65-F5344CB8AC3E}">
        <p14:creationId xmlns:p14="http://schemas.microsoft.com/office/powerpoint/2010/main" val="2003086379"/>
      </p:ext>
    </p:extLst>
  </p:cSld>
  <p:clrMapOvr>
    <a:masterClrMapping/>
  </p:clrMapOvr>
  <p:transition>
    <p:cover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_tradnl" altLang="es-ES"/>
          </a:p>
        </p:txBody>
      </p:sp>
      <p:sp>
        <p:nvSpPr>
          <p:cNvPr id="8" name="7 Marcador de pie de página"/>
          <p:cNvSpPr>
            <a:spLocks noGrp="1"/>
          </p:cNvSpPr>
          <p:nvPr>
            <p:ph type="ftr" sz="quarter" idx="11"/>
          </p:nvPr>
        </p:nvSpPr>
        <p:spPr/>
        <p:txBody>
          <a:bodyPr/>
          <a:lstStyle>
            <a:lvl1pPr>
              <a:defRPr/>
            </a:lvl1pPr>
          </a:lstStyle>
          <a:p>
            <a:endParaRPr lang="es-ES_tradnl" altLang="es-ES"/>
          </a:p>
        </p:txBody>
      </p:sp>
      <p:sp>
        <p:nvSpPr>
          <p:cNvPr id="9" name="8 Marcador de número de diapositiva"/>
          <p:cNvSpPr>
            <a:spLocks noGrp="1"/>
          </p:cNvSpPr>
          <p:nvPr>
            <p:ph type="sldNum" sz="quarter" idx="12"/>
          </p:nvPr>
        </p:nvSpPr>
        <p:spPr/>
        <p:txBody>
          <a:bodyPr/>
          <a:lstStyle>
            <a:lvl1pPr>
              <a:defRPr/>
            </a:lvl1pPr>
          </a:lstStyle>
          <a:p>
            <a:fld id="{8A01318A-E398-4E19-9522-3C62C8A185D9}" type="slidenum">
              <a:rPr lang="es-ES_tradnl" altLang="es-ES"/>
              <a:pPr/>
              <a:t>‹Nº›</a:t>
            </a:fld>
            <a:endParaRPr lang="es-ES_tradnl" altLang="es-ES"/>
          </a:p>
        </p:txBody>
      </p:sp>
    </p:spTree>
    <p:extLst>
      <p:ext uri="{BB962C8B-B14F-4D97-AF65-F5344CB8AC3E}">
        <p14:creationId xmlns:p14="http://schemas.microsoft.com/office/powerpoint/2010/main" val="1073633181"/>
      </p:ext>
    </p:extLst>
  </p:cSld>
  <p:clrMapOvr>
    <a:masterClrMapping/>
  </p:clrMapOvr>
  <p:transition>
    <p:cover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_tradnl" altLang="es-ES"/>
          </a:p>
        </p:txBody>
      </p:sp>
      <p:sp>
        <p:nvSpPr>
          <p:cNvPr id="4" name="3 Marcador de pie de página"/>
          <p:cNvSpPr>
            <a:spLocks noGrp="1"/>
          </p:cNvSpPr>
          <p:nvPr>
            <p:ph type="ftr" sz="quarter" idx="11"/>
          </p:nvPr>
        </p:nvSpPr>
        <p:spPr/>
        <p:txBody>
          <a:bodyPr/>
          <a:lstStyle>
            <a:lvl1pPr>
              <a:defRPr/>
            </a:lvl1pPr>
          </a:lstStyle>
          <a:p>
            <a:endParaRPr lang="es-ES_tradnl" altLang="es-ES"/>
          </a:p>
        </p:txBody>
      </p:sp>
      <p:sp>
        <p:nvSpPr>
          <p:cNvPr id="5" name="4 Marcador de número de diapositiva"/>
          <p:cNvSpPr>
            <a:spLocks noGrp="1"/>
          </p:cNvSpPr>
          <p:nvPr>
            <p:ph type="sldNum" sz="quarter" idx="12"/>
          </p:nvPr>
        </p:nvSpPr>
        <p:spPr/>
        <p:txBody>
          <a:bodyPr/>
          <a:lstStyle>
            <a:lvl1pPr>
              <a:defRPr/>
            </a:lvl1pPr>
          </a:lstStyle>
          <a:p>
            <a:fld id="{F5DB2648-3FD1-4606-ABB3-46FEEE965807}" type="slidenum">
              <a:rPr lang="es-ES_tradnl" altLang="es-ES"/>
              <a:pPr/>
              <a:t>‹Nº›</a:t>
            </a:fld>
            <a:endParaRPr lang="es-ES_tradnl" altLang="es-ES"/>
          </a:p>
        </p:txBody>
      </p:sp>
    </p:spTree>
    <p:extLst>
      <p:ext uri="{BB962C8B-B14F-4D97-AF65-F5344CB8AC3E}">
        <p14:creationId xmlns:p14="http://schemas.microsoft.com/office/powerpoint/2010/main" val="2167311037"/>
      </p:ext>
    </p:extLst>
  </p:cSld>
  <p:clrMapOvr>
    <a:masterClrMapping/>
  </p:clrMapOvr>
  <p:transition>
    <p:cover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_tradnl" altLang="es-ES"/>
          </a:p>
        </p:txBody>
      </p:sp>
      <p:sp>
        <p:nvSpPr>
          <p:cNvPr id="3" name="2 Marcador de pie de página"/>
          <p:cNvSpPr>
            <a:spLocks noGrp="1"/>
          </p:cNvSpPr>
          <p:nvPr>
            <p:ph type="ftr" sz="quarter" idx="11"/>
          </p:nvPr>
        </p:nvSpPr>
        <p:spPr/>
        <p:txBody>
          <a:bodyPr/>
          <a:lstStyle>
            <a:lvl1pPr>
              <a:defRPr/>
            </a:lvl1pPr>
          </a:lstStyle>
          <a:p>
            <a:endParaRPr lang="es-ES_tradnl" altLang="es-ES"/>
          </a:p>
        </p:txBody>
      </p:sp>
      <p:sp>
        <p:nvSpPr>
          <p:cNvPr id="4" name="3 Marcador de número de diapositiva"/>
          <p:cNvSpPr>
            <a:spLocks noGrp="1"/>
          </p:cNvSpPr>
          <p:nvPr>
            <p:ph type="sldNum" sz="quarter" idx="12"/>
          </p:nvPr>
        </p:nvSpPr>
        <p:spPr/>
        <p:txBody>
          <a:bodyPr/>
          <a:lstStyle>
            <a:lvl1pPr>
              <a:defRPr/>
            </a:lvl1pPr>
          </a:lstStyle>
          <a:p>
            <a:fld id="{70AC576F-9F27-4EE9-A41D-54FA18120271}" type="slidenum">
              <a:rPr lang="es-ES_tradnl" altLang="es-ES"/>
              <a:pPr/>
              <a:t>‹Nº›</a:t>
            </a:fld>
            <a:endParaRPr lang="es-ES_tradnl" altLang="es-ES"/>
          </a:p>
        </p:txBody>
      </p:sp>
    </p:spTree>
    <p:extLst>
      <p:ext uri="{BB962C8B-B14F-4D97-AF65-F5344CB8AC3E}">
        <p14:creationId xmlns:p14="http://schemas.microsoft.com/office/powerpoint/2010/main" val="1526781699"/>
      </p:ext>
    </p:extLst>
  </p:cSld>
  <p:clrMapOvr>
    <a:masterClrMapping/>
  </p:clrMapOvr>
  <p:transition>
    <p:cover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5EE7A863-DBF6-4A21-A061-358246CE76C7}" type="slidenum">
              <a:rPr lang="es-ES_tradnl" altLang="es-ES"/>
              <a:pPr/>
              <a:t>‹Nº›</a:t>
            </a:fld>
            <a:endParaRPr lang="es-ES_tradnl" altLang="es-ES"/>
          </a:p>
        </p:txBody>
      </p:sp>
    </p:spTree>
    <p:extLst>
      <p:ext uri="{BB962C8B-B14F-4D97-AF65-F5344CB8AC3E}">
        <p14:creationId xmlns:p14="http://schemas.microsoft.com/office/powerpoint/2010/main" val="194854624"/>
      </p:ext>
    </p:extLst>
  </p:cSld>
  <p:clrMapOvr>
    <a:masterClrMapping/>
  </p:clrMapOvr>
  <p:transition>
    <p:cover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4052162F-15A3-4466-ACE1-1C04A9BAA929}" type="slidenum">
              <a:rPr lang="es-ES_tradnl" altLang="es-ES"/>
              <a:pPr/>
              <a:t>‹Nº›</a:t>
            </a:fld>
            <a:endParaRPr lang="es-ES_tradnl" altLang="es-ES"/>
          </a:p>
        </p:txBody>
      </p:sp>
    </p:spTree>
    <p:extLst>
      <p:ext uri="{BB962C8B-B14F-4D97-AF65-F5344CB8AC3E}">
        <p14:creationId xmlns:p14="http://schemas.microsoft.com/office/powerpoint/2010/main" val="135423807"/>
      </p:ext>
    </p:extLst>
  </p:cSld>
  <p:clrMapOvr>
    <a:masterClrMapping/>
  </p:clrMapOvr>
  <p:transition>
    <p:cover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1588"/>
            <a:ext cx="9132888" cy="6845300"/>
            <a:chOff x="0" y="1"/>
            <a:chExt cx="5753" cy="4312"/>
          </a:xfrm>
        </p:grpSpPr>
        <p:sp>
          <p:nvSpPr>
            <p:cNvPr id="1026" name="Freeform 2"/>
            <p:cNvSpPr>
              <a:spLocks/>
            </p:cNvSpPr>
            <p:nvPr/>
          </p:nvSpPr>
          <p:spPr bwMode="ltGray">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027" name="Arc 3"/>
            <p:cNvSpPr>
              <a:spLocks/>
            </p:cNvSpPr>
            <p:nvPr/>
          </p:nvSpPr>
          <p:spPr bwMode="ltGray">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102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s-ES_tradnl" altLang="es-ES"/>
              <a:t>Haga clic para modificar el estilo de título patrón</a:t>
            </a:r>
          </a:p>
        </p:txBody>
      </p:sp>
      <p:sp>
        <p:nvSpPr>
          <p:cNvPr id="1030" name="Rectangle 6"/>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modificar el estilo de texto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spcBef>
                <a:spcPct val="0"/>
              </a:spcBef>
              <a:defRPr b="0">
                <a:effectLst/>
                <a:latin typeface="+mn-lt"/>
              </a:defRPr>
            </a:lvl1pPr>
          </a:lstStyle>
          <a:p>
            <a:endParaRPr lang="es-ES_tradnl" altLang="es-ES"/>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spcBef>
                <a:spcPct val="0"/>
              </a:spcBef>
              <a:defRPr b="0">
                <a:effectLst/>
                <a:latin typeface="+mn-lt"/>
              </a:defRPr>
            </a:lvl1pPr>
          </a:lstStyle>
          <a:p>
            <a:endParaRPr lang="es-ES_tradnl" altLang="es-ES"/>
          </a:p>
        </p:txBody>
      </p:sp>
      <p:sp>
        <p:nvSpPr>
          <p:cNvPr id="1033"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spcBef>
                <a:spcPct val="0"/>
              </a:spcBef>
              <a:defRPr b="0">
                <a:effectLst/>
                <a:latin typeface="+mn-lt"/>
              </a:defRPr>
            </a:lvl1pPr>
          </a:lstStyle>
          <a:p>
            <a:fld id="{89EBA908-1E8A-47A9-ADDA-D97F77FB52D4}" type="slidenum">
              <a:rPr lang="es-ES_tradnl" altLang="es-ES"/>
              <a:pPr/>
              <a:t>‹Nº›</a:t>
            </a:fld>
            <a:endParaRPr lang="es-ES_tradnl" altLang="es-E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ld"/>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8.emf"/><Relationship Id="rId5" Type="http://schemas.openxmlformats.org/officeDocument/2006/relationships/oleObject" Target="../embeddings/oleObject22.bin"/><Relationship Id="rId4" Type="http://schemas.openxmlformats.org/officeDocument/2006/relationships/image" Target="../media/image4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oleObject" Target="../embeddings/oleObject25.bin"/><Relationship Id="rId4" Type="http://schemas.openxmlformats.org/officeDocument/2006/relationships/image" Target="../media/image5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2.emf"/></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5.emf"/><Relationship Id="rId5" Type="http://schemas.openxmlformats.org/officeDocument/2006/relationships/oleObject" Target="../embeddings/oleObject28.bin"/><Relationship Id="rId4" Type="http://schemas.openxmlformats.org/officeDocument/2006/relationships/image" Target="../media/image54.emf"/></Relationships>
</file>

<file path=ppt/slides/_rels/slide1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60.emf"/><Relationship Id="rId7" Type="http://schemas.openxmlformats.org/officeDocument/2006/relationships/image" Target="../media/image64.emf"/><Relationship Id="rId12" Type="http://schemas.openxmlformats.org/officeDocument/2006/relationships/image" Target="../media/image67.e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3.emf"/><Relationship Id="rId11" Type="http://schemas.openxmlformats.org/officeDocument/2006/relationships/image" Target="../media/image66.emf"/><Relationship Id="rId5" Type="http://schemas.openxmlformats.org/officeDocument/2006/relationships/image" Target="../media/image62.emf"/><Relationship Id="rId10" Type="http://schemas.openxmlformats.org/officeDocument/2006/relationships/oleObject" Target="../embeddings/oleObject32.bin"/><Relationship Id="rId4" Type="http://schemas.openxmlformats.org/officeDocument/2006/relationships/image" Target="../media/image61.emf"/><Relationship Id="rId9" Type="http://schemas.openxmlformats.org/officeDocument/2006/relationships/image" Target="../media/image65.emf"/></Relationships>
</file>

<file path=ppt/slides/_rels/slide19.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5.emf"/><Relationship Id="rId5" Type="http://schemas.openxmlformats.org/officeDocument/2006/relationships/image" Target="../media/image74.emf"/><Relationship Id="rId10" Type="http://schemas.openxmlformats.org/officeDocument/2006/relationships/image" Target="../media/image78.emf"/><Relationship Id="rId4" Type="http://schemas.openxmlformats.org/officeDocument/2006/relationships/image" Target="../media/image73.emf"/><Relationship Id="rId9" Type="http://schemas.openxmlformats.org/officeDocument/2006/relationships/image" Target="../media/image77.emf"/></Relationships>
</file>

<file path=ppt/slides/_rels/slide21.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22.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3.emf"/><Relationship Id="rId7" Type="http://schemas.openxmlformats.org/officeDocument/2006/relationships/image" Target="../media/image87.e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slides/_rels/slide23.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0.emf"/></Relationships>
</file>

<file path=ppt/slides/_rels/slide24.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93.emf"/><Relationship Id="rId4" Type="http://schemas.openxmlformats.org/officeDocument/2006/relationships/image" Target="../media/image92.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gif"/><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8.bin"/><Relationship Id="rId18" Type="http://schemas.openxmlformats.org/officeDocument/2006/relationships/image" Target="../media/image18.emf"/><Relationship Id="rId3" Type="http://schemas.openxmlformats.org/officeDocument/2006/relationships/image" Target="../media/image10.png"/><Relationship Id="rId7" Type="http://schemas.openxmlformats.org/officeDocument/2006/relationships/oleObject" Target="../embeddings/oleObject5.bin"/><Relationship Id="rId12" Type="http://schemas.openxmlformats.org/officeDocument/2006/relationships/image" Target="../media/image15.emf"/><Relationship Id="rId17" Type="http://schemas.openxmlformats.org/officeDocument/2006/relationships/oleObject" Target="../embeddings/oleObject10.bin"/><Relationship Id="rId2" Type="http://schemas.openxmlformats.org/officeDocument/2006/relationships/notesSlide" Target="../notesSlides/notesSlide5.xml"/><Relationship Id="rId16"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image" Target="../media/image12.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4.emf"/><Relationship Id="rId4" Type="http://schemas.openxmlformats.org/officeDocument/2006/relationships/image" Target="../media/image11.png"/><Relationship Id="rId9" Type="http://schemas.openxmlformats.org/officeDocument/2006/relationships/oleObject" Target="../embeddings/oleObject6.bin"/><Relationship Id="rId14" Type="http://schemas.openxmlformats.org/officeDocument/2006/relationships/image" Target="../media/image16.emf"/></Relationships>
</file>

<file path=ppt/slides/_rels/slide7.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oleObject" Target="../embeddings/oleObject12.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3.gif"/><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wmf"/></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oleObject" Target="../embeddings/oleObject18.bin"/><Relationship Id="rId18" Type="http://schemas.openxmlformats.org/officeDocument/2006/relationships/oleObject" Target="../embeddings/oleObject20.bin"/><Relationship Id="rId3" Type="http://schemas.openxmlformats.org/officeDocument/2006/relationships/oleObject" Target="../embeddings/oleObject16.bin"/><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0.emf"/><Relationship Id="rId2" Type="http://schemas.openxmlformats.org/officeDocument/2006/relationships/notesSlide" Target="../notesSlides/notesSlide8.xml"/><Relationship Id="rId16"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image" Target="../media/image31.emf"/><Relationship Id="rId11" Type="http://schemas.openxmlformats.org/officeDocument/2006/relationships/image" Target="../media/image36.emf"/><Relationship Id="rId5" Type="http://schemas.openxmlformats.org/officeDocument/2006/relationships/oleObject" Target="../embeddings/oleObject17.bin"/><Relationship Id="rId15" Type="http://schemas.openxmlformats.org/officeDocument/2006/relationships/image" Target="../media/image39.emf"/><Relationship Id="rId10" Type="http://schemas.openxmlformats.org/officeDocument/2006/relationships/image" Target="../media/image35.emf"/><Relationship Id="rId19" Type="http://schemas.openxmlformats.org/officeDocument/2006/relationships/image" Target="../media/image41.emf"/><Relationship Id="rId4" Type="http://schemas.openxmlformats.org/officeDocument/2006/relationships/image" Target="../media/image30.emf"/><Relationship Id="rId9" Type="http://schemas.openxmlformats.org/officeDocument/2006/relationships/image" Target="../media/image34.emf"/><Relationship Id="rId14" Type="http://schemas.openxmlformats.org/officeDocument/2006/relationships/image" Target="../media/image3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ChangeArrowheads="1"/>
          </p:cNvSpPr>
          <p:nvPr/>
        </p:nvSpPr>
        <p:spPr bwMode="auto">
          <a:xfrm>
            <a:off x="304800" y="2743200"/>
            <a:ext cx="8610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algn="ctr">
              <a:spcBef>
                <a:spcPct val="0"/>
              </a:spcBef>
            </a:pPr>
            <a:r>
              <a:rPr lang="en-GB" altLang="es-ES" sz="4200">
                <a:effectLst/>
              </a:rPr>
              <a:t>Tema VI: La máquina  de corriente continua</a:t>
            </a:r>
            <a:endParaRPr lang="es-ES_tradnl" altLang="es-ES" sz="2400">
              <a:effectLst/>
              <a:latin typeface="Times New Roman" pitchFamily="18" charset="0"/>
            </a:endParaRPr>
          </a:p>
        </p:txBody>
      </p:sp>
      <p:sp>
        <p:nvSpPr>
          <p:cNvPr id="7" name="Text Box 5"/>
          <p:cNvSpPr txBox="1">
            <a:spLocks noChangeAspect="1" noChangeArrowheads="1"/>
          </p:cNvSpPr>
          <p:nvPr/>
        </p:nvSpPr>
        <p:spPr bwMode="auto">
          <a:xfrm>
            <a:off x="1519277" y="846138"/>
            <a:ext cx="636103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gn="ctr">
              <a:spcBef>
                <a:spcPct val="0"/>
              </a:spcBef>
            </a:pPr>
            <a:r>
              <a:rPr lang="es-ES_tradnl" altLang="es-ES" sz="3400" dirty="0">
                <a:solidFill>
                  <a:schemeClr val="tx2"/>
                </a:solidFill>
                <a:latin typeface="Arial" charset="0"/>
              </a:rPr>
              <a:t>Universidad Técnica Nacional</a:t>
            </a:r>
            <a:endParaRPr lang="es-ES_tradnl" altLang="es-ES" sz="3600" dirty="0">
              <a:solidFill>
                <a:srgbClr val="2700AC"/>
              </a:solidFill>
              <a:latin typeface="Arial" charset="0"/>
            </a:endParaRPr>
          </a:p>
        </p:txBody>
      </p:sp>
      <p:sp>
        <p:nvSpPr>
          <p:cNvPr id="8" name="Rectángulo 7"/>
          <p:cNvSpPr/>
          <p:nvPr/>
        </p:nvSpPr>
        <p:spPr>
          <a:xfrm>
            <a:off x="2411760" y="5301207"/>
            <a:ext cx="4536504" cy="707886"/>
          </a:xfrm>
          <a:prstGeom prst="rect">
            <a:avLst/>
          </a:prstGeom>
          <a:effectLst>
            <a:glow rad="127000">
              <a:schemeClr val="tx1"/>
            </a:glow>
          </a:effectLst>
        </p:spPr>
        <p:txBody>
          <a:bodyPr wrap="square">
            <a:spAutoFit/>
          </a:bodyPr>
          <a:lstStyle/>
          <a:p>
            <a:pPr>
              <a:buClr>
                <a:schemeClr val="accent1"/>
              </a:buClr>
              <a:buSzPct val="75000"/>
              <a:buFont typeface="Monotype Sorts" charset="2"/>
              <a:buNone/>
            </a:pPr>
            <a:r>
              <a:rPr lang="es-ES_tradnl" sz="2100" dirty="0"/>
              <a:t>Dpto. de Ingeniería Electrónica</a:t>
            </a:r>
          </a:p>
          <a:p>
            <a:pPr>
              <a:buClr>
                <a:schemeClr val="accent1"/>
              </a:buClr>
              <a:buSzPct val="75000"/>
              <a:buFont typeface="Monotype Sorts" charset="2"/>
              <a:buNone/>
            </a:pPr>
            <a:r>
              <a:rPr lang="es-ES_tradnl" dirty="0"/>
              <a:t>Laboratorio de Máquinas Eléctricas</a:t>
            </a:r>
          </a:p>
        </p:txBody>
      </p:sp>
    </p:spTree>
  </p:cSld>
  <p:clrMapOvr>
    <a:overrideClrMapping bg1="dk2" tx1="lt1" bg2="dk1" tx2="lt2" accent1="accent1" accent2="accent2" accent3="accent3" accent4="accent4" accent5="accent5" accent6="accent6" hlink="hlink" folHlink="folHlink"/>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1259632" y="404664"/>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700" dirty="0">
                <a:latin typeface="Tahoma" pitchFamily="34" charset="0"/>
              </a:rPr>
              <a:t>6.6. Par interno de una máquina de CC</a:t>
            </a:r>
            <a:endParaRPr lang="es-ES_tradnl" altLang="es-ES" b="0" dirty="0">
              <a:latin typeface="Tahoma" pitchFamily="34" charset="0"/>
            </a:endParaRPr>
          </a:p>
        </p:txBody>
      </p:sp>
      <p:pic>
        <p:nvPicPr>
          <p:cNvPr id="6359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628" y="4846339"/>
            <a:ext cx="2713038" cy="774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35908" name="Text Box 4"/>
          <p:cNvSpPr txBox="1">
            <a:spLocks noChangeArrowheads="1"/>
          </p:cNvSpPr>
          <p:nvPr/>
        </p:nvSpPr>
        <p:spPr bwMode="auto">
          <a:xfrm>
            <a:off x="5619428" y="3227089"/>
            <a:ext cx="342900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800">
                <a:effectLst>
                  <a:outerShdw blurRad="38100" dist="38100" dir="2700000" algn="tl">
                    <a:srgbClr val="000000"/>
                  </a:outerShdw>
                </a:effectLst>
              </a:rPr>
              <a:t>a</a:t>
            </a:r>
            <a:r>
              <a:rPr lang="es-ES_tradnl" altLang="es-ES" sz="1600">
                <a:effectLst>
                  <a:outerShdw blurRad="38100" dist="38100" dir="2700000" algn="tl">
                    <a:srgbClr val="000000"/>
                  </a:outerShdw>
                </a:effectLst>
              </a:rPr>
              <a:t>=nº de circuitos en paralelo    </a:t>
            </a:r>
            <a:r>
              <a:rPr lang="es-ES_tradnl" altLang="es-ES" sz="1800">
                <a:solidFill>
                  <a:schemeClr val="accent2"/>
                </a:solidFill>
                <a:effectLst>
                  <a:outerShdw blurRad="38100" dist="38100" dir="2700000" algn="tl">
                    <a:srgbClr val="000000"/>
                  </a:outerShdw>
                </a:effectLst>
              </a:rPr>
              <a:t>I</a:t>
            </a:r>
            <a:r>
              <a:rPr lang="es-ES_tradnl" altLang="es-ES" sz="1600">
                <a:solidFill>
                  <a:schemeClr val="accent2"/>
                </a:solidFill>
                <a:effectLst>
                  <a:outerShdw blurRad="38100" dist="38100" dir="2700000" algn="tl">
                    <a:srgbClr val="000000"/>
                  </a:outerShdw>
                </a:effectLst>
              </a:rPr>
              <a:t>=Corriente rotor (inducido)</a:t>
            </a:r>
            <a:r>
              <a:rPr lang="es-ES_tradnl" altLang="es-ES" sz="1600">
                <a:effectLst>
                  <a:outerShdw blurRad="38100" dist="38100" dir="2700000" algn="tl">
                    <a:srgbClr val="000000"/>
                  </a:outerShdw>
                </a:effectLst>
              </a:rPr>
              <a:t> </a:t>
            </a:r>
            <a:endParaRPr lang="es-ES" altLang="es-ES" sz="1600">
              <a:effectLst>
                <a:outerShdw blurRad="38100" dist="38100" dir="2700000" algn="tl">
                  <a:srgbClr val="000000"/>
                </a:outerShdw>
              </a:effectLst>
            </a:endParaRPr>
          </a:p>
        </p:txBody>
      </p:sp>
      <p:grpSp>
        <p:nvGrpSpPr>
          <p:cNvPr id="635909" name="Group 5"/>
          <p:cNvGrpSpPr>
            <a:grpSpLocks/>
          </p:cNvGrpSpPr>
          <p:nvPr/>
        </p:nvGrpSpPr>
        <p:grpSpPr bwMode="auto">
          <a:xfrm>
            <a:off x="323528" y="2598439"/>
            <a:ext cx="3429000" cy="2565400"/>
            <a:chOff x="216" y="1562"/>
            <a:chExt cx="2160" cy="1616"/>
          </a:xfrm>
        </p:grpSpPr>
        <p:sp>
          <p:nvSpPr>
            <p:cNvPr id="635910" name="Text Box 6"/>
            <p:cNvSpPr txBox="1">
              <a:spLocks noChangeArrowheads="1"/>
            </p:cNvSpPr>
            <p:nvPr/>
          </p:nvSpPr>
          <p:spPr bwMode="auto">
            <a:xfrm>
              <a:off x="216" y="1562"/>
              <a:ext cx="2160" cy="63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txBody>
            <a:bodyPr>
              <a:spAutoFit/>
            </a:bodyPr>
            <a:lstStyle/>
            <a:p>
              <a:pPr algn="l"/>
              <a:r>
                <a:rPr lang="es-ES_tradnl" altLang="es-ES" sz="2000">
                  <a:effectLst>
                    <a:outerShdw blurRad="38100" dist="38100" dir="2700000" algn="tl">
                      <a:srgbClr val="000000"/>
                    </a:outerShdw>
                  </a:effectLst>
                </a:rPr>
                <a:t>PAR CREADO POR EL DEVANADO COMPLETO DE LA MÁQUINA</a:t>
              </a:r>
              <a:endParaRPr lang="es-ES" altLang="es-ES" sz="2000">
                <a:effectLst>
                  <a:outerShdw blurRad="38100" dist="38100" dir="2700000" algn="tl">
                    <a:srgbClr val="000000"/>
                  </a:outerShdw>
                </a:effectLst>
              </a:endParaRPr>
            </a:p>
          </p:txBody>
        </p:sp>
        <p:pic>
          <p:nvPicPr>
            <p:cNvPr id="6359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506"/>
              <a:ext cx="1820" cy="48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35912" name="AutoShape 8"/>
            <p:cNvSpPr>
              <a:spLocks noChangeArrowheads="1"/>
            </p:cNvSpPr>
            <p:nvPr/>
          </p:nvSpPr>
          <p:spPr bwMode="auto">
            <a:xfrm rot="-16200000">
              <a:off x="1016" y="2274"/>
              <a:ext cx="360" cy="296"/>
            </a:xfrm>
            <a:prstGeom prst="rightArrow">
              <a:avLst>
                <a:gd name="adj1" fmla="val 49333"/>
                <a:gd name="adj2" fmla="val 36154"/>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635913" name="Text Box 9"/>
            <p:cNvSpPr txBox="1">
              <a:spLocks noChangeArrowheads="1"/>
            </p:cNvSpPr>
            <p:nvPr/>
          </p:nvSpPr>
          <p:spPr bwMode="auto">
            <a:xfrm>
              <a:off x="480" y="2947"/>
              <a:ext cx="1536"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800">
                  <a:effectLst>
                    <a:outerShdw blurRad="38100" dist="38100" dir="2700000" algn="tl">
                      <a:srgbClr val="000000"/>
                    </a:outerShdw>
                  </a:effectLst>
                </a:rPr>
                <a:t>N</a:t>
              </a:r>
              <a:r>
                <a:rPr lang="es-ES_tradnl" altLang="es-ES" sz="1600">
                  <a:effectLst>
                    <a:outerShdw blurRad="38100" dist="38100" dir="2700000" algn="tl">
                      <a:srgbClr val="000000"/>
                    </a:outerShdw>
                  </a:effectLst>
                </a:rPr>
                <a:t>=nº total de espiras</a:t>
              </a:r>
              <a:endParaRPr lang="es-ES" altLang="es-ES" sz="1600">
                <a:effectLst>
                  <a:outerShdw blurRad="38100" dist="38100" dir="2700000" algn="tl">
                    <a:srgbClr val="000000"/>
                  </a:outerShdw>
                </a:effectLst>
              </a:endParaRPr>
            </a:p>
          </p:txBody>
        </p:sp>
      </p:grpSp>
      <p:pic>
        <p:nvPicPr>
          <p:cNvPr id="63591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6991" y="4084339"/>
            <a:ext cx="1857375" cy="774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grpSp>
        <p:nvGrpSpPr>
          <p:cNvPr id="635915" name="Group 11"/>
          <p:cNvGrpSpPr>
            <a:grpSpLocks/>
          </p:cNvGrpSpPr>
          <p:nvPr/>
        </p:nvGrpSpPr>
        <p:grpSpPr bwMode="auto">
          <a:xfrm>
            <a:off x="329878" y="2023764"/>
            <a:ext cx="8386763" cy="1246188"/>
            <a:chOff x="220" y="1200"/>
            <a:chExt cx="5283" cy="785"/>
          </a:xfrm>
        </p:grpSpPr>
        <p:sp>
          <p:nvSpPr>
            <p:cNvPr id="635916" name="Text Box 12"/>
            <p:cNvSpPr txBox="1">
              <a:spLocks noChangeArrowheads="1"/>
            </p:cNvSpPr>
            <p:nvPr/>
          </p:nvSpPr>
          <p:spPr bwMode="auto">
            <a:xfrm>
              <a:off x="220" y="1200"/>
              <a:ext cx="2612" cy="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txBody>
            <a:bodyPr wrap="none">
              <a:spAutoFit/>
            </a:bodyPr>
            <a:lstStyle/>
            <a:p>
              <a:pPr algn="ctr"/>
              <a:r>
                <a:rPr lang="es-ES_tradnl" altLang="es-ES" sz="2000">
                  <a:effectLst>
                    <a:outerShdw blurRad="38100" dist="38100" dir="2700000" algn="tl">
                      <a:srgbClr val="000000"/>
                    </a:outerShdw>
                  </a:effectLst>
                </a:rPr>
                <a:t>PAR CREADO POR UNA ESPIRA</a:t>
              </a:r>
              <a:endParaRPr lang="es-ES" altLang="es-ES" sz="2000">
                <a:effectLst>
                  <a:outerShdw blurRad="38100" dist="38100" dir="2700000" algn="tl">
                    <a:srgbClr val="000000"/>
                  </a:outerShdw>
                </a:effectLst>
              </a:endParaRPr>
            </a:p>
          </p:txBody>
        </p:sp>
        <p:pic>
          <p:nvPicPr>
            <p:cNvPr id="63591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1498"/>
              <a:ext cx="2911" cy="4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35918" name="AutoShape 14"/>
            <p:cNvSpPr>
              <a:spLocks noChangeArrowheads="1"/>
            </p:cNvSpPr>
            <p:nvPr/>
          </p:nvSpPr>
          <p:spPr bwMode="auto">
            <a:xfrm rot="10800000" flipH="1">
              <a:off x="2872" y="1258"/>
              <a:ext cx="432" cy="384"/>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sp>
        <p:nvSpPr>
          <p:cNvPr id="635919" name="AutoShape 15"/>
          <p:cNvSpPr>
            <a:spLocks noChangeArrowheads="1"/>
          </p:cNvSpPr>
          <p:nvPr/>
        </p:nvSpPr>
        <p:spPr bwMode="auto">
          <a:xfrm rot="10800000" flipH="1">
            <a:off x="5878191" y="4401839"/>
            <a:ext cx="685800" cy="609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35920" name="AutoShape 16"/>
          <p:cNvSpPr>
            <a:spLocks noChangeArrowheads="1"/>
          </p:cNvSpPr>
          <p:nvPr/>
        </p:nvSpPr>
        <p:spPr bwMode="auto">
          <a:xfrm rot="16200000" flipH="1">
            <a:off x="5809928" y="5582939"/>
            <a:ext cx="685800" cy="609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635921" name="Group 17"/>
          <p:cNvGrpSpPr>
            <a:grpSpLocks/>
          </p:cNvGrpSpPr>
          <p:nvPr/>
        </p:nvGrpSpPr>
        <p:grpSpPr bwMode="auto">
          <a:xfrm>
            <a:off x="3104828" y="5748039"/>
            <a:ext cx="2819400" cy="849313"/>
            <a:chOff x="1968" y="3546"/>
            <a:chExt cx="1776" cy="535"/>
          </a:xfrm>
        </p:grpSpPr>
        <p:sp>
          <p:nvSpPr>
            <p:cNvPr id="635922" name="Rectangle 18"/>
            <p:cNvSpPr>
              <a:spLocks noChangeArrowheads="1"/>
            </p:cNvSpPr>
            <p:nvPr/>
          </p:nvSpPr>
          <p:spPr bwMode="auto">
            <a:xfrm>
              <a:off x="2016" y="3546"/>
              <a:ext cx="1624" cy="352"/>
            </a:xfrm>
            <a:prstGeom prst="rect">
              <a:avLst/>
            </a:prstGeom>
            <a:solidFill>
              <a:srgbClr val="FF0000"/>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635923"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 y="3578"/>
              <a:ext cx="1421" cy="28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35924" name="Text Box 20"/>
            <p:cNvSpPr txBox="1">
              <a:spLocks noChangeArrowheads="1"/>
            </p:cNvSpPr>
            <p:nvPr/>
          </p:nvSpPr>
          <p:spPr bwMode="auto">
            <a:xfrm>
              <a:off x="1968" y="3850"/>
              <a:ext cx="1776"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800">
                  <a:effectLst>
                    <a:outerShdw blurRad="38100" dist="38100" dir="2700000" algn="tl">
                      <a:srgbClr val="000000"/>
                    </a:outerShdw>
                  </a:effectLst>
                </a:rPr>
                <a:t>I</a:t>
              </a:r>
              <a:r>
                <a:rPr lang="es-ES_tradnl" altLang="es-ES" sz="1600">
                  <a:effectLst>
                    <a:outerShdw blurRad="38100" dist="38100" dir="2700000" algn="tl">
                      <a:srgbClr val="000000"/>
                    </a:outerShdw>
                  </a:effectLst>
                </a:rPr>
                <a:t>= Corriente de inducido</a:t>
              </a:r>
              <a:endParaRPr lang="es-ES" altLang="es-ES" sz="1600">
                <a:effectLst>
                  <a:outerShdw blurRad="38100" dist="38100" dir="2700000" algn="tl">
                    <a:srgbClr val="000000"/>
                  </a:outerShdw>
                </a:effectLst>
              </a:endParaRPr>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5909"/>
                                        </p:tgtEl>
                                        <p:attrNameLst>
                                          <p:attrName>style.visibility</p:attrName>
                                        </p:attrNameLst>
                                      </p:cBhvr>
                                      <p:to>
                                        <p:strVal val="visible"/>
                                      </p:to>
                                    </p:set>
                                    <p:animEffect transition="in" filter="dissolve">
                                      <p:cBhvr>
                                        <p:cTn id="7" dur="500"/>
                                        <p:tgtEl>
                                          <p:spTgt spid="635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5914"/>
                                        </p:tgtEl>
                                        <p:attrNameLst>
                                          <p:attrName>style.visibility</p:attrName>
                                        </p:attrNameLst>
                                      </p:cBhvr>
                                      <p:to>
                                        <p:strVal val="visible"/>
                                      </p:to>
                                    </p:set>
                                    <p:animEffect transition="in" filter="dissolve">
                                      <p:cBhvr>
                                        <p:cTn id="12" dur="500"/>
                                        <p:tgtEl>
                                          <p:spTgt spid="635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5919"/>
                                        </p:tgtEl>
                                        <p:attrNameLst>
                                          <p:attrName>style.visibility</p:attrName>
                                        </p:attrNameLst>
                                      </p:cBhvr>
                                      <p:to>
                                        <p:strVal val="visible"/>
                                      </p:to>
                                    </p:set>
                                    <p:animEffect transition="in" filter="dissolve">
                                      <p:cBhvr>
                                        <p:cTn id="17" dur="500"/>
                                        <p:tgtEl>
                                          <p:spTgt spid="635919"/>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635907"/>
                                        </p:tgtEl>
                                        <p:attrNameLst>
                                          <p:attrName>style.visibility</p:attrName>
                                        </p:attrNameLst>
                                      </p:cBhvr>
                                      <p:to>
                                        <p:strVal val="visible"/>
                                      </p:to>
                                    </p:set>
                                    <p:animEffect transition="in" filter="dissolve">
                                      <p:cBhvr>
                                        <p:cTn id="21" dur="500"/>
                                        <p:tgtEl>
                                          <p:spTgt spid="6359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35920"/>
                                        </p:tgtEl>
                                        <p:attrNameLst>
                                          <p:attrName>style.visibility</p:attrName>
                                        </p:attrNameLst>
                                      </p:cBhvr>
                                      <p:to>
                                        <p:strVal val="visible"/>
                                      </p:to>
                                    </p:set>
                                    <p:animEffect transition="in" filter="dissolve">
                                      <p:cBhvr>
                                        <p:cTn id="26" dur="500"/>
                                        <p:tgtEl>
                                          <p:spTgt spid="635920"/>
                                        </p:tgtEl>
                                      </p:cBhvr>
                                    </p:animEffect>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635921"/>
                                        </p:tgtEl>
                                        <p:attrNameLst>
                                          <p:attrName>style.visibility</p:attrName>
                                        </p:attrNameLst>
                                      </p:cBhvr>
                                      <p:to>
                                        <p:strVal val="visible"/>
                                      </p:to>
                                    </p:set>
                                    <p:animEffect transition="in" filter="dissolve">
                                      <p:cBhvr>
                                        <p:cTn id="30" dur="500"/>
                                        <p:tgtEl>
                                          <p:spTgt spid="635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9" grpId="0" animBg="1"/>
      <p:bldP spid="6359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312738" y="1030288"/>
            <a:ext cx="8755062" cy="45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lgn="l">
              <a:spcBef>
                <a:spcPct val="20000"/>
              </a:spcBef>
              <a:buClr>
                <a:schemeClr val="tx1"/>
              </a:buClr>
              <a:buChar char="–"/>
              <a:defRPr sz="2800">
                <a:solidFill>
                  <a:schemeClr val="tx1"/>
                </a:solidFill>
                <a:latin typeface="Times New Roman" pitchFamily="18" charset="0"/>
              </a:defRPr>
            </a:lvl2pPr>
            <a:lvl3pPr marL="1143000" indent="-228600" algn="l">
              <a:spcBef>
                <a:spcPct val="20000"/>
              </a:spcBef>
              <a:buClr>
                <a:schemeClr val="accent1"/>
              </a:buClr>
              <a:buSzPct val="65000"/>
              <a:buFont typeface="Monotype Sorts" pitchFamily="2" charset="2"/>
              <a:buChar char="l"/>
              <a:defRPr sz="2400">
                <a:solidFill>
                  <a:schemeClr val="tx1"/>
                </a:solidFill>
                <a:latin typeface="Times New Roman" pitchFamily="18" charset="0"/>
              </a:defRPr>
            </a:lvl3pPr>
            <a:lvl4pPr marL="1600200" indent="-228600" algn="l">
              <a:spcBef>
                <a:spcPct val="20000"/>
              </a:spcBef>
              <a:buClr>
                <a:schemeClr val="tx1"/>
              </a:buClr>
              <a:buChar char="–"/>
              <a:defRPr sz="2000">
                <a:solidFill>
                  <a:schemeClr val="tx1"/>
                </a:solidFill>
                <a:latin typeface="Times New Roman" pitchFamily="18" charset="0"/>
              </a:defRPr>
            </a:lvl4pPr>
            <a:lvl5pPr marL="2057400" indent="-228600" algn="l">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r>
              <a:rPr lang="es-ES_tradnl" altLang="es-ES" sz="2100" dirty="0">
                <a:effectLst>
                  <a:outerShdw blurRad="38100" dist="38100" dir="2700000" algn="tl">
                    <a:srgbClr val="000000"/>
                  </a:outerShdw>
                </a:effectLst>
                <a:latin typeface="Tahoma" pitchFamily="34" charset="0"/>
              </a:rPr>
              <a:t>El campo magnético de la máquina de CC puede generarse mediante imanes permanentes, o con bobinas alimentadas con CC (caso más habitual):</a:t>
            </a:r>
          </a:p>
          <a:p>
            <a:pPr>
              <a:spcBef>
                <a:spcPct val="50000"/>
              </a:spcBef>
            </a:pPr>
            <a:r>
              <a:rPr lang="es-ES_tradnl" altLang="es-ES" sz="2100" dirty="0">
                <a:effectLst>
                  <a:outerShdw blurRad="38100" dist="38100" dir="2700000" algn="tl">
                    <a:srgbClr val="000000"/>
                  </a:outerShdw>
                </a:effectLst>
                <a:latin typeface="Tahoma" pitchFamily="34" charset="0"/>
              </a:rPr>
              <a:t>Según la forma de alimentación de las bobinas se tienen 2 tipos de excitación:</a:t>
            </a:r>
          </a:p>
          <a:p>
            <a:pPr lvl="1">
              <a:spcBef>
                <a:spcPct val="40000"/>
              </a:spcBef>
              <a:buClr>
                <a:schemeClr val="accent2"/>
              </a:buClr>
              <a:buFont typeface="Wingdings" pitchFamily="2" charset="2"/>
              <a:buChar char="ü"/>
            </a:pPr>
            <a:r>
              <a:rPr lang="es-ES_tradnl" altLang="es-ES" sz="2000" u="sng" dirty="0">
                <a:solidFill>
                  <a:schemeClr val="accent2"/>
                </a:solidFill>
                <a:effectLst>
                  <a:outerShdw blurRad="38100" dist="38100" dir="2700000" algn="tl">
                    <a:srgbClr val="000000"/>
                  </a:outerShdw>
                </a:effectLst>
                <a:latin typeface="Tahoma" pitchFamily="34" charset="0"/>
              </a:rPr>
              <a:t>Excitación independiente:</a:t>
            </a:r>
            <a:r>
              <a:rPr lang="es-ES_tradnl" altLang="es-ES" sz="2000" dirty="0">
                <a:effectLst>
                  <a:outerShdw blurRad="38100" dist="38100" dir="2700000" algn="tl">
                    <a:srgbClr val="000000"/>
                  </a:outerShdw>
                </a:effectLst>
                <a:latin typeface="Tahoma" pitchFamily="34" charset="0"/>
              </a:rPr>
              <a:t> la corriente que alimenta al </a:t>
            </a:r>
            <a:r>
              <a:rPr lang="es-ES_tradnl" altLang="es-ES" sz="2000" dirty="0" err="1">
                <a:effectLst>
                  <a:outerShdw blurRad="38100" dist="38100" dir="2700000" algn="tl">
                    <a:srgbClr val="000000"/>
                  </a:outerShdw>
                </a:effectLst>
                <a:latin typeface="Tahoma" pitchFamily="34" charset="0"/>
              </a:rPr>
              <a:t>deva</a:t>
            </a:r>
            <a:r>
              <a:rPr lang="es-ES_tradnl" altLang="es-ES" sz="2000" dirty="0">
                <a:effectLst>
                  <a:outerShdw blurRad="38100" dist="38100" dir="2700000" algn="tl">
                    <a:srgbClr val="000000"/>
                  </a:outerShdw>
                </a:effectLst>
                <a:latin typeface="Tahoma" pitchFamily="34" charset="0"/>
              </a:rPr>
              <a:t>-nado inductor es ajena a la propia máquina, procede de una fuente independiente externa.</a:t>
            </a:r>
          </a:p>
          <a:p>
            <a:pPr lvl="1">
              <a:spcBef>
                <a:spcPct val="40000"/>
              </a:spcBef>
              <a:buClr>
                <a:schemeClr val="accent2"/>
              </a:buClr>
              <a:buFont typeface="Wingdings" pitchFamily="2" charset="2"/>
              <a:buChar char="ü"/>
            </a:pPr>
            <a:r>
              <a:rPr lang="es-ES_tradnl" altLang="es-ES" sz="2000" u="sng" dirty="0">
                <a:solidFill>
                  <a:schemeClr val="accent2"/>
                </a:solidFill>
                <a:effectLst>
                  <a:outerShdw blurRad="38100" dist="38100" dir="2700000" algn="tl">
                    <a:srgbClr val="000000"/>
                  </a:outerShdw>
                </a:effectLst>
                <a:latin typeface="Tahoma" pitchFamily="34" charset="0"/>
              </a:rPr>
              <a:t>Autoexcitación:</a:t>
            </a:r>
            <a:r>
              <a:rPr lang="es-ES_tradnl" altLang="es-ES" sz="2000" dirty="0">
                <a:effectLst>
                  <a:outerShdw blurRad="38100" dist="38100" dir="2700000" algn="tl">
                    <a:srgbClr val="000000"/>
                  </a:outerShdw>
                </a:effectLst>
                <a:latin typeface="Tahoma" pitchFamily="34" charset="0"/>
              </a:rPr>
              <a:t> la corriente de excitación en este caso pro-cede de la propia máquina. Según la forma de obtener esta corriente existen 3 tipos diferentes de máquina de CC:</a:t>
            </a:r>
            <a:endParaRPr lang="es-ES_tradnl" altLang="es-ES" sz="2000" u="sng" dirty="0">
              <a:solidFill>
                <a:schemeClr val="accent2"/>
              </a:solidFill>
              <a:effectLst>
                <a:outerShdw blurRad="38100" dist="38100" dir="2700000" algn="tl">
                  <a:srgbClr val="000000"/>
                </a:outerShdw>
              </a:effectLst>
              <a:latin typeface="Tahoma" pitchFamily="34" charset="0"/>
            </a:endParaRPr>
          </a:p>
          <a:p>
            <a:pPr lvl="2">
              <a:spcBef>
                <a:spcPct val="40000"/>
              </a:spcBef>
              <a:buClr>
                <a:srgbClr val="66FF33"/>
              </a:buClr>
              <a:buSzTx/>
            </a:pPr>
            <a:r>
              <a:rPr lang="es-ES_tradnl" altLang="es-ES" sz="1800" u="sng" dirty="0">
                <a:solidFill>
                  <a:srgbClr val="66FF33"/>
                </a:solidFill>
                <a:effectLst>
                  <a:outerShdw blurRad="38100" dist="38100" dir="2700000" algn="tl">
                    <a:srgbClr val="000000"/>
                  </a:outerShdw>
                </a:effectLst>
                <a:latin typeface="Tahoma" pitchFamily="34" charset="0"/>
              </a:rPr>
              <a:t>Excitación Serie</a:t>
            </a:r>
            <a:r>
              <a:rPr lang="es-ES_tradnl" altLang="es-ES" sz="1800" dirty="0">
                <a:effectLst>
                  <a:outerShdw blurRad="38100" dist="38100" dir="2700000" algn="tl">
                    <a:srgbClr val="000000"/>
                  </a:outerShdw>
                </a:effectLst>
                <a:latin typeface="Tahoma" pitchFamily="34" charset="0"/>
              </a:rPr>
              <a:t>: devanado inductor en serie con el inducido</a:t>
            </a:r>
          </a:p>
          <a:p>
            <a:pPr lvl="2">
              <a:spcBef>
                <a:spcPct val="25000"/>
              </a:spcBef>
              <a:buClr>
                <a:srgbClr val="66FF33"/>
              </a:buClr>
              <a:buSzTx/>
            </a:pPr>
            <a:r>
              <a:rPr lang="es-ES_tradnl" altLang="es-ES" sz="1800" u="sng" dirty="0">
                <a:solidFill>
                  <a:srgbClr val="66FF33"/>
                </a:solidFill>
                <a:effectLst>
                  <a:outerShdw blurRad="38100" dist="38100" dir="2700000" algn="tl">
                    <a:srgbClr val="000000"/>
                  </a:outerShdw>
                </a:effectLst>
                <a:latin typeface="Tahoma" pitchFamily="34" charset="0"/>
              </a:rPr>
              <a:t>Excitación derivación</a:t>
            </a:r>
            <a:r>
              <a:rPr lang="es-ES_tradnl" altLang="es-ES" sz="1800" dirty="0">
                <a:effectLst>
                  <a:outerShdw blurRad="38100" dist="38100" dir="2700000" algn="tl">
                    <a:srgbClr val="000000"/>
                  </a:outerShdw>
                </a:effectLst>
                <a:latin typeface="Tahoma" pitchFamily="34" charset="0"/>
              </a:rPr>
              <a:t>: devanado inductor conectado directa-mente a las escobillas, por tanto, en paralelo con el inducido.</a:t>
            </a:r>
          </a:p>
          <a:p>
            <a:pPr lvl="2">
              <a:spcBef>
                <a:spcPct val="25000"/>
              </a:spcBef>
              <a:buClr>
                <a:srgbClr val="66FF33"/>
              </a:buClr>
              <a:buSzTx/>
            </a:pPr>
            <a:r>
              <a:rPr lang="es-ES_tradnl" altLang="es-ES" sz="1800" u="sng" dirty="0">
                <a:solidFill>
                  <a:srgbClr val="66FF33"/>
                </a:solidFill>
                <a:effectLst>
                  <a:outerShdw blurRad="38100" dist="38100" dir="2700000" algn="tl">
                    <a:srgbClr val="000000"/>
                  </a:outerShdw>
                </a:effectLst>
                <a:latin typeface="Tahoma" pitchFamily="34" charset="0"/>
              </a:rPr>
              <a:t>Excitación compuesta o mixta</a:t>
            </a:r>
            <a:r>
              <a:rPr lang="es-ES_tradnl" altLang="es-ES" sz="1800" dirty="0">
                <a:effectLst>
                  <a:outerShdw blurRad="38100" dist="38100" dir="2700000" algn="tl">
                    <a:srgbClr val="000000"/>
                  </a:outerShdw>
                </a:effectLst>
                <a:latin typeface="Tahoma" pitchFamily="34" charset="0"/>
              </a:rPr>
              <a:t>:  una bobina en serie y la otra    en paralelo. </a:t>
            </a:r>
            <a:endParaRPr lang="es-ES_tradnl" altLang="es-ES" sz="1700" b="0" dirty="0">
              <a:effectLst/>
            </a:endParaRPr>
          </a:p>
        </p:txBody>
      </p:sp>
      <p:sp>
        <p:nvSpPr>
          <p:cNvPr id="636931" name="Rectangle 3"/>
          <p:cNvSpPr>
            <a:spLocks noChangeArrowheads="1"/>
          </p:cNvSpPr>
          <p:nvPr/>
        </p:nvSpPr>
        <p:spPr bwMode="auto">
          <a:xfrm>
            <a:off x="381000" y="762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700">
                <a:latin typeface="Tahoma" pitchFamily="34" charset="0"/>
              </a:rPr>
              <a:t>6.7. Formas de excitación I</a:t>
            </a:r>
            <a:endParaRPr lang="es-ES_tradnl" altLang="es-ES" b="0">
              <a:latin typeface="Tahoma" pitchFamily="34"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 calcmode="lin" valueType="num">
                                      <p:cBhvr additive="base">
                                        <p:cTn id="7" dur="500" fill="hold"/>
                                        <p:tgtEl>
                                          <p:spTgt spid="6369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69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6930">
                                            <p:txEl>
                                              <p:pRg st="1" end="1"/>
                                            </p:txEl>
                                          </p:spTgt>
                                        </p:tgtEl>
                                        <p:attrNameLst>
                                          <p:attrName>style.visibility</p:attrName>
                                        </p:attrNameLst>
                                      </p:cBhvr>
                                      <p:to>
                                        <p:strVal val="visible"/>
                                      </p:to>
                                    </p:set>
                                    <p:anim calcmode="lin" valueType="num">
                                      <p:cBhvr additive="base">
                                        <p:cTn id="13" dur="500" fill="hold"/>
                                        <p:tgtEl>
                                          <p:spTgt spid="6369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69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6930">
                                            <p:txEl>
                                              <p:pRg st="2" end="2"/>
                                            </p:txEl>
                                          </p:spTgt>
                                        </p:tgtEl>
                                        <p:attrNameLst>
                                          <p:attrName>style.visibility</p:attrName>
                                        </p:attrNameLst>
                                      </p:cBhvr>
                                      <p:to>
                                        <p:strVal val="visible"/>
                                      </p:to>
                                    </p:set>
                                    <p:anim calcmode="lin" valueType="num">
                                      <p:cBhvr additive="base">
                                        <p:cTn id="19" dur="500" fill="hold"/>
                                        <p:tgtEl>
                                          <p:spTgt spid="63693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69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6930">
                                            <p:txEl>
                                              <p:pRg st="3" end="3"/>
                                            </p:txEl>
                                          </p:spTgt>
                                        </p:tgtEl>
                                        <p:attrNameLst>
                                          <p:attrName>style.visibility</p:attrName>
                                        </p:attrNameLst>
                                      </p:cBhvr>
                                      <p:to>
                                        <p:strVal val="visible"/>
                                      </p:to>
                                    </p:set>
                                    <p:anim calcmode="lin" valueType="num">
                                      <p:cBhvr additive="base">
                                        <p:cTn id="25" dur="500" fill="hold"/>
                                        <p:tgtEl>
                                          <p:spTgt spid="63693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69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6930">
                                            <p:txEl>
                                              <p:pRg st="4" end="4"/>
                                            </p:txEl>
                                          </p:spTgt>
                                        </p:tgtEl>
                                        <p:attrNameLst>
                                          <p:attrName>style.visibility</p:attrName>
                                        </p:attrNameLst>
                                      </p:cBhvr>
                                      <p:to>
                                        <p:strVal val="visible"/>
                                      </p:to>
                                    </p:set>
                                    <p:anim calcmode="lin" valueType="num">
                                      <p:cBhvr additive="base">
                                        <p:cTn id="31" dur="500" fill="hold"/>
                                        <p:tgtEl>
                                          <p:spTgt spid="63693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693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6930">
                                            <p:txEl>
                                              <p:pRg st="5" end="5"/>
                                            </p:txEl>
                                          </p:spTgt>
                                        </p:tgtEl>
                                        <p:attrNameLst>
                                          <p:attrName>style.visibility</p:attrName>
                                        </p:attrNameLst>
                                      </p:cBhvr>
                                      <p:to>
                                        <p:strVal val="visible"/>
                                      </p:to>
                                    </p:set>
                                    <p:anim calcmode="lin" valueType="num">
                                      <p:cBhvr additive="base">
                                        <p:cTn id="37" dur="500" fill="hold"/>
                                        <p:tgtEl>
                                          <p:spTgt spid="63693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693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36930">
                                            <p:txEl>
                                              <p:pRg st="6" end="6"/>
                                            </p:txEl>
                                          </p:spTgt>
                                        </p:tgtEl>
                                        <p:attrNameLst>
                                          <p:attrName>style.visibility</p:attrName>
                                        </p:attrNameLst>
                                      </p:cBhvr>
                                      <p:to>
                                        <p:strVal val="visible"/>
                                      </p:to>
                                    </p:set>
                                    <p:anim calcmode="lin" valueType="num">
                                      <p:cBhvr additive="base">
                                        <p:cTn id="43" dur="500" fill="hold"/>
                                        <p:tgtEl>
                                          <p:spTgt spid="63693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693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7954" name="Group 2"/>
          <p:cNvGrpSpPr>
            <a:grpSpLocks/>
          </p:cNvGrpSpPr>
          <p:nvPr/>
        </p:nvGrpSpPr>
        <p:grpSpPr bwMode="auto">
          <a:xfrm>
            <a:off x="384175" y="2590800"/>
            <a:ext cx="4492625" cy="3581400"/>
            <a:chOff x="288" y="1584"/>
            <a:chExt cx="2830" cy="2256"/>
          </a:xfrm>
        </p:grpSpPr>
        <p:graphicFrame>
          <p:nvGraphicFramePr>
            <p:cNvPr id="637955" name="Object 3"/>
            <p:cNvGraphicFramePr>
              <a:graphicFrameLocks noChangeAspect="1"/>
            </p:cNvGraphicFramePr>
            <p:nvPr/>
          </p:nvGraphicFramePr>
          <p:xfrm>
            <a:off x="288" y="1584"/>
            <a:ext cx="2830" cy="1830"/>
          </p:xfrm>
          <a:graphic>
            <a:graphicData uri="http://schemas.openxmlformats.org/presentationml/2006/ole">
              <mc:AlternateContent xmlns:mc="http://schemas.openxmlformats.org/markup-compatibility/2006">
                <mc:Choice xmlns:v="urn:schemas-microsoft-com:vml" Requires="v">
                  <p:oleObj name="Imagen" r:id="rId3" imgW="2563200" imgH="1658160" progId="Word.Picture.8">
                    <p:embed/>
                  </p:oleObj>
                </mc:Choice>
                <mc:Fallback>
                  <p:oleObj name="Imagen" r:id="rId3" imgW="2563200" imgH="16581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584"/>
                          <a:ext cx="2830" cy="18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37956" name="Text Box 4"/>
            <p:cNvSpPr txBox="1">
              <a:spLocks noChangeArrowheads="1"/>
            </p:cNvSpPr>
            <p:nvPr/>
          </p:nvSpPr>
          <p:spPr bwMode="auto">
            <a:xfrm>
              <a:off x="528" y="3398"/>
              <a:ext cx="2188" cy="44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ctr">
                <a:spcBef>
                  <a:spcPct val="0"/>
                </a:spcBef>
              </a:pPr>
              <a:r>
                <a:rPr lang="es-ES_tradnl" altLang="es-ES" sz="2000">
                  <a:solidFill>
                    <a:schemeClr val="accent2"/>
                  </a:solidFill>
                  <a:effectLst>
                    <a:outerShdw blurRad="38100" dist="38100" dir="2700000" algn="tl">
                      <a:srgbClr val="000000"/>
                    </a:outerShdw>
                  </a:effectLst>
                </a:rPr>
                <a:t>Motor de excitación independiente</a:t>
              </a:r>
            </a:p>
          </p:txBody>
        </p:sp>
      </p:grpSp>
      <p:grpSp>
        <p:nvGrpSpPr>
          <p:cNvPr id="637957" name="Group 5"/>
          <p:cNvGrpSpPr>
            <a:grpSpLocks/>
          </p:cNvGrpSpPr>
          <p:nvPr/>
        </p:nvGrpSpPr>
        <p:grpSpPr bwMode="auto">
          <a:xfrm>
            <a:off x="5334000" y="381000"/>
            <a:ext cx="3521075" cy="3108325"/>
            <a:chOff x="3350" y="164"/>
            <a:chExt cx="2218" cy="1958"/>
          </a:xfrm>
        </p:grpSpPr>
        <p:graphicFrame>
          <p:nvGraphicFramePr>
            <p:cNvPr id="637958" name="Object 6"/>
            <p:cNvGraphicFramePr>
              <a:graphicFrameLocks noChangeAspect="1"/>
            </p:cNvGraphicFramePr>
            <p:nvPr/>
          </p:nvGraphicFramePr>
          <p:xfrm>
            <a:off x="3350" y="164"/>
            <a:ext cx="2209" cy="1535"/>
          </p:xfrm>
          <a:graphic>
            <a:graphicData uri="http://schemas.openxmlformats.org/presentationml/2006/ole">
              <mc:AlternateContent xmlns:mc="http://schemas.openxmlformats.org/markup-compatibility/2006">
                <mc:Choice xmlns:v="urn:schemas-microsoft-com:vml" Requires="v">
                  <p:oleObj name="Imagen" r:id="rId5" imgW="1972080" imgH="1371600" progId="Word.Picture.8">
                    <p:embed/>
                  </p:oleObj>
                </mc:Choice>
                <mc:Fallback>
                  <p:oleObj name="Imagen" r:id="rId5" imgW="1972080" imgH="137160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0" y="164"/>
                          <a:ext cx="2209" cy="153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37959" name="Text Box 7"/>
            <p:cNvSpPr txBox="1">
              <a:spLocks noChangeArrowheads="1"/>
            </p:cNvSpPr>
            <p:nvPr/>
          </p:nvSpPr>
          <p:spPr bwMode="auto">
            <a:xfrm>
              <a:off x="3380" y="1680"/>
              <a:ext cx="2188" cy="44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ctr">
                <a:spcBef>
                  <a:spcPct val="0"/>
                </a:spcBef>
              </a:pPr>
              <a:r>
                <a:rPr lang="es-ES_tradnl" altLang="es-ES" sz="2000">
                  <a:solidFill>
                    <a:schemeClr val="accent2"/>
                  </a:solidFill>
                  <a:effectLst>
                    <a:outerShdw blurRad="38100" dist="38100" dir="2700000" algn="tl">
                      <a:srgbClr val="000000"/>
                    </a:outerShdw>
                  </a:effectLst>
                </a:rPr>
                <a:t>Motor de excitación derivación</a:t>
              </a:r>
            </a:p>
          </p:txBody>
        </p:sp>
      </p:grpSp>
      <p:grpSp>
        <p:nvGrpSpPr>
          <p:cNvPr id="637960" name="Group 8"/>
          <p:cNvGrpSpPr>
            <a:grpSpLocks/>
          </p:cNvGrpSpPr>
          <p:nvPr/>
        </p:nvGrpSpPr>
        <p:grpSpPr bwMode="auto">
          <a:xfrm>
            <a:off x="4986338" y="3636963"/>
            <a:ext cx="3819525" cy="2992437"/>
            <a:chOff x="3141" y="2291"/>
            <a:chExt cx="2406" cy="1885"/>
          </a:xfrm>
        </p:grpSpPr>
        <p:graphicFrame>
          <p:nvGraphicFramePr>
            <p:cNvPr id="637961" name="Object 9"/>
            <p:cNvGraphicFramePr>
              <a:graphicFrameLocks noChangeAspect="1"/>
            </p:cNvGraphicFramePr>
            <p:nvPr/>
          </p:nvGraphicFramePr>
          <p:xfrm>
            <a:off x="3141" y="2291"/>
            <a:ext cx="2406" cy="1448"/>
          </p:xfrm>
          <a:graphic>
            <a:graphicData uri="http://schemas.openxmlformats.org/presentationml/2006/ole">
              <mc:AlternateContent xmlns:mc="http://schemas.openxmlformats.org/markup-compatibility/2006">
                <mc:Choice xmlns:v="urn:schemas-microsoft-com:vml" Requires="v">
                  <p:oleObj name="Imagen" r:id="rId7" imgW="2182320" imgH="1313640" progId="Word.Picture.8">
                    <p:embed/>
                  </p:oleObj>
                </mc:Choice>
                <mc:Fallback>
                  <p:oleObj name="Imagen" r:id="rId7" imgW="2182320" imgH="1313640" progId="Word.Picture.8">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1" y="2291"/>
                          <a:ext cx="2406" cy="14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37962" name="Text Box 10"/>
            <p:cNvSpPr txBox="1">
              <a:spLocks noChangeArrowheads="1"/>
            </p:cNvSpPr>
            <p:nvPr/>
          </p:nvSpPr>
          <p:spPr bwMode="auto">
            <a:xfrm>
              <a:off x="3524" y="3734"/>
              <a:ext cx="1852" cy="44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ctr">
                <a:spcBef>
                  <a:spcPct val="0"/>
                </a:spcBef>
              </a:pPr>
              <a:r>
                <a:rPr lang="es-ES_tradnl" altLang="es-ES" sz="2000">
                  <a:solidFill>
                    <a:schemeClr val="accent2"/>
                  </a:solidFill>
                  <a:effectLst>
                    <a:outerShdw blurRad="38100" dist="38100" dir="2700000" algn="tl">
                      <a:srgbClr val="000000"/>
                    </a:outerShdw>
                  </a:effectLst>
                </a:rPr>
                <a:t>Motor de excitación serie</a:t>
              </a:r>
            </a:p>
          </p:txBody>
        </p:sp>
      </p:grpSp>
      <p:sp>
        <p:nvSpPr>
          <p:cNvPr id="637963" name="Rectangle 11"/>
          <p:cNvSpPr>
            <a:spLocks noChangeArrowheads="1"/>
          </p:cNvSpPr>
          <p:nvPr/>
        </p:nvSpPr>
        <p:spPr bwMode="auto">
          <a:xfrm>
            <a:off x="457200" y="1124744"/>
            <a:ext cx="4648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l"/>
            <a:r>
              <a:rPr lang="es-ES_tradnl" altLang="es-ES" sz="4700" dirty="0">
                <a:latin typeface="Tahoma" pitchFamily="34" charset="0"/>
              </a:rPr>
              <a:t>6.7. Formas de excitación II</a:t>
            </a:r>
            <a:endParaRPr lang="es-ES_tradnl" altLang="es-ES" b="0" dirty="0">
              <a:latin typeface="Tahoma" pitchFamily="34"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637957"/>
                                        </p:tgtEl>
                                        <p:attrNameLst>
                                          <p:attrName>style.visibility</p:attrName>
                                        </p:attrNameLst>
                                      </p:cBhvr>
                                      <p:to>
                                        <p:strVal val="visible"/>
                                      </p:to>
                                    </p:set>
                                    <p:anim calcmode="lin" valueType="num">
                                      <p:cBhvr>
                                        <p:cTn id="7" dur="500" fill="hold"/>
                                        <p:tgtEl>
                                          <p:spTgt spid="637957"/>
                                        </p:tgtEl>
                                        <p:attrNameLst>
                                          <p:attrName>ppt_w</p:attrName>
                                        </p:attrNameLst>
                                      </p:cBhvr>
                                      <p:tavLst>
                                        <p:tav tm="0">
                                          <p:val>
                                            <p:fltVal val="0"/>
                                          </p:val>
                                        </p:tav>
                                        <p:tav tm="100000">
                                          <p:val>
                                            <p:strVal val="#ppt_w"/>
                                          </p:val>
                                        </p:tav>
                                      </p:tavLst>
                                    </p:anim>
                                    <p:anim calcmode="lin" valueType="num">
                                      <p:cBhvr>
                                        <p:cTn id="8" dur="500" fill="hold"/>
                                        <p:tgtEl>
                                          <p:spTgt spid="637957"/>
                                        </p:tgtEl>
                                        <p:attrNameLst>
                                          <p:attrName>ppt_h</p:attrName>
                                        </p:attrNameLst>
                                      </p:cBhvr>
                                      <p:tavLst>
                                        <p:tav tm="0">
                                          <p:val>
                                            <p:fltVal val="0"/>
                                          </p:val>
                                        </p:tav>
                                        <p:tav tm="100000">
                                          <p:val>
                                            <p:strVal val="#ppt_h"/>
                                          </p:val>
                                        </p:tav>
                                      </p:tavLst>
                                    </p:anim>
                                    <p:anim calcmode="lin" valueType="num">
                                      <p:cBhvr>
                                        <p:cTn id="9" dur="500" fill="hold"/>
                                        <p:tgtEl>
                                          <p:spTgt spid="637957"/>
                                        </p:tgtEl>
                                        <p:attrNameLst>
                                          <p:attrName>ppt_x</p:attrName>
                                        </p:attrNameLst>
                                      </p:cBhvr>
                                      <p:tavLst>
                                        <p:tav tm="0">
                                          <p:val>
                                            <p:fltVal val="0.5"/>
                                          </p:val>
                                        </p:tav>
                                        <p:tav tm="100000">
                                          <p:val>
                                            <p:strVal val="#ppt_x"/>
                                          </p:val>
                                        </p:tav>
                                      </p:tavLst>
                                    </p:anim>
                                    <p:anim calcmode="lin" valueType="num">
                                      <p:cBhvr>
                                        <p:cTn id="10" dur="500" fill="hold"/>
                                        <p:tgtEl>
                                          <p:spTgt spid="63795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nodeType="clickEffect">
                                  <p:stCondLst>
                                    <p:cond delay="0"/>
                                  </p:stCondLst>
                                  <p:childTnLst>
                                    <p:set>
                                      <p:cBhvr>
                                        <p:cTn id="14" dur="1" fill="hold">
                                          <p:stCondLst>
                                            <p:cond delay="0"/>
                                          </p:stCondLst>
                                        </p:cTn>
                                        <p:tgtEl>
                                          <p:spTgt spid="637960"/>
                                        </p:tgtEl>
                                        <p:attrNameLst>
                                          <p:attrName>style.visibility</p:attrName>
                                        </p:attrNameLst>
                                      </p:cBhvr>
                                      <p:to>
                                        <p:strVal val="visible"/>
                                      </p:to>
                                    </p:set>
                                    <p:anim calcmode="lin" valueType="num">
                                      <p:cBhvr>
                                        <p:cTn id="15" dur="500" fill="hold"/>
                                        <p:tgtEl>
                                          <p:spTgt spid="637960"/>
                                        </p:tgtEl>
                                        <p:attrNameLst>
                                          <p:attrName>ppt_w</p:attrName>
                                        </p:attrNameLst>
                                      </p:cBhvr>
                                      <p:tavLst>
                                        <p:tav tm="0">
                                          <p:val>
                                            <p:fltVal val="0"/>
                                          </p:val>
                                        </p:tav>
                                        <p:tav tm="100000">
                                          <p:val>
                                            <p:strVal val="#ppt_w"/>
                                          </p:val>
                                        </p:tav>
                                      </p:tavLst>
                                    </p:anim>
                                    <p:anim calcmode="lin" valueType="num">
                                      <p:cBhvr>
                                        <p:cTn id="16" dur="500" fill="hold"/>
                                        <p:tgtEl>
                                          <p:spTgt spid="637960"/>
                                        </p:tgtEl>
                                        <p:attrNameLst>
                                          <p:attrName>ppt_h</p:attrName>
                                        </p:attrNameLst>
                                      </p:cBhvr>
                                      <p:tavLst>
                                        <p:tav tm="0">
                                          <p:val>
                                            <p:fltVal val="0"/>
                                          </p:val>
                                        </p:tav>
                                        <p:tav tm="100000">
                                          <p:val>
                                            <p:strVal val="#ppt_h"/>
                                          </p:val>
                                        </p:tav>
                                      </p:tavLst>
                                    </p:anim>
                                    <p:anim calcmode="lin" valueType="num">
                                      <p:cBhvr>
                                        <p:cTn id="17" dur="500" fill="hold"/>
                                        <p:tgtEl>
                                          <p:spTgt spid="637960"/>
                                        </p:tgtEl>
                                        <p:attrNameLst>
                                          <p:attrName>ppt_x</p:attrName>
                                        </p:attrNameLst>
                                      </p:cBhvr>
                                      <p:tavLst>
                                        <p:tav tm="0">
                                          <p:val>
                                            <p:fltVal val="0.5"/>
                                          </p:val>
                                        </p:tav>
                                        <p:tav tm="100000">
                                          <p:val>
                                            <p:strVal val="#ppt_x"/>
                                          </p:val>
                                        </p:tav>
                                      </p:tavLst>
                                    </p:anim>
                                    <p:anim calcmode="lin" valueType="num">
                                      <p:cBhvr>
                                        <p:cTn id="18" dur="500" fill="hold"/>
                                        <p:tgtEl>
                                          <p:spTgt spid="63796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978" name="Group 2"/>
          <p:cNvGrpSpPr>
            <a:grpSpLocks/>
          </p:cNvGrpSpPr>
          <p:nvPr/>
        </p:nvGrpSpPr>
        <p:grpSpPr bwMode="auto">
          <a:xfrm>
            <a:off x="3048000" y="188640"/>
            <a:ext cx="6032500" cy="3276600"/>
            <a:chOff x="1920" y="144"/>
            <a:chExt cx="3800" cy="2064"/>
          </a:xfrm>
        </p:grpSpPr>
        <p:graphicFrame>
          <p:nvGraphicFramePr>
            <p:cNvPr id="638979" name="Object 3"/>
            <p:cNvGraphicFramePr>
              <a:graphicFrameLocks noChangeAspect="1"/>
            </p:cNvGraphicFramePr>
            <p:nvPr/>
          </p:nvGraphicFramePr>
          <p:xfrm>
            <a:off x="1920" y="144"/>
            <a:ext cx="3800" cy="1834"/>
          </p:xfrm>
          <a:graphic>
            <a:graphicData uri="http://schemas.openxmlformats.org/presentationml/2006/ole">
              <mc:AlternateContent xmlns:mc="http://schemas.openxmlformats.org/markup-compatibility/2006">
                <mc:Choice xmlns:v="urn:schemas-microsoft-com:vml" Requires="v">
                  <p:oleObj name="Imagen" r:id="rId3" imgW="3096720" imgH="1496520" progId="Word.Picture.8">
                    <p:embed/>
                  </p:oleObj>
                </mc:Choice>
                <mc:Fallback>
                  <p:oleObj name="Imagen" r:id="rId3" imgW="3096720" imgH="149652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44"/>
                          <a:ext cx="3800" cy="183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38980" name="Text Box 4"/>
            <p:cNvSpPr txBox="1">
              <a:spLocks noChangeArrowheads="1"/>
            </p:cNvSpPr>
            <p:nvPr/>
          </p:nvSpPr>
          <p:spPr bwMode="auto">
            <a:xfrm>
              <a:off x="2973" y="1766"/>
              <a:ext cx="1852" cy="44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ctr">
                <a:spcBef>
                  <a:spcPct val="0"/>
                </a:spcBef>
              </a:pPr>
              <a:r>
                <a:rPr lang="es-ES_tradnl" altLang="es-ES" sz="2000">
                  <a:solidFill>
                    <a:schemeClr val="accent2"/>
                  </a:solidFill>
                  <a:effectLst>
                    <a:outerShdw blurRad="38100" dist="38100" dir="2700000" algn="tl">
                      <a:srgbClr val="000000"/>
                    </a:outerShdw>
                  </a:effectLst>
                </a:rPr>
                <a:t>Motor de excitación compuesta larga</a:t>
              </a:r>
            </a:p>
          </p:txBody>
        </p:sp>
      </p:grpSp>
      <p:grpSp>
        <p:nvGrpSpPr>
          <p:cNvPr id="638981" name="Group 5"/>
          <p:cNvGrpSpPr>
            <a:grpSpLocks/>
          </p:cNvGrpSpPr>
          <p:nvPr/>
        </p:nvGrpSpPr>
        <p:grpSpPr bwMode="auto">
          <a:xfrm>
            <a:off x="381000" y="3429000"/>
            <a:ext cx="5759450" cy="3276600"/>
            <a:chOff x="288" y="2064"/>
            <a:chExt cx="3628" cy="2064"/>
          </a:xfrm>
        </p:grpSpPr>
        <p:graphicFrame>
          <p:nvGraphicFramePr>
            <p:cNvPr id="638982" name="Object 6"/>
            <p:cNvGraphicFramePr>
              <a:graphicFrameLocks noChangeAspect="1"/>
            </p:cNvGraphicFramePr>
            <p:nvPr/>
          </p:nvGraphicFramePr>
          <p:xfrm>
            <a:off x="288" y="2064"/>
            <a:ext cx="3628" cy="1848"/>
          </p:xfrm>
          <a:graphic>
            <a:graphicData uri="http://schemas.openxmlformats.org/presentationml/2006/ole">
              <mc:AlternateContent xmlns:mc="http://schemas.openxmlformats.org/markup-compatibility/2006">
                <mc:Choice xmlns:v="urn:schemas-microsoft-com:vml" Requires="v">
                  <p:oleObj name="Imagen" r:id="rId5" imgW="2959560" imgH="1505880" progId="Word.Picture.8">
                    <p:embed/>
                  </p:oleObj>
                </mc:Choice>
                <mc:Fallback>
                  <p:oleObj name="Imagen" r:id="rId5" imgW="2959560" imgH="150588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2064"/>
                          <a:ext cx="3628" cy="18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38983" name="Text Box 7"/>
            <p:cNvSpPr txBox="1">
              <a:spLocks noChangeArrowheads="1"/>
            </p:cNvSpPr>
            <p:nvPr/>
          </p:nvSpPr>
          <p:spPr bwMode="auto">
            <a:xfrm>
              <a:off x="1119" y="3686"/>
              <a:ext cx="1852" cy="44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ctr">
                <a:spcBef>
                  <a:spcPct val="0"/>
                </a:spcBef>
              </a:pPr>
              <a:r>
                <a:rPr lang="es-ES_tradnl" altLang="es-ES" sz="2000">
                  <a:solidFill>
                    <a:schemeClr val="accent2"/>
                  </a:solidFill>
                  <a:effectLst>
                    <a:outerShdw blurRad="38100" dist="38100" dir="2700000" algn="tl">
                      <a:srgbClr val="000000"/>
                    </a:outerShdw>
                  </a:effectLst>
                </a:rPr>
                <a:t>Motor de excitación compuesta corta</a:t>
              </a:r>
            </a:p>
          </p:txBody>
        </p:sp>
      </p:gr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ChangeArrowheads="1"/>
          </p:cNvSpPr>
          <p:nvPr/>
        </p:nvSpPr>
        <p:spPr bwMode="auto">
          <a:xfrm>
            <a:off x="76200" y="762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r"/>
            <a:r>
              <a:rPr lang="es-ES_tradnl" altLang="es-ES">
                <a:latin typeface="Tahoma" pitchFamily="34" charset="0"/>
              </a:rPr>
              <a:t>6.8. La reacción de inducido I</a:t>
            </a:r>
            <a:endParaRPr lang="es-ES_tradnl" altLang="es-ES" b="0">
              <a:latin typeface="Tahoma" pitchFamily="34" charset="0"/>
            </a:endParaRPr>
          </a:p>
        </p:txBody>
      </p:sp>
      <p:grpSp>
        <p:nvGrpSpPr>
          <p:cNvPr id="640003" name="Group 3"/>
          <p:cNvGrpSpPr>
            <a:grpSpLocks/>
          </p:cNvGrpSpPr>
          <p:nvPr/>
        </p:nvGrpSpPr>
        <p:grpSpPr bwMode="auto">
          <a:xfrm>
            <a:off x="304800" y="1146175"/>
            <a:ext cx="8763000" cy="3806825"/>
            <a:chOff x="192" y="722"/>
            <a:chExt cx="5520" cy="2398"/>
          </a:xfrm>
        </p:grpSpPr>
        <p:graphicFrame>
          <p:nvGraphicFramePr>
            <p:cNvPr id="640004" name="Object 4"/>
            <p:cNvGraphicFramePr>
              <a:graphicFrameLocks noChangeAspect="1"/>
            </p:cNvGraphicFramePr>
            <p:nvPr/>
          </p:nvGraphicFramePr>
          <p:xfrm>
            <a:off x="2008" y="722"/>
            <a:ext cx="3704" cy="2398"/>
          </p:xfrm>
          <a:graphic>
            <a:graphicData uri="http://schemas.openxmlformats.org/presentationml/2006/ole">
              <mc:AlternateContent xmlns:mc="http://schemas.openxmlformats.org/markup-compatibility/2006">
                <mc:Choice xmlns:v="urn:schemas-microsoft-com:vml" Requires="v">
                  <p:oleObj name="Imagen" r:id="rId3" imgW="3096720" imgH="2008800" progId="Word.Picture.8">
                    <p:embed/>
                  </p:oleObj>
                </mc:Choice>
                <mc:Fallback>
                  <p:oleObj name="Imagen" r:id="rId3" imgW="3096720" imgH="20088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 y="722"/>
                          <a:ext cx="3704" cy="239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40005" name="Text Box 5"/>
            <p:cNvSpPr txBox="1">
              <a:spLocks noChangeArrowheads="1"/>
            </p:cNvSpPr>
            <p:nvPr/>
          </p:nvSpPr>
          <p:spPr bwMode="auto">
            <a:xfrm>
              <a:off x="192" y="770"/>
              <a:ext cx="1728" cy="1269"/>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Al circular corriente por el inducido se va a crear un campo que distorsiona el campo creado por los polos inductores de la máquina</a:t>
              </a:r>
              <a:endParaRPr lang="es-ES_tradnl" altLang="es-ES" sz="1800">
                <a:effectLst>
                  <a:outerShdw blurRad="38100" dist="38100" dir="2700000" algn="tl">
                    <a:srgbClr val="000000"/>
                  </a:outerShdw>
                </a:effectLst>
              </a:endParaRPr>
            </a:p>
          </p:txBody>
        </p:sp>
        <p:sp>
          <p:nvSpPr>
            <p:cNvPr id="640006" name="Text Box 6"/>
            <p:cNvSpPr txBox="1">
              <a:spLocks noChangeArrowheads="1"/>
            </p:cNvSpPr>
            <p:nvPr/>
          </p:nvSpPr>
          <p:spPr bwMode="auto">
            <a:xfrm>
              <a:off x="192" y="2162"/>
              <a:ext cx="1728" cy="750"/>
            </a:xfrm>
            <a:prstGeom prst="rect">
              <a:avLst/>
            </a:prstGeom>
            <a:solidFill>
              <a:srgbClr val="FF0000"/>
            </a:solidFill>
            <a:ln>
              <a:noFill/>
            </a:ln>
            <a:effectLst/>
            <a:scene3d>
              <a:camera prst="legacyObliqueTopRight"/>
              <a:lightRig rig="legacyFlat2" dir="t"/>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Esta distorsión del campo recibe el nombre de reacción de inducido</a:t>
              </a:r>
              <a:endParaRPr lang="es-ES_tradnl" altLang="es-ES" sz="1800">
                <a:effectLst>
                  <a:outerShdw blurRad="38100" dist="38100" dir="2700000" algn="tl">
                    <a:srgbClr val="000000"/>
                  </a:outerShdw>
                </a:effectLst>
              </a:endParaRPr>
            </a:p>
          </p:txBody>
        </p:sp>
      </p:grpSp>
      <p:sp>
        <p:nvSpPr>
          <p:cNvPr id="640007" name="Text Box 7"/>
          <p:cNvSpPr txBox="1">
            <a:spLocks noChangeArrowheads="1"/>
          </p:cNvSpPr>
          <p:nvPr/>
        </p:nvSpPr>
        <p:spPr bwMode="auto">
          <a:xfrm>
            <a:off x="381000" y="5029200"/>
            <a:ext cx="1905000" cy="1465263"/>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EFECTOS PRODUCIDOS POR LA REACCIÓN DE INDUCIDO</a:t>
            </a:r>
            <a:endParaRPr lang="es-ES_tradnl" altLang="es-ES" sz="1800">
              <a:effectLst>
                <a:outerShdw blurRad="38100" dist="38100" dir="2700000" algn="tl">
                  <a:srgbClr val="000000"/>
                </a:outerShdw>
              </a:effectLst>
            </a:endParaRPr>
          </a:p>
        </p:txBody>
      </p:sp>
      <p:sp>
        <p:nvSpPr>
          <p:cNvPr id="640008" name="Rectangle 8"/>
          <p:cNvSpPr>
            <a:spLocks noChangeArrowheads="1"/>
          </p:cNvSpPr>
          <p:nvPr/>
        </p:nvSpPr>
        <p:spPr bwMode="auto">
          <a:xfrm>
            <a:off x="2286000" y="5334000"/>
            <a:ext cx="546100" cy="127000"/>
          </a:xfrm>
          <a:prstGeom prst="rect">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640009" name="Text Box 9"/>
          <p:cNvSpPr txBox="1">
            <a:spLocks noChangeArrowheads="1"/>
          </p:cNvSpPr>
          <p:nvPr/>
        </p:nvSpPr>
        <p:spPr bwMode="auto">
          <a:xfrm>
            <a:off x="2843808" y="5060950"/>
            <a:ext cx="6172200" cy="641350"/>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dirty="0">
                <a:solidFill>
                  <a:srgbClr val="FFFFFF"/>
                </a:solidFill>
                <a:effectLst>
                  <a:outerShdw blurRad="38100" dist="38100" dir="2700000" algn="tl">
                    <a:srgbClr val="000000"/>
                  </a:outerShdw>
                </a:effectLst>
              </a:rPr>
              <a:t>Desplazamiento de la “</a:t>
            </a:r>
            <a:r>
              <a:rPr lang="es-ES_tradnl" altLang="es-ES" sz="1800" i="1" dirty="0">
                <a:solidFill>
                  <a:srgbClr val="FFFFFF"/>
                </a:solidFill>
                <a:effectLst>
                  <a:outerShdw blurRad="38100" dist="38100" dir="2700000" algn="tl">
                    <a:srgbClr val="000000"/>
                  </a:outerShdw>
                </a:effectLst>
              </a:rPr>
              <a:t>plano o línea neutra”</a:t>
            </a:r>
            <a:r>
              <a:rPr lang="es-ES_tradnl" altLang="es-ES" sz="1800" dirty="0">
                <a:solidFill>
                  <a:srgbClr val="FFFFFF"/>
                </a:solidFill>
                <a:effectLst>
                  <a:outerShdw blurRad="38100" dist="38100" dir="2700000" algn="tl">
                    <a:srgbClr val="000000"/>
                  </a:outerShdw>
                </a:effectLst>
              </a:rPr>
              <a:t>  (plano en el que se anula el campo y la FEM</a:t>
            </a:r>
            <a:endParaRPr lang="es-ES_tradnl" altLang="es-ES" sz="1800" dirty="0">
              <a:effectLst>
                <a:outerShdw blurRad="38100" dist="38100" dir="2700000" algn="tl">
                  <a:srgbClr val="000000"/>
                </a:outerShdw>
              </a:effectLst>
            </a:endParaRPr>
          </a:p>
        </p:txBody>
      </p:sp>
      <p:sp>
        <p:nvSpPr>
          <p:cNvPr id="640010" name="Rectangle 10"/>
          <p:cNvSpPr>
            <a:spLocks noChangeArrowheads="1"/>
          </p:cNvSpPr>
          <p:nvPr/>
        </p:nvSpPr>
        <p:spPr bwMode="auto">
          <a:xfrm>
            <a:off x="2298700" y="6057900"/>
            <a:ext cx="546100" cy="127000"/>
          </a:xfrm>
          <a:prstGeom prst="rect">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640011" name="Text Box 11"/>
          <p:cNvSpPr txBox="1">
            <a:spLocks noChangeArrowheads="1"/>
          </p:cNvSpPr>
          <p:nvPr/>
        </p:nvSpPr>
        <p:spPr bwMode="auto">
          <a:xfrm>
            <a:off x="2819400" y="5867400"/>
            <a:ext cx="6172200" cy="641350"/>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Disminución del valor global del campo de la máquina</a:t>
            </a:r>
            <a:endParaRPr lang="es-ES_tradnl" altLang="es-ES" sz="1800">
              <a:effectLst>
                <a:outerShdw blurRad="38100" dist="38100" dir="2700000" algn="tl">
                  <a:srgbClr val="000000"/>
                </a:outerShdw>
              </a:effectLst>
            </a:endParaRPr>
          </a:p>
        </p:txBody>
      </p:sp>
      <p:grpSp>
        <p:nvGrpSpPr>
          <p:cNvPr id="640012" name="Group 12"/>
          <p:cNvGrpSpPr>
            <a:grpSpLocks/>
          </p:cNvGrpSpPr>
          <p:nvPr/>
        </p:nvGrpSpPr>
        <p:grpSpPr bwMode="auto">
          <a:xfrm>
            <a:off x="6451600" y="2619375"/>
            <a:ext cx="2540000" cy="1266825"/>
            <a:chOff x="4064" y="1650"/>
            <a:chExt cx="1600" cy="798"/>
          </a:xfrm>
        </p:grpSpPr>
        <p:sp>
          <p:nvSpPr>
            <p:cNvPr id="640013" name="Line 13"/>
            <p:cNvSpPr>
              <a:spLocks noChangeShapeType="1"/>
            </p:cNvSpPr>
            <p:nvPr/>
          </p:nvSpPr>
          <p:spPr bwMode="auto">
            <a:xfrm>
              <a:off x="4128" y="1728"/>
              <a:ext cx="0" cy="720"/>
            </a:xfrm>
            <a:prstGeom prst="line">
              <a:avLst/>
            </a:prstGeom>
            <a:noFill/>
            <a:ln w="317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0014" name="Text Box 14"/>
            <p:cNvSpPr txBox="1">
              <a:spLocks noChangeArrowheads="1"/>
            </p:cNvSpPr>
            <p:nvPr/>
          </p:nvSpPr>
          <p:spPr bwMode="auto">
            <a:xfrm>
              <a:off x="4176" y="1650"/>
              <a:ext cx="1488" cy="4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accent2"/>
                  </a:solidFill>
                  <a:effectLst>
                    <a:outerShdw blurRad="38100" dist="38100" dir="2700000" algn="tl">
                      <a:srgbClr val="000000"/>
                    </a:outerShdw>
                  </a:effectLst>
                </a:rPr>
                <a:t>DESPLAZAMIENTO LÍNEA NEUTRA</a:t>
              </a:r>
              <a:endParaRPr lang="es-ES" altLang="es-ES" sz="1800">
                <a:solidFill>
                  <a:schemeClr val="accent2"/>
                </a:solidFill>
                <a:effectLst>
                  <a:outerShdw blurRad="38100" dist="38100" dir="2700000" algn="tl">
                    <a:srgbClr val="000000"/>
                  </a:outerShdw>
                </a:effectLst>
              </a:endParaRPr>
            </a:p>
          </p:txBody>
        </p:sp>
        <p:sp>
          <p:nvSpPr>
            <p:cNvPr id="640015" name="AutoShape 15"/>
            <p:cNvSpPr>
              <a:spLocks noChangeArrowheads="1"/>
            </p:cNvSpPr>
            <p:nvPr/>
          </p:nvSpPr>
          <p:spPr bwMode="auto">
            <a:xfrm>
              <a:off x="4064" y="1848"/>
              <a:ext cx="304" cy="168"/>
            </a:xfrm>
            <a:prstGeom prst="rightArrow">
              <a:avLst>
                <a:gd name="adj1" fmla="val 50000"/>
                <a:gd name="adj2" fmla="val 45238"/>
              </a:avLst>
            </a:prstGeom>
            <a:solidFill>
              <a:schemeClr val="accent2"/>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40016" name="Oval 16"/>
            <p:cNvSpPr>
              <a:spLocks noChangeArrowheads="1"/>
            </p:cNvSpPr>
            <p:nvPr/>
          </p:nvSpPr>
          <p:spPr bwMode="auto">
            <a:xfrm>
              <a:off x="4089" y="2028"/>
              <a:ext cx="72" cy="72"/>
            </a:xfrm>
            <a:prstGeom prst="ellipse">
              <a:avLst/>
            </a:prstGeom>
            <a:solidFill>
              <a:schemeClr val="accent2"/>
            </a:solidFill>
            <a:ln w="31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0007"/>
                                        </p:tgtEl>
                                        <p:attrNameLst>
                                          <p:attrName>style.visibility</p:attrName>
                                        </p:attrNameLst>
                                      </p:cBhvr>
                                      <p:to>
                                        <p:strVal val="visible"/>
                                      </p:to>
                                    </p:set>
                                    <p:animEffect transition="in" filter="dissolve">
                                      <p:cBhvr>
                                        <p:cTn id="7" dur="500"/>
                                        <p:tgtEl>
                                          <p:spTgt spid="6400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0008"/>
                                        </p:tgtEl>
                                        <p:attrNameLst>
                                          <p:attrName>style.visibility</p:attrName>
                                        </p:attrNameLst>
                                      </p:cBhvr>
                                      <p:to>
                                        <p:strVal val="visible"/>
                                      </p:to>
                                    </p:set>
                                    <p:animEffect transition="in" filter="dissolve">
                                      <p:cBhvr>
                                        <p:cTn id="12" dur="500"/>
                                        <p:tgtEl>
                                          <p:spTgt spid="640008"/>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40009"/>
                                        </p:tgtEl>
                                        <p:attrNameLst>
                                          <p:attrName>style.visibility</p:attrName>
                                        </p:attrNameLst>
                                      </p:cBhvr>
                                      <p:to>
                                        <p:strVal val="visible"/>
                                      </p:to>
                                    </p:set>
                                    <p:animEffect transition="in" filter="dissolve">
                                      <p:cBhvr>
                                        <p:cTn id="16" dur="500"/>
                                        <p:tgtEl>
                                          <p:spTgt spid="6400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40012"/>
                                        </p:tgtEl>
                                        <p:attrNameLst>
                                          <p:attrName>style.visibility</p:attrName>
                                        </p:attrNameLst>
                                      </p:cBhvr>
                                      <p:to>
                                        <p:strVal val="visible"/>
                                      </p:to>
                                    </p:set>
                                    <p:animEffect transition="in" filter="dissolve">
                                      <p:cBhvr>
                                        <p:cTn id="21" dur="500"/>
                                        <p:tgtEl>
                                          <p:spTgt spid="6400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40010"/>
                                        </p:tgtEl>
                                        <p:attrNameLst>
                                          <p:attrName>style.visibility</p:attrName>
                                        </p:attrNameLst>
                                      </p:cBhvr>
                                      <p:to>
                                        <p:strVal val="visible"/>
                                      </p:to>
                                    </p:set>
                                    <p:animEffect transition="in" filter="dissolve">
                                      <p:cBhvr>
                                        <p:cTn id="26" dur="500"/>
                                        <p:tgtEl>
                                          <p:spTgt spid="640010"/>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640011"/>
                                        </p:tgtEl>
                                        <p:attrNameLst>
                                          <p:attrName>style.visibility</p:attrName>
                                        </p:attrNameLst>
                                      </p:cBhvr>
                                      <p:to>
                                        <p:strVal val="visible"/>
                                      </p:to>
                                    </p:set>
                                    <p:animEffect transition="in" filter="dissolve">
                                      <p:cBhvr>
                                        <p:cTn id="30" dur="500"/>
                                        <p:tgtEl>
                                          <p:spTgt spid="640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7" grpId="0" animBg="1" autoUpdateAnimBg="0"/>
      <p:bldP spid="640008" grpId="0" animBg="1"/>
      <p:bldP spid="640009" grpId="0" animBg="1" autoUpdateAnimBg="0"/>
      <p:bldP spid="640010" grpId="0" animBg="1"/>
      <p:bldP spid="64001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1026" name="Group 1026"/>
          <p:cNvGrpSpPr>
            <a:grpSpLocks/>
          </p:cNvGrpSpPr>
          <p:nvPr/>
        </p:nvGrpSpPr>
        <p:grpSpPr bwMode="auto">
          <a:xfrm>
            <a:off x="4572000" y="1371600"/>
            <a:ext cx="4267200" cy="4043363"/>
            <a:chOff x="2880" y="864"/>
            <a:chExt cx="2688" cy="2547"/>
          </a:xfrm>
        </p:grpSpPr>
        <p:grpSp>
          <p:nvGrpSpPr>
            <p:cNvPr id="641027" name="Group 1027"/>
            <p:cNvGrpSpPr>
              <a:grpSpLocks/>
            </p:cNvGrpSpPr>
            <p:nvPr/>
          </p:nvGrpSpPr>
          <p:grpSpPr bwMode="auto">
            <a:xfrm>
              <a:off x="2902" y="864"/>
              <a:ext cx="2666" cy="2547"/>
              <a:chOff x="2928" y="864"/>
              <a:chExt cx="2666" cy="2547"/>
            </a:xfrm>
          </p:grpSpPr>
          <p:sp>
            <p:nvSpPr>
              <p:cNvPr id="641028" name="Rectangle 1028"/>
              <p:cNvSpPr>
                <a:spLocks noChangeArrowheads="1"/>
              </p:cNvSpPr>
              <p:nvPr/>
            </p:nvSpPr>
            <p:spPr bwMode="auto">
              <a:xfrm>
                <a:off x="2928" y="864"/>
                <a:ext cx="2664" cy="2536"/>
              </a:xfrm>
              <a:prstGeom prst="rect">
                <a:avLst/>
              </a:prstGeom>
              <a:solidFill>
                <a:schemeClr val="tx1"/>
              </a:solidFill>
              <a:ln w="317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pic>
            <p:nvPicPr>
              <p:cNvPr id="641029" name="Picture 1029" descr="C:\Mis documentos\CLASE\Polos de compensació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864"/>
                <a:ext cx="2666" cy="2547"/>
              </a:xfrm>
              <a:prstGeom prst="rect">
                <a:avLst/>
              </a:prstGeom>
              <a:noFill/>
              <a:extLst>
                <a:ext uri="{909E8E84-426E-40DD-AFC4-6F175D3DCCD1}">
                  <a14:hiddenFill xmlns:a14="http://schemas.microsoft.com/office/drawing/2010/main">
                    <a:solidFill>
                      <a:srgbClr val="FFFFFF"/>
                    </a:solidFill>
                  </a14:hiddenFill>
                </a:ext>
              </a:extLst>
            </p:spPr>
          </p:pic>
        </p:grpSp>
        <p:sp>
          <p:nvSpPr>
            <p:cNvPr id="641030" name="Text Box 1030"/>
            <p:cNvSpPr txBox="1">
              <a:spLocks noChangeArrowheads="1"/>
            </p:cNvSpPr>
            <p:nvPr/>
          </p:nvSpPr>
          <p:spPr bwMode="auto">
            <a:xfrm>
              <a:off x="2880" y="864"/>
              <a:ext cx="76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 altLang="es-ES" sz="1000">
                  <a:effectLst>
                    <a:outerShdw blurRad="38100" dist="38100" dir="2700000" algn="tl">
                      <a:srgbClr val="000000"/>
                    </a:outerShdw>
                  </a:effectLst>
                  <a:sym typeface="Symbol" pitchFamily="18" charset="2"/>
                </a:rPr>
                <a:t></a:t>
              </a:r>
              <a:r>
                <a:rPr lang="es-ES_tradnl" altLang="es-ES" sz="1000">
                  <a:effectLst>
                    <a:outerShdw blurRad="38100" dist="38100" dir="2700000" algn="tl">
                      <a:srgbClr val="000000"/>
                    </a:outerShdw>
                  </a:effectLst>
                  <a:sym typeface="Symbol" pitchFamily="18" charset="2"/>
                </a:rPr>
                <a:t> Mulukutla S. Sarma: Electric machines</a:t>
              </a:r>
              <a:endParaRPr lang="es-ES" altLang="es-ES" sz="1000">
                <a:effectLst>
                  <a:outerShdw blurRad="38100" dist="38100" dir="2700000" algn="tl">
                    <a:srgbClr val="000000"/>
                  </a:outerShdw>
                </a:effectLst>
              </a:endParaRPr>
            </a:p>
          </p:txBody>
        </p:sp>
      </p:grpSp>
      <p:sp>
        <p:nvSpPr>
          <p:cNvPr id="641031" name="Text Box 1031"/>
          <p:cNvSpPr txBox="1">
            <a:spLocks noChangeArrowheads="1"/>
          </p:cNvSpPr>
          <p:nvPr/>
        </p:nvSpPr>
        <p:spPr bwMode="auto">
          <a:xfrm>
            <a:off x="1295400" y="4387850"/>
            <a:ext cx="3124200" cy="641350"/>
          </a:xfrm>
          <a:prstGeom prst="rect">
            <a:avLst/>
          </a:prstGeom>
          <a:solidFill>
            <a:srgbClr val="FF0000"/>
          </a:solidFill>
          <a:ln>
            <a:noFill/>
          </a:ln>
          <a:effectLst/>
          <a:scene3d>
            <a:camera prst="legacyObliqueTopRight"/>
            <a:lightRig rig="legacyFlat2" dir="t"/>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REDUCCIÓN PAR Y AUMENTO VELOCIDAD</a:t>
            </a:r>
            <a:endParaRPr lang="es-ES_tradnl" altLang="es-ES" sz="1800">
              <a:effectLst>
                <a:outerShdw blurRad="38100" dist="38100" dir="2700000" algn="tl">
                  <a:srgbClr val="000000"/>
                </a:outerShdw>
              </a:effectLst>
            </a:endParaRPr>
          </a:p>
        </p:txBody>
      </p:sp>
      <p:sp>
        <p:nvSpPr>
          <p:cNvPr id="641032" name="Rectangle 1032"/>
          <p:cNvSpPr>
            <a:spLocks noChangeArrowheads="1"/>
          </p:cNvSpPr>
          <p:nvPr/>
        </p:nvSpPr>
        <p:spPr bwMode="auto">
          <a:xfrm>
            <a:off x="152400" y="762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r"/>
            <a:r>
              <a:rPr lang="es-ES_tradnl" altLang="es-ES">
                <a:latin typeface="Tahoma" pitchFamily="34" charset="0"/>
              </a:rPr>
              <a:t>6.8. La reacción de inducido II</a:t>
            </a:r>
            <a:endParaRPr lang="es-ES_tradnl" altLang="es-ES" b="0">
              <a:latin typeface="Tahoma" pitchFamily="34" charset="0"/>
            </a:endParaRPr>
          </a:p>
        </p:txBody>
      </p:sp>
      <p:sp>
        <p:nvSpPr>
          <p:cNvPr id="641033" name="Text Box 1033"/>
          <p:cNvSpPr txBox="1">
            <a:spLocks noChangeArrowheads="1"/>
          </p:cNvSpPr>
          <p:nvPr/>
        </p:nvSpPr>
        <p:spPr bwMode="auto">
          <a:xfrm>
            <a:off x="228600" y="1066800"/>
            <a:ext cx="2133600" cy="958850"/>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900">
                <a:solidFill>
                  <a:srgbClr val="FFFFFF"/>
                </a:solidFill>
                <a:effectLst>
                  <a:outerShdw blurRad="38100" dist="38100" dir="2700000" algn="tl">
                    <a:srgbClr val="000000"/>
                  </a:outerShdw>
                </a:effectLst>
              </a:rPr>
              <a:t>Desplazamiento de la “</a:t>
            </a:r>
            <a:r>
              <a:rPr lang="es-ES_tradnl" altLang="es-ES" sz="1900" i="1">
                <a:solidFill>
                  <a:srgbClr val="FFFFFF"/>
                </a:solidFill>
                <a:effectLst>
                  <a:outerShdw blurRad="38100" dist="38100" dir="2700000" algn="tl">
                    <a:srgbClr val="000000"/>
                  </a:outerShdw>
                </a:effectLst>
              </a:rPr>
              <a:t>plano o línea neutra”</a:t>
            </a:r>
            <a:endParaRPr lang="es-ES_tradnl" altLang="es-ES" sz="1900">
              <a:effectLst>
                <a:outerShdw blurRad="38100" dist="38100" dir="2700000" algn="tl">
                  <a:srgbClr val="000000"/>
                </a:outerShdw>
              </a:effectLst>
            </a:endParaRPr>
          </a:p>
        </p:txBody>
      </p:sp>
      <p:sp>
        <p:nvSpPr>
          <p:cNvPr id="641034" name="Text Box 1034"/>
          <p:cNvSpPr txBox="1">
            <a:spLocks noChangeArrowheads="1"/>
          </p:cNvSpPr>
          <p:nvPr/>
        </p:nvSpPr>
        <p:spPr bwMode="auto">
          <a:xfrm>
            <a:off x="1676400" y="3311525"/>
            <a:ext cx="2362200" cy="701675"/>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2000">
                <a:solidFill>
                  <a:srgbClr val="FFFFFF"/>
                </a:solidFill>
                <a:effectLst>
                  <a:outerShdw blurRad="38100" dist="38100" dir="2700000" algn="tl">
                    <a:srgbClr val="000000"/>
                  </a:outerShdw>
                </a:effectLst>
              </a:rPr>
              <a:t>POLOS DE CONMUTACIÓN</a:t>
            </a:r>
            <a:endParaRPr lang="es-ES_tradnl" altLang="es-ES" sz="2000">
              <a:effectLst>
                <a:outerShdw blurRad="38100" dist="38100" dir="2700000" algn="tl">
                  <a:srgbClr val="000000"/>
                </a:outerShdw>
              </a:effectLst>
            </a:endParaRPr>
          </a:p>
        </p:txBody>
      </p:sp>
      <p:sp>
        <p:nvSpPr>
          <p:cNvPr id="641035" name="Text Box 1035"/>
          <p:cNvSpPr txBox="1">
            <a:spLocks noChangeArrowheads="1"/>
          </p:cNvSpPr>
          <p:nvPr/>
        </p:nvSpPr>
        <p:spPr bwMode="auto">
          <a:xfrm>
            <a:off x="3505200" y="5638800"/>
            <a:ext cx="5486400" cy="9159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effectLst>
                  <a:outerShdw blurRad="38100" dist="38100" dir="2700000" algn="tl">
                    <a:srgbClr val="000000"/>
                  </a:outerShdw>
                </a:effectLst>
              </a:rPr>
              <a:t>LOS POLOS DE CONMUTACIÓN COMPENSAN LOCALMENTE LA REACCIÓN DE INDUCIDO ELIMINANDO LA DISTORSIÓN DEL CAMPO</a:t>
            </a:r>
            <a:endParaRPr lang="es-ES" altLang="es-ES" sz="1800">
              <a:effectLst>
                <a:outerShdw blurRad="38100" dist="38100" dir="2700000" algn="tl">
                  <a:srgbClr val="000000"/>
                </a:outerShdw>
              </a:effectLst>
            </a:endParaRPr>
          </a:p>
        </p:txBody>
      </p:sp>
      <p:sp>
        <p:nvSpPr>
          <p:cNvPr id="641036" name="AutoShape 1036"/>
          <p:cNvSpPr>
            <a:spLocks noChangeArrowheads="1"/>
          </p:cNvSpPr>
          <p:nvPr/>
        </p:nvSpPr>
        <p:spPr bwMode="auto">
          <a:xfrm>
            <a:off x="2369840" y="5067300"/>
            <a:ext cx="762000" cy="6858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641037" name="AutoShape 1037"/>
          <p:cNvSpPr>
            <a:spLocks noChangeArrowheads="1"/>
          </p:cNvSpPr>
          <p:nvPr/>
        </p:nvSpPr>
        <p:spPr bwMode="auto">
          <a:xfrm flipV="1">
            <a:off x="2387600" y="1574800"/>
            <a:ext cx="762000" cy="6858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641038" name="Text Box 1038"/>
          <p:cNvSpPr txBox="1">
            <a:spLocks noChangeArrowheads="1"/>
          </p:cNvSpPr>
          <p:nvPr/>
        </p:nvSpPr>
        <p:spPr bwMode="auto">
          <a:xfrm>
            <a:off x="228600" y="5229225"/>
            <a:ext cx="2209800" cy="1247775"/>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900">
                <a:solidFill>
                  <a:srgbClr val="FFFFFF"/>
                </a:solidFill>
                <a:effectLst>
                  <a:outerShdw blurRad="38100" dist="38100" dir="2700000" algn="tl">
                    <a:srgbClr val="000000"/>
                  </a:outerShdw>
                </a:effectLst>
              </a:rPr>
              <a:t>Disminución del valor global del campo de la máquina</a:t>
            </a:r>
            <a:endParaRPr lang="es-ES_tradnl" altLang="es-ES" sz="1900">
              <a:effectLst>
                <a:outerShdw blurRad="38100" dist="38100" dir="2700000" algn="tl">
                  <a:srgbClr val="000000"/>
                </a:outerShdw>
              </a:effectLst>
            </a:endParaRPr>
          </a:p>
        </p:txBody>
      </p:sp>
      <p:grpSp>
        <p:nvGrpSpPr>
          <p:cNvPr id="641039" name="Group 1039"/>
          <p:cNvGrpSpPr>
            <a:grpSpLocks/>
          </p:cNvGrpSpPr>
          <p:nvPr/>
        </p:nvGrpSpPr>
        <p:grpSpPr bwMode="auto">
          <a:xfrm>
            <a:off x="5410200" y="2138363"/>
            <a:ext cx="2247900" cy="3263900"/>
            <a:chOff x="3408" y="1347"/>
            <a:chExt cx="1416" cy="2056"/>
          </a:xfrm>
        </p:grpSpPr>
        <p:sp>
          <p:nvSpPr>
            <p:cNvPr id="641040" name="Rectangle 1040"/>
            <p:cNvSpPr>
              <a:spLocks noChangeArrowheads="1"/>
            </p:cNvSpPr>
            <p:nvPr/>
          </p:nvSpPr>
          <p:spPr bwMode="auto">
            <a:xfrm>
              <a:off x="3408" y="2163"/>
              <a:ext cx="1056" cy="480"/>
            </a:xfrm>
            <a:prstGeom prst="rect">
              <a:avLst/>
            </a:prstGeom>
            <a:noFill/>
            <a:ln w="381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641041" name="Rectangle 1041"/>
            <p:cNvSpPr>
              <a:spLocks noChangeArrowheads="1"/>
            </p:cNvSpPr>
            <p:nvPr/>
          </p:nvSpPr>
          <p:spPr bwMode="auto">
            <a:xfrm rot="1618005">
              <a:off x="3888" y="1347"/>
              <a:ext cx="907" cy="384"/>
            </a:xfrm>
            <a:prstGeom prst="rect">
              <a:avLst/>
            </a:prstGeom>
            <a:noFill/>
            <a:ln w="381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641042" name="Rectangle 1042"/>
            <p:cNvSpPr>
              <a:spLocks noChangeArrowheads="1"/>
            </p:cNvSpPr>
            <p:nvPr/>
          </p:nvSpPr>
          <p:spPr bwMode="auto">
            <a:xfrm rot="-1713164">
              <a:off x="4092" y="3015"/>
              <a:ext cx="732" cy="388"/>
            </a:xfrm>
            <a:prstGeom prst="rect">
              <a:avLst/>
            </a:prstGeom>
            <a:noFill/>
            <a:ln w="381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grpSp>
        <p:nvGrpSpPr>
          <p:cNvPr id="641043" name="Group 1043"/>
          <p:cNvGrpSpPr>
            <a:grpSpLocks/>
          </p:cNvGrpSpPr>
          <p:nvPr/>
        </p:nvGrpSpPr>
        <p:grpSpPr bwMode="auto">
          <a:xfrm>
            <a:off x="2628900" y="2514600"/>
            <a:ext cx="546100" cy="1879600"/>
            <a:chOff x="1656" y="1584"/>
            <a:chExt cx="344" cy="1184"/>
          </a:xfrm>
        </p:grpSpPr>
        <p:sp>
          <p:nvSpPr>
            <p:cNvPr id="641044" name="AutoShape 1044"/>
            <p:cNvSpPr>
              <a:spLocks noChangeArrowheads="1"/>
            </p:cNvSpPr>
            <p:nvPr/>
          </p:nvSpPr>
          <p:spPr bwMode="auto">
            <a:xfrm rot="5400000">
              <a:off x="1568" y="1680"/>
              <a:ext cx="528" cy="336"/>
            </a:xfrm>
            <a:prstGeom prst="rightArrow">
              <a:avLst>
                <a:gd name="adj1" fmla="val 50000"/>
                <a:gd name="adj2" fmla="val 39286"/>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641045" name="AutoShape 1045"/>
            <p:cNvSpPr>
              <a:spLocks noChangeArrowheads="1"/>
            </p:cNvSpPr>
            <p:nvPr/>
          </p:nvSpPr>
          <p:spPr bwMode="auto">
            <a:xfrm rot="-5400000">
              <a:off x="1704" y="2480"/>
              <a:ext cx="240" cy="336"/>
            </a:xfrm>
            <a:prstGeom prst="rightArrow">
              <a:avLst>
                <a:gd name="adj1" fmla="val 55361"/>
                <a:gd name="adj2" fmla="val 45000"/>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sp>
        <p:nvSpPr>
          <p:cNvPr id="641046" name="AutoShape 1046"/>
          <p:cNvSpPr>
            <a:spLocks noChangeArrowheads="1"/>
          </p:cNvSpPr>
          <p:nvPr/>
        </p:nvSpPr>
        <p:spPr bwMode="auto">
          <a:xfrm>
            <a:off x="3995936" y="3387725"/>
            <a:ext cx="1355725" cy="533400"/>
          </a:xfrm>
          <a:prstGeom prst="rightArrow">
            <a:avLst>
              <a:gd name="adj1" fmla="val 50000"/>
              <a:gd name="adj2" fmla="val 49405"/>
            </a:avLst>
          </a:prstGeom>
          <a:solidFill>
            <a:schemeClr val="accent2"/>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flatTx/>
          </a:bodyPr>
          <a:lstStyle/>
          <a:p>
            <a:endParaRPr lang="es-ES"/>
          </a:p>
        </p:txBody>
      </p:sp>
      <p:sp>
        <p:nvSpPr>
          <p:cNvPr id="641047" name="Text Box 1047"/>
          <p:cNvSpPr txBox="1">
            <a:spLocks noChangeArrowheads="1"/>
          </p:cNvSpPr>
          <p:nvPr/>
        </p:nvSpPr>
        <p:spPr bwMode="auto">
          <a:xfrm>
            <a:off x="1447800" y="2286000"/>
            <a:ext cx="2819400" cy="641350"/>
          </a:xfrm>
          <a:prstGeom prst="rect">
            <a:avLst/>
          </a:prstGeom>
          <a:solidFill>
            <a:srgbClr val="FF0000"/>
          </a:solidFill>
          <a:ln>
            <a:noFill/>
          </a:ln>
          <a:effectLst/>
          <a:scene3d>
            <a:camera prst="legacyObliqueTopRight"/>
            <a:lightRig rig="legacyFlat2" dir="t"/>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PROBLEMAS DURANTE LA CONMUTACIÓN</a:t>
            </a:r>
            <a:endParaRPr lang="es-ES_tradnl" altLang="es-ES" sz="1800">
              <a:effectLst>
                <a:outerShdw blurRad="38100" dist="38100" dir="2700000" algn="tl">
                  <a:srgbClr val="000000"/>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641037"/>
                                        </p:tgtEl>
                                        <p:attrNameLst>
                                          <p:attrName>style.visibility</p:attrName>
                                        </p:attrNameLst>
                                      </p:cBhvr>
                                      <p:to>
                                        <p:strVal val="visible"/>
                                      </p:to>
                                    </p:set>
                                    <p:anim calcmode="lin" valueType="num">
                                      <p:cBhvr>
                                        <p:cTn id="7" dur="500" fill="hold"/>
                                        <p:tgtEl>
                                          <p:spTgt spid="641037"/>
                                        </p:tgtEl>
                                        <p:attrNameLst>
                                          <p:attrName>ppt_w</p:attrName>
                                        </p:attrNameLst>
                                      </p:cBhvr>
                                      <p:tavLst>
                                        <p:tav tm="0">
                                          <p:val>
                                            <p:fltVal val="0"/>
                                          </p:val>
                                        </p:tav>
                                        <p:tav tm="100000">
                                          <p:val>
                                            <p:strVal val="#ppt_w"/>
                                          </p:val>
                                        </p:tav>
                                      </p:tavLst>
                                    </p:anim>
                                    <p:anim calcmode="lin" valueType="num">
                                      <p:cBhvr>
                                        <p:cTn id="8" dur="500" fill="hold"/>
                                        <p:tgtEl>
                                          <p:spTgt spid="641037"/>
                                        </p:tgtEl>
                                        <p:attrNameLst>
                                          <p:attrName>ppt_h</p:attrName>
                                        </p:attrNameLst>
                                      </p:cBhvr>
                                      <p:tavLst>
                                        <p:tav tm="0">
                                          <p:val>
                                            <p:fltVal val="0"/>
                                          </p:val>
                                        </p:tav>
                                        <p:tav tm="100000">
                                          <p:val>
                                            <p:strVal val="#ppt_h"/>
                                          </p:val>
                                        </p:tav>
                                      </p:tavLst>
                                    </p:anim>
                                    <p:anim calcmode="lin" valueType="num">
                                      <p:cBhvr>
                                        <p:cTn id="9" dur="500" fill="hold"/>
                                        <p:tgtEl>
                                          <p:spTgt spid="641037"/>
                                        </p:tgtEl>
                                        <p:attrNameLst>
                                          <p:attrName>ppt_x</p:attrName>
                                        </p:attrNameLst>
                                      </p:cBhvr>
                                      <p:tavLst>
                                        <p:tav tm="0">
                                          <p:val>
                                            <p:fltVal val="0.5"/>
                                          </p:val>
                                        </p:tav>
                                        <p:tav tm="100000">
                                          <p:val>
                                            <p:strVal val="#ppt_x"/>
                                          </p:val>
                                        </p:tav>
                                      </p:tavLst>
                                    </p:anim>
                                    <p:anim calcmode="lin" valueType="num">
                                      <p:cBhvr>
                                        <p:cTn id="10" dur="500" fill="hold"/>
                                        <p:tgtEl>
                                          <p:spTgt spid="641037"/>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641047"/>
                                        </p:tgtEl>
                                        <p:attrNameLst>
                                          <p:attrName>style.visibility</p:attrName>
                                        </p:attrNameLst>
                                      </p:cBhvr>
                                      <p:to>
                                        <p:strVal val="visible"/>
                                      </p:to>
                                    </p:set>
                                    <p:anim calcmode="lin" valueType="num">
                                      <p:cBhvr>
                                        <p:cTn id="14" dur="500" fill="hold"/>
                                        <p:tgtEl>
                                          <p:spTgt spid="641047"/>
                                        </p:tgtEl>
                                        <p:attrNameLst>
                                          <p:attrName>ppt_w</p:attrName>
                                        </p:attrNameLst>
                                      </p:cBhvr>
                                      <p:tavLst>
                                        <p:tav tm="0">
                                          <p:val>
                                            <p:fltVal val="0"/>
                                          </p:val>
                                        </p:tav>
                                        <p:tav tm="100000">
                                          <p:val>
                                            <p:strVal val="#ppt_w"/>
                                          </p:val>
                                        </p:tav>
                                      </p:tavLst>
                                    </p:anim>
                                    <p:anim calcmode="lin" valueType="num">
                                      <p:cBhvr>
                                        <p:cTn id="15" dur="500" fill="hold"/>
                                        <p:tgtEl>
                                          <p:spTgt spid="641047"/>
                                        </p:tgtEl>
                                        <p:attrNameLst>
                                          <p:attrName>ppt_h</p:attrName>
                                        </p:attrNameLst>
                                      </p:cBhvr>
                                      <p:tavLst>
                                        <p:tav tm="0">
                                          <p:val>
                                            <p:fltVal val="0"/>
                                          </p:val>
                                        </p:tav>
                                        <p:tav tm="100000">
                                          <p:val>
                                            <p:strVal val="#ppt_h"/>
                                          </p:val>
                                        </p:tav>
                                      </p:tavLst>
                                    </p:anim>
                                    <p:anim calcmode="lin" valueType="num">
                                      <p:cBhvr>
                                        <p:cTn id="16" dur="500" fill="hold"/>
                                        <p:tgtEl>
                                          <p:spTgt spid="641047"/>
                                        </p:tgtEl>
                                        <p:attrNameLst>
                                          <p:attrName>ppt_x</p:attrName>
                                        </p:attrNameLst>
                                      </p:cBhvr>
                                      <p:tavLst>
                                        <p:tav tm="0">
                                          <p:val>
                                            <p:fltVal val="0.5"/>
                                          </p:val>
                                        </p:tav>
                                        <p:tav tm="100000">
                                          <p:val>
                                            <p:strVal val="#ppt_x"/>
                                          </p:val>
                                        </p:tav>
                                      </p:tavLst>
                                    </p:anim>
                                    <p:anim calcmode="lin" valueType="num">
                                      <p:cBhvr>
                                        <p:cTn id="17" dur="500" fill="hold"/>
                                        <p:tgtEl>
                                          <p:spTgt spid="641047"/>
                                        </p:tgtEl>
                                        <p:attrNameLst>
                                          <p:attrName>ppt_y</p:attrName>
                                        </p:attrNameLst>
                                      </p:cBhvr>
                                      <p:tavLst>
                                        <p:tav tm="0">
                                          <p:val>
                                            <p:fltVal val="0.5"/>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grpId="0" nodeType="clickEffect">
                                  <p:stCondLst>
                                    <p:cond delay="0"/>
                                  </p:stCondLst>
                                  <p:childTnLst>
                                    <p:set>
                                      <p:cBhvr>
                                        <p:cTn id="21" dur="1" fill="hold">
                                          <p:stCondLst>
                                            <p:cond delay="0"/>
                                          </p:stCondLst>
                                        </p:cTn>
                                        <p:tgtEl>
                                          <p:spTgt spid="641038"/>
                                        </p:tgtEl>
                                        <p:attrNameLst>
                                          <p:attrName>style.visibility</p:attrName>
                                        </p:attrNameLst>
                                      </p:cBhvr>
                                      <p:to>
                                        <p:strVal val="visible"/>
                                      </p:to>
                                    </p:set>
                                    <p:anim calcmode="lin" valueType="num">
                                      <p:cBhvr>
                                        <p:cTn id="22" dur="500" fill="hold"/>
                                        <p:tgtEl>
                                          <p:spTgt spid="641038"/>
                                        </p:tgtEl>
                                        <p:attrNameLst>
                                          <p:attrName>ppt_w</p:attrName>
                                        </p:attrNameLst>
                                      </p:cBhvr>
                                      <p:tavLst>
                                        <p:tav tm="0">
                                          <p:val>
                                            <p:fltVal val="0"/>
                                          </p:val>
                                        </p:tav>
                                        <p:tav tm="100000">
                                          <p:val>
                                            <p:strVal val="#ppt_w"/>
                                          </p:val>
                                        </p:tav>
                                      </p:tavLst>
                                    </p:anim>
                                    <p:anim calcmode="lin" valueType="num">
                                      <p:cBhvr>
                                        <p:cTn id="23" dur="500" fill="hold"/>
                                        <p:tgtEl>
                                          <p:spTgt spid="641038"/>
                                        </p:tgtEl>
                                        <p:attrNameLst>
                                          <p:attrName>ppt_h</p:attrName>
                                        </p:attrNameLst>
                                      </p:cBhvr>
                                      <p:tavLst>
                                        <p:tav tm="0">
                                          <p:val>
                                            <p:fltVal val="0"/>
                                          </p:val>
                                        </p:tav>
                                        <p:tav tm="100000">
                                          <p:val>
                                            <p:strVal val="#ppt_h"/>
                                          </p:val>
                                        </p:tav>
                                      </p:tavLst>
                                    </p:anim>
                                    <p:anim calcmode="lin" valueType="num">
                                      <p:cBhvr>
                                        <p:cTn id="24" dur="500" fill="hold"/>
                                        <p:tgtEl>
                                          <p:spTgt spid="641038"/>
                                        </p:tgtEl>
                                        <p:attrNameLst>
                                          <p:attrName>ppt_x</p:attrName>
                                        </p:attrNameLst>
                                      </p:cBhvr>
                                      <p:tavLst>
                                        <p:tav tm="0">
                                          <p:val>
                                            <p:fltVal val="0.5"/>
                                          </p:val>
                                        </p:tav>
                                        <p:tav tm="100000">
                                          <p:val>
                                            <p:strVal val="#ppt_x"/>
                                          </p:val>
                                        </p:tav>
                                      </p:tavLst>
                                    </p:anim>
                                    <p:anim calcmode="lin" valueType="num">
                                      <p:cBhvr>
                                        <p:cTn id="25" dur="500" fill="hold"/>
                                        <p:tgtEl>
                                          <p:spTgt spid="641038"/>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641036"/>
                                        </p:tgtEl>
                                        <p:attrNameLst>
                                          <p:attrName>style.visibility</p:attrName>
                                        </p:attrNameLst>
                                      </p:cBhvr>
                                      <p:to>
                                        <p:strVal val="visible"/>
                                      </p:to>
                                    </p:set>
                                    <p:anim calcmode="lin" valueType="num">
                                      <p:cBhvr>
                                        <p:cTn id="30" dur="500" fill="hold"/>
                                        <p:tgtEl>
                                          <p:spTgt spid="641036"/>
                                        </p:tgtEl>
                                        <p:attrNameLst>
                                          <p:attrName>ppt_w</p:attrName>
                                        </p:attrNameLst>
                                      </p:cBhvr>
                                      <p:tavLst>
                                        <p:tav tm="0">
                                          <p:val>
                                            <p:fltVal val="0"/>
                                          </p:val>
                                        </p:tav>
                                        <p:tav tm="100000">
                                          <p:val>
                                            <p:strVal val="#ppt_w"/>
                                          </p:val>
                                        </p:tav>
                                      </p:tavLst>
                                    </p:anim>
                                    <p:anim calcmode="lin" valueType="num">
                                      <p:cBhvr>
                                        <p:cTn id="31" dur="500" fill="hold"/>
                                        <p:tgtEl>
                                          <p:spTgt spid="641036"/>
                                        </p:tgtEl>
                                        <p:attrNameLst>
                                          <p:attrName>ppt_h</p:attrName>
                                        </p:attrNameLst>
                                      </p:cBhvr>
                                      <p:tavLst>
                                        <p:tav tm="0">
                                          <p:val>
                                            <p:fltVal val="0"/>
                                          </p:val>
                                        </p:tav>
                                        <p:tav tm="100000">
                                          <p:val>
                                            <p:strVal val="#ppt_h"/>
                                          </p:val>
                                        </p:tav>
                                      </p:tavLst>
                                    </p:anim>
                                    <p:anim calcmode="lin" valueType="num">
                                      <p:cBhvr>
                                        <p:cTn id="32" dur="500" fill="hold"/>
                                        <p:tgtEl>
                                          <p:spTgt spid="641036"/>
                                        </p:tgtEl>
                                        <p:attrNameLst>
                                          <p:attrName>ppt_x</p:attrName>
                                        </p:attrNameLst>
                                      </p:cBhvr>
                                      <p:tavLst>
                                        <p:tav tm="0">
                                          <p:val>
                                            <p:fltVal val="0.5"/>
                                          </p:val>
                                        </p:tav>
                                        <p:tav tm="100000">
                                          <p:val>
                                            <p:strVal val="#ppt_x"/>
                                          </p:val>
                                        </p:tav>
                                      </p:tavLst>
                                    </p:anim>
                                    <p:anim calcmode="lin" valueType="num">
                                      <p:cBhvr>
                                        <p:cTn id="33" dur="500" fill="hold"/>
                                        <p:tgtEl>
                                          <p:spTgt spid="641036"/>
                                        </p:tgtEl>
                                        <p:attrNameLst>
                                          <p:attrName>ppt_y</p:attrName>
                                        </p:attrNameLst>
                                      </p:cBhvr>
                                      <p:tavLst>
                                        <p:tav tm="0">
                                          <p:val>
                                            <p:fltVal val="0.5"/>
                                          </p:val>
                                        </p:tav>
                                        <p:tav tm="100000">
                                          <p:val>
                                            <p:strVal val="#ppt_y"/>
                                          </p:val>
                                        </p:tav>
                                      </p:tavLst>
                                    </p:anim>
                                  </p:childTnLst>
                                </p:cTn>
                              </p:par>
                            </p:childTnLst>
                          </p:cTn>
                        </p:par>
                        <p:par>
                          <p:cTn id="34" fill="hold" nodeType="afterGroup">
                            <p:stCondLst>
                              <p:cond delay="500"/>
                            </p:stCondLst>
                            <p:childTnLst>
                              <p:par>
                                <p:cTn id="35" presetID="23" presetClass="entr" presetSubtype="528" fill="hold" grpId="0" nodeType="afterEffect">
                                  <p:stCondLst>
                                    <p:cond delay="0"/>
                                  </p:stCondLst>
                                  <p:childTnLst>
                                    <p:set>
                                      <p:cBhvr>
                                        <p:cTn id="36" dur="1" fill="hold">
                                          <p:stCondLst>
                                            <p:cond delay="0"/>
                                          </p:stCondLst>
                                        </p:cTn>
                                        <p:tgtEl>
                                          <p:spTgt spid="641031"/>
                                        </p:tgtEl>
                                        <p:attrNameLst>
                                          <p:attrName>style.visibility</p:attrName>
                                        </p:attrNameLst>
                                      </p:cBhvr>
                                      <p:to>
                                        <p:strVal val="visible"/>
                                      </p:to>
                                    </p:set>
                                    <p:anim calcmode="lin" valueType="num">
                                      <p:cBhvr>
                                        <p:cTn id="37" dur="500" fill="hold"/>
                                        <p:tgtEl>
                                          <p:spTgt spid="641031"/>
                                        </p:tgtEl>
                                        <p:attrNameLst>
                                          <p:attrName>ppt_w</p:attrName>
                                        </p:attrNameLst>
                                      </p:cBhvr>
                                      <p:tavLst>
                                        <p:tav tm="0">
                                          <p:val>
                                            <p:fltVal val="0"/>
                                          </p:val>
                                        </p:tav>
                                        <p:tav tm="100000">
                                          <p:val>
                                            <p:strVal val="#ppt_w"/>
                                          </p:val>
                                        </p:tav>
                                      </p:tavLst>
                                    </p:anim>
                                    <p:anim calcmode="lin" valueType="num">
                                      <p:cBhvr>
                                        <p:cTn id="38" dur="500" fill="hold"/>
                                        <p:tgtEl>
                                          <p:spTgt spid="641031"/>
                                        </p:tgtEl>
                                        <p:attrNameLst>
                                          <p:attrName>ppt_h</p:attrName>
                                        </p:attrNameLst>
                                      </p:cBhvr>
                                      <p:tavLst>
                                        <p:tav tm="0">
                                          <p:val>
                                            <p:fltVal val="0"/>
                                          </p:val>
                                        </p:tav>
                                        <p:tav tm="100000">
                                          <p:val>
                                            <p:strVal val="#ppt_h"/>
                                          </p:val>
                                        </p:tav>
                                      </p:tavLst>
                                    </p:anim>
                                    <p:anim calcmode="lin" valueType="num">
                                      <p:cBhvr>
                                        <p:cTn id="39" dur="500" fill="hold"/>
                                        <p:tgtEl>
                                          <p:spTgt spid="641031"/>
                                        </p:tgtEl>
                                        <p:attrNameLst>
                                          <p:attrName>ppt_x</p:attrName>
                                        </p:attrNameLst>
                                      </p:cBhvr>
                                      <p:tavLst>
                                        <p:tav tm="0">
                                          <p:val>
                                            <p:fltVal val="0.5"/>
                                          </p:val>
                                        </p:tav>
                                        <p:tav tm="100000">
                                          <p:val>
                                            <p:strVal val="#ppt_x"/>
                                          </p:val>
                                        </p:tav>
                                      </p:tavLst>
                                    </p:anim>
                                    <p:anim calcmode="lin" valueType="num">
                                      <p:cBhvr>
                                        <p:cTn id="40" dur="500" fill="hold"/>
                                        <p:tgtEl>
                                          <p:spTgt spid="641031"/>
                                        </p:tgtEl>
                                        <p:attrNameLst>
                                          <p:attrName>ppt_y</p:attrName>
                                        </p:attrNameLst>
                                      </p:cBhvr>
                                      <p:tavLst>
                                        <p:tav tm="0">
                                          <p:val>
                                            <p:fltVal val="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528" fill="hold" nodeType="clickEffect">
                                  <p:stCondLst>
                                    <p:cond delay="0"/>
                                  </p:stCondLst>
                                  <p:childTnLst>
                                    <p:set>
                                      <p:cBhvr>
                                        <p:cTn id="44" dur="1" fill="hold">
                                          <p:stCondLst>
                                            <p:cond delay="0"/>
                                          </p:stCondLst>
                                        </p:cTn>
                                        <p:tgtEl>
                                          <p:spTgt spid="641043"/>
                                        </p:tgtEl>
                                        <p:attrNameLst>
                                          <p:attrName>style.visibility</p:attrName>
                                        </p:attrNameLst>
                                      </p:cBhvr>
                                      <p:to>
                                        <p:strVal val="visible"/>
                                      </p:to>
                                    </p:set>
                                    <p:anim calcmode="lin" valueType="num">
                                      <p:cBhvr>
                                        <p:cTn id="45" dur="500" fill="hold"/>
                                        <p:tgtEl>
                                          <p:spTgt spid="641043"/>
                                        </p:tgtEl>
                                        <p:attrNameLst>
                                          <p:attrName>ppt_w</p:attrName>
                                        </p:attrNameLst>
                                      </p:cBhvr>
                                      <p:tavLst>
                                        <p:tav tm="0">
                                          <p:val>
                                            <p:fltVal val="0"/>
                                          </p:val>
                                        </p:tav>
                                        <p:tav tm="100000">
                                          <p:val>
                                            <p:strVal val="#ppt_w"/>
                                          </p:val>
                                        </p:tav>
                                      </p:tavLst>
                                    </p:anim>
                                    <p:anim calcmode="lin" valueType="num">
                                      <p:cBhvr>
                                        <p:cTn id="46" dur="500" fill="hold"/>
                                        <p:tgtEl>
                                          <p:spTgt spid="641043"/>
                                        </p:tgtEl>
                                        <p:attrNameLst>
                                          <p:attrName>ppt_h</p:attrName>
                                        </p:attrNameLst>
                                      </p:cBhvr>
                                      <p:tavLst>
                                        <p:tav tm="0">
                                          <p:val>
                                            <p:fltVal val="0"/>
                                          </p:val>
                                        </p:tav>
                                        <p:tav tm="100000">
                                          <p:val>
                                            <p:strVal val="#ppt_h"/>
                                          </p:val>
                                        </p:tav>
                                      </p:tavLst>
                                    </p:anim>
                                    <p:anim calcmode="lin" valueType="num">
                                      <p:cBhvr>
                                        <p:cTn id="47" dur="500" fill="hold"/>
                                        <p:tgtEl>
                                          <p:spTgt spid="641043"/>
                                        </p:tgtEl>
                                        <p:attrNameLst>
                                          <p:attrName>ppt_x</p:attrName>
                                        </p:attrNameLst>
                                      </p:cBhvr>
                                      <p:tavLst>
                                        <p:tav tm="0">
                                          <p:val>
                                            <p:fltVal val="0.5"/>
                                          </p:val>
                                        </p:tav>
                                        <p:tav tm="100000">
                                          <p:val>
                                            <p:strVal val="#ppt_x"/>
                                          </p:val>
                                        </p:tav>
                                      </p:tavLst>
                                    </p:anim>
                                    <p:anim calcmode="lin" valueType="num">
                                      <p:cBhvr>
                                        <p:cTn id="48" dur="500" fill="hold"/>
                                        <p:tgtEl>
                                          <p:spTgt spid="641043"/>
                                        </p:tgtEl>
                                        <p:attrNameLst>
                                          <p:attrName>ppt_y</p:attrName>
                                        </p:attrNameLst>
                                      </p:cBhvr>
                                      <p:tavLst>
                                        <p:tav tm="0">
                                          <p:val>
                                            <p:fltVal val="0.5"/>
                                          </p:val>
                                        </p:tav>
                                        <p:tav tm="100000">
                                          <p:val>
                                            <p:strVal val="#ppt_y"/>
                                          </p:val>
                                        </p:tav>
                                      </p:tavLst>
                                    </p:anim>
                                  </p:childTnLst>
                                </p:cTn>
                              </p:par>
                            </p:childTnLst>
                          </p:cTn>
                        </p:par>
                        <p:par>
                          <p:cTn id="49" fill="hold" nodeType="afterGroup">
                            <p:stCondLst>
                              <p:cond delay="500"/>
                            </p:stCondLst>
                            <p:childTnLst>
                              <p:par>
                                <p:cTn id="50" presetID="23" presetClass="entr" presetSubtype="528" fill="hold" grpId="0" nodeType="afterEffect">
                                  <p:stCondLst>
                                    <p:cond delay="0"/>
                                  </p:stCondLst>
                                  <p:childTnLst>
                                    <p:set>
                                      <p:cBhvr>
                                        <p:cTn id="51" dur="1" fill="hold">
                                          <p:stCondLst>
                                            <p:cond delay="0"/>
                                          </p:stCondLst>
                                        </p:cTn>
                                        <p:tgtEl>
                                          <p:spTgt spid="641034"/>
                                        </p:tgtEl>
                                        <p:attrNameLst>
                                          <p:attrName>style.visibility</p:attrName>
                                        </p:attrNameLst>
                                      </p:cBhvr>
                                      <p:to>
                                        <p:strVal val="visible"/>
                                      </p:to>
                                    </p:set>
                                    <p:anim calcmode="lin" valueType="num">
                                      <p:cBhvr>
                                        <p:cTn id="52" dur="500" fill="hold"/>
                                        <p:tgtEl>
                                          <p:spTgt spid="641034"/>
                                        </p:tgtEl>
                                        <p:attrNameLst>
                                          <p:attrName>ppt_w</p:attrName>
                                        </p:attrNameLst>
                                      </p:cBhvr>
                                      <p:tavLst>
                                        <p:tav tm="0">
                                          <p:val>
                                            <p:fltVal val="0"/>
                                          </p:val>
                                        </p:tav>
                                        <p:tav tm="100000">
                                          <p:val>
                                            <p:strVal val="#ppt_w"/>
                                          </p:val>
                                        </p:tav>
                                      </p:tavLst>
                                    </p:anim>
                                    <p:anim calcmode="lin" valueType="num">
                                      <p:cBhvr>
                                        <p:cTn id="53" dur="500" fill="hold"/>
                                        <p:tgtEl>
                                          <p:spTgt spid="641034"/>
                                        </p:tgtEl>
                                        <p:attrNameLst>
                                          <p:attrName>ppt_h</p:attrName>
                                        </p:attrNameLst>
                                      </p:cBhvr>
                                      <p:tavLst>
                                        <p:tav tm="0">
                                          <p:val>
                                            <p:fltVal val="0"/>
                                          </p:val>
                                        </p:tav>
                                        <p:tav tm="100000">
                                          <p:val>
                                            <p:strVal val="#ppt_h"/>
                                          </p:val>
                                        </p:tav>
                                      </p:tavLst>
                                    </p:anim>
                                    <p:anim calcmode="lin" valueType="num">
                                      <p:cBhvr>
                                        <p:cTn id="54" dur="500" fill="hold"/>
                                        <p:tgtEl>
                                          <p:spTgt spid="641034"/>
                                        </p:tgtEl>
                                        <p:attrNameLst>
                                          <p:attrName>ppt_x</p:attrName>
                                        </p:attrNameLst>
                                      </p:cBhvr>
                                      <p:tavLst>
                                        <p:tav tm="0">
                                          <p:val>
                                            <p:fltVal val="0.5"/>
                                          </p:val>
                                        </p:tav>
                                        <p:tav tm="100000">
                                          <p:val>
                                            <p:strVal val="#ppt_x"/>
                                          </p:val>
                                        </p:tav>
                                      </p:tavLst>
                                    </p:anim>
                                    <p:anim calcmode="lin" valueType="num">
                                      <p:cBhvr>
                                        <p:cTn id="55" dur="500" fill="hold"/>
                                        <p:tgtEl>
                                          <p:spTgt spid="641034"/>
                                        </p:tgtEl>
                                        <p:attrNameLst>
                                          <p:attrName>ppt_y</p:attrName>
                                        </p:attrNameLst>
                                      </p:cBhvr>
                                      <p:tavLst>
                                        <p:tav tm="0">
                                          <p:val>
                                            <p:fltVal val="0.5"/>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528" fill="hold" grpId="0" nodeType="clickEffect">
                                  <p:stCondLst>
                                    <p:cond delay="0"/>
                                  </p:stCondLst>
                                  <p:childTnLst>
                                    <p:set>
                                      <p:cBhvr>
                                        <p:cTn id="59" dur="1" fill="hold">
                                          <p:stCondLst>
                                            <p:cond delay="0"/>
                                          </p:stCondLst>
                                        </p:cTn>
                                        <p:tgtEl>
                                          <p:spTgt spid="641046"/>
                                        </p:tgtEl>
                                        <p:attrNameLst>
                                          <p:attrName>style.visibility</p:attrName>
                                        </p:attrNameLst>
                                      </p:cBhvr>
                                      <p:to>
                                        <p:strVal val="visible"/>
                                      </p:to>
                                    </p:set>
                                    <p:anim calcmode="lin" valueType="num">
                                      <p:cBhvr>
                                        <p:cTn id="60" dur="500" fill="hold"/>
                                        <p:tgtEl>
                                          <p:spTgt spid="641046"/>
                                        </p:tgtEl>
                                        <p:attrNameLst>
                                          <p:attrName>ppt_w</p:attrName>
                                        </p:attrNameLst>
                                      </p:cBhvr>
                                      <p:tavLst>
                                        <p:tav tm="0">
                                          <p:val>
                                            <p:fltVal val="0"/>
                                          </p:val>
                                        </p:tav>
                                        <p:tav tm="100000">
                                          <p:val>
                                            <p:strVal val="#ppt_w"/>
                                          </p:val>
                                        </p:tav>
                                      </p:tavLst>
                                    </p:anim>
                                    <p:anim calcmode="lin" valueType="num">
                                      <p:cBhvr>
                                        <p:cTn id="61" dur="500" fill="hold"/>
                                        <p:tgtEl>
                                          <p:spTgt spid="641046"/>
                                        </p:tgtEl>
                                        <p:attrNameLst>
                                          <p:attrName>ppt_h</p:attrName>
                                        </p:attrNameLst>
                                      </p:cBhvr>
                                      <p:tavLst>
                                        <p:tav tm="0">
                                          <p:val>
                                            <p:fltVal val="0"/>
                                          </p:val>
                                        </p:tav>
                                        <p:tav tm="100000">
                                          <p:val>
                                            <p:strVal val="#ppt_h"/>
                                          </p:val>
                                        </p:tav>
                                      </p:tavLst>
                                    </p:anim>
                                    <p:anim calcmode="lin" valueType="num">
                                      <p:cBhvr>
                                        <p:cTn id="62" dur="500" fill="hold"/>
                                        <p:tgtEl>
                                          <p:spTgt spid="641046"/>
                                        </p:tgtEl>
                                        <p:attrNameLst>
                                          <p:attrName>ppt_x</p:attrName>
                                        </p:attrNameLst>
                                      </p:cBhvr>
                                      <p:tavLst>
                                        <p:tav tm="0">
                                          <p:val>
                                            <p:fltVal val="0.5"/>
                                          </p:val>
                                        </p:tav>
                                        <p:tav tm="100000">
                                          <p:val>
                                            <p:strVal val="#ppt_x"/>
                                          </p:val>
                                        </p:tav>
                                      </p:tavLst>
                                    </p:anim>
                                    <p:anim calcmode="lin" valueType="num">
                                      <p:cBhvr>
                                        <p:cTn id="63" dur="500" fill="hold"/>
                                        <p:tgtEl>
                                          <p:spTgt spid="641046"/>
                                        </p:tgtEl>
                                        <p:attrNameLst>
                                          <p:attrName>ppt_y</p:attrName>
                                        </p:attrNameLst>
                                      </p:cBhvr>
                                      <p:tavLst>
                                        <p:tav tm="0">
                                          <p:val>
                                            <p:fltVal val="0.5"/>
                                          </p:val>
                                        </p:tav>
                                        <p:tav tm="100000">
                                          <p:val>
                                            <p:strVal val="#ppt_y"/>
                                          </p:val>
                                        </p:tav>
                                      </p:tavLst>
                                    </p:anim>
                                  </p:childTnLst>
                                </p:cTn>
                              </p:par>
                            </p:childTnLst>
                          </p:cTn>
                        </p:par>
                        <p:par>
                          <p:cTn id="64" fill="hold" nodeType="afterGroup">
                            <p:stCondLst>
                              <p:cond delay="500"/>
                            </p:stCondLst>
                            <p:childTnLst>
                              <p:par>
                                <p:cTn id="65" presetID="23" presetClass="entr" presetSubtype="528" fill="hold" nodeType="afterEffect">
                                  <p:stCondLst>
                                    <p:cond delay="0"/>
                                  </p:stCondLst>
                                  <p:childTnLst>
                                    <p:set>
                                      <p:cBhvr>
                                        <p:cTn id="66" dur="1" fill="hold">
                                          <p:stCondLst>
                                            <p:cond delay="0"/>
                                          </p:stCondLst>
                                        </p:cTn>
                                        <p:tgtEl>
                                          <p:spTgt spid="641026"/>
                                        </p:tgtEl>
                                        <p:attrNameLst>
                                          <p:attrName>style.visibility</p:attrName>
                                        </p:attrNameLst>
                                      </p:cBhvr>
                                      <p:to>
                                        <p:strVal val="visible"/>
                                      </p:to>
                                    </p:set>
                                    <p:anim calcmode="lin" valueType="num">
                                      <p:cBhvr>
                                        <p:cTn id="67" dur="500" fill="hold"/>
                                        <p:tgtEl>
                                          <p:spTgt spid="641026"/>
                                        </p:tgtEl>
                                        <p:attrNameLst>
                                          <p:attrName>ppt_w</p:attrName>
                                        </p:attrNameLst>
                                      </p:cBhvr>
                                      <p:tavLst>
                                        <p:tav tm="0">
                                          <p:val>
                                            <p:fltVal val="0"/>
                                          </p:val>
                                        </p:tav>
                                        <p:tav tm="100000">
                                          <p:val>
                                            <p:strVal val="#ppt_w"/>
                                          </p:val>
                                        </p:tav>
                                      </p:tavLst>
                                    </p:anim>
                                    <p:anim calcmode="lin" valueType="num">
                                      <p:cBhvr>
                                        <p:cTn id="68" dur="500" fill="hold"/>
                                        <p:tgtEl>
                                          <p:spTgt spid="641026"/>
                                        </p:tgtEl>
                                        <p:attrNameLst>
                                          <p:attrName>ppt_h</p:attrName>
                                        </p:attrNameLst>
                                      </p:cBhvr>
                                      <p:tavLst>
                                        <p:tav tm="0">
                                          <p:val>
                                            <p:fltVal val="0"/>
                                          </p:val>
                                        </p:tav>
                                        <p:tav tm="100000">
                                          <p:val>
                                            <p:strVal val="#ppt_h"/>
                                          </p:val>
                                        </p:tav>
                                      </p:tavLst>
                                    </p:anim>
                                    <p:anim calcmode="lin" valueType="num">
                                      <p:cBhvr>
                                        <p:cTn id="69" dur="500" fill="hold"/>
                                        <p:tgtEl>
                                          <p:spTgt spid="641026"/>
                                        </p:tgtEl>
                                        <p:attrNameLst>
                                          <p:attrName>ppt_x</p:attrName>
                                        </p:attrNameLst>
                                      </p:cBhvr>
                                      <p:tavLst>
                                        <p:tav tm="0">
                                          <p:val>
                                            <p:fltVal val="0.5"/>
                                          </p:val>
                                        </p:tav>
                                        <p:tav tm="100000">
                                          <p:val>
                                            <p:strVal val="#ppt_x"/>
                                          </p:val>
                                        </p:tav>
                                      </p:tavLst>
                                    </p:anim>
                                    <p:anim calcmode="lin" valueType="num">
                                      <p:cBhvr>
                                        <p:cTn id="70" dur="500" fill="hold"/>
                                        <p:tgtEl>
                                          <p:spTgt spid="641026"/>
                                        </p:tgtEl>
                                        <p:attrNameLst>
                                          <p:attrName>ppt_y</p:attrName>
                                        </p:attrNameLst>
                                      </p:cBhvr>
                                      <p:tavLst>
                                        <p:tav tm="0">
                                          <p:val>
                                            <p:fltVal val="0.5"/>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528" fill="hold" nodeType="clickEffect">
                                  <p:stCondLst>
                                    <p:cond delay="0"/>
                                  </p:stCondLst>
                                  <p:childTnLst>
                                    <p:set>
                                      <p:cBhvr>
                                        <p:cTn id="74" dur="1" fill="hold">
                                          <p:stCondLst>
                                            <p:cond delay="0"/>
                                          </p:stCondLst>
                                        </p:cTn>
                                        <p:tgtEl>
                                          <p:spTgt spid="641039"/>
                                        </p:tgtEl>
                                        <p:attrNameLst>
                                          <p:attrName>style.visibility</p:attrName>
                                        </p:attrNameLst>
                                      </p:cBhvr>
                                      <p:to>
                                        <p:strVal val="visible"/>
                                      </p:to>
                                    </p:set>
                                    <p:anim calcmode="lin" valueType="num">
                                      <p:cBhvr>
                                        <p:cTn id="75" dur="500" fill="hold"/>
                                        <p:tgtEl>
                                          <p:spTgt spid="641039"/>
                                        </p:tgtEl>
                                        <p:attrNameLst>
                                          <p:attrName>ppt_w</p:attrName>
                                        </p:attrNameLst>
                                      </p:cBhvr>
                                      <p:tavLst>
                                        <p:tav tm="0">
                                          <p:val>
                                            <p:fltVal val="0"/>
                                          </p:val>
                                        </p:tav>
                                        <p:tav tm="100000">
                                          <p:val>
                                            <p:strVal val="#ppt_w"/>
                                          </p:val>
                                        </p:tav>
                                      </p:tavLst>
                                    </p:anim>
                                    <p:anim calcmode="lin" valueType="num">
                                      <p:cBhvr>
                                        <p:cTn id="76" dur="500" fill="hold"/>
                                        <p:tgtEl>
                                          <p:spTgt spid="641039"/>
                                        </p:tgtEl>
                                        <p:attrNameLst>
                                          <p:attrName>ppt_h</p:attrName>
                                        </p:attrNameLst>
                                      </p:cBhvr>
                                      <p:tavLst>
                                        <p:tav tm="0">
                                          <p:val>
                                            <p:fltVal val="0"/>
                                          </p:val>
                                        </p:tav>
                                        <p:tav tm="100000">
                                          <p:val>
                                            <p:strVal val="#ppt_h"/>
                                          </p:val>
                                        </p:tav>
                                      </p:tavLst>
                                    </p:anim>
                                    <p:anim calcmode="lin" valueType="num">
                                      <p:cBhvr>
                                        <p:cTn id="77" dur="500" fill="hold"/>
                                        <p:tgtEl>
                                          <p:spTgt spid="641039"/>
                                        </p:tgtEl>
                                        <p:attrNameLst>
                                          <p:attrName>ppt_x</p:attrName>
                                        </p:attrNameLst>
                                      </p:cBhvr>
                                      <p:tavLst>
                                        <p:tav tm="0">
                                          <p:val>
                                            <p:fltVal val="0.5"/>
                                          </p:val>
                                        </p:tav>
                                        <p:tav tm="100000">
                                          <p:val>
                                            <p:strVal val="#ppt_x"/>
                                          </p:val>
                                        </p:tav>
                                      </p:tavLst>
                                    </p:anim>
                                    <p:anim calcmode="lin" valueType="num">
                                      <p:cBhvr>
                                        <p:cTn id="78" dur="500" fill="hold"/>
                                        <p:tgtEl>
                                          <p:spTgt spid="641039"/>
                                        </p:tgtEl>
                                        <p:attrNameLst>
                                          <p:attrName>ppt_y</p:attrName>
                                        </p:attrNameLst>
                                      </p:cBhvr>
                                      <p:tavLst>
                                        <p:tav tm="0">
                                          <p:val>
                                            <p:fltVal val="0.5"/>
                                          </p:val>
                                        </p:tav>
                                        <p:tav tm="100000">
                                          <p:val>
                                            <p:strVal val="#ppt_y"/>
                                          </p:val>
                                        </p:tav>
                                      </p:tavLst>
                                    </p:anim>
                                  </p:childTnLst>
                                </p:cTn>
                              </p:par>
                            </p:childTnLst>
                          </p:cTn>
                        </p:par>
                        <p:par>
                          <p:cTn id="79" fill="hold" nodeType="afterGroup">
                            <p:stCondLst>
                              <p:cond delay="500"/>
                            </p:stCondLst>
                            <p:childTnLst>
                              <p:par>
                                <p:cTn id="80" presetID="23" presetClass="entr" presetSubtype="528" fill="hold" grpId="0" nodeType="afterEffect">
                                  <p:stCondLst>
                                    <p:cond delay="0"/>
                                  </p:stCondLst>
                                  <p:childTnLst>
                                    <p:set>
                                      <p:cBhvr>
                                        <p:cTn id="81" dur="1" fill="hold">
                                          <p:stCondLst>
                                            <p:cond delay="0"/>
                                          </p:stCondLst>
                                        </p:cTn>
                                        <p:tgtEl>
                                          <p:spTgt spid="641035"/>
                                        </p:tgtEl>
                                        <p:attrNameLst>
                                          <p:attrName>style.visibility</p:attrName>
                                        </p:attrNameLst>
                                      </p:cBhvr>
                                      <p:to>
                                        <p:strVal val="visible"/>
                                      </p:to>
                                    </p:set>
                                    <p:anim calcmode="lin" valueType="num">
                                      <p:cBhvr>
                                        <p:cTn id="82" dur="500" fill="hold"/>
                                        <p:tgtEl>
                                          <p:spTgt spid="641035"/>
                                        </p:tgtEl>
                                        <p:attrNameLst>
                                          <p:attrName>ppt_w</p:attrName>
                                        </p:attrNameLst>
                                      </p:cBhvr>
                                      <p:tavLst>
                                        <p:tav tm="0">
                                          <p:val>
                                            <p:fltVal val="0"/>
                                          </p:val>
                                        </p:tav>
                                        <p:tav tm="100000">
                                          <p:val>
                                            <p:strVal val="#ppt_w"/>
                                          </p:val>
                                        </p:tav>
                                      </p:tavLst>
                                    </p:anim>
                                    <p:anim calcmode="lin" valueType="num">
                                      <p:cBhvr>
                                        <p:cTn id="83" dur="500" fill="hold"/>
                                        <p:tgtEl>
                                          <p:spTgt spid="641035"/>
                                        </p:tgtEl>
                                        <p:attrNameLst>
                                          <p:attrName>ppt_h</p:attrName>
                                        </p:attrNameLst>
                                      </p:cBhvr>
                                      <p:tavLst>
                                        <p:tav tm="0">
                                          <p:val>
                                            <p:fltVal val="0"/>
                                          </p:val>
                                        </p:tav>
                                        <p:tav tm="100000">
                                          <p:val>
                                            <p:strVal val="#ppt_h"/>
                                          </p:val>
                                        </p:tav>
                                      </p:tavLst>
                                    </p:anim>
                                    <p:anim calcmode="lin" valueType="num">
                                      <p:cBhvr>
                                        <p:cTn id="84" dur="500" fill="hold"/>
                                        <p:tgtEl>
                                          <p:spTgt spid="641035"/>
                                        </p:tgtEl>
                                        <p:attrNameLst>
                                          <p:attrName>ppt_x</p:attrName>
                                        </p:attrNameLst>
                                      </p:cBhvr>
                                      <p:tavLst>
                                        <p:tav tm="0">
                                          <p:val>
                                            <p:fltVal val="0.5"/>
                                          </p:val>
                                        </p:tav>
                                        <p:tav tm="100000">
                                          <p:val>
                                            <p:strVal val="#ppt_x"/>
                                          </p:val>
                                        </p:tav>
                                      </p:tavLst>
                                    </p:anim>
                                    <p:anim calcmode="lin" valueType="num">
                                      <p:cBhvr>
                                        <p:cTn id="85" dur="500" fill="hold"/>
                                        <p:tgtEl>
                                          <p:spTgt spid="64103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31" grpId="0" animBg="1" autoUpdateAnimBg="0"/>
      <p:bldP spid="641034" grpId="0" animBg="1" autoUpdateAnimBg="0"/>
      <p:bldP spid="641035" grpId="0" autoUpdateAnimBg="0"/>
      <p:bldP spid="641036" grpId="0" animBg="1"/>
      <p:bldP spid="641037" grpId="0" animBg="1"/>
      <p:bldP spid="641038" grpId="0" animBg="1" autoUpdateAnimBg="0"/>
      <p:bldP spid="641046" grpId="0" animBg="1"/>
      <p:bldP spid="64104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nvSpPr>
        <p:spPr bwMode="auto">
          <a:xfrm>
            <a:off x="152400" y="4572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6.9. La máquina de CC como generador I</a:t>
            </a:r>
            <a:endParaRPr lang="es-ES_tradnl" altLang="es-ES" b="0">
              <a:latin typeface="Tahoma" pitchFamily="34" charset="0"/>
            </a:endParaRPr>
          </a:p>
        </p:txBody>
      </p:sp>
      <p:sp>
        <p:nvSpPr>
          <p:cNvPr id="642051" name="Oval 3"/>
          <p:cNvSpPr>
            <a:spLocks noChangeArrowheads="1"/>
          </p:cNvSpPr>
          <p:nvPr/>
        </p:nvSpPr>
        <p:spPr bwMode="auto">
          <a:xfrm>
            <a:off x="2149475" y="3313261"/>
            <a:ext cx="152400" cy="152400"/>
          </a:xfrm>
          <a:prstGeom prst="ellipse">
            <a:avLst/>
          </a:prstGeom>
          <a:solidFill>
            <a:srgbClr val="C0C0C0"/>
          </a:solidFill>
          <a:ln w="3175">
            <a:round/>
            <a:headEnd/>
            <a:tailEnd/>
          </a:ln>
          <a:effectLst/>
          <a:scene3d>
            <a:camera prst="legacyObliqueTopRight"/>
            <a:lightRig rig="legacyFlat3" dir="b"/>
          </a:scene3d>
          <a:sp3d extrusionH="684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642052" name="AutoShape 4"/>
          <p:cNvSpPr>
            <a:spLocks noChangeArrowheads="1"/>
          </p:cNvSpPr>
          <p:nvPr/>
        </p:nvSpPr>
        <p:spPr bwMode="auto">
          <a:xfrm rot="1196941">
            <a:off x="2073275" y="3175149"/>
            <a:ext cx="457200" cy="457200"/>
          </a:xfrm>
          <a:custGeom>
            <a:avLst/>
            <a:gdLst>
              <a:gd name="G0" fmla="+- -3250592 0 0"/>
              <a:gd name="G1" fmla="+- -11796480 0 0"/>
              <a:gd name="G2" fmla="+- -3250592 0 -11796480"/>
              <a:gd name="G3" fmla="+- 10800 0 0"/>
              <a:gd name="G4" fmla="+- 0 0 -3250592"/>
              <a:gd name="T0" fmla="*/ 360 256 1"/>
              <a:gd name="T1" fmla="*/ 0 256 1"/>
              <a:gd name="G5" fmla="+- G2 T0 T1"/>
              <a:gd name="G6" fmla="?: G2 G2 G5"/>
              <a:gd name="G7" fmla="+- 0 0 G6"/>
              <a:gd name="G8" fmla="+- 9257 0 0"/>
              <a:gd name="G9" fmla="+- 0 0 -11796480"/>
              <a:gd name="G10" fmla="+- 9257 0 2700"/>
              <a:gd name="G11" fmla="cos G10 -3250592"/>
              <a:gd name="G12" fmla="sin G10 -3250592"/>
              <a:gd name="G13" fmla="cos 13500 -3250592"/>
              <a:gd name="G14" fmla="sin 13500 -3250592"/>
              <a:gd name="G15" fmla="+- G11 10800 0"/>
              <a:gd name="G16" fmla="+- G12 10800 0"/>
              <a:gd name="G17" fmla="+- G13 10800 0"/>
              <a:gd name="G18" fmla="+- G14 10800 0"/>
              <a:gd name="G19" fmla="*/ 9257 1 2"/>
              <a:gd name="G20" fmla="+- G19 5400 0"/>
              <a:gd name="G21" fmla="cos G20 -3250592"/>
              <a:gd name="G22" fmla="sin G20 -3250592"/>
              <a:gd name="G23" fmla="+- G21 10800 0"/>
              <a:gd name="G24" fmla="+- G12 G23 G22"/>
              <a:gd name="G25" fmla="+- G22 G23 G11"/>
              <a:gd name="G26" fmla="cos 10800 -3250592"/>
              <a:gd name="G27" fmla="sin 10800 -3250592"/>
              <a:gd name="G28" fmla="cos 9257 -3250592"/>
              <a:gd name="G29" fmla="sin 9257 -3250592"/>
              <a:gd name="G30" fmla="+- G26 10800 0"/>
              <a:gd name="G31" fmla="+- G27 10800 0"/>
              <a:gd name="G32" fmla="+- G28 10800 0"/>
              <a:gd name="G33" fmla="+- G29 10800 0"/>
              <a:gd name="G34" fmla="+- G19 5400 0"/>
              <a:gd name="G35" fmla="cos G34 -11796480"/>
              <a:gd name="G36" fmla="sin G34 -11796480"/>
              <a:gd name="G37" fmla="+/ -11796480 -3250592 2"/>
              <a:gd name="T2" fmla="*/ 180 256 1"/>
              <a:gd name="T3" fmla="*/ 0 256 1"/>
              <a:gd name="G38" fmla="+- G37 T2 T3"/>
              <a:gd name="G39" fmla="?: G2 G37 G38"/>
              <a:gd name="G40" fmla="cos 10800 G39"/>
              <a:gd name="G41" fmla="sin 10800 G39"/>
              <a:gd name="G42" fmla="cos 9257 G39"/>
              <a:gd name="G43" fmla="sin 9257 G39"/>
              <a:gd name="G44" fmla="+- G40 10800 0"/>
              <a:gd name="G45" fmla="+- G41 10800 0"/>
              <a:gd name="G46" fmla="+- G42 10800 0"/>
              <a:gd name="G47" fmla="+- G43 10800 0"/>
              <a:gd name="G48" fmla="+- G35 10800 0"/>
              <a:gd name="G49" fmla="+- G36 10800 0"/>
              <a:gd name="T4" fmla="*/ 6269 w 21600"/>
              <a:gd name="T5" fmla="*/ 996 h 21600"/>
              <a:gd name="T6" fmla="*/ 771 w 21600"/>
              <a:gd name="T7" fmla="*/ 10800 h 21600"/>
              <a:gd name="T8" fmla="*/ 6917 w 21600"/>
              <a:gd name="T9" fmla="*/ 2396 h 21600"/>
              <a:gd name="T10" fmla="*/ 19549 w 21600"/>
              <a:gd name="T11" fmla="*/ 519 h 21600"/>
              <a:gd name="T12" fmla="*/ 19943 w 21600"/>
              <a:gd name="T13" fmla="*/ 5412 h 21600"/>
              <a:gd name="T14" fmla="*/ 15049 w 21600"/>
              <a:gd name="T15" fmla="*/ 580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799" y="3750"/>
                </a:moveTo>
                <a:cubicBezTo>
                  <a:pt x="15125" y="2325"/>
                  <a:pt x="12998" y="1543"/>
                  <a:pt x="10800" y="1543"/>
                </a:cubicBezTo>
                <a:cubicBezTo>
                  <a:pt x="5687" y="1543"/>
                  <a:pt x="1543" y="5687"/>
                  <a:pt x="1543" y="10800"/>
                </a:cubicBezTo>
                <a:lnTo>
                  <a:pt x="0" y="10800"/>
                </a:lnTo>
                <a:cubicBezTo>
                  <a:pt x="0" y="4835"/>
                  <a:pt x="4835" y="0"/>
                  <a:pt x="10800" y="0"/>
                </a:cubicBezTo>
                <a:cubicBezTo>
                  <a:pt x="13365" y="0"/>
                  <a:pt x="15846" y="912"/>
                  <a:pt x="17799" y="2575"/>
                </a:cubicBezTo>
                <a:lnTo>
                  <a:pt x="19549" y="519"/>
                </a:lnTo>
                <a:lnTo>
                  <a:pt x="19943" y="5412"/>
                </a:lnTo>
                <a:lnTo>
                  <a:pt x="15049" y="5806"/>
                </a:lnTo>
                <a:lnTo>
                  <a:pt x="16799" y="3750"/>
                </a:lnTo>
                <a:close/>
              </a:path>
            </a:pathLst>
          </a:custGeom>
          <a:solidFill>
            <a:srgbClr val="FF0000"/>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sp>
        <p:nvSpPr>
          <p:cNvPr id="642053" name="Text Box 5"/>
          <p:cNvSpPr txBox="1">
            <a:spLocks noChangeArrowheads="1"/>
          </p:cNvSpPr>
          <p:nvPr/>
        </p:nvSpPr>
        <p:spPr bwMode="auto">
          <a:xfrm>
            <a:off x="407988" y="4440386"/>
            <a:ext cx="3706812"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000">
                <a:solidFill>
                  <a:schemeClr val="accent2"/>
                </a:solidFill>
                <a:effectLst>
                  <a:outerShdw blurRad="38100" dist="38100" dir="2700000" algn="tl">
                    <a:srgbClr val="000000"/>
                  </a:outerShdw>
                </a:effectLst>
              </a:rPr>
              <a:t>Generador con excitación independiente</a:t>
            </a:r>
            <a:endParaRPr lang="es-ES" altLang="es-ES" sz="2000">
              <a:solidFill>
                <a:schemeClr val="accent2"/>
              </a:solidFill>
              <a:effectLst>
                <a:outerShdw blurRad="38100" dist="38100" dir="2700000" algn="tl">
                  <a:srgbClr val="000000"/>
                </a:outerShdw>
              </a:effectLst>
            </a:endParaRPr>
          </a:p>
        </p:txBody>
      </p:sp>
      <p:grpSp>
        <p:nvGrpSpPr>
          <p:cNvPr id="642054" name="Group 6"/>
          <p:cNvGrpSpPr>
            <a:grpSpLocks/>
          </p:cNvGrpSpPr>
          <p:nvPr/>
        </p:nvGrpSpPr>
        <p:grpSpPr bwMode="auto">
          <a:xfrm>
            <a:off x="244475" y="1941661"/>
            <a:ext cx="8670925" cy="2530475"/>
            <a:chOff x="154" y="1180"/>
            <a:chExt cx="5462" cy="1594"/>
          </a:xfrm>
        </p:grpSpPr>
        <p:graphicFrame>
          <p:nvGraphicFramePr>
            <p:cNvPr id="642055" name="Object 7"/>
            <p:cNvGraphicFramePr>
              <a:graphicFrameLocks noChangeAspect="1"/>
            </p:cNvGraphicFramePr>
            <p:nvPr/>
          </p:nvGraphicFramePr>
          <p:xfrm>
            <a:off x="154" y="1180"/>
            <a:ext cx="2678" cy="1594"/>
          </p:xfrm>
          <a:graphic>
            <a:graphicData uri="http://schemas.openxmlformats.org/presentationml/2006/ole">
              <mc:AlternateContent xmlns:mc="http://schemas.openxmlformats.org/markup-compatibility/2006">
                <mc:Choice xmlns:v="urn:schemas-microsoft-com:vml" Requires="v">
                  <p:oleObj name="Imagen" r:id="rId3" imgW="2304360" imgH="1371600" progId="Word.Picture.8">
                    <p:embed/>
                  </p:oleObj>
                </mc:Choice>
                <mc:Fallback>
                  <p:oleObj name="Imagen" r:id="rId3" imgW="2304360" imgH="13716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 y="1180"/>
                          <a:ext cx="2678" cy="15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42056" name="Text Box 8"/>
            <p:cNvSpPr txBox="1">
              <a:spLocks noChangeArrowheads="1"/>
            </p:cNvSpPr>
            <p:nvPr/>
          </p:nvSpPr>
          <p:spPr bwMode="auto">
            <a:xfrm>
              <a:off x="2928" y="1285"/>
              <a:ext cx="2688" cy="826"/>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Se hace girar el inducido y se alimenta el inductor. La tensión de excitación controla la FEM </a:t>
              </a:r>
              <a:r>
                <a:rPr lang="es-ES_tradnl" altLang="es-ES" sz="2200">
                  <a:solidFill>
                    <a:srgbClr val="FFFFFF"/>
                  </a:solidFill>
                  <a:effectLst>
                    <a:outerShdw blurRad="38100" dist="38100" dir="2700000" algn="tl">
                      <a:srgbClr val="000000"/>
                    </a:outerShdw>
                  </a:effectLst>
                </a:rPr>
                <a:t>E</a:t>
              </a:r>
              <a:r>
                <a:rPr lang="es-ES_tradnl" altLang="es-ES" sz="1800">
                  <a:solidFill>
                    <a:srgbClr val="FFFFFF"/>
                  </a:solidFill>
                  <a:effectLst>
                    <a:outerShdw blurRad="38100" dist="38100" dir="2700000" algn="tl">
                      <a:srgbClr val="000000"/>
                    </a:outerShdw>
                  </a:effectLst>
                </a:rPr>
                <a:t> y, por tanto, la tensión de salida </a:t>
              </a:r>
              <a:r>
                <a:rPr lang="es-ES_tradnl" altLang="es-ES" sz="2200">
                  <a:solidFill>
                    <a:srgbClr val="FFFFFF"/>
                  </a:solidFill>
                  <a:effectLst>
                    <a:outerShdw blurRad="38100" dist="38100" dir="2700000" algn="tl">
                      <a:srgbClr val="000000"/>
                    </a:outerShdw>
                  </a:effectLst>
                </a:rPr>
                <a:t>U</a:t>
              </a:r>
              <a:r>
                <a:rPr lang="es-ES_tradnl" altLang="es-ES" sz="2200" baseline="-25000">
                  <a:solidFill>
                    <a:srgbClr val="FFFFFF"/>
                  </a:solidFill>
                  <a:effectLst>
                    <a:outerShdw blurRad="38100" dist="38100" dir="2700000" algn="tl">
                      <a:srgbClr val="000000"/>
                    </a:outerShdw>
                  </a:effectLst>
                </a:rPr>
                <a:t>i</a:t>
              </a:r>
            </a:p>
          </p:txBody>
        </p:sp>
      </p:grpSp>
      <p:sp>
        <p:nvSpPr>
          <p:cNvPr id="642057" name="Text Box 9"/>
          <p:cNvSpPr txBox="1">
            <a:spLocks noChangeArrowheads="1"/>
          </p:cNvSpPr>
          <p:nvPr/>
        </p:nvSpPr>
        <p:spPr bwMode="auto">
          <a:xfrm>
            <a:off x="4635500" y="3646636"/>
            <a:ext cx="4279900" cy="976313"/>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La tensión de salida crece proporcionalmente con la velocidad de giro </a:t>
            </a:r>
            <a:r>
              <a:rPr lang="es-ES_tradnl" altLang="es-ES" sz="2200">
                <a:solidFill>
                  <a:srgbClr val="FFFFFF"/>
                </a:solidFill>
                <a:effectLst>
                  <a:outerShdw blurRad="38100" dist="38100" dir="2700000" algn="tl">
                    <a:srgbClr val="000000"/>
                  </a:outerShdw>
                </a:effectLst>
              </a:rPr>
              <a:t>n</a:t>
            </a:r>
            <a:endParaRPr lang="es-ES_tradnl" altLang="es-ES" sz="2200">
              <a:effectLst>
                <a:outerShdw blurRad="38100" dist="38100" dir="2700000" algn="tl">
                  <a:srgbClr val="000000"/>
                </a:outerShdw>
              </a:effectLst>
            </a:endParaRPr>
          </a:p>
        </p:txBody>
      </p:sp>
      <p:sp>
        <p:nvSpPr>
          <p:cNvPr id="642058" name="Text Box 10"/>
          <p:cNvSpPr txBox="1">
            <a:spLocks noChangeArrowheads="1"/>
          </p:cNvSpPr>
          <p:nvPr/>
        </p:nvSpPr>
        <p:spPr bwMode="auto">
          <a:xfrm>
            <a:off x="381000" y="5751661"/>
            <a:ext cx="8458200" cy="701675"/>
          </a:xfrm>
          <a:prstGeom prst="rect">
            <a:avLst/>
          </a:prstGeom>
          <a:gradFill rotWithShape="0">
            <a:gsLst>
              <a:gs pos="0">
                <a:srgbClr val="FF0000">
                  <a:gamma/>
                  <a:shade val="46275"/>
                  <a:invGamma/>
                </a:srgbClr>
              </a:gs>
              <a:gs pos="50000">
                <a:srgbClr val="FF0000"/>
              </a:gs>
              <a:gs pos="100000">
                <a:srgbClr val="FF0000">
                  <a:gamma/>
                  <a:shade val="46275"/>
                  <a:invGamma/>
                </a:srgbClr>
              </a:gs>
            </a:gsLst>
            <a:lin ang="2700000" scaled="1"/>
          </a:gradFill>
          <a:ln>
            <a:noFill/>
          </a:ln>
          <a:effectLst/>
          <a:scene3d>
            <a:camera prst="legacyObliqueTopRight"/>
            <a:lightRig rig="legacyFlat2" dir="t"/>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2000" dirty="0">
                <a:solidFill>
                  <a:srgbClr val="FFFFFF"/>
                </a:solidFill>
                <a:effectLst>
                  <a:outerShdw blurRad="38100" dist="38100" dir="2700000" algn="tl">
                    <a:srgbClr val="000000"/>
                  </a:outerShdw>
                </a:effectLst>
              </a:rPr>
              <a:t>La relación entre la corriente de excitación y la FEM inducida no es lineal: la curva B-H del núcleo lo impide</a:t>
            </a:r>
            <a:endParaRPr lang="es-ES_tradnl" altLang="es-ES" sz="2200" dirty="0">
              <a:effectLst>
                <a:outerShdw blurRad="38100" dist="38100" dir="2700000" algn="tl">
                  <a:srgbClr val="000000"/>
                </a:outerShdw>
              </a:effectLst>
            </a:endParaRPr>
          </a:p>
        </p:txBody>
      </p:sp>
      <p:graphicFrame>
        <p:nvGraphicFramePr>
          <p:cNvPr id="642059" name="Object 11"/>
          <p:cNvGraphicFramePr>
            <a:graphicFrameLocks noChangeAspect="1"/>
          </p:cNvGraphicFramePr>
          <p:nvPr>
            <p:extLst>
              <p:ext uri="{D42A27DB-BD31-4B8C-83A1-F6EECF244321}">
                <p14:modId xmlns:p14="http://schemas.microsoft.com/office/powerpoint/2010/main" val="3394232961"/>
              </p:ext>
            </p:extLst>
          </p:nvPr>
        </p:nvGraphicFramePr>
        <p:xfrm>
          <a:off x="4356100" y="4761061"/>
          <a:ext cx="1963738" cy="793750"/>
        </p:xfrm>
        <a:graphic>
          <a:graphicData uri="http://schemas.openxmlformats.org/presentationml/2006/ole">
            <mc:AlternateContent xmlns:mc="http://schemas.openxmlformats.org/markup-compatibility/2006">
              <mc:Choice xmlns:v="urn:schemas-microsoft-com:vml" Requires="v">
                <p:oleObj name="Ecuación" r:id="rId5" imgW="838080" imgH="342720" progId="Equation.3">
                  <p:embed/>
                </p:oleObj>
              </mc:Choice>
              <mc:Fallback>
                <p:oleObj name="Ecuación" r:id="rId5" imgW="838080" imgH="34272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4761061"/>
                        <a:ext cx="1963738" cy="793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2060" name="Object 12"/>
          <p:cNvGraphicFramePr>
            <a:graphicFrameLocks noChangeAspect="1"/>
          </p:cNvGraphicFramePr>
          <p:nvPr>
            <p:extLst>
              <p:ext uri="{D42A27DB-BD31-4B8C-83A1-F6EECF244321}">
                <p14:modId xmlns:p14="http://schemas.microsoft.com/office/powerpoint/2010/main" val="3405588412"/>
              </p:ext>
            </p:extLst>
          </p:nvPr>
        </p:nvGraphicFramePr>
        <p:xfrm>
          <a:off x="7127875" y="4935686"/>
          <a:ext cx="1800225" cy="523875"/>
        </p:xfrm>
        <a:graphic>
          <a:graphicData uri="http://schemas.openxmlformats.org/presentationml/2006/ole">
            <mc:AlternateContent xmlns:mc="http://schemas.openxmlformats.org/markup-compatibility/2006">
              <mc:Choice xmlns:v="urn:schemas-microsoft-com:vml" Requires="v">
                <p:oleObj name="Ecuación" r:id="rId7" imgW="647640" imgH="190440" progId="Equation.3">
                  <p:embed/>
                </p:oleObj>
              </mc:Choice>
              <mc:Fallback>
                <p:oleObj name="Ecuación" r:id="rId7" imgW="647640" imgH="1904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7875" y="4935686"/>
                        <a:ext cx="1800225" cy="5238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2061" name="AutoShape 13"/>
          <p:cNvSpPr>
            <a:spLocks noChangeArrowheads="1"/>
          </p:cNvSpPr>
          <p:nvPr/>
        </p:nvSpPr>
        <p:spPr bwMode="auto">
          <a:xfrm>
            <a:off x="6477000" y="5015061"/>
            <a:ext cx="609600" cy="304800"/>
          </a:xfrm>
          <a:prstGeom prst="rightArrow">
            <a:avLst>
              <a:gd name="adj1" fmla="val 50000"/>
              <a:gd name="adj2" fmla="val 50000"/>
            </a:avLst>
          </a:prstGeom>
          <a:solidFill>
            <a:schemeClr val="tx1"/>
          </a:solidFill>
          <a:ln w="12700">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2057"/>
                                        </p:tgtEl>
                                        <p:attrNameLst>
                                          <p:attrName>style.visibility</p:attrName>
                                        </p:attrNameLst>
                                      </p:cBhvr>
                                      <p:to>
                                        <p:strVal val="visible"/>
                                      </p:to>
                                    </p:set>
                                    <p:animEffect transition="in" filter="dissolve">
                                      <p:cBhvr>
                                        <p:cTn id="7" dur="500"/>
                                        <p:tgtEl>
                                          <p:spTgt spid="642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2059"/>
                                        </p:tgtEl>
                                        <p:attrNameLst>
                                          <p:attrName>style.visibility</p:attrName>
                                        </p:attrNameLst>
                                      </p:cBhvr>
                                      <p:to>
                                        <p:strVal val="visible"/>
                                      </p:to>
                                    </p:set>
                                    <p:animEffect transition="in" filter="dissolve">
                                      <p:cBhvr>
                                        <p:cTn id="12" dur="500"/>
                                        <p:tgtEl>
                                          <p:spTgt spid="642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2061"/>
                                        </p:tgtEl>
                                        <p:attrNameLst>
                                          <p:attrName>style.visibility</p:attrName>
                                        </p:attrNameLst>
                                      </p:cBhvr>
                                      <p:to>
                                        <p:strVal val="visible"/>
                                      </p:to>
                                    </p:set>
                                    <p:animEffect transition="in" filter="dissolve">
                                      <p:cBhvr>
                                        <p:cTn id="17" dur="500"/>
                                        <p:tgtEl>
                                          <p:spTgt spid="642061"/>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642060"/>
                                        </p:tgtEl>
                                        <p:attrNameLst>
                                          <p:attrName>style.visibility</p:attrName>
                                        </p:attrNameLst>
                                      </p:cBhvr>
                                      <p:to>
                                        <p:strVal val="visible"/>
                                      </p:to>
                                    </p:set>
                                    <p:animEffect transition="in" filter="dissolve">
                                      <p:cBhvr>
                                        <p:cTn id="21" dur="500"/>
                                        <p:tgtEl>
                                          <p:spTgt spid="6420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42058"/>
                                        </p:tgtEl>
                                        <p:attrNameLst>
                                          <p:attrName>style.visibility</p:attrName>
                                        </p:attrNameLst>
                                      </p:cBhvr>
                                      <p:to>
                                        <p:strVal val="visible"/>
                                      </p:to>
                                    </p:set>
                                    <p:animEffect transition="in" filter="dissolve">
                                      <p:cBhvr>
                                        <p:cTn id="26" dur="500"/>
                                        <p:tgtEl>
                                          <p:spTgt spid="64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7" grpId="0" animBg="1" autoUpdateAnimBg="0"/>
      <p:bldP spid="642058" grpId="0" animBg="1" autoUpdateAnimBg="0"/>
      <p:bldP spid="6420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5791200" y="6338888"/>
            <a:ext cx="436563"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accent1"/>
                </a:solidFill>
                <a:effectLst>
                  <a:outerShdw blurRad="38100" dist="38100" dir="2700000" algn="tl">
                    <a:srgbClr val="000000"/>
                  </a:outerShdw>
                </a:effectLst>
              </a:rPr>
              <a:t>I</a:t>
            </a:r>
            <a:r>
              <a:rPr lang="es-ES_tradnl" altLang="es-ES" sz="1800" baseline="-25000">
                <a:solidFill>
                  <a:schemeClr val="accent1"/>
                </a:solidFill>
                <a:effectLst>
                  <a:outerShdw blurRad="38100" dist="38100" dir="2700000" algn="tl">
                    <a:srgbClr val="000000"/>
                  </a:outerShdw>
                </a:effectLst>
              </a:rPr>
              <a:t>R</a:t>
            </a:r>
            <a:endParaRPr lang="es-ES" altLang="es-ES" sz="1800" baseline="-25000">
              <a:solidFill>
                <a:schemeClr val="accent1"/>
              </a:solidFill>
              <a:effectLst>
                <a:outerShdw blurRad="38100" dist="38100" dir="2700000" algn="tl">
                  <a:srgbClr val="000000"/>
                </a:outerShdw>
              </a:effectLst>
            </a:endParaRPr>
          </a:p>
        </p:txBody>
      </p:sp>
      <p:sp>
        <p:nvSpPr>
          <p:cNvPr id="643075" name="Text Box 3"/>
          <p:cNvSpPr txBox="1">
            <a:spLocks noChangeArrowheads="1"/>
          </p:cNvSpPr>
          <p:nvPr/>
        </p:nvSpPr>
        <p:spPr bwMode="auto">
          <a:xfrm>
            <a:off x="6726238" y="6338888"/>
            <a:ext cx="43656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accent1"/>
                </a:solidFill>
                <a:effectLst>
                  <a:outerShdw blurRad="38100" dist="38100" dir="2700000" algn="tl">
                    <a:srgbClr val="000000"/>
                  </a:outerShdw>
                </a:effectLst>
              </a:rPr>
              <a:t>I</a:t>
            </a:r>
            <a:r>
              <a:rPr lang="es-ES_tradnl" altLang="es-ES" sz="1800" baseline="-25000">
                <a:solidFill>
                  <a:schemeClr val="accent1"/>
                </a:solidFill>
                <a:effectLst>
                  <a:outerShdw blurRad="38100" dist="38100" dir="2700000" algn="tl">
                    <a:srgbClr val="000000"/>
                  </a:outerShdw>
                </a:effectLst>
              </a:rPr>
              <a:t>1</a:t>
            </a:r>
            <a:endParaRPr lang="es-ES" altLang="es-ES" sz="1800" baseline="-25000">
              <a:solidFill>
                <a:schemeClr val="accent1"/>
              </a:solidFill>
              <a:effectLst>
                <a:outerShdw blurRad="38100" dist="38100" dir="2700000" algn="tl">
                  <a:srgbClr val="000000"/>
                </a:outerShdw>
              </a:effectLst>
            </a:endParaRPr>
          </a:p>
        </p:txBody>
      </p:sp>
      <p:grpSp>
        <p:nvGrpSpPr>
          <p:cNvPr id="643076" name="Group 4"/>
          <p:cNvGrpSpPr>
            <a:grpSpLocks/>
          </p:cNvGrpSpPr>
          <p:nvPr/>
        </p:nvGrpSpPr>
        <p:grpSpPr bwMode="auto">
          <a:xfrm>
            <a:off x="171450" y="2930525"/>
            <a:ext cx="8791575" cy="3470275"/>
            <a:chOff x="108" y="1846"/>
            <a:chExt cx="5538" cy="2186"/>
          </a:xfrm>
        </p:grpSpPr>
        <p:sp>
          <p:nvSpPr>
            <p:cNvPr id="643077" name="Line 5"/>
            <p:cNvSpPr>
              <a:spLocks noChangeAspect="1" noChangeShapeType="1"/>
            </p:cNvSpPr>
            <p:nvPr/>
          </p:nvSpPr>
          <p:spPr bwMode="auto">
            <a:xfrm flipV="1">
              <a:off x="3606" y="2160"/>
              <a:ext cx="1551" cy="1872"/>
            </a:xfrm>
            <a:prstGeom prst="line">
              <a:avLst/>
            </a:prstGeom>
            <a:noFill/>
            <a:ln w="158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pic>
          <p:nvPicPr>
            <p:cNvPr id="64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3072"/>
              <a:ext cx="1134" cy="22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sp>
          <p:nvSpPr>
            <p:cNvPr id="643079" name="AutoShape 7"/>
            <p:cNvSpPr>
              <a:spLocks noChangeArrowheads="1"/>
            </p:cNvSpPr>
            <p:nvPr/>
          </p:nvSpPr>
          <p:spPr bwMode="auto">
            <a:xfrm rot="-5400000">
              <a:off x="4632" y="2752"/>
              <a:ext cx="336" cy="288"/>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00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nvGrpSpPr>
            <p:cNvPr id="643080" name="Group 8"/>
            <p:cNvGrpSpPr>
              <a:grpSpLocks/>
            </p:cNvGrpSpPr>
            <p:nvPr/>
          </p:nvGrpSpPr>
          <p:grpSpPr bwMode="auto">
            <a:xfrm>
              <a:off x="108" y="1846"/>
              <a:ext cx="5397" cy="2186"/>
              <a:chOff x="108" y="1846"/>
              <a:chExt cx="5397" cy="2186"/>
            </a:xfrm>
          </p:grpSpPr>
          <p:sp>
            <p:nvSpPr>
              <p:cNvPr id="643081" name="Line 9"/>
              <p:cNvSpPr>
                <a:spLocks noChangeAspect="1" noChangeShapeType="1"/>
              </p:cNvSpPr>
              <p:nvPr/>
            </p:nvSpPr>
            <p:spPr bwMode="auto">
              <a:xfrm rot="5400000" flipV="1">
                <a:off x="4558" y="3075"/>
                <a:ext cx="0" cy="1893"/>
              </a:xfrm>
              <a:prstGeom prst="line">
                <a:avLst/>
              </a:prstGeom>
              <a:noFill/>
              <a:ln w="444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nvGrpSpPr>
              <p:cNvPr id="643082" name="Group 10"/>
              <p:cNvGrpSpPr>
                <a:grpSpLocks/>
              </p:cNvGrpSpPr>
              <p:nvPr/>
            </p:nvGrpSpPr>
            <p:grpSpPr bwMode="auto">
              <a:xfrm>
                <a:off x="108" y="1846"/>
                <a:ext cx="5397" cy="2186"/>
                <a:chOff x="108" y="1846"/>
                <a:chExt cx="5397" cy="2186"/>
              </a:xfrm>
            </p:grpSpPr>
            <p:grpSp>
              <p:nvGrpSpPr>
                <p:cNvPr id="643083" name="Group 11"/>
                <p:cNvGrpSpPr>
                  <a:grpSpLocks/>
                </p:cNvGrpSpPr>
                <p:nvPr/>
              </p:nvGrpSpPr>
              <p:grpSpPr bwMode="auto">
                <a:xfrm>
                  <a:off x="3552" y="1846"/>
                  <a:ext cx="1953" cy="2186"/>
                  <a:chOff x="3552" y="1846"/>
                  <a:chExt cx="1953" cy="2186"/>
                </a:xfrm>
              </p:grpSpPr>
              <p:sp>
                <p:nvSpPr>
                  <p:cNvPr id="643084" name="Line 12"/>
                  <p:cNvSpPr>
                    <a:spLocks noChangeAspect="1" noChangeShapeType="1"/>
                  </p:cNvSpPr>
                  <p:nvPr/>
                </p:nvSpPr>
                <p:spPr bwMode="auto">
                  <a:xfrm flipV="1">
                    <a:off x="3616" y="1846"/>
                    <a:ext cx="0" cy="2186"/>
                  </a:xfrm>
                  <a:prstGeom prst="line">
                    <a:avLst/>
                  </a:prstGeom>
                  <a:noFill/>
                  <a:ln w="444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085" name="Freeform 13"/>
                  <p:cNvSpPr>
                    <a:spLocks noChangeAspect="1"/>
                  </p:cNvSpPr>
                  <p:nvPr/>
                </p:nvSpPr>
                <p:spPr bwMode="auto">
                  <a:xfrm>
                    <a:off x="3606" y="2191"/>
                    <a:ext cx="1515" cy="1841"/>
                  </a:xfrm>
                  <a:custGeom>
                    <a:avLst/>
                    <a:gdLst>
                      <a:gd name="T0" fmla="*/ 16 w 1264"/>
                      <a:gd name="T1" fmla="*/ 1536 h 1536"/>
                      <a:gd name="T2" fmla="*/ 16 w 1264"/>
                      <a:gd name="T3" fmla="*/ 1344 h 1536"/>
                      <a:gd name="T4" fmla="*/ 112 w 1264"/>
                      <a:gd name="T5" fmla="*/ 912 h 1536"/>
                      <a:gd name="T6" fmla="*/ 256 w 1264"/>
                      <a:gd name="T7" fmla="*/ 432 h 1536"/>
                      <a:gd name="T8" fmla="*/ 592 w 1264"/>
                      <a:gd name="T9" fmla="*/ 96 h 1536"/>
                      <a:gd name="T10" fmla="*/ 1264 w 1264"/>
                      <a:gd name="T11" fmla="*/ 0 h 1536"/>
                    </a:gdLst>
                    <a:ahLst/>
                    <a:cxnLst>
                      <a:cxn ang="0">
                        <a:pos x="T0" y="T1"/>
                      </a:cxn>
                      <a:cxn ang="0">
                        <a:pos x="T2" y="T3"/>
                      </a:cxn>
                      <a:cxn ang="0">
                        <a:pos x="T4" y="T5"/>
                      </a:cxn>
                      <a:cxn ang="0">
                        <a:pos x="T6" y="T7"/>
                      </a:cxn>
                      <a:cxn ang="0">
                        <a:pos x="T8" y="T9"/>
                      </a:cxn>
                      <a:cxn ang="0">
                        <a:pos x="T10" y="T11"/>
                      </a:cxn>
                    </a:cxnLst>
                    <a:rect l="0" t="0" r="r" b="b"/>
                    <a:pathLst>
                      <a:path w="1264" h="1536">
                        <a:moveTo>
                          <a:pt x="16" y="1536"/>
                        </a:moveTo>
                        <a:cubicBezTo>
                          <a:pt x="8" y="1492"/>
                          <a:pt x="0" y="1448"/>
                          <a:pt x="16" y="1344"/>
                        </a:cubicBezTo>
                        <a:cubicBezTo>
                          <a:pt x="32" y="1240"/>
                          <a:pt x="72" y="1064"/>
                          <a:pt x="112" y="912"/>
                        </a:cubicBezTo>
                        <a:cubicBezTo>
                          <a:pt x="152" y="760"/>
                          <a:pt x="176" y="568"/>
                          <a:pt x="256" y="432"/>
                        </a:cubicBezTo>
                        <a:cubicBezTo>
                          <a:pt x="336" y="296"/>
                          <a:pt x="424" y="168"/>
                          <a:pt x="592" y="96"/>
                        </a:cubicBezTo>
                        <a:cubicBezTo>
                          <a:pt x="760" y="24"/>
                          <a:pt x="1012" y="12"/>
                          <a:pt x="1264" y="0"/>
                        </a:cubicBezTo>
                      </a:path>
                    </a:pathLst>
                  </a:custGeom>
                  <a:noFill/>
                  <a:ln w="31750"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086" name="Text Box 14"/>
                  <p:cNvSpPr txBox="1">
                    <a:spLocks noChangeAspect="1" noChangeArrowheads="1"/>
                  </p:cNvSpPr>
                  <p:nvPr/>
                </p:nvSpPr>
                <p:spPr bwMode="auto">
                  <a:xfrm>
                    <a:off x="5073" y="3756"/>
                    <a:ext cx="399"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000">
                        <a:effectLst>
                          <a:outerShdw blurRad="38100" dist="38100" dir="2700000" algn="tl">
                            <a:srgbClr val="000000"/>
                          </a:outerShdw>
                        </a:effectLst>
                      </a:rPr>
                      <a:t>I</a:t>
                    </a:r>
                    <a:r>
                      <a:rPr lang="es-ES_tradnl" altLang="es-ES" sz="2000" baseline="-25000">
                        <a:effectLst>
                          <a:outerShdw blurRad="38100" dist="38100" dir="2700000" algn="tl">
                            <a:srgbClr val="000000"/>
                          </a:outerShdw>
                        </a:effectLst>
                      </a:rPr>
                      <a:t>ex</a:t>
                    </a:r>
                    <a:endParaRPr lang="es-ES" altLang="es-ES" sz="2000" baseline="-25000">
                      <a:effectLst>
                        <a:outerShdw blurRad="38100" dist="38100" dir="2700000" algn="tl">
                          <a:srgbClr val="000000"/>
                        </a:outerShdw>
                      </a:effectLst>
                    </a:endParaRPr>
                  </a:p>
                </p:txBody>
              </p:sp>
              <p:sp>
                <p:nvSpPr>
                  <p:cNvPr id="643087" name="Text Box 15"/>
                  <p:cNvSpPr txBox="1">
                    <a:spLocks noChangeAspect="1" noChangeArrowheads="1"/>
                  </p:cNvSpPr>
                  <p:nvPr/>
                </p:nvSpPr>
                <p:spPr bwMode="auto">
                  <a:xfrm>
                    <a:off x="3552" y="1846"/>
                    <a:ext cx="399"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000">
                        <a:effectLst>
                          <a:outerShdw blurRad="38100" dist="38100" dir="2700000" algn="tl">
                            <a:srgbClr val="000000"/>
                          </a:outerShdw>
                        </a:effectLst>
                      </a:rPr>
                      <a:t>E</a:t>
                    </a:r>
                    <a:endParaRPr lang="es-ES" altLang="es-ES" sz="2000" baseline="-25000">
                      <a:effectLst>
                        <a:outerShdw blurRad="38100" dist="38100" dir="2700000" algn="tl">
                          <a:srgbClr val="000000"/>
                        </a:outerShdw>
                      </a:effectLst>
                    </a:endParaRPr>
                  </a:p>
                </p:txBody>
              </p:sp>
              <p:sp>
                <p:nvSpPr>
                  <p:cNvPr id="643088" name="Text Box 16"/>
                  <p:cNvSpPr txBox="1">
                    <a:spLocks noChangeArrowheads="1"/>
                  </p:cNvSpPr>
                  <p:nvPr/>
                </p:nvSpPr>
                <p:spPr bwMode="auto">
                  <a:xfrm>
                    <a:off x="3840" y="1872"/>
                    <a:ext cx="1665"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600">
                        <a:solidFill>
                          <a:schemeClr val="accent2"/>
                        </a:solidFill>
                        <a:effectLst>
                          <a:outerShdw blurRad="38100" dist="38100" dir="2700000" algn="tl">
                            <a:srgbClr val="000000"/>
                          </a:outerShdw>
                        </a:effectLst>
                      </a:rPr>
                      <a:t>Curva de magnetización</a:t>
                    </a:r>
                    <a:endParaRPr lang="es-ES" altLang="es-ES" sz="1600">
                      <a:solidFill>
                        <a:schemeClr val="accent2"/>
                      </a:solidFill>
                      <a:effectLst>
                        <a:outerShdw blurRad="38100" dist="38100" dir="2700000" algn="tl">
                          <a:srgbClr val="000000"/>
                        </a:outerShdw>
                      </a:effectLst>
                    </a:endParaRPr>
                  </a:p>
                </p:txBody>
              </p:sp>
              <p:sp>
                <p:nvSpPr>
                  <p:cNvPr id="643089" name="AutoShape 17"/>
                  <p:cNvSpPr>
                    <a:spLocks noChangeArrowheads="1"/>
                  </p:cNvSpPr>
                  <p:nvPr/>
                </p:nvSpPr>
                <p:spPr bwMode="auto">
                  <a:xfrm>
                    <a:off x="3984" y="2064"/>
                    <a:ext cx="240" cy="336"/>
                  </a:xfrm>
                  <a:prstGeom prst="downArrow">
                    <a:avLst>
                      <a:gd name="adj1" fmla="val 50000"/>
                      <a:gd name="adj2" fmla="val 35000"/>
                    </a:avLst>
                  </a:prstGeom>
                  <a:solidFill>
                    <a:schemeClr val="accent2"/>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sp>
              <p:nvSpPr>
                <p:cNvPr id="643090" name="Text Box 18"/>
                <p:cNvSpPr txBox="1">
                  <a:spLocks noChangeArrowheads="1"/>
                </p:cNvSpPr>
                <p:nvPr/>
              </p:nvSpPr>
              <p:spPr bwMode="auto">
                <a:xfrm>
                  <a:off x="108" y="2792"/>
                  <a:ext cx="3248" cy="539"/>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a:solidFill>
                        <a:srgbClr val="FFFFFF"/>
                      </a:solidFill>
                      <a:effectLst>
                        <a:outerShdw blurRad="38100" dist="38100" dir="2700000" algn="tl">
                          <a:srgbClr val="000000"/>
                        </a:outerShdw>
                      </a:effectLst>
                    </a:rPr>
                    <a:t>El generador “arranca” gracias al magnetismo remanente siguiendo un proceso de </a:t>
                  </a:r>
                  <a:r>
                    <a:rPr lang="es-ES_tradnl" altLang="es-ES" sz="1800" u="sng">
                      <a:solidFill>
                        <a:srgbClr val="FFFFFF"/>
                      </a:solidFill>
                      <a:effectLst>
                        <a:outerShdw blurRad="38100" dist="38100" dir="2700000" algn="tl">
                          <a:srgbClr val="000000"/>
                        </a:outerShdw>
                      </a:effectLst>
                    </a:rPr>
                    <a:t>AUTOEXCITACIÓN</a:t>
                  </a:r>
                  <a:endParaRPr lang="es-ES_tradnl" altLang="es-ES" sz="1800" u="sng">
                    <a:effectLst>
                      <a:outerShdw blurRad="38100" dist="38100" dir="2700000" algn="tl">
                        <a:srgbClr val="000000"/>
                      </a:outerShdw>
                    </a:effectLst>
                  </a:endParaRPr>
                </a:p>
              </p:txBody>
            </p:sp>
            <p:sp>
              <p:nvSpPr>
                <p:cNvPr id="643091" name="AutoShape 19"/>
                <p:cNvSpPr>
                  <a:spLocks noChangeArrowheads="1"/>
                </p:cNvSpPr>
                <p:nvPr/>
              </p:nvSpPr>
              <p:spPr bwMode="auto">
                <a:xfrm>
                  <a:off x="3168" y="3024"/>
                  <a:ext cx="432" cy="240"/>
                </a:xfrm>
                <a:prstGeom prst="rightArrow">
                  <a:avLst>
                    <a:gd name="adj1" fmla="val 50000"/>
                    <a:gd name="adj2" fmla="val 45000"/>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pSp>
        </p:grpSp>
      </p:grpSp>
      <p:sp>
        <p:nvSpPr>
          <p:cNvPr id="643092" name="Rectangle 20"/>
          <p:cNvSpPr>
            <a:spLocks noChangeArrowheads="1"/>
          </p:cNvSpPr>
          <p:nvPr/>
        </p:nvSpPr>
        <p:spPr bwMode="auto">
          <a:xfrm>
            <a:off x="152400" y="2286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6.9. La máquina de CC como generador II</a:t>
            </a:r>
            <a:endParaRPr lang="es-ES_tradnl" altLang="es-ES" b="0">
              <a:latin typeface="Tahoma" pitchFamily="34" charset="0"/>
            </a:endParaRPr>
          </a:p>
        </p:txBody>
      </p:sp>
      <p:sp>
        <p:nvSpPr>
          <p:cNvPr id="643093" name="Oval 21"/>
          <p:cNvSpPr>
            <a:spLocks noChangeArrowheads="1"/>
          </p:cNvSpPr>
          <p:nvPr/>
        </p:nvSpPr>
        <p:spPr bwMode="auto">
          <a:xfrm>
            <a:off x="482600" y="2692400"/>
            <a:ext cx="152400" cy="152400"/>
          </a:xfrm>
          <a:prstGeom prst="ellipse">
            <a:avLst/>
          </a:prstGeom>
          <a:solidFill>
            <a:srgbClr val="C0C0C0"/>
          </a:solidFill>
          <a:ln w="3175">
            <a:round/>
            <a:headEnd/>
            <a:tailEnd/>
          </a:ln>
          <a:effectLst/>
          <a:scene3d>
            <a:camera prst="legacyObliqueTopRight"/>
            <a:lightRig rig="legacyFlat3" dir="b"/>
          </a:scene3d>
          <a:sp3d extrusionH="684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643094" name="AutoShape 22"/>
          <p:cNvSpPr>
            <a:spLocks noChangeArrowheads="1"/>
          </p:cNvSpPr>
          <p:nvPr/>
        </p:nvSpPr>
        <p:spPr bwMode="auto">
          <a:xfrm rot="1196941">
            <a:off x="406400" y="2554288"/>
            <a:ext cx="457200" cy="457200"/>
          </a:xfrm>
          <a:custGeom>
            <a:avLst/>
            <a:gdLst>
              <a:gd name="G0" fmla="+- -3250592 0 0"/>
              <a:gd name="G1" fmla="+- -11796480 0 0"/>
              <a:gd name="G2" fmla="+- -3250592 0 -11796480"/>
              <a:gd name="G3" fmla="+- 10800 0 0"/>
              <a:gd name="G4" fmla="+- 0 0 -3250592"/>
              <a:gd name="T0" fmla="*/ 360 256 1"/>
              <a:gd name="T1" fmla="*/ 0 256 1"/>
              <a:gd name="G5" fmla="+- G2 T0 T1"/>
              <a:gd name="G6" fmla="?: G2 G2 G5"/>
              <a:gd name="G7" fmla="+- 0 0 G6"/>
              <a:gd name="G8" fmla="+- 9257 0 0"/>
              <a:gd name="G9" fmla="+- 0 0 -11796480"/>
              <a:gd name="G10" fmla="+- 9257 0 2700"/>
              <a:gd name="G11" fmla="cos G10 -3250592"/>
              <a:gd name="G12" fmla="sin G10 -3250592"/>
              <a:gd name="G13" fmla="cos 13500 -3250592"/>
              <a:gd name="G14" fmla="sin 13500 -3250592"/>
              <a:gd name="G15" fmla="+- G11 10800 0"/>
              <a:gd name="G16" fmla="+- G12 10800 0"/>
              <a:gd name="G17" fmla="+- G13 10800 0"/>
              <a:gd name="G18" fmla="+- G14 10800 0"/>
              <a:gd name="G19" fmla="*/ 9257 1 2"/>
              <a:gd name="G20" fmla="+- G19 5400 0"/>
              <a:gd name="G21" fmla="cos G20 -3250592"/>
              <a:gd name="G22" fmla="sin G20 -3250592"/>
              <a:gd name="G23" fmla="+- G21 10800 0"/>
              <a:gd name="G24" fmla="+- G12 G23 G22"/>
              <a:gd name="G25" fmla="+- G22 G23 G11"/>
              <a:gd name="G26" fmla="cos 10800 -3250592"/>
              <a:gd name="G27" fmla="sin 10800 -3250592"/>
              <a:gd name="G28" fmla="cos 9257 -3250592"/>
              <a:gd name="G29" fmla="sin 9257 -3250592"/>
              <a:gd name="G30" fmla="+- G26 10800 0"/>
              <a:gd name="G31" fmla="+- G27 10800 0"/>
              <a:gd name="G32" fmla="+- G28 10800 0"/>
              <a:gd name="G33" fmla="+- G29 10800 0"/>
              <a:gd name="G34" fmla="+- G19 5400 0"/>
              <a:gd name="G35" fmla="cos G34 -11796480"/>
              <a:gd name="G36" fmla="sin G34 -11796480"/>
              <a:gd name="G37" fmla="+/ -11796480 -3250592 2"/>
              <a:gd name="T2" fmla="*/ 180 256 1"/>
              <a:gd name="T3" fmla="*/ 0 256 1"/>
              <a:gd name="G38" fmla="+- G37 T2 T3"/>
              <a:gd name="G39" fmla="?: G2 G37 G38"/>
              <a:gd name="G40" fmla="cos 10800 G39"/>
              <a:gd name="G41" fmla="sin 10800 G39"/>
              <a:gd name="G42" fmla="cos 9257 G39"/>
              <a:gd name="G43" fmla="sin 9257 G39"/>
              <a:gd name="G44" fmla="+- G40 10800 0"/>
              <a:gd name="G45" fmla="+- G41 10800 0"/>
              <a:gd name="G46" fmla="+- G42 10800 0"/>
              <a:gd name="G47" fmla="+- G43 10800 0"/>
              <a:gd name="G48" fmla="+- G35 10800 0"/>
              <a:gd name="G49" fmla="+- G36 10800 0"/>
              <a:gd name="T4" fmla="*/ 6269 w 21600"/>
              <a:gd name="T5" fmla="*/ 996 h 21600"/>
              <a:gd name="T6" fmla="*/ 771 w 21600"/>
              <a:gd name="T7" fmla="*/ 10800 h 21600"/>
              <a:gd name="T8" fmla="*/ 6917 w 21600"/>
              <a:gd name="T9" fmla="*/ 2396 h 21600"/>
              <a:gd name="T10" fmla="*/ 19549 w 21600"/>
              <a:gd name="T11" fmla="*/ 519 h 21600"/>
              <a:gd name="T12" fmla="*/ 19943 w 21600"/>
              <a:gd name="T13" fmla="*/ 5412 h 21600"/>
              <a:gd name="T14" fmla="*/ 15049 w 21600"/>
              <a:gd name="T15" fmla="*/ 580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799" y="3750"/>
                </a:moveTo>
                <a:cubicBezTo>
                  <a:pt x="15125" y="2325"/>
                  <a:pt x="12998" y="1543"/>
                  <a:pt x="10800" y="1543"/>
                </a:cubicBezTo>
                <a:cubicBezTo>
                  <a:pt x="5687" y="1543"/>
                  <a:pt x="1543" y="5687"/>
                  <a:pt x="1543" y="10800"/>
                </a:cubicBezTo>
                <a:lnTo>
                  <a:pt x="0" y="10800"/>
                </a:lnTo>
                <a:cubicBezTo>
                  <a:pt x="0" y="4835"/>
                  <a:pt x="4835" y="0"/>
                  <a:pt x="10800" y="0"/>
                </a:cubicBezTo>
                <a:cubicBezTo>
                  <a:pt x="13365" y="0"/>
                  <a:pt x="15846" y="912"/>
                  <a:pt x="17799" y="2575"/>
                </a:cubicBezTo>
                <a:lnTo>
                  <a:pt x="19549" y="519"/>
                </a:lnTo>
                <a:lnTo>
                  <a:pt x="19943" y="5412"/>
                </a:lnTo>
                <a:lnTo>
                  <a:pt x="15049" y="5806"/>
                </a:lnTo>
                <a:lnTo>
                  <a:pt x="16799" y="3750"/>
                </a:lnTo>
                <a:close/>
              </a:path>
            </a:pathLst>
          </a:custGeom>
          <a:solidFill>
            <a:srgbClr val="FF0000"/>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nvGrpSpPr>
          <p:cNvPr id="643095" name="Group 23"/>
          <p:cNvGrpSpPr>
            <a:grpSpLocks/>
          </p:cNvGrpSpPr>
          <p:nvPr/>
        </p:nvGrpSpPr>
        <p:grpSpPr bwMode="auto">
          <a:xfrm>
            <a:off x="171450" y="1371600"/>
            <a:ext cx="8743950" cy="2987675"/>
            <a:chOff x="108" y="864"/>
            <a:chExt cx="5508" cy="1882"/>
          </a:xfrm>
        </p:grpSpPr>
        <p:graphicFrame>
          <p:nvGraphicFramePr>
            <p:cNvPr id="643096" name="Object 24"/>
            <p:cNvGraphicFramePr>
              <a:graphicFrameLocks noChangeAspect="1"/>
            </p:cNvGraphicFramePr>
            <p:nvPr/>
          </p:nvGraphicFramePr>
          <p:xfrm>
            <a:off x="108" y="864"/>
            <a:ext cx="2303" cy="1499"/>
          </p:xfrm>
          <a:graphic>
            <a:graphicData uri="http://schemas.openxmlformats.org/presentationml/2006/ole">
              <mc:AlternateContent xmlns:mc="http://schemas.openxmlformats.org/markup-compatibility/2006">
                <mc:Choice xmlns:v="urn:schemas-microsoft-com:vml" Requires="v">
                  <p:oleObj name="Imagen" r:id="rId4" imgW="1972080" imgH="1286280" progId="Word.Picture.8">
                    <p:embed/>
                  </p:oleObj>
                </mc:Choice>
                <mc:Fallback>
                  <p:oleObj name="Imagen" r:id="rId4" imgW="1972080" imgH="1286280" progId="Word.Picture.8">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 y="864"/>
                          <a:ext cx="2303" cy="14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43097" name="Text Box 25"/>
            <p:cNvSpPr txBox="1">
              <a:spLocks noChangeArrowheads="1"/>
            </p:cNvSpPr>
            <p:nvPr/>
          </p:nvSpPr>
          <p:spPr bwMode="auto">
            <a:xfrm>
              <a:off x="125" y="2304"/>
              <a:ext cx="2335" cy="44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000">
                  <a:solidFill>
                    <a:schemeClr val="accent2"/>
                  </a:solidFill>
                  <a:effectLst>
                    <a:outerShdw blurRad="38100" dist="38100" dir="2700000" algn="tl">
                      <a:srgbClr val="000000"/>
                    </a:outerShdw>
                  </a:effectLst>
                </a:rPr>
                <a:t>Generador con excitación derivación</a:t>
              </a:r>
              <a:endParaRPr lang="es-ES" altLang="es-ES" sz="2000">
                <a:solidFill>
                  <a:schemeClr val="accent2"/>
                </a:solidFill>
                <a:effectLst>
                  <a:outerShdw blurRad="38100" dist="38100" dir="2700000" algn="tl">
                    <a:srgbClr val="000000"/>
                  </a:outerShdw>
                </a:effectLst>
              </a:endParaRPr>
            </a:p>
          </p:txBody>
        </p:sp>
        <p:sp>
          <p:nvSpPr>
            <p:cNvPr id="643098" name="Text Box 26"/>
            <p:cNvSpPr txBox="1">
              <a:spLocks noChangeArrowheads="1"/>
            </p:cNvSpPr>
            <p:nvPr/>
          </p:nvSpPr>
          <p:spPr bwMode="auto">
            <a:xfrm>
              <a:off x="2584" y="1024"/>
              <a:ext cx="3032" cy="788"/>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En la generador en derivación la propia tensión de salida del generador se utiliza para producir la excitación </a:t>
              </a:r>
              <a:r>
                <a:rPr lang="es-ES_tradnl" altLang="es-ES" sz="2200">
                  <a:solidFill>
                    <a:srgbClr val="FFFFFF"/>
                  </a:solidFill>
                  <a:effectLst>
                    <a:outerShdw blurRad="38100" dist="38100" dir="2700000" algn="tl">
                      <a:srgbClr val="000000"/>
                    </a:outerShdw>
                  </a:effectLst>
                </a:rPr>
                <a:t>U</a:t>
              </a:r>
              <a:r>
                <a:rPr lang="es-ES_tradnl" altLang="es-ES" sz="2200" baseline="-25000">
                  <a:solidFill>
                    <a:srgbClr val="FFFFFF"/>
                  </a:solidFill>
                  <a:effectLst>
                    <a:outerShdw blurRad="38100" dist="38100" dir="2700000" algn="tl">
                      <a:srgbClr val="000000"/>
                    </a:outerShdw>
                  </a:effectLst>
                </a:rPr>
                <a:t>ex=</a:t>
              </a:r>
              <a:r>
                <a:rPr lang="es-ES_tradnl" altLang="es-ES" sz="2200">
                  <a:solidFill>
                    <a:srgbClr val="FFFFFF"/>
                  </a:solidFill>
                  <a:effectLst>
                    <a:outerShdw blurRad="38100" dist="38100" dir="2700000" algn="tl">
                      <a:srgbClr val="000000"/>
                    </a:outerShdw>
                  </a:effectLst>
                </a:rPr>
                <a:t>U</a:t>
              </a:r>
              <a:r>
                <a:rPr lang="es-ES_tradnl" altLang="es-ES" sz="2200" baseline="-25000">
                  <a:solidFill>
                    <a:srgbClr val="FFFFFF"/>
                  </a:solidFill>
                  <a:effectLst>
                    <a:outerShdw blurRad="38100" dist="38100" dir="2700000" algn="tl">
                      <a:srgbClr val="000000"/>
                    </a:outerShdw>
                  </a:effectLst>
                </a:rPr>
                <a:t>i</a:t>
              </a:r>
            </a:p>
          </p:txBody>
        </p:sp>
      </p:grpSp>
      <p:sp>
        <p:nvSpPr>
          <p:cNvPr id="643099" name="Line 27"/>
          <p:cNvSpPr>
            <a:spLocks noChangeAspect="1" noChangeShapeType="1"/>
          </p:cNvSpPr>
          <p:nvPr/>
        </p:nvSpPr>
        <p:spPr bwMode="auto">
          <a:xfrm flipH="1">
            <a:off x="5724525" y="3478213"/>
            <a:ext cx="2738438"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00" name="Line 28"/>
          <p:cNvSpPr>
            <a:spLocks noChangeAspect="1" noChangeShapeType="1"/>
          </p:cNvSpPr>
          <p:nvPr/>
        </p:nvSpPr>
        <p:spPr bwMode="auto">
          <a:xfrm>
            <a:off x="5670550" y="6013450"/>
            <a:ext cx="182563" cy="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01" name="Line 29"/>
          <p:cNvSpPr>
            <a:spLocks noChangeAspect="1" noChangeShapeType="1"/>
          </p:cNvSpPr>
          <p:nvPr/>
        </p:nvSpPr>
        <p:spPr bwMode="auto">
          <a:xfrm>
            <a:off x="5743575" y="6007100"/>
            <a:ext cx="296863"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02" name="Line 30"/>
          <p:cNvSpPr>
            <a:spLocks noChangeAspect="1" noChangeShapeType="1"/>
          </p:cNvSpPr>
          <p:nvPr/>
        </p:nvSpPr>
        <p:spPr bwMode="auto">
          <a:xfrm>
            <a:off x="6029325" y="4899025"/>
            <a:ext cx="92710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03" name="Line 31"/>
          <p:cNvSpPr>
            <a:spLocks noChangeAspect="1" noChangeShapeType="1"/>
          </p:cNvSpPr>
          <p:nvPr/>
        </p:nvSpPr>
        <p:spPr bwMode="auto">
          <a:xfrm>
            <a:off x="6972300" y="3636963"/>
            <a:ext cx="103505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04" name="Oval 32"/>
          <p:cNvSpPr>
            <a:spLocks noChangeAspect="1" noChangeArrowheads="1"/>
          </p:cNvSpPr>
          <p:nvPr/>
        </p:nvSpPr>
        <p:spPr bwMode="auto">
          <a:xfrm>
            <a:off x="5703888" y="5965825"/>
            <a:ext cx="88900" cy="88900"/>
          </a:xfrm>
          <a:prstGeom prst="ellipse">
            <a:avLst/>
          </a:prstGeom>
          <a:solidFill>
            <a:srgbClr val="FF0000"/>
          </a:solidFill>
          <a:ln w="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grpSp>
        <p:nvGrpSpPr>
          <p:cNvPr id="643105" name="Group 33"/>
          <p:cNvGrpSpPr>
            <a:grpSpLocks noChangeAspect="1"/>
          </p:cNvGrpSpPr>
          <p:nvPr/>
        </p:nvGrpSpPr>
        <p:grpSpPr bwMode="auto">
          <a:xfrm>
            <a:off x="5972175" y="4846638"/>
            <a:ext cx="88900" cy="1171575"/>
            <a:chOff x="3442" y="3023"/>
            <a:chExt cx="47" cy="616"/>
          </a:xfrm>
        </p:grpSpPr>
        <p:sp>
          <p:nvSpPr>
            <p:cNvPr id="643106" name="Line 34"/>
            <p:cNvSpPr>
              <a:spLocks noChangeAspect="1" noChangeShapeType="1"/>
            </p:cNvSpPr>
            <p:nvPr/>
          </p:nvSpPr>
          <p:spPr bwMode="auto">
            <a:xfrm flipV="1">
              <a:off x="3468" y="3047"/>
              <a:ext cx="0" cy="592"/>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07" name="Oval 35"/>
            <p:cNvSpPr>
              <a:spLocks noChangeAspect="1" noChangeArrowheads="1"/>
            </p:cNvSpPr>
            <p:nvPr/>
          </p:nvSpPr>
          <p:spPr bwMode="auto">
            <a:xfrm>
              <a:off x="3442" y="3023"/>
              <a:ext cx="47" cy="47"/>
            </a:xfrm>
            <a:prstGeom prst="ellipse">
              <a:avLst/>
            </a:prstGeom>
            <a:solidFill>
              <a:srgbClr val="FF0000"/>
            </a:solidFill>
            <a:ln w="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grpSp>
        <p:nvGrpSpPr>
          <p:cNvPr id="643108" name="Group 36"/>
          <p:cNvGrpSpPr>
            <a:grpSpLocks noChangeAspect="1"/>
          </p:cNvGrpSpPr>
          <p:nvPr/>
        </p:nvGrpSpPr>
        <p:grpSpPr bwMode="auto">
          <a:xfrm>
            <a:off x="6902450" y="3579813"/>
            <a:ext cx="88900" cy="1322387"/>
            <a:chOff x="3931" y="2357"/>
            <a:chExt cx="47" cy="695"/>
          </a:xfrm>
        </p:grpSpPr>
        <p:sp>
          <p:nvSpPr>
            <p:cNvPr id="643109" name="Line 37"/>
            <p:cNvSpPr>
              <a:spLocks noChangeAspect="1" noChangeShapeType="1"/>
            </p:cNvSpPr>
            <p:nvPr/>
          </p:nvSpPr>
          <p:spPr bwMode="auto">
            <a:xfrm flipV="1">
              <a:off x="3956" y="2376"/>
              <a:ext cx="0" cy="676"/>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10" name="Oval 38"/>
            <p:cNvSpPr>
              <a:spLocks noChangeAspect="1" noChangeArrowheads="1"/>
            </p:cNvSpPr>
            <p:nvPr/>
          </p:nvSpPr>
          <p:spPr bwMode="auto">
            <a:xfrm>
              <a:off x="3931" y="2357"/>
              <a:ext cx="47" cy="47"/>
            </a:xfrm>
            <a:prstGeom prst="ellipse">
              <a:avLst/>
            </a:prstGeom>
            <a:solidFill>
              <a:srgbClr val="FF0000"/>
            </a:solidFill>
            <a:ln w="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grpSp>
        <p:nvGrpSpPr>
          <p:cNvPr id="643111" name="Group 39"/>
          <p:cNvGrpSpPr>
            <a:grpSpLocks noChangeAspect="1"/>
          </p:cNvGrpSpPr>
          <p:nvPr/>
        </p:nvGrpSpPr>
        <p:grpSpPr bwMode="auto">
          <a:xfrm>
            <a:off x="7961313" y="3441700"/>
            <a:ext cx="88900" cy="196850"/>
            <a:chOff x="4488" y="2285"/>
            <a:chExt cx="47" cy="103"/>
          </a:xfrm>
        </p:grpSpPr>
        <p:sp>
          <p:nvSpPr>
            <p:cNvPr id="643112" name="Line 40"/>
            <p:cNvSpPr>
              <a:spLocks noChangeAspect="1" noChangeShapeType="1"/>
            </p:cNvSpPr>
            <p:nvPr/>
          </p:nvSpPr>
          <p:spPr bwMode="auto">
            <a:xfrm flipV="1">
              <a:off x="4512" y="2304"/>
              <a:ext cx="0" cy="84"/>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13" name="Oval 41"/>
            <p:cNvSpPr>
              <a:spLocks noChangeAspect="1" noChangeArrowheads="1"/>
            </p:cNvSpPr>
            <p:nvPr/>
          </p:nvSpPr>
          <p:spPr bwMode="auto">
            <a:xfrm>
              <a:off x="4488" y="2285"/>
              <a:ext cx="47" cy="47"/>
            </a:xfrm>
            <a:prstGeom prst="ellipse">
              <a:avLst/>
            </a:prstGeom>
            <a:solidFill>
              <a:srgbClr val="FF0000"/>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sp>
        <p:nvSpPr>
          <p:cNvPr id="643114" name="Text Box 42"/>
          <p:cNvSpPr txBox="1">
            <a:spLocks noChangeArrowheads="1"/>
          </p:cNvSpPr>
          <p:nvPr/>
        </p:nvSpPr>
        <p:spPr bwMode="auto">
          <a:xfrm>
            <a:off x="5354638" y="5943600"/>
            <a:ext cx="436562"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hlink"/>
                </a:solidFill>
                <a:effectLst>
                  <a:outerShdw blurRad="38100" dist="38100" dir="2700000" algn="tl">
                    <a:srgbClr val="000000"/>
                  </a:outerShdw>
                </a:effectLst>
              </a:rPr>
              <a:t>E</a:t>
            </a:r>
            <a:r>
              <a:rPr lang="es-ES_tradnl" altLang="es-ES" sz="1800" baseline="-25000">
                <a:solidFill>
                  <a:schemeClr val="hlink"/>
                </a:solidFill>
                <a:effectLst>
                  <a:outerShdw blurRad="38100" dist="38100" dir="2700000" algn="tl">
                    <a:srgbClr val="000000"/>
                  </a:outerShdw>
                </a:effectLst>
              </a:rPr>
              <a:t>R</a:t>
            </a:r>
            <a:endParaRPr lang="es-ES" altLang="es-ES" sz="1800" baseline="-25000">
              <a:solidFill>
                <a:schemeClr val="hlink"/>
              </a:solidFill>
              <a:effectLst>
                <a:outerShdw blurRad="38100" dist="38100" dir="2700000" algn="tl">
                  <a:srgbClr val="000000"/>
                </a:outerShdw>
              </a:effectLst>
            </a:endParaRPr>
          </a:p>
        </p:txBody>
      </p:sp>
      <p:sp>
        <p:nvSpPr>
          <p:cNvPr id="643115" name="Text Box 43"/>
          <p:cNvSpPr txBox="1">
            <a:spLocks noChangeArrowheads="1"/>
          </p:cNvSpPr>
          <p:nvPr/>
        </p:nvSpPr>
        <p:spPr bwMode="auto">
          <a:xfrm>
            <a:off x="7716838" y="3762375"/>
            <a:ext cx="1274762"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Pto. de equilibrio</a:t>
            </a:r>
            <a:endParaRPr lang="es-ES" altLang="es-ES" sz="1600">
              <a:effectLst>
                <a:outerShdw blurRad="38100" dist="38100" dir="2700000" algn="tl">
                  <a:srgbClr val="000000"/>
                </a:outerShdw>
              </a:effectLst>
            </a:endParaRPr>
          </a:p>
        </p:txBody>
      </p:sp>
      <p:sp>
        <p:nvSpPr>
          <p:cNvPr id="643116" name="AutoShape 44"/>
          <p:cNvSpPr>
            <a:spLocks noChangeArrowheads="1"/>
          </p:cNvSpPr>
          <p:nvPr/>
        </p:nvSpPr>
        <p:spPr bwMode="auto">
          <a:xfrm rot="2052594">
            <a:off x="8077200" y="3505200"/>
            <a:ext cx="381000" cy="304800"/>
          </a:xfrm>
          <a:prstGeom prst="leftArrow">
            <a:avLst>
              <a:gd name="adj1" fmla="val 41667"/>
              <a:gd name="adj2" fmla="val 47917"/>
            </a:avLst>
          </a:pr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643117" name="Group 45"/>
          <p:cNvGrpSpPr>
            <a:grpSpLocks/>
          </p:cNvGrpSpPr>
          <p:nvPr/>
        </p:nvGrpSpPr>
        <p:grpSpPr bwMode="auto">
          <a:xfrm>
            <a:off x="76200" y="5384800"/>
            <a:ext cx="5238750" cy="1244600"/>
            <a:chOff x="48" y="3392"/>
            <a:chExt cx="3300" cy="784"/>
          </a:xfrm>
        </p:grpSpPr>
        <p:sp>
          <p:nvSpPr>
            <p:cNvPr id="643118" name="Rectangle 46"/>
            <p:cNvSpPr>
              <a:spLocks noChangeArrowheads="1"/>
            </p:cNvSpPr>
            <p:nvPr/>
          </p:nvSpPr>
          <p:spPr bwMode="auto">
            <a:xfrm>
              <a:off x="108" y="3392"/>
              <a:ext cx="3240" cy="784"/>
            </a:xfrm>
            <a:prstGeom prst="rect">
              <a:avLst/>
            </a:prstGeom>
            <a:noFill/>
            <a:ln w="3175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643119" name="Text Box 47"/>
            <p:cNvSpPr txBox="1">
              <a:spLocks noChangeArrowheads="1"/>
            </p:cNvSpPr>
            <p:nvPr/>
          </p:nvSpPr>
          <p:spPr bwMode="auto">
            <a:xfrm>
              <a:off x="48" y="3416"/>
              <a:ext cx="1058"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Magnetismo remanente</a:t>
              </a:r>
              <a:endParaRPr lang="es-ES" altLang="es-ES" sz="1600">
                <a:effectLst>
                  <a:outerShdw blurRad="38100" dist="38100" dir="2700000" algn="tl">
                    <a:srgbClr val="000000"/>
                  </a:outerShdw>
                </a:effectLst>
              </a:endParaRPr>
            </a:p>
          </p:txBody>
        </p:sp>
      </p:grpSp>
      <p:sp>
        <p:nvSpPr>
          <p:cNvPr id="643120" name="Text Box 48"/>
          <p:cNvSpPr txBox="1">
            <a:spLocks noChangeArrowheads="1"/>
          </p:cNvSpPr>
          <p:nvPr/>
        </p:nvSpPr>
        <p:spPr bwMode="auto">
          <a:xfrm>
            <a:off x="1924050" y="5440363"/>
            <a:ext cx="490538" cy="4270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2200">
                <a:effectLst>
                  <a:outerShdw blurRad="38100" dist="38100" dir="2700000" algn="tl">
                    <a:srgbClr val="000000"/>
                  </a:outerShdw>
                </a:effectLst>
                <a:sym typeface="Symbol" pitchFamily="18" charset="2"/>
              </a:rPr>
              <a:t></a:t>
            </a:r>
            <a:r>
              <a:rPr lang="es-ES_tradnl" altLang="es-ES" sz="2200" baseline="-25000">
                <a:effectLst>
                  <a:outerShdw blurRad="38100" dist="38100" dir="2700000" algn="tl">
                    <a:srgbClr val="000000"/>
                  </a:outerShdw>
                </a:effectLst>
                <a:sym typeface="Symbol" pitchFamily="18" charset="2"/>
              </a:rPr>
              <a:t>R</a:t>
            </a:r>
            <a:endParaRPr lang="es-ES" altLang="es-ES" sz="2200" baseline="-25000">
              <a:effectLst>
                <a:outerShdw blurRad="38100" dist="38100" dir="2700000" algn="tl">
                  <a:srgbClr val="000000"/>
                </a:outerShdw>
              </a:effectLst>
            </a:endParaRPr>
          </a:p>
        </p:txBody>
      </p:sp>
      <p:sp>
        <p:nvSpPr>
          <p:cNvPr id="643121" name="Text Box 49"/>
          <p:cNvSpPr txBox="1">
            <a:spLocks noChangeArrowheads="1"/>
          </p:cNvSpPr>
          <p:nvPr/>
        </p:nvSpPr>
        <p:spPr bwMode="auto">
          <a:xfrm>
            <a:off x="2762250" y="5516563"/>
            <a:ext cx="493713" cy="4270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200">
                <a:effectLst>
                  <a:outerShdw blurRad="38100" dist="38100" dir="2700000" algn="tl">
                    <a:srgbClr val="000000"/>
                  </a:outerShdw>
                </a:effectLst>
                <a:sym typeface="Symbol" pitchFamily="18" charset="2"/>
              </a:rPr>
              <a:t>E</a:t>
            </a:r>
            <a:r>
              <a:rPr lang="es-ES_tradnl" altLang="es-ES" sz="2200" baseline="-25000">
                <a:effectLst>
                  <a:outerShdw blurRad="38100" dist="38100" dir="2700000" algn="tl">
                    <a:srgbClr val="000000"/>
                  </a:outerShdw>
                </a:effectLst>
                <a:sym typeface="Symbol" pitchFamily="18" charset="2"/>
              </a:rPr>
              <a:t>R</a:t>
            </a:r>
            <a:endParaRPr lang="es-ES" altLang="es-ES" sz="2200" baseline="-25000">
              <a:effectLst>
                <a:outerShdw blurRad="38100" dist="38100" dir="2700000" algn="tl">
                  <a:srgbClr val="000000"/>
                </a:outerShdw>
              </a:effectLst>
            </a:endParaRPr>
          </a:p>
        </p:txBody>
      </p:sp>
      <p:sp>
        <p:nvSpPr>
          <p:cNvPr id="643122" name="Text Box 50"/>
          <p:cNvSpPr txBox="1">
            <a:spLocks noChangeArrowheads="1"/>
          </p:cNvSpPr>
          <p:nvPr/>
        </p:nvSpPr>
        <p:spPr bwMode="auto">
          <a:xfrm>
            <a:off x="5659438" y="4495800"/>
            <a:ext cx="436562"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hlink"/>
                </a:solidFill>
                <a:effectLst>
                  <a:outerShdw blurRad="38100" dist="38100" dir="2700000" algn="tl">
                    <a:srgbClr val="000000"/>
                  </a:outerShdw>
                </a:effectLst>
              </a:rPr>
              <a:t>E</a:t>
            </a:r>
            <a:r>
              <a:rPr lang="es-ES_tradnl" altLang="es-ES" sz="1800" baseline="-25000">
                <a:solidFill>
                  <a:schemeClr val="hlink"/>
                </a:solidFill>
                <a:effectLst>
                  <a:outerShdw blurRad="38100" dist="38100" dir="2700000" algn="tl">
                    <a:srgbClr val="000000"/>
                  </a:outerShdw>
                </a:effectLst>
              </a:rPr>
              <a:t>1</a:t>
            </a:r>
            <a:endParaRPr lang="es-ES" altLang="es-ES" sz="1800" baseline="-25000">
              <a:solidFill>
                <a:schemeClr val="hlink"/>
              </a:solidFill>
              <a:effectLst>
                <a:outerShdw blurRad="38100" dist="38100" dir="2700000" algn="tl">
                  <a:srgbClr val="000000"/>
                </a:outerShdw>
              </a:effectLst>
            </a:endParaRPr>
          </a:p>
        </p:txBody>
      </p:sp>
      <p:sp>
        <p:nvSpPr>
          <p:cNvPr id="643123" name="Text Box 51"/>
          <p:cNvSpPr txBox="1">
            <a:spLocks noChangeArrowheads="1"/>
          </p:cNvSpPr>
          <p:nvPr/>
        </p:nvSpPr>
        <p:spPr bwMode="auto">
          <a:xfrm>
            <a:off x="6934200" y="3581400"/>
            <a:ext cx="436563"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hlink"/>
                </a:solidFill>
                <a:effectLst>
                  <a:outerShdw blurRad="38100" dist="38100" dir="2700000" algn="tl">
                    <a:srgbClr val="000000"/>
                  </a:outerShdw>
                </a:effectLst>
              </a:rPr>
              <a:t>E</a:t>
            </a:r>
            <a:r>
              <a:rPr lang="es-ES_tradnl" altLang="es-ES" sz="1800" baseline="-25000">
                <a:solidFill>
                  <a:schemeClr val="hlink"/>
                </a:solidFill>
                <a:effectLst>
                  <a:outerShdw blurRad="38100" dist="38100" dir="2700000" algn="tl">
                    <a:srgbClr val="000000"/>
                  </a:outerShdw>
                </a:effectLst>
              </a:rPr>
              <a:t>2</a:t>
            </a:r>
            <a:endParaRPr lang="es-ES" altLang="es-ES" sz="1800" baseline="-25000">
              <a:solidFill>
                <a:schemeClr val="hlink"/>
              </a:solidFill>
              <a:effectLst>
                <a:outerShdw blurRad="38100" dist="38100" dir="2700000" algn="tl">
                  <a:srgbClr val="000000"/>
                </a:outerShdw>
              </a:effectLst>
            </a:endParaRPr>
          </a:p>
        </p:txBody>
      </p:sp>
      <p:pic>
        <p:nvPicPr>
          <p:cNvPr id="643124"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5410200"/>
            <a:ext cx="1600200" cy="7191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sp>
        <p:nvSpPr>
          <p:cNvPr id="643125" name="Text Box 53"/>
          <p:cNvSpPr txBox="1">
            <a:spLocks noChangeArrowheads="1"/>
          </p:cNvSpPr>
          <p:nvPr/>
        </p:nvSpPr>
        <p:spPr bwMode="auto">
          <a:xfrm>
            <a:off x="4051300" y="6083300"/>
            <a:ext cx="476250" cy="4270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200">
                <a:effectLst>
                  <a:outerShdw blurRad="38100" dist="38100" dir="2700000" algn="tl">
                    <a:srgbClr val="000000"/>
                  </a:outerShdw>
                </a:effectLst>
                <a:sym typeface="Symbol" pitchFamily="18" charset="2"/>
              </a:rPr>
              <a:t>E</a:t>
            </a:r>
            <a:r>
              <a:rPr lang="es-ES_tradnl" altLang="es-ES" sz="2200" baseline="-25000">
                <a:effectLst>
                  <a:outerShdw blurRad="38100" dist="38100" dir="2700000" algn="tl">
                    <a:srgbClr val="000000"/>
                  </a:outerShdw>
                </a:effectLst>
                <a:sym typeface="Symbol" pitchFamily="18" charset="2"/>
              </a:rPr>
              <a:t>1</a:t>
            </a:r>
            <a:endParaRPr lang="es-ES" altLang="es-ES" sz="2200" baseline="-25000">
              <a:effectLst>
                <a:outerShdw blurRad="38100" dist="38100" dir="2700000" algn="tl">
                  <a:srgbClr val="000000"/>
                </a:outerShdw>
              </a:effectLst>
            </a:endParaRPr>
          </a:p>
        </p:txBody>
      </p:sp>
      <p:sp>
        <p:nvSpPr>
          <p:cNvPr id="643126" name="Text Box 54"/>
          <p:cNvSpPr txBox="1">
            <a:spLocks noChangeArrowheads="1"/>
          </p:cNvSpPr>
          <p:nvPr/>
        </p:nvSpPr>
        <p:spPr bwMode="auto">
          <a:xfrm>
            <a:off x="3344863" y="6083300"/>
            <a:ext cx="439737" cy="4270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200">
                <a:effectLst>
                  <a:outerShdw blurRad="38100" dist="38100" dir="2700000" algn="tl">
                    <a:srgbClr val="000000"/>
                  </a:outerShdw>
                </a:effectLst>
                <a:sym typeface="Symbol" pitchFamily="18" charset="2"/>
              </a:rPr>
              <a:t>I</a:t>
            </a:r>
            <a:r>
              <a:rPr lang="es-ES_tradnl" altLang="es-ES" sz="2200" baseline="-25000">
                <a:effectLst>
                  <a:outerShdw blurRad="38100" dist="38100" dir="2700000" algn="tl">
                    <a:srgbClr val="000000"/>
                  </a:outerShdw>
                </a:effectLst>
                <a:sym typeface="Symbol" pitchFamily="18" charset="2"/>
              </a:rPr>
              <a:t>1</a:t>
            </a:r>
            <a:endParaRPr lang="es-ES" altLang="es-ES" sz="2200" baseline="-25000">
              <a:effectLst>
                <a:outerShdw blurRad="38100" dist="38100" dir="2700000" algn="tl">
                  <a:srgbClr val="000000"/>
                </a:outerShdw>
              </a:effectLst>
            </a:endParaRPr>
          </a:p>
        </p:txBody>
      </p:sp>
      <p:sp>
        <p:nvSpPr>
          <p:cNvPr id="643127" name="Text Box 55"/>
          <p:cNvSpPr txBox="1">
            <a:spLocks noChangeArrowheads="1"/>
          </p:cNvSpPr>
          <p:nvPr/>
        </p:nvSpPr>
        <p:spPr bwMode="auto">
          <a:xfrm>
            <a:off x="2527300" y="6057900"/>
            <a:ext cx="476250" cy="4270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200">
                <a:effectLst>
                  <a:outerShdw blurRad="38100" dist="38100" dir="2700000" algn="tl">
                    <a:srgbClr val="000000"/>
                  </a:outerShdw>
                </a:effectLst>
                <a:sym typeface="Symbol" pitchFamily="18" charset="2"/>
              </a:rPr>
              <a:t>E</a:t>
            </a:r>
            <a:r>
              <a:rPr lang="es-ES_tradnl" altLang="es-ES" sz="2200" baseline="-25000">
                <a:effectLst>
                  <a:outerShdw blurRad="38100" dist="38100" dir="2700000" algn="tl">
                    <a:srgbClr val="000000"/>
                  </a:outerShdw>
                </a:effectLst>
                <a:sym typeface="Symbol" pitchFamily="18" charset="2"/>
              </a:rPr>
              <a:t>2</a:t>
            </a:r>
            <a:endParaRPr lang="es-ES" altLang="es-ES" sz="2200" baseline="-25000">
              <a:effectLst>
                <a:outerShdw blurRad="38100" dist="38100" dir="2700000" algn="tl">
                  <a:srgbClr val="000000"/>
                </a:outerShdw>
              </a:effectLst>
            </a:endParaRPr>
          </a:p>
        </p:txBody>
      </p:sp>
      <p:sp>
        <p:nvSpPr>
          <p:cNvPr id="643128" name="Text Box 56"/>
          <p:cNvSpPr txBox="1">
            <a:spLocks noChangeArrowheads="1"/>
          </p:cNvSpPr>
          <p:nvPr/>
        </p:nvSpPr>
        <p:spPr bwMode="auto">
          <a:xfrm>
            <a:off x="79375" y="5984875"/>
            <a:ext cx="2206625"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Se repite hasta el pto. de equilibrio</a:t>
            </a:r>
            <a:endParaRPr lang="es-ES" altLang="es-ES" sz="1600">
              <a:effectLst>
                <a:outerShdw blurRad="38100" dist="38100" dir="2700000" algn="tl">
                  <a:srgbClr val="000000"/>
                </a:outerShdw>
              </a:effectLst>
            </a:endParaRPr>
          </a:p>
        </p:txBody>
      </p:sp>
      <p:sp>
        <p:nvSpPr>
          <p:cNvPr id="643129" name="AutoShape 57"/>
          <p:cNvSpPr>
            <a:spLocks noChangeArrowheads="1"/>
          </p:cNvSpPr>
          <p:nvPr/>
        </p:nvSpPr>
        <p:spPr bwMode="auto">
          <a:xfrm>
            <a:off x="1619250" y="5638800"/>
            <a:ext cx="381000" cy="228600"/>
          </a:xfrm>
          <a:prstGeom prst="rightArrow">
            <a:avLst>
              <a:gd name="adj1" fmla="val 50000"/>
              <a:gd name="adj2" fmla="val 41667"/>
            </a:avLst>
          </a:prstGeom>
          <a:solidFill>
            <a:schemeClr val="tx1"/>
          </a:solidFill>
          <a:ln w="3175">
            <a:solidFill>
              <a:srgbClr val="000000"/>
            </a:solidFill>
            <a:miter lim="800000"/>
            <a:headEnd/>
            <a:tailEnd/>
          </a:ln>
          <a:effectLst>
            <a:outerShdw dist="35921" dir="2700000" algn="ctr" rotWithShape="0">
              <a:schemeClr val="bg2"/>
            </a:outerShdw>
          </a:effectLst>
        </p:spPr>
        <p:txBody>
          <a:bodyPr anchor="ctr">
            <a:spAutoFit/>
          </a:bodyPr>
          <a:lstStyle/>
          <a:p>
            <a:endParaRPr lang="es-ES"/>
          </a:p>
        </p:txBody>
      </p:sp>
      <p:sp>
        <p:nvSpPr>
          <p:cNvPr id="643130" name="AutoShape 58"/>
          <p:cNvSpPr>
            <a:spLocks noChangeArrowheads="1"/>
          </p:cNvSpPr>
          <p:nvPr/>
        </p:nvSpPr>
        <p:spPr bwMode="auto">
          <a:xfrm>
            <a:off x="2406650" y="5638800"/>
            <a:ext cx="381000" cy="228600"/>
          </a:xfrm>
          <a:prstGeom prst="rightArrow">
            <a:avLst>
              <a:gd name="adj1" fmla="val 50000"/>
              <a:gd name="adj2" fmla="val 41667"/>
            </a:avLst>
          </a:prstGeom>
          <a:solidFill>
            <a:schemeClr val="tx1"/>
          </a:solidFill>
          <a:ln w="3175">
            <a:solidFill>
              <a:srgbClr val="000000"/>
            </a:solidFill>
            <a:miter lim="800000"/>
            <a:headEnd/>
            <a:tailEnd/>
          </a:ln>
          <a:effectLst>
            <a:outerShdw dist="35921" dir="2700000" algn="ctr" rotWithShape="0">
              <a:schemeClr val="bg2"/>
            </a:outerShdw>
          </a:effectLst>
        </p:spPr>
        <p:txBody>
          <a:bodyPr anchor="ctr">
            <a:spAutoFit/>
          </a:bodyPr>
          <a:lstStyle/>
          <a:p>
            <a:endParaRPr lang="es-ES"/>
          </a:p>
        </p:txBody>
      </p:sp>
      <p:sp>
        <p:nvSpPr>
          <p:cNvPr id="643131" name="AutoShape 59"/>
          <p:cNvSpPr>
            <a:spLocks noChangeArrowheads="1"/>
          </p:cNvSpPr>
          <p:nvPr/>
        </p:nvSpPr>
        <p:spPr bwMode="auto">
          <a:xfrm>
            <a:off x="3206750" y="5651500"/>
            <a:ext cx="381000" cy="228600"/>
          </a:xfrm>
          <a:prstGeom prst="rightArrow">
            <a:avLst>
              <a:gd name="adj1" fmla="val 50000"/>
              <a:gd name="adj2" fmla="val 41667"/>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3132" name="AutoShape 60"/>
          <p:cNvSpPr>
            <a:spLocks noChangeArrowheads="1"/>
          </p:cNvSpPr>
          <p:nvPr/>
        </p:nvSpPr>
        <p:spPr bwMode="auto">
          <a:xfrm rot="5400000" flipV="1">
            <a:off x="4483100" y="6070600"/>
            <a:ext cx="3810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3133" name="AutoShape 61"/>
          <p:cNvSpPr>
            <a:spLocks noChangeArrowheads="1"/>
          </p:cNvSpPr>
          <p:nvPr/>
        </p:nvSpPr>
        <p:spPr bwMode="auto">
          <a:xfrm rot="10800000">
            <a:off x="3702050" y="6184900"/>
            <a:ext cx="381000" cy="228600"/>
          </a:xfrm>
          <a:prstGeom prst="rightArrow">
            <a:avLst>
              <a:gd name="adj1" fmla="val 50000"/>
              <a:gd name="adj2" fmla="val 41667"/>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3134" name="AutoShape 62"/>
          <p:cNvSpPr>
            <a:spLocks noChangeArrowheads="1"/>
          </p:cNvSpPr>
          <p:nvPr/>
        </p:nvSpPr>
        <p:spPr bwMode="auto">
          <a:xfrm rot="10800000">
            <a:off x="2990850" y="6172200"/>
            <a:ext cx="381000" cy="228600"/>
          </a:xfrm>
          <a:prstGeom prst="rightArrow">
            <a:avLst>
              <a:gd name="adj1" fmla="val 50000"/>
              <a:gd name="adj2" fmla="val 41667"/>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643135" name="Group 63"/>
          <p:cNvGrpSpPr>
            <a:grpSpLocks/>
          </p:cNvGrpSpPr>
          <p:nvPr/>
        </p:nvGrpSpPr>
        <p:grpSpPr bwMode="auto">
          <a:xfrm>
            <a:off x="5980113" y="6019800"/>
            <a:ext cx="88900" cy="406400"/>
            <a:chOff x="3767" y="3792"/>
            <a:chExt cx="56" cy="256"/>
          </a:xfrm>
        </p:grpSpPr>
        <p:sp>
          <p:nvSpPr>
            <p:cNvPr id="643136" name="Line 64"/>
            <p:cNvSpPr>
              <a:spLocks noChangeShapeType="1"/>
            </p:cNvSpPr>
            <p:nvPr/>
          </p:nvSpPr>
          <p:spPr bwMode="auto">
            <a:xfrm>
              <a:off x="3792" y="3792"/>
              <a:ext cx="0" cy="24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37" name="Oval 65"/>
            <p:cNvSpPr>
              <a:spLocks noChangeAspect="1" noChangeArrowheads="1"/>
            </p:cNvSpPr>
            <p:nvPr/>
          </p:nvSpPr>
          <p:spPr bwMode="auto">
            <a:xfrm>
              <a:off x="3767" y="3992"/>
              <a:ext cx="56" cy="56"/>
            </a:xfrm>
            <a:prstGeom prst="ellipse">
              <a:avLst/>
            </a:prstGeom>
            <a:solidFill>
              <a:srgbClr val="00FFFF"/>
            </a:solidFill>
            <a:ln w="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grpSp>
        <p:nvGrpSpPr>
          <p:cNvPr id="643138" name="Group 66"/>
          <p:cNvGrpSpPr>
            <a:grpSpLocks/>
          </p:cNvGrpSpPr>
          <p:nvPr/>
        </p:nvGrpSpPr>
        <p:grpSpPr bwMode="auto">
          <a:xfrm>
            <a:off x="6913563" y="4914900"/>
            <a:ext cx="88900" cy="1520825"/>
            <a:chOff x="4355" y="3096"/>
            <a:chExt cx="56" cy="958"/>
          </a:xfrm>
        </p:grpSpPr>
        <p:sp>
          <p:nvSpPr>
            <p:cNvPr id="643139" name="Line 67"/>
            <p:cNvSpPr>
              <a:spLocks noChangeShapeType="1"/>
            </p:cNvSpPr>
            <p:nvPr/>
          </p:nvSpPr>
          <p:spPr bwMode="auto">
            <a:xfrm>
              <a:off x="4384" y="3096"/>
              <a:ext cx="0" cy="936"/>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3140" name="Oval 68"/>
            <p:cNvSpPr>
              <a:spLocks noChangeAspect="1" noChangeArrowheads="1"/>
            </p:cNvSpPr>
            <p:nvPr/>
          </p:nvSpPr>
          <p:spPr bwMode="auto">
            <a:xfrm>
              <a:off x="4355" y="3998"/>
              <a:ext cx="56" cy="56"/>
            </a:xfrm>
            <a:prstGeom prst="ellipse">
              <a:avLst/>
            </a:prstGeom>
            <a:solidFill>
              <a:srgbClr val="00FFFF"/>
            </a:solidFill>
            <a:ln w="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sp>
        <p:nvSpPr>
          <p:cNvPr id="643141" name="AutoShape 69"/>
          <p:cNvSpPr>
            <a:spLocks noChangeArrowheads="1"/>
          </p:cNvSpPr>
          <p:nvPr/>
        </p:nvSpPr>
        <p:spPr bwMode="auto">
          <a:xfrm rot="10800000">
            <a:off x="2139950" y="6172200"/>
            <a:ext cx="381000" cy="228600"/>
          </a:xfrm>
          <a:prstGeom prst="rightArrow">
            <a:avLst>
              <a:gd name="adj1" fmla="val 50000"/>
              <a:gd name="adj2" fmla="val 41667"/>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3076"/>
                                        </p:tgtEl>
                                        <p:attrNameLst>
                                          <p:attrName>style.visibility</p:attrName>
                                        </p:attrNameLst>
                                      </p:cBhvr>
                                      <p:to>
                                        <p:strVal val="visible"/>
                                      </p:to>
                                    </p:set>
                                    <p:animEffect transition="in" filter="dissolve">
                                      <p:cBhvr>
                                        <p:cTn id="7" dur="500"/>
                                        <p:tgtEl>
                                          <p:spTgt spid="643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3117"/>
                                        </p:tgtEl>
                                        <p:attrNameLst>
                                          <p:attrName>style.visibility</p:attrName>
                                        </p:attrNameLst>
                                      </p:cBhvr>
                                      <p:to>
                                        <p:strVal val="visible"/>
                                      </p:to>
                                    </p:set>
                                    <p:animEffect transition="in" filter="dissolve">
                                      <p:cBhvr>
                                        <p:cTn id="12" dur="500"/>
                                        <p:tgtEl>
                                          <p:spTgt spid="643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3129"/>
                                        </p:tgtEl>
                                        <p:attrNameLst>
                                          <p:attrName>style.visibility</p:attrName>
                                        </p:attrNameLst>
                                      </p:cBhvr>
                                      <p:to>
                                        <p:strVal val="visible"/>
                                      </p:to>
                                    </p:set>
                                    <p:animEffect transition="in" filter="dissolve">
                                      <p:cBhvr>
                                        <p:cTn id="17" dur="500"/>
                                        <p:tgtEl>
                                          <p:spTgt spid="643129"/>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643120"/>
                                        </p:tgtEl>
                                        <p:attrNameLst>
                                          <p:attrName>style.visibility</p:attrName>
                                        </p:attrNameLst>
                                      </p:cBhvr>
                                      <p:to>
                                        <p:strVal val="visible"/>
                                      </p:to>
                                    </p:set>
                                    <p:animEffect transition="in" filter="dissolve">
                                      <p:cBhvr>
                                        <p:cTn id="21" dur="500"/>
                                        <p:tgtEl>
                                          <p:spTgt spid="6431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43130"/>
                                        </p:tgtEl>
                                        <p:attrNameLst>
                                          <p:attrName>style.visibility</p:attrName>
                                        </p:attrNameLst>
                                      </p:cBhvr>
                                      <p:to>
                                        <p:strVal val="visible"/>
                                      </p:to>
                                    </p:set>
                                    <p:animEffect transition="in" filter="dissolve">
                                      <p:cBhvr>
                                        <p:cTn id="26" dur="500"/>
                                        <p:tgtEl>
                                          <p:spTgt spid="643130"/>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643121"/>
                                        </p:tgtEl>
                                        <p:attrNameLst>
                                          <p:attrName>style.visibility</p:attrName>
                                        </p:attrNameLst>
                                      </p:cBhvr>
                                      <p:to>
                                        <p:strVal val="visible"/>
                                      </p:to>
                                    </p:set>
                                    <p:animEffect transition="in" filter="dissolve">
                                      <p:cBhvr>
                                        <p:cTn id="30" dur="500"/>
                                        <p:tgtEl>
                                          <p:spTgt spid="6431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43114"/>
                                        </p:tgtEl>
                                        <p:attrNameLst>
                                          <p:attrName>style.visibility</p:attrName>
                                        </p:attrNameLst>
                                      </p:cBhvr>
                                      <p:to>
                                        <p:strVal val="visible"/>
                                      </p:to>
                                    </p:set>
                                    <p:animEffect transition="in" filter="dissolve">
                                      <p:cBhvr>
                                        <p:cTn id="35" dur="500"/>
                                        <p:tgtEl>
                                          <p:spTgt spid="643114"/>
                                        </p:tgtEl>
                                      </p:cBhvr>
                                    </p:animEffect>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643104"/>
                                        </p:tgtEl>
                                        <p:attrNameLst>
                                          <p:attrName>style.visibility</p:attrName>
                                        </p:attrNameLst>
                                      </p:cBhvr>
                                      <p:to>
                                        <p:strVal val="visible"/>
                                      </p:to>
                                    </p:set>
                                    <p:animEffect transition="in" filter="dissolve">
                                      <p:cBhvr>
                                        <p:cTn id="39" dur="500"/>
                                        <p:tgtEl>
                                          <p:spTgt spid="64310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43131"/>
                                        </p:tgtEl>
                                        <p:attrNameLst>
                                          <p:attrName>style.visibility</p:attrName>
                                        </p:attrNameLst>
                                      </p:cBhvr>
                                      <p:to>
                                        <p:strVal val="visible"/>
                                      </p:to>
                                    </p:set>
                                    <p:animEffect transition="in" filter="dissolve">
                                      <p:cBhvr>
                                        <p:cTn id="44" dur="500"/>
                                        <p:tgtEl>
                                          <p:spTgt spid="643131"/>
                                        </p:tgtEl>
                                      </p:cBhvr>
                                    </p:animEffect>
                                  </p:childTnLst>
                                </p:cTn>
                              </p:par>
                            </p:childTnLst>
                          </p:cTn>
                        </p:par>
                        <p:par>
                          <p:cTn id="45" fill="hold" nodeType="afterGroup">
                            <p:stCondLst>
                              <p:cond delay="500"/>
                            </p:stCondLst>
                            <p:childTnLst>
                              <p:par>
                                <p:cTn id="46" presetID="9" presetClass="entr" presetSubtype="0" fill="hold" nodeType="afterEffect">
                                  <p:stCondLst>
                                    <p:cond delay="0"/>
                                  </p:stCondLst>
                                  <p:childTnLst>
                                    <p:set>
                                      <p:cBhvr>
                                        <p:cTn id="47" dur="1" fill="hold">
                                          <p:stCondLst>
                                            <p:cond delay="0"/>
                                          </p:stCondLst>
                                        </p:cTn>
                                        <p:tgtEl>
                                          <p:spTgt spid="643124"/>
                                        </p:tgtEl>
                                        <p:attrNameLst>
                                          <p:attrName>style.visibility</p:attrName>
                                        </p:attrNameLst>
                                      </p:cBhvr>
                                      <p:to>
                                        <p:strVal val="visible"/>
                                      </p:to>
                                    </p:set>
                                    <p:animEffect transition="in" filter="dissolve">
                                      <p:cBhvr>
                                        <p:cTn id="48" dur="500"/>
                                        <p:tgtEl>
                                          <p:spTgt spid="6431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43101"/>
                                        </p:tgtEl>
                                        <p:attrNameLst>
                                          <p:attrName>style.visibility</p:attrName>
                                        </p:attrNameLst>
                                      </p:cBhvr>
                                      <p:to>
                                        <p:strVal val="visible"/>
                                      </p:to>
                                    </p:set>
                                    <p:animEffect transition="in" filter="dissolve">
                                      <p:cBhvr>
                                        <p:cTn id="53" dur="500"/>
                                        <p:tgtEl>
                                          <p:spTgt spid="643101"/>
                                        </p:tgtEl>
                                      </p:cBhvr>
                                    </p:animEffect>
                                  </p:childTnLst>
                                </p:cTn>
                              </p:par>
                            </p:childTnLst>
                          </p:cTn>
                        </p:par>
                        <p:par>
                          <p:cTn id="54" fill="hold" nodeType="afterGroup">
                            <p:stCondLst>
                              <p:cond delay="500"/>
                            </p:stCondLst>
                            <p:childTnLst>
                              <p:par>
                                <p:cTn id="55" presetID="9" presetClass="entr" presetSubtype="0" fill="hold" nodeType="afterEffect">
                                  <p:stCondLst>
                                    <p:cond delay="0"/>
                                  </p:stCondLst>
                                  <p:childTnLst>
                                    <p:set>
                                      <p:cBhvr>
                                        <p:cTn id="56" dur="1" fill="hold">
                                          <p:stCondLst>
                                            <p:cond delay="0"/>
                                          </p:stCondLst>
                                        </p:cTn>
                                        <p:tgtEl>
                                          <p:spTgt spid="643135"/>
                                        </p:tgtEl>
                                        <p:attrNameLst>
                                          <p:attrName>style.visibility</p:attrName>
                                        </p:attrNameLst>
                                      </p:cBhvr>
                                      <p:to>
                                        <p:strVal val="visible"/>
                                      </p:to>
                                    </p:set>
                                    <p:animEffect transition="in" filter="dissolve">
                                      <p:cBhvr>
                                        <p:cTn id="57" dur="500"/>
                                        <p:tgtEl>
                                          <p:spTgt spid="643135"/>
                                        </p:tgtEl>
                                      </p:cBhvr>
                                    </p:animEffect>
                                  </p:childTnLst>
                                </p:cTn>
                              </p:par>
                            </p:childTnLst>
                          </p:cTn>
                        </p:par>
                        <p:par>
                          <p:cTn id="58" fill="hold" nodeType="afterGroup">
                            <p:stCondLst>
                              <p:cond delay="1000"/>
                            </p:stCondLst>
                            <p:childTnLst>
                              <p:par>
                                <p:cTn id="59" presetID="9" presetClass="entr" presetSubtype="0" fill="hold" grpId="0" nodeType="afterEffect">
                                  <p:stCondLst>
                                    <p:cond delay="0"/>
                                  </p:stCondLst>
                                  <p:childTnLst>
                                    <p:set>
                                      <p:cBhvr>
                                        <p:cTn id="60" dur="1" fill="hold">
                                          <p:stCondLst>
                                            <p:cond delay="0"/>
                                          </p:stCondLst>
                                        </p:cTn>
                                        <p:tgtEl>
                                          <p:spTgt spid="643074"/>
                                        </p:tgtEl>
                                        <p:attrNameLst>
                                          <p:attrName>style.visibility</p:attrName>
                                        </p:attrNameLst>
                                      </p:cBhvr>
                                      <p:to>
                                        <p:strVal val="visible"/>
                                      </p:to>
                                    </p:set>
                                    <p:animEffect transition="in" filter="dissolve">
                                      <p:cBhvr>
                                        <p:cTn id="61" dur="500"/>
                                        <p:tgtEl>
                                          <p:spTgt spid="64307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643132"/>
                                        </p:tgtEl>
                                        <p:attrNameLst>
                                          <p:attrName>style.visibility</p:attrName>
                                        </p:attrNameLst>
                                      </p:cBhvr>
                                      <p:to>
                                        <p:strVal val="visible"/>
                                      </p:to>
                                    </p:set>
                                    <p:animEffect transition="in" filter="dissolve">
                                      <p:cBhvr>
                                        <p:cTn id="66" dur="500"/>
                                        <p:tgtEl>
                                          <p:spTgt spid="643132"/>
                                        </p:tgtEl>
                                      </p:cBhvr>
                                    </p:animEffect>
                                  </p:childTnLst>
                                </p:cTn>
                              </p:par>
                            </p:childTnLst>
                          </p:cTn>
                        </p:par>
                        <p:par>
                          <p:cTn id="67" fill="hold" nodeType="afterGroup">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643125"/>
                                        </p:tgtEl>
                                        <p:attrNameLst>
                                          <p:attrName>style.visibility</p:attrName>
                                        </p:attrNameLst>
                                      </p:cBhvr>
                                      <p:to>
                                        <p:strVal val="visible"/>
                                      </p:to>
                                    </p:set>
                                    <p:animEffect transition="in" filter="dissolve">
                                      <p:cBhvr>
                                        <p:cTn id="70" dur="500"/>
                                        <p:tgtEl>
                                          <p:spTgt spid="64312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643105"/>
                                        </p:tgtEl>
                                        <p:attrNameLst>
                                          <p:attrName>style.visibility</p:attrName>
                                        </p:attrNameLst>
                                      </p:cBhvr>
                                      <p:to>
                                        <p:strVal val="visible"/>
                                      </p:to>
                                    </p:set>
                                    <p:animEffect transition="in" filter="dissolve">
                                      <p:cBhvr>
                                        <p:cTn id="75" dur="500"/>
                                        <p:tgtEl>
                                          <p:spTgt spid="643105"/>
                                        </p:tgtEl>
                                      </p:cBhvr>
                                    </p:animEffect>
                                  </p:childTnLst>
                                </p:cTn>
                              </p:par>
                            </p:childTnLst>
                          </p:cTn>
                        </p:par>
                        <p:par>
                          <p:cTn id="76" fill="hold" nodeType="afterGroup">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643122"/>
                                        </p:tgtEl>
                                        <p:attrNameLst>
                                          <p:attrName>style.visibility</p:attrName>
                                        </p:attrNameLst>
                                      </p:cBhvr>
                                      <p:to>
                                        <p:strVal val="visible"/>
                                      </p:to>
                                    </p:set>
                                    <p:animEffect transition="in" filter="dissolve">
                                      <p:cBhvr>
                                        <p:cTn id="79" dur="500"/>
                                        <p:tgtEl>
                                          <p:spTgt spid="64312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643133"/>
                                        </p:tgtEl>
                                        <p:attrNameLst>
                                          <p:attrName>style.visibility</p:attrName>
                                        </p:attrNameLst>
                                      </p:cBhvr>
                                      <p:to>
                                        <p:strVal val="visible"/>
                                      </p:to>
                                    </p:set>
                                    <p:animEffect transition="in" filter="dissolve">
                                      <p:cBhvr>
                                        <p:cTn id="84" dur="500"/>
                                        <p:tgtEl>
                                          <p:spTgt spid="643133"/>
                                        </p:tgtEl>
                                      </p:cBhvr>
                                    </p:animEffect>
                                  </p:childTnLst>
                                </p:cTn>
                              </p:par>
                            </p:childTnLst>
                          </p:cTn>
                        </p:par>
                        <p:par>
                          <p:cTn id="85" fill="hold" nodeType="afterGroup">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643126"/>
                                        </p:tgtEl>
                                        <p:attrNameLst>
                                          <p:attrName>style.visibility</p:attrName>
                                        </p:attrNameLst>
                                      </p:cBhvr>
                                      <p:to>
                                        <p:strVal val="visible"/>
                                      </p:to>
                                    </p:set>
                                    <p:animEffect transition="in" filter="dissolve">
                                      <p:cBhvr>
                                        <p:cTn id="88" dur="500"/>
                                        <p:tgtEl>
                                          <p:spTgt spid="64312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643102"/>
                                        </p:tgtEl>
                                        <p:attrNameLst>
                                          <p:attrName>style.visibility</p:attrName>
                                        </p:attrNameLst>
                                      </p:cBhvr>
                                      <p:to>
                                        <p:strVal val="visible"/>
                                      </p:to>
                                    </p:set>
                                    <p:animEffect transition="in" filter="dissolve">
                                      <p:cBhvr>
                                        <p:cTn id="93" dur="500"/>
                                        <p:tgtEl>
                                          <p:spTgt spid="643102"/>
                                        </p:tgtEl>
                                      </p:cBhvr>
                                    </p:animEffect>
                                  </p:childTnLst>
                                </p:cTn>
                              </p:par>
                            </p:childTnLst>
                          </p:cTn>
                        </p:par>
                        <p:par>
                          <p:cTn id="94" fill="hold" nodeType="afterGroup">
                            <p:stCondLst>
                              <p:cond delay="500"/>
                            </p:stCondLst>
                            <p:childTnLst>
                              <p:par>
                                <p:cTn id="95" presetID="9" presetClass="entr" presetSubtype="0" fill="hold" nodeType="afterEffect">
                                  <p:stCondLst>
                                    <p:cond delay="0"/>
                                  </p:stCondLst>
                                  <p:childTnLst>
                                    <p:set>
                                      <p:cBhvr>
                                        <p:cTn id="96" dur="1" fill="hold">
                                          <p:stCondLst>
                                            <p:cond delay="0"/>
                                          </p:stCondLst>
                                        </p:cTn>
                                        <p:tgtEl>
                                          <p:spTgt spid="643138"/>
                                        </p:tgtEl>
                                        <p:attrNameLst>
                                          <p:attrName>style.visibility</p:attrName>
                                        </p:attrNameLst>
                                      </p:cBhvr>
                                      <p:to>
                                        <p:strVal val="visible"/>
                                      </p:to>
                                    </p:set>
                                    <p:animEffect transition="in" filter="dissolve">
                                      <p:cBhvr>
                                        <p:cTn id="97" dur="500"/>
                                        <p:tgtEl>
                                          <p:spTgt spid="643138"/>
                                        </p:tgtEl>
                                      </p:cBhvr>
                                    </p:animEffect>
                                  </p:childTnLst>
                                </p:cTn>
                              </p:par>
                            </p:childTnLst>
                          </p:cTn>
                        </p:par>
                        <p:par>
                          <p:cTn id="98" fill="hold" nodeType="afterGroup">
                            <p:stCondLst>
                              <p:cond delay="1000"/>
                            </p:stCondLst>
                            <p:childTnLst>
                              <p:par>
                                <p:cTn id="99" presetID="9" presetClass="entr" presetSubtype="0" fill="hold" grpId="0" nodeType="afterEffect">
                                  <p:stCondLst>
                                    <p:cond delay="0"/>
                                  </p:stCondLst>
                                  <p:childTnLst>
                                    <p:set>
                                      <p:cBhvr>
                                        <p:cTn id="100" dur="1" fill="hold">
                                          <p:stCondLst>
                                            <p:cond delay="0"/>
                                          </p:stCondLst>
                                        </p:cTn>
                                        <p:tgtEl>
                                          <p:spTgt spid="643075"/>
                                        </p:tgtEl>
                                        <p:attrNameLst>
                                          <p:attrName>style.visibility</p:attrName>
                                        </p:attrNameLst>
                                      </p:cBhvr>
                                      <p:to>
                                        <p:strVal val="visible"/>
                                      </p:to>
                                    </p:set>
                                    <p:animEffect transition="in" filter="dissolve">
                                      <p:cBhvr>
                                        <p:cTn id="101" dur="500"/>
                                        <p:tgtEl>
                                          <p:spTgt spid="64307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643134"/>
                                        </p:tgtEl>
                                        <p:attrNameLst>
                                          <p:attrName>style.visibility</p:attrName>
                                        </p:attrNameLst>
                                      </p:cBhvr>
                                      <p:to>
                                        <p:strVal val="visible"/>
                                      </p:to>
                                    </p:set>
                                    <p:animEffect transition="in" filter="dissolve">
                                      <p:cBhvr>
                                        <p:cTn id="106" dur="500"/>
                                        <p:tgtEl>
                                          <p:spTgt spid="643134"/>
                                        </p:tgtEl>
                                      </p:cBhvr>
                                    </p:animEffect>
                                  </p:childTnLst>
                                </p:cTn>
                              </p:par>
                            </p:childTnLst>
                          </p:cTn>
                        </p:par>
                        <p:par>
                          <p:cTn id="107" fill="hold" nodeType="afterGroup">
                            <p:stCondLst>
                              <p:cond delay="500"/>
                            </p:stCondLst>
                            <p:childTnLst>
                              <p:par>
                                <p:cTn id="108" presetID="9" presetClass="entr" presetSubtype="0" fill="hold" grpId="0" nodeType="afterEffect">
                                  <p:stCondLst>
                                    <p:cond delay="0"/>
                                  </p:stCondLst>
                                  <p:childTnLst>
                                    <p:set>
                                      <p:cBhvr>
                                        <p:cTn id="109" dur="1" fill="hold">
                                          <p:stCondLst>
                                            <p:cond delay="0"/>
                                          </p:stCondLst>
                                        </p:cTn>
                                        <p:tgtEl>
                                          <p:spTgt spid="643127"/>
                                        </p:tgtEl>
                                        <p:attrNameLst>
                                          <p:attrName>style.visibility</p:attrName>
                                        </p:attrNameLst>
                                      </p:cBhvr>
                                      <p:to>
                                        <p:strVal val="visible"/>
                                      </p:to>
                                    </p:set>
                                    <p:animEffect transition="in" filter="dissolve">
                                      <p:cBhvr>
                                        <p:cTn id="110" dur="500"/>
                                        <p:tgtEl>
                                          <p:spTgt spid="64312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nodeType="clickEffect">
                                  <p:stCondLst>
                                    <p:cond delay="0"/>
                                  </p:stCondLst>
                                  <p:childTnLst>
                                    <p:set>
                                      <p:cBhvr>
                                        <p:cTn id="114" dur="1" fill="hold">
                                          <p:stCondLst>
                                            <p:cond delay="0"/>
                                          </p:stCondLst>
                                        </p:cTn>
                                        <p:tgtEl>
                                          <p:spTgt spid="643108"/>
                                        </p:tgtEl>
                                        <p:attrNameLst>
                                          <p:attrName>style.visibility</p:attrName>
                                        </p:attrNameLst>
                                      </p:cBhvr>
                                      <p:to>
                                        <p:strVal val="visible"/>
                                      </p:to>
                                    </p:set>
                                    <p:animEffect transition="in" filter="dissolve">
                                      <p:cBhvr>
                                        <p:cTn id="115" dur="500"/>
                                        <p:tgtEl>
                                          <p:spTgt spid="643108"/>
                                        </p:tgtEl>
                                      </p:cBhvr>
                                    </p:animEffect>
                                  </p:childTnLst>
                                </p:cTn>
                              </p:par>
                            </p:childTnLst>
                          </p:cTn>
                        </p:par>
                        <p:par>
                          <p:cTn id="116" fill="hold" nodeType="afterGroup">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643123"/>
                                        </p:tgtEl>
                                        <p:attrNameLst>
                                          <p:attrName>style.visibility</p:attrName>
                                        </p:attrNameLst>
                                      </p:cBhvr>
                                      <p:to>
                                        <p:strVal val="visible"/>
                                      </p:to>
                                    </p:set>
                                    <p:animEffect transition="in" filter="dissolve">
                                      <p:cBhvr>
                                        <p:cTn id="119" dur="500"/>
                                        <p:tgtEl>
                                          <p:spTgt spid="643123"/>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643141"/>
                                        </p:tgtEl>
                                        <p:attrNameLst>
                                          <p:attrName>style.visibility</p:attrName>
                                        </p:attrNameLst>
                                      </p:cBhvr>
                                      <p:to>
                                        <p:strVal val="visible"/>
                                      </p:to>
                                    </p:set>
                                    <p:animEffect transition="in" filter="dissolve">
                                      <p:cBhvr>
                                        <p:cTn id="124" dur="500"/>
                                        <p:tgtEl>
                                          <p:spTgt spid="643141"/>
                                        </p:tgtEl>
                                      </p:cBhvr>
                                    </p:animEffect>
                                  </p:childTnLst>
                                </p:cTn>
                              </p:par>
                            </p:childTnLst>
                          </p:cTn>
                        </p:par>
                        <p:par>
                          <p:cTn id="125" fill="hold" nodeType="afterGroup">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643128"/>
                                        </p:tgtEl>
                                        <p:attrNameLst>
                                          <p:attrName>style.visibility</p:attrName>
                                        </p:attrNameLst>
                                      </p:cBhvr>
                                      <p:to>
                                        <p:strVal val="visible"/>
                                      </p:to>
                                    </p:set>
                                    <p:animEffect transition="in" filter="dissolve">
                                      <p:cBhvr>
                                        <p:cTn id="128" dur="500"/>
                                        <p:tgtEl>
                                          <p:spTgt spid="64312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643103"/>
                                        </p:tgtEl>
                                        <p:attrNameLst>
                                          <p:attrName>style.visibility</p:attrName>
                                        </p:attrNameLst>
                                      </p:cBhvr>
                                      <p:to>
                                        <p:strVal val="visible"/>
                                      </p:to>
                                    </p:set>
                                    <p:animEffect transition="in" filter="dissolve">
                                      <p:cBhvr>
                                        <p:cTn id="133" dur="500"/>
                                        <p:tgtEl>
                                          <p:spTgt spid="64310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nodeType="clickEffect">
                                  <p:stCondLst>
                                    <p:cond delay="0"/>
                                  </p:stCondLst>
                                  <p:childTnLst>
                                    <p:set>
                                      <p:cBhvr>
                                        <p:cTn id="137" dur="1" fill="hold">
                                          <p:stCondLst>
                                            <p:cond delay="0"/>
                                          </p:stCondLst>
                                        </p:cTn>
                                        <p:tgtEl>
                                          <p:spTgt spid="643111"/>
                                        </p:tgtEl>
                                        <p:attrNameLst>
                                          <p:attrName>style.visibility</p:attrName>
                                        </p:attrNameLst>
                                      </p:cBhvr>
                                      <p:to>
                                        <p:strVal val="visible"/>
                                      </p:to>
                                    </p:set>
                                    <p:animEffect transition="in" filter="dissolve">
                                      <p:cBhvr>
                                        <p:cTn id="138" dur="500"/>
                                        <p:tgtEl>
                                          <p:spTgt spid="643111"/>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643099"/>
                                        </p:tgtEl>
                                        <p:attrNameLst>
                                          <p:attrName>style.visibility</p:attrName>
                                        </p:attrNameLst>
                                      </p:cBhvr>
                                      <p:to>
                                        <p:strVal val="visible"/>
                                      </p:to>
                                    </p:set>
                                    <p:animEffect transition="in" filter="dissolve">
                                      <p:cBhvr>
                                        <p:cTn id="143" dur="500"/>
                                        <p:tgtEl>
                                          <p:spTgt spid="643099"/>
                                        </p:tgtEl>
                                      </p:cBhvr>
                                    </p:animEffect>
                                  </p:childTnLst>
                                </p:cTn>
                              </p:par>
                            </p:childTnLst>
                          </p:cTn>
                        </p:par>
                        <p:par>
                          <p:cTn id="144" fill="hold" nodeType="afterGroup">
                            <p:stCondLst>
                              <p:cond delay="500"/>
                            </p:stCondLst>
                            <p:childTnLst>
                              <p:par>
                                <p:cTn id="145" presetID="9" presetClass="entr" presetSubtype="0" fill="hold" grpId="0" nodeType="afterEffect">
                                  <p:stCondLst>
                                    <p:cond delay="0"/>
                                  </p:stCondLst>
                                  <p:childTnLst>
                                    <p:set>
                                      <p:cBhvr>
                                        <p:cTn id="146" dur="1" fill="hold">
                                          <p:stCondLst>
                                            <p:cond delay="0"/>
                                          </p:stCondLst>
                                        </p:cTn>
                                        <p:tgtEl>
                                          <p:spTgt spid="643116"/>
                                        </p:tgtEl>
                                        <p:attrNameLst>
                                          <p:attrName>style.visibility</p:attrName>
                                        </p:attrNameLst>
                                      </p:cBhvr>
                                      <p:to>
                                        <p:strVal val="visible"/>
                                      </p:to>
                                    </p:set>
                                    <p:animEffect transition="in" filter="dissolve">
                                      <p:cBhvr>
                                        <p:cTn id="147" dur="500"/>
                                        <p:tgtEl>
                                          <p:spTgt spid="643116"/>
                                        </p:tgtEl>
                                      </p:cBhvr>
                                    </p:animEffect>
                                  </p:childTnLst>
                                </p:cTn>
                              </p:par>
                            </p:childTnLst>
                          </p:cTn>
                        </p:par>
                        <p:par>
                          <p:cTn id="148" fill="hold" nodeType="afterGroup">
                            <p:stCondLst>
                              <p:cond delay="1000"/>
                            </p:stCondLst>
                            <p:childTnLst>
                              <p:par>
                                <p:cTn id="149" presetID="9" presetClass="entr" presetSubtype="0" fill="hold" grpId="0" nodeType="afterEffect">
                                  <p:stCondLst>
                                    <p:cond delay="0"/>
                                  </p:stCondLst>
                                  <p:childTnLst>
                                    <p:set>
                                      <p:cBhvr>
                                        <p:cTn id="150" dur="1" fill="hold">
                                          <p:stCondLst>
                                            <p:cond delay="0"/>
                                          </p:stCondLst>
                                        </p:cTn>
                                        <p:tgtEl>
                                          <p:spTgt spid="643115"/>
                                        </p:tgtEl>
                                        <p:attrNameLst>
                                          <p:attrName>style.visibility</p:attrName>
                                        </p:attrNameLst>
                                      </p:cBhvr>
                                      <p:to>
                                        <p:strVal val="visible"/>
                                      </p:to>
                                    </p:set>
                                    <p:animEffect transition="in" filter="dissolve">
                                      <p:cBhvr>
                                        <p:cTn id="151" dur="500"/>
                                        <p:tgtEl>
                                          <p:spTgt spid="643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4" grpId="0" autoUpdateAnimBg="0"/>
      <p:bldP spid="643075" grpId="0" autoUpdateAnimBg="0"/>
      <p:bldP spid="643099" grpId="0" animBg="1"/>
      <p:bldP spid="643101" grpId="0" animBg="1"/>
      <p:bldP spid="643102" grpId="0" animBg="1"/>
      <p:bldP spid="643103" grpId="0" animBg="1"/>
      <p:bldP spid="643104" grpId="0" animBg="1"/>
      <p:bldP spid="643114" grpId="0" autoUpdateAnimBg="0"/>
      <p:bldP spid="643115" grpId="0" autoUpdateAnimBg="0"/>
      <p:bldP spid="643116" grpId="0" animBg="1"/>
      <p:bldP spid="643120" grpId="0" autoUpdateAnimBg="0"/>
      <p:bldP spid="643121" grpId="0" autoUpdateAnimBg="0"/>
      <p:bldP spid="643122" grpId="0" autoUpdateAnimBg="0"/>
      <p:bldP spid="643123" grpId="0" autoUpdateAnimBg="0"/>
      <p:bldP spid="643125" grpId="0" autoUpdateAnimBg="0"/>
      <p:bldP spid="643126" grpId="0" autoUpdateAnimBg="0"/>
      <p:bldP spid="643127" grpId="0" autoUpdateAnimBg="0"/>
      <p:bldP spid="643128" grpId="0" autoUpdateAnimBg="0"/>
      <p:bldP spid="643129" grpId="0" animBg="1"/>
      <p:bldP spid="643130" grpId="0" animBg="1"/>
      <p:bldP spid="643131" grpId="0" animBg="1"/>
      <p:bldP spid="643132" grpId="0" animBg="1"/>
      <p:bldP spid="643133" grpId="0" animBg="1"/>
      <p:bldP spid="643134" grpId="0" animBg="1"/>
      <p:bldP spid="6431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228600" y="2286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6.10. Curvas características de los motores de CC I</a:t>
            </a:r>
            <a:endParaRPr lang="es-ES_tradnl" altLang="es-ES" b="0">
              <a:latin typeface="Tahoma" pitchFamily="34" charset="0"/>
            </a:endParaRPr>
          </a:p>
        </p:txBody>
      </p:sp>
      <p:pic>
        <p:nvPicPr>
          <p:cNvPr id="6441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0" y="4953000"/>
            <a:ext cx="1060450" cy="739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pic>
        <p:nvPicPr>
          <p:cNvPr id="6441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100" y="5894388"/>
            <a:ext cx="2578100" cy="735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grpSp>
        <p:nvGrpSpPr>
          <p:cNvPr id="644109" name="Group 13"/>
          <p:cNvGrpSpPr>
            <a:grpSpLocks/>
          </p:cNvGrpSpPr>
          <p:nvPr/>
        </p:nvGrpSpPr>
        <p:grpSpPr bwMode="auto">
          <a:xfrm>
            <a:off x="2438400" y="5880100"/>
            <a:ext cx="2984500" cy="825500"/>
            <a:chOff x="1536" y="3704"/>
            <a:chExt cx="1880" cy="520"/>
          </a:xfrm>
        </p:grpSpPr>
        <p:sp>
          <p:nvSpPr>
            <p:cNvPr id="644110" name="Rectangle 14"/>
            <p:cNvSpPr>
              <a:spLocks noChangeArrowheads="1"/>
            </p:cNvSpPr>
            <p:nvPr/>
          </p:nvSpPr>
          <p:spPr bwMode="auto">
            <a:xfrm>
              <a:off x="1536" y="3712"/>
              <a:ext cx="1880" cy="512"/>
            </a:xfrm>
            <a:prstGeom prst="rect">
              <a:avLst/>
            </a:prstGeom>
            <a:solidFill>
              <a:srgbClr val="FF0000"/>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pic>
          <p:nvPicPr>
            <p:cNvPr id="64411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3704"/>
              <a:ext cx="1785" cy="50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grpSp>
      <p:grpSp>
        <p:nvGrpSpPr>
          <p:cNvPr id="644112" name="Group 16"/>
          <p:cNvGrpSpPr>
            <a:grpSpLocks/>
          </p:cNvGrpSpPr>
          <p:nvPr/>
        </p:nvGrpSpPr>
        <p:grpSpPr bwMode="auto">
          <a:xfrm>
            <a:off x="2679700" y="5054600"/>
            <a:ext cx="3276600" cy="768350"/>
            <a:chOff x="1688" y="3184"/>
            <a:chExt cx="2064" cy="484"/>
          </a:xfrm>
        </p:grpSpPr>
        <p:pic>
          <p:nvPicPr>
            <p:cNvPr id="644113"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4" y="3232"/>
              <a:ext cx="823"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pic>
          <p:nvPicPr>
            <p:cNvPr id="644114"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3" y="3239"/>
              <a:ext cx="841" cy="24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sp>
          <p:nvSpPr>
            <p:cNvPr id="644115" name="Rectangle 19"/>
            <p:cNvSpPr>
              <a:spLocks noChangeArrowheads="1"/>
            </p:cNvSpPr>
            <p:nvPr/>
          </p:nvSpPr>
          <p:spPr bwMode="auto">
            <a:xfrm>
              <a:off x="1688" y="3184"/>
              <a:ext cx="2064" cy="288"/>
            </a:xfrm>
            <a:prstGeom prst="rect">
              <a:avLst/>
            </a:prstGeom>
            <a:noFill/>
            <a:ln w="25400">
              <a:solidFill>
                <a:schemeClr val="accent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spAutoFit/>
            </a:bodyPr>
            <a:lstStyle/>
            <a:p>
              <a:endParaRPr lang="es-ES"/>
            </a:p>
          </p:txBody>
        </p:sp>
        <p:sp>
          <p:nvSpPr>
            <p:cNvPr id="644116" name="Text Box 20"/>
            <p:cNvSpPr txBox="1">
              <a:spLocks noChangeArrowheads="1"/>
            </p:cNvSpPr>
            <p:nvPr/>
          </p:nvSpPr>
          <p:spPr bwMode="auto">
            <a:xfrm>
              <a:off x="1888" y="3456"/>
              <a:ext cx="1584"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solidFill>
                    <a:schemeClr val="accent2"/>
                  </a:solidFill>
                  <a:effectLst>
                    <a:outerShdw blurRad="38100" dist="38100" dir="2700000" algn="tl">
                      <a:srgbClr val="000000"/>
                    </a:outerShdw>
                  </a:effectLst>
                </a:rPr>
                <a:t>Ec. General maq. CC</a:t>
              </a:r>
              <a:endParaRPr lang="es-ES" altLang="es-ES" sz="1600">
                <a:solidFill>
                  <a:schemeClr val="accent2"/>
                </a:solidFill>
                <a:effectLst>
                  <a:outerShdw blurRad="38100" dist="38100" dir="2700000" algn="tl">
                    <a:srgbClr val="000000"/>
                  </a:outerShdw>
                </a:effectLst>
              </a:endParaRPr>
            </a:p>
          </p:txBody>
        </p:sp>
      </p:grpSp>
      <p:sp>
        <p:nvSpPr>
          <p:cNvPr id="644117" name="AutoShape 21"/>
          <p:cNvSpPr>
            <a:spLocks noChangeArrowheads="1"/>
          </p:cNvSpPr>
          <p:nvPr/>
        </p:nvSpPr>
        <p:spPr bwMode="auto">
          <a:xfrm>
            <a:off x="6083300" y="5118100"/>
            <a:ext cx="762000" cy="381000"/>
          </a:xfrm>
          <a:prstGeom prst="rightArrow">
            <a:avLst>
              <a:gd name="adj1" fmla="val 50000"/>
              <a:gd name="adj2" fmla="val 50000"/>
            </a:avLst>
          </a:prstGeom>
          <a:solidFill>
            <a:schemeClr val="tx1"/>
          </a:solidFill>
          <a:ln w="12700">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4118" name="AutoShape 22"/>
          <p:cNvSpPr>
            <a:spLocks noChangeArrowheads="1"/>
          </p:cNvSpPr>
          <p:nvPr/>
        </p:nvSpPr>
        <p:spPr bwMode="auto">
          <a:xfrm flipV="1">
            <a:off x="8001000" y="5372100"/>
            <a:ext cx="609600" cy="6604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12700">
            <a:solidFill>
              <a:srgbClr val="000000"/>
            </a:solidFill>
            <a:miter lim="800000"/>
            <a:headEnd/>
            <a:tailEnd/>
          </a:ln>
          <a:effectLst>
            <a:outerShdw dist="35921" dir="2700000" algn="ctr" rotWithShape="0">
              <a:schemeClr val="bg2"/>
            </a:outerShdw>
          </a:effectLst>
        </p:spPr>
        <p:txBody>
          <a:bodyPr anchor="ctr">
            <a:spAutoFit/>
          </a:bodyPr>
          <a:lstStyle/>
          <a:p>
            <a:endParaRPr lang="es-ES"/>
          </a:p>
        </p:txBody>
      </p:sp>
      <p:sp>
        <p:nvSpPr>
          <p:cNvPr id="644119" name="AutoShape 23"/>
          <p:cNvSpPr>
            <a:spLocks noChangeArrowheads="1"/>
          </p:cNvSpPr>
          <p:nvPr/>
        </p:nvSpPr>
        <p:spPr bwMode="auto">
          <a:xfrm rot="-10800000">
            <a:off x="5461000" y="6057900"/>
            <a:ext cx="762000" cy="381000"/>
          </a:xfrm>
          <a:prstGeom prst="rightArrow">
            <a:avLst>
              <a:gd name="adj1" fmla="val 50000"/>
              <a:gd name="adj2" fmla="val 50000"/>
            </a:avLst>
          </a:prstGeom>
          <a:solidFill>
            <a:schemeClr val="tx1"/>
          </a:solidFill>
          <a:ln w="12700">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644133" name="Group 37"/>
          <p:cNvGrpSpPr>
            <a:grpSpLocks/>
          </p:cNvGrpSpPr>
          <p:nvPr/>
        </p:nvGrpSpPr>
        <p:grpSpPr bwMode="auto">
          <a:xfrm>
            <a:off x="304800" y="1447800"/>
            <a:ext cx="8686800" cy="3476625"/>
            <a:chOff x="192" y="912"/>
            <a:chExt cx="5472" cy="2190"/>
          </a:xfrm>
        </p:grpSpPr>
        <p:grpSp>
          <p:nvGrpSpPr>
            <p:cNvPr id="644099" name="Group 3"/>
            <p:cNvGrpSpPr>
              <a:grpSpLocks/>
            </p:cNvGrpSpPr>
            <p:nvPr/>
          </p:nvGrpSpPr>
          <p:grpSpPr bwMode="auto">
            <a:xfrm>
              <a:off x="192" y="912"/>
              <a:ext cx="5472" cy="2190"/>
              <a:chOff x="192" y="912"/>
              <a:chExt cx="5472" cy="2190"/>
            </a:xfrm>
          </p:grpSpPr>
          <p:grpSp>
            <p:nvGrpSpPr>
              <p:cNvPr id="644100" name="Group 4"/>
              <p:cNvGrpSpPr>
                <a:grpSpLocks/>
              </p:cNvGrpSpPr>
              <p:nvPr/>
            </p:nvGrpSpPr>
            <p:grpSpPr bwMode="auto">
              <a:xfrm>
                <a:off x="208" y="912"/>
                <a:ext cx="2528" cy="1776"/>
                <a:chOff x="544" y="960"/>
                <a:chExt cx="2528" cy="1776"/>
              </a:xfrm>
            </p:grpSpPr>
            <p:graphicFrame>
              <p:nvGraphicFramePr>
                <p:cNvPr id="644101" name="Object 5"/>
                <p:cNvGraphicFramePr>
                  <a:graphicFrameLocks noChangeAspect="1"/>
                </p:cNvGraphicFramePr>
                <p:nvPr/>
              </p:nvGraphicFramePr>
              <p:xfrm>
                <a:off x="642" y="960"/>
                <a:ext cx="2430" cy="1571"/>
              </p:xfrm>
              <a:graphic>
                <a:graphicData uri="http://schemas.openxmlformats.org/presentationml/2006/ole">
                  <mc:AlternateContent xmlns:mc="http://schemas.openxmlformats.org/markup-compatibility/2006">
                    <mc:Choice xmlns:v="urn:schemas-microsoft-com:vml" Requires="v">
                      <p:oleObj name="Imagen" r:id="rId8" imgW="2563200" imgH="1658160" progId="Word.Picture.8">
                        <p:embed/>
                      </p:oleObj>
                    </mc:Choice>
                    <mc:Fallback>
                      <p:oleObj name="Imagen" r:id="rId8" imgW="2563200" imgH="1658160" progId="Word.Picture.8">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 y="960"/>
                              <a:ext cx="2430" cy="157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44102" name="Text Box 6"/>
                <p:cNvSpPr txBox="1">
                  <a:spLocks noChangeArrowheads="1"/>
                </p:cNvSpPr>
                <p:nvPr/>
              </p:nvSpPr>
              <p:spPr bwMode="auto">
                <a:xfrm>
                  <a:off x="544" y="2496"/>
                  <a:ext cx="2448"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ctr">
                    <a:spcBef>
                      <a:spcPct val="0"/>
                    </a:spcBef>
                  </a:pPr>
                  <a:r>
                    <a:rPr lang="es-ES_tradnl" altLang="es-ES" sz="1900">
                      <a:solidFill>
                        <a:schemeClr val="accent2"/>
                      </a:solidFill>
                      <a:effectLst>
                        <a:outerShdw blurRad="38100" dist="38100" dir="2700000" algn="tl">
                          <a:srgbClr val="000000"/>
                        </a:outerShdw>
                      </a:effectLst>
                    </a:rPr>
                    <a:t>Motor de exc. independiente</a:t>
                  </a:r>
                </a:p>
              </p:txBody>
            </p:sp>
          </p:grpSp>
          <p:grpSp>
            <p:nvGrpSpPr>
              <p:cNvPr id="644103" name="Group 7"/>
              <p:cNvGrpSpPr>
                <a:grpSpLocks/>
              </p:cNvGrpSpPr>
              <p:nvPr/>
            </p:nvGrpSpPr>
            <p:grpSpPr bwMode="auto">
              <a:xfrm>
                <a:off x="3456" y="1104"/>
                <a:ext cx="2208" cy="1488"/>
                <a:chOff x="3216" y="1152"/>
                <a:chExt cx="2208" cy="1488"/>
              </a:xfrm>
            </p:grpSpPr>
            <p:graphicFrame>
              <p:nvGraphicFramePr>
                <p:cNvPr id="644104" name="Object 8"/>
                <p:cNvGraphicFramePr>
                  <a:graphicFrameLocks noChangeAspect="1"/>
                </p:cNvGraphicFramePr>
                <p:nvPr/>
              </p:nvGraphicFramePr>
              <p:xfrm>
                <a:off x="3408" y="1152"/>
                <a:ext cx="1877" cy="1304"/>
              </p:xfrm>
              <a:graphic>
                <a:graphicData uri="http://schemas.openxmlformats.org/presentationml/2006/ole">
                  <mc:AlternateContent xmlns:mc="http://schemas.openxmlformats.org/markup-compatibility/2006">
                    <mc:Choice xmlns:v="urn:schemas-microsoft-com:vml" Requires="v">
                      <p:oleObj name="Imagen" r:id="rId10" imgW="1972080" imgH="1371600" progId="Word.Picture.8">
                        <p:embed/>
                      </p:oleObj>
                    </mc:Choice>
                    <mc:Fallback>
                      <p:oleObj name="Imagen" r:id="rId10" imgW="1972080" imgH="1371600" progId="Word.Picture.8">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8" y="1152"/>
                              <a:ext cx="1877" cy="130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44105" name="Text Box 9"/>
                <p:cNvSpPr txBox="1">
                  <a:spLocks noChangeArrowheads="1"/>
                </p:cNvSpPr>
                <p:nvPr/>
              </p:nvSpPr>
              <p:spPr bwMode="auto">
                <a:xfrm>
                  <a:off x="3216" y="2400"/>
                  <a:ext cx="2208"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ctr">
                    <a:spcBef>
                      <a:spcPct val="0"/>
                    </a:spcBef>
                  </a:pPr>
                  <a:r>
                    <a:rPr lang="es-ES_tradnl" altLang="es-ES" sz="1900">
                      <a:solidFill>
                        <a:schemeClr val="accent2"/>
                      </a:solidFill>
                      <a:effectLst>
                        <a:outerShdw blurRad="38100" dist="38100" dir="2700000" algn="tl">
                          <a:srgbClr val="000000"/>
                        </a:outerShdw>
                      </a:effectLst>
                    </a:rPr>
                    <a:t>Motor de exc. derivación</a:t>
                  </a:r>
                </a:p>
              </p:txBody>
            </p:sp>
          </p:grpSp>
          <p:sp>
            <p:nvSpPr>
              <p:cNvPr id="644106" name="Text Box 10"/>
              <p:cNvSpPr txBox="1">
                <a:spLocks noChangeArrowheads="1"/>
              </p:cNvSpPr>
              <p:nvPr/>
            </p:nvSpPr>
            <p:spPr bwMode="auto">
              <a:xfrm>
                <a:off x="192" y="2736"/>
                <a:ext cx="5376" cy="366"/>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a:solidFill>
                      <a:srgbClr val="FFFFFF"/>
                    </a:solidFill>
                    <a:effectLst>
                      <a:outerShdw blurRad="38100" dist="38100" dir="2700000" algn="tl">
                        <a:srgbClr val="000000"/>
                      </a:outerShdw>
                    </a:effectLst>
                  </a:rPr>
                  <a:t>Desde el punto de vista funcional ambos motores son muy similares ya que el inducido está sometido a una tensión constante</a:t>
                </a:r>
                <a:endParaRPr lang="es-ES_tradnl" altLang="es-ES" sz="1800" u="sng">
                  <a:effectLst>
                    <a:outerShdw blurRad="38100" dist="38100" dir="2700000" algn="tl">
                      <a:srgbClr val="000000"/>
                    </a:outerShdw>
                  </a:effectLst>
                </a:endParaRPr>
              </a:p>
            </p:txBody>
          </p:sp>
        </p:grpSp>
        <p:sp>
          <p:nvSpPr>
            <p:cNvPr id="644127" name="Line 31"/>
            <p:cNvSpPr>
              <a:spLocks noChangeShapeType="1"/>
            </p:cNvSpPr>
            <p:nvPr/>
          </p:nvSpPr>
          <p:spPr bwMode="auto">
            <a:xfrm flipH="1">
              <a:off x="2352" y="1344"/>
              <a:ext cx="48" cy="0"/>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4128" name="Line 32"/>
            <p:cNvSpPr>
              <a:spLocks noChangeShapeType="1"/>
            </p:cNvSpPr>
            <p:nvPr/>
          </p:nvSpPr>
          <p:spPr bwMode="auto">
            <a:xfrm flipH="1">
              <a:off x="4704" y="1344"/>
              <a:ext cx="48" cy="0"/>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4129" name="Line 33"/>
            <p:cNvSpPr>
              <a:spLocks noChangeShapeType="1"/>
            </p:cNvSpPr>
            <p:nvPr/>
          </p:nvSpPr>
          <p:spPr bwMode="auto">
            <a:xfrm flipH="1">
              <a:off x="5136" y="1344"/>
              <a:ext cx="48" cy="0"/>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4130" name="Text Box 34"/>
            <p:cNvSpPr txBox="1">
              <a:spLocks noChangeArrowheads="1"/>
            </p:cNvSpPr>
            <p:nvPr/>
          </p:nvSpPr>
          <p:spPr bwMode="auto">
            <a:xfrm>
              <a:off x="2304" y="1104"/>
              <a:ext cx="192" cy="1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bg2"/>
                  </a:solidFill>
                  <a:miter lim="800000"/>
                  <a:headEnd/>
                  <a:tailEnd/>
                </a14:hiddenLine>
              </a:ext>
            </a:extLst>
          </p:spPr>
          <p:txBody>
            <a:bodyPr>
              <a:spAutoFit/>
            </a:bodyPr>
            <a:lstStyle/>
            <a:p>
              <a:pPr>
                <a:spcBef>
                  <a:spcPct val="50000"/>
                </a:spcBef>
              </a:pPr>
              <a:r>
                <a:rPr lang="es-ES_tradnl" altLang="es-ES">
                  <a:effectLst>
                    <a:outerShdw blurRad="38100" dist="38100" dir="2700000" algn="tl">
                      <a:srgbClr val="000000"/>
                    </a:outerShdw>
                  </a:effectLst>
                </a:rPr>
                <a:t>I</a:t>
              </a:r>
              <a:r>
                <a:rPr lang="es-ES_tradnl" altLang="es-ES" baseline="-25000">
                  <a:effectLst>
                    <a:outerShdw blurRad="38100" dist="38100" dir="2700000" algn="tl">
                      <a:srgbClr val="000000"/>
                    </a:outerShdw>
                  </a:effectLst>
                </a:rPr>
                <a:t>i</a:t>
              </a:r>
              <a:endParaRPr lang="es-ES" altLang="es-ES" baseline="-25000">
                <a:effectLst>
                  <a:outerShdw blurRad="38100" dist="38100" dir="2700000" algn="tl">
                    <a:srgbClr val="000000"/>
                  </a:outerShdw>
                </a:effectLst>
              </a:endParaRPr>
            </a:p>
          </p:txBody>
        </p:sp>
        <p:sp>
          <p:nvSpPr>
            <p:cNvPr id="644131" name="Line 35"/>
            <p:cNvSpPr>
              <a:spLocks noChangeShapeType="1"/>
            </p:cNvSpPr>
            <p:nvPr/>
          </p:nvSpPr>
          <p:spPr bwMode="auto">
            <a:xfrm>
              <a:off x="1632" y="1440"/>
              <a:ext cx="768" cy="0"/>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4132" name="Text Box 36"/>
            <p:cNvSpPr txBox="1">
              <a:spLocks noChangeArrowheads="1"/>
            </p:cNvSpPr>
            <p:nvPr/>
          </p:nvSpPr>
          <p:spPr bwMode="auto">
            <a:xfrm>
              <a:off x="4656" y="1344"/>
              <a:ext cx="192" cy="1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bg2"/>
                  </a:solidFill>
                  <a:miter lim="800000"/>
                  <a:headEnd/>
                  <a:tailEnd/>
                </a14:hiddenLine>
              </a:ext>
            </a:extLst>
          </p:spPr>
          <p:txBody>
            <a:bodyPr>
              <a:spAutoFit/>
            </a:bodyPr>
            <a:lstStyle/>
            <a:p>
              <a:pPr>
                <a:spcBef>
                  <a:spcPct val="50000"/>
                </a:spcBef>
              </a:pPr>
              <a:r>
                <a:rPr lang="es-ES_tradnl" altLang="es-ES">
                  <a:effectLst>
                    <a:outerShdw blurRad="38100" dist="38100" dir="2700000" algn="tl">
                      <a:srgbClr val="000000"/>
                    </a:outerShdw>
                  </a:effectLst>
                </a:rPr>
                <a:t>I</a:t>
              </a:r>
              <a:r>
                <a:rPr lang="es-ES_tradnl" altLang="es-ES" baseline="-25000">
                  <a:effectLst>
                    <a:outerShdw blurRad="38100" dist="38100" dir="2700000" algn="tl">
                      <a:srgbClr val="000000"/>
                    </a:outerShdw>
                  </a:effectLst>
                </a:rPr>
                <a:t>i</a:t>
              </a:r>
              <a:endParaRPr lang="es-ES" altLang="es-ES" baseline="-25000">
                <a:effectLst>
                  <a:outerShdw blurRad="38100" dist="38100" dir="2700000" algn="tl">
                    <a:srgbClr val="000000"/>
                  </a:outerShdw>
                </a:effectLst>
              </a:endParaRPr>
            </a:p>
          </p:txBody>
        </p:sp>
      </p:grpSp>
      <p:grpSp>
        <p:nvGrpSpPr>
          <p:cNvPr id="644135" name="Group 39"/>
          <p:cNvGrpSpPr>
            <a:grpSpLocks/>
          </p:cNvGrpSpPr>
          <p:nvPr/>
        </p:nvGrpSpPr>
        <p:grpSpPr bwMode="auto">
          <a:xfrm>
            <a:off x="152400" y="5041900"/>
            <a:ext cx="2133600" cy="1270000"/>
            <a:chOff x="96" y="3176"/>
            <a:chExt cx="1344" cy="800"/>
          </a:xfrm>
        </p:grpSpPr>
        <p:grpSp>
          <p:nvGrpSpPr>
            <p:cNvPr id="644120" name="Group 24"/>
            <p:cNvGrpSpPr>
              <a:grpSpLocks/>
            </p:cNvGrpSpPr>
            <p:nvPr/>
          </p:nvGrpSpPr>
          <p:grpSpPr bwMode="auto">
            <a:xfrm>
              <a:off x="96" y="3176"/>
              <a:ext cx="1344" cy="800"/>
              <a:chOff x="96" y="3176"/>
              <a:chExt cx="1344" cy="800"/>
            </a:xfrm>
          </p:grpSpPr>
          <p:sp>
            <p:nvSpPr>
              <p:cNvPr id="644121" name="Text Box 25"/>
              <p:cNvSpPr txBox="1">
                <a:spLocks noChangeArrowheads="1"/>
              </p:cNvSpPr>
              <p:nvPr/>
            </p:nvSpPr>
            <p:spPr bwMode="auto">
              <a:xfrm>
                <a:off x="96" y="3456"/>
                <a:ext cx="1344" cy="5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Ecuación del mo-tor derivación e independiente</a:t>
                </a:r>
                <a:endParaRPr lang="es-ES" altLang="es-ES" sz="1600">
                  <a:effectLst>
                    <a:outerShdw blurRad="38100" dist="38100" dir="2700000" algn="tl">
                      <a:srgbClr val="000000"/>
                    </a:outerShdw>
                  </a:effectLst>
                </a:endParaRPr>
              </a:p>
            </p:txBody>
          </p:sp>
          <p:grpSp>
            <p:nvGrpSpPr>
              <p:cNvPr id="644122" name="Group 26"/>
              <p:cNvGrpSpPr>
                <a:grpSpLocks/>
              </p:cNvGrpSpPr>
              <p:nvPr/>
            </p:nvGrpSpPr>
            <p:grpSpPr bwMode="auto">
              <a:xfrm>
                <a:off x="216" y="3176"/>
                <a:ext cx="1048" cy="288"/>
                <a:chOff x="216" y="3176"/>
                <a:chExt cx="1048" cy="288"/>
              </a:xfrm>
            </p:grpSpPr>
            <p:sp>
              <p:nvSpPr>
                <p:cNvPr id="644123" name="Rectangle 27"/>
                <p:cNvSpPr>
                  <a:spLocks noChangeArrowheads="1"/>
                </p:cNvSpPr>
                <p:nvPr/>
              </p:nvSpPr>
              <p:spPr bwMode="auto">
                <a:xfrm>
                  <a:off x="216" y="3176"/>
                  <a:ext cx="1048" cy="288"/>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pic>
              <p:nvPicPr>
                <p:cNvPr id="644124" name="Picture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 y="3217"/>
                  <a:ext cx="979" cy="23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grpSp>
        </p:grpSp>
        <p:sp>
          <p:nvSpPr>
            <p:cNvPr id="644134" name="Line 38"/>
            <p:cNvSpPr>
              <a:spLocks noChangeShapeType="1"/>
            </p:cNvSpPr>
            <p:nvPr/>
          </p:nvSpPr>
          <p:spPr bwMode="auto">
            <a:xfrm>
              <a:off x="783" y="3285"/>
              <a:ext cx="0" cy="96"/>
            </a:xfrm>
            <a:prstGeom prst="line">
              <a:avLst/>
            </a:prstGeom>
            <a:noFill/>
            <a:ln w="9525">
              <a:solidFill>
                <a:schemeClr val="tx1"/>
              </a:solidFill>
              <a:round/>
              <a:headEnd/>
              <a:tailEnd/>
            </a:ln>
            <a:effectLst>
              <a:outerShdw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4135"/>
                                        </p:tgtEl>
                                        <p:attrNameLst>
                                          <p:attrName>style.visibility</p:attrName>
                                        </p:attrNameLst>
                                      </p:cBhvr>
                                      <p:to>
                                        <p:strVal val="visible"/>
                                      </p:to>
                                    </p:set>
                                    <p:animEffect transition="in" filter="dissolve">
                                      <p:cBhvr>
                                        <p:cTn id="7" dur="500"/>
                                        <p:tgtEl>
                                          <p:spTgt spid="6441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4112"/>
                                        </p:tgtEl>
                                        <p:attrNameLst>
                                          <p:attrName>style.visibility</p:attrName>
                                        </p:attrNameLst>
                                      </p:cBhvr>
                                      <p:to>
                                        <p:strVal val="visible"/>
                                      </p:to>
                                    </p:set>
                                    <p:animEffect transition="in" filter="dissolve">
                                      <p:cBhvr>
                                        <p:cTn id="12" dur="500"/>
                                        <p:tgtEl>
                                          <p:spTgt spid="644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4117"/>
                                        </p:tgtEl>
                                        <p:attrNameLst>
                                          <p:attrName>style.visibility</p:attrName>
                                        </p:attrNameLst>
                                      </p:cBhvr>
                                      <p:to>
                                        <p:strVal val="visible"/>
                                      </p:to>
                                    </p:set>
                                    <p:animEffect transition="in" filter="dissolve">
                                      <p:cBhvr>
                                        <p:cTn id="17" dur="500"/>
                                        <p:tgtEl>
                                          <p:spTgt spid="644117"/>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644107"/>
                                        </p:tgtEl>
                                        <p:attrNameLst>
                                          <p:attrName>style.visibility</p:attrName>
                                        </p:attrNameLst>
                                      </p:cBhvr>
                                      <p:to>
                                        <p:strVal val="visible"/>
                                      </p:to>
                                    </p:set>
                                    <p:animEffect transition="in" filter="dissolve">
                                      <p:cBhvr>
                                        <p:cTn id="21" dur="500"/>
                                        <p:tgtEl>
                                          <p:spTgt spid="6441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44118"/>
                                        </p:tgtEl>
                                        <p:attrNameLst>
                                          <p:attrName>style.visibility</p:attrName>
                                        </p:attrNameLst>
                                      </p:cBhvr>
                                      <p:to>
                                        <p:strVal val="visible"/>
                                      </p:to>
                                    </p:set>
                                    <p:animEffect transition="in" filter="dissolve">
                                      <p:cBhvr>
                                        <p:cTn id="26" dur="500"/>
                                        <p:tgtEl>
                                          <p:spTgt spid="644118"/>
                                        </p:tgtEl>
                                      </p:cBhvr>
                                    </p:animEffect>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644108"/>
                                        </p:tgtEl>
                                        <p:attrNameLst>
                                          <p:attrName>style.visibility</p:attrName>
                                        </p:attrNameLst>
                                      </p:cBhvr>
                                      <p:to>
                                        <p:strVal val="visible"/>
                                      </p:to>
                                    </p:set>
                                    <p:animEffect transition="in" filter="dissolve">
                                      <p:cBhvr>
                                        <p:cTn id="30" dur="500"/>
                                        <p:tgtEl>
                                          <p:spTgt spid="64410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44119"/>
                                        </p:tgtEl>
                                        <p:attrNameLst>
                                          <p:attrName>style.visibility</p:attrName>
                                        </p:attrNameLst>
                                      </p:cBhvr>
                                      <p:to>
                                        <p:strVal val="visible"/>
                                      </p:to>
                                    </p:set>
                                    <p:animEffect transition="in" filter="dissolve">
                                      <p:cBhvr>
                                        <p:cTn id="35" dur="500"/>
                                        <p:tgtEl>
                                          <p:spTgt spid="644119"/>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644109"/>
                                        </p:tgtEl>
                                        <p:attrNameLst>
                                          <p:attrName>style.visibility</p:attrName>
                                        </p:attrNameLst>
                                      </p:cBhvr>
                                      <p:to>
                                        <p:strVal val="visible"/>
                                      </p:to>
                                    </p:set>
                                    <p:animEffect transition="in" filter="dissolve">
                                      <p:cBhvr>
                                        <p:cTn id="39" dur="500"/>
                                        <p:tgtEl>
                                          <p:spTgt spid="6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17" grpId="0" animBg="1"/>
      <p:bldP spid="644118" grpId="0" animBg="1"/>
      <p:bldP spid="6441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152400" y="3048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6.10. Curvas características de los motores de CC II</a:t>
            </a:r>
            <a:endParaRPr lang="es-ES_tradnl" altLang="es-ES" b="0">
              <a:latin typeface="Tahoma" pitchFamily="34" charset="0"/>
            </a:endParaRPr>
          </a:p>
        </p:txBody>
      </p:sp>
      <p:grpSp>
        <p:nvGrpSpPr>
          <p:cNvPr id="645123" name="Group 3"/>
          <p:cNvGrpSpPr>
            <a:grpSpLocks/>
          </p:cNvGrpSpPr>
          <p:nvPr/>
        </p:nvGrpSpPr>
        <p:grpSpPr bwMode="auto">
          <a:xfrm>
            <a:off x="304800" y="1828800"/>
            <a:ext cx="2984500" cy="1739900"/>
            <a:chOff x="192" y="1152"/>
            <a:chExt cx="1880" cy="1096"/>
          </a:xfrm>
        </p:grpSpPr>
        <p:sp>
          <p:nvSpPr>
            <p:cNvPr id="645124" name="Text Box 4"/>
            <p:cNvSpPr txBox="1">
              <a:spLocks noChangeArrowheads="1"/>
            </p:cNvSpPr>
            <p:nvPr/>
          </p:nvSpPr>
          <p:spPr bwMode="auto">
            <a:xfrm>
              <a:off x="192" y="1152"/>
              <a:ext cx="1872" cy="5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Curva par-velocidad de los motores de excitación independiente y derivación</a:t>
              </a:r>
              <a:endParaRPr lang="es-ES" altLang="es-ES" sz="1600">
                <a:effectLst>
                  <a:outerShdw blurRad="38100" dist="38100" dir="2700000" algn="tl">
                    <a:srgbClr val="000000"/>
                  </a:outerShdw>
                </a:effectLst>
              </a:endParaRPr>
            </a:p>
          </p:txBody>
        </p:sp>
        <p:grpSp>
          <p:nvGrpSpPr>
            <p:cNvPr id="645125" name="Group 5"/>
            <p:cNvGrpSpPr>
              <a:grpSpLocks/>
            </p:cNvGrpSpPr>
            <p:nvPr/>
          </p:nvGrpSpPr>
          <p:grpSpPr bwMode="auto">
            <a:xfrm>
              <a:off x="192" y="1728"/>
              <a:ext cx="1880" cy="520"/>
              <a:chOff x="192" y="1728"/>
              <a:chExt cx="1880" cy="520"/>
            </a:xfrm>
          </p:grpSpPr>
          <p:sp>
            <p:nvSpPr>
              <p:cNvPr id="645126" name="Rectangle 6"/>
              <p:cNvSpPr>
                <a:spLocks noChangeArrowheads="1"/>
              </p:cNvSpPr>
              <p:nvPr/>
            </p:nvSpPr>
            <p:spPr bwMode="auto">
              <a:xfrm>
                <a:off x="192" y="1736"/>
                <a:ext cx="1880" cy="512"/>
              </a:xfrm>
              <a:prstGeom prst="rect">
                <a:avLst/>
              </a:prstGeom>
              <a:solidFill>
                <a:srgbClr val="FF0000"/>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pic>
            <p:nvPicPr>
              <p:cNvPr id="64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1728"/>
                <a:ext cx="1785" cy="50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grpSp>
      </p:grpSp>
      <p:grpSp>
        <p:nvGrpSpPr>
          <p:cNvPr id="645128" name="Group 8"/>
          <p:cNvGrpSpPr>
            <a:grpSpLocks/>
          </p:cNvGrpSpPr>
          <p:nvPr/>
        </p:nvGrpSpPr>
        <p:grpSpPr bwMode="auto">
          <a:xfrm>
            <a:off x="5638800" y="4254500"/>
            <a:ext cx="3276600" cy="2133600"/>
            <a:chOff x="3552" y="2680"/>
            <a:chExt cx="2064" cy="1344"/>
          </a:xfrm>
        </p:grpSpPr>
        <p:sp>
          <p:nvSpPr>
            <p:cNvPr id="645129" name="Line 9"/>
            <p:cNvSpPr>
              <a:spLocks noChangeShapeType="1"/>
            </p:cNvSpPr>
            <p:nvPr/>
          </p:nvSpPr>
          <p:spPr bwMode="auto">
            <a:xfrm>
              <a:off x="3552" y="3112"/>
              <a:ext cx="1776" cy="0"/>
            </a:xfrm>
            <a:prstGeom prst="line">
              <a:avLst/>
            </a:prstGeom>
            <a:noFill/>
            <a:ln w="12700">
              <a:solidFill>
                <a:schemeClr val="tx1"/>
              </a:solidFill>
              <a:prstDash val="dash"/>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30" name="Line 10"/>
            <p:cNvSpPr>
              <a:spLocks noChangeShapeType="1"/>
            </p:cNvSpPr>
            <p:nvPr/>
          </p:nvSpPr>
          <p:spPr bwMode="auto">
            <a:xfrm>
              <a:off x="3552" y="3112"/>
              <a:ext cx="1776" cy="240"/>
            </a:xfrm>
            <a:prstGeom prst="line">
              <a:avLst/>
            </a:prstGeom>
            <a:noFill/>
            <a:ln w="444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31" name="Line 11"/>
            <p:cNvSpPr>
              <a:spLocks noChangeShapeType="1"/>
            </p:cNvSpPr>
            <p:nvPr/>
          </p:nvSpPr>
          <p:spPr bwMode="auto">
            <a:xfrm flipV="1">
              <a:off x="3552" y="2680"/>
              <a:ext cx="0" cy="1344"/>
            </a:xfrm>
            <a:prstGeom prst="line">
              <a:avLst/>
            </a:prstGeom>
            <a:noFill/>
            <a:ln w="508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32" name="Line 12"/>
            <p:cNvSpPr>
              <a:spLocks noChangeShapeType="1"/>
            </p:cNvSpPr>
            <p:nvPr/>
          </p:nvSpPr>
          <p:spPr bwMode="auto">
            <a:xfrm rot="5400000" flipV="1">
              <a:off x="4584" y="2984"/>
              <a:ext cx="0" cy="2064"/>
            </a:xfrm>
            <a:prstGeom prst="line">
              <a:avLst/>
            </a:prstGeom>
            <a:noFill/>
            <a:ln w="508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33" name="Text Box 13"/>
            <p:cNvSpPr txBox="1">
              <a:spLocks noChangeArrowheads="1"/>
            </p:cNvSpPr>
            <p:nvPr/>
          </p:nvSpPr>
          <p:spPr bwMode="auto">
            <a:xfrm>
              <a:off x="3552" y="2747"/>
              <a:ext cx="288"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2200">
                  <a:effectLst>
                    <a:outerShdw blurRad="38100" dist="38100" dir="2700000" algn="tl">
                      <a:srgbClr val="000000"/>
                    </a:outerShdw>
                  </a:effectLst>
                </a:rPr>
                <a:t>n</a:t>
              </a:r>
              <a:endParaRPr lang="es-ES" altLang="es-ES" sz="2200">
                <a:effectLst>
                  <a:outerShdw blurRad="38100" dist="38100" dir="2700000" algn="tl">
                    <a:srgbClr val="000000"/>
                  </a:outerShdw>
                </a:effectLst>
              </a:endParaRPr>
            </a:p>
          </p:txBody>
        </p:sp>
        <p:sp>
          <p:nvSpPr>
            <p:cNvPr id="645134" name="Text Box 14"/>
            <p:cNvSpPr txBox="1">
              <a:spLocks noChangeArrowheads="1"/>
            </p:cNvSpPr>
            <p:nvPr/>
          </p:nvSpPr>
          <p:spPr bwMode="auto">
            <a:xfrm>
              <a:off x="5232" y="3736"/>
              <a:ext cx="288"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2200">
                  <a:effectLst>
                    <a:outerShdw blurRad="38100" dist="38100" dir="2700000" algn="tl">
                      <a:srgbClr val="000000"/>
                    </a:outerShdw>
                  </a:effectLst>
                </a:rPr>
                <a:t>I</a:t>
              </a:r>
              <a:r>
                <a:rPr lang="es-ES_tradnl" altLang="es-ES" sz="2200" baseline="-25000">
                  <a:effectLst>
                    <a:outerShdw blurRad="38100" dist="38100" dir="2700000" algn="tl">
                      <a:srgbClr val="000000"/>
                    </a:outerShdw>
                  </a:effectLst>
                </a:rPr>
                <a:t>i</a:t>
              </a:r>
              <a:endParaRPr lang="es-ES" altLang="es-ES" sz="2200" baseline="-25000">
                <a:effectLst>
                  <a:outerShdw blurRad="38100" dist="38100" dir="2700000" algn="tl">
                    <a:srgbClr val="000000"/>
                  </a:outerShdw>
                </a:effectLst>
              </a:endParaRPr>
            </a:p>
          </p:txBody>
        </p:sp>
      </p:grpSp>
      <p:sp>
        <p:nvSpPr>
          <p:cNvPr id="645135" name="Text Box 15"/>
          <p:cNvSpPr txBox="1">
            <a:spLocks noChangeArrowheads="1"/>
          </p:cNvSpPr>
          <p:nvPr/>
        </p:nvSpPr>
        <p:spPr bwMode="auto">
          <a:xfrm>
            <a:off x="3505200" y="2482850"/>
            <a:ext cx="1905000" cy="641350"/>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a:effectLst>
                  <a:outerShdw blurRad="38100" dist="38100" dir="2700000" algn="tl">
                    <a:srgbClr val="000000"/>
                  </a:outerShdw>
                </a:effectLst>
              </a:rPr>
              <a:t>CONSIDERANDO CTES. </a:t>
            </a:r>
            <a:r>
              <a:rPr lang="es-ES_tradnl" altLang="es-ES" sz="1800">
                <a:effectLst>
                  <a:outerShdw blurRad="38100" dist="38100" dir="2700000" algn="tl">
                    <a:srgbClr val="000000"/>
                  </a:outerShdw>
                </a:effectLst>
              </a:rPr>
              <a:t>U</a:t>
            </a:r>
            <a:r>
              <a:rPr lang="es-ES_tradnl" altLang="es-ES" sz="1800" baseline="-25000">
                <a:effectLst>
                  <a:outerShdw blurRad="38100" dist="38100" dir="2700000" algn="tl">
                    <a:srgbClr val="000000"/>
                  </a:outerShdw>
                </a:effectLst>
              </a:rPr>
              <a:t>i</a:t>
            </a:r>
            <a:r>
              <a:rPr lang="es-ES_tradnl" altLang="es-ES" sz="1600">
                <a:effectLst>
                  <a:outerShdw blurRad="38100" dist="38100" dir="2700000" algn="tl">
                    <a:srgbClr val="000000"/>
                  </a:outerShdw>
                </a:effectLst>
              </a:rPr>
              <a:t> y </a:t>
            </a:r>
            <a:r>
              <a:rPr lang="es-ES_tradnl" altLang="es-ES" sz="2000">
                <a:effectLst>
                  <a:outerShdw blurRad="38100" dist="38100" dir="2700000" algn="tl">
                    <a:srgbClr val="000000"/>
                  </a:outerShdw>
                </a:effectLst>
                <a:sym typeface="Symbol" pitchFamily="18" charset="2"/>
              </a:rPr>
              <a:t></a:t>
            </a:r>
            <a:endParaRPr lang="es-ES" altLang="es-ES" sz="2000">
              <a:effectLst>
                <a:outerShdw blurRad="38100" dist="38100" dir="2700000" algn="tl">
                  <a:srgbClr val="000000"/>
                </a:outerShdw>
              </a:effectLst>
            </a:endParaRPr>
          </a:p>
        </p:txBody>
      </p:sp>
      <p:sp>
        <p:nvSpPr>
          <p:cNvPr id="645136" name="AutoShape 16"/>
          <p:cNvSpPr>
            <a:spLocks noChangeArrowheads="1"/>
          </p:cNvSpPr>
          <p:nvPr/>
        </p:nvSpPr>
        <p:spPr bwMode="auto">
          <a:xfrm>
            <a:off x="3416300" y="3149600"/>
            <a:ext cx="5334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gradFill rotWithShape="0">
            <a:gsLst>
              <a:gs pos="0">
                <a:schemeClr val="tx1">
                  <a:gamma/>
                  <a:shade val="46275"/>
                  <a:invGamma/>
                </a:schemeClr>
              </a:gs>
              <a:gs pos="100000">
                <a:schemeClr val="tx1"/>
              </a:gs>
            </a:gsLst>
            <a:lin ang="2700000" scaled="1"/>
          </a:gradFill>
          <a:ln w="3175">
            <a:solidFill>
              <a:srgbClr val="000000"/>
            </a:solidFill>
            <a:miter lim="800000"/>
            <a:headEnd/>
            <a:tailEnd/>
          </a:ln>
          <a:effectLst>
            <a:outerShdw dist="35921" dir="2700000" algn="ctr" rotWithShape="0">
              <a:schemeClr val="bg2"/>
            </a:outerShdw>
          </a:effectLst>
        </p:spPr>
        <p:txBody>
          <a:bodyPr anchor="ctr">
            <a:spAutoFit/>
          </a:bodyPr>
          <a:lstStyle/>
          <a:p>
            <a:endParaRPr lang="es-ES"/>
          </a:p>
        </p:txBody>
      </p:sp>
      <p:sp>
        <p:nvSpPr>
          <p:cNvPr id="645137" name="AutoShape 17"/>
          <p:cNvSpPr>
            <a:spLocks noChangeArrowheads="1"/>
          </p:cNvSpPr>
          <p:nvPr/>
        </p:nvSpPr>
        <p:spPr bwMode="auto">
          <a:xfrm rot="16200000" flipV="1">
            <a:off x="5105400" y="1993900"/>
            <a:ext cx="5334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gradFill rotWithShape="0">
            <a:gsLst>
              <a:gs pos="0">
                <a:schemeClr val="tx1">
                  <a:gamma/>
                  <a:shade val="46275"/>
                  <a:invGamma/>
                </a:schemeClr>
              </a:gs>
              <a:gs pos="100000">
                <a:schemeClr val="tx1"/>
              </a:gs>
            </a:gsLst>
            <a:lin ang="2700000" scaled="1"/>
          </a:gradFill>
          <a:ln w="3175">
            <a:solidFill>
              <a:srgbClr val="000000"/>
            </a:solidFill>
            <a:miter lim="800000"/>
            <a:headEnd/>
            <a:tailEnd/>
          </a:ln>
          <a:effectLst>
            <a:outerShdw dist="35921" dir="2700000" algn="ctr" rotWithShape="0">
              <a:schemeClr val="bg2"/>
            </a:outerShdw>
          </a:effectLst>
        </p:spPr>
        <p:txBody>
          <a:bodyPr anchor="ctr">
            <a:spAutoFit/>
          </a:bodyPr>
          <a:lstStyle/>
          <a:p>
            <a:endParaRPr lang="es-ES"/>
          </a:p>
        </p:txBody>
      </p:sp>
      <p:sp>
        <p:nvSpPr>
          <p:cNvPr id="645138" name="Text Box 18"/>
          <p:cNvSpPr txBox="1">
            <a:spLocks noChangeArrowheads="1"/>
          </p:cNvSpPr>
          <p:nvPr/>
        </p:nvSpPr>
        <p:spPr bwMode="auto">
          <a:xfrm>
            <a:off x="5638800" y="3721100"/>
            <a:ext cx="29718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effectLst>
                  <a:outerShdw blurRad="38100" dist="38100" dir="2700000" algn="tl">
                    <a:srgbClr val="000000"/>
                  </a:outerShdw>
                </a:effectLst>
              </a:rPr>
              <a:t>CARACTERÍSTICA DURA</a:t>
            </a:r>
            <a:endParaRPr lang="es-ES" altLang="es-ES" sz="1800">
              <a:effectLst>
                <a:outerShdw blurRad="38100" dist="38100" dir="2700000" algn="tl">
                  <a:srgbClr val="000000"/>
                </a:outerShdw>
              </a:effectLst>
            </a:endParaRPr>
          </a:p>
        </p:txBody>
      </p:sp>
      <p:sp>
        <p:nvSpPr>
          <p:cNvPr id="645139" name="Text Box 19"/>
          <p:cNvSpPr txBox="1">
            <a:spLocks noChangeArrowheads="1"/>
          </p:cNvSpPr>
          <p:nvPr/>
        </p:nvSpPr>
        <p:spPr bwMode="auto">
          <a:xfrm>
            <a:off x="-76200" y="3813175"/>
            <a:ext cx="5927725" cy="822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400">
                <a:effectLst>
                  <a:outerShdw blurRad="38100" dist="38100" dir="2700000" algn="tl">
                    <a:srgbClr val="000000"/>
                  </a:outerShdw>
                </a:effectLst>
              </a:rPr>
              <a:t>CARACTERÍSTICA DE VELOCIDAD</a:t>
            </a:r>
            <a:r>
              <a:rPr lang="es-ES_tradnl" altLang="es-ES" sz="2200" b="0">
                <a:effectLst>
                  <a:outerShdw blurRad="38100" dist="38100" dir="2700000" algn="tl">
                    <a:srgbClr val="000000"/>
                  </a:outerShdw>
                </a:effectLst>
              </a:rPr>
              <a:t> </a:t>
            </a:r>
            <a:r>
              <a:rPr lang="es-ES_tradnl" altLang="es-ES" sz="2400">
                <a:solidFill>
                  <a:schemeClr val="accent2"/>
                </a:solidFill>
                <a:effectLst>
                  <a:outerShdw blurRad="38100" dist="38100" dir="2700000" algn="tl">
                    <a:srgbClr val="000000"/>
                  </a:outerShdw>
                </a:effectLst>
              </a:rPr>
              <a:t>n=f(I</a:t>
            </a:r>
            <a:r>
              <a:rPr lang="es-ES_tradnl" altLang="es-ES" sz="2400" baseline="-25000">
                <a:solidFill>
                  <a:schemeClr val="accent2"/>
                </a:solidFill>
                <a:effectLst>
                  <a:outerShdw blurRad="38100" dist="38100" dir="2700000" algn="tl">
                    <a:srgbClr val="000000"/>
                  </a:outerShdw>
                </a:effectLst>
              </a:rPr>
              <a:t>i</a:t>
            </a:r>
            <a:r>
              <a:rPr lang="es-ES_tradnl" altLang="es-ES" sz="2400">
                <a:solidFill>
                  <a:schemeClr val="accent2"/>
                </a:solidFill>
                <a:effectLst>
                  <a:outerShdw blurRad="38100" dist="38100" dir="2700000" algn="tl">
                    <a:srgbClr val="000000"/>
                  </a:outerShdw>
                </a:effectLst>
              </a:rPr>
              <a:t>)</a:t>
            </a:r>
            <a:endParaRPr lang="es-ES" altLang="es-ES" sz="2400">
              <a:solidFill>
                <a:schemeClr val="accent2"/>
              </a:solidFill>
              <a:effectLst>
                <a:outerShdw blurRad="38100" dist="38100" dir="2700000" algn="tl">
                  <a:srgbClr val="000000"/>
                </a:outerShdw>
              </a:effectLst>
            </a:endParaRPr>
          </a:p>
        </p:txBody>
      </p:sp>
      <p:pic>
        <p:nvPicPr>
          <p:cNvPr id="64514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4699000"/>
            <a:ext cx="1306512" cy="381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grpSp>
        <p:nvGrpSpPr>
          <p:cNvPr id="645144" name="Group 24"/>
          <p:cNvGrpSpPr>
            <a:grpSpLocks/>
          </p:cNvGrpSpPr>
          <p:nvPr/>
        </p:nvGrpSpPr>
        <p:grpSpPr bwMode="auto">
          <a:xfrm>
            <a:off x="2222500" y="5702300"/>
            <a:ext cx="2425700" cy="850900"/>
            <a:chOff x="1400" y="3592"/>
            <a:chExt cx="1528" cy="536"/>
          </a:xfrm>
        </p:grpSpPr>
        <p:sp>
          <p:nvSpPr>
            <p:cNvPr id="645145" name="Rectangle 25"/>
            <p:cNvSpPr>
              <a:spLocks noChangeArrowheads="1"/>
            </p:cNvSpPr>
            <p:nvPr/>
          </p:nvSpPr>
          <p:spPr bwMode="auto">
            <a:xfrm>
              <a:off x="1400" y="3592"/>
              <a:ext cx="1528" cy="536"/>
            </a:xfrm>
            <a:prstGeom prst="rect">
              <a:avLst/>
            </a:prstGeom>
            <a:solidFill>
              <a:srgbClr val="FF0000"/>
            </a:solidFill>
            <a:ln w="12700">
              <a:miter lim="800000"/>
              <a:headEnd/>
              <a:tailEnd/>
            </a:ln>
            <a:effectLst/>
            <a:scene3d>
              <a:camera prst="legacyObliqueTopRight"/>
              <a:lightRig rig="legacyFlat3" dir="b"/>
            </a:scene3d>
            <a:sp3d extrusionH="49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645146"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8" y="3592"/>
              <a:ext cx="1457" cy="5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grpSp>
      <p:sp>
        <p:nvSpPr>
          <p:cNvPr id="645147" name="AutoShape 27"/>
          <p:cNvSpPr>
            <a:spLocks noChangeArrowheads="1"/>
          </p:cNvSpPr>
          <p:nvPr/>
        </p:nvSpPr>
        <p:spPr bwMode="auto">
          <a:xfrm>
            <a:off x="2147888" y="4656138"/>
            <a:ext cx="609600" cy="381000"/>
          </a:xfrm>
          <a:prstGeom prst="rightArrow">
            <a:avLst>
              <a:gd name="adj1" fmla="val 50000"/>
              <a:gd name="adj2" fmla="val 40000"/>
            </a:avLst>
          </a:prstGeom>
          <a:gradFill rotWithShape="0">
            <a:gsLst>
              <a:gs pos="0">
                <a:schemeClr val="tx1">
                  <a:gamma/>
                  <a:shade val="46275"/>
                  <a:invGamma/>
                </a:schemeClr>
              </a:gs>
              <a:gs pos="100000">
                <a:schemeClr val="tx1"/>
              </a:gs>
            </a:gsLst>
            <a:lin ang="2700000" scaled="1"/>
          </a:gra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5148" name="AutoShape 28"/>
          <p:cNvSpPr>
            <a:spLocks noChangeArrowheads="1"/>
          </p:cNvSpPr>
          <p:nvPr/>
        </p:nvSpPr>
        <p:spPr bwMode="auto">
          <a:xfrm rot="5400000">
            <a:off x="3138488" y="5151438"/>
            <a:ext cx="609600" cy="381000"/>
          </a:xfrm>
          <a:prstGeom prst="rightArrow">
            <a:avLst>
              <a:gd name="adj1" fmla="val 50000"/>
              <a:gd name="adj2" fmla="val 40000"/>
            </a:avLst>
          </a:prstGeom>
          <a:gradFill rotWithShape="0">
            <a:gsLst>
              <a:gs pos="0">
                <a:schemeClr val="tx1">
                  <a:gamma/>
                  <a:shade val="46275"/>
                  <a:invGamma/>
                </a:schemeClr>
              </a:gs>
              <a:gs pos="100000">
                <a:schemeClr val="tx1"/>
              </a:gs>
            </a:gsLst>
            <a:lin ang="2700000" scaled="1"/>
          </a:gra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645149" name="Group 29"/>
          <p:cNvGrpSpPr>
            <a:grpSpLocks/>
          </p:cNvGrpSpPr>
          <p:nvPr/>
        </p:nvGrpSpPr>
        <p:grpSpPr bwMode="auto">
          <a:xfrm>
            <a:off x="5638800" y="1587500"/>
            <a:ext cx="3276600" cy="2133600"/>
            <a:chOff x="3600" y="1008"/>
            <a:chExt cx="2064" cy="1344"/>
          </a:xfrm>
        </p:grpSpPr>
        <p:sp>
          <p:nvSpPr>
            <p:cNvPr id="645150" name="Line 30"/>
            <p:cNvSpPr>
              <a:spLocks noChangeShapeType="1"/>
            </p:cNvSpPr>
            <p:nvPr/>
          </p:nvSpPr>
          <p:spPr bwMode="auto">
            <a:xfrm>
              <a:off x="3600" y="1440"/>
              <a:ext cx="1776" cy="0"/>
            </a:xfrm>
            <a:prstGeom prst="line">
              <a:avLst/>
            </a:prstGeom>
            <a:noFill/>
            <a:ln w="12700">
              <a:solidFill>
                <a:schemeClr val="tx1"/>
              </a:solidFill>
              <a:prstDash val="dash"/>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51" name="Line 31"/>
            <p:cNvSpPr>
              <a:spLocks noChangeShapeType="1"/>
            </p:cNvSpPr>
            <p:nvPr/>
          </p:nvSpPr>
          <p:spPr bwMode="auto">
            <a:xfrm>
              <a:off x="3600" y="1440"/>
              <a:ext cx="1760" cy="128"/>
            </a:xfrm>
            <a:prstGeom prst="line">
              <a:avLst/>
            </a:prstGeom>
            <a:noFill/>
            <a:ln w="444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52" name="Line 32"/>
            <p:cNvSpPr>
              <a:spLocks noChangeShapeType="1"/>
            </p:cNvSpPr>
            <p:nvPr/>
          </p:nvSpPr>
          <p:spPr bwMode="auto">
            <a:xfrm>
              <a:off x="3600" y="1440"/>
              <a:ext cx="1776" cy="480"/>
            </a:xfrm>
            <a:prstGeom prst="line">
              <a:avLst/>
            </a:prstGeom>
            <a:noFill/>
            <a:ln w="19050">
              <a:solidFill>
                <a:srgbClr val="FF0000"/>
              </a:solidFill>
              <a:prstDash val="dash"/>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53" name="Line 33"/>
            <p:cNvSpPr>
              <a:spLocks noChangeShapeType="1"/>
            </p:cNvSpPr>
            <p:nvPr/>
          </p:nvSpPr>
          <p:spPr bwMode="auto">
            <a:xfrm flipV="1">
              <a:off x="3600" y="1008"/>
              <a:ext cx="0" cy="1344"/>
            </a:xfrm>
            <a:prstGeom prst="line">
              <a:avLst/>
            </a:prstGeom>
            <a:noFill/>
            <a:ln w="508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54" name="Line 34"/>
            <p:cNvSpPr>
              <a:spLocks noChangeShapeType="1"/>
            </p:cNvSpPr>
            <p:nvPr/>
          </p:nvSpPr>
          <p:spPr bwMode="auto">
            <a:xfrm rot="5400000" flipV="1">
              <a:off x="4632" y="1312"/>
              <a:ext cx="0" cy="2064"/>
            </a:xfrm>
            <a:prstGeom prst="line">
              <a:avLst/>
            </a:prstGeom>
            <a:noFill/>
            <a:ln w="508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5155" name="Text Box 35"/>
            <p:cNvSpPr txBox="1">
              <a:spLocks noChangeArrowheads="1"/>
            </p:cNvSpPr>
            <p:nvPr/>
          </p:nvSpPr>
          <p:spPr bwMode="auto">
            <a:xfrm>
              <a:off x="3600" y="1075"/>
              <a:ext cx="288"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2200">
                  <a:effectLst>
                    <a:outerShdw blurRad="38100" dist="38100" dir="2700000" algn="tl">
                      <a:srgbClr val="000000"/>
                    </a:outerShdw>
                  </a:effectLst>
                </a:rPr>
                <a:t>n</a:t>
              </a:r>
              <a:endParaRPr lang="es-ES" altLang="es-ES" sz="2200">
                <a:effectLst>
                  <a:outerShdw blurRad="38100" dist="38100" dir="2700000" algn="tl">
                    <a:srgbClr val="000000"/>
                  </a:outerShdw>
                </a:effectLst>
              </a:endParaRPr>
            </a:p>
          </p:txBody>
        </p:sp>
        <p:sp>
          <p:nvSpPr>
            <p:cNvPr id="645156" name="Text Box 36"/>
            <p:cNvSpPr txBox="1">
              <a:spLocks noChangeArrowheads="1"/>
            </p:cNvSpPr>
            <p:nvPr/>
          </p:nvSpPr>
          <p:spPr bwMode="auto">
            <a:xfrm>
              <a:off x="5280" y="2064"/>
              <a:ext cx="288"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2200">
                  <a:effectLst>
                    <a:outerShdw blurRad="38100" dist="38100" dir="2700000" algn="tl">
                      <a:srgbClr val="000000"/>
                    </a:outerShdw>
                  </a:effectLst>
                </a:rPr>
                <a:t>T</a:t>
              </a:r>
              <a:endParaRPr lang="es-ES" altLang="es-ES" sz="2200">
                <a:effectLst>
                  <a:outerShdw blurRad="38100" dist="38100" dir="2700000" algn="tl">
                    <a:srgbClr val="000000"/>
                  </a:outerShdw>
                </a:effectLst>
              </a:endParaRPr>
            </a:p>
          </p:txBody>
        </p:sp>
        <p:sp>
          <p:nvSpPr>
            <p:cNvPr id="645157" name="Text Box 37"/>
            <p:cNvSpPr txBox="1">
              <a:spLocks noChangeArrowheads="1"/>
            </p:cNvSpPr>
            <p:nvPr/>
          </p:nvSpPr>
          <p:spPr bwMode="auto">
            <a:xfrm>
              <a:off x="3888" y="1228"/>
              <a:ext cx="1278" cy="2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wrap="none">
              <a:spAutoFit/>
            </a:bodyPr>
            <a:lstStyle/>
            <a:p>
              <a:pPr algn="ctr"/>
              <a:r>
                <a:rPr lang="es-ES_tradnl" altLang="es-ES" sz="1600">
                  <a:effectLst>
                    <a:outerShdw blurRad="38100" dist="38100" dir="2700000" algn="tl">
                      <a:srgbClr val="000000"/>
                    </a:outerShdw>
                  </a:effectLst>
                </a:rPr>
                <a:t>Pendiente 2 – 8%</a:t>
              </a:r>
              <a:endParaRPr lang="es-ES" altLang="es-ES" sz="1600">
                <a:effectLst>
                  <a:outerShdw blurRad="38100" dist="38100" dir="2700000" algn="tl">
                    <a:srgbClr val="000000"/>
                  </a:outerShdw>
                </a:effectLst>
              </a:endParaRPr>
            </a:p>
          </p:txBody>
        </p:sp>
        <p:sp>
          <p:nvSpPr>
            <p:cNvPr id="645158" name="Text Box 38"/>
            <p:cNvSpPr txBox="1">
              <a:spLocks noChangeArrowheads="1"/>
            </p:cNvSpPr>
            <p:nvPr/>
          </p:nvSpPr>
          <p:spPr bwMode="auto">
            <a:xfrm>
              <a:off x="4008" y="1900"/>
              <a:ext cx="720" cy="40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1600">
                  <a:effectLst>
                    <a:outerShdw blurRad="38100" dist="38100" dir="2700000" algn="tl">
                      <a:srgbClr val="000000"/>
                    </a:outerShdw>
                  </a:effectLst>
                </a:rPr>
                <a:t>Aumento de </a:t>
              </a:r>
              <a:r>
                <a:rPr lang="es-ES_tradnl" altLang="es-ES" sz="2000">
                  <a:effectLst>
                    <a:outerShdw blurRad="38100" dist="38100" dir="2700000" algn="tl">
                      <a:srgbClr val="000000"/>
                    </a:outerShdw>
                  </a:effectLst>
                </a:rPr>
                <a:t>R</a:t>
              </a:r>
              <a:r>
                <a:rPr lang="es-ES_tradnl" altLang="es-ES" sz="2000" baseline="-25000">
                  <a:effectLst>
                    <a:outerShdw blurRad="38100" dist="38100" dir="2700000" algn="tl">
                      <a:srgbClr val="000000"/>
                    </a:outerShdw>
                  </a:effectLst>
                </a:rPr>
                <a:t>i</a:t>
              </a:r>
              <a:endParaRPr lang="es-ES" altLang="es-ES" sz="2000" baseline="-25000">
                <a:effectLst>
                  <a:outerShdw blurRad="38100" dist="38100" dir="2700000" algn="tl">
                    <a:srgbClr val="000000"/>
                  </a:outerShdw>
                </a:effectLst>
              </a:endParaRPr>
            </a:p>
          </p:txBody>
        </p:sp>
        <p:sp>
          <p:nvSpPr>
            <p:cNvPr id="645159" name="AutoShape 39"/>
            <p:cNvSpPr>
              <a:spLocks noChangeArrowheads="1"/>
            </p:cNvSpPr>
            <p:nvPr/>
          </p:nvSpPr>
          <p:spPr bwMode="auto">
            <a:xfrm>
              <a:off x="4272" y="1680"/>
              <a:ext cx="192" cy="280"/>
            </a:xfrm>
            <a:prstGeom prst="upArrow">
              <a:avLst>
                <a:gd name="adj1" fmla="val 50000"/>
                <a:gd name="adj2" fmla="val 32293"/>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pSp>
      <p:sp>
        <p:nvSpPr>
          <p:cNvPr id="645160" name="Rectangle 40"/>
          <p:cNvSpPr>
            <a:spLocks noChangeArrowheads="1"/>
          </p:cNvSpPr>
          <p:nvPr/>
        </p:nvSpPr>
        <p:spPr bwMode="auto">
          <a:xfrm>
            <a:off x="4495800" y="5168900"/>
            <a:ext cx="935038" cy="396875"/>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r>
              <a:rPr lang="es-ES_tradnl" altLang="es-ES" sz="2000">
                <a:effectLst>
                  <a:outerShdw blurRad="38100" dist="38100" dir="2700000" algn="tl">
                    <a:srgbClr val="000000"/>
                  </a:outerShdw>
                </a:effectLst>
                <a:sym typeface="Symbol" pitchFamily="18" charset="2"/>
              </a:rPr>
              <a:t>=cte</a:t>
            </a:r>
            <a:endParaRPr lang="es-ES" altLang="es-ES" sz="2000">
              <a:effectLst>
                <a:outerShdw blurRad="38100" dist="38100" dir="2700000" algn="tl">
                  <a:srgbClr val="000000"/>
                </a:outerShdw>
              </a:effectLst>
              <a:sym typeface="Symbol" pitchFamily="18" charset="2"/>
            </a:endParaRPr>
          </a:p>
        </p:txBody>
      </p:sp>
      <p:sp>
        <p:nvSpPr>
          <p:cNvPr id="645161" name="AutoShape 41"/>
          <p:cNvSpPr>
            <a:spLocks noChangeArrowheads="1"/>
          </p:cNvSpPr>
          <p:nvPr/>
        </p:nvSpPr>
        <p:spPr bwMode="auto">
          <a:xfrm>
            <a:off x="4673600" y="5600700"/>
            <a:ext cx="5334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gradFill rotWithShape="0">
            <a:gsLst>
              <a:gs pos="0">
                <a:schemeClr val="tx1">
                  <a:gamma/>
                  <a:shade val="46275"/>
                  <a:invGamma/>
                </a:schemeClr>
              </a:gs>
              <a:gs pos="100000">
                <a:schemeClr val="tx1"/>
              </a:gs>
            </a:gsLst>
            <a:lin ang="2700000" scaled="1"/>
          </a:gradFill>
          <a:ln w="3175">
            <a:solidFill>
              <a:srgbClr val="000000"/>
            </a:solidFill>
            <a:miter lim="800000"/>
            <a:headEnd/>
            <a:tailEnd/>
          </a:ln>
          <a:effectLst>
            <a:outerShdw dist="35921" dir="2700000" algn="ctr" rotWithShape="0">
              <a:schemeClr val="bg2"/>
            </a:outerShdw>
          </a:effectLst>
        </p:spPr>
        <p:txBody>
          <a:bodyPr anchor="ctr">
            <a:spAutoFit/>
          </a:bodyPr>
          <a:lstStyle/>
          <a:p>
            <a:endParaRPr lang="es-ES"/>
          </a:p>
        </p:txBody>
      </p:sp>
      <p:sp>
        <p:nvSpPr>
          <p:cNvPr id="645162" name="AutoShape 42"/>
          <p:cNvSpPr>
            <a:spLocks noChangeArrowheads="1"/>
          </p:cNvSpPr>
          <p:nvPr/>
        </p:nvSpPr>
        <p:spPr bwMode="auto">
          <a:xfrm rot="16200000" flipV="1">
            <a:off x="5105400" y="4648200"/>
            <a:ext cx="5334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gradFill rotWithShape="0">
            <a:gsLst>
              <a:gs pos="0">
                <a:schemeClr val="tx1">
                  <a:gamma/>
                  <a:shade val="46275"/>
                  <a:invGamma/>
                </a:schemeClr>
              </a:gs>
              <a:gs pos="100000">
                <a:schemeClr val="tx1"/>
              </a:gs>
            </a:gsLst>
            <a:lin ang="2700000" scaled="1"/>
          </a:gradFill>
          <a:ln w="3175">
            <a:solidFill>
              <a:srgbClr val="000000"/>
            </a:solidFill>
            <a:miter lim="800000"/>
            <a:headEnd/>
            <a:tailEnd/>
          </a:ln>
          <a:effectLst>
            <a:outerShdw dist="35921" dir="2700000" algn="ctr" rotWithShape="0">
              <a:schemeClr val="bg2"/>
            </a:outerShdw>
          </a:effectLst>
        </p:spPr>
        <p:txBody>
          <a:bodyPr anchor="ctr">
            <a:spAutoFit/>
          </a:bodyPr>
          <a:lstStyle/>
          <a:p>
            <a:endParaRPr lang="es-ES"/>
          </a:p>
        </p:txBody>
      </p:sp>
      <p:grpSp>
        <p:nvGrpSpPr>
          <p:cNvPr id="645164" name="Group 44"/>
          <p:cNvGrpSpPr>
            <a:grpSpLocks/>
          </p:cNvGrpSpPr>
          <p:nvPr/>
        </p:nvGrpSpPr>
        <p:grpSpPr bwMode="auto">
          <a:xfrm>
            <a:off x="381000" y="4635500"/>
            <a:ext cx="1663700" cy="457200"/>
            <a:chOff x="240" y="2920"/>
            <a:chExt cx="1048" cy="288"/>
          </a:xfrm>
        </p:grpSpPr>
        <p:grpSp>
          <p:nvGrpSpPr>
            <p:cNvPr id="645140" name="Group 20"/>
            <p:cNvGrpSpPr>
              <a:grpSpLocks/>
            </p:cNvGrpSpPr>
            <p:nvPr/>
          </p:nvGrpSpPr>
          <p:grpSpPr bwMode="auto">
            <a:xfrm>
              <a:off x="240" y="2920"/>
              <a:ext cx="1048" cy="288"/>
              <a:chOff x="216" y="3176"/>
              <a:chExt cx="1048" cy="288"/>
            </a:xfrm>
          </p:grpSpPr>
          <p:sp>
            <p:nvSpPr>
              <p:cNvPr id="645141" name="Rectangle 21"/>
              <p:cNvSpPr>
                <a:spLocks noChangeArrowheads="1"/>
              </p:cNvSpPr>
              <p:nvPr/>
            </p:nvSpPr>
            <p:spPr bwMode="auto">
              <a:xfrm>
                <a:off x="216" y="3176"/>
                <a:ext cx="1048" cy="288"/>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pic>
            <p:nvPicPr>
              <p:cNvPr id="645142"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 y="3217"/>
                <a:ext cx="979" cy="23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grpSp>
        <p:sp>
          <p:nvSpPr>
            <p:cNvPr id="645163" name="Line 43"/>
            <p:cNvSpPr>
              <a:spLocks noChangeShapeType="1"/>
            </p:cNvSpPr>
            <p:nvPr/>
          </p:nvSpPr>
          <p:spPr bwMode="auto">
            <a:xfrm>
              <a:off x="813" y="3027"/>
              <a:ext cx="0" cy="96"/>
            </a:xfrm>
            <a:prstGeom prst="line">
              <a:avLst/>
            </a:prstGeom>
            <a:noFill/>
            <a:ln w="9525">
              <a:solidFill>
                <a:schemeClr val="tx1"/>
              </a:solidFill>
              <a:round/>
              <a:headEnd/>
              <a:tailEnd/>
            </a:ln>
            <a:effectLst>
              <a:outerShdw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5123"/>
                                        </p:tgtEl>
                                        <p:attrNameLst>
                                          <p:attrName>style.visibility</p:attrName>
                                        </p:attrNameLst>
                                      </p:cBhvr>
                                      <p:to>
                                        <p:strVal val="visible"/>
                                      </p:to>
                                    </p:set>
                                    <p:animEffect transition="in" filter="dissolve">
                                      <p:cBhvr>
                                        <p:cTn id="7" dur="500"/>
                                        <p:tgtEl>
                                          <p:spTgt spid="64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36"/>
                                        </p:tgtEl>
                                        <p:attrNameLst>
                                          <p:attrName>style.visibility</p:attrName>
                                        </p:attrNameLst>
                                      </p:cBhvr>
                                      <p:to>
                                        <p:strVal val="visible"/>
                                      </p:to>
                                    </p:set>
                                    <p:animEffect transition="in" filter="dissolve">
                                      <p:cBhvr>
                                        <p:cTn id="12" dur="500"/>
                                        <p:tgtEl>
                                          <p:spTgt spid="645136"/>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45135"/>
                                        </p:tgtEl>
                                        <p:attrNameLst>
                                          <p:attrName>style.visibility</p:attrName>
                                        </p:attrNameLst>
                                      </p:cBhvr>
                                      <p:to>
                                        <p:strVal val="visible"/>
                                      </p:to>
                                    </p:set>
                                    <p:animEffect transition="in" filter="dissolve">
                                      <p:cBhvr>
                                        <p:cTn id="16" dur="500"/>
                                        <p:tgtEl>
                                          <p:spTgt spid="6451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45137"/>
                                        </p:tgtEl>
                                        <p:attrNameLst>
                                          <p:attrName>style.visibility</p:attrName>
                                        </p:attrNameLst>
                                      </p:cBhvr>
                                      <p:to>
                                        <p:strVal val="visible"/>
                                      </p:to>
                                    </p:set>
                                    <p:animEffect transition="in" filter="dissolve">
                                      <p:cBhvr>
                                        <p:cTn id="21" dur="500"/>
                                        <p:tgtEl>
                                          <p:spTgt spid="645137"/>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645149"/>
                                        </p:tgtEl>
                                        <p:attrNameLst>
                                          <p:attrName>style.visibility</p:attrName>
                                        </p:attrNameLst>
                                      </p:cBhvr>
                                      <p:to>
                                        <p:strVal val="visible"/>
                                      </p:to>
                                    </p:set>
                                    <p:animEffect transition="in" filter="dissolve">
                                      <p:cBhvr>
                                        <p:cTn id="25" dur="500"/>
                                        <p:tgtEl>
                                          <p:spTgt spid="64514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45138"/>
                                        </p:tgtEl>
                                        <p:attrNameLst>
                                          <p:attrName>style.visibility</p:attrName>
                                        </p:attrNameLst>
                                      </p:cBhvr>
                                      <p:to>
                                        <p:strVal val="visible"/>
                                      </p:to>
                                    </p:set>
                                    <p:animEffect transition="in" filter="dissolve">
                                      <p:cBhvr>
                                        <p:cTn id="30" dur="500"/>
                                        <p:tgtEl>
                                          <p:spTgt spid="6451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45139"/>
                                        </p:tgtEl>
                                        <p:attrNameLst>
                                          <p:attrName>style.visibility</p:attrName>
                                        </p:attrNameLst>
                                      </p:cBhvr>
                                      <p:to>
                                        <p:strVal val="visible"/>
                                      </p:to>
                                    </p:set>
                                    <p:animEffect transition="in" filter="dissolve">
                                      <p:cBhvr>
                                        <p:cTn id="35" dur="500"/>
                                        <p:tgtEl>
                                          <p:spTgt spid="6451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645164"/>
                                        </p:tgtEl>
                                        <p:attrNameLst>
                                          <p:attrName>style.visibility</p:attrName>
                                        </p:attrNameLst>
                                      </p:cBhvr>
                                      <p:to>
                                        <p:strVal val="visible"/>
                                      </p:to>
                                    </p:set>
                                    <p:animEffect transition="in" filter="dissolve">
                                      <p:cBhvr>
                                        <p:cTn id="40" dur="500"/>
                                        <p:tgtEl>
                                          <p:spTgt spid="64516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45147"/>
                                        </p:tgtEl>
                                        <p:attrNameLst>
                                          <p:attrName>style.visibility</p:attrName>
                                        </p:attrNameLst>
                                      </p:cBhvr>
                                      <p:to>
                                        <p:strVal val="visible"/>
                                      </p:to>
                                    </p:set>
                                    <p:animEffect transition="in" filter="dissolve">
                                      <p:cBhvr>
                                        <p:cTn id="45" dur="500"/>
                                        <p:tgtEl>
                                          <p:spTgt spid="645147"/>
                                        </p:tgtEl>
                                      </p:cBhvr>
                                    </p:animEffect>
                                  </p:childTnLst>
                                </p:cTn>
                              </p:par>
                            </p:childTnLst>
                          </p:cTn>
                        </p:par>
                        <p:par>
                          <p:cTn id="46" fill="hold" nodeType="afterGroup">
                            <p:stCondLst>
                              <p:cond delay="500"/>
                            </p:stCondLst>
                            <p:childTnLst>
                              <p:par>
                                <p:cTn id="47" presetID="9" presetClass="entr" presetSubtype="0" fill="hold" nodeType="afterEffect">
                                  <p:stCondLst>
                                    <p:cond delay="0"/>
                                  </p:stCondLst>
                                  <p:childTnLst>
                                    <p:set>
                                      <p:cBhvr>
                                        <p:cTn id="48" dur="1" fill="hold">
                                          <p:stCondLst>
                                            <p:cond delay="0"/>
                                          </p:stCondLst>
                                        </p:cTn>
                                        <p:tgtEl>
                                          <p:spTgt spid="645143"/>
                                        </p:tgtEl>
                                        <p:attrNameLst>
                                          <p:attrName>style.visibility</p:attrName>
                                        </p:attrNameLst>
                                      </p:cBhvr>
                                      <p:to>
                                        <p:strVal val="visible"/>
                                      </p:to>
                                    </p:set>
                                    <p:animEffect transition="in" filter="dissolve">
                                      <p:cBhvr>
                                        <p:cTn id="49" dur="500"/>
                                        <p:tgtEl>
                                          <p:spTgt spid="6451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645148"/>
                                        </p:tgtEl>
                                        <p:attrNameLst>
                                          <p:attrName>style.visibility</p:attrName>
                                        </p:attrNameLst>
                                      </p:cBhvr>
                                      <p:to>
                                        <p:strVal val="visible"/>
                                      </p:to>
                                    </p:set>
                                    <p:animEffect transition="in" filter="dissolve">
                                      <p:cBhvr>
                                        <p:cTn id="54" dur="500"/>
                                        <p:tgtEl>
                                          <p:spTgt spid="645148"/>
                                        </p:tgtEl>
                                      </p:cBhvr>
                                    </p:animEffect>
                                  </p:childTnLst>
                                </p:cTn>
                              </p:par>
                            </p:childTnLst>
                          </p:cTn>
                        </p:par>
                        <p:par>
                          <p:cTn id="55" fill="hold" nodeType="afterGroup">
                            <p:stCondLst>
                              <p:cond delay="500"/>
                            </p:stCondLst>
                            <p:childTnLst>
                              <p:par>
                                <p:cTn id="56" presetID="9" presetClass="entr" presetSubtype="0" fill="hold" nodeType="afterEffect">
                                  <p:stCondLst>
                                    <p:cond delay="0"/>
                                  </p:stCondLst>
                                  <p:childTnLst>
                                    <p:set>
                                      <p:cBhvr>
                                        <p:cTn id="57" dur="1" fill="hold">
                                          <p:stCondLst>
                                            <p:cond delay="0"/>
                                          </p:stCondLst>
                                        </p:cTn>
                                        <p:tgtEl>
                                          <p:spTgt spid="645144"/>
                                        </p:tgtEl>
                                        <p:attrNameLst>
                                          <p:attrName>style.visibility</p:attrName>
                                        </p:attrNameLst>
                                      </p:cBhvr>
                                      <p:to>
                                        <p:strVal val="visible"/>
                                      </p:to>
                                    </p:set>
                                    <p:animEffect transition="in" filter="dissolve">
                                      <p:cBhvr>
                                        <p:cTn id="58" dur="500"/>
                                        <p:tgtEl>
                                          <p:spTgt spid="64514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645161"/>
                                        </p:tgtEl>
                                        <p:attrNameLst>
                                          <p:attrName>style.visibility</p:attrName>
                                        </p:attrNameLst>
                                      </p:cBhvr>
                                      <p:to>
                                        <p:strVal val="visible"/>
                                      </p:to>
                                    </p:set>
                                    <p:animEffect transition="in" filter="dissolve">
                                      <p:cBhvr>
                                        <p:cTn id="63" dur="500"/>
                                        <p:tgtEl>
                                          <p:spTgt spid="645161"/>
                                        </p:tgtEl>
                                      </p:cBhvr>
                                    </p:animEffect>
                                  </p:childTnLst>
                                </p:cTn>
                              </p:par>
                            </p:childTnLst>
                          </p:cTn>
                        </p:par>
                        <p:par>
                          <p:cTn id="64" fill="hold" nodeType="afterGroup">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645160"/>
                                        </p:tgtEl>
                                        <p:attrNameLst>
                                          <p:attrName>style.visibility</p:attrName>
                                        </p:attrNameLst>
                                      </p:cBhvr>
                                      <p:to>
                                        <p:strVal val="visible"/>
                                      </p:to>
                                    </p:set>
                                    <p:animEffect transition="in" filter="dissolve">
                                      <p:cBhvr>
                                        <p:cTn id="67" dur="500"/>
                                        <p:tgtEl>
                                          <p:spTgt spid="6451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45162"/>
                                        </p:tgtEl>
                                        <p:attrNameLst>
                                          <p:attrName>style.visibility</p:attrName>
                                        </p:attrNameLst>
                                      </p:cBhvr>
                                      <p:to>
                                        <p:strVal val="visible"/>
                                      </p:to>
                                    </p:set>
                                    <p:animEffect transition="in" filter="dissolve">
                                      <p:cBhvr>
                                        <p:cTn id="72" dur="500"/>
                                        <p:tgtEl>
                                          <p:spTgt spid="645162"/>
                                        </p:tgtEl>
                                      </p:cBhvr>
                                    </p:animEffect>
                                  </p:childTnLst>
                                </p:cTn>
                              </p:par>
                            </p:childTnLst>
                          </p:cTn>
                        </p:par>
                        <p:par>
                          <p:cTn id="73" fill="hold" nodeType="afterGroup">
                            <p:stCondLst>
                              <p:cond delay="500"/>
                            </p:stCondLst>
                            <p:childTnLst>
                              <p:par>
                                <p:cTn id="74" presetID="9" presetClass="entr" presetSubtype="0" fill="hold" nodeType="afterEffect">
                                  <p:stCondLst>
                                    <p:cond delay="0"/>
                                  </p:stCondLst>
                                  <p:childTnLst>
                                    <p:set>
                                      <p:cBhvr>
                                        <p:cTn id="75" dur="1" fill="hold">
                                          <p:stCondLst>
                                            <p:cond delay="0"/>
                                          </p:stCondLst>
                                        </p:cTn>
                                        <p:tgtEl>
                                          <p:spTgt spid="645128"/>
                                        </p:tgtEl>
                                        <p:attrNameLst>
                                          <p:attrName>style.visibility</p:attrName>
                                        </p:attrNameLst>
                                      </p:cBhvr>
                                      <p:to>
                                        <p:strVal val="visible"/>
                                      </p:to>
                                    </p:set>
                                    <p:animEffect transition="in" filter="dissolve">
                                      <p:cBhvr>
                                        <p:cTn id="76" dur="500"/>
                                        <p:tgtEl>
                                          <p:spTgt spid="64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5" grpId="0" animBg="1" autoUpdateAnimBg="0"/>
      <p:bldP spid="645136" grpId="0" animBg="1"/>
      <p:bldP spid="645137" grpId="0" animBg="1"/>
      <p:bldP spid="645138" grpId="0" autoUpdateAnimBg="0"/>
      <p:bldP spid="645139" grpId="0" autoUpdateAnimBg="0"/>
      <p:bldP spid="645147" grpId="0" animBg="1"/>
      <p:bldP spid="645148" grpId="0" animBg="1"/>
      <p:bldP spid="645160" grpId="0" animBg="1" autoUpdateAnimBg="0"/>
      <p:bldP spid="645161" grpId="0" animBg="1"/>
      <p:bldP spid="6451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ChangeArrowheads="1"/>
          </p:cNvSpPr>
          <p:nvPr/>
        </p:nvSpPr>
        <p:spPr bwMode="auto">
          <a:xfrm>
            <a:off x="179512" y="1772816"/>
            <a:ext cx="8829675" cy="45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lgn="l">
              <a:spcBef>
                <a:spcPct val="20000"/>
              </a:spcBef>
              <a:buClr>
                <a:schemeClr val="tx1"/>
              </a:buClr>
              <a:buChar char="–"/>
              <a:defRPr sz="2800">
                <a:solidFill>
                  <a:schemeClr val="tx1"/>
                </a:solidFill>
                <a:latin typeface="Times New Roman" pitchFamily="18" charset="0"/>
              </a:defRPr>
            </a:lvl2pPr>
            <a:lvl3pPr marL="1143000" indent="-228600" algn="l">
              <a:spcBef>
                <a:spcPct val="20000"/>
              </a:spcBef>
              <a:buClr>
                <a:schemeClr val="accent1"/>
              </a:buClr>
              <a:buSzPct val="65000"/>
              <a:buFont typeface="Monotype Sorts" pitchFamily="2" charset="2"/>
              <a:buChar char="l"/>
              <a:defRPr sz="2400">
                <a:solidFill>
                  <a:schemeClr val="tx1"/>
                </a:solidFill>
                <a:latin typeface="Times New Roman" pitchFamily="18" charset="0"/>
              </a:defRPr>
            </a:lvl3pPr>
            <a:lvl4pPr marL="1600200" indent="-228600" algn="l">
              <a:spcBef>
                <a:spcPct val="20000"/>
              </a:spcBef>
              <a:buClr>
                <a:schemeClr val="tx1"/>
              </a:buClr>
              <a:buChar char="–"/>
              <a:defRPr sz="2000">
                <a:solidFill>
                  <a:schemeClr val="tx1"/>
                </a:solidFill>
                <a:latin typeface="Times New Roman" pitchFamily="18" charset="0"/>
              </a:defRPr>
            </a:lvl4pPr>
            <a:lvl5pPr marL="2057400" indent="-228600" algn="l">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r>
              <a:rPr lang="es-ES_tradnl" altLang="es-ES" sz="2000" dirty="0">
                <a:effectLst>
                  <a:outerShdw blurRad="38100" dist="38100" dir="2700000" algn="tl">
                    <a:srgbClr val="000000"/>
                  </a:outerShdw>
                </a:effectLst>
                <a:latin typeface="Tahoma" pitchFamily="34" charset="0"/>
              </a:rPr>
              <a:t>La máquina de CC consta de dos devanados alimentados con CC: uno llamado </a:t>
            </a:r>
            <a:r>
              <a:rPr lang="es-ES_tradnl" altLang="es-ES" sz="2000" u="sng" dirty="0">
                <a:solidFill>
                  <a:schemeClr val="accent2"/>
                </a:solidFill>
                <a:effectLst>
                  <a:outerShdw blurRad="38100" dist="38100" dir="2700000" algn="tl">
                    <a:srgbClr val="000000"/>
                  </a:outerShdw>
                </a:effectLst>
                <a:latin typeface="Tahoma" pitchFamily="34" charset="0"/>
              </a:rPr>
              <a:t>inductor</a:t>
            </a:r>
            <a:r>
              <a:rPr lang="es-ES_tradnl" altLang="es-ES" sz="2000" dirty="0">
                <a:effectLst>
                  <a:outerShdw blurRad="38100" dist="38100" dir="2700000" algn="tl">
                    <a:srgbClr val="000000"/>
                  </a:outerShdw>
                </a:effectLst>
                <a:latin typeface="Tahoma" pitchFamily="34" charset="0"/>
              </a:rPr>
              <a:t> que está en el estator de la máquina y otro llamado </a:t>
            </a:r>
            <a:r>
              <a:rPr lang="es-ES_tradnl" altLang="es-ES" sz="2000" u="sng" dirty="0">
                <a:solidFill>
                  <a:schemeClr val="accent2"/>
                </a:solidFill>
                <a:effectLst>
                  <a:outerShdw blurRad="38100" dist="38100" dir="2700000" algn="tl">
                    <a:srgbClr val="000000"/>
                  </a:outerShdw>
                </a:effectLst>
                <a:latin typeface="Tahoma" pitchFamily="34" charset="0"/>
              </a:rPr>
              <a:t>inducido</a:t>
            </a:r>
            <a:r>
              <a:rPr lang="es-ES_tradnl" altLang="es-ES" sz="2000" dirty="0">
                <a:effectLst>
                  <a:outerShdw blurRad="38100" dist="38100" dir="2700000" algn="tl">
                    <a:srgbClr val="000000"/>
                  </a:outerShdw>
                </a:effectLst>
                <a:latin typeface="Tahoma" pitchFamily="34" charset="0"/>
              </a:rPr>
              <a:t> que está en el rotor.</a:t>
            </a:r>
          </a:p>
          <a:p>
            <a:pPr>
              <a:spcBef>
                <a:spcPct val="50000"/>
              </a:spcBef>
            </a:pPr>
            <a:r>
              <a:rPr lang="es-ES_tradnl" altLang="es-ES" sz="2000" dirty="0">
                <a:effectLst>
                  <a:outerShdw blurRad="38100" dist="38100" dir="2700000" algn="tl">
                    <a:srgbClr val="000000"/>
                  </a:outerShdw>
                </a:effectLst>
                <a:latin typeface="Tahoma" pitchFamily="34" charset="0"/>
              </a:rPr>
              <a:t>En el caso de funcionamiento como motor ambos devanados están alimentados con CC. En el caso de funcionamiento como generador se alimenta con CC el inducido y se obtiene la FEM  por el inductor (también continua).</a:t>
            </a:r>
          </a:p>
          <a:p>
            <a:pPr>
              <a:spcBef>
                <a:spcPct val="50000"/>
              </a:spcBef>
            </a:pPr>
            <a:r>
              <a:rPr lang="es-ES_tradnl" altLang="es-ES" sz="2000" dirty="0">
                <a:effectLst>
                  <a:outerShdw blurRad="38100" dist="38100" dir="2700000" algn="tl">
                    <a:srgbClr val="000000"/>
                  </a:outerShdw>
                </a:effectLst>
                <a:latin typeface="Tahoma" pitchFamily="34" charset="0"/>
              </a:rPr>
              <a:t>Su funcionamiento se basa en la existencia de un mecanismo llamado </a:t>
            </a:r>
            <a:r>
              <a:rPr lang="es-ES_tradnl" altLang="es-ES" sz="2000" u="sng" dirty="0">
                <a:solidFill>
                  <a:schemeClr val="accent2"/>
                </a:solidFill>
                <a:effectLst>
                  <a:outerShdw blurRad="38100" dist="38100" dir="2700000" algn="tl">
                    <a:srgbClr val="000000"/>
                  </a:outerShdw>
                </a:effectLst>
                <a:latin typeface="Tahoma" pitchFamily="34" charset="0"/>
              </a:rPr>
              <a:t>colector</a:t>
            </a:r>
            <a:r>
              <a:rPr lang="es-ES_tradnl" altLang="es-ES" sz="2000" dirty="0">
                <a:effectLst>
                  <a:outerShdw blurRad="38100" dist="38100" dir="2700000" algn="tl">
                    <a:srgbClr val="000000"/>
                  </a:outerShdw>
                </a:effectLst>
                <a:latin typeface="Tahoma" pitchFamily="34" charset="0"/>
              </a:rPr>
              <a:t> que convierte las magnitudes variables gene-radas o aplicadas a la máquina en magnitudes constantes.</a:t>
            </a:r>
          </a:p>
          <a:p>
            <a:pPr>
              <a:spcBef>
                <a:spcPct val="50000"/>
              </a:spcBef>
            </a:pPr>
            <a:r>
              <a:rPr lang="es-ES_tradnl" altLang="es-ES" sz="2000" dirty="0">
                <a:effectLst>
                  <a:outerShdw blurRad="38100" dist="38100" dir="2700000" algn="tl">
                    <a:srgbClr val="000000"/>
                  </a:outerShdw>
                </a:effectLst>
                <a:latin typeface="Tahoma" pitchFamily="34" charset="0"/>
              </a:rPr>
              <a:t>En la actualidad su uso está restringido a aplicaciones donde se precisa un comportamiento dinámico especial.</a:t>
            </a:r>
          </a:p>
          <a:p>
            <a:pPr>
              <a:spcBef>
                <a:spcPct val="50000"/>
              </a:spcBef>
            </a:pPr>
            <a:r>
              <a:rPr lang="es-ES_tradnl" altLang="es-ES" sz="2000" dirty="0">
                <a:effectLst>
                  <a:outerShdw blurRad="38100" dist="38100" dir="2700000" algn="tl">
                    <a:srgbClr val="000000"/>
                  </a:outerShdw>
                </a:effectLst>
                <a:latin typeface="Tahoma" pitchFamily="34" charset="0"/>
              </a:rPr>
              <a:t>Están en desuso debido a su complejo mantenimiento.</a:t>
            </a:r>
          </a:p>
          <a:p>
            <a:endParaRPr lang="es-ES_tradnl" altLang="es-ES" sz="2000" dirty="0">
              <a:effectLst/>
              <a:latin typeface="Tahoma" pitchFamily="34" charset="0"/>
            </a:endParaRPr>
          </a:p>
          <a:p>
            <a:pPr>
              <a:spcBef>
                <a:spcPct val="60000"/>
              </a:spcBef>
            </a:pPr>
            <a:endParaRPr lang="es-ES_tradnl" altLang="es-ES" sz="2100" b="0" dirty="0">
              <a:effectLst/>
            </a:endParaRPr>
          </a:p>
        </p:txBody>
      </p:sp>
      <p:sp>
        <p:nvSpPr>
          <p:cNvPr id="627715" name="Rectangle 3"/>
          <p:cNvSpPr>
            <a:spLocks noChangeArrowheads="1"/>
          </p:cNvSpPr>
          <p:nvPr/>
        </p:nvSpPr>
        <p:spPr bwMode="auto">
          <a:xfrm>
            <a:off x="152400" y="3810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6.1. La máquina de CC: generalidades</a:t>
            </a:r>
            <a:endParaRPr lang="es-ES_tradnl" altLang="es-ES" b="0">
              <a:latin typeface="Tahoma" pitchFamily="34"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27714">
                                            <p:txEl>
                                              <p:pRg st="0" end="0"/>
                                            </p:txEl>
                                          </p:spTgt>
                                        </p:tgtEl>
                                        <p:attrNameLst>
                                          <p:attrName>style.visibility</p:attrName>
                                        </p:attrNameLst>
                                      </p:cBhvr>
                                      <p:to>
                                        <p:strVal val="visible"/>
                                      </p:to>
                                    </p:set>
                                    <p:anim calcmode="lin" valueType="num">
                                      <p:cBhvr>
                                        <p:cTn id="7" dur="500" fill="hold"/>
                                        <p:tgtEl>
                                          <p:spTgt spid="6277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2771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27714">
                                            <p:txEl>
                                              <p:pRg st="1" end="1"/>
                                            </p:txEl>
                                          </p:spTgt>
                                        </p:tgtEl>
                                        <p:attrNameLst>
                                          <p:attrName>style.visibility</p:attrName>
                                        </p:attrNameLst>
                                      </p:cBhvr>
                                      <p:to>
                                        <p:strVal val="visible"/>
                                      </p:to>
                                    </p:set>
                                    <p:anim calcmode="lin" valueType="num">
                                      <p:cBhvr>
                                        <p:cTn id="13" dur="500" fill="hold"/>
                                        <p:tgtEl>
                                          <p:spTgt spid="62771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2771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27714">
                                            <p:txEl>
                                              <p:pRg st="2" end="2"/>
                                            </p:txEl>
                                          </p:spTgt>
                                        </p:tgtEl>
                                        <p:attrNameLst>
                                          <p:attrName>style.visibility</p:attrName>
                                        </p:attrNameLst>
                                      </p:cBhvr>
                                      <p:to>
                                        <p:strVal val="visible"/>
                                      </p:to>
                                    </p:set>
                                    <p:anim calcmode="lin" valueType="num">
                                      <p:cBhvr>
                                        <p:cTn id="19" dur="500" fill="hold"/>
                                        <p:tgtEl>
                                          <p:spTgt spid="62771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27714">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627714">
                                            <p:txEl>
                                              <p:pRg st="3" end="3"/>
                                            </p:txEl>
                                          </p:spTgt>
                                        </p:tgtEl>
                                        <p:attrNameLst>
                                          <p:attrName>style.visibility</p:attrName>
                                        </p:attrNameLst>
                                      </p:cBhvr>
                                      <p:to>
                                        <p:strVal val="visible"/>
                                      </p:to>
                                    </p:set>
                                    <p:anim calcmode="lin" valueType="num">
                                      <p:cBhvr>
                                        <p:cTn id="25" dur="500" fill="hold"/>
                                        <p:tgtEl>
                                          <p:spTgt spid="627714">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627714">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627714">
                                            <p:txEl>
                                              <p:pRg st="4" end="4"/>
                                            </p:txEl>
                                          </p:spTgt>
                                        </p:tgtEl>
                                        <p:attrNameLst>
                                          <p:attrName>style.visibility</p:attrName>
                                        </p:attrNameLst>
                                      </p:cBhvr>
                                      <p:to>
                                        <p:strVal val="visible"/>
                                      </p:to>
                                    </p:set>
                                    <p:anim calcmode="lin" valueType="num">
                                      <p:cBhvr>
                                        <p:cTn id="31" dur="500" fill="hold"/>
                                        <p:tgtEl>
                                          <p:spTgt spid="627714">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627714">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228600" y="2286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6.10. Curvas características de los motores de CC III</a:t>
            </a:r>
            <a:endParaRPr lang="es-ES_tradnl" altLang="es-ES" b="0">
              <a:latin typeface="Tahoma" pitchFamily="34" charset="0"/>
            </a:endParaRPr>
          </a:p>
        </p:txBody>
      </p:sp>
      <p:grpSp>
        <p:nvGrpSpPr>
          <p:cNvPr id="646153" name="Group 9"/>
          <p:cNvGrpSpPr>
            <a:grpSpLocks/>
          </p:cNvGrpSpPr>
          <p:nvPr/>
        </p:nvGrpSpPr>
        <p:grpSpPr bwMode="auto">
          <a:xfrm>
            <a:off x="4432300" y="3556000"/>
            <a:ext cx="2501900" cy="457200"/>
            <a:chOff x="2984" y="2448"/>
            <a:chExt cx="1576" cy="288"/>
          </a:xfrm>
        </p:grpSpPr>
        <p:pic>
          <p:nvPicPr>
            <p:cNvPr id="6461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2496"/>
              <a:ext cx="1509" cy="23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6155" name="Rectangle 11"/>
            <p:cNvSpPr>
              <a:spLocks noChangeArrowheads="1"/>
            </p:cNvSpPr>
            <p:nvPr/>
          </p:nvSpPr>
          <p:spPr bwMode="auto">
            <a:xfrm>
              <a:off x="2984" y="2448"/>
              <a:ext cx="1576" cy="288"/>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sp>
        <p:nvSpPr>
          <p:cNvPr id="646156" name="Text Box 12"/>
          <p:cNvSpPr txBox="1">
            <a:spLocks noChangeArrowheads="1"/>
          </p:cNvSpPr>
          <p:nvPr/>
        </p:nvSpPr>
        <p:spPr bwMode="auto">
          <a:xfrm>
            <a:off x="7543800" y="3508375"/>
            <a:ext cx="1905000"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600">
                <a:effectLst>
                  <a:outerShdw blurRad="38100" dist="38100" dir="2700000" algn="tl">
                    <a:srgbClr val="000000"/>
                  </a:outerShdw>
                </a:effectLst>
              </a:rPr>
              <a:t>Ecuación del motor serie</a:t>
            </a:r>
            <a:endParaRPr lang="es-ES" altLang="es-ES" sz="1600">
              <a:effectLst>
                <a:outerShdw blurRad="38100" dist="38100" dir="2700000" algn="tl">
                  <a:srgbClr val="000000"/>
                </a:outerShdw>
              </a:effectLst>
            </a:endParaRPr>
          </a:p>
        </p:txBody>
      </p:sp>
      <p:sp>
        <p:nvSpPr>
          <p:cNvPr id="646157" name="AutoShape 13"/>
          <p:cNvSpPr>
            <a:spLocks noChangeArrowheads="1"/>
          </p:cNvSpPr>
          <p:nvPr/>
        </p:nvSpPr>
        <p:spPr bwMode="auto">
          <a:xfrm>
            <a:off x="7048500" y="3619500"/>
            <a:ext cx="533400" cy="381000"/>
          </a:xfrm>
          <a:prstGeom prst="rightArrow">
            <a:avLst>
              <a:gd name="adj1" fmla="val 50000"/>
              <a:gd name="adj2" fmla="val 35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pic>
        <p:nvPicPr>
          <p:cNvPr id="64615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292600"/>
            <a:ext cx="2522538" cy="7350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6159" name="AutoShape 15"/>
          <p:cNvSpPr>
            <a:spLocks noChangeArrowheads="1"/>
          </p:cNvSpPr>
          <p:nvPr/>
        </p:nvSpPr>
        <p:spPr bwMode="auto">
          <a:xfrm>
            <a:off x="2184400" y="4468813"/>
            <a:ext cx="533400" cy="381000"/>
          </a:xfrm>
          <a:prstGeom prst="rightArrow">
            <a:avLst>
              <a:gd name="adj1" fmla="val 50000"/>
              <a:gd name="adj2" fmla="val 35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646160" name="Group 16"/>
          <p:cNvGrpSpPr>
            <a:grpSpLocks/>
          </p:cNvGrpSpPr>
          <p:nvPr/>
        </p:nvGrpSpPr>
        <p:grpSpPr bwMode="auto">
          <a:xfrm>
            <a:off x="76200" y="4411663"/>
            <a:ext cx="2514600" cy="1758950"/>
            <a:chOff x="48" y="2779"/>
            <a:chExt cx="1584" cy="1108"/>
          </a:xfrm>
        </p:grpSpPr>
        <p:grpSp>
          <p:nvGrpSpPr>
            <p:cNvPr id="646161" name="Group 17"/>
            <p:cNvGrpSpPr>
              <a:grpSpLocks/>
            </p:cNvGrpSpPr>
            <p:nvPr/>
          </p:nvGrpSpPr>
          <p:grpSpPr bwMode="auto">
            <a:xfrm>
              <a:off x="48" y="2779"/>
              <a:ext cx="1584" cy="504"/>
              <a:chOff x="48" y="2732"/>
              <a:chExt cx="1584" cy="504"/>
            </a:xfrm>
          </p:grpSpPr>
          <p:pic>
            <p:nvPicPr>
              <p:cNvPr id="64616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 y="2780"/>
                <a:ext cx="823"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sp>
            <p:nvSpPr>
              <p:cNvPr id="646163" name="Rectangle 19"/>
              <p:cNvSpPr>
                <a:spLocks noChangeArrowheads="1"/>
              </p:cNvSpPr>
              <p:nvPr/>
            </p:nvSpPr>
            <p:spPr bwMode="auto">
              <a:xfrm>
                <a:off x="304" y="2732"/>
                <a:ext cx="992" cy="288"/>
              </a:xfrm>
              <a:prstGeom prst="rect">
                <a:avLst/>
              </a:prstGeom>
              <a:noFill/>
              <a:ln w="25400">
                <a:solidFill>
                  <a:schemeClr val="accent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646164" name="Text Box 20"/>
              <p:cNvSpPr txBox="1">
                <a:spLocks noChangeArrowheads="1"/>
              </p:cNvSpPr>
              <p:nvPr/>
            </p:nvSpPr>
            <p:spPr bwMode="auto">
              <a:xfrm>
                <a:off x="48" y="3024"/>
                <a:ext cx="1584"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solidFill>
                      <a:schemeClr val="accent2"/>
                    </a:solidFill>
                    <a:effectLst>
                      <a:outerShdw blurRad="38100" dist="38100" dir="2700000" algn="tl">
                        <a:srgbClr val="000000"/>
                      </a:outerShdw>
                    </a:effectLst>
                  </a:rPr>
                  <a:t>Ec. General maq. CC</a:t>
                </a:r>
                <a:endParaRPr lang="es-ES" altLang="es-ES" sz="1600">
                  <a:solidFill>
                    <a:schemeClr val="accent2"/>
                  </a:solidFill>
                  <a:effectLst>
                    <a:outerShdw blurRad="38100" dist="38100" dir="2700000" algn="tl">
                      <a:srgbClr val="000000"/>
                    </a:outerShdw>
                  </a:effectLst>
                </a:endParaRPr>
              </a:p>
            </p:txBody>
          </p:sp>
        </p:grpSp>
        <p:grpSp>
          <p:nvGrpSpPr>
            <p:cNvPr id="646165" name="Group 21"/>
            <p:cNvGrpSpPr>
              <a:grpSpLocks/>
            </p:cNvGrpSpPr>
            <p:nvPr/>
          </p:nvGrpSpPr>
          <p:grpSpPr bwMode="auto">
            <a:xfrm>
              <a:off x="48" y="3387"/>
              <a:ext cx="1584" cy="500"/>
              <a:chOff x="3696" y="2688"/>
              <a:chExt cx="1584" cy="500"/>
            </a:xfrm>
          </p:grpSpPr>
          <p:pic>
            <p:nvPicPr>
              <p:cNvPr id="646166"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7" y="2724"/>
                <a:ext cx="841" cy="24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sp>
            <p:nvSpPr>
              <p:cNvPr id="646167" name="Rectangle 23"/>
              <p:cNvSpPr>
                <a:spLocks noChangeArrowheads="1"/>
              </p:cNvSpPr>
              <p:nvPr/>
            </p:nvSpPr>
            <p:spPr bwMode="auto">
              <a:xfrm>
                <a:off x="3952" y="2688"/>
                <a:ext cx="992" cy="288"/>
              </a:xfrm>
              <a:prstGeom prst="rect">
                <a:avLst/>
              </a:prstGeom>
              <a:noFill/>
              <a:ln w="25400">
                <a:solidFill>
                  <a:schemeClr val="accent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646168" name="Text Box 24"/>
              <p:cNvSpPr txBox="1">
                <a:spLocks noChangeArrowheads="1"/>
              </p:cNvSpPr>
              <p:nvPr/>
            </p:nvSpPr>
            <p:spPr bwMode="auto">
              <a:xfrm>
                <a:off x="3696" y="2976"/>
                <a:ext cx="1584"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solidFill>
                      <a:schemeClr val="accent2"/>
                    </a:solidFill>
                    <a:effectLst>
                      <a:outerShdw blurRad="38100" dist="38100" dir="2700000" algn="tl">
                        <a:srgbClr val="000000"/>
                      </a:outerShdw>
                    </a:effectLst>
                  </a:rPr>
                  <a:t>Ec. General maq. CC</a:t>
                </a:r>
                <a:endParaRPr lang="es-ES" altLang="es-ES" sz="1600">
                  <a:solidFill>
                    <a:schemeClr val="accent2"/>
                  </a:solidFill>
                  <a:effectLst>
                    <a:outerShdw blurRad="38100" dist="38100" dir="2700000" algn="tl">
                      <a:srgbClr val="000000"/>
                    </a:outerShdw>
                  </a:effectLst>
                </a:endParaRPr>
              </a:p>
            </p:txBody>
          </p:sp>
        </p:grpSp>
      </p:grpSp>
      <p:sp>
        <p:nvSpPr>
          <p:cNvPr id="646169" name="AutoShape 25"/>
          <p:cNvSpPr>
            <a:spLocks noChangeArrowheads="1"/>
          </p:cNvSpPr>
          <p:nvPr/>
        </p:nvSpPr>
        <p:spPr bwMode="auto">
          <a:xfrm>
            <a:off x="2133600" y="4722813"/>
            <a:ext cx="1371600" cy="990600"/>
          </a:xfrm>
          <a:custGeom>
            <a:avLst/>
            <a:gdLst>
              <a:gd name="G0" fmla="+- 16141 0 0"/>
              <a:gd name="G1" fmla="+- 20057 0 0"/>
              <a:gd name="G2" fmla="+- 6231 0 0"/>
              <a:gd name="G3" fmla="*/ 16141 1 2"/>
              <a:gd name="G4" fmla="+- G3 10800 0"/>
              <a:gd name="G5" fmla="+- 21600 16141 20057"/>
              <a:gd name="G6" fmla="+- 20057 6231 0"/>
              <a:gd name="G7" fmla="*/ G6 1 2"/>
              <a:gd name="G8" fmla="*/ 20057 2 1"/>
              <a:gd name="G9" fmla="+- G8 0 21600"/>
              <a:gd name="G10" fmla="*/ 21600 G0 G1"/>
              <a:gd name="G11" fmla="*/ 21600 G4 G1"/>
              <a:gd name="G12" fmla="*/ 21600 G5 G1"/>
              <a:gd name="G13" fmla="*/ 21600 G7 G1"/>
              <a:gd name="G14" fmla="*/ 20057 1 2"/>
              <a:gd name="G15" fmla="+- G5 0 G4"/>
              <a:gd name="G16" fmla="+- G0 0 G4"/>
              <a:gd name="G17" fmla="*/ G2 G15 G16"/>
              <a:gd name="T0" fmla="*/ 18871 w 21600"/>
              <a:gd name="T1" fmla="*/ 0 h 21600"/>
              <a:gd name="T2" fmla="*/ 16141 w 21600"/>
              <a:gd name="T3" fmla="*/ 6231 h 21600"/>
              <a:gd name="T4" fmla="*/ 0 w 21600"/>
              <a:gd name="T5" fmla="*/ 20323 h 21600"/>
              <a:gd name="T6" fmla="*/ 10029 w 21600"/>
              <a:gd name="T7" fmla="*/ 21600 h 21600"/>
              <a:gd name="T8" fmla="*/ 20057 w 21600"/>
              <a:gd name="T9" fmla="*/ 14155 h 21600"/>
              <a:gd name="T10" fmla="*/ 21600 w 21600"/>
              <a:gd name="T11" fmla="*/ 6231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71" y="0"/>
                </a:moveTo>
                <a:lnTo>
                  <a:pt x="16141" y="6231"/>
                </a:lnTo>
                <a:lnTo>
                  <a:pt x="17684" y="6231"/>
                </a:lnTo>
                <a:lnTo>
                  <a:pt x="17684" y="19044"/>
                </a:lnTo>
                <a:lnTo>
                  <a:pt x="0" y="19044"/>
                </a:lnTo>
                <a:lnTo>
                  <a:pt x="0" y="21600"/>
                </a:lnTo>
                <a:lnTo>
                  <a:pt x="20057" y="21600"/>
                </a:lnTo>
                <a:lnTo>
                  <a:pt x="20057" y="6231"/>
                </a:lnTo>
                <a:lnTo>
                  <a:pt x="21600" y="6231"/>
                </a:lnTo>
                <a:close/>
              </a:path>
            </a:pathLst>
          </a:custGeom>
          <a:solidFill>
            <a:schemeClr val="tx1"/>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pic>
        <p:nvPicPr>
          <p:cNvPr id="64617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9175" y="4267200"/>
            <a:ext cx="2816225" cy="765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6171" name="AutoShape 27"/>
          <p:cNvSpPr>
            <a:spLocks noChangeArrowheads="1"/>
          </p:cNvSpPr>
          <p:nvPr/>
        </p:nvSpPr>
        <p:spPr bwMode="auto">
          <a:xfrm>
            <a:off x="5461000" y="4456113"/>
            <a:ext cx="533400" cy="381000"/>
          </a:xfrm>
          <a:prstGeom prst="rightArrow">
            <a:avLst>
              <a:gd name="adj1" fmla="val 50000"/>
              <a:gd name="adj2" fmla="val 35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6172" name="Text Box 28"/>
          <p:cNvSpPr txBox="1">
            <a:spLocks noChangeArrowheads="1"/>
          </p:cNvSpPr>
          <p:nvPr/>
        </p:nvSpPr>
        <p:spPr bwMode="auto">
          <a:xfrm>
            <a:off x="3733800" y="5080000"/>
            <a:ext cx="2057400" cy="1619250"/>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a:effectLst>
                  <a:outerShdw blurRad="38100" dist="38100" dir="2700000" algn="tl">
                    <a:srgbClr val="000000"/>
                  </a:outerShdw>
                </a:effectLst>
              </a:rPr>
              <a:t>La relación entre </a:t>
            </a:r>
            <a:r>
              <a:rPr lang="es-ES_tradnl" altLang="es-ES" sz="2000">
                <a:effectLst>
                  <a:outerShdw blurRad="38100" dist="38100" dir="2700000" algn="tl">
                    <a:srgbClr val="000000"/>
                  </a:outerShdw>
                </a:effectLst>
              </a:rPr>
              <a:t>I</a:t>
            </a:r>
            <a:r>
              <a:rPr lang="es-ES_tradnl" altLang="es-ES" sz="2000" baseline="-25000">
                <a:effectLst>
                  <a:outerShdw blurRad="38100" dist="38100" dir="2700000" algn="tl">
                    <a:srgbClr val="000000"/>
                  </a:outerShdw>
                </a:effectLst>
              </a:rPr>
              <a:t>ex</a:t>
            </a:r>
            <a:r>
              <a:rPr lang="es-ES_tradnl" altLang="es-ES" sz="1600">
                <a:effectLst>
                  <a:outerShdw blurRad="38100" dist="38100" dir="2700000" algn="tl">
                    <a:srgbClr val="000000"/>
                  </a:outerShdw>
                </a:effectLst>
              </a:rPr>
              <a:t> y el flujo </a:t>
            </a:r>
            <a:r>
              <a:rPr lang="es-ES_tradnl" altLang="es-ES" sz="2000">
                <a:effectLst>
                  <a:outerShdw blurRad="38100" dist="38100" dir="2700000" algn="tl">
                    <a:srgbClr val="000000"/>
                  </a:outerShdw>
                </a:effectLst>
                <a:sym typeface="Symbol" pitchFamily="18" charset="2"/>
              </a:rPr>
              <a:t></a:t>
            </a:r>
            <a:r>
              <a:rPr lang="es-ES_tradnl" altLang="es-ES" sz="1600">
                <a:effectLst>
                  <a:outerShdw blurRad="38100" dist="38100" dir="2700000" algn="tl">
                    <a:srgbClr val="000000"/>
                  </a:outerShdw>
                </a:effectLst>
                <a:sym typeface="Symbol" pitchFamily="18" charset="2"/>
              </a:rPr>
              <a:t> viene definida por la característica magnética (B-H) de la máquina</a:t>
            </a:r>
            <a:endParaRPr lang="es-ES" altLang="es-ES" sz="1600">
              <a:effectLst>
                <a:outerShdw blurRad="38100" dist="38100" dir="2700000" algn="tl">
                  <a:srgbClr val="000000"/>
                </a:outerShdw>
              </a:effectLst>
            </a:endParaRPr>
          </a:p>
        </p:txBody>
      </p:sp>
      <p:sp>
        <p:nvSpPr>
          <p:cNvPr id="646173" name="AutoShape 29"/>
          <p:cNvSpPr>
            <a:spLocks noChangeArrowheads="1"/>
          </p:cNvSpPr>
          <p:nvPr/>
        </p:nvSpPr>
        <p:spPr bwMode="auto">
          <a:xfrm>
            <a:off x="5943600" y="5624513"/>
            <a:ext cx="533400" cy="381000"/>
          </a:xfrm>
          <a:prstGeom prst="rightArrow">
            <a:avLst>
              <a:gd name="adj1" fmla="val 50000"/>
              <a:gd name="adj2" fmla="val 35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646174" name="Group 30"/>
          <p:cNvGrpSpPr>
            <a:grpSpLocks/>
          </p:cNvGrpSpPr>
          <p:nvPr/>
        </p:nvGrpSpPr>
        <p:grpSpPr bwMode="auto">
          <a:xfrm>
            <a:off x="6629400" y="4937125"/>
            <a:ext cx="2057400" cy="1768475"/>
            <a:chOff x="4176" y="3110"/>
            <a:chExt cx="1296" cy="1114"/>
          </a:xfrm>
        </p:grpSpPr>
        <p:sp>
          <p:nvSpPr>
            <p:cNvPr id="646175" name="Rectangle 31"/>
            <p:cNvSpPr>
              <a:spLocks noChangeArrowheads="1"/>
            </p:cNvSpPr>
            <p:nvPr/>
          </p:nvSpPr>
          <p:spPr bwMode="auto">
            <a:xfrm>
              <a:off x="4203" y="3110"/>
              <a:ext cx="213" cy="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p>
              <a:pPr algn="ctr"/>
              <a:r>
                <a:rPr lang="es-ES_tradnl" altLang="es-ES" sz="2000">
                  <a:effectLst>
                    <a:outerShdw blurRad="38100" dist="38100" dir="2700000" algn="tl">
                      <a:srgbClr val="000000"/>
                    </a:outerShdw>
                  </a:effectLst>
                  <a:sym typeface="Symbol" pitchFamily="18" charset="2"/>
                </a:rPr>
                <a:t></a:t>
              </a:r>
              <a:endParaRPr lang="es-ES" altLang="es-ES" sz="2000">
                <a:effectLst>
                  <a:outerShdw blurRad="38100" dist="38100" dir="2700000" algn="tl">
                    <a:srgbClr val="000000"/>
                  </a:outerShdw>
                </a:effectLst>
                <a:sym typeface="Symbol" pitchFamily="18" charset="2"/>
              </a:endParaRPr>
            </a:p>
          </p:txBody>
        </p:sp>
        <p:grpSp>
          <p:nvGrpSpPr>
            <p:cNvPr id="646176" name="Group 32"/>
            <p:cNvGrpSpPr>
              <a:grpSpLocks/>
            </p:cNvGrpSpPr>
            <p:nvPr/>
          </p:nvGrpSpPr>
          <p:grpSpPr bwMode="auto">
            <a:xfrm>
              <a:off x="4176" y="3168"/>
              <a:ext cx="1296" cy="1056"/>
              <a:chOff x="4176" y="3168"/>
              <a:chExt cx="1296" cy="1056"/>
            </a:xfrm>
          </p:grpSpPr>
          <p:grpSp>
            <p:nvGrpSpPr>
              <p:cNvPr id="646177" name="Group 33"/>
              <p:cNvGrpSpPr>
                <a:grpSpLocks/>
              </p:cNvGrpSpPr>
              <p:nvPr/>
            </p:nvGrpSpPr>
            <p:grpSpPr bwMode="auto">
              <a:xfrm>
                <a:off x="4176" y="3168"/>
                <a:ext cx="1296" cy="1056"/>
                <a:chOff x="4176" y="3120"/>
                <a:chExt cx="1296" cy="1056"/>
              </a:xfrm>
            </p:grpSpPr>
            <p:sp>
              <p:nvSpPr>
                <p:cNvPr id="646178" name="Line 34"/>
                <p:cNvSpPr>
                  <a:spLocks noChangeShapeType="1"/>
                </p:cNvSpPr>
                <p:nvPr/>
              </p:nvSpPr>
              <p:spPr bwMode="auto">
                <a:xfrm flipV="1">
                  <a:off x="4176" y="3120"/>
                  <a:ext cx="0" cy="1056"/>
                </a:xfrm>
                <a:prstGeom prst="line">
                  <a:avLst/>
                </a:prstGeom>
                <a:noFill/>
                <a:ln w="381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6179" name="Line 35"/>
                <p:cNvSpPr>
                  <a:spLocks noChangeShapeType="1"/>
                </p:cNvSpPr>
                <p:nvPr/>
              </p:nvSpPr>
              <p:spPr bwMode="auto">
                <a:xfrm rot="5400000" flipV="1">
                  <a:off x="4828" y="3516"/>
                  <a:ext cx="0" cy="1288"/>
                </a:xfrm>
                <a:prstGeom prst="line">
                  <a:avLst/>
                </a:prstGeom>
                <a:noFill/>
                <a:ln w="381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grpSp>
          <p:sp>
            <p:nvSpPr>
              <p:cNvPr id="646180" name="Freeform 36"/>
              <p:cNvSpPr>
                <a:spLocks/>
              </p:cNvSpPr>
              <p:nvPr/>
            </p:nvSpPr>
            <p:spPr bwMode="auto">
              <a:xfrm>
                <a:off x="4176" y="3272"/>
                <a:ext cx="992" cy="944"/>
              </a:xfrm>
              <a:custGeom>
                <a:avLst/>
                <a:gdLst>
                  <a:gd name="T0" fmla="*/ 0 w 992"/>
                  <a:gd name="T1" fmla="*/ 944 h 944"/>
                  <a:gd name="T2" fmla="*/ 288 w 992"/>
                  <a:gd name="T3" fmla="*/ 224 h 944"/>
                  <a:gd name="T4" fmla="*/ 992 w 992"/>
                  <a:gd name="T5" fmla="*/ 0 h 944"/>
                </a:gdLst>
                <a:ahLst/>
                <a:cxnLst>
                  <a:cxn ang="0">
                    <a:pos x="T0" y="T1"/>
                  </a:cxn>
                  <a:cxn ang="0">
                    <a:pos x="T2" y="T3"/>
                  </a:cxn>
                  <a:cxn ang="0">
                    <a:pos x="T4" y="T5"/>
                  </a:cxn>
                </a:cxnLst>
                <a:rect l="0" t="0" r="r" b="b"/>
                <a:pathLst>
                  <a:path w="992" h="944">
                    <a:moveTo>
                      <a:pt x="0" y="944"/>
                    </a:moveTo>
                    <a:cubicBezTo>
                      <a:pt x="61" y="662"/>
                      <a:pt x="123" y="381"/>
                      <a:pt x="288" y="224"/>
                    </a:cubicBezTo>
                    <a:cubicBezTo>
                      <a:pt x="453" y="67"/>
                      <a:pt x="722" y="33"/>
                      <a:pt x="992" y="0"/>
                    </a:cubicBezTo>
                  </a:path>
                </a:pathLst>
              </a:custGeom>
              <a:noFill/>
              <a:ln w="31750" cap="flat" cmpd="sng">
                <a:solidFill>
                  <a:srgbClr val="FFFF00"/>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spAutoFit/>
              </a:bodyPr>
              <a:lstStyle/>
              <a:p>
                <a:endParaRPr lang="es-ES"/>
              </a:p>
            </p:txBody>
          </p:sp>
          <p:sp>
            <p:nvSpPr>
              <p:cNvPr id="646181" name="Text Box 37"/>
              <p:cNvSpPr txBox="1">
                <a:spLocks noChangeAspect="1" noChangeArrowheads="1"/>
              </p:cNvSpPr>
              <p:nvPr/>
            </p:nvSpPr>
            <p:spPr bwMode="auto">
              <a:xfrm>
                <a:off x="5040" y="3926"/>
                <a:ext cx="399" cy="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r>
                  <a:rPr lang="es-ES_tradnl" altLang="es-ES" sz="2000">
                    <a:effectLst>
                      <a:outerShdw blurRad="38100" dist="38100" dir="2700000" algn="tl">
                        <a:srgbClr val="000000"/>
                      </a:outerShdw>
                    </a:effectLst>
                  </a:rPr>
                  <a:t>I</a:t>
                </a:r>
                <a:r>
                  <a:rPr lang="es-ES_tradnl" altLang="es-ES" sz="2000" baseline="-25000">
                    <a:effectLst>
                      <a:outerShdw blurRad="38100" dist="38100" dir="2700000" algn="tl">
                        <a:srgbClr val="000000"/>
                      </a:outerShdw>
                    </a:effectLst>
                  </a:rPr>
                  <a:t>ex</a:t>
                </a:r>
                <a:endParaRPr lang="es-ES" altLang="es-ES" sz="2000" baseline="-25000">
                  <a:effectLst>
                    <a:outerShdw blurRad="38100" dist="38100" dir="2700000" algn="tl">
                      <a:srgbClr val="000000"/>
                    </a:outerShdw>
                  </a:effectLst>
                </a:endParaRPr>
              </a:p>
            </p:txBody>
          </p:sp>
          <p:sp>
            <p:nvSpPr>
              <p:cNvPr id="646182" name="Text Box 38"/>
              <p:cNvSpPr txBox="1">
                <a:spLocks noChangeArrowheads="1"/>
              </p:cNvSpPr>
              <p:nvPr/>
            </p:nvSpPr>
            <p:spPr bwMode="auto">
              <a:xfrm>
                <a:off x="4456" y="3500"/>
                <a:ext cx="864" cy="40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p>
                <a:pPr algn="ctr"/>
                <a:r>
                  <a:rPr lang="es-ES_tradnl" altLang="es-ES" sz="1600">
                    <a:effectLst>
                      <a:outerShdw blurRad="38100" dist="38100" dir="2700000" algn="tl">
                        <a:srgbClr val="000000"/>
                      </a:outerShdw>
                    </a:effectLst>
                  </a:rPr>
                  <a:t>Zona lineal </a:t>
                </a:r>
                <a:r>
                  <a:rPr lang="es-ES_tradnl" altLang="es-ES" sz="2000">
                    <a:effectLst>
                      <a:outerShdw blurRad="38100" dist="38100" dir="2700000" algn="tl">
                        <a:srgbClr val="000000"/>
                      </a:outerShdw>
                    </a:effectLst>
                    <a:sym typeface="Symbol" pitchFamily="18" charset="2"/>
                  </a:rPr>
                  <a:t>=CI</a:t>
                </a:r>
                <a:r>
                  <a:rPr lang="es-ES_tradnl" altLang="es-ES" sz="2000" baseline="-25000">
                    <a:effectLst>
                      <a:outerShdw blurRad="38100" dist="38100" dir="2700000" algn="tl">
                        <a:srgbClr val="000000"/>
                      </a:outerShdw>
                    </a:effectLst>
                    <a:sym typeface="Symbol" pitchFamily="18" charset="2"/>
                  </a:rPr>
                  <a:t>ex</a:t>
                </a:r>
                <a:endParaRPr lang="es-ES" altLang="es-ES" sz="2000" baseline="-25000">
                  <a:effectLst>
                    <a:outerShdw blurRad="38100" dist="38100" dir="2700000" algn="tl">
                      <a:srgbClr val="000000"/>
                    </a:outerShdw>
                  </a:effectLst>
                  <a:sym typeface="Symbol" pitchFamily="18" charset="2"/>
                </a:endParaRPr>
              </a:p>
            </p:txBody>
          </p:sp>
          <p:sp>
            <p:nvSpPr>
              <p:cNvPr id="646183" name="Line 39"/>
              <p:cNvSpPr>
                <a:spLocks noChangeShapeType="1"/>
              </p:cNvSpPr>
              <p:nvPr/>
            </p:nvSpPr>
            <p:spPr bwMode="auto">
              <a:xfrm flipV="1">
                <a:off x="4176" y="3408"/>
                <a:ext cx="240" cy="768"/>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6184" name="AutoShape 40"/>
              <p:cNvSpPr>
                <a:spLocks noChangeArrowheads="1"/>
              </p:cNvSpPr>
              <p:nvPr/>
            </p:nvSpPr>
            <p:spPr bwMode="auto">
              <a:xfrm>
                <a:off x="4328" y="3720"/>
                <a:ext cx="240" cy="144"/>
              </a:xfrm>
              <a:prstGeom prst="leftArrow">
                <a:avLst>
                  <a:gd name="adj1" fmla="val 50000"/>
                  <a:gd name="adj2" fmla="val 52778"/>
                </a:avLst>
              </a:prstGeom>
              <a:solidFill>
                <a:schemeClr val="tx1"/>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grpSp>
      <p:grpSp>
        <p:nvGrpSpPr>
          <p:cNvPr id="646187" name="Group 43"/>
          <p:cNvGrpSpPr>
            <a:grpSpLocks/>
          </p:cNvGrpSpPr>
          <p:nvPr/>
        </p:nvGrpSpPr>
        <p:grpSpPr bwMode="auto">
          <a:xfrm>
            <a:off x="76200" y="1524000"/>
            <a:ext cx="8915400" cy="2667000"/>
            <a:chOff x="48" y="960"/>
            <a:chExt cx="5616" cy="1680"/>
          </a:xfrm>
        </p:grpSpPr>
        <p:grpSp>
          <p:nvGrpSpPr>
            <p:cNvPr id="646147" name="Group 3"/>
            <p:cNvGrpSpPr>
              <a:grpSpLocks/>
            </p:cNvGrpSpPr>
            <p:nvPr/>
          </p:nvGrpSpPr>
          <p:grpSpPr bwMode="auto">
            <a:xfrm>
              <a:off x="48" y="960"/>
              <a:ext cx="5616" cy="1680"/>
              <a:chOff x="48" y="960"/>
              <a:chExt cx="5616" cy="1680"/>
            </a:xfrm>
          </p:grpSpPr>
          <p:grpSp>
            <p:nvGrpSpPr>
              <p:cNvPr id="646148" name="Group 4"/>
              <p:cNvGrpSpPr>
                <a:grpSpLocks/>
              </p:cNvGrpSpPr>
              <p:nvPr/>
            </p:nvGrpSpPr>
            <p:grpSpPr bwMode="auto">
              <a:xfrm>
                <a:off x="48" y="960"/>
                <a:ext cx="2736" cy="1680"/>
                <a:chOff x="144" y="1008"/>
                <a:chExt cx="2736" cy="1680"/>
              </a:xfrm>
            </p:grpSpPr>
            <p:graphicFrame>
              <p:nvGraphicFramePr>
                <p:cNvPr id="646149" name="Object 5"/>
                <p:cNvGraphicFramePr>
                  <a:graphicFrameLocks noChangeAspect="1"/>
                </p:cNvGraphicFramePr>
                <p:nvPr/>
              </p:nvGraphicFramePr>
              <p:xfrm>
                <a:off x="190" y="1008"/>
                <a:ext cx="2604" cy="1448"/>
              </p:xfrm>
              <a:graphic>
                <a:graphicData uri="http://schemas.openxmlformats.org/presentationml/2006/ole">
                  <mc:AlternateContent xmlns:mc="http://schemas.openxmlformats.org/markup-compatibility/2006">
                    <mc:Choice xmlns:v="urn:schemas-microsoft-com:vml" Requires="v">
                      <p:oleObj name="Imagen" r:id="rId8" imgW="2362320" imgH="1313640" progId="Word.Picture.8">
                        <p:embed/>
                      </p:oleObj>
                    </mc:Choice>
                    <mc:Fallback>
                      <p:oleObj name="Imagen" r:id="rId8" imgW="2362320" imgH="1313640" progId="Word.Picture.8">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 y="1008"/>
                              <a:ext cx="2604" cy="14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46150" name="Text Box 6"/>
                <p:cNvSpPr txBox="1">
                  <a:spLocks noChangeArrowheads="1"/>
                </p:cNvSpPr>
                <p:nvPr/>
              </p:nvSpPr>
              <p:spPr bwMode="auto">
                <a:xfrm>
                  <a:off x="144" y="2438"/>
                  <a:ext cx="2736" cy="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ctr">
                    <a:spcBef>
                      <a:spcPct val="0"/>
                    </a:spcBef>
                  </a:pPr>
                  <a:r>
                    <a:rPr lang="es-ES_tradnl" altLang="es-ES" sz="2000">
                      <a:solidFill>
                        <a:schemeClr val="accent2"/>
                      </a:solidFill>
                      <a:effectLst>
                        <a:outerShdw blurRad="38100" dist="38100" dir="2700000" algn="tl">
                          <a:srgbClr val="000000"/>
                        </a:outerShdw>
                      </a:effectLst>
                    </a:rPr>
                    <a:t>Motor de excitación serie</a:t>
                  </a:r>
                </a:p>
              </p:txBody>
            </p:sp>
            <p:pic>
              <p:nvPicPr>
                <p:cNvPr id="64615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 y="1824"/>
                  <a:ext cx="789" cy="3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grpSp>
          <p:sp>
            <p:nvSpPr>
              <p:cNvPr id="646152" name="Text Box 8"/>
              <p:cNvSpPr txBox="1">
                <a:spLocks noChangeArrowheads="1"/>
              </p:cNvSpPr>
              <p:nvPr/>
            </p:nvSpPr>
            <p:spPr bwMode="auto">
              <a:xfrm>
                <a:off x="2784" y="1104"/>
                <a:ext cx="2880" cy="1039"/>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a:solidFill>
                      <a:srgbClr val="FFFFFF"/>
                    </a:solidFill>
                    <a:effectLst>
                      <a:outerShdw blurRad="38100" dist="38100" dir="2700000" algn="tl">
                        <a:srgbClr val="000000"/>
                      </a:outerShdw>
                    </a:effectLst>
                  </a:rPr>
                  <a:t>En el motor serie el devanado de excitación y el inducido están conectados en serie. </a:t>
                </a:r>
                <a:r>
                  <a:rPr lang="es-ES_tradnl" altLang="es-ES" sz="2200">
                    <a:solidFill>
                      <a:srgbClr val="FFFFFF"/>
                    </a:solidFill>
                    <a:effectLst>
                      <a:outerShdw blurRad="38100" dist="38100" dir="2700000" algn="tl">
                        <a:srgbClr val="000000"/>
                      </a:outerShdw>
                    </a:effectLst>
                  </a:rPr>
                  <a:t>I</a:t>
                </a:r>
                <a:r>
                  <a:rPr lang="es-ES_tradnl" altLang="es-ES" sz="2200" baseline="-25000">
                    <a:solidFill>
                      <a:srgbClr val="FFFFFF"/>
                    </a:solidFill>
                    <a:effectLst>
                      <a:outerShdw blurRad="38100" dist="38100" dir="2700000" algn="tl">
                        <a:srgbClr val="000000"/>
                      </a:outerShdw>
                    </a:effectLst>
                  </a:rPr>
                  <a:t>ex</a:t>
                </a:r>
                <a:r>
                  <a:rPr lang="es-ES_tradnl" altLang="es-ES" sz="2200">
                    <a:solidFill>
                      <a:srgbClr val="FFFFFF"/>
                    </a:solidFill>
                    <a:effectLst>
                      <a:outerShdw blurRad="38100" dist="38100" dir="2700000" algn="tl">
                        <a:srgbClr val="000000"/>
                      </a:outerShdw>
                    </a:effectLst>
                  </a:rPr>
                  <a:t>=I</a:t>
                </a:r>
                <a:r>
                  <a:rPr lang="es-ES_tradnl" altLang="es-ES" sz="2200" baseline="-25000">
                    <a:solidFill>
                      <a:srgbClr val="FFFFFF"/>
                    </a:solidFill>
                    <a:effectLst>
                      <a:outerShdw blurRad="38100" dist="38100" dir="2700000" algn="tl">
                        <a:srgbClr val="000000"/>
                      </a:outerShdw>
                    </a:effectLst>
                  </a:rPr>
                  <a:t>i</a:t>
                </a:r>
                <a:r>
                  <a:rPr lang="es-ES_tradnl" altLang="es-ES" sz="1600">
                    <a:solidFill>
                      <a:srgbClr val="FFFFFF"/>
                    </a:solidFill>
                    <a:effectLst>
                      <a:outerShdw blurRad="38100" dist="38100" dir="2700000" algn="tl">
                        <a:srgbClr val="000000"/>
                      </a:outerShdw>
                    </a:effectLst>
                  </a:rPr>
                  <a:t> y esta última depende de la carga arrastrada por el motor, por tan-to, sus características funcionales serán distintas de las del motor de exc. indep.</a:t>
                </a:r>
                <a:endParaRPr lang="es-ES_tradnl" altLang="es-ES" sz="1800" u="sng">
                  <a:effectLst>
                    <a:outerShdw blurRad="38100" dist="38100" dir="2700000" algn="tl">
                      <a:srgbClr val="000000"/>
                    </a:outerShdw>
                  </a:effectLst>
                </a:endParaRPr>
              </a:p>
            </p:txBody>
          </p:sp>
        </p:grpSp>
        <p:sp>
          <p:nvSpPr>
            <p:cNvPr id="646185" name="Line 41"/>
            <p:cNvSpPr>
              <a:spLocks noChangeShapeType="1"/>
            </p:cNvSpPr>
            <p:nvPr/>
          </p:nvSpPr>
          <p:spPr bwMode="auto">
            <a:xfrm>
              <a:off x="400" y="1464"/>
              <a:ext cx="62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46186" name="Line 42"/>
            <p:cNvSpPr>
              <a:spLocks noChangeShapeType="1"/>
            </p:cNvSpPr>
            <p:nvPr/>
          </p:nvSpPr>
          <p:spPr bwMode="auto">
            <a:xfrm>
              <a:off x="1112" y="1464"/>
              <a:ext cx="62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6153"/>
                                        </p:tgtEl>
                                        <p:attrNameLst>
                                          <p:attrName>style.visibility</p:attrName>
                                        </p:attrNameLst>
                                      </p:cBhvr>
                                      <p:to>
                                        <p:strVal val="visible"/>
                                      </p:to>
                                    </p:set>
                                    <p:animEffect transition="in" filter="dissolve">
                                      <p:cBhvr>
                                        <p:cTn id="7" dur="500"/>
                                        <p:tgtEl>
                                          <p:spTgt spid="64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6157"/>
                                        </p:tgtEl>
                                        <p:attrNameLst>
                                          <p:attrName>style.visibility</p:attrName>
                                        </p:attrNameLst>
                                      </p:cBhvr>
                                      <p:to>
                                        <p:strVal val="visible"/>
                                      </p:to>
                                    </p:set>
                                    <p:animEffect transition="in" filter="dissolve">
                                      <p:cBhvr>
                                        <p:cTn id="12" dur="500"/>
                                        <p:tgtEl>
                                          <p:spTgt spid="646157"/>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46156"/>
                                        </p:tgtEl>
                                        <p:attrNameLst>
                                          <p:attrName>style.visibility</p:attrName>
                                        </p:attrNameLst>
                                      </p:cBhvr>
                                      <p:to>
                                        <p:strVal val="visible"/>
                                      </p:to>
                                    </p:set>
                                    <p:animEffect transition="in" filter="dissolve">
                                      <p:cBhvr>
                                        <p:cTn id="16" dur="500"/>
                                        <p:tgtEl>
                                          <p:spTgt spid="6461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46160"/>
                                        </p:tgtEl>
                                        <p:attrNameLst>
                                          <p:attrName>style.visibility</p:attrName>
                                        </p:attrNameLst>
                                      </p:cBhvr>
                                      <p:to>
                                        <p:strVal val="visible"/>
                                      </p:to>
                                    </p:set>
                                    <p:animEffect transition="in" filter="dissolve">
                                      <p:cBhvr>
                                        <p:cTn id="21" dur="500"/>
                                        <p:tgtEl>
                                          <p:spTgt spid="6461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46159"/>
                                        </p:tgtEl>
                                        <p:attrNameLst>
                                          <p:attrName>style.visibility</p:attrName>
                                        </p:attrNameLst>
                                      </p:cBhvr>
                                      <p:to>
                                        <p:strVal val="visible"/>
                                      </p:to>
                                    </p:set>
                                    <p:animEffect transition="in" filter="dissolve">
                                      <p:cBhvr>
                                        <p:cTn id="26" dur="500"/>
                                        <p:tgtEl>
                                          <p:spTgt spid="646159"/>
                                        </p:tgtEl>
                                      </p:cBhvr>
                                    </p:animEffect>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646158"/>
                                        </p:tgtEl>
                                        <p:attrNameLst>
                                          <p:attrName>style.visibility</p:attrName>
                                        </p:attrNameLst>
                                      </p:cBhvr>
                                      <p:to>
                                        <p:strVal val="visible"/>
                                      </p:to>
                                    </p:set>
                                    <p:animEffect transition="in" filter="dissolve">
                                      <p:cBhvr>
                                        <p:cTn id="30" dur="500"/>
                                        <p:tgtEl>
                                          <p:spTgt spid="6461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46169"/>
                                        </p:tgtEl>
                                        <p:attrNameLst>
                                          <p:attrName>style.visibility</p:attrName>
                                        </p:attrNameLst>
                                      </p:cBhvr>
                                      <p:to>
                                        <p:strVal val="visible"/>
                                      </p:to>
                                    </p:set>
                                    <p:animEffect transition="in" filter="dissolve">
                                      <p:cBhvr>
                                        <p:cTn id="35" dur="500"/>
                                        <p:tgtEl>
                                          <p:spTgt spid="6461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46171"/>
                                        </p:tgtEl>
                                        <p:attrNameLst>
                                          <p:attrName>style.visibility</p:attrName>
                                        </p:attrNameLst>
                                      </p:cBhvr>
                                      <p:to>
                                        <p:strVal val="visible"/>
                                      </p:to>
                                    </p:set>
                                    <p:animEffect transition="in" filter="dissolve">
                                      <p:cBhvr>
                                        <p:cTn id="40" dur="500"/>
                                        <p:tgtEl>
                                          <p:spTgt spid="646171"/>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646170"/>
                                        </p:tgtEl>
                                        <p:attrNameLst>
                                          <p:attrName>style.visibility</p:attrName>
                                        </p:attrNameLst>
                                      </p:cBhvr>
                                      <p:to>
                                        <p:strVal val="visible"/>
                                      </p:to>
                                    </p:set>
                                    <p:animEffect transition="in" filter="dissolve">
                                      <p:cBhvr>
                                        <p:cTn id="44" dur="500"/>
                                        <p:tgtEl>
                                          <p:spTgt spid="64617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46172"/>
                                        </p:tgtEl>
                                        <p:attrNameLst>
                                          <p:attrName>style.visibility</p:attrName>
                                        </p:attrNameLst>
                                      </p:cBhvr>
                                      <p:to>
                                        <p:strVal val="visible"/>
                                      </p:to>
                                    </p:set>
                                    <p:animEffect transition="in" filter="dissolve">
                                      <p:cBhvr>
                                        <p:cTn id="49" dur="500"/>
                                        <p:tgtEl>
                                          <p:spTgt spid="64617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646173"/>
                                        </p:tgtEl>
                                        <p:attrNameLst>
                                          <p:attrName>style.visibility</p:attrName>
                                        </p:attrNameLst>
                                      </p:cBhvr>
                                      <p:to>
                                        <p:strVal val="visible"/>
                                      </p:to>
                                    </p:set>
                                    <p:animEffect transition="in" filter="dissolve">
                                      <p:cBhvr>
                                        <p:cTn id="54" dur="500"/>
                                        <p:tgtEl>
                                          <p:spTgt spid="646173"/>
                                        </p:tgtEl>
                                      </p:cBhvr>
                                    </p:animEffect>
                                  </p:childTnLst>
                                </p:cTn>
                              </p:par>
                            </p:childTnLst>
                          </p:cTn>
                        </p:par>
                        <p:par>
                          <p:cTn id="55" fill="hold" nodeType="afterGroup">
                            <p:stCondLst>
                              <p:cond delay="500"/>
                            </p:stCondLst>
                            <p:childTnLst>
                              <p:par>
                                <p:cTn id="56" presetID="23" presetClass="entr" presetSubtype="528" fill="hold" nodeType="afterEffect">
                                  <p:stCondLst>
                                    <p:cond delay="0"/>
                                  </p:stCondLst>
                                  <p:childTnLst>
                                    <p:set>
                                      <p:cBhvr>
                                        <p:cTn id="57" dur="1" fill="hold">
                                          <p:stCondLst>
                                            <p:cond delay="0"/>
                                          </p:stCondLst>
                                        </p:cTn>
                                        <p:tgtEl>
                                          <p:spTgt spid="646174"/>
                                        </p:tgtEl>
                                        <p:attrNameLst>
                                          <p:attrName>style.visibility</p:attrName>
                                        </p:attrNameLst>
                                      </p:cBhvr>
                                      <p:to>
                                        <p:strVal val="visible"/>
                                      </p:to>
                                    </p:set>
                                    <p:anim calcmode="lin" valueType="num">
                                      <p:cBhvr>
                                        <p:cTn id="58" dur="500" fill="hold"/>
                                        <p:tgtEl>
                                          <p:spTgt spid="646174"/>
                                        </p:tgtEl>
                                        <p:attrNameLst>
                                          <p:attrName>ppt_w</p:attrName>
                                        </p:attrNameLst>
                                      </p:cBhvr>
                                      <p:tavLst>
                                        <p:tav tm="0">
                                          <p:val>
                                            <p:fltVal val="0"/>
                                          </p:val>
                                        </p:tav>
                                        <p:tav tm="100000">
                                          <p:val>
                                            <p:strVal val="#ppt_w"/>
                                          </p:val>
                                        </p:tav>
                                      </p:tavLst>
                                    </p:anim>
                                    <p:anim calcmode="lin" valueType="num">
                                      <p:cBhvr>
                                        <p:cTn id="59" dur="500" fill="hold"/>
                                        <p:tgtEl>
                                          <p:spTgt spid="646174"/>
                                        </p:tgtEl>
                                        <p:attrNameLst>
                                          <p:attrName>ppt_h</p:attrName>
                                        </p:attrNameLst>
                                      </p:cBhvr>
                                      <p:tavLst>
                                        <p:tav tm="0">
                                          <p:val>
                                            <p:fltVal val="0"/>
                                          </p:val>
                                        </p:tav>
                                        <p:tav tm="100000">
                                          <p:val>
                                            <p:strVal val="#ppt_h"/>
                                          </p:val>
                                        </p:tav>
                                      </p:tavLst>
                                    </p:anim>
                                    <p:anim calcmode="lin" valueType="num">
                                      <p:cBhvr>
                                        <p:cTn id="60" dur="500" fill="hold"/>
                                        <p:tgtEl>
                                          <p:spTgt spid="646174"/>
                                        </p:tgtEl>
                                        <p:attrNameLst>
                                          <p:attrName>ppt_x</p:attrName>
                                        </p:attrNameLst>
                                      </p:cBhvr>
                                      <p:tavLst>
                                        <p:tav tm="0">
                                          <p:val>
                                            <p:fltVal val="0.5"/>
                                          </p:val>
                                        </p:tav>
                                        <p:tav tm="100000">
                                          <p:val>
                                            <p:strVal val="#ppt_x"/>
                                          </p:val>
                                        </p:tav>
                                      </p:tavLst>
                                    </p:anim>
                                    <p:anim calcmode="lin" valueType="num">
                                      <p:cBhvr>
                                        <p:cTn id="61" dur="500" fill="hold"/>
                                        <p:tgtEl>
                                          <p:spTgt spid="64617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56" grpId="0" autoUpdateAnimBg="0"/>
      <p:bldP spid="646157" grpId="0" animBg="1"/>
      <p:bldP spid="646159" grpId="0" animBg="1"/>
      <p:bldP spid="646169" grpId="0" animBg="1"/>
      <p:bldP spid="646171" grpId="0" animBg="1"/>
      <p:bldP spid="646172" grpId="0" animBg="1" autoUpdateAnimBg="0"/>
      <p:bldP spid="64617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1026"/>
          <p:cNvSpPr>
            <a:spLocks noChangeArrowheads="1"/>
          </p:cNvSpPr>
          <p:nvPr/>
        </p:nvSpPr>
        <p:spPr bwMode="auto">
          <a:xfrm>
            <a:off x="228600" y="2286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6.10. Curvas características de los motores de CC IV</a:t>
            </a:r>
            <a:endParaRPr lang="es-ES_tradnl" altLang="es-ES" b="0">
              <a:latin typeface="Tahoma" pitchFamily="34" charset="0"/>
            </a:endParaRPr>
          </a:p>
        </p:txBody>
      </p:sp>
      <p:sp>
        <p:nvSpPr>
          <p:cNvPr id="647171" name="Text Box 1027"/>
          <p:cNvSpPr txBox="1">
            <a:spLocks noChangeArrowheads="1"/>
          </p:cNvSpPr>
          <p:nvPr/>
        </p:nvSpPr>
        <p:spPr bwMode="auto">
          <a:xfrm>
            <a:off x="215900" y="1524000"/>
            <a:ext cx="2133600" cy="1266825"/>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a:solidFill>
                  <a:srgbClr val="FFFFFF"/>
                </a:solidFill>
                <a:effectLst>
                  <a:outerShdw blurRad="38100" dist="38100" dir="2700000" algn="tl">
                    <a:srgbClr val="000000"/>
                  </a:outerShdw>
                </a:effectLst>
              </a:rPr>
              <a:t>Como </a:t>
            </a:r>
            <a:r>
              <a:rPr lang="es-ES_tradnl" altLang="es-ES" sz="2200">
                <a:solidFill>
                  <a:srgbClr val="FFFFFF"/>
                </a:solidFill>
                <a:effectLst>
                  <a:outerShdw blurRad="38100" dist="38100" dir="2700000" algn="tl">
                    <a:srgbClr val="000000"/>
                  </a:outerShdw>
                </a:effectLst>
              </a:rPr>
              <a:t>I</a:t>
            </a:r>
            <a:r>
              <a:rPr lang="es-ES_tradnl" altLang="es-ES" sz="2200" baseline="-25000">
                <a:solidFill>
                  <a:srgbClr val="FFFFFF"/>
                </a:solidFill>
                <a:effectLst>
                  <a:outerShdw blurRad="38100" dist="38100" dir="2700000" algn="tl">
                    <a:srgbClr val="000000"/>
                  </a:outerShdw>
                </a:effectLst>
              </a:rPr>
              <a:t>ex</a:t>
            </a:r>
            <a:r>
              <a:rPr lang="es-ES_tradnl" altLang="es-ES" sz="2200">
                <a:solidFill>
                  <a:srgbClr val="FFFFFF"/>
                </a:solidFill>
                <a:effectLst>
                  <a:outerShdw blurRad="38100" dist="38100" dir="2700000" algn="tl">
                    <a:srgbClr val="000000"/>
                  </a:outerShdw>
                </a:effectLst>
              </a:rPr>
              <a:t>=I</a:t>
            </a:r>
            <a:r>
              <a:rPr lang="es-ES_tradnl" altLang="es-ES" sz="2200" baseline="-25000">
                <a:solidFill>
                  <a:srgbClr val="FFFFFF"/>
                </a:solidFill>
                <a:effectLst>
                  <a:outerShdw blurRad="38100" dist="38100" dir="2700000" algn="tl">
                    <a:srgbClr val="000000"/>
                  </a:outerShdw>
                </a:effectLst>
              </a:rPr>
              <a:t>i</a:t>
            </a:r>
            <a:r>
              <a:rPr lang="es-ES_tradnl" altLang="es-ES" sz="1600">
                <a:solidFill>
                  <a:srgbClr val="FFFFFF"/>
                </a:solidFill>
                <a:effectLst>
                  <a:outerShdw blurRad="38100" dist="38100" dir="2700000" algn="tl">
                    <a:srgbClr val="000000"/>
                  </a:outerShdw>
                </a:effectLst>
              </a:rPr>
              <a:t> en la zona lineal del motor se cumple:</a:t>
            </a:r>
          </a:p>
          <a:p>
            <a:pPr algn="ctr">
              <a:spcBef>
                <a:spcPct val="0"/>
              </a:spcBef>
            </a:pPr>
            <a:r>
              <a:rPr lang="es-ES_tradnl" altLang="es-ES" sz="2300">
                <a:effectLst>
                  <a:outerShdw blurRad="38100" dist="38100" dir="2700000" algn="tl">
                    <a:srgbClr val="000000"/>
                  </a:outerShdw>
                </a:effectLst>
                <a:sym typeface="Symbol" pitchFamily="18" charset="2"/>
              </a:rPr>
              <a:t>=CI</a:t>
            </a:r>
            <a:r>
              <a:rPr lang="es-ES_tradnl" altLang="es-ES" sz="2300" baseline="-25000">
                <a:effectLst>
                  <a:outerShdw blurRad="38100" dist="38100" dir="2700000" algn="tl">
                    <a:srgbClr val="000000"/>
                  </a:outerShdw>
                </a:effectLst>
                <a:sym typeface="Symbol" pitchFamily="18" charset="2"/>
              </a:rPr>
              <a:t>i</a:t>
            </a:r>
          </a:p>
        </p:txBody>
      </p:sp>
      <p:sp>
        <p:nvSpPr>
          <p:cNvPr id="647172" name="AutoShape 1028"/>
          <p:cNvSpPr>
            <a:spLocks noChangeArrowheads="1"/>
          </p:cNvSpPr>
          <p:nvPr/>
        </p:nvSpPr>
        <p:spPr bwMode="auto">
          <a:xfrm>
            <a:off x="2425700" y="1905000"/>
            <a:ext cx="609600" cy="381000"/>
          </a:xfrm>
          <a:prstGeom prst="rightArrow">
            <a:avLst>
              <a:gd name="adj1" fmla="val 50000"/>
              <a:gd name="adj2" fmla="val 40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647173" name="Group 1029"/>
          <p:cNvGrpSpPr>
            <a:grpSpLocks/>
          </p:cNvGrpSpPr>
          <p:nvPr/>
        </p:nvGrpSpPr>
        <p:grpSpPr bwMode="auto">
          <a:xfrm>
            <a:off x="2882900" y="1828800"/>
            <a:ext cx="1905000" cy="990600"/>
            <a:chOff x="1816" y="1152"/>
            <a:chExt cx="1200" cy="624"/>
          </a:xfrm>
        </p:grpSpPr>
        <p:pic>
          <p:nvPicPr>
            <p:cNvPr id="647174"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 y="1152"/>
              <a:ext cx="1031" cy="32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7175" name="Text Box 1031"/>
            <p:cNvSpPr txBox="1">
              <a:spLocks noChangeArrowheads="1"/>
            </p:cNvSpPr>
            <p:nvPr/>
          </p:nvSpPr>
          <p:spPr bwMode="auto">
            <a:xfrm>
              <a:off x="1816" y="1410"/>
              <a:ext cx="1200"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En la zona lineal (pares bajos)</a:t>
              </a:r>
              <a:endParaRPr lang="es-ES" altLang="es-ES" sz="1600">
                <a:effectLst>
                  <a:outerShdw blurRad="38100" dist="38100" dir="2700000" algn="tl">
                    <a:srgbClr val="000000"/>
                  </a:outerShdw>
                </a:effectLst>
              </a:endParaRPr>
            </a:p>
          </p:txBody>
        </p:sp>
      </p:grpSp>
      <p:sp>
        <p:nvSpPr>
          <p:cNvPr id="647176" name="AutoShape 1032"/>
          <p:cNvSpPr>
            <a:spLocks noChangeArrowheads="1"/>
          </p:cNvSpPr>
          <p:nvPr/>
        </p:nvSpPr>
        <p:spPr bwMode="auto">
          <a:xfrm>
            <a:off x="4724400" y="1930400"/>
            <a:ext cx="609600" cy="381000"/>
          </a:xfrm>
          <a:prstGeom prst="rightArrow">
            <a:avLst>
              <a:gd name="adj1" fmla="val 50000"/>
              <a:gd name="adj2" fmla="val 40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pic>
        <p:nvPicPr>
          <p:cNvPr id="647177" name="Picture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76400"/>
            <a:ext cx="1444625" cy="857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647178" name="Picture 10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00" y="2976563"/>
            <a:ext cx="2514600" cy="833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7179" name="Text Box 1035"/>
          <p:cNvSpPr txBox="1">
            <a:spLocks noChangeArrowheads="1"/>
          </p:cNvSpPr>
          <p:nvPr/>
        </p:nvSpPr>
        <p:spPr bwMode="auto">
          <a:xfrm>
            <a:off x="7086600" y="1981200"/>
            <a:ext cx="1828800" cy="336550"/>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a:solidFill>
                  <a:srgbClr val="FFFFFF"/>
                </a:solidFill>
                <a:effectLst>
                  <a:outerShdw blurRad="38100" dist="38100" dir="2700000" algn="tl">
                    <a:srgbClr val="000000"/>
                  </a:outerShdw>
                </a:effectLst>
              </a:rPr>
              <a:t>SUSTITUYENDO</a:t>
            </a:r>
            <a:endParaRPr lang="es-ES_tradnl" altLang="es-ES" sz="2300" baseline="-25000">
              <a:effectLst>
                <a:outerShdw blurRad="38100" dist="38100" dir="2700000" algn="tl">
                  <a:srgbClr val="000000"/>
                </a:outerShdw>
              </a:effectLst>
              <a:sym typeface="Symbol" pitchFamily="18" charset="2"/>
            </a:endParaRPr>
          </a:p>
        </p:txBody>
      </p:sp>
      <p:sp>
        <p:nvSpPr>
          <p:cNvPr id="647180" name="AutoShape 1036"/>
          <p:cNvSpPr>
            <a:spLocks noChangeArrowheads="1"/>
          </p:cNvSpPr>
          <p:nvPr/>
        </p:nvSpPr>
        <p:spPr bwMode="auto">
          <a:xfrm rot="-16200000">
            <a:off x="7772400" y="2552700"/>
            <a:ext cx="609600" cy="381000"/>
          </a:xfrm>
          <a:prstGeom prst="rightArrow">
            <a:avLst>
              <a:gd name="adj1" fmla="val 50000"/>
              <a:gd name="adj2" fmla="val 40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7181" name="Text Box 1037"/>
          <p:cNvSpPr txBox="1">
            <a:spLocks noChangeArrowheads="1"/>
          </p:cNvSpPr>
          <p:nvPr/>
        </p:nvSpPr>
        <p:spPr bwMode="auto">
          <a:xfrm>
            <a:off x="1447800" y="2971800"/>
            <a:ext cx="4191000" cy="855663"/>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a:effectLst>
                  <a:outerShdw blurRad="38100" dist="38100" dir="2700000" algn="tl">
                    <a:srgbClr val="000000"/>
                  </a:outerShdw>
                </a:effectLst>
              </a:rPr>
              <a:t>La característica mecánica cuando el motor trabaja en la zona lineal (pares bajos). </a:t>
            </a:r>
            <a:r>
              <a:rPr lang="es-ES_tradnl" altLang="es-ES" sz="1800">
                <a:effectLst>
                  <a:outerShdw blurRad="38100" dist="38100" dir="2700000" algn="tl">
                    <a:srgbClr val="000000"/>
                  </a:outerShdw>
                </a:effectLst>
              </a:rPr>
              <a:t>ES UNA HIPÉRBOLA</a:t>
            </a:r>
            <a:endParaRPr lang="es-ES" altLang="es-ES" sz="1800">
              <a:effectLst>
                <a:outerShdw blurRad="38100" dist="38100" dir="2700000" algn="tl">
                  <a:srgbClr val="000000"/>
                </a:outerShdw>
              </a:effectLst>
            </a:endParaRPr>
          </a:p>
        </p:txBody>
      </p:sp>
      <p:sp>
        <p:nvSpPr>
          <p:cNvPr id="647182" name="AutoShape 1038"/>
          <p:cNvSpPr>
            <a:spLocks noChangeArrowheads="1"/>
          </p:cNvSpPr>
          <p:nvPr/>
        </p:nvSpPr>
        <p:spPr bwMode="auto">
          <a:xfrm rot="-32400000">
            <a:off x="5715000" y="3200400"/>
            <a:ext cx="609600" cy="381000"/>
          </a:xfrm>
          <a:prstGeom prst="rightArrow">
            <a:avLst>
              <a:gd name="adj1" fmla="val 50000"/>
              <a:gd name="adj2" fmla="val 40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7183" name="Text Box 1039"/>
          <p:cNvSpPr txBox="1">
            <a:spLocks noChangeArrowheads="1"/>
          </p:cNvSpPr>
          <p:nvPr/>
        </p:nvSpPr>
        <p:spPr bwMode="auto">
          <a:xfrm>
            <a:off x="228600" y="4038600"/>
            <a:ext cx="1752600" cy="2154238"/>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dirty="0">
                <a:solidFill>
                  <a:srgbClr val="FFFFFF"/>
                </a:solidFill>
                <a:effectLst>
                  <a:outerShdw blurRad="38100" dist="38100" dir="2700000" algn="tl">
                    <a:srgbClr val="000000"/>
                  </a:outerShdw>
                </a:effectLst>
              </a:rPr>
              <a:t>En la zona de saturación (cuando al motor se exigen pares elevados) se puede admitir </a:t>
            </a:r>
            <a:r>
              <a:rPr lang="es-ES_tradnl" altLang="es-ES" sz="2300" dirty="0">
                <a:effectLst>
                  <a:outerShdw blurRad="38100" dist="38100" dir="2700000" algn="tl">
                    <a:srgbClr val="000000"/>
                  </a:outerShdw>
                </a:effectLst>
                <a:sym typeface="Symbol" pitchFamily="18" charset="2"/>
              </a:rPr>
              <a:t>=</a:t>
            </a:r>
            <a:r>
              <a:rPr lang="es-ES_tradnl" altLang="es-ES" sz="2300" dirty="0" err="1">
                <a:effectLst>
                  <a:outerShdw blurRad="38100" dist="38100" dir="2700000" algn="tl">
                    <a:srgbClr val="000000"/>
                  </a:outerShdw>
                </a:effectLst>
                <a:sym typeface="Symbol" pitchFamily="18" charset="2"/>
              </a:rPr>
              <a:t>Cte</a:t>
            </a:r>
            <a:endParaRPr lang="es-ES_tradnl" altLang="es-ES" sz="2300" baseline="-25000" dirty="0">
              <a:effectLst>
                <a:outerShdw blurRad="38100" dist="38100" dir="2700000" algn="tl">
                  <a:srgbClr val="000000"/>
                </a:outerShdw>
              </a:effectLst>
              <a:sym typeface="Symbol" pitchFamily="18" charset="2"/>
            </a:endParaRPr>
          </a:p>
        </p:txBody>
      </p:sp>
      <p:sp>
        <p:nvSpPr>
          <p:cNvPr id="647184" name="AutoShape 1040"/>
          <p:cNvSpPr>
            <a:spLocks noChangeArrowheads="1"/>
          </p:cNvSpPr>
          <p:nvPr/>
        </p:nvSpPr>
        <p:spPr bwMode="auto">
          <a:xfrm>
            <a:off x="1981200" y="4572000"/>
            <a:ext cx="609600" cy="381000"/>
          </a:xfrm>
          <a:prstGeom prst="rightArrow">
            <a:avLst>
              <a:gd name="adj1" fmla="val 50000"/>
              <a:gd name="adj2" fmla="val 40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47186" name="Text Box 1042"/>
          <p:cNvSpPr txBox="1">
            <a:spLocks noChangeArrowheads="1"/>
          </p:cNvSpPr>
          <p:nvPr/>
        </p:nvSpPr>
        <p:spPr bwMode="auto">
          <a:xfrm>
            <a:off x="2630488" y="4560888"/>
            <a:ext cx="1828800" cy="336550"/>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a:solidFill>
                  <a:srgbClr val="FFFFFF"/>
                </a:solidFill>
                <a:effectLst>
                  <a:outerShdw blurRad="38100" dist="38100" dir="2700000" algn="tl">
                    <a:srgbClr val="000000"/>
                  </a:outerShdw>
                </a:effectLst>
              </a:rPr>
              <a:t>SUSTITUYENDO</a:t>
            </a:r>
            <a:endParaRPr lang="es-ES_tradnl" altLang="es-ES" sz="2300" baseline="-25000">
              <a:effectLst>
                <a:outerShdw blurRad="38100" dist="38100" dir="2700000" algn="tl">
                  <a:srgbClr val="000000"/>
                </a:outerShdw>
              </a:effectLst>
              <a:sym typeface="Symbol" pitchFamily="18" charset="2"/>
            </a:endParaRPr>
          </a:p>
        </p:txBody>
      </p:sp>
      <p:pic>
        <p:nvPicPr>
          <p:cNvPr id="647187" name="Picture 10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0713" y="4978400"/>
            <a:ext cx="2249487" cy="377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7188" name="Text Box 1044"/>
          <p:cNvSpPr txBox="1">
            <a:spLocks noChangeArrowheads="1"/>
          </p:cNvSpPr>
          <p:nvPr/>
        </p:nvSpPr>
        <p:spPr bwMode="auto">
          <a:xfrm>
            <a:off x="2667000" y="5529263"/>
            <a:ext cx="2514600" cy="1100137"/>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a:effectLst>
                  <a:outerShdw blurRad="38100" dist="38100" dir="2700000" algn="tl">
                    <a:srgbClr val="000000"/>
                  </a:outerShdw>
                </a:effectLst>
              </a:rPr>
              <a:t>La característica mecánica en la zona de saturación (pares altos) </a:t>
            </a:r>
            <a:r>
              <a:rPr lang="es-ES_tradnl" altLang="es-ES" sz="1800">
                <a:effectLst>
                  <a:outerShdw blurRad="38100" dist="38100" dir="2700000" algn="tl">
                    <a:srgbClr val="000000"/>
                  </a:outerShdw>
                </a:effectLst>
              </a:rPr>
              <a:t>ES UNA RECTA</a:t>
            </a:r>
            <a:endParaRPr lang="es-ES" altLang="es-ES" sz="1800">
              <a:effectLst>
                <a:outerShdw blurRad="38100" dist="38100" dir="2700000" algn="tl">
                  <a:srgbClr val="000000"/>
                </a:outerShdw>
              </a:effectLst>
            </a:endParaRPr>
          </a:p>
        </p:txBody>
      </p:sp>
      <p:sp>
        <p:nvSpPr>
          <p:cNvPr id="647189" name="AutoShape 1045"/>
          <p:cNvSpPr>
            <a:spLocks noChangeArrowheads="1"/>
          </p:cNvSpPr>
          <p:nvPr/>
        </p:nvSpPr>
        <p:spPr bwMode="auto">
          <a:xfrm flipV="1">
            <a:off x="4495800" y="4648200"/>
            <a:ext cx="4572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sp>
        <p:nvSpPr>
          <p:cNvPr id="647190" name="AutoShape 1046"/>
          <p:cNvSpPr>
            <a:spLocks noChangeArrowheads="1"/>
          </p:cNvSpPr>
          <p:nvPr/>
        </p:nvSpPr>
        <p:spPr bwMode="auto">
          <a:xfrm flipH="1" flipV="1">
            <a:off x="2641600" y="5118100"/>
            <a:ext cx="4572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nvGrpSpPr>
          <p:cNvPr id="647199" name="Group 1055"/>
          <p:cNvGrpSpPr>
            <a:grpSpLocks/>
          </p:cNvGrpSpPr>
          <p:nvPr/>
        </p:nvGrpSpPr>
        <p:grpSpPr bwMode="auto">
          <a:xfrm>
            <a:off x="5562600" y="4025900"/>
            <a:ext cx="3340100" cy="2573338"/>
            <a:chOff x="3504" y="2536"/>
            <a:chExt cx="2104" cy="1621"/>
          </a:xfrm>
        </p:grpSpPr>
        <p:sp>
          <p:nvSpPr>
            <p:cNvPr id="647191" name="Text Box 1047"/>
            <p:cNvSpPr txBox="1">
              <a:spLocks noChangeArrowheads="1"/>
            </p:cNvSpPr>
            <p:nvPr/>
          </p:nvSpPr>
          <p:spPr bwMode="auto">
            <a:xfrm>
              <a:off x="5280" y="3888"/>
              <a:ext cx="288"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2200">
                  <a:effectLst>
                    <a:outerShdw blurRad="38100" dist="38100" dir="2700000" algn="tl">
                      <a:srgbClr val="000000"/>
                    </a:outerShdw>
                  </a:effectLst>
                </a:rPr>
                <a:t>T</a:t>
              </a:r>
              <a:endParaRPr lang="es-ES" altLang="es-ES" sz="2200">
                <a:effectLst>
                  <a:outerShdw blurRad="38100" dist="38100" dir="2700000" algn="tl">
                    <a:srgbClr val="000000"/>
                  </a:outerShdw>
                </a:effectLst>
              </a:endParaRPr>
            </a:p>
          </p:txBody>
        </p:sp>
        <p:grpSp>
          <p:nvGrpSpPr>
            <p:cNvPr id="647192" name="Group 1048"/>
            <p:cNvGrpSpPr>
              <a:grpSpLocks/>
            </p:cNvGrpSpPr>
            <p:nvPr/>
          </p:nvGrpSpPr>
          <p:grpSpPr bwMode="auto">
            <a:xfrm>
              <a:off x="3504" y="2536"/>
              <a:ext cx="2104" cy="1616"/>
              <a:chOff x="3504" y="2536"/>
              <a:chExt cx="2104" cy="1616"/>
            </a:xfrm>
          </p:grpSpPr>
          <p:sp>
            <p:nvSpPr>
              <p:cNvPr id="647193" name="Line 1049"/>
              <p:cNvSpPr>
                <a:spLocks noChangeShapeType="1"/>
              </p:cNvSpPr>
              <p:nvPr/>
            </p:nvSpPr>
            <p:spPr bwMode="auto">
              <a:xfrm flipV="1">
                <a:off x="3544" y="2536"/>
                <a:ext cx="0" cy="1616"/>
              </a:xfrm>
              <a:prstGeom prst="line">
                <a:avLst/>
              </a:prstGeom>
              <a:noFill/>
              <a:ln w="508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7194" name="Line 1050"/>
              <p:cNvSpPr>
                <a:spLocks noChangeShapeType="1"/>
              </p:cNvSpPr>
              <p:nvPr/>
            </p:nvSpPr>
            <p:spPr bwMode="auto">
              <a:xfrm rot="5400000" flipV="1">
                <a:off x="4576" y="3112"/>
                <a:ext cx="0" cy="2064"/>
              </a:xfrm>
              <a:prstGeom prst="line">
                <a:avLst/>
              </a:prstGeom>
              <a:noFill/>
              <a:ln w="508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7195" name="Text Box 1051"/>
              <p:cNvSpPr txBox="1">
                <a:spLocks noChangeArrowheads="1"/>
              </p:cNvSpPr>
              <p:nvPr/>
            </p:nvSpPr>
            <p:spPr bwMode="auto">
              <a:xfrm>
                <a:off x="3504" y="2592"/>
                <a:ext cx="288"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2200">
                    <a:effectLst>
                      <a:outerShdw blurRad="38100" dist="38100" dir="2700000" algn="tl">
                        <a:srgbClr val="000000"/>
                      </a:outerShdw>
                    </a:effectLst>
                  </a:rPr>
                  <a:t>n</a:t>
                </a:r>
                <a:endParaRPr lang="es-ES" altLang="es-ES" sz="2200">
                  <a:effectLst>
                    <a:outerShdw blurRad="38100" dist="38100" dir="2700000" algn="tl">
                      <a:srgbClr val="000000"/>
                    </a:outerShdw>
                  </a:effectLst>
                </a:endParaRPr>
              </a:p>
            </p:txBody>
          </p:sp>
          <p:sp>
            <p:nvSpPr>
              <p:cNvPr id="647196" name="Freeform 1052"/>
              <p:cNvSpPr>
                <a:spLocks/>
              </p:cNvSpPr>
              <p:nvPr/>
            </p:nvSpPr>
            <p:spPr bwMode="auto">
              <a:xfrm>
                <a:off x="3616" y="2832"/>
                <a:ext cx="1664" cy="1160"/>
              </a:xfrm>
              <a:custGeom>
                <a:avLst/>
                <a:gdLst>
                  <a:gd name="T0" fmla="*/ 0 w 1664"/>
                  <a:gd name="T1" fmla="*/ 0 h 1160"/>
                  <a:gd name="T2" fmla="*/ 336 w 1664"/>
                  <a:gd name="T3" fmla="*/ 864 h 1160"/>
                  <a:gd name="T4" fmla="*/ 1664 w 1664"/>
                  <a:gd name="T5" fmla="*/ 1160 h 1160"/>
                </a:gdLst>
                <a:ahLst/>
                <a:cxnLst>
                  <a:cxn ang="0">
                    <a:pos x="T0" y="T1"/>
                  </a:cxn>
                  <a:cxn ang="0">
                    <a:pos x="T2" y="T3"/>
                  </a:cxn>
                  <a:cxn ang="0">
                    <a:pos x="T4" y="T5"/>
                  </a:cxn>
                </a:cxnLst>
                <a:rect l="0" t="0" r="r" b="b"/>
                <a:pathLst>
                  <a:path w="1664" h="1160">
                    <a:moveTo>
                      <a:pt x="0" y="0"/>
                    </a:moveTo>
                    <a:cubicBezTo>
                      <a:pt x="29" y="335"/>
                      <a:pt x="59" y="671"/>
                      <a:pt x="336" y="864"/>
                    </a:cubicBezTo>
                    <a:cubicBezTo>
                      <a:pt x="613" y="1057"/>
                      <a:pt x="1138" y="1108"/>
                      <a:pt x="1664" y="1160"/>
                    </a:cubicBezTo>
                  </a:path>
                </a:pathLst>
              </a:custGeom>
              <a:noFill/>
              <a:ln w="3175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grpSp>
      <p:sp>
        <p:nvSpPr>
          <p:cNvPr id="647197" name="Text Box 1053"/>
          <p:cNvSpPr txBox="1">
            <a:spLocks noChangeArrowheads="1"/>
          </p:cNvSpPr>
          <p:nvPr/>
        </p:nvSpPr>
        <p:spPr bwMode="auto">
          <a:xfrm>
            <a:off x="6400800" y="4572000"/>
            <a:ext cx="2133600" cy="1069975"/>
          </a:xfrm>
          <a:prstGeom prst="rect">
            <a:avLst/>
          </a:prstGeom>
          <a:gradFill rotWithShape="0">
            <a:gsLst>
              <a:gs pos="0">
                <a:srgbClr val="FF0000">
                  <a:gamma/>
                  <a:shade val="46275"/>
                  <a:invGamma/>
                </a:srgbClr>
              </a:gs>
              <a:gs pos="50000">
                <a:srgbClr val="FF0000"/>
              </a:gs>
              <a:gs pos="100000">
                <a:srgbClr val="FF0000">
                  <a:gamma/>
                  <a:shade val="46275"/>
                  <a:invGamma/>
                </a:srgbClr>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u="sng">
                <a:effectLst>
                  <a:outerShdw blurRad="38100" dist="38100" dir="2700000" algn="tl">
                    <a:srgbClr val="000000"/>
                  </a:outerShdw>
                </a:effectLst>
              </a:rPr>
              <a:t>NO</a:t>
            </a:r>
            <a:r>
              <a:rPr lang="es-ES_tradnl" altLang="es-ES" sz="1600">
                <a:effectLst>
                  <a:outerShdw blurRad="38100" dist="38100" dir="2700000" algn="tl">
                    <a:srgbClr val="000000"/>
                  </a:outerShdw>
                </a:effectLst>
              </a:rPr>
              <a:t> puede trabajar con cargas bajas porque tiende a embalarse</a:t>
            </a:r>
            <a:endParaRPr lang="es-ES" altLang="es-ES" sz="1600">
              <a:effectLst>
                <a:outerShdw blurRad="38100" dist="38100" dir="2700000" algn="tl">
                  <a:srgbClr val="000000"/>
                </a:outerShdw>
              </a:effectLst>
            </a:endParaRPr>
          </a:p>
        </p:txBody>
      </p:sp>
      <p:sp>
        <p:nvSpPr>
          <p:cNvPr id="647198" name="AutoShape 1054"/>
          <p:cNvSpPr>
            <a:spLocks noChangeArrowheads="1"/>
          </p:cNvSpPr>
          <p:nvPr/>
        </p:nvSpPr>
        <p:spPr bwMode="auto">
          <a:xfrm>
            <a:off x="5791200" y="4572000"/>
            <a:ext cx="533400" cy="304800"/>
          </a:xfrm>
          <a:prstGeom prst="leftArrow">
            <a:avLst>
              <a:gd name="adj1" fmla="val 50000"/>
              <a:gd name="adj2" fmla="val 4375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7172"/>
                                        </p:tgtEl>
                                        <p:attrNameLst>
                                          <p:attrName>style.visibility</p:attrName>
                                        </p:attrNameLst>
                                      </p:cBhvr>
                                      <p:to>
                                        <p:strVal val="visible"/>
                                      </p:to>
                                    </p:set>
                                    <p:animEffect transition="in" filter="dissolve">
                                      <p:cBhvr>
                                        <p:cTn id="7" dur="500"/>
                                        <p:tgtEl>
                                          <p:spTgt spid="64717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647173"/>
                                        </p:tgtEl>
                                        <p:attrNameLst>
                                          <p:attrName>style.visibility</p:attrName>
                                        </p:attrNameLst>
                                      </p:cBhvr>
                                      <p:to>
                                        <p:strVal val="visible"/>
                                      </p:to>
                                    </p:set>
                                    <p:animEffect transition="in" filter="dissolve">
                                      <p:cBhvr>
                                        <p:cTn id="11" dur="500"/>
                                        <p:tgtEl>
                                          <p:spTgt spid="6471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47176"/>
                                        </p:tgtEl>
                                        <p:attrNameLst>
                                          <p:attrName>style.visibility</p:attrName>
                                        </p:attrNameLst>
                                      </p:cBhvr>
                                      <p:to>
                                        <p:strVal val="visible"/>
                                      </p:to>
                                    </p:set>
                                    <p:animEffect transition="in" filter="dissolve">
                                      <p:cBhvr>
                                        <p:cTn id="16" dur="500"/>
                                        <p:tgtEl>
                                          <p:spTgt spid="647176"/>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647177"/>
                                        </p:tgtEl>
                                        <p:attrNameLst>
                                          <p:attrName>style.visibility</p:attrName>
                                        </p:attrNameLst>
                                      </p:cBhvr>
                                      <p:to>
                                        <p:strVal val="visible"/>
                                      </p:to>
                                    </p:set>
                                    <p:animEffect transition="in" filter="dissolve">
                                      <p:cBhvr>
                                        <p:cTn id="20" dur="500"/>
                                        <p:tgtEl>
                                          <p:spTgt spid="6471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47179"/>
                                        </p:tgtEl>
                                        <p:attrNameLst>
                                          <p:attrName>style.visibility</p:attrName>
                                        </p:attrNameLst>
                                      </p:cBhvr>
                                      <p:to>
                                        <p:strVal val="visible"/>
                                      </p:to>
                                    </p:set>
                                    <p:animEffect transition="in" filter="dissolve">
                                      <p:cBhvr>
                                        <p:cTn id="25" dur="500"/>
                                        <p:tgtEl>
                                          <p:spTgt spid="6471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47180"/>
                                        </p:tgtEl>
                                        <p:attrNameLst>
                                          <p:attrName>style.visibility</p:attrName>
                                        </p:attrNameLst>
                                      </p:cBhvr>
                                      <p:to>
                                        <p:strVal val="visible"/>
                                      </p:to>
                                    </p:set>
                                    <p:animEffect transition="in" filter="dissolve">
                                      <p:cBhvr>
                                        <p:cTn id="30" dur="500"/>
                                        <p:tgtEl>
                                          <p:spTgt spid="647180"/>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647178"/>
                                        </p:tgtEl>
                                        <p:attrNameLst>
                                          <p:attrName>style.visibility</p:attrName>
                                        </p:attrNameLst>
                                      </p:cBhvr>
                                      <p:to>
                                        <p:strVal val="visible"/>
                                      </p:to>
                                    </p:set>
                                    <p:animEffect transition="in" filter="dissolve">
                                      <p:cBhvr>
                                        <p:cTn id="34" dur="500"/>
                                        <p:tgtEl>
                                          <p:spTgt spid="64717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47182"/>
                                        </p:tgtEl>
                                        <p:attrNameLst>
                                          <p:attrName>style.visibility</p:attrName>
                                        </p:attrNameLst>
                                      </p:cBhvr>
                                      <p:to>
                                        <p:strVal val="visible"/>
                                      </p:to>
                                    </p:set>
                                    <p:animEffect transition="in" filter="dissolve">
                                      <p:cBhvr>
                                        <p:cTn id="39" dur="500"/>
                                        <p:tgtEl>
                                          <p:spTgt spid="647182"/>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647181"/>
                                        </p:tgtEl>
                                        <p:attrNameLst>
                                          <p:attrName>style.visibility</p:attrName>
                                        </p:attrNameLst>
                                      </p:cBhvr>
                                      <p:to>
                                        <p:strVal val="visible"/>
                                      </p:to>
                                    </p:set>
                                    <p:animEffect transition="in" filter="dissolve">
                                      <p:cBhvr>
                                        <p:cTn id="43" dur="500"/>
                                        <p:tgtEl>
                                          <p:spTgt spid="6471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47183"/>
                                        </p:tgtEl>
                                        <p:attrNameLst>
                                          <p:attrName>style.visibility</p:attrName>
                                        </p:attrNameLst>
                                      </p:cBhvr>
                                      <p:to>
                                        <p:strVal val="visible"/>
                                      </p:to>
                                    </p:set>
                                    <p:animEffect transition="in" filter="dissolve">
                                      <p:cBhvr>
                                        <p:cTn id="48" dur="500"/>
                                        <p:tgtEl>
                                          <p:spTgt spid="64718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47184"/>
                                        </p:tgtEl>
                                        <p:attrNameLst>
                                          <p:attrName>style.visibility</p:attrName>
                                        </p:attrNameLst>
                                      </p:cBhvr>
                                      <p:to>
                                        <p:strVal val="visible"/>
                                      </p:to>
                                    </p:set>
                                    <p:animEffect transition="in" filter="dissolve">
                                      <p:cBhvr>
                                        <p:cTn id="53" dur="500"/>
                                        <p:tgtEl>
                                          <p:spTgt spid="64718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647186"/>
                                        </p:tgtEl>
                                        <p:attrNameLst>
                                          <p:attrName>style.visibility</p:attrName>
                                        </p:attrNameLst>
                                      </p:cBhvr>
                                      <p:to>
                                        <p:strVal val="visible"/>
                                      </p:to>
                                    </p:set>
                                    <p:animEffect transition="in" filter="dissolve">
                                      <p:cBhvr>
                                        <p:cTn id="58" dur="500"/>
                                        <p:tgtEl>
                                          <p:spTgt spid="64718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647189"/>
                                        </p:tgtEl>
                                        <p:attrNameLst>
                                          <p:attrName>style.visibility</p:attrName>
                                        </p:attrNameLst>
                                      </p:cBhvr>
                                      <p:to>
                                        <p:strVal val="visible"/>
                                      </p:to>
                                    </p:set>
                                    <p:animEffect transition="in" filter="dissolve">
                                      <p:cBhvr>
                                        <p:cTn id="63" dur="500"/>
                                        <p:tgtEl>
                                          <p:spTgt spid="647189"/>
                                        </p:tgtEl>
                                      </p:cBhvr>
                                    </p:animEffect>
                                  </p:childTnLst>
                                </p:cTn>
                              </p:par>
                            </p:childTnLst>
                          </p:cTn>
                        </p:par>
                        <p:par>
                          <p:cTn id="64" fill="hold" nodeType="afterGroup">
                            <p:stCondLst>
                              <p:cond delay="500"/>
                            </p:stCondLst>
                            <p:childTnLst>
                              <p:par>
                                <p:cTn id="65" presetID="9" presetClass="entr" presetSubtype="0" fill="hold" nodeType="afterEffect">
                                  <p:stCondLst>
                                    <p:cond delay="0"/>
                                  </p:stCondLst>
                                  <p:childTnLst>
                                    <p:set>
                                      <p:cBhvr>
                                        <p:cTn id="66" dur="1" fill="hold">
                                          <p:stCondLst>
                                            <p:cond delay="0"/>
                                          </p:stCondLst>
                                        </p:cTn>
                                        <p:tgtEl>
                                          <p:spTgt spid="647187"/>
                                        </p:tgtEl>
                                        <p:attrNameLst>
                                          <p:attrName>style.visibility</p:attrName>
                                        </p:attrNameLst>
                                      </p:cBhvr>
                                      <p:to>
                                        <p:strVal val="visible"/>
                                      </p:to>
                                    </p:set>
                                    <p:animEffect transition="in" filter="dissolve">
                                      <p:cBhvr>
                                        <p:cTn id="67" dur="500"/>
                                        <p:tgtEl>
                                          <p:spTgt spid="64718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47190"/>
                                        </p:tgtEl>
                                        <p:attrNameLst>
                                          <p:attrName>style.visibility</p:attrName>
                                        </p:attrNameLst>
                                      </p:cBhvr>
                                      <p:to>
                                        <p:strVal val="visible"/>
                                      </p:to>
                                    </p:set>
                                    <p:animEffect transition="in" filter="dissolve">
                                      <p:cBhvr>
                                        <p:cTn id="72" dur="500"/>
                                        <p:tgtEl>
                                          <p:spTgt spid="647190"/>
                                        </p:tgtEl>
                                      </p:cBhvr>
                                    </p:animEffect>
                                  </p:childTnLst>
                                </p:cTn>
                              </p:par>
                            </p:childTnLst>
                          </p:cTn>
                        </p:par>
                        <p:par>
                          <p:cTn id="73" fill="hold" nodeType="afterGroup">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647188"/>
                                        </p:tgtEl>
                                        <p:attrNameLst>
                                          <p:attrName>style.visibility</p:attrName>
                                        </p:attrNameLst>
                                      </p:cBhvr>
                                      <p:to>
                                        <p:strVal val="visible"/>
                                      </p:to>
                                    </p:set>
                                    <p:animEffect transition="in" filter="dissolve">
                                      <p:cBhvr>
                                        <p:cTn id="76" dur="500"/>
                                        <p:tgtEl>
                                          <p:spTgt spid="64718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647199"/>
                                        </p:tgtEl>
                                        <p:attrNameLst>
                                          <p:attrName>style.visibility</p:attrName>
                                        </p:attrNameLst>
                                      </p:cBhvr>
                                      <p:to>
                                        <p:strVal val="visible"/>
                                      </p:to>
                                    </p:set>
                                    <p:animEffect transition="in" filter="dissolve">
                                      <p:cBhvr>
                                        <p:cTn id="81" dur="500"/>
                                        <p:tgtEl>
                                          <p:spTgt spid="64719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647198"/>
                                        </p:tgtEl>
                                        <p:attrNameLst>
                                          <p:attrName>style.visibility</p:attrName>
                                        </p:attrNameLst>
                                      </p:cBhvr>
                                      <p:to>
                                        <p:strVal val="visible"/>
                                      </p:to>
                                    </p:set>
                                    <p:animEffect transition="in" filter="dissolve">
                                      <p:cBhvr>
                                        <p:cTn id="86" dur="500"/>
                                        <p:tgtEl>
                                          <p:spTgt spid="647198"/>
                                        </p:tgtEl>
                                      </p:cBhvr>
                                    </p:animEffect>
                                  </p:childTnLst>
                                </p:cTn>
                              </p:par>
                            </p:childTnLst>
                          </p:cTn>
                        </p:par>
                        <p:par>
                          <p:cTn id="87" fill="hold" nodeType="afterGroup">
                            <p:stCondLst>
                              <p:cond delay="500"/>
                            </p:stCondLst>
                            <p:childTnLst>
                              <p:par>
                                <p:cTn id="88" presetID="9" presetClass="entr" presetSubtype="0" fill="hold" grpId="0" nodeType="afterEffect">
                                  <p:stCondLst>
                                    <p:cond delay="0"/>
                                  </p:stCondLst>
                                  <p:childTnLst>
                                    <p:set>
                                      <p:cBhvr>
                                        <p:cTn id="89" dur="1" fill="hold">
                                          <p:stCondLst>
                                            <p:cond delay="0"/>
                                          </p:stCondLst>
                                        </p:cTn>
                                        <p:tgtEl>
                                          <p:spTgt spid="647197"/>
                                        </p:tgtEl>
                                        <p:attrNameLst>
                                          <p:attrName>style.visibility</p:attrName>
                                        </p:attrNameLst>
                                      </p:cBhvr>
                                      <p:to>
                                        <p:strVal val="visible"/>
                                      </p:to>
                                    </p:set>
                                    <p:animEffect transition="in" filter="dissolve">
                                      <p:cBhvr>
                                        <p:cTn id="90" dur="500"/>
                                        <p:tgtEl>
                                          <p:spTgt spid="647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2" grpId="0" animBg="1"/>
      <p:bldP spid="647176" grpId="0" animBg="1"/>
      <p:bldP spid="647179" grpId="0" animBg="1" autoUpdateAnimBg="0"/>
      <p:bldP spid="647180" grpId="0" animBg="1"/>
      <p:bldP spid="647181" grpId="0" animBg="1" autoUpdateAnimBg="0"/>
      <p:bldP spid="647182" grpId="0" animBg="1"/>
      <p:bldP spid="647183" grpId="0" animBg="1" autoUpdateAnimBg="0"/>
      <p:bldP spid="647184" grpId="0" animBg="1"/>
      <p:bldP spid="647186" grpId="0" animBg="1" autoUpdateAnimBg="0"/>
      <p:bldP spid="647188" grpId="0" animBg="1" autoUpdateAnimBg="0"/>
      <p:bldP spid="647189" grpId="0" animBg="1"/>
      <p:bldP spid="647190" grpId="0" animBg="1"/>
      <p:bldP spid="647197" grpId="0" animBg="1" autoUpdateAnimBg="0"/>
      <p:bldP spid="64719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228600" y="3048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6.10. Curvas características de los motores de CC V</a:t>
            </a:r>
            <a:endParaRPr lang="es-ES_tradnl" altLang="es-ES" b="0">
              <a:latin typeface="Tahoma" pitchFamily="34" charset="0"/>
            </a:endParaRPr>
          </a:p>
        </p:txBody>
      </p:sp>
      <p:sp>
        <p:nvSpPr>
          <p:cNvPr id="648195" name="Text Box 3"/>
          <p:cNvSpPr txBox="1">
            <a:spLocks noChangeArrowheads="1"/>
          </p:cNvSpPr>
          <p:nvPr/>
        </p:nvSpPr>
        <p:spPr bwMode="auto">
          <a:xfrm>
            <a:off x="228600" y="1676400"/>
            <a:ext cx="7543800" cy="488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2600">
                <a:effectLst>
                  <a:outerShdw blurRad="38100" dist="38100" dir="2700000" algn="tl">
                    <a:srgbClr val="000000"/>
                  </a:outerShdw>
                </a:effectLst>
              </a:rPr>
              <a:t>CARACTERÍSTICA DE VELOCIDAD</a:t>
            </a:r>
            <a:r>
              <a:rPr lang="es-ES_tradnl" altLang="es-ES" sz="2200" b="0">
                <a:effectLst>
                  <a:outerShdw blurRad="38100" dist="38100" dir="2700000" algn="tl">
                    <a:srgbClr val="000000"/>
                  </a:outerShdw>
                </a:effectLst>
              </a:rPr>
              <a:t> </a:t>
            </a:r>
            <a:r>
              <a:rPr lang="es-ES_tradnl" altLang="es-ES" sz="2400">
                <a:solidFill>
                  <a:schemeClr val="accent2"/>
                </a:solidFill>
                <a:effectLst>
                  <a:outerShdw blurRad="38100" dist="38100" dir="2700000" algn="tl">
                    <a:srgbClr val="000000"/>
                  </a:outerShdw>
                </a:effectLst>
              </a:rPr>
              <a:t>n=f(I</a:t>
            </a:r>
            <a:r>
              <a:rPr lang="es-ES_tradnl" altLang="es-ES" sz="2400" baseline="-25000">
                <a:solidFill>
                  <a:schemeClr val="accent2"/>
                </a:solidFill>
                <a:effectLst>
                  <a:outerShdw blurRad="38100" dist="38100" dir="2700000" algn="tl">
                    <a:srgbClr val="000000"/>
                  </a:outerShdw>
                </a:effectLst>
              </a:rPr>
              <a:t>i</a:t>
            </a:r>
            <a:r>
              <a:rPr lang="es-ES_tradnl" altLang="es-ES" sz="2400">
                <a:solidFill>
                  <a:schemeClr val="accent2"/>
                </a:solidFill>
                <a:effectLst>
                  <a:outerShdw blurRad="38100" dist="38100" dir="2700000" algn="tl">
                    <a:srgbClr val="000000"/>
                  </a:outerShdw>
                </a:effectLst>
              </a:rPr>
              <a:t>)</a:t>
            </a:r>
            <a:endParaRPr lang="es-ES" altLang="es-ES" sz="2400">
              <a:solidFill>
                <a:schemeClr val="accent2"/>
              </a:solidFill>
              <a:effectLst>
                <a:outerShdw blurRad="38100" dist="38100" dir="2700000" algn="tl">
                  <a:srgbClr val="000000"/>
                </a:outerShdw>
              </a:effectLst>
            </a:endParaRPr>
          </a:p>
        </p:txBody>
      </p:sp>
      <p:grpSp>
        <p:nvGrpSpPr>
          <p:cNvPr id="648196" name="Group 4"/>
          <p:cNvGrpSpPr>
            <a:grpSpLocks/>
          </p:cNvGrpSpPr>
          <p:nvPr/>
        </p:nvGrpSpPr>
        <p:grpSpPr bwMode="auto">
          <a:xfrm>
            <a:off x="317500" y="2263775"/>
            <a:ext cx="5016500" cy="581025"/>
            <a:chOff x="200" y="1426"/>
            <a:chExt cx="3160" cy="366"/>
          </a:xfrm>
        </p:grpSpPr>
        <p:grpSp>
          <p:nvGrpSpPr>
            <p:cNvPr id="648197" name="Group 5"/>
            <p:cNvGrpSpPr>
              <a:grpSpLocks/>
            </p:cNvGrpSpPr>
            <p:nvPr/>
          </p:nvGrpSpPr>
          <p:grpSpPr bwMode="auto">
            <a:xfrm>
              <a:off x="200" y="1456"/>
              <a:ext cx="1576" cy="288"/>
              <a:chOff x="2984" y="2448"/>
              <a:chExt cx="1576" cy="288"/>
            </a:xfrm>
          </p:grpSpPr>
          <p:pic>
            <p:nvPicPr>
              <p:cNvPr id="64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2496"/>
                <a:ext cx="1509" cy="23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8199" name="Rectangle 7"/>
              <p:cNvSpPr>
                <a:spLocks noChangeArrowheads="1"/>
              </p:cNvSpPr>
              <p:nvPr/>
            </p:nvSpPr>
            <p:spPr bwMode="auto">
              <a:xfrm>
                <a:off x="2984" y="2448"/>
                <a:ext cx="1576" cy="288"/>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sp>
          <p:nvSpPr>
            <p:cNvPr id="648200" name="Text Box 8"/>
            <p:cNvSpPr txBox="1">
              <a:spLocks noChangeArrowheads="1"/>
            </p:cNvSpPr>
            <p:nvPr/>
          </p:nvSpPr>
          <p:spPr bwMode="auto">
            <a:xfrm>
              <a:off x="2160" y="1426"/>
              <a:ext cx="1200"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600">
                  <a:effectLst>
                    <a:outerShdw blurRad="38100" dist="38100" dir="2700000" algn="tl">
                      <a:srgbClr val="000000"/>
                    </a:outerShdw>
                  </a:effectLst>
                </a:rPr>
                <a:t>Ecuación del motor serie</a:t>
              </a:r>
              <a:endParaRPr lang="es-ES" altLang="es-ES" sz="1600">
                <a:effectLst>
                  <a:outerShdw blurRad="38100" dist="38100" dir="2700000" algn="tl">
                    <a:srgbClr val="000000"/>
                  </a:outerShdw>
                </a:effectLst>
              </a:endParaRPr>
            </a:p>
          </p:txBody>
        </p:sp>
        <p:sp>
          <p:nvSpPr>
            <p:cNvPr id="648201" name="AutoShape 9"/>
            <p:cNvSpPr>
              <a:spLocks noChangeArrowheads="1"/>
            </p:cNvSpPr>
            <p:nvPr/>
          </p:nvSpPr>
          <p:spPr bwMode="auto">
            <a:xfrm>
              <a:off x="1848" y="1496"/>
              <a:ext cx="336" cy="240"/>
            </a:xfrm>
            <a:prstGeom prst="rightArrow">
              <a:avLst>
                <a:gd name="adj1" fmla="val 50000"/>
                <a:gd name="adj2" fmla="val 35000"/>
              </a:avLst>
            </a:prstGeom>
            <a:solidFill>
              <a:schemeClr val="tx1"/>
            </a:solidFill>
            <a:ln w="3175">
              <a:solidFill>
                <a:srgbClr val="000000"/>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48202" name="Group 10"/>
          <p:cNvGrpSpPr>
            <a:grpSpLocks/>
          </p:cNvGrpSpPr>
          <p:nvPr/>
        </p:nvGrpSpPr>
        <p:grpSpPr bwMode="auto">
          <a:xfrm>
            <a:off x="304800" y="2971800"/>
            <a:ext cx="4038600" cy="457200"/>
            <a:chOff x="192" y="1792"/>
            <a:chExt cx="2544" cy="288"/>
          </a:xfrm>
        </p:grpSpPr>
        <p:pic>
          <p:nvPicPr>
            <p:cNvPr id="64820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840"/>
              <a:ext cx="823"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sp>
          <p:nvSpPr>
            <p:cNvPr id="648204" name="Rectangle 12"/>
            <p:cNvSpPr>
              <a:spLocks noChangeArrowheads="1"/>
            </p:cNvSpPr>
            <p:nvPr/>
          </p:nvSpPr>
          <p:spPr bwMode="auto">
            <a:xfrm>
              <a:off x="192" y="1792"/>
              <a:ext cx="992" cy="288"/>
            </a:xfrm>
            <a:prstGeom prst="rect">
              <a:avLst/>
            </a:prstGeom>
            <a:noFill/>
            <a:ln w="25400">
              <a:solidFill>
                <a:schemeClr val="accent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648205" name="Text Box 13"/>
            <p:cNvSpPr txBox="1">
              <a:spLocks noChangeArrowheads="1"/>
            </p:cNvSpPr>
            <p:nvPr/>
          </p:nvSpPr>
          <p:spPr bwMode="auto">
            <a:xfrm>
              <a:off x="1152" y="1840"/>
              <a:ext cx="1584"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solidFill>
                    <a:schemeClr val="accent2"/>
                  </a:solidFill>
                  <a:effectLst>
                    <a:outerShdw blurRad="38100" dist="38100" dir="2700000" algn="tl">
                      <a:srgbClr val="000000"/>
                    </a:outerShdw>
                  </a:effectLst>
                </a:rPr>
                <a:t>Ec. General maq. CC</a:t>
              </a:r>
              <a:endParaRPr lang="es-ES" altLang="es-ES" sz="1600">
                <a:solidFill>
                  <a:schemeClr val="accent2"/>
                </a:solidFill>
                <a:effectLst>
                  <a:outerShdw blurRad="38100" dist="38100" dir="2700000" algn="tl">
                    <a:srgbClr val="000000"/>
                  </a:outerShdw>
                </a:effectLst>
              </a:endParaRPr>
            </a:p>
          </p:txBody>
        </p:sp>
      </p:grpSp>
      <p:pic>
        <p:nvPicPr>
          <p:cNvPr id="64820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3644900"/>
            <a:ext cx="3162300" cy="381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64820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3" y="4292600"/>
            <a:ext cx="2833687" cy="736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8208" name="Text Box 16"/>
          <p:cNvSpPr txBox="1">
            <a:spLocks noChangeArrowheads="1"/>
          </p:cNvSpPr>
          <p:nvPr/>
        </p:nvSpPr>
        <p:spPr bwMode="auto">
          <a:xfrm>
            <a:off x="3429000" y="4371975"/>
            <a:ext cx="1981200" cy="1266825"/>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dirty="0">
                <a:solidFill>
                  <a:srgbClr val="FFFFFF"/>
                </a:solidFill>
                <a:effectLst>
                  <a:outerShdw blurRad="38100" dist="38100" dir="2700000" algn="tl">
                    <a:srgbClr val="000000"/>
                  </a:outerShdw>
                </a:effectLst>
              </a:rPr>
              <a:t>Como </a:t>
            </a:r>
            <a:r>
              <a:rPr lang="es-ES_tradnl" altLang="es-ES" sz="2200" dirty="0" err="1">
                <a:solidFill>
                  <a:srgbClr val="FFFFFF"/>
                </a:solidFill>
                <a:effectLst>
                  <a:outerShdw blurRad="38100" dist="38100" dir="2700000" algn="tl">
                    <a:srgbClr val="000000"/>
                  </a:outerShdw>
                </a:effectLst>
              </a:rPr>
              <a:t>I</a:t>
            </a:r>
            <a:r>
              <a:rPr lang="es-ES_tradnl" altLang="es-ES" sz="2200" baseline="-25000" dirty="0" err="1">
                <a:solidFill>
                  <a:srgbClr val="FFFFFF"/>
                </a:solidFill>
                <a:effectLst>
                  <a:outerShdw blurRad="38100" dist="38100" dir="2700000" algn="tl">
                    <a:srgbClr val="000000"/>
                  </a:outerShdw>
                </a:effectLst>
              </a:rPr>
              <a:t>ex</a:t>
            </a:r>
            <a:r>
              <a:rPr lang="es-ES_tradnl" altLang="es-ES" sz="2200" dirty="0">
                <a:solidFill>
                  <a:srgbClr val="FFFFFF"/>
                </a:solidFill>
                <a:effectLst>
                  <a:outerShdw blurRad="38100" dist="38100" dir="2700000" algn="tl">
                    <a:srgbClr val="000000"/>
                  </a:outerShdw>
                </a:effectLst>
              </a:rPr>
              <a:t>=</a:t>
            </a:r>
            <a:r>
              <a:rPr lang="es-ES_tradnl" altLang="es-ES" sz="2200" dirty="0" err="1">
                <a:solidFill>
                  <a:srgbClr val="FFFFFF"/>
                </a:solidFill>
                <a:effectLst>
                  <a:outerShdw blurRad="38100" dist="38100" dir="2700000" algn="tl">
                    <a:srgbClr val="000000"/>
                  </a:outerShdw>
                </a:effectLst>
              </a:rPr>
              <a:t>I</a:t>
            </a:r>
            <a:r>
              <a:rPr lang="es-ES_tradnl" altLang="es-ES" sz="2200" baseline="-25000" dirty="0" err="1">
                <a:solidFill>
                  <a:srgbClr val="FFFFFF"/>
                </a:solidFill>
                <a:effectLst>
                  <a:outerShdw blurRad="38100" dist="38100" dir="2700000" algn="tl">
                    <a:srgbClr val="000000"/>
                  </a:outerShdw>
                </a:effectLst>
              </a:rPr>
              <a:t>i</a:t>
            </a:r>
            <a:r>
              <a:rPr lang="es-ES_tradnl" altLang="es-ES" sz="1600" dirty="0">
                <a:solidFill>
                  <a:srgbClr val="FFFFFF"/>
                </a:solidFill>
                <a:effectLst>
                  <a:outerShdw blurRad="38100" dist="38100" dir="2700000" algn="tl">
                    <a:srgbClr val="000000"/>
                  </a:outerShdw>
                </a:effectLst>
              </a:rPr>
              <a:t> en la zona lineal del motor se cumple:</a:t>
            </a:r>
          </a:p>
          <a:p>
            <a:pPr algn="ctr">
              <a:spcBef>
                <a:spcPct val="0"/>
              </a:spcBef>
            </a:pPr>
            <a:r>
              <a:rPr lang="es-ES_tradnl" altLang="es-ES" sz="2300" dirty="0">
                <a:effectLst>
                  <a:outerShdw blurRad="38100" dist="38100" dir="2700000" algn="tl">
                    <a:srgbClr val="000000"/>
                  </a:outerShdw>
                </a:effectLst>
                <a:sym typeface="Symbol" pitchFamily="18" charset="2"/>
              </a:rPr>
              <a:t>=</a:t>
            </a:r>
            <a:r>
              <a:rPr lang="es-ES_tradnl" altLang="es-ES" sz="2300" dirty="0" err="1">
                <a:effectLst>
                  <a:outerShdw blurRad="38100" dist="38100" dir="2700000" algn="tl">
                    <a:srgbClr val="000000"/>
                  </a:outerShdw>
                </a:effectLst>
                <a:sym typeface="Symbol" pitchFamily="18" charset="2"/>
              </a:rPr>
              <a:t>CI</a:t>
            </a:r>
            <a:r>
              <a:rPr lang="es-ES_tradnl" altLang="es-ES" sz="2300" baseline="-25000" dirty="0" err="1">
                <a:effectLst>
                  <a:outerShdw blurRad="38100" dist="38100" dir="2700000" algn="tl">
                    <a:srgbClr val="000000"/>
                  </a:outerShdw>
                </a:effectLst>
                <a:sym typeface="Symbol" pitchFamily="18" charset="2"/>
              </a:rPr>
              <a:t>i</a:t>
            </a:r>
            <a:endParaRPr lang="es-ES_tradnl" altLang="es-ES" sz="2300" baseline="-25000" dirty="0">
              <a:effectLst>
                <a:outerShdw blurRad="38100" dist="38100" dir="2700000" algn="tl">
                  <a:srgbClr val="000000"/>
                </a:outerShdw>
              </a:effectLst>
              <a:sym typeface="Symbol" pitchFamily="18" charset="2"/>
            </a:endParaRPr>
          </a:p>
        </p:txBody>
      </p:sp>
      <p:pic>
        <p:nvPicPr>
          <p:cNvPr id="648209"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838" y="5103813"/>
            <a:ext cx="2760662" cy="763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48210" name="Text Box 18"/>
          <p:cNvSpPr txBox="1">
            <a:spLocks noChangeArrowheads="1"/>
          </p:cNvSpPr>
          <p:nvPr/>
        </p:nvSpPr>
        <p:spPr bwMode="auto">
          <a:xfrm>
            <a:off x="254000" y="6018213"/>
            <a:ext cx="5168900" cy="611187"/>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a:effectLst>
                  <a:outerShdw blurRad="38100" dist="38100" dir="2700000" algn="tl">
                    <a:srgbClr val="000000"/>
                  </a:outerShdw>
                </a:effectLst>
              </a:rPr>
              <a:t>La característica de velocidad cuando el motor trabaja en la zona lineal </a:t>
            </a:r>
            <a:r>
              <a:rPr lang="es-ES_tradnl" altLang="es-ES" sz="1800">
                <a:effectLst>
                  <a:outerShdw blurRad="38100" dist="38100" dir="2700000" algn="tl">
                    <a:srgbClr val="000000"/>
                  </a:outerShdw>
                </a:effectLst>
              </a:rPr>
              <a:t>ES UNA HIPÉRBOLA</a:t>
            </a:r>
            <a:endParaRPr lang="es-ES" altLang="es-ES" sz="1800">
              <a:effectLst>
                <a:outerShdw blurRad="38100" dist="38100" dir="2700000" algn="tl">
                  <a:srgbClr val="000000"/>
                </a:outerShdw>
              </a:effectLst>
            </a:endParaRPr>
          </a:p>
        </p:txBody>
      </p:sp>
      <p:sp>
        <p:nvSpPr>
          <p:cNvPr id="648211" name="AutoShape 19"/>
          <p:cNvSpPr>
            <a:spLocks noChangeArrowheads="1"/>
          </p:cNvSpPr>
          <p:nvPr/>
        </p:nvSpPr>
        <p:spPr bwMode="auto">
          <a:xfrm rot="5400000" flipV="1">
            <a:off x="3517900" y="2870200"/>
            <a:ext cx="1066800" cy="1143000"/>
          </a:xfrm>
          <a:custGeom>
            <a:avLst/>
            <a:gdLst>
              <a:gd name="G0" fmla="+- 15141 0 0"/>
              <a:gd name="G1" fmla="+- 19928 0 0"/>
              <a:gd name="G2" fmla="+- 4949 0 0"/>
              <a:gd name="G3" fmla="*/ 15141 1 2"/>
              <a:gd name="G4" fmla="+- G3 10800 0"/>
              <a:gd name="G5" fmla="+- 21600 15141 19928"/>
              <a:gd name="G6" fmla="+- 19928 4949 0"/>
              <a:gd name="G7" fmla="*/ G6 1 2"/>
              <a:gd name="G8" fmla="*/ 19928 2 1"/>
              <a:gd name="G9" fmla="+- G8 0 21600"/>
              <a:gd name="G10" fmla="*/ 21600 G0 G1"/>
              <a:gd name="G11" fmla="*/ 21600 G4 G1"/>
              <a:gd name="G12" fmla="*/ 21600 G5 G1"/>
              <a:gd name="G13" fmla="*/ 21600 G7 G1"/>
              <a:gd name="G14" fmla="*/ 19928 1 2"/>
              <a:gd name="G15" fmla="+- G5 0 G4"/>
              <a:gd name="G16" fmla="+- G0 0 G4"/>
              <a:gd name="G17" fmla="*/ G2 G15 G16"/>
              <a:gd name="T0" fmla="*/ 18371 w 21600"/>
              <a:gd name="T1" fmla="*/ 0 h 21600"/>
              <a:gd name="T2" fmla="*/ 15141 w 21600"/>
              <a:gd name="T3" fmla="*/ 4949 h 21600"/>
              <a:gd name="T4" fmla="*/ 0 w 21600"/>
              <a:gd name="T5" fmla="*/ 19912 h 21600"/>
              <a:gd name="T6" fmla="*/ 9964 w 21600"/>
              <a:gd name="T7" fmla="*/ 21600 h 21600"/>
              <a:gd name="T8" fmla="*/ 19928 w 21600"/>
              <a:gd name="T9" fmla="*/ 13483 h 21600"/>
              <a:gd name="T10" fmla="*/ 21600 w 21600"/>
              <a:gd name="T11" fmla="*/ 4949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371" y="0"/>
                </a:moveTo>
                <a:lnTo>
                  <a:pt x="15141" y="4949"/>
                </a:lnTo>
                <a:lnTo>
                  <a:pt x="16813" y="4949"/>
                </a:lnTo>
                <a:lnTo>
                  <a:pt x="16813" y="18224"/>
                </a:lnTo>
                <a:lnTo>
                  <a:pt x="0" y="18224"/>
                </a:lnTo>
                <a:lnTo>
                  <a:pt x="0" y="21600"/>
                </a:lnTo>
                <a:lnTo>
                  <a:pt x="19928" y="21600"/>
                </a:lnTo>
                <a:lnTo>
                  <a:pt x="19928" y="4949"/>
                </a:lnTo>
                <a:lnTo>
                  <a:pt x="21600" y="4949"/>
                </a:lnTo>
                <a:close/>
              </a:path>
            </a:pathLst>
          </a:custGeom>
          <a:solidFill>
            <a:schemeClr val="tx1"/>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48212" name="AutoShape 20"/>
          <p:cNvSpPr>
            <a:spLocks noChangeArrowheads="1"/>
          </p:cNvSpPr>
          <p:nvPr/>
        </p:nvSpPr>
        <p:spPr bwMode="auto">
          <a:xfrm>
            <a:off x="508000" y="3949700"/>
            <a:ext cx="304800" cy="609600"/>
          </a:xfrm>
          <a:prstGeom prst="downArrow">
            <a:avLst>
              <a:gd name="adj1" fmla="val 50000"/>
              <a:gd name="adj2" fmla="val 50000"/>
            </a:avLst>
          </a:prstGeom>
          <a:solidFill>
            <a:schemeClr val="tx1"/>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nvGrpSpPr>
          <p:cNvPr id="648213" name="Group 21"/>
          <p:cNvGrpSpPr>
            <a:grpSpLocks/>
          </p:cNvGrpSpPr>
          <p:nvPr/>
        </p:nvGrpSpPr>
        <p:grpSpPr bwMode="auto">
          <a:xfrm>
            <a:off x="5638800" y="2286000"/>
            <a:ext cx="3340100" cy="2565400"/>
            <a:chOff x="3552" y="1440"/>
            <a:chExt cx="2104" cy="1616"/>
          </a:xfrm>
        </p:grpSpPr>
        <p:sp>
          <p:nvSpPr>
            <p:cNvPr id="648214" name="Line 22"/>
            <p:cNvSpPr>
              <a:spLocks noChangeShapeType="1"/>
            </p:cNvSpPr>
            <p:nvPr/>
          </p:nvSpPr>
          <p:spPr bwMode="auto">
            <a:xfrm flipV="1">
              <a:off x="3592" y="1440"/>
              <a:ext cx="0" cy="1616"/>
            </a:xfrm>
            <a:prstGeom prst="line">
              <a:avLst/>
            </a:prstGeom>
            <a:noFill/>
            <a:ln w="508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8215" name="Line 23"/>
            <p:cNvSpPr>
              <a:spLocks noChangeShapeType="1"/>
            </p:cNvSpPr>
            <p:nvPr/>
          </p:nvSpPr>
          <p:spPr bwMode="auto">
            <a:xfrm rot="5400000" flipV="1">
              <a:off x="4624" y="2016"/>
              <a:ext cx="0" cy="2064"/>
            </a:xfrm>
            <a:prstGeom prst="line">
              <a:avLst/>
            </a:prstGeom>
            <a:noFill/>
            <a:ln w="50800">
              <a:solidFill>
                <a:srgbClr val="00FF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648216" name="Text Box 24"/>
            <p:cNvSpPr txBox="1">
              <a:spLocks noChangeArrowheads="1"/>
            </p:cNvSpPr>
            <p:nvPr/>
          </p:nvSpPr>
          <p:spPr bwMode="auto">
            <a:xfrm>
              <a:off x="3552" y="1496"/>
              <a:ext cx="288"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2200">
                  <a:effectLst>
                    <a:outerShdw blurRad="38100" dist="38100" dir="2700000" algn="tl">
                      <a:srgbClr val="000000"/>
                    </a:outerShdw>
                  </a:effectLst>
                </a:rPr>
                <a:t>n</a:t>
              </a:r>
              <a:endParaRPr lang="es-ES" altLang="es-ES" sz="2200">
                <a:effectLst>
                  <a:outerShdw blurRad="38100" dist="38100" dir="2700000" algn="tl">
                    <a:srgbClr val="000000"/>
                  </a:outerShdw>
                </a:effectLst>
              </a:endParaRPr>
            </a:p>
          </p:txBody>
        </p:sp>
        <p:sp>
          <p:nvSpPr>
            <p:cNvPr id="648217" name="Text Box 25"/>
            <p:cNvSpPr txBox="1">
              <a:spLocks noChangeArrowheads="1"/>
            </p:cNvSpPr>
            <p:nvPr/>
          </p:nvSpPr>
          <p:spPr bwMode="auto">
            <a:xfrm>
              <a:off x="5280" y="2736"/>
              <a:ext cx="288"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txBody>
            <a:bodyPr>
              <a:spAutoFit/>
            </a:bodyPr>
            <a:lstStyle/>
            <a:p>
              <a:pPr algn="ctr">
                <a:spcBef>
                  <a:spcPct val="50000"/>
                </a:spcBef>
              </a:pPr>
              <a:r>
                <a:rPr lang="es-ES_tradnl" altLang="es-ES" sz="2200">
                  <a:effectLst>
                    <a:outerShdw blurRad="38100" dist="38100" dir="2700000" algn="tl">
                      <a:srgbClr val="000000"/>
                    </a:outerShdw>
                  </a:effectLst>
                </a:rPr>
                <a:t>I</a:t>
              </a:r>
              <a:r>
                <a:rPr lang="es-ES_tradnl" altLang="es-ES" sz="2200" baseline="-25000">
                  <a:effectLst>
                    <a:outerShdw blurRad="38100" dist="38100" dir="2700000" algn="tl">
                      <a:srgbClr val="000000"/>
                    </a:outerShdw>
                  </a:effectLst>
                </a:rPr>
                <a:t>i</a:t>
              </a:r>
              <a:endParaRPr lang="es-ES" altLang="es-ES" sz="2200" baseline="-25000">
                <a:effectLst>
                  <a:outerShdw blurRad="38100" dist="38100" dir="2700000" algn="tl">
                    <a:srgbClr val="000000"/>
                  </a:outerShdw>
                </a:effectLst>
              </a:endParaRPr>
            </a:p>
          </p:txBody>
        </p:sp>
        <p:sp>
          <p:nvSpPr>
            <p:cNvPr id="648218" name="Freeform 26"/>
            <p:cNvSpPr>
              <a:spLocks/>
            </p:cNvSpPr>
            <p:nvPr/>
          </p:nvSpPr>
          <p:spPr bwMode="auto">
            <a:xfrm>
              <a:off x="3664" y="1736"/>
              <a:ext cx="1664" cy="1160"/>
            </a:xfrm>
            <a:custGeom>
              <a:avLst/>
              <a:gdLst>
                <a:gd name="T0" fmla="*/ 0 w 1664"/>
                <a:gd name="T1" fmla="*/ 0 h 1160"/>
                <a:gd name="T2" fmla="*/ 336 w 1664"/>
                <a:gd name="T3" fmla="*/ 864 h 1160"/>
                <a:gd name="T4" fmla="*/ 1664 w 1664"/>
                <a:gd name="T5" fmla="*/ 1160 h 1160"/>
              </a:gdLst>
              <a:ahLst/>
              <a:cxnLst>
                <a:cxn ang="0">
                  <a:pos x="T0" y="T1"/>
                </a:cxn>
                <a:cxn ang="0">
                  <a:pos x="T2" y="T3"/>
                </a:cxn>
                <a:cxn ang="0">
                  <a:pos x="T4" y="T5"/>
                </a:cxn>
              </a:cxnLst>
              <a:rect l="0" t="0" r="r" b="b"/>
              <a:pathLst>
                <a:path w="1664" h="1160">
                  <a:moveTo>
                    <a:pt x="0" y="0"/>
                  </a:moveTo>
                  <a:cubicBezTo>
                    <a:pt x="29" y="335"/>
                    <a:pt x="59" y="671"/>
                    <a:pt x="336" y="864"/>
                  </a:cubicBezTo>
                  <a:cubicBezTo>
                    <a:pt x="613" y="1057"/>
                    <a:pt x="1138" y="1108"/>
                    <a:pt x="1664" y="1160"/>
                  </a:cubicBezTo>
                </a:path>
              </a:pathLst>
            </a:custGeom>
            <a:noFill/>
            <a:ln w="3175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sp>
        <p:nvSpPr>
          <p:cNvPr id="648219" name="Text Box 27"/>
          <p:cNvSpPr txBox="1">
            <a:spLocks noChangeArrowheads="1"/>
          </p:cNvSpPr>
          <p:nvPr/>
        </p:nvSpPr>
        <p:spPr bwMode="auto">
          <a:xfrm>
            <a:off x="5638800" y="5105400"/>
            <a:ext cx="3276600" cy="687388"/>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600">
                <a:solidFill>
                  <a:srgbClr val="FFFFFF"/>
                </a:solidFill>
                <a:effectLst>
                  <a:outerShdw blurRad="38100" dist="38100" dir="2700000" algn="tl">
                    <a:srgbClr val="000000"/>
                  </a:outerShdw>
                </a:effectLst>
              </a:rPr>
              <a:t>En la zona de saturación se puede admitir </a:t>
            </a:r>
            <a:r>
              <a:rPr lang="es-ES_tradnl" altLang="es-ES" sz="2300">
                <a:effectLst>
                  <a:outerShdw blurRad="38100" dist="38100" dir="2700000" algn="tl">
                    <a:srgbClr val="000000"/>
                  </a:outerShdw>
                </a:effectLst>
                <a:sym typeface="Symbol" pitchFamily="18" charset="2"/>
              </a:rPr>
              <a:t>=Cte</a:t>
            </a:r>
            <a:endParaRPr lang="es-ES_tradnl" altLang="es-ES" sz="2300" baseline="-25000">
              <a:effectLst>
                <a:outerShdw blurRad="38100" dist="38100" dir="2700000" algn="tl">
                  <a:srgbClr val="000000"/>
                </a:outerShdw>
              </a:effectLst>
              <a:sym typeface="Symbol" pitchFamily="18" charset="2"/>
            </a:endParaRPr>
          </a:p>
        </p:txBody>
      </p:sp>
      <p:pic>
        <p:nvPicPr>
          <p:cNvPr id="64822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6018213"/>
            <a:ext cx="2760663" cy="6873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Lst>
        </p:spPr>
      </p:pic>
      <p:grpSp>
        <p:nvGrpSpPr>
          <p:cNvPr id="648221" name="Group 29"/>
          <p:cNvGrpSpPr>
            <a:grpSpLocks/>
          </p:cNvGrpSpPr>
          <p:nvPr/>
        </p:nvGrpSpPr>
        <p:grpSpPr bwMode="auto">
          <a:xfrm>
            <a:off x="6858000" y="2892425"/>
            <a:ext cx="1638300" cy="1679575"/>
            <a:chOff x="4320" y="1822"/>
            <a:chExt cx="1032" cy="1058"/>
          </a:xfrm>
        </p:grpSpPr>
        <p:sp>
          <p:nvSpPr>
            <p:cNvPr id="648222" name="Line 30"/>
            <p:cNvSpPr>
              <a:spLocks noChangeShapeType="1"/>
            </p:cNvSpPr>
            <p:nvPr/>
          </p:nvSpPr>
          <p:spPr bwMode="auto">
            <a:xfrm>
              <a:off x="4320" y="2736"/>
              <a:ext cx="1008" cy="144"/>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nvGrpSpPr>
            <p:cNvPr id="648223" name="Group 31"/>
            <p:cNvGrpSpPr>
              <a:grpSpLocks/>
            </p:cNvGrpSpPr>
            <p:nvPr/>
          </p:nvGrpSpPr>
          <p:grpSpPr bwMode="auto">
            <a:xfrm>
              <a:off x="4344" y="1822"/>
              <a:ext cx="1008" cy="986"/>
              <a:chOff x="4344" y="1822"/>
              <a:chExt cx="1008" cy="986"/>
            </a:xfrm>
          </p:grpSpPr>
          <p:sp>
            <p:nvSpPr>
              <p:cNvPr id="648224" name="Text Box 32"/>
              <p:cNvSpPr txBox="1">
                <a:spLocks noChangeArrowheads="1"/>
              </p:cNvSpPr>
              <p:nvPr/>
            </p:nvSpPr>
            <p:spPr bwMode="auto">
              <a:xfrm>
                <a:off x="4344" y="1822"/>
                <a:ext cx="1008" cy="674"/>
              </a:xfrm>
              <a:prstGeom prst="rect">
                <a:avLst/>
              </a:prstGeom>
              <a:gradFill rotWithShape="0">
                <a:gsLst>
                  <a:gs pos="0">
                    <a:srgbClr val="FF0000">
                      <a:gamma/>
                      <a:shade val="46275"/>
                      <a:invGamma/>
                    </a:srgbClr>
                  </a:gs>
                  <a:gs pos="50000">
                    <a:srgbClr val="FF0000"/>
                  </a:gs>
                  <a:gs pos="100000">
                    <a:srgbClr val="FF0000">
                      <a:gamma/>
                      <a:shade val="46275"/>
                      <a:invGamma/>
                    </a:srgbClr>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a:effectLst>
                      <a:outerShdw blurRad="38100" dist="38100" dir="2700000" algn="tl">
                        <a:srgbClr val="000000"/>
                      </a:outerShdw>
                    </a:effectLst>
                  </a:rPr>
                  <a:t>En la zona de saturación es una recta decreciente</a:t>
                </a:r>
                <a:endParaRPr lang="es-ES" altLang="es-ES" sz="1600">
                  <a:effectLst>
                    <a:outerShdw blurRad="38100" dist="38100" dir="2700000" algn="tl">
                      <a:srgbClr val="000000"/>
                    </a:outerShdw>
                  </a:effectLst>
                </a:endParaRPr>
              </a:p>
            </p:txBody>
          </p:sp>
          <p:sp>
            <p:nvSpPr>
              <p:cNvPr id="648225" name="AutoShape 33"/>
              <p:cNvSpPr>
                <a:spLocks noChangeArrowheads="1"/>
              </p:cNvSpPr>
              <p:nvPr/>
            </p:nvSpPr>
            <p:spPr bwMode="auto">
              <a:xfrm>
                <a:off x="4752" y="2504"/>
                <a:ext cx="192" cy="304"/>
              </a:xfrm>
              <a:prstGeom prst="downArrow">
                <a:avLst>
                  <a:gd name="adj1" fmla="val 50000"/>
                  <a:gd name="adj2" fmla="val 52081"/>
                </a:avLst>
              </a:prstGeom>
              <a:solidFill>
                <a:schemeClr val="tx1"/>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grpSp>
      </p:grpSp>
      <p:sp>
        <p:nvSpPr>
          <p:cNvPr id="648226" name="AutoShape 34"/>
          <p:cNvSpPr>
            <a:spLocks noChangeArrowheads="1"/>
          </p:cNvSpPr>
          <p:nvPr/>
        </p:nvSpPr>
        <p:spPr bwMode="auto">
          <a:xfrm>
            <a:off x="6108700" y="5816600"/>
            <a:ext cx="304800" cy="482600"/>
          </a:xfrm>
          <a:prstGeom prst="downArrow">
            <a:avLst>
              <a:gd name="adj1" fmla="val 50000"/>
              <a:gd name="adj2" fmla="val 52081"/>
            </a:avLst>
          </a:prstGeom>
          <a:solidFill>
            <a:schemeClr val="tx1"/>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8211"/>
                                        </p:tgtEl>
                                        <p:attrNameLst>
                                          <p:attrName>style.visibility</p:attrName>
                                        </p:attrNameLst>
                                      </p:cBhvr>
                                      <p:to>
                                        <p:strVal val="visible"/>
                                      </p:to>
                                    </p:set>
                                    <p:animEffect transition="in" filter="dissolve">
                                      <p:cBhvr>
                                        <p:cTn id="7" dur="500"/>
                                        <p:tgtEl>
                                          <p:spTgt spid="648211"/>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648206"/>
                                        </p:tgtEl>
                                        <p:attrNameLst>
                                          <p:attrName>style.visibility</p:attrName>
                                        </p:attrNameLst>
                                      </p:cBhvr>
                                      <p:to>
                                        <p:strVal val="visible"/>
                                      </p:to>
                                    </p:set>
                                    <p:animEffect transition="in" filter="dissolve">
                                      <p:cBhvr>
                                        <p:cTn id="11" dur="500"/>
                                        <p:tgtEl>
                                          <p:spTgt spid="6482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48212"/>
                                        </p:tgtEl>
                                        <p:attrNameLst>
                                          <p:attrName>style.visibility</p:attrName>
                                        </p:attrNameLst>
                                      </p:cBhvr>
                                      <p:to>
                                        <p:strVal val="visible"/>
                                      </p:to>
                                    </p:set>
                                    <p:animEffect transition="in" filter="dissolve">
                                      <p:cBhvr>
                                        <p:cTn id="16" dur="500"/>
                                        <p:tgtEl>
                                          <p:spTgt spid="648212"/>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648207"/>
                                        </p:tgtEl>
                                        <p:attrNameLst>
                                          <p:attrName>style.visibility</p:attrName>
                                        </p:attrNameLst>
                                      </p:cBhvr>
                                      <p:to>
                                        <p:strVal val="visible"/>
                                      </p:to>
                                    </p:set>
                                    <p:animEffect transition="in" filter="dissolve">
                                      <p:cBhvr>
                                        <p:cTn id="20" dur="500"/>
                                        <p:tgtEl>
                                          <p:spTgt spid="6482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48208"/>
                                        </p:tgtEl>
                                        <p:attrNameLst>
                                          <p:attrName>style.visibility</p:attrName>
                                        </p:attrNameLst>
                                      </p:cBhvr>
                                      <p:to>
                                        <p:strVal val="visible"/>
                                      </p:to>
                                    </p:set>
                                    <p:animEffect transition="in" filter="dissolve">
                                      <p:cBhvr>
                                        <p:cTn id="25" dur="500"/>
                                        <p:tgtEl>
                                          <p:spTgt spid="6482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648209"/>
                                        </p:tgtEl>
                                        <p:attrNameLst>
                                          <p:attrName>style.visibility</p:attrName>
                                        </p:attrNameLst>
                                      </p:cBhvr>
                                      <p:to>
                                        <p:strVal val="visible"/>
                                      </p:to>
                                    </p:set>
                                    <p:animEffect transition="in" filter="dissolve">
                                      <p:cBhvr>
                                        <p:cTn id="30" dur="500"/>
                                        <p:tgtEl>
                                          <p:spTgt spid="64820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48210"/>
                                        </p:tgtEl>
                                        <p:attrNameLst>
                                          <p:attrName>style.visibility</p:attrName>
                                        </p:attrNameLst>
                                      </p:cBhvr>
                                      <p:to>
                                        <p:strVal val="visible"/>
                                      </p:to>
                                    </p:set>
                                    <p:animEffect transition="in" filter="dissolve">
                                      <p:cBhvr>
                                        <p:cTn id="35" dur="500"/>
                                        <p:tgtEl>
                                          <p:spTgt spid="648210"/>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648213"/>
                                        </p:tgtEl>
                                        <p:attrNameLst>
                                          <p:attrName>style.visibility</p:attrName>
                                        </p:attrNameLst>
                                      </p:cBhvr>
                                      <p:to>
                                        <p:strVal val="visible"/>
                                      </p:to>
                                    </p:set>
                                    <p:animEffect transition="in" filter="dissolve">
                                      <p:cBhvr>
                                        <p:cTn id="39" dur="500"/>
                                        <p:tgtEl>
                                          <p:spTgt spid="6482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48219"/>
                                        </p:tgtEl>
                                        <p:attrNameLst>
                                          <p:attrName>style.visibility</p:attrName>
                                        </p:attrNameLst>
                                      </p:cBhvr>
                                      <p:to>
                                        <p:strVal val="visible"/>
                                      </p:to>
                                    </p:set>
                                    <p:animEffect transition="in" filter="dissolve">
                                      <p:cBhvr>
                                        <p:cTn id="44" dur="500"/>
                                        <p:tgtEl>
                                          <p:spTgt spid="6482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48226"/>
                                        </p:tgtEl>
                                        <p:attrNameLst>
                                          <p:attrName>style.visibility</p:attrName>
                                        </p:attrNameLst>
                                      </p:cBhvr>
                                      <p:to>
                                        <p:strVal val="visible"/>
                                      </p:to>
                                    </p:set>
                                    <p:animEffect transition="in" filter="dissolve">
                                      <p:cBhvr>
                                        <p:cTn id="49" dur="500"/>
                                        <p:tgtEl>
                                          <p:spTgt spid="648226"/>
                                        </p:tgtEl>
                                      </p:cBhvr>
                                    </p:animEffect>
                                  </p:childTnLst>
                                </p:cTn>
                              </p:par>
                            </p:childTnLst>
                          </p:cTn>
                        </p:par>
                        <p:par>
                          <p:cTn id="50" fill="hold" nodeType="afterGroup">
                            <p:stCondLst>
                              <p:cond delay="500"/>
                            </p:stCondLst>
                            <p:childTnLst>
                              <p:par>
                                <p:cTn id="51" presetID="9" presetClass="entr" presetSubtype="0" fill="hold" nodeType="afterEffect">
                                  <p:stCondLst>
                                    <p:cond delay="0"/>
                                  </p:stCondLst>
                                  <p:childTnLst>
                                    <p:set>
                                      <p:cBhvr>
                                        <p:cTn id="52" dur="1" fill="hold">
                                          <p:stCondLst>
                                            <p:cond delay="0"/>
                                          </p:stCondLst>
                                        </p:cTn>
                                        <p:tgtEl>
                                          <p:spTgt spid="648220"/>
                                        </p:tgtEl>
                                        <p:attrNameLst>
                                          <p:attrName>style.visibility</p:attrName>
                                        </p:attrNameLst>
                                      </p:cBhvr>
                                      <p:to>
                                        <p:strVal val="visible"/>
                                      </p:to>
                                    </p:set>
                                    <p:animEffect transition="in" filter="dissolve">
                                      <p:cBhvr>
                                        <p:cTn id="53" dur="500"/>
                                        <p:tgtEl>
                                          <p:spTgt spid="648220"/>
                                        </p:tgtEl>
                                      </p:cBhvr>
                                    </p:animEffect>
                                  </p:childTnLst>
                                </p:cTn>
                              </p:par>
                            </p:childTnLst>
                          </p:cTn>
                        </p:par>
                        <p:par>
                          <p:cTn id="54" fill="hold" nodeType="afterGroup">
                            <p:stCondLst>
                              <p:cond delay="1000"/>
                            </p:stCondLst>
                            <p:childTnLst>
                              <p:par>
                                <p:cTn id="55" presetID="9" presetClass="entr" presetSubtype="0" fill="hold" nodeType="afterEffect">
                                  <p:stCondLst>
                                    <p:cond delay="0"/>
                                  </p:stCondLst>
                                  <p:childTnLst>
                                    <p:set>
                                      <p:cBhvr>
                                        <p:cTn id="56" dur="1" fill="hold">
                                          <p:stCondLst>
                                            <p:cond delay="0"/>
                                          </p:stCondLst>
                                        </p:cTn>
                                        <p:tgtEl>
                                          <p:spTgt spid="648221"/>
                                        </p:tgtEl>
                                        <p:attrNameLst>
                                          <p:attrName>style.visibility</p:attrName>
                                        </p:attrNameLst>
                                      </p:cBhvr>
                                      <p:to>
                                        <p:strVal val="visible"/>
                                      </p:to>
                                    </p:set>
                                    <p:animEffect transition="in" filter="dissolve">
                                      <p:cBhvr>
                                        <p:cTn id="57" dur="500"/>
                                        <p:tgtEl>
                                          <p:spTgt spid="64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08" grpId="0" animBg="1" autoUpdateAnimBg="0"/>
      <p:bldP spid="648210" grpId="0" animBg="1" autoUpdateAnimBg="0"/>
      <p:bldP spid="648211" grpId="0" animBg="1"/>
      <p:bldP spid="648212" grpId="0" animBg="1"/>
      <p:bldP spid="648219" grpId="0" animBg="1" autoUpdateAnimBg="0"/>
      <p:bldP spid="6482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9218" name="Group 2"/>
          <p:cNvGrpSpPr>
            <a:grpSpLocks/>
          </p:cNvGrpSpPr>
          <p:nvPr/>
        </p:nvGrpSpPr>
        <p:grpSpPr bwMode="auto">
          <a:xfrm>
            <a:off x="1601788" y="3354388"/>
            <a:ext cx="1509712" cy="342900"/>
            <a:chOff x="1009" y="2113"/>
            <a:chExt cx="951" cy="216"/>
          </a:xfrm>
        </p:grpSpPr>
        <p:sp>
          <p:nvSpPr>
            <p:cNvPr id="649219" name="Rectangle 3"/>
            <p:cNvSpPr>
              <a:spLocks noChangeArrowheads="1"/>
            </p:cNvSpPr>
            <p:nvPr/>
          </p:nvSpPr>
          <p:spPr bwMode="auto">
            <a:xfrm rot="-5400000">
              <a:off x="925" y="2197"/>
              <a:ext cx="216" cy="47"/>
            </a:xfrm>
            <a:prstGeom prst="rect">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649220" name="Rectangle 4"/>
            <p:cNvSpPr>
              <a:spLocks noChangeArrowheads="1"/>
            </p:cNvSpPr>
            <p:nvPr/>
          </p:nvSpPr>
          <p:spPr bwMode="auto">
            <a:xfrm>
              <a:off x="1056" y="2281"/>
              <a:ext cx="904" cy="48"/>
            </a:xfrm>
            <a:prstGeom prst="rect">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sp>
        <p:nvSpPr>
          <p:cNvPr id="649221" name="Rectangle 5"/>
          <p:cNvSpPr>
            <a:spLocks noChangeArrowheads="1"/>
          </p:cNvSpPr>
          <p:nvPr/>
        </p:nvSpPr>
        <p:spPr bwMode="auto">
          <a:xfrm>
            <a:off x="381000" y="3810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6.11. Variación de velocidad en los motores de CC I</a:t>
            </a:r>
            <a:endParaRPr lang="es-ES_tradnl" altLang="es-ES" b="0">
              <a:latin typeface="Tahoma" pitchFamily="34" charset="0"/>
            </a:endParaRPr>
          </a:p>
        </p:txBody>
      </p:sp>
      <p:sp>
        <p:nvSpPr>
          <p:cNvPr id="649222" name="Text Box 6"/>
          <p:cNvSpPr txBox="1">
            <a:spLocks noChangeArrowheads="1"/>
          </p:cNvSpPr>
          <p:nvPr/>
        </p:nvSpPr>
        <p:spPr bwMode="auto">
          <a:xfrm>
            <a:off x="1295400" y="5164138"/>
            <a:ext cx="2362200" cy="1465262"/>
          </a:xfrm>
          <a:prstGeom prst="rect">
            <a:avLst/>
          </a:prstGeom>
          <a:solidFill>
            <a:srgbClr val="FF0000"/>
          </a:solidFill>
          <a:ln>
            <a:noFill/>
          </a:ln>
          <a:effectLst/>
          <a:scene3d>
            <a:camera prst="legacyObliqueTopRight"/>
            <a:lightRig rig="legacyFlat2" dir="t"/>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DISPOSITIVOS PARA LA VARIACIÓN DE TENSIÓN CONTINUA</a:t>
            </a:r>
            <a:endParaRPr lang="es-ES_tradnl" altLang="es-ES" sz="1800">
              <a:effectLst>
                <a:outerShdw blurRad="38100" dist="38100" dir="2700000" algn="tl">
                  <a:srgbClr val="000000"/>
                </a:outerShdw>
              </a:effectLst>
            </a:endParaRPr>
          </a:p>
        </p:txBody>
      </p:sp>
      <p:grpSp>
        <p:nvGrpSpPr>
          <p:cNvPr id="649223" name="Group 7"/>
          <p:cNvGrpSpPr>
            <a:grpSpLocks/>
          </p:cNvGrpSpPr>
          <p:nvPr/>
        </p:nvGrpSpPr>
        <p:grpSpPr bwMode="auto">
          <a:xfrm>
            <a:off x="6477000" y="3343275"/>
            <a:ext cx="2514600" cy="1358900"/>
            <a:chOff x="4080" y="1948"/>
            <a:chExt cx="1584" cy="856"/>
          </a:xfrm>
        </p:grpSpPr>
        <p:pic>
          <p:nvPicPr>
            <p:cNvPr id="6492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 y="1996"/>
              <a:ext cx="823"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sp>
          <p:nvSpPr>
            <p:cNvPr id="649225" name="Rectangle 9"/>
            <p:cNvSpPr>
              <a:spLocks noChangeArrowheads="1"/>
            </p:cNvSpPr>
            <p:nvPr/>
          </p:nvSpPr>
          <p:spPr bwMode="auto">
            <a:xfrm>
              <a:off x="4240" y="1948"/>
              <a:ext cx="992" cy="288"/>
            </a:xfrm>
            <a:prstGeom prst="rect">
              <a:avLst/>
            </a:prstGeom>
            <a:noFill/>
            <a:ln w="25400">
              <a:solidFill>
                <a:schemeClr val="accent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pic>
          <p:nvPicPr>
            <p:cNvPr id="64922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 y="2340"/>
              <a:ext cx="841" cy="24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Lst>
          </p:spPr>
        </p:pic>
        <p:sp>
          <p:nvSpPr>
            <p:cNvPr id="649227" name="Rectangle 11"/>
            <p:cNvSpPr>
              <a:spLocks noChangeArrowheads="1"/>
            </p:cNvSpPr>
            <p:nvPr/>
          </p:nvSpPr>
          <p:spPr bwMode="auto">
            <a:xfrm>
              <a:off x="4240" y="2304"/>
              <a:ext cx="992" cy="288"/>
            </a:xfrm>
            <a:prstGeom prst="rect">
              <a:avLst/>
            </a:prstGeom>
            <a:noFill/>
            <a:ln w="25400">
              <a:solidFill>
                <a:schemeClr val="accent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649228" name="Text Box 12"/>
            <p:cNvSpPr txBox="1">
              <a:spLocks noChangeArrowheads="1"/>
            </p:cNvSpPr>
            <p:nvPr/>
          </p:nvSpPr>
          <p:spPr bwMode="auto">
            <a:xfrm>
              <a:off x="4080" y="2592"/>
              <a:ext cx="1584"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solidFill>
                    <a:schemeClr val="accent2"/>
                  </a:solidFill>
                  <a:effectLst>
                    <a:outerShdw blurRad="38100" dist="38100" dir="2700000" algn="tl">
                      <a:srgbClr val="000000"/>
                    </a:outerShdw>
                  </a:effectLst>
                </a:rPr>
                <a:t>Ec. General maq. CC</a:t>
              </a:r>
              <a:endParaRPr lang="es-ES" altLang="es-ES" sz="1600">
                <a:solidFill>
                  <a:schemeClr val="accent2"/>
                </a:solidFill>
                <a:effectLst>
                  <a:outerShdw blurRad="38100" dist="38100" dir="2700000" algn="tl">
                    <a:srgbClr val="000000"/>
                  </a:outerShdw>
                </a:effectLst>
              </a:endParaRPr>
            </a:p>
          </p:txBody>
        </p:sp>
      </p:grpSp>
      <p:sp>
        <p:nvSpPr>
          <p:cNvPr id="649229" name="Text Box 13"/>
          <p:cNvSpPr txBox="1">
            <a:spLocks noChangeArrowheads="1"/>
          </p:cNvSpPr>
          <p:nvPr/>
        </p:nvSpPr>
        <p:spPr bwMode="auto">
          <a:xfrm>
            <a:off x="3124200" y="3927475"/>
            <a:ext cx="3429000" cy="11604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Se usa con </a:t>
            </a:r>
            <a:r>
              <a:rPr lang="es-ES_tradnl" altLang="es-ES" sz="2200">
                <a:effectLst>
                  <a:outerShdw blurRad="38100" dist="38100" dir="2700000" algn="tl">
                    <a:srgbClr val="000000"/>
                  </a:outerShdw>
                </a:effectLst>
              </a:rPr>
              <a:t>n&gt;n</a:t>
            </a:r>
            <a:r>
              <a:rPr lang="es-ES_tradnl" altLang="es-ES" sz="2200" baseline="-25000">
                <a:effectLst>
                  <a:outerShdw blurRad="38100" dist="38100" dir="2700000" algn="tl">
                    <a:srgbClr val="000000"/>
                  </a:outerShdw>
                </a:effectLst>
              </a:rPr>
              <a:t>nominal</a:t>
            </a:r>
            <a:r>
              <a:rPr lang="es-ES_tradnl" altLang="es-ES" sz="1600">
                <a:effectLst>
                  <a:outerShdw blurRad="38100" dist="38100" dir="2700000" algn="tl">
                    <a:srgbClr val="000000"/>
                  </a:outerShdw>
                </a:effectLst>
              </a:rPr>
              <a:t>.         Al disminuir la excitación disminuyen el flujo y el par pero aumenta la velocidad</a:t>
            </a:r>
            <a:endParaRPr lang="es-ES" altLang="es-ES" sz="1600">
              <a:effectLst>
                <a:outerShdw blurRad="38100" dist="38100" dir="2700000" algn="tl">
                  <a:srgbClr val="000000"/>
                </a:outerShdw>
              </a:effectLst>
            </a:endParaRPr>
          </a:p>
        </p:txBody>
      </p:sp>
      <p:sp>
        <p:nvSpPr>
          <p:cNvPr id="649230" name="Text Box 14"/>
          <p:cNvSpPr txBox="1">
            <a:spLocks noChangeArrowheads="1"/>
          </p:cNvSpPr>
          <p:nvPr/>
        </p:nvSpPr>
        <p:spPr bwMode="auto">
          <a:xfrm>
            <a:off x="3098800" y="2428875"/>
            <a:ext cx="4673600" cy="6715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A </a:t>
            </a:r>
            <a:r>
              <a:rPr lang="es-ES_tradnl" altLang="es-ES" sz="2200">
                <a:effectLst>
                  <a:outerShdw blurRad="38100" dist="38100" dir="2700000" algn="tl">
                    <a:srgbClr val="000000"/>
                  </a:outerShdw>
                </a:effectLst>
              </a:rPr>
              <a:t>n&lt;n</a:t>
            </a:r>
            <a:r>
              <a:rPr lang="es-ES_tradnl" altLang="es-ES" sz="2200" baseline="-25000">
                <a:effectLst>
                  <a:outerShdw blurRad="38100" dist="38100" dir="2700000" algn="tl">
                    <a:srgbClr val="000000"/>
                  </a:outerShdw>
                </a:effectLst>
              </a:rPr>
              <a:t>nominal</a:t>
            </a:r>
            <a:r>
              <a:rPr lang="es-ES_tradnl" altLang="es-ES" sz="1600">
                <a:effectLst>
                  <a:outerShdw blurRad="38100" dist="38100" dir="2700000" algn="tl">
                    <a:srgbClr val="000000"/>
                  </a:outerShdw>
                </a:effectLst>
              </a:rPr>
              <a:t> se mantiene el flujo constante y se varía la tensión de inducido</a:t>
            </a:r>
            <a:endParaRPr lang="es-ES" altLang="es-ES" sz="1600">
              <a:effectLst>
                <a:outerShdw blurRad="38100" dist="38100" dir="2700000" algn="tl">
                  <a:srgbClr val="000000"/>
                </a:outerShdw>
              </a:effectLst>
            </a:endParaRPr>
          </a:p>
        </p:txBody>
      </p:sp>
      <p:sp>
        <p:nvSpPr>
          <p:cNvPr id="649231" name="Text Box 15"/>
          <p:cNvSpPr txBox="1">
            <a:spLocks noChangeArrowheads="1"/>
          </p:cNvSpPr>
          <p:nvPr/>
        </p:nvSpPr>
        <p:spPr bwMode="auto">
          <a:xfrm>
            <a:off x="466725" y="2451100"/>
            <a:ext cx="2362200" cy="915988"/>
          </a:xfrm>
          <a:prstGeom prst="rect">
            <a:avLst/>
          </a:prstGeom>
          <a:solidFill>
            <a:srgbClr val="FF0000"/>
          </a:solidFill>
          <a:ln>
            <a:noFill/>
          </a:ln>
          <a:effectLst/>
          <a:scene3d>
            <a:camera prst="legacyObliqueTopRight"/>
            <a:lightRig rig="legacyFlat2" dir="t"/>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VARIACIÓN DE LA VELOCIDAD DEL MOTOR</a:t>
            </a:r>
            <a:endParaRPr lang="es-ES_tradnl" altLang="es-ES" sz="1800">
              <a:effectLst>
                <a:outerShdw blurRad="38100" dist="38100" dir="2700000" algn="tl">
                  <a:srgbClr val="000000"/>
                </a:outerShdw>
              </a:effectLst>
            </a:endParaRPr>
          </a:p>
        </p:txBody>
      </p:sp>
      <p:sp>
        <p:nvSpPr>
          <p:cNvPr id="649232" name="Text Box 16"/>
          <p:cNvSpPr txBox="1">
            <a:spLocks noChangeArrowheads="1"/>
          </p:cNvSpPr>
          <p:nvPr/>
        </p:nvSpPr>
        <p:spPr bwMode="auto">
          <a:xfrm>
            <a:off x="3124200" y="3343275"/>
            <a:ext cx="3429000" cy="641350"/>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Variación de la excitación (debilitamiento del campo)</a:t>
            </a:r>
            <a:endParaRPr lang="es-ES_tradnl" altLang="es-ES" sz="1800">
              <a:effectLst>
                <a:outerShdw blurRad="38100" dist="38100" dir="2700000" algn="tl">
                  <a:srgbClr val="000000"/>
                </a:outerShdw>
              </a:effectLst>
            </a:endParaRPr>
          </a:p>
        </p:txBody>
      </p:sp>
      <p:grpSp>
        <p:nvGrpSpPr>
          <p:cNvPr id="649233" name="Group 17"/>
          <p:cNvGrpSpPr>
            <a:grpSpLocks/>
          </p:cNvGrpSpPr>
          <p:nvPr/>
        </p:nvGrpSpPr>
        <p:grpSpPr bwMode="auto">
          <a:xfrm>
            <a:off x="1620838" y="2084388"/>
            <a:ext cx="1503362" cy="374650"/>
            <a:chOff x="1021" y="1313"/>
            <a:chExt cx="947" cy="236"/>
          </a:xfrm>
        </p:grpSpPr>
        <p:sp>
          <p:nvSpPr>
            <p:cNvPr id="649234" name="Rectangle 18"/>
            <p:cNvSpPr>
              <a:spLocks noChangeArrowheads="1"/>
            </p:cNvSpPr>
            <p:nvPr/>
          </p:nvSpPr>
          <p:spPr bwMode="auto">
            <a:xfrm rot="-5400000">
              <a:off x="927" y="1407"/>
              <a:ext cx="236" cy="47"/>
            </a:xfrm>
            <a:prstGeom prst="rect">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649235" name="Rectangle 19"/>
            <p:cNvSpPr>
              <a:spLocks noChangeArrowheads="1"/>
            </p:cNvSpPr>
            <p:nvPr/>
          </p:nvSpPr>
          <p:spPr bwMode="auto">
            <a:xfrm>
              <a:off x="1064" y="1313"/>
              <a:ext cx="904" cy="48"/>
            </a:xfrm>
            <a:prstGeom prst="rect">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sp>
        <p:nvSpPr>
          <p:cNvPr id="649236" name="Text Box 20"/>
          <p:cNvSpPr txBox="1">
            <a:spLocks noChangeArrowheads="1"/>
          </p:cNvSpPr>
          <p:nvPr/>
        </p:nvSpPr>
        <p:spPr bwMode="auto">
          <a:xfrm>
            <a:off x="3124200" y="1819275"/>
            <a:ext cx="4648200" cy="641350"/>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Variación de la tensión de inducido manteniendo el flujo constante</a:t>
            </a:r>
            <a:endParaRPr lang="es-ES_tradnl" altLang="es-ES" sz="1800">
              <a:effectLst>
                <a:outerShdw blurRad="38100" dist="38100" dir="2700000" algn="tl">
                  <a:srgbClr val="000000"/>
                </a:outerShdw>
              </a:effectLst>
            </a:endParaRPr>
          </a:p>
        </p:txBody>
      </p:sp>
      <p:grpSp>
        <p:nvGrpSpPr>
          <p:cNvPr id="649237" name="Group 21"/>
          <p:cNvGrpSpPr>
            <a:grpSpLocks/>
          </p:cNvGrpSpPr>
          <p:nvPr/>
        </p:nvGrpSpPr>
        <p:grpSpPr bwMode="auto">
          <a:xfrm>
            <a:off x="3665538" y="5468938"/>
            <a:ext cx="3954462" cy="366712"/>
            <a:chOff x="2309" y="3445"/>
            <a:chExt cx="2491" cy="231"/>
          </a:xfrm>
        </p:grpSpPr>
        <p:sp>
          <p:nvSpPr>
            <p:cNvPr id="649238" name="Rectangle 22"/>
            <p:cNvSpPr>
              <a:spLocks noChangeArrowheads="1"/>
            </p:cNvSpPr>
            <p:nvPr/>
          </p:nvSpPr>
          <p:spPr bwMode="auto">
            <a:xfrm>
              <a:off x="2309" y="3545"/>
              <a:ext cx="331" cy="47"/>
            </a:xfrm>
            <a:prstGeom prst="rect">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649239" name="Text Box 23"/>
            <p:cNvSpPr txBox="1">
              <a:spLocks noChangeArrowheads="1"/>
            </p:cNvSpPr>
            <p:nvPr/>
          </p:nvSpPr>
          <p:spPr bwMode="auto">
            <a:xfrm>
              <a:off x="2640" y="3445"/>
              <a:ext cx="2160" cy="231"/>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Rectificadores controlados</a:t>
              </a:r>
              <a:endParaRPr lang="es-ES_tradnl" altLang="es-ES" sz="1800">
                <a:effectLst>
                  <a:outerShdw blurRad="38100" dist="38100" dir="2700000" algn="tl">
                    <a:srgbClr val="000000"/>
                  </a:outerShdw>
                </a:effectLst>
              </a:endParaRPr>
            </a:p>
          </p:txBody>
        </p:sp>
      </p:grpSp>
      <p:grpSp>
        <p:nvGrpSpPr>
          <p:cNvPr id="649240" name="Group 24"/>
          <p:cNvGrpSpPr>
            <a:grpSpLocks/>
          </p:cNvGrpSpPr>
          <p:nvPr/>
        </p:nvGrpSpPr>
        <p:grpSpPr bwMode="auto">
          <a:xfrm>
            <a:off x="3646488" y="6040438"/>
            <a:ext cx="3986212" cy="366712"/>
            <a:chOff x="2297" y="3805"/>
            <a:chExt cx="2511" cy="231"/>
          </a:xfrm>
        </p:grpSpPr>
        <p:sp>
          <p:nvSpPr>
            <p:cNvPr id="649241" name="Rectangle 25"/>
            <p:cNvSpPr>
              <a:spLocks noChangeArrowheads="1"/>
            </p:cNvSpPr>
            <p:nvPr/>
          </p:nvSpPr>
          <p:spPr bwMode="auto">
            <a:xfrm>
              <a:off x="2297" y="3890"/>
              <a:ext cx="331" cy="47"/>
            </a:xfrm>
            <a:prstGeom prst="rect">
              <a:avLst/>
            </a:prstGeom>
            <a:solidFill>
              <a:schemeClr val="tx1"/>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649242" name="Text Box 26"/>
            <p:cNvSpPr txBox="1">
              <a:spLocks noChangeArrowheads="1"/>
            </p:cNvSpPr>
            <p:nvPr/>
          </p:nvSpPr>
          <p:spPr bwMode="auto">
            <a:xfrm>
              <a:off x="2624" y="3805"/>
              <a:ext cx="2184" cy="231"/>
            </a:xfrm>
            <a:prstGeom prst="rect">
              <a:avLst/>
            </a:prstGeom>
            <a:solidFill>
              <a:srgbClr val="008000"/>
            </a:solidFill>
            <a:ln>
              <a:noFill/>
            </a:ln>
            <a:effectLst/>
            <a:scene3d>
              <a:camera prst="legacyObliqueTopRight"/>
              <a:lightRig rig="legacyFlat2" dir="t"/>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Troceadores (“Choppers”)</a:t>
              </a:r>
              <a:endParaRPr lang="es-ES_tradnl" altLang="es-ES" sz="1800">
                <a:effectLst>
                  <a:outerShdw blurRad="38100" dist="38100" dir="2700000" algn="tl">
                    <a:srgbClr val="000000"/>
                  </a:outerShdw>
                </a:effectLst>
              </a:endParaRPr>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649233"/>
                                        </p:tgtEl>
                                        <p:attrNameLst>
                                          <p:attrName>style.visibility</p:attrName>
                                        </p:attrNameLst>
                                      </p:cBhvr>
                                      <p:to>
                                        <p:strVal val="visible"/>
                                      </p:to>
                                    </p:set>
                                    <p:anim calcmode="lin" valueType="num">
                                      <p:cBhvr>
                                        <p:cTn id="7" dur="500" fill="hold"/>
                                        <p:tgtEl>
                                          <p:spTgt spid="649233"/>
                                        </p:tgtEl>
                                        <p:attrNameLst>
                                          <p:attrName>ppt_w</p:attrName>
                                        </p:attrNameLst>
                                      </p:cBhvr>
                                      <p:tavLst>
                                        <p:tav tm="0">
                                          <p:val>
                                            <p:fltVal val="0"/>
                                          </p:val>
                                        </p:tav>
                                        <p:tav tm="100000">
                                          <p:val>
                                            <p:strVal val="#ppt_w"/>
                                          </p:val>
                                        </p:tav>
                                      </p:tavLst>
                                    </p:anim>
                                    <p:anim calcmode="lin" valueType="num">
                                      <p:cBhvr>
                                        <p:cTn id="8" dur="500" fill="hold"/>
                                        <p:tgtEl>
                                          <p:spTgt spid="649233"/>
                                        </p:tgtEl>
                                        <p:attrNameLst>
                                          <p:attrName>ppt_h</p:attrName>
                                        </p:attrNameLst>
                                      </p:cBhvr>
                                      <p:tavLst>
                                        <p:tav tm="0">
                                          <p:val>
                                            <p:fltVal val="0"/>
                                          </p:val>
                                        </p:tav>
                                        <p:tav tm="100000">
                                          <p:val>
                                            <p:strVal val="#ppt_h"/>
                                          </p:val>
                                        </p:tav>
                                      </p:tavLst>
                                    </p:anim>
                                    <p:anim calcmode="lin" valueType="num">
                                      <p:cBhvr>
                                        <p:cTn id="9" dur="500" fill="hold"/>
                                        <p:tgtEl>
                                          <p:spTgt spid="649233"/>
                                        </p:tgtEl>
                                        <p:attrNameLst>
                                          <p:attrName>ppt_x</p:attrName>
                                        </p:attrNameLst>
                                      </p:cBhvr>
                                      <p:tavLst>
                                        <p:tav tm="0">
                                          <p:val>
                                            <p:fltVal val="0.5"/>
                                          </p:val>
                                        </p:tav>
                                        <p:tav tm="100000">
                                          <p:val>
                                            <p:strVal val="#ppt_x"/>
                                          </p:val>
                                        </p:tav>
                                      </p:tavLst>
                                    </p:anim>
                                    <p:anim calcmode="lin" valueType="num">
                                      <p:cBhvr>
                                        <p:cTn id="10" dur="500" fill="hold"/>
                                        <p:tgtEl>
                                          <p:spTgt spid="649233"/>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649236"/>
                                        </p:tgtEl>
                                        <p:attrNameLst>
                                          <p:attrName>style.visibility</p:attrName>
                                        </p:attrNameLst>
                                      </p:cBhvr>
                                      <p:to>
                                        <p:strVal val="visible"/>
                                      </p:to>
                                    </p:set>
                                    <p:anim calcmode="lin" valueType="num">
                                      <p:cBhvr>
                                        <p:cTn id="14" dur="500" fill="hold"/>
                                        <p:tgtEl>
                                          <p:spTgt spid="649236"/>
                                        </p:tgtEl>
                                        <p:attrNameLst>
                                          <p:attrName>ppt_w</p:attrName>
                                        </p:attrNameLst>
                                      </p:cBhvr>
                                      <p:tavLst>
                                        <p:tav tm="0">
                                          <p:val>
                                            <p:fltVal val="0"/>
                                          </p:val>
                                        </p:tav>
                                        <p:tav tm="100000">
                                          <p:val>
                                            <p:strVal val="#ppt_w"/>
                                          </p:val>
                                        </p:tav>
                                      </p:tavLst>
                                    </p:anim>
                                    <p:anim calcmode="lin" valueType="num">
                                      <p:cBhvr>
                                        <p:cTn id="15" dur="500" fill="hold"/>
                                        <p:tgtEl>
                                          <p:spTgt spid="649236"/>
                                        </p:tgtEl>
                                        <p:attrNameLst>
                                          <p:attrName>ppt_h</p:attrName>
                                        </p:attrNameLst>
                                      </p:cBhvr>
                                      <p:tavLst>
                                        <p:tav tm="0">
                                          <p:val>
                                            <p:fltVal val="0"/>
                                          </p:val>
                                        </p:tav>
                                        <p:tav tm="100000">
                                          <p:val>
                                            <p:strVal val="#ppt_h"/>
                                          </p:val>
                                        </p:tav>
                                      </p:tavLst>
                                    </p:anim>
                                    <p:anim calcmode="lin" valueType="num">
                                      <p:cBhvr>
                                        <p:cTn id="16" dur="500" fill="hold"/>
                                        <p:tgtEl>
                                          <p:spTgt spid="649236"/>
                                        </p:tgtEl>
                                        <p:attrNameLst>
                                          <p:attrName>ppt_x</p:attrName>
                                        </p:attrNameLst>
                                      </p:cBhvr>
                                      <p:tavLst>
                                        <p:tav tm="0">
                                          <p:val>
                                            <p:fltVal val="0.5"/>
                                          </p:val>
                                        </p:tav>
                                        <p:tav tm="100000">
                                          <p:val>
                                            <p:strVal val="#ppt_x"/>
                                          </p:val>
                                        </p:tav>
                                      </p:tavLst>
                                    </p:anim>
                                    <p:anim calcmode="lin" valueType="num">
                                      <p:cBhvr>
                                        <p:cTn id="17" dur="500" fill="hold"/>
                                        <p:tgtEl>
                                          <p:spTgt spid="649236"/>
                                        </p:tgtEl>
                                        <p:attrNameLst>
                                          <p:attrName>ppt_y</p:attrName>
                                        </p:attrNameLst>
                                      </p:cBhvr>
                                      <p:tavLst>
                                        <p:tav tm="0">
                                          <p:val>
                                            <p:fltVal val="0.5"/>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grpId="0" nodeType="clickEffect">
                                  <p:stCondLst>
                                    <p:cond delay="0"/>
                                  </p:stCondLst>
                                  <p:childTnLst>
                                    <p:set>
                                      <p:cBhvr>
                                        <p:cTn id="21" dur="1" fill="hold">
                                          <p:stCondLst>
                                            <p:cond delay="0"/>
                                          </p:stCondLst>
                                        </p:cTn>
                                        <p:tgtEl>
                                          <p:spTgt spid="649230"/>
                                        </p:tgtEl>
                                        <p:attrNameLst>
                                          <p:attrName>style.visibility</p:attrName>
                                        </p:attrNameLst>
                                      </p:cBhvr>
                                      <p:to>
                                        <p:strVal val="visible"/>
                                      </p:to>
                                    </p:set>
                                    <p:anim calcmode="lin" valueType="num">
                                      <p:cBhvr>
                                        <p:cTn id="22" dur="500" fill="hold"/>
                                        <p:tgtEl>
                                          <p:spTgt spid="649230"/>
                                        </p:tgtEl>
                                        <p:attrNameLst>
                                          <p:attrName>ppt_w</p:attrName>
                                        </p:attrNameLst>
                                      </p:cBhvr>
                                      <p:tavLst>
                                        <p:tav tm="0">
                                          <p:val>
                                            <p:fltVal val="0"/>
                                          </p:val>
                                        </p:tav>
                                        <p:tav tm="100000">
                                          <p:val>
                                            <p:strVal val="#ppt_w"/>
                                          </p:val>
                                        </p:tav>
                                      </p:tavLst>
                                    </p:anim>
                                    <p:anim calcmode="lin" valueType="num">
                                      <p:cBhvr>
                                        <p:cTn id="23" dur="500" fill="hold"/>
                                        <p:tgtEl>
                                          <p:spTgt spid="649230"/>
                                        </p:tgtEl>
                                        <p:attrNameLst>
                                          <p:attrName>ppt_h</p:attrName>
                                        </p:attrNameLst>
                                      </p:cBhvr>
                                      <p:tavLst>
                                        <p:tav tm="0">
                                          <p:val>
                                            <p:fltVal val="0"/>
                                          </p:val>
                                        </p:tav>
                                        <p:tav tm="100000">
                                          <p:val>
                                            <p:strVal val="#ppt_h"/>
                                          </p:val>
                                        </p:tav>
                                      </p:tavLst>
                                    </p:anim>
                                    <p:anim calcmode="lin" valueType="num">
                                      <p:cBhvr>
                                        <p:cTn id="24" dur="500" fill="hold"/>
                                        <p:tgtEl>
                                          <p:spTgt spid="649230"/>
                                        </p:tgtEl>
                                        <p:attrNameLst>
                                          <p:attrName>ppt_x</p:attrName>
                                        </p:attrNameLst>
                                      </p:cBhvr>
                                      <p:tavLst>
                                        <p:tav tm="0">
                                          <p:val>
                                            <p:fltVal val="0.5"/>
                                          </p:val>
                                        </p:tav>
                                        <p:tav tm="100000">
                                          <p:val>
                                            <p:strVal val="#ppt_x"/>
                                          </p:val>
                                        </p:tav>
                                      </p:tavLst>
                                    </p:anim>
                                    <p:anim calcmode="lin" valueType="num">
                                      <p:cBhvr>
                                        <p:cTn id="25" dur="500" fill="hold"/>
                                        <p:tgtEl>
                                          <p:spTgt spid="649230"/>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nodeType="clickEffect">
                                  <p:stCondLst>
                                    <p:cond delay="0"/>
                                  </p:stCondLst>
                                  <p:childTnLst>
                                    <p:set>
                                      <p:cBhvr>
                                        <p:cTn id="29" dur="1" fill="hold">
                                          <p:stCondLst>
                                            <p:cond delay="0"/>
                                          </p:stCondLst>
                                        </p:cTn>
                                        <p:tgtEl>
                                          <p:spTgt spid="649218"/>
                                        </p:tgtEl>
                                        <p:attrNameLst>
                                          <p:attrName>style.visibility</p:attrName>
                                        </p:attrNameLst>
                                      </p:cBhvr>
                                      <p:to>
                                        <p:strVal val="visible"/>
                                      </p:to>
                                    </p:set>
                                    <p:anim calcmode="lin" valueType="num">
                                      <p:cBhvr>
                                        <p:cTn id="30" dur="500" fill="hold"/>
                                        <p:tgtEl>
                                          <p:spTgt spid="649218"/>
                                        </p:tgtEl>
                                        <p:attrNameLst>
                                          <p:attrName>ppt_w</p:attrName>
                                        </p:attrNameLst>
                                      </p:cBhvr>
                                      <p:tavLst>
                                        <p:tav tm="0">
                                          <p:val>
                                            <p:fltVal val="0"/>
                                          </p:val>
                                        </p:tav>
                                        <p:tav tm="100000">
                                          <p:val>
                                            <p:strVal val="#ppt_w"/>
                                          </p:val>
                                        </p:tav>
                                      </p:tavLst>
                                    </p:anim>
                                    <p:anim calcmode="lin" valueType="num">
                                      <p:cBhvr>
                                        <p:cTn id="31" dur="500" fill="hold"/>
                                        <p:tgtEl>
                                          <p:spTgt spid="649218"/>
                                        </p:tgtEl>
                                        <p:attrNameLst>
                                          <p:attrName>ppt_h</p:attrName>
                                        </p:attrNameLst>
                                      </p:cBhvr>
                                      <p:tavLst>
                                        <p:tav tm="0">
                                          <p:val>
                                            <p:fltVal val="0"/>
                                          </p:val>
                                        </p:tav>
                                        <p:tav tm="100000">
                                          <p:val>
                                            <p:strVal val="#ppt_h"/>
                                          </p:val>
                                        </p:tav>
                                      </p:tavLst>
                                    </p:anim>
                                    <p:anim calcmode="lin" valueType="num">
                                      <p:cBhvr>
                                        <p:cTn id="32" dur="500" fill="hold"/>
                                        <p:tgtEl>
                                          <p:spTgt spid="649218"/>
                                        </p:tgtEl>
                                        <p:attrNameLst>
                                          <p:attrName>ppt_x</p:attrName>
                                        </p:attrNameLst>
                                      </p:cBhvr>
                                      <p:tavLst>
                                        <p:tav tm="0">
                                          <p:val>
                                            <p:fltVal val="0.5"/>
                                          </p:val>
                                        </p:tav>
                                        <p:tav tm="100000">
                                          <p:val>
                                            <p:strVal val="#ppt_x"/>
                                          </p:val>
                                        </p:tav>
                                      </p:tavLst>
                                    </p:anim>
                                    <p:anim calcmode="lin" valueType="num">
                                      <p:cBhvr>
                                        <p:cTn id="33" dur="500" fill="hold"/>
                                        <p:tgtEl>
                                          <p:spTgt spid="649218"/>
                                        </p:tgtEl>
                                        <p:attrNameLst>
                                          <p:attrName>ppt_y</p:attrName>
                                        </p:attrNameLst>
                                      </p:cBhvr>
                                      <p:tavLst>
                                        <p:tav tm="0">
                                          <p:val>
                                            <p:fltVal val="0.5"/>
                                          </p:val>
                                        </p:tav>
                                        <p:tav tm="100000">
                                          <p:val>
                                            <p:strVal val="#ppt_y"/>
                                          </p:val>
                                        </p:tav>
                                      </p:tavLst>
                                    </p:anim>
                                  </p:childTnLst>
                                </p:cTn>
                              </p:par>
                            </p:childTnLst>
                          </p:cTn>
                        </p:par>
                        <p:par>
                          <p:cTn id="34" fill="hold" nodeType="afterGroup">
                            <p:stCondLst>
                              <p:cond delay="500"/>
                            </p:stCondLst>
                            <p:childTnLst>
                              <p:par>
                                <p:cTn id="35" presetID="23" presetClass="entr" presetSubtype="528" fill="hold" grpId="0" nodeType="afterEffect">
                                  <p:stCondLst>
                                    <p:cond delay="0"/>
                                  </p:stCondLst>
                                  <p:childTnLst>
                                    <p:set>
                                      <p:cBhvr>
                                        <p:cTn id="36" dur="1" fill="hold">
                                          <p:stCondLst>
                                            <p:cond delay="0"/>
                                          </p:stCondLst>
                                        </p:cTn>
                                        <p:tgtEl>
                                          <p:spTgt spid="649232"/>
                                        </p:tgtEl>
                                        <p:attrNameLst>
                                          <p:attrName>style.visibility</p:attrName>
                                        </p:attrNameLst>
                                      </p:cBhvr>
                                      <p:to>
                                        <p:strVal val="visible"/>
                                      </p:to>
                                    </p:set>
                                    <p:anim calcmode="lin" valueType="num">
                                      <p:cBhvr>
                                        <p:cTn id="37" dur="500" fill="hold"/>
                                        <p:tgtEl>
                                          <p:spTgt spid="649232"/>
                                        </p:tgtEl>
                                        <p:attrNameLst>
                                          <p:attrName>ppt_w</p:attrName>
                                        </p:attrNameLst>
                                      </p:cBhvr>
                                      <p:tavLst>
                                        <p:tav tm="0">
                                          <p:val>
                                            <p:fltVal val="0"/>
                                          </p:val>
                                        </p:tav>
                                        <p:tav tm="100000">
                                          <p:val>
                                            <p:strVal val="#ppt_w"/>
                                          </p:val>
                                        </p:tav>
                                      </p:tavLst>
                                    </p:anim>
                                    <p:anim calcmode="lin" valueType="num">
                                      <p:cBhvr>
                                        <p:cTn id="38" dur="500" fill="hold"/>
                                        <p:tgtEl>
                                          <p:spTgt spid="649232"/>
                                        </p:tgtEl>
                                        <p:attrNameLst>
                                          <p:attrName>ppt_h</p:attrName>
                                        </p:attrNameLst>
                                      </p:cBhvr>
                                      <p:tavLst>
                                        <p:tav tm="0">
                                          <p:val>
                                            <p:fltVal val="0"/>
                                          </p:val>
                                        </p:tav>
                                        <p:tav tm="100000">
                                          <p:val>
                                            <p:strVal val="#ppt_h"/>
                                          </p:val>
                                        </p:tav>
                                      </p:tavLst>
                                    </p:anim>
                                    <p:anim calcmode="lin" valueType="num">
                                      <p:cBhvr>
                                        <p:cTn id="39" dur="500" fill="hold"/>
                                        <p:tgtEl>
                                          <p:spTgt spid="649232"/>
                                        </p:tgtEl>
                                        <p:attrNameLst>
                                          <p:attrName>ppt_x</p:attrName>
                                        </p:attrNameLst>
                                      </p:cBhvr>
                                      <p:tavLst>
                                        <p:tav tm="0">
                                          <p:val>
                                            <p:fltVal val="0.5"/>
                                          </p:val>
                                        </p:tav>
                                        <p:tav tm="100000">
                                          <p:val>
                                            <p:strVal val="#ppt_x"/>
                                          </p:val>
                                        </p:tav>
                                      </p:tavLst>
                                    </p:anim>
                                    <p:anim calcmode="lin" valueType="num">
                                      <p:cBhvr>
                                        <p:cTn id="40" dur="500" fill="hold"/>
                                        <p:tgtEl>
                                          <p:spTgt spid="649232"/>
                                        </p:tgtEl>
                                        <p:attrNameLst>
                                          <p:attrName>ppt_y</p:attrName>
                                        </p:attrNameLst>
                                      </p:cBhvr>
                                      <p:tavLst>
                                        <p:tav tm="0">
                                          <p:val>
                                            <p:fltVal val="0.5"/>
                                          </p:val>
                                        </p:tav>
                                        <p:tav tm="100000">
                                          <p:val>
                                            <p:strVal val="#ppt_y"/>
                                          </p:val>
                                        </p:tav>
                                      </p:tavLst>
                                    </p:anim>
                                  </p:childTnLst>
                                </p:cTn>
                              </p:par>
                            </p:childTnLst>
                          </p:cTn>
                        </p:par>
                        <p:par>
                          <p:cTn id="41" fill="hold" nodeType="afterGroup">
                            <p:stCondLst>
                              <p:cond delay="1000"/>
                            </p:stCondLst>
                            <p:childTnLst>
                              <p:par>
                                <p:cTn id="42" presetID="23" presetClass="entr" presetSubtype="528" fill="hold" nodeType="afterEffect">
                                  <p:stCondLst>
                                    <p:cond delay="0"/>
                                  </p:stCondLst>
                                  <p:childTnLst>
                                    <p:set>
                                      <p:cBhvr>
                                        <p:cTn id="43" dur="1" fill="hold">
                                          <p:stCondLst>
                                            <p:cond delay="0"/>
                                          </p:stCondLst>
                                        </p:cTn>
                                        <p:tgtEl>
                                          <p:spTgt spid="649223"/>
                                        </p:tgtEl>
                                        <p:attrNameLst>
                                          <p:attrName>style.visibility</p:attrName>
                                        </p:attrNameLst>
                                      </p:cBhvr>
                                      <p:to>
                                        <p:strVal val="visible"/>
                                      </p:to>
                                    </p:set>
                                    <p:anim calcmode="lin" valueType="num">
                                      <p:cBhvr>
                                        <p:cTn id="44" dur="500" fill="hold"/>
                                        <p:tgtEl>
                                          <p:spTgt spid="649223"/>
                                        </p:tgtEl>
                                        <p:attrNameLst>
                                          <p:attrName>ppt_w</p:attrName>
                                        </p:attrNameLst>
                                      </p:cBhvr>
                                      <p:tavLst>
                                        <p:tav tm="0">
                                          <p:val>
                                            <p:fltVal val="0"/>
                                          </p:val>
                                        </p:tav>
                                        <p:tav tm="100000">
                                          <p:val>
                                            <p:strVal val="#ppt_w"/>
                                          </p:val>
                                        </p:tav>
                                      </p:tavLst>
                                    </p:anim>
                                    <p:anim calcmode="lin" valueType="num">
                                      <p:cBhvr>
                                        <p:cTn id="45" dur="500" fill="hold"/>
                                        <p:tgtEl>
                                          <p:spTgt spid="649223"/>
                                        </p:tgtEl>
                                        <p:attrNameLst>
                                          <p:attrName>ppt_h</p:attrName>
                                        </p:attrNameLst>
                                      </p:cBhvr>
                                      <p:tavLst>
                                        <p:tav tm="0">
                                          <p:val>
                                            <p:fltVal val="0"/>
                                          </p:val>
                                        </p:tav>
                                        <p:tav tm="100000">
                                          <p:val>
                                            <p:strVal val="#ppt_h"/>
                                          </p:val>
                                        </p:tav>
                                      </p:tavLst>
                                    </p:anim>
                                    <p:anim calcmode="lin" valueType="num">
                                      <p:cBhvr>
                                        <p:cTn id="46" dur="500" fill="hold"/>
                                        <p:tgtEl>
                                          <p:spTgt spid="649223"/>
                                        </p:tgtEl>
                                        <p:attrNameLst>
                                          <p:attrName>ppt_x</p:attrName>
                                        </p:attrNameLst>
                                      </p:cBhvr>
                                      <p:tavLst>
                                        <p:tav tm="0">
                                          <p:val>
                                            <p:fltVal val="0.5"/>
                                          </p:val>
                                        </p:tav>
                                        <p:tav tm="100000">
                                          <p:val>
                                            <p:strVal val="#ppt_x"/>
                                          </p:val>
                                        </p:tav>
                                      </p:tavLst>
                                    </p:anim>
                                    <p:anim calcmode="lin" valueType="num">
                                      <p:cBhvr>
                                        <p:cTn id="47" dur="500" fill="hold"/>
                                        <p:tgtEl>
                                          <p:spTgt spid="649223"/>
                                        </p:tgtEl>
                                        <p:attrNameLst>
                                          <p:attrName>ppt_y</p:attrName>
                                        </p:attrNameLst>
                                      </p:cBhvr>
                                      <p:tavLst>
                                        <p:tav tm="0">
                                          <p:val>
                                            <p:fltVal val="0.5"/>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528" fill="hold" grpId="0" nodeType="clickEffect">
                                  <p:stCondLst>
                                    <p:cond delay="0"/>
                                  </p:stCondLst>
                                  <p:childTnLst>
                                    <p:set>
                                      <p:cBhvr>
                                        <p:cTn id="51" dur="1" fill="hold">
                                          <p:stCondLst>
                                            <p:cond delay="0"/>
                                          </p:stCondLst>
                                        </p:cTn>
                                        <p:tgtEl>
                                          <p:spTgt spid="649229"/>
                                        </p:tgtEl>
                                        <p:attrNameLst>
                                          <p:attrName>style.visibility</p:attrName>
                                        </p:attrNameLst>
                                      </p:cBhvr>
                                      <p:to>
                                        <p:strVal val="visible"/>
                                      </p:to>
                                    </p:set>
                                    <p:anim calcmode="lin" valueType="num">
                                      <p:cBhvr>
                                        <p:cTn id="52" dur="500" fill="hold"/>
                                        <p:tgtEl>
                                          <p:spTgt spid="649229"/>
                                        </p:tgtEl>
                                        <p:attrNameLst>
                                          <p:attrName>ppt_w</p:attrName>
                                        </p:attrNameLst>
                                      </p:cBhvr>
                                      <p:tavLst>
                                        <p:tav tm="0">
                                          <p:val>
                                            <p:fltVal val="0"/>
                                          </p:val>
                                        </p:tav>
                                        <p:tav tm="100000">
                                          <p:val>
                                            <p:strVal val="#ppt_w"/>
                                          </p:val>
                                        </p:tav>
                                      </p:tavLst>
                                    </p:anim>
                                    <p:anim calcmode="lin" valueType="num">
                                      <p:cBhvr>
                                        <p:cTn id="53" dur="500" fill="hold"/>
                                        <p:tgtEl>
                                          <p:spTgt spid="649229"/>
                                        </p:tgtEl>
                                        <p:attrNameLst>
                                          <p:attrName>ppt_h</p:attrName>
                                        </p:attrNameLst>
                                      </p:cBhvr>
                                      <p:tavLst>
                                        <p:tav tm="0">
                                          <p:val>
                                            <p:fltVal val="0"/>
                                          </p:val>
                                        </p:tav>
                                        <p:tav tm="100000">
                                          <p:val>
                                            <p:strVal val="#ppt_h"/>
                                          </p:val>
                                        </p:tav>
                                      </p:tavLst>
                                    </p:anim>
                                    <p:anim calcmode="lin" valueType="num">
                                      <p:cBhvr>
                                        <p:cTn id="54" dur="500" fill="hold"/>
                                        <p:tgtEl>
                                          <p:spTgt spid="649229"/>
                                        </p:tgtEl>
                                        <p:attrNameLst>
                                          <p:attrName>ppt_x</p:attrName>
                                        </p:attrNameLst>
                                      </p:cBhvr>
                                      <p:tavLst>
                                        <p:tav tm="0">
                                          <p:val>
                                            <p:fltVal val="0.5"/>
                                          </p:val>
                                        </p:tav>
                                        <p:tav tm="100000">
                                          <p:val>
                                            <p:strVal val="#ppt_x"/>
                                          </p:val>
                                        </p:tav>
                                      </p:tavLst>
                                    </p:anim>
                                    <p:anim calcmode="lin" valueType="num">
                                      <p:cBhvr>
                                        <p:cTn id="55" dur="500" fill="hold"/>
                                        <p:tgtEl>
                                          <p:spTgt spid="649229"/>
                                        </p:tgtEl>
                                        <p:attrNameLst>
                                          <p:attrName>ppt_y</p:attrName>
                                        </p:attrNameLst>
                                      </p:cBhvr>
                                      <p:tavLst>
                                        <p:tav tm="0">
                                          <p:val>
                                            <p:fltVal val="0.5"/>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528" fill="hold" grpId="0" nodeType="clickEffect">
                                  <p:stCondLst>
                                    <p:cond delay="0"/>
                                  </p:stCondLst>
                                  <p:childTnLst>
                                    <p:set>
                                      <p:cBhvr>
                                        <p:cTn id="59" dur="1" fill="hold">
                                          <p:stCondLst>
                                            <p:cond delay="0"/>
                                          </p:stCondLst>
                                        </p:cTn>
                                        <p:tgtEl>
                                          <p:spTgt spid="649222"/>
                                        </p:tgtEl>
                                        <p:attrNameLst>
                                          <p:attrName>style.visibility</p:attrName>
                                        </p:attrNameLst>
                                      </p:cBhvr>
                                      <p:to>
                                        <p:strVal val="visible"/>
                                      </p:to>
                                    </p:set>
                                    <p:anim calcmode="lin" valueType="num">
                                      <p:cBhvr>
                                        <p:cTn id="60" dur="500" fill="hold"/>
                                        <p:tgtEl>
                                          <p:spTgt spid="649222"/>
                                        </p:tgtEl>
                                        <p:attrNameLst>
                                          <p:attrName>ppt_w</p:attrName>
                                        </p:attrNameLst>
                                      </p:cBhvr>
                                      <p:tavLst>
                                        <p:tav tm="0">
                                          <p:val>
                                            <p:fltVal val="0"/>
                                          </p:val>
                                        </p:tav>
                                        <p:tav tm="100000">
                                          <p:val>
                                            <p:strVal val="#ppt_w"/>
                                          </p:val>
                                        </p:tav>
                                      </p:tavLst>
                                    </p:anim>
                                    <p:anim calcmode="lin" valueType="num">
                                      <p:cBhvr>
                                        <p:cTn id="61" dur="500" fill="hold"/>
                                        <p:tgtEl>
                                          <p:spTgt spid="649222"/>
                                        </p:tgtEl>
                                        <p:attrNameLst>
                                          <p:attrName>ppt_h</p:attrName>
                                        </p:attrNameLst>
                                      </p:cBhvr>
                                      <p:tavLst>
                                        <p:tav tm="0">
                                          <p:val>
                                            <p:fltVal val="0"/>
                                          </p:val>
                                        </p:tav>
                                        <p:tav tm="100000">
                                          <p:val>
                                            <p:strVal val="#ppt_h"/>
                                          </p:val>
                                        </p:tav>
                                      </p:tavLst>
                                    </p:anim>
                                    <p:anim calcmode="lin" valueType="num">
                                      <p:cBhvr>
                                        <p:cTn id="62" dur="500" fill="hold"/>
                                        <p:tgtEl>
                                          <p:spTgt spid="649222"/>
                                        </p:tgtEl>
                                        <p:attrNameLst>
                                          <p:attrName>ppt_x</p:attrName>
                                        </p:attrNameLst>
                                      </p:cBhvr>
                                      <p:tavLst>
                                        <p:tav tm="0">
                                          <p:val>
                                            <p:fltVal val="0.5"/>
                                          </p:val>
                                        </p:tav>
                                        <p:tav tm="100000">
                                          <p:val>
                                            <p:strVal val="#ppt_x"/>
                                          </p:val>
                                        </p:tav>
                                      </p:tavLst>
                                    </p:anim>
                                    <p:anim calcmode="lin" valueType="num">
                                      <p:cBhvr>
                                        <p:cTn id="63" dur="500" fill="hold"/>
                                        <p:tgtEl>
                                          <p:spTgt spid="649222"/>
                                        </p:tgtEl>
                                        <p:attrNameLst>
                                          <p:attrName>ppt_y</p:attrName>
                                        </p:attrNameLst>
                                      </p:cBhvr>
                                      <p:tavLst>
                                        <p:tav tm="0">
                                          <p:val>
                                            <p:fltVal val="0.5"/>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528" fill="hold" nodeType="clickEffect">
                                  <p:stCondLst>
                                    <p:cond delay="0"/>
                                  </p:stCondLst>
                                  <p:childTnLst>
                                    <p:set>
                                      <p:cBhvr>
                                        <p:cTn id="67" dur="1" fill="hold">
                                          <p:stCondLst>
                                            <p:cond delay="0"/>
                                          </p:stCondLst>
                                        </p:cTn>
                                        <p:tgtEl>
                                          <p:spTgt spid="649237"/>
                                        </p:tgtEl>
                                        <p:attrNameLst>
                                          <p:attrName>style.visibility</p:attrName>
                                        </p:attrNameLst>
                                      </p:cBhvr>
                                      <p:to>
                                        <p:strVal val="visible"/>
                                      </p:to>
                                    </p:set>
                                    <p:anim calcmode="lin" valueType="num">
                                      <p:cBhvr>
                                        <p:cTn id="68" dur="500" fill="hold"/>
                                        <p:tgtEl>
                                          <p:spTgt spid="649237"/>
                                        </p:tgtEl>
                                        <p:attrNameLst>
                                          <p:attrName>ppt_w</p:attrName>
                                        </p:attrNameLst>
                                      </p:cBhvr>
                                      <p:tavLst>
                                        <p:tav tm="0">
                                          <p:val>
                                            <p:fltVal val="0"/>
                                          </p:val>
                                        </p:tav>
                                        <p:tav tm="100000">
                                          <p:val>
                                            <p:strVal val="#ppt_w"/>
                                          </p:val>
                                        </p:tav>
                                      </p:tavLst>
                                    </p:anim>
                                    <p:anim calcmode="lin" valueType="num">
                                      <p:cBhvr>
                                        <p:cTn id="69" dur="500" fill="hold"/>
                                        <p:tgtEl>
                                          <p:spTgt spid="649237"/>
                                        </p:tgtEl>
                                        <p:attrNameLst>
                                          <p:attrName>ppt_h</p:attrName>
                                        </p:attrNameLst>
                                      </p:cBhvr>
                                      <p:tavLst>
                                        <p:tav tm="0">
                                          <p:val>
                                            <p:fltVal val="0"/>
                                          </p:val>
                                        </p:tav>
                                        <p:tav tm="100000">
                                          <p:val>
                                            <p:strVal val="#ppt_h"/>
                                          </p:val>
                                        </p:tav>
                                      </p:tavLst>
                                    </p:anim>
                                    <p:anim calcmode="lin" valueType="num">
                                      <p:cBhvr>
                                        <p:cTn id="70" dur="500" fill="hold"/>
                                        <p:tgtEl>
                                          <p:spTgt spid="649237"/>
                                        </p:tgtEl>
                                        <p:attrNameLst>
                                          <p:attrName>ppt_x</p:attrName>
                                        </p:attrNameLst>
                                      </p:cBhvr>
                                      <p:tavLst>
                                        <p:tav tm="0">
                                          <p:val>
                                            <p:fltVal val="0.5"/>
                                          </p:val>
                                        </p:tav>
                                        <p:tav tm="100000">
                                          <p:val>
                                            <p:strVal val="#ppt_x"/>
                                          </p:val>
                                        </p:tav>
                                      </p:tavLst>
                                    </p:anim>
                                    <p:anim calcmode="lin" valueType="num">
                                      <p:cBhvr>
                                        <p:cTn id="71" dur="500" fill="hold"/>
                                        <p:tgtEl>
                                          <p:spTgt spid="649237"/>
                                        </p:tgtEl>
                                        <p:attrNameLst>
                                          <p:attrName>ppt_y</p:attrName>
                                        </p:attrNameLst>
                                      </p:cBhvr>
                                      <p:tavLst>
                                        <p:tav tm="0">
                                          <p:val>
                                            <p:fltVal val="0.5"/>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528" fill="hold" nodeType="clickEffect">
                                  <p:stCondLst>
                                    <p:cond delay="0"/>
                                  </p:stCondLst>
                                  <p:childTnLst>
                                    <p:set>
                                      <p:cBhvr>
                                        <p:cTn id="75" dur="1" fill="hold">
                                          <p:stCondLst>
                                            <p:cond delay="0"/>
                                          </p:stCondLst>
                                        </p:cTn>
                                        <p:tgtEl>
                                          <p:spTgt spid="649240"/>
                                        </p:tgtEl>
                                        <p:attrNameLst>
                                          <p:attrName>style.visibility</p:attrName>
                                        </p:attrNameLst>
                                      </p:cBhvr>
                                      <p:to>
                                        <p:strVal val="visible"/>
                                      </p:to>
                                    </p:set>
                                    <p:anim calcmode="lin" valueType="num">
                                      <p:cBhvr>
                                        <p:cTn id="76" dur="500" fill="hold"/>
                                        <p:tgtEl>
                                          <p:spTgt spid="649240"/>
                                        </p:tgtEl>
                                        <p:attrNameLst>
                                          <p:attrName>ppt_w</p:attrName>
                                        </p:attrNameLst>
                                      </p:cBhvr>
                                      <p:tavLst>
                                        <p:tav tm="0">
                                          <p:val>
                                            <p:fltVal val="0"/>
                                          </p:val>
                                        </p:tav>
                                        <p:tav tm="100000">
                                          <p:val>
                                            <p:strVal val="#ppt_w"/>
                                          </p:val>
                                        </p:tav>
                                      </p:tavLst>
                                    </p:anim>
                                    <p:anim calcmode="lin" valueType="num">
                                      <p:cBhvr>
                                        <p:cTn id="77" dur="500" fill="hold"/>
                                        <p:tgtEl>
                                          <p:spTgt spid="649240"/>
                                        </p:tgtEl>
                                        <p:attrNameLst>
                                          <p:attrName>ppt_h</p:attrName>
                                        </p:attrNameLst>
                                      </p:cBhvr>
                                      <p:tavLst>
                                        <p:tav tm="0">
                                          <p:val>
                                            <p:fltVal val="0"/>
                                          </p:val>
                                        </p:tav>
                                        <p:tav tm="100000">
                                          <p:val>
                                            <p:strVal val="#ppt_h"/>
                                          </p:val>
                                        </p:tav>
                                      </p:tavLst>
                                    </p:anim>
                                    <p:anim calcmode="lin" valueType="num">
                                      <p:cBhvr>
                                        <p:cTn id="78" dur="500" fill="hold"/>
                                        <p:tgtEl>
                                          <p:spTgt spid="649240"/>
                                        </p:tgtEl>
                                        <p:attrNameLst>
                                          <p:attrName>ppt_x</p:attrName>
                                        </p:attrNameLst>
                                      </p:cBhvr>
                                      <p:tavLst>
                                        <p:tav tm="0">
                                          <p:val>
                                            <p:fltVal val="0.5"/>
                                          </p:val>
                                        </p:tav>
                                        <p:tav tm="100000">
                                          <p:val>
                                            <p:strVal val="#ppt_x"/>
                                          </p:val>
                                        </p:tav>
                                      </p:tavLst>
                                    </p:anim>
                                    <p:anim calcmode="lin" valueType="num">
                                      <p:cBhvr>
                                        <p:cTn id="79" dur="500" fill="hold"/>
                                        <p:tgtEl>
                                          <p:spTgt spid="64924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2" grpId="0" animBg="1" autoUpdateAnimBg="0"/>
      <p:bldP spid="649229" grpId="0" autoUpdateAnimBg="0"/>
      <p:bldP spid="649230" grpId="0" autoUpdateAnimBg="0"/>
      <p:bldP spid="649232" grpId="0" animBg="1" autoUpdateAnimBg="0"/>
      <p:bldP spid="64923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524000"/>
            <a:ext cx="8666162" cy="2538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50243" name="Rectangle 3"/>
          <p:cNvSpPr>
            <a:spLocks noChangeArrowheads="1"/>
          </p:cNvSpPr>
          <p:nvPr/>
        </p:nvSpPr>
        <p:spPr bwMode="auto">
          <a:xfrm>
            <a:off x="381000" y="1524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000">
                <a:latin typeface="Tahoma" pitchFamily="34" charset="0"/>
              </a:rPr>
              <a:t>6.11. Variación de velocidad en los motores de CC II</a:t>
            </a:r>
            <a:endParaRPr lang="es-ES_tradnl" altLang="es-ES" sz="4000" b="0">
              <a:latin typeface="Tahoma" pitchFamily="34" charset="0"/>
            </a:endParaRPr>
          </a:p>
        </p:txBody>
      </p:sp>
      <p:sp>
        <p:nvSpPr>
          <p:cNvPr id="650244" name="Text Box 4"/>
          <p:cNvSpPr txBox="1">
            <a:spLocks noChangeArrowheads="1"/>
          </p:cNvSpPr>
          <p:nvPr/>
        </p:nvSpPr>
        <p:spPr bwMode="auto">
          <a:xfrm>
            <a:off x="304800" y="3657600"/>
            <a:ext cx="198120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accent2"/>
                </a:solidFill>
                <a:effectLst>
                  <a:outerShdw blurRad="38100" dist="38100" dir="2700000" algn="tl">
                    <a:srgbClr val="000000"/>
                  </a:outerShdw>
                </a:effectLst>
              </a:rPr>
              <a:t>“CHOPPER” DE 4 CUADRANTES</a:t>
            </a:r>
            <a:endParaRPr lang="es-ES" altLang="es-ES" sz="1800">
              <a:solidFill>
                <a:schemeClr val="accent2"/>
              </a:solidFill>
              <a:effectLst>
                <a:outerShdw blurRad="38100" dist="38100" dir="2700000" algn="tl">
                  <a:srgbClr val="000000"/>
                </a:outerShdw>
              </a:effectLst>
            </a:endParaRPr>
          </a:p>
        </p:txBody>
      </p:sp>
      <p:sp>
        <p:nvSpPr>
          <p:cNvPr id="650245" name="Text Box 5"/>
          <p:cNvSpPr txBox="1">
            <a:spLocks noChangeArrowheads="1"/>
          </p:cNvSpPr>
          <p:nvPr/>
        </p:nvSpPr>
        <p:spPr bwMode="auto">
          <a:xfrm>
            <a:off x="1447800" y="1624013"/>
            <a:ext cx="969963"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800">
                <a:solidFill>
                  <a:srgbClr val="66FF33"/>
                </a:solidFill>
                <a:effectLst>
                  <a:outerShdw blurRad="38100" dist="38100" dir="2700000" algn="tl">
                    <a:srgbClr val="000000"/>
                  </a:outerShdw>
                </a:effectLst>
              </a:rPr>
              <a:t>Diodos</a:t>
            </a:r>
            <a:endParaRPr lang="es-ES" altLang="es-ES" sz="1800">
              <a:solidFill>
                <a:srgbClr val="66FF33"/>
              </a:solidFill>
              <a:effectLst>
                <a:outerShdw blurRad="38100" dist="38100" dir="2700000" algn="tl">
                  <a:srgbClr val="000000"/>
                </a:outerShdw>
              </a:effectLst>
            </a:endParaRPr>
          </a:p>
        </p:txBody>
      </p:sp>
      <p:sp>
        <p:nvSpPr>
          <p:cNvPr id="650246" name="Text Box 6"/>
          <p:cNvSpPr txBox="1">
            <a:spLocks noChangeArrowheads="1"/>
          </p:cNvSpPr>
          <p:nvPr/>
        </p:nvSpPr>
        <p:spPr bwMode="auto">
          <a:xfrm>
            <a:off x="6400800" y="3214688"/>
            <a:ext cx="1597025"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800">
                <a:solidFill>
                  <a:srgbClr val="66FF33"/>
                </a:solidFill>
                <a:effectLst>
                  <a:outerShdw blurRad="38100" dist="38100" dir="2700000" algn="tl">
                    <a:srgbClr val="000000"/>
                  </a:outerShdw>
                </a:effectLst>
              </a:rPr>
              <a:t>Transistores</a:t>
            </a:r>
            <a:endParaRPr lang="es-ES" altLang="es-ES" sz="1800">
              <a:solidFill>
                <a:srgbClr val="66FF33"/>
              </a:solidFill>
              <a:effectLst>
                <a:outerShdw blurRad="38100" dist="38100" dir="2700000" algn="tl">
                  <a:srgbClr val="000000"/>
                </a:outerShdw>
              </a:effectLst>
            </a:endParaRPr>
          </a:p>
        </p:txBody>
      </p:sp>
      <p:grpSp>
        <p:nvGrpSpPr>
          <p:cNvPr id="650247" name="Group 7"/>
          <p:cNvGrpSpPr>
            <a:grpSpLocks/>
          </p:cNvGrpSpPr>
          <p:nvPr/>
        </p:nvGrpSpPr>
        <p:grpSpPr bwMode="auto">
          <a:xfrm>
            <a:off x="3733800" y="4292600"/>
            <a:ext cx="4891088" cy="2413000"/>
            <a:chOff x="2352" y="2704"/>
            <a:chExt cx="3081" cy="1520"/>
          </a:xfrm>
        </p:grpSpPr>
        <p:grpSp>
          <p:nvGrpSpPr>
            <p:cNvPr id="650248" name="Group 8"/>
            <p:cNvGrpSpPr>
              <a:grpSpLocks/>
            </p:cNvGrpSpPr>
            <p:nvPr/>
          </p:nvGrpSpPr>
          <p:grpSpPr bwMode="auto">
            <a:xfrm>
              <a:off x="2352" y="2704"/>
              <a:ext cx="3081" cy="1520"/>
              <a:chOff x="2352" y="2704"/>
              <a:chExt cx="3081" cy="1520"/>
            </a:xfrm>
          </p:grpSpPr>
          <p:pic>
            <p:nvPicPr>
              <p:cNvPr id="6502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2704"/>
                <a:ext cx="3081" cy="152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50250" name="Text Box 10"/>
              <p:cNvSpPr txBox="1">
                <a:spLocks noChangeArrowheads="1"/>
              </p:cNvSpPr>
              <p:nvPr/>
            </p:nvSpPr>
            <p:spPr bwMode="auto">
              <a:xfrm>
                <a:off x="2841" y="3913"/>
                <a:ext cx="797"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800">
                    <a:solidFill>
                      <a:srgbClr val="66FF33"/>
                    </a:solidFill>
                    <a:effectLst>
                      <a:outerShdw blurRad="38100" dist="38100" dir="2700000" algn="tl">
                        <a:srgbClr val="000000"/>
                      </a:outerShdw>
                    </a:effectLst>
                  </a:rPr>
                  <a:t>Tiristores</a:t>
                </a:r>
                <a:endParaRPr lang="es-ES" altLang="es-ES" sz="1800">
                  <a:solidFill>
                    <a:srgbClr val="66FF33"/>
                  </a:solidFill>
                  <a:effectLst>
                    <a:outerShdw blurRad="38100" dist="38100" dir="2700000" algn="tl">
                      <a:srgbClr val="000000"/>
                    </a:outerShdw>
                  </a:effectLst>
                </a:endParaRPr>
              </a:p>
            </p:txBody>
          </p:sp>
        </p:grpSp>
        <p:sp>
          <p:nvSpPr>
            <p:cNvPr id="650251" name="Line 11"/>
            <p:cNvSpPr>
              <a:spLocks noChangeShapeType="1"/>
            </p:cNvSpPr>
            <p:nvPr/>
          </p:nvSpPr>
          <p:spPr bwMode="auto">
            <a:xfrm>
              <a:off x="4800" y="2976"/>
              <a:ext cx="0" cy="1056"/>
            </a:xfrm>
            <a:prstGeom prst="line">
              <a:avLst/>
            </a:prstGeom>
            <a:noFill/>
            <a:ln w="317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50252" name="Text Box 12"/>
            <p:cNvSpPr txBox="1">
              <a:spLocks noChangeArrowheads="1"/>
            </p:cNvSpPr>
            <p:nvPr/>
          </p:nvSpPr>
          <p:spPr bwMode="auto">
            <a:xfrm>
              <a:off x="4800" y="3648"/>
              <a:ext cx="325"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000">
                  <a:solidFill>
                    <a:schemeClr val="hlink"/>
                  </a:solidFill>
                  <a:effectLst>
                    <a:outerShdw blurRad="38100" dist="38100" dir="2700000" algn="tl">
                      <a:srgbClr val="000000"/>
                    </a:outerShdw>
                  </a:effectLst>
                </a:rPr>
                <a:t>VS</a:t>
              </a:r>
              <a:endParaRPr lang="es-ES" altLang="es-ES" sz="2000">
                <a:solidFill>
                  <a:schemeClr val="hlink"/>
                </a:solidFill>
                <a:effectLst>
                  <a:outerShdw blurRad="38100" dist="38100" dir="2700000" algn="tl">
                    <a:srgbClr val="000000"/>
                  </a:outerShdw>
                </a:effectLst>
              </a:endParaRPr>
            </a:p>
          </p:txBody>
        </p:sp>
      </p:grpSp>
      <p:grpSp>
        <p:nvGrpSpPr>
          <p:cNvPr id="650253" name="Group 13"/>
          <p:cNvGrpSpPr>
            <a:grpSpLocks/>
          </p:cNvGrpSpPr>
          <p:nvPr/>
        </p:nvGrpSpPr>
        <p:grpSpPr bwMode="auto">
          <a:xfrm>
            <a:off x="76200" y="4175125"/>
            <a:ext cx="4038600" cy="2530475"/>
            <a:chOff x="48" y="2630"/>
            <a:chExt cx="2544" cy="1594"/>
          </a:xfrm>
        </p:grpSpPr>
        <p:sp>
          <p:nvSpPr>
            <p:cNvPr id="650254" name="Text Box 14"/>
            <p:cNvSpPr txBox="1">
              <a:spLocks noChangeArrowheads="1"/>
            </p:cNvSpPr>
            <p:nvPr/>
          </p:nvSpPr>
          <p:spPr bwMode="auto">
            <a:xfrm>
              <a:off x="48" y="3993"/>
              <a:ext cx="2544"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accent2"/>
                  </a:solidFill>
                  <a:effectLst>
                    <a:outerShdw blurRad="38100" dist="38100" dir="2700000" algn="tl">
                      <a:srgbClr val="000000"/>
                    </a:outerShdw>
                  </a:effectLst>
                </a:rPr>
                <a:t>RECTIFICADOR CONTROLADO</a:t>
              </a:r>
              <a:endParaRPr lang="es-ES" altLang="es-ES" sz="1800">
                <a:solidFill>
                  <a:schemeClr val="accent2"/>
                </a:solidFill>
                <a:effectLst>
                  <a:outerShdw blurRad="38100" dist="38100" dir="2700000" algn="tl">
                    <a:srgbClr val="000000"/>
                  </a:outerShdw>
                </a:effectLst>
              </a:endParaRPr>
            </a:p>
          </p:txBody>
        </p:sp>
        <p:pic>
          <p:nvPicPr>
            <p:cNvPr id="65025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2880"/>
              <a:ext cx="2016" cy="112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50256" name="Text Box 16"/>
            <p:cNvSpPr txBox="1">
              <a:spLocks noChangeArrowheads="1"/>
            </p:cNvSpPr>
            <p:nvPr/>
          </p:nvSpPr>
          <p:spPr bwMode="auto">
            <a:xfrm>
              <a:off x="1691" y="2630"/>
              <a:ext cx="325"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000">
                  <a:solidFill>
                    <a:schemeClr val="hlink"/>
                  </a:solidFill>
                  <a:effectLst>
                    <a:outerShdw blurRad="38100" dist="38100" dir="2700000" algn="tl">
                      <a:srgbClr val="000000"/>
                    </a:outerShdw>
                  </a:effectLst>
                </a:rPr>
                <a:t>VS</a:t>
              </a:r>
              <a:endParaRPr lang="es-ES" altLang="es-ES" sz="2000">
                <a:solidFill>
                  <a:schemeClr val="hlink"/>
                </a:solidFill>
                <a:effectLst>
                  <a:outerShdw blurRad="38100" dist="38100" dir="2700000" algn="tl">
                    <a:srgbClr val="000000"/>
                  </a:outerShdw>
                </a:effectLst>
              </a:endParaRPr>
            </a:p>
          </p:txBody>
        </p:sp>
        <p:sp>
          <p:nvSpPr>
            <p:cNvPr id="650257" name="AutoShape 17"/>
            <p:cNvSpPr>
              <a:spLocks noChangeArrowheads="1"/>
            </p:cNvSpPr>
            <p:nvPr/>
          </p:nvSpPr>
          <p:spPr bwMode="auto">
            <a:xfrm>
              <a:off x="1776" y="2832"/>
              <a:ext cx="144" cy="288"/>
            </a:xfrm>
            <a:prstGeom prst="downArrow">
              <a:avLst>
                <a:gd name="adj1" fmla="val 50000"/>
                <a:gd name="adj2" fmla="val 50000"/>
              </a:avLst>
            </a:prstGeom>
            <a:solidFill>
              <a:srgbClr val="FF0000"/>
            </a:solidFill>
            <a:ln w="317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sp>
        <p:nvSpPr>
          <p:cNvPr id="650258" name="Line 18"/>
          <p:cNvSpPr>
            <a:spLocks noChangeShapeType="1"/>
          </p:cNvSpPr>
          <p:nvPr/>
        </p:nvSpPr>
        <p:spPr bwMode="auto">
          <a:xfrm>
            <a:off x="5334000" y="1676400"/>
            <a:ext cx="0" cy="2133600"/>
          </a:xfrm>
          <a:prstGeom prst="line">
            <a:avLst/>
          </a:prstGeom>
          <a:noFill/>
          <a:ln w="317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50259" name="Text Box 19"/>
          <p:cNvSpPr txBox="1">
            <a:spLocks noChangeArrowheads="1"/>
          </p:cNvSpPr>
          <p:nvPr/>
        </p:nvSpPr>
        <p:spPr bwMode="auto">
          <a:xfrm>
            <a:off x="5321300" y="1584325"/>
            <a:ext cx="622300"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000">
                <a:solidFill>
                  <a:schemeClr val="hlink"/>
                </a:solidFill>
                <a:effectLst>
                  <a:outerShdw blurRad="38100" dist="38100" dir="2700000" algn="tl">
                    <a:srgbClr val="000000"/>
                  </a:outerShdw>
                </a:effectLst>
              </a:rPr>
              <a:t>Vcc</a:t>
            </a:r>
            <a:endParaRPr lang="es-ES" altLang="es-ES" sz="2000">
              <a:solidFill>
                <a:schemeClr val="hlink"/>
              </a:solidFill>
              <a:effectLst>
                <a:outerShdw blurRad="38100" dist="38100" dir="2700000" algn="tl">
                  <a:srgbClr val="000000"/>
                </a:outerShdw>
              </a:effectLst>
            </a:endParaRPr>
          </a:p>
        </p:txBody>
      </p:sp>
      <p:grpSp>
        <p:nvGrpSpPr>
          <p:cNvPr id="650260" name="Group 20"/>
          <p:cNvGrpSpPr>
            <a:grpSpLocks/>
          </p:cNvGrpSpPr>
          <p:nvPr/>
        </p:nvGrpSpPr>
        <p:grpSpPr bwMode="auto">
          <a:xfrm>
            <a:off x="2514600" y="1282700"/>
            <a:ext cx="5664200" cy="2641600"/>
            <a:chOff x="1632" y="808"/>
            <a:chExt cx="3568" cy="1664"/>
          </a:xfrm>
        </p:grpSpPr>
        <p:sp>
          <p:nvSpPr>
            <p:cNvPr id="650261" name="Freeform 21"/>
            <p:cNvSpPr>
              <a:spLocks/>
            </p:cNvSpPr>
            <p:nvPr/>
          </p:nvSpPr>
          <p:spPr bwMode="auto">
            <a:xfrm>
              <a:off x="1632" y="808"/>
              <a:ext cx="3568" cy="1664"/>
            </a:xfrm>
            <a:custGeom>
              <a:avLst/>
              <a:gdLst>
                <a:gd name="T0" fmla="*/ 0 w 3568"/>
                <a:gd name="T1" fmla="*/ 104 h 1664"/>
                <a:gd name="T2" fmla="*/ 2256 w 3568"/>
                <a:gd name="T3" fmla="*/ 104 h 1664"/>
                <a:gd name="T4" fmla="*/ 2448 w 3568"/>
                <a:gd name="T5" fmla="*/ 728 h 1664"/>
                <a:gd name="T6" fmla="*/ 2832 w 3568"/>
                <a:gd name="T7" fmla="*/ 920 h 1664"/>
                <a:gd name="T8" fmla="*/ 3456 w 3568"/>
                <a:gd name="T9" fmla="*/ 920 h 1664"/>
                <a:gd name="T10" fmla="*/ 3456 w 3568"/>
                <a:gd name="T11" fmla="*/ 1496 h 1664"/>
                <a:gd name="T12" fmla="*/ 2784 w 3568"/>
                <a:gd name="T13" fmla="*/ 1640 h 1664"/>
                <a:gd name="T14" fmla="*/ 1968 w 3568"/>
                <a:gd name="T15" fmla="*/ 1640 h 16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68" h="1664">
                  <a:moveTo>
                    <a:pt x="0" y="104"/>
                  </a:moveTo>
                  <a:cubicBezTo>
                    <a:pt x="924" y="52"/>
                    <a:pt x="1848" y="0"/>
                    <a:pt x="2256" y="104"/>
                  </a:cubicBezTo>
                  <a:cubicBezTo>
                    <a:pt x="2664" y="208"/>
                    <a:pt x="2352" y="592"/>
                    <a:pt x="2448" y="728"/>
                  </a:cubicBezTo>
                  <a:cubicBezTo>
                    <a:pt x="2544" y="864"/>
                    <a:pt x="2664" y="888"/>
                    <a:pt x="2832" y="920"/>
                  </a:cubicBezTo>
                  <a:cubicBezTo>
                    <a:pt x="3000" y="952"/>
                    <a:pt x="3352" y="824"/>
                    <a:pt x="3456" y="920"/>
                  </a:cubicBezTo>
                  <a:cubicBezTo>
                    <a:pt x="3560" y="1016"/>
                    <a:pt x="3568" y="1376"/>
                    <a:pt x="3456" y="1496"/>
                  </a:cubicBezTo>
                  <a:cubicBezTo>
                    <a:pt x="3344" y="1616"/>
                    <a:pt x="3032" y="1616"/>
                    <a:pt x="2784" y="1640"/>
                  </a:cubicBezTo>
                  <a:cubicBezTo>
                    <a:pt x="2536" y="1664"/>
                    <a:pt x="2252" y="1652"/>
                    <a:pt x="1968" y="1640"/>
                  </a:cubicBezTo>
                </a:path>
              </a:pathLst>
            </a:custGeom>
            <a:noFill/>
            <a:ln w="317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50262" name="Line 22"/>
            <p:cNvSpPr>
              <a:spLocks noChangeShapeType="1"/>
            </p:cNvSpPr>
            <p:nvPr/>
          </p:nvSpPr>
          <p:spPr bwMode="auto">
            <a:xfrm flipH="1">
              <a:off x="3160" y="2456"/>
              <a:ext cx="624" cy="0"/>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grpSp>
        <p:nvGrpSpPr>
          <p:cNvPr id="650263" name="Group 23"/>
          <p:cNvGrpSpPr>
            <a:grpSpLocks/>
          </p:cNvGrpSpPr>
          <p:nvPr/>
        </p:nvGrpSpPr>
        <p:grpSpPr bwMode="auto">
          <a:xfrm>
            <a:off x="2590800" y="1270000"/>
            <a:ext cx="5702300" cy="2628900"/>
            <a:chOff x="1680" y="800"/>
            <a:chExt cx="3592" cy="1656"/>
          </a:xfrm>
        </p:grpSpPr>
        <p:sp>
          <p:nvSpPr>
            <p:cNvPr id="650264" name="Freeform 24"/>
            <p:cNvSpPr>
              <a:spLocks/>
            </p:cNvSpPr>
            <p:nvPr/>
          </p:nvSpPr>
          <p:spPr bwMode="auto">
            <a:xfrm>
              <a:off x="1680" y="800"/>
              <a:ext cx="3592" cy="1656"/>
            </a:xfrm>
            <a:custGeom>
              <a:avLst/>
              <a:gdLst>
                <a:gd name="T0" fmla="*/ 0 w 3592"/>
                <a:gd name="T1" fmla="*/ 112 h 1656"/>
                <a:gd name="T2" fmla="*/ 3024 w 3592"/>
                <a:gd name="T3" fmla="*/ 112 h 1656"/>
                <a:gd name="T4" fmla="*/ 3408 w 3592"/>
                <a:gd name="T5" fmla="*/ 784 h 1656"/>
                <a:gd name="T6" fmla="*/ 2448 w 3592"/>
                <a:gd name="T7" fmla="*/ 880 h 1656"/>
                <a:gd name="T8" fmla="*/ 2400 w 3592"/>
                <a:gd name="T9" fmla="*/ 1312 h 1656"/>
                <a:gd name="T10" fmla="*/ 2304 w 3592"/>
                <a:gd name="T11" fmla="*/ 1600 h 1656"/>
                <a:gd name="T12" fmla="*/ 1152 w 3592"/>
                <a:gd name="T13" fmla="*/ 1648 h 1656"/>
              </a:gdLst>
              <a:ahLst/>
              <a:cxnLst>
                <a:cxn ang="0">
                  <a:pos x="T0" y="T1"/>
                </a:cxn>
                <a:cxn ang="0">
                  <a:pos x="T2" y="T3"/>
                </a:cxn>
                <a:cxn ang="0">
                  <a:pos x="T4" y="T5"/>
                </a:cxn>
                <a:cxn ang="0">
                  <a:pos x="T6" y="T7"/>
                </a:cxn>
                <a:cxn ang="0">
                  <a:pos x="T8" y="T9"/>
                </a:cxn>
                <a:cxn ang="0">
                  <a:pos x="T10" y="T11"/>
                </a:cxn>
                <a:cxn ang="0">
                  <a:pos x="T12" y="T13"/>
                </a:cxn>
              </a:cxnLst>
              <a:rect l="0" t="0" r="r" b="b"/>
              <a:pathLst>
                <a:path w="3592" h="1656">
                  <a:moveTo>
                    <a:pt x="0" y="112"/>
                  </a:moveTo>
                  <a:cubicBezTo>
                    <a:pt x="1228" y="56"/>
                    <a:pt x="2456" y="0"/>
                    <a:pt x="3024" y="112"/>
                  </a:cubicBezTo>
                  <a:cubicBezTo>
                    <a:pt x="3592" y="224"/>
                    <a:pt x="3504" y="656"/>
                    <a:pt x="3408" y="784"/>
                  </a:cubicBezTo>
                  <a:cubicBezTo>
                    <a:pt x="3312" y="912"/>
                    <a:pt x="2616" y="792"/>
                    <a:pt x="2448" y="880"/>
                  </a:cubicBezTo>
                  <a:cubicBezTo>
                    <a:pt x="2280" y="968"/>
                    <a:pt x="2424" y="1192"/>
                    <a:pt x="2400" y="1312"/>
                  </a:cubicBezTo>
                  <a:cubicBezTo>
                    <a:pt x="2376" y="1432"/>
                    <a:pt x="2512" y="1544"/>
                    <a:pt x="2304" y="1600"/>
                  </a:cubicBezTo>
                  <a:cubicBezTo>
                    <a:pt x="2096" y="1656"/>
                    <a:pt x="1624" y="1652"/>
                    <a:pt x="1152" y="1648"/>
                  </a:cubicBezTo>
                </a:path>
              </a:pathLst>
            </a:custGeom>
            <a:noFill/>
            <a:ln w="31750" cap="flat" cmpd="sng">
              <a:solidFill>
                <a:srgbClr val="00FF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50265" name="Line 25"/>
            <p:cNvSpPr>
              <a:spLocks noChangeShapeType="1"/>
            </p:cNvSpPr>
            <p:nvPr/>
          </p:nvSpPr>
          <p:spPr bwMode="auto">
            <a:xfrm flipH="1">
              <a:off x="2544" y="2448"/>
              <a:ext cx="432" cy="0"/>
            </a:xfrm>
            <a:prstGeom prst="line">
              <a:avLst/>
            </a:prstGeom>
            <a:noFill/>
            <a:ln w="317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50263"/>
                                        </p:tgtEl>
                                        <p:attrNameLst>
                                          <p:attrName>style.visibility</p:attrName>
                                        </p:attrNameLst>
                                      </p:cBhvr>
                                      <p:to>
                                        <p:strVal val="visible"/>
                                      </p:to>
                                    </p:set>
                                    <p:animEffect transition="in" filter="dissolve">
                                      <p:cBhvr>
                                        <p:cTn id="7" dur="500"/>
                                        <p:tgtEl>
                                          <p:spTgt spid="650263"/>
                                        </p:tgtEl>
                                      </p:cBhvr>
                                    </p:animEffect>
                                  </p:childTnLst>
                                  <p:subTnLst>
                                    <p:set>
                                      <p:cBhvr override="childStyle">
                                        <p:cTn dur="1" fill="hold" display="0" masterRel="nextClick" afterEffect="1"/>
                                        <p:tgtEl>
                                          <p:spTgt spid="65026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0260"/>
                                        </p:tgtEl>
                                        <p:attrNameLst>
                                          <p:attrName>style.visibility</p:attrName>
                                        </p:attrNameLst>
                                      </p:cBhvr>
                                      <p:to>
                                        <p:strVal val="visible"/>
                                      </p:to>
                                    </p:set>
                                    <p:animEffect transition="in" filter="dissolve">
                                      <p:cBhvr>
                                        <p:cTn id="12" dur="500"/>
                                        <p:tgtEl>
                                          <p:spTgt spid="650260"/>
                                        </p:tgtEl>
                                      </p:cBhvr>
                                    </p:animEffect>
                                  </p:childTnLst>
                                  <p:subTnLst>
                                    <p:set>
                                      <p:cBhvr override="childStyle">
                                        <p:cTn dur="1" fill="hold" display="0" masterRel="nextClick" afterEffect="1"/>
                                        <p:tgtEl>
                                          <p:spTgt spid="65026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528" fill="hold" nodeType="clickEffect">
                                  <p:stCondLst>
                                    <p:cond delay="0"/>
                                  </p:stCondLst>
                                  <p:childTnLst>
                                    <p:set>
                                      <p:cBhvr>
                                        <p:cTn id="16" dur="1" fill="hold">
                                          <p:stCondLst>
                                            <p:cond delay="0"/>
                                          </p:stCondLst>
                                        </p:cTn>
                                        <p:tgtEl>
                                          <p:spTgt spid="650247"/>
                                        </p:tgtEl>
                                        <p:attrNameLst>
                                          <p:attrName>style.visibility</p:attrName>
                                        </p:attrNameLst>
                                      </p:cBhvr>
                                      <p:to>
                                        <p:strVal val="visible"/>
                                      </p:to>
                                    </p:set>
                                    <p:anim calcmode="lin" valueType="num">
                                      <p:cBhvr>
                                        <p:cTn id="17" dur="500" fill="hold"/>
                                        <p:tgtEl>
                                          <p:spTgt spid="650247"/>
                                        </p:tgtEl>
                                        <p:attrNameLst>
                                          <p:attrName>ppt_w</p:attrName>
                                        </p:attrNameLst>
                                      </p:cBhvr>
                                      <p:tavLst>
                                        <p:tav tm="0">
                                          <p:val>
                                            <p:fltVal val="0"/>
                                          </p:val>
                                        </p:tav>
                                        <p:tav tm="100000">
                                          <p:val>
                                            <p:strVal val="#ppt_w"/>
                                          </p:val>
                                        </p:tav>
                                      </p:tavLst>
                                    </p:anim>
                                    <p:anim calcmode="lin" valueType="num">
                                      <p:cBhvr>
                                        <p:cTn id="18" dur="500" fill="hold"/>
                                        <p:tgtEl>
                                          <p:spTgt spid="650247"/>
                                        </p:tgtEl>
                                        <p:attrNameLst>
                                          <p:attrName>ppt_h</p:attrName>
                                        </p:attrNameLst>
                                      </p:cBhvr>
                                      <p:tavLst>
                                        <p:tav tm="0">
                                          <p:val>
                                            <p:fltVal val="0"/>
                                          </p:val>
                                        </p:tav>
                                        <p:tav tm="100000">
                                          <p:val>
                                            <p:strVal val="#ppt_h"/>
                                          </p:val>
                                        </p:tav>
                                      </p:tavLst>
                                    </p:anim>
                                    <p:anim calcmode="lin" valueType="num">
                                      <p:cBhvr>
                                        <p:cTn id="19" dur="500" fill="hold"/>
                                        <p:tgtEl>
                                          <p:spTgt spid="650247"/>
                                        </p:tgtEl>
                                        <p:attrNameLst>
                                          <p:attrName>ppt_x</p:attrName>
                                        </p:attrNameLst>
                                      </p:cBhvr>
                                      <p:tavLst>
                                        <p:tav tm="0">
                                          <p:val>
                                            <p:fltVal val="0.5"/>
                                          </p:val>
                                        </p:tav>
                                        <p:tav tm="100000">
                                          <p:val>
                                            <p:strVal val="#ppt_x"/>
                                          </p:val>
                                        </p:tav>
                                      </p:tavLst>
                                    </p:anim>
                                    <p:anim calcmode="lin" valueType="num">
                                      <p:cBhvr>
                                        <p:cTn id="20" dur="500" fill="hold"/>
                                        <p:tgtEl>
                                          <p:spTgt spid="650247"/>
                                        </p:tgtEl>
                                        <p:attrNameLst>
                                          <p:attrName>ppt_y</p:attrName>
                                        </p:attrNameLst>
                                      </p:cBhvr>
                                      <p:tavLst>
                                        <p:tav tm="0">
                                          <p:val>
                                            <p:fltVal val="0.5"/>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528" fill="hold" nodeType="clickEffect">
                                  <p:stCondLst>
                                    <p:cond delay="0"/>
                                  </p:stCondLst>
                                  <p:childTnLst>
                                    <p:set>
                                      <p:cBhvr>
                                        <p:cTn id="24" dur="1" fill="hold">
                                          <p:stCondLst>
                                            <p:cond delay="0"/>
                                          </p:stCondLst>
                                        </p:cTn>
                                        <p:tgtEl>
                                          <p:spTgt spid="650253"/>
                                        </p:tgtEl>
                                        <p:attrNameLst>
                                          <p:attrName>style.visibility</p:attrName>
                                        </p:attrNameLst>
                                      </p:cBhvr>
                                      <p:to>
                                        <p:strVal val="visible"/>
                                      </p:to>
                                    </p:set>
                                    <p:anim calcmode="lin" valueType="num">
                                      <p:cBhvr>
                                        <p:cTn id="25" dur="500" fill="hold"/>
                                        <p:tgtEl>
                                          <p:spTgt spid="650253"/>
                                        </p:tgtEl>
                                        <p:attrNameLst>
                                          <p:attrName>ppt_w</p:attrName>
                                        </p:attrNameLst>
                                      </p:cBhvr>
                                      <p:tavLst>
                                        <p:tav tm="0">
                                          <p:val>
                                            <p:fltVal val="0"/>
                                          </p:val>
                                        </p:tav>
                                        <p:tav tm="100000">
                                          <p:val>
                                            <p:strVal val="#ppt_w"/>
                                          </p:val>
                                        </p:tav>
                                      </p:tavLst>
                                    </p:anim>
                                    <p:anim calcmode="lin" valueType="num">
                                      <p:cBhvr>
                                        <p:cTn id="26" dur="500" fill="hold"/>
                                        <p:tgtEl>
                                          <p:spTgt spid="650253"/>
                                        </p:tgtEl>
                                        <p:attrNameLst>
                                          <p:attrName>ppt_h</p:attrName>
                                        </p:attrNameLst>
                                      </p:cBhvr>
                                      <p:tavLst>
                                        <p:tav tm="0">
                                          <p:val>
                                            <p:fltVal val="0"/>
                                          </p:val>
                                        </p:tav>
                                        <p:tav tm="100000">
                                          <p:val>
                                            <p:strVal val="#ppt_h"/>
                                          </p:val>
                                        </p:tav>
                                      </p:tavLst>
                                    </p:anim>
                                    <p:anim calcmode="lin" valueType="num">
                                      <p:cBhvr>
                                        <p:cTn id="27" dur="500" fill="hold"/>
                                        <p:tgtEl>
                                          <p:spTgt spid="650253"/>
                                        </p:tgtEl>
                                        <p:attrNameLst>
                                          <p:attrName>ppt_x</p:attrName>
                                        </p:attrNameLst>
                                      </p:cBhvr>
                                      <p:tavLst>
                                        <p:tav tm="0">
                                          <p:val>
                                            <p:fltVal val="0.5"/>
                                          </p:val>
                                        </p:tav>
                                        <p:tav tm="100000">
                                          <p:val>
                                            <p:strVal val="#ppt_x"/>
                                          </p:val>
                                        </p:tav>
                                      </p:tavLst>
                                    </p:anim>
                                    <p:anim calcmode="lin" valueType="num">
                                      <p:cBhvr>
                                        <p:cTn id="28" dur="500" fill="hold"/>
                                        <p:tgtEl>
                                          <p:spTgt spid="65025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8738" name="Object 2"/>
          <p:cNvGraphicFramePr>
            <a:graphicFrameLocks noChangeAspect="1"/>
          </p:cNvGraphicFramePr>
          <p:nvPr/>
        </p:nvGraphicFramePr>
        <p:xfrm>
          <a:off x="-3632200" y="1079500"/>
          <a:ext cx="4051300" cy="5384800"/>
        </p:xfrm>
        <a:graphic>
          <a:graphicData uri="http://schemas.openxmlformats.org/presentationml/2006/ole">
            <mc:AlternateContent xmlns:mc="http://schemas.openxmlformats.org/markup-compatibility/2006">
              <mc:Choice xmlns:v="urn:schemas-microsoft-com:vml" Requires="v">
                <p:oleObj name="Documento" r:id="rId3" imgW="4056840" imgH="5385960" progId="Word.Document.8">
                  <p:embed/>
                </p:oleObj>
              </mc:Choice>
              <mc:Fallback>
                <p:oleObj name="Documento" r:id="rId3" imgW="4056840" imgH="53859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200" y="1079500"/>
                        <a:ext cx="4051300" cy="538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8739" name="Rectangle 3"/>
          <p:cNvSpPr>
            <a:spLocks noChangeArrowheads="1"/>
          </p:cNvSpPr>
          <p:nvPr/>
        </p:nvSpPr>
        <p:spPr bwMode="auto">
          <a:xfrm>
            <a:off x="-685800" y="1036638"/>
            <a:ext cx="4572000" cy="55927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txBody>
          <a:bodyPr>
            <a:spAutoFit/>
          </a:bodyPr>
          <a:lstStyle>
            <a:lvl1pPr marL="457200" indent="-457200" algn="l">
              <a:spcBef>
                <a:spcPct val="0"/>
              </a:spcBef>
              <a:defRPr sz="2400">
                <a:solidFill>
                  <a:schemeClr val="tx1"/>
                </a:solidFill>
                <a:latin typeface="Times New Roman" pitchFamily="18" charset="0"/>
              </a:defRPr>
            </a:lvl1pPr>
            <a:lvl2pPr marL="914400" indent="-457200" algn="l">
              <a:spcBef>
                <a:spcPct val="0"/>
              </a:spcBef>
              <a:defRPr sz="2400">
                <a:solidFill>
                  <a:schemeClr val="tx1"/>
                </a:solidFill>
                <a:latin typeface="Times New Roman" pitchFamily="18" charset="0"/>
              </a:defRPr>
            </a:lvl2pPr>
            <a:lvl3pPr marL="1371600" indent="-457200" algn="l">
              <a:spcBef>
                <a:spcPct val="0"/>
              </a:spcBef>
              <a:defRPr sz="2400">
                <a:solidFill>
                  <a:schemeClr val="tx1"/>
                </a:solidFill>
                <a:latin typeface="Times New Roman" pitchFamily="18" charset="0"/>
              </a:defRPr>
            </a:lvl3pPr>
            <a:lvl4pPr marL="1828800" indent="-457200" algn="l">
              <a:spcBef>
                <a:spcPct val="0"/>
              </a:spcBef>
              <a:defRPr sz="2400">
                <a:solidFill>
                  <a:schemeClr val="tx1"/>
                </a:solidFill>
                <a:latin typeface="Times New Roman" pitchFamily="18" charset="0"/>
              </a:defRPr>
            </a:lvl4pPr>
            <a:lvl5pPr marL="2286000" indent="-457200" algn="l">
              <a:spcBef>
                <a:spcPct val="0"/>
              </a:spcBef>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lvl="2">
              <a:spcBef>
                <a:spcPct val="50000"/>
              </a:spcBef>
              <a:buFont typeface="Tahoma" pitchFamily="34" charset="0"/>
              <a:buAutoNum type="arabicPeriod"/>
            </a:pPr>
            <a:r>
              <a:rPr lang="es-ES" altLang="es-ES" sz="1800" dirty="0">
                <a:effectLst/>
                <a:latin typeface="Tahoma" pitchFamily="34" charset="0"/>
              </a:rPr>
              <a:t>Culata</a:t>
            </a:r>
            <a:endParaRPr lang="es-ES_tradnl" altLang="es-ES" sz="1800" b="0" dirty="0">
              <a:effectLst/>
              <a:latin typeface="Tahoma" pitchFamily="34" charset="0"/>
            </a:endParaRPr>
          </a:p>
          <a:p>
            <a:pPr lvl="2">
              <a:spcBef>
                <a:spcPct val="50000"/>
              </a:spcBef>
              <a:buFont typeface="Tahoma" pitchFamily="34" charset="0"/>
              <a:buAutoNum type="arabicPeriod"/>
            </a:pPr>
            <a:r>
              <a:rPr lang="es-ES" altLang="es-ES" sz="1800" dirty="0">
                <a:effectLst/>
                <a:latin typeface="Tahoma" pitchFamily="34" charset="0"/>
              </a:rPr>
              <a:t>Núcleo polar</a:t>
            </a:r>
            <a:endParaRPr lang="es-ES_tradnl" altLang="es-ES" sz="1800" b="0" dirty="0">
              <a:effectLst/>
              <a:latin typeface="Tahoma" pitchFamily="34" charset="0"/>
            </a:endParaRPr>
          </a:p>
          <a:p>
            <a:pPr lvl="2">
              <a:spcBef>
                <a:spcPct val="50000"/>
              </a:spcBef>
              <a:buFont typeface="Tahoma" pitchFamily="34" charset="0"/>
              <a:buAutoNum type="arabicPeriod"/>
            </a:pPr>
            <a:r>
              <a:rPr lang="es-ES" altLang="es-ES" sz="1800" dirty="0">
                <a:effectLst/>
                <a:latin typeface="Tahoma" pitchFamily="34" charset="0"/>
              </a:rPr>
              <a:t>Expansión polar</a:t>
            </a:r>
            <a:endParaRPr lang="es-ES_tradnl" altLang="es-ES" sz="1800" b="0" dirty="0">
              <a:effectLst/>
              <a:latin typeface="Tahoma" pitchFamily="34" charset="0"/>
            </a:endParaRPr>
          </a:p>
          <a:p>
            <a:pPr lvl="2">
              <a:spcBef>
                <a:spcPct val="50000"/>
              </a:spcBef>
              <a:buFont typeface="Tahoma" pitchFamily="34" charset="0"/>
              <a:buAutoNum type="arabicPeriod"/>
            </a:pPr>
            <a:r>
              <a:rPr lang="es-ES" altLang="es-ES" sz="1800" dirty="0">
                <a:effectLst/>
                <a:latin typeface="Tahoma" pitchFamily="34" charset="0"/>
              </a:rPr>
              <a:t>Núcleo del polo auxiliar o d</a:t>
            </a:r>
            <a:r>
              <a:rPr lang="es-ES_tradnl" altLang="es-ES" sz="1800" dirty="0">
                <a:effectLst/>
                <a:latin typeface="Tahoma" pitchFamily="34" charset="0"/>
              </a:rPr>
              <a:t>e </a:t>
            </a:r>
            <a:r>
              <a:rPr lang="es-ES" altLang="es-ES" sz="1800" dirty="0" err="1">
                <a:effectLst/>
                <a:latin typeface="Tahoma" pitchFamily="34" charset="0"/>
              </a:rPr>
              <a:t>conmutació</a:t>
            </a:r>
            <a:r>
              <a:rPr lang="es-ES_tradnl" altLang="es-ES" sz="1800" dirty="0">
                <a:effectLst/>
                <a:latin typeface="Tahoma" pitchFamily="34" charset="0"/>
              </a:rPr>
              <a:t>n</a:t>
            </a:r>
          </a:p>
          <a:p>
            <a:pPr lvl="2">
              <a:spcBef>
                <a:spcPct val="50000"/>
              </a:spcBef>
              <a:buFont typeface="Tahoma" pitchFamily="34" charset="0"/>
              <a:buAutoNum type="arabicPeriod"/>
            </a:pPr>
            <a:r>
              <a:rPr lang="es-ES" altLang="es-ES" sz="1800" dirty="0">
                <a:effectLst/>
                <a:latin typeface="Tahoma" pitchFamily="34" charset="0"/>
              </a:rPr>
              <a:t>Expansión del polo auxiliar o de conmutación</a:t>
            </a:r>
            <a:endParaRPr lang="es-ES_tradnl" altLang="es-ES" sz="1800" b="0" dirty="0">
              <a:effectLst/>
              <a:latin typeface="Tahoma" pitchFamily="34" charset="0"/>
            </a:endParaRPr>
          </a:p>
          <a:p>
            <a:pPr lvl="2">
              <a:spcBef>
                <a:spcPct val="50000"/>
              </a:spcBef>
              <a:buFont typeface="Tahoma" pitchFamily="34" charset="0"/>
              <a:buAutoNum type="arabicPeriod"/>
            </a:pPr>
            <a:r>
              <a:rPr lang="es-ES" altLang="es-ES" sz="1800" dirty="0">
                <a:effectLst>
                  <a:outerShdw blurRad="38100" dist="38100" dir="2700000" algn="tl">
                    <a:srgbClr val="000000"/>
                  </a:outerShdw>
                </a:effectLst>
                <a:latin typeface="Tahoma" pitchFamily="34" charset="0"/>
              </a:rPr>
              <a:t> </a:t>
            </a:r>
            <a:r>
              <a:rPr lang="es-ES" altLang="es-ES" sz="1800" dirty="0">
                <a:effectLst/>
                <a:latin typeface="Tahoma" pitchFamily="34" charset="0"/>
              </a:rPr>
              <a:t>Núcleo del inducido</a:t>
            </a:r>
            <a:endParaRPr lang="es-ES_tradnl" altLang="es-ES" sz="1800" b="0" dirty="0">
              <a:effectLst/>
              <a:latin typeface="Tahoma" pitchFamily="34" charset="0"/>
            </a:endParaRPr>
          </a:p>
          <a:p>
            <a:pPr lvl="2">
              <a:spcBef>
                <a:spcPct val="50000"/>
              </a:spcBef>
              <a:buFont typeface="Tahoma" pitchFamily="34" charset="0"/>
              <a:buAutoNum type="arabicPeriod"/>
            </a:pPr>
            <a:r>
              <a:rPr lang="es-ES" altLang="es-ES" sz="1800" dirty="0">
                <a:effectLst/>
                <a:latin typeface="Tahoma" pitchFamily="34" charset="0"/>
              </a:rPr>
              <a:t>Arrollamiento de inducido</a:t>
            </a:r>
            <a:endParaRPr lang="es-ES_tradnl" altLang="es-ES" sz="1800" b="0" dirty="0">
              <a:effectLst/>
              <a:latin typeface="Tahoma" pitchFamily="34" charset="0"/>
            </a:endParaRPr>
          </a:p>
          <a:p>
            <a:pPr lvl="2">
              <a:spcBef>
                <a:spcPct val="50000"/>
              </a:spcBef>
              <a:buFont typeface="Tahoma" pitchFamily="34" charset="0"/>
              <a:buAutoNum type="arabicPeriod"/>
            </a:pPr>
            <a:r>
              <a:rPr lang="es-ES" altLang="es-ES" sz="1800" dirty="0">
                <a:effectLst/>
                <a:latin typeface="Tahoma" pitchFamily="34" charset="0"/>
              </a:rPr>
              <a:t>Arrollamiento de excitación</a:t>
            </a:r>
            <a:endParaRPr lang="es-ES_tradnl" altLang="es-ES" sz="1800" b="0" dirty="0">
              <a:effectLst/>
              <a:latin typeface="Tahoma" pitchFamily="34" charset="0"/>
            </a:endParaRPr>
          </a:p>
          <a:p>
            <a:pPr lvl="2">
              <a:spcBef>
                <a:spcPct val="50000"/>
              </a:spcBef>
              <a:buFont typeface="Tahoma" pitchFamily="34" charset="0"/>
              <a:buAutoNum type="arabicPeriod"/>
            </a:pPr>
            <a:r>
              <a:rPr lang="es-ES" altLang="es-ES" sz="1800" dirty="0">
                <a:effectLst/>
                <a:latin typeface="Tahoma" pitchFamily="34" charset="0"/>
              </a:rPr>
              <a:t>Arrollamiento de conmutación</a:t>
            </a:r>
            <a:endParaRPr lang="es-ES_tradnl" altLang="es-ES" sz="1800" b="0" dirty="0">
              <a:effectLst/>
              <a:latin typeface="Tahoma" pitchFamily="34" charset="0"/>
            </a:endParaRPr>
          </a:p>
          <a:p>
            <a:pPr lvl="2">
              <a:spcBef>
                <a:spcPct val="50000"/>
              </a:spcBef>
              <a:buFont typeface="Tahoma" pitchFamily="34" charset="0"/>
              <a:buAutoNum type="arabicPeriod"/>
            </a:pPr>
            <a:r>
              <a:rPr lang="es-ES" altLang="es-ES" sz="1800" dirty="0">
                <a:effectLst/>
                <a:latin typeface="Tahoma" pitchFamily="34" charset="0"/>
              </a:rPr>
              <a:t>Colector</a:t>
            </a:r>
            <a:endParaRPr lang="es-ES_tradnl" altLang="es-ES" sz="1800" b="0" dirty="0">
              <a:effectLst/>
              <a:latin typeface="Tahoma" pitchFamily="34" charset="0"/>
            </a:endParaRPr>
          </a:p>
          <a:p>
            <a:pPr lvl="2">
              <a:spcBef>
                <a:spcPct val="50000"/>
              </a:spcBef>
              <a:buFont typeface="Tahoma" pitchFamily="34" charset="0"/>
              <a:buNone/>
            </a:pPr>
            <a:r>
              <a:rPr lang="es-ES_tradnl" altLang="es-ES" sz="1800" dirty="0">
                <a:effectLst/>
                <a:latin typeface="Tahoma" pitchFamily="34" charset="0"/>
              </a:rPr>
              <a:t>11. – 12. </a:t>
            </a:r>
            <a:r>
              <a:rPr lang="es-ES" altLang="es-ES" sz="1800" dirty="0">
                <a:effectLst/>
                <a:latin typeface="Tahoma" pitchFamily="34" charset="0"/>
              </a:rPr>
              <a:t>Escobillas</a:t>
            </a:r>
          </a:p>
        </p:txBody>
      </p:sp>
      <p:sp>
        <p:nvSpPr>
          <p:cNvPr id="628740" name="Rectangle 4"/>
          <p:cNvSpPr>
            <a:spLocks noChangeArrowheads="1"/>
          </p:cNvSpPr>
          <p:nvPr/>
        </p:nvSpPr>
        <p:spPr bwMode="auto">
          <a:xfrm>
            <a:off x="2133600" y="3048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r"/>
            <a:r>
              <a:rPr lang="es-ES_tradnl" altLang="es-ES">
                <a:latin typeface="Tahoma" pitchFamily="34" charset="0"/>
              </a:rPr>
              <a:t>6.2. Despiece de una máquina de CC</a:t>
            </a:r>
            <a:endParaRPr lang="es-ES_tradnl" altLang="es-ES" b="0">
              <a:latin typeface="Tahoma" pitchFamily="34" charset="0"/>
            </a:endParaRPr>
          </a:p>
        </p:txBody>
      </p:sp>
      <p:grpSp>
        <p:nvGrpSpPr>
          <p:cNvPr id="628741" name="Group 5"/>
          <p:cNvGrpSpPr>
            <a:grpSpLocks/>
          </p:cNvGrpSpPr>
          <p:nvPr/>
        </p:nvGrpSpPr>
        <p:grpSpPr bwMode="auto">
          <a:xfrm>
            <a:off x="3960813" y="1789113"/>
            <a:ext cx="4903787" cy="4764087"/>
            <a:chOff x="2495" y="1127"/>
            <a:chExt cx="3089" cy="3001"/>
          </a:xfrm>
        </p:grpSpPr>
        <p:sp>
          <p:nvSpPr>
            <p:cNvPr id="628742" name="Rectangle 6"/>
            <p:cNvSpPr>
              <a:spLocks noChangeArrowheads="1"/>
            </p:cNvSpPr>
            <p:nvPr/>
          </p:nvSpPr>
          <p:spPr bwMode="auto">
            <a:xfrm>
              <a:off x="2495" y="1127"/>
              <a:ext cx="3080" cy="3000"/>
            </a:xfrm>
            <a:prstGeom prst="rect">
              <a:avLst/>
            </a:prstGeom>
            <a:solidFill>
              <a:schemeClr val="tx1"/>
            </a:solidFill>
            <a:ln w="317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aphicFrame>
          <p:nvGraphicFramePr>
            <p:cNvPr id="628743" name="Object 7"/>
            <p:cNvGraphicFramePr>
              <a:graphicFrameLocks noChangeAspect="1"/>
            </p:cNvGraphicFramePr>
            <p:nvPr/>
          </p:nvGraphicFramePr>
          <p:xfrm>
            <a:off x="2496" y="1127"/>
            <a:ext cx="3088" cy="3001"/>
          </p:xfrm>
          <a:graphic>
            <a:graphicData uri="http://schemas.openxmlformats.org/presentationml/2006/ole">
              <mc:AlternateContent xmlns:mc="http://schemas.openxmlformats.org/markup-compatibility/2006">
                <mc:Choice xmlns:v="urn:schemas-microsoft-com:vml" Requires="v">
                  <p:oleObj name="Imagen de mapa de bits" r:id="rId5" imgW="3247619" imgH="3381847" progId="Paint.Picture">
                    <p:embed/>
                  </p:oleObj>
                </mc:Choice>
                <mc:Fallback>
                  <p:oleObj name="Imagen de mapa de bits" r:id="rId5" imgW="3247619" imgH="3381847"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6" y="1127"/>
                          <a:ext cx="3088" cy="300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28744" name="Group 8"/>
          <p:cNvGrpSpPr>
            <a:grpSpLocks/>
          </p:cNvGrpSpPr>
          <p:nvPr/>
        </p:nvGrpSpPr>
        <p:grpSpPr bwMode="auto">
          <a:xfrm>
            <a:off x="4313238" y="2032000"/>
            <a:ext cx="411162" cy="976313"/>
            <a:chOff x="2717" y="1257"/>
            <a:chExt cx="259" cy="615"/>
          </a:xfrm>
        </p:grpSpPr>
        <p:sp>
          <p:nvSpPr>
            <p:cNvPr id="628745" name="Text Box 9"/>
            <p:cNvSpPr txBox="1">
              <a:spLocks noChangeArrowheads="1"/>
            </p:cNvSpPr>
            <p:nvPr/>
          </p:nvSpPr>
          <p:spPr bwMode="auto">
            <a:xfrm>
              <a:off x="2717" y="1257"/>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1</a:t>
              </a:r>
              <a:endParaRPr lang="es-ES" altLang="es-ES" sz="2800">
                <a:solidFill>
                  <a:schemeClr val="hlink"/>
                </a:solidFill>
                <a:effectLst>
                  <a:outerShdw blurRad="38100" dist="38100" dir="2700000" algn="tl">
                    <a:srgbClr val="000000"/>
                  </a:outerShdw>
                </a:effectLst>
              </a:endParaRPr>
            </a:p>
          </p:txBody>
        </p:sp>
        <p:sp>
          <p:nvSpPr>
            <p:cNvPr id="628746" name="AutoShape 10"/>
            <p:cNvSpPr>
              <a:spLocks noChangeArrowheads="1"/>
            </p:cNvSpPr>
            <p:nvPr/>
          </p:nvSpPr>
          <p:spPr bwMode="auto">
            <a:xfrm>
              <a:off x="2784" y="1536"/>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28747" name="Group 11"/>
          <p:cNvGrpSpPr>
            <a:grpSpLocks/>
          </p:cNvGrpSpPr>
          <p:nvPr/>
        </p:nvGrpSpPr>
        <p:grpSpPr bwMode="auto">
          <a:xfrm>
            <a:off x="4876800" y="2932113"/>
            <a:ext cx="914400" cy="519112"/>
            <a:chOff x="3072" y="1824"/>
            <a:chExt cx="576" cy="327"/>
          </a:xfrm>
        </p:grpSpPr>
        <p:sp>
          <p:nvSpPr>
            <p:cNvPr id="628748" name="Text Box 12"/>
            <p:cNvSpPr txBox="1">
              <a:spLocks noChangeArrowheads="1"/>
            </p:cNvSpPr>
            <p:nvPr/>
          </p:nvSpPr>
          <p:spPr bwMode="auto">
            <a:xfrm>
              <a:off x="3072" y="1824"/>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2</a:t>
              </a:r>
              <a:endParaRPr lang="es-ES" altLang="es-ES" sz="2800">
                <a:solidFill>
                  <a:schemeClr val="hlink"/>
                </a:solidFill>
                <a:effectLst>
                  <a:outerShdw blurRad="38100" dist="38100" dir="2700000" algn="tl">
                    <a:srgbClr val="000000"/>
                  </a:outerShdw>
                </a:effectLst>
              </a:endParaRPr>
            </a:p>
          </p:txBody>
        </p:sp>
        <p:sp>
          <p:nvSpPr>
            <p:cNvPr id="628749" name="AutoShape 13"/>
            <p:cNvSpPr>
              <a:spLocks noChangeArrowheads="1"/>
            </p:cNvSpPr>
            <p:nvPr/>
          </p:nvSpPr>
          <p:spPr bwMode="auto">
            <a:xfrm rot="-5400000">
              <a:off x="3408" y="1824"/>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28750" name="Group 14"/>
          <p:cNvGrpSpPr>
            <a:grpSpLocks/>
          </p:cNvGrpSpPr>
          <p:nvPr/>
        </p:nvGrpSpPr>
        <p:grpSpPr bwMode="auto">
          <a:xfrm>
            <a:off x="7023100" y="3071813"/>
            <a:ext cx="914400" cy="519112"/>
            <a:chOff x="4424" y="1912"/>
            <a:chExt cx="576" cy="327"/>
          </a:xfrm>
        </p:grpSpPr>
        <p:sp>
          <p:nvSpPr>
            <p:cNvPr id="628751" name="Text Box 15"/>
            <p:cNvSpPr txBox="1">
              <a:spLocks noChangeArrowheads="1"/>
            </p:cNvSpPr>
            <p:nvPr/>
          </p:nvSpPr>
          <p:spPr bwMode="auto">
            <a:xfrm>
              <a:off x="4741" y="1912"/>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3</a:t>
              </a:r>
              <a:endParaRPr lang="es-ES" altLang="es-ES" sz="2800">
                <a:solidFill>
                  <a:schemeClr val="hlink"/>
                </a:solidFill>
                <a:effectLst>
                  <a:outerShdw blurRad="38100" dist="38100" dir="2700000" algn="tl">
                    <a:srgbClr val="000000"/>
                  </a:outerShdw>
                </a:effectLst>
              </a:endParaRPr>
            </a:p>
          </p:txBody>
        </p:sp>
        <p:sp>
          <p:nvSpPr>
            <p:cNvPr id="628752" name="AutoShape 16"/>
            <p:cNvSpPr>
              <a:spLocks noChangeArrowheads="1"/>
            </p:cNvSpPr>
            <p:nvPr/>
          </p:nvSpPr>
          <p:spPr bwMode="auto">
            <a:xfrm rot="-16200000">
              <a:off x="4520" y="1912"/>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28753" name="Group 17"/>
          <p:cNvGrpSpPr>
            <a:grpSpLocks/>
          </p:cNvGrpSpPr>
          <p:nvPr/>
        </p:nvGrpSpPr>
        <p:grpSpPr bwMode="auto">
          <a:xfrm>
            <a:off x="7361238" y="4379913"/>
            <a:ext cx="411162" cy="990600"/>
            <a:chOff x="4637" y="2736"/>
            <a:chExt cx="259" cy="624"/>
          </a:xfrm>
        </p:grpSpPr>
        <p:sp>
          <p:nvSpPr>
            <p:cNvPr id="628754" name="AutoShape 18"/>
            <p:cNvSpPr>
              <a:spLocks noChangeArrowheads="1"/>
            </p:cNvSpPr>
            <p:nvPr/>
          </p:nvSpPr>
          <p:spPr bwMode="auto">
            <a:xfrm flipV="1">
              <a:off x="4720" y="2736"/>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28755" name="Text Box 19"/>
            <p:cNvSpPr txBox="1">
              <a:spLocks noChangeArrowheads="1"/>
            </p:cNvSpPr>
            <p:nvPr/>
          </p:nvSpPr>
          <p:spPr bwMode="auto">
            <a:xfrm>
              <a:off x="4637" y="3033"/>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4</a:t>
              </a:r>
              <a:endParaRPr lang="es-ES" altLang="es-ES" sz="2800">
                <a:solidFill>
                  <a:schemeClr val="hlink"/>
                </a:solidFill>
                <a:effectLst>
                  <a:outerShdw blurRad="38100" dist="38100" dir="2700000" algn="tl">
                    <a:srgbClr val="000000"/>
                  </a:outerShdw>
                </a:effectLst>
              </a:endParaRPr>
            </a:p>
          </p:txBody>
        </p:sp>
      </p:grpSp>
      <p:grpSp>
        <p:nvGrpSpPr>
          <p:cNvPr id="628756" name="Group 20"/>
          <p:cNvGrpSpPr>
            <a:grpSpLocks/>
          </p:cNvGrpSpPr>
          <p:nvPr/>
        </p:nvGrpSpPr>
        <p:grpSpPr bwMode="auto">
          <a:xfrm>
            <a:off x="6934200" y="3694113"/>
            <a:ext cx="914400" cy="519112"/>
            <a:chOff x="4368" y="2304"/>
            <a:chExt cx="576" cy="327"/>
          </a:xfrm>
        </p:grpSpPr>
        <p:sp>
          <p:nvSpPr>
            <p:cNvPr id="628757" name="Text Box 21"/>
            <p:cNvSpPr txBox="1">
              <a:spLocks noChangeArrowheads="1"/>
            </p:cNvSpPr>
            <p:nvPr/>
          </p:nvSpPr>
          <p:spPr bwMode="auto">
            <a:xfrm>
              <a:off x="4685" y="2304"/>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6</a:t>
              </a:r>
              <a:endParaRPr lang="es-ES" altLang="es-ES" sz="2800">
                <a:solidFill>
                  <a:schemeClr val="hlink"/>
                </a:solidFill>
                <a:effectLst>
                  <a:outerShdw blurRad="38100" dist="38100" dir="2700000" algn="tl">
                    <a:srgbClr val="000000"/>
                  </a:outerShdw>
                </a:effectLst>
              </a:endParaRPr>
            </a:p>
          </p:txBody>
        </p:sp>
        <p:sp>
          <p:nvSpPr>
            <p:cNvPr id="628758" name="AutoShape 22"/>
            <p:cNvSpPr>
              <a:spLocks noChangeArrowheads="1"/>
            </p:cNvSpPr>
            <p:nvPr/>
          </p:nvSpPr>
          <p:spPr bwMode="auto">
            <a:xfrm rot="5400000">
              <a:off x="4464" y="2304"/>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28759" name="Group 23"/>
          <p:cNvGrpSpPr>
            <a:grpSpLocks/>
          </p:cNvGrpSpPr>
          <p:nvPr/>
        </p:nvGrpSpPr>
        <p:grpSpPr bwMode="auto">
          <a:xfrm>
            <a:off x="6019800" y="4887913"/>
            <a:ext cx="411163" cy="1001712"/>
            <a:chOff x="3792" y="3056"/>
            <a:chExt cx="259" cy="631"/>
          </a:xfrm>
        </p:grpSpPr>
        <p:sp>
          <p:nvSpPr>
            <p:cNvPr id="628760" name="Text Box 24"/>
            <p:cNvSpPr txBox="1">
              <a:spLocks noChangeArrowheads="1"/>
            </p:cNvSpPr>
            <p:nvPr/>
          </p:nvSpPr>
          <p:spPr bwMode="auto">
            <a:xfrm>
              <a:off x="3792" y="3360"/>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7</a:t>
              </a:r>
              <a:endParaRPr lang="es-ES" altLang="es-ES" sz="2800">
                <a:solidFill>
                  <a:schemeClr val="hlink"/>
                </a:solidFill>
                <a:effectLst>
                  <a:outerShdw blurRad="38100" dist="38100" dir="2700000" algn="tl">
                    <a:srgbClr val="000000"/>
                  </a:outerShdw>
                </a:effectLst>
              </a:endParaRPr>
            </a:p>
          </p:txBody>
        </p:sp>
        <p:sp>
          <p:nvSpPr>
            <p:cNvPr id="628761" name="AutoShape 25"/>
            <p:cNvSpPr>
              <a:spLocks noChangeArrowheads="1"/>
            </p:cNvSpPr>
            <p:nvPr/>
          </p:nvSpPr>
          <p:spPr bwMode="auto">
            <a:xfrm flipV="1">
              <a:off x="3840" y="3056"/>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28762" name="Group 26"/>
          <p:cNvGrpSpPr>
            <a:grpSpLocks/>
          </p:cNvGrpSpPr>
          <p:nvPr/>
        </p:nvGrpSpPr>
        <p:grpSpPr bwMode="auto">
          <a:xfrm>
            <a:off x="5181600" y="4405313"/>
            <a:ext cx="411163" cy="965200"/>
            <a:chOff x="3264" y="2752"/>
            <a:chExt cx="259" cy="608"/>
          </a:xfrm>
        </p:grpSpPr>
        <p:sp>
          <p:nvSpPr>
            <p:cNvPr id="628763" name="Text Box 27"/>
            <p:cNvSpPr txBox="1">
              <a:spLocks noChangeArrowheads="1"/>
            </p:cNvSpPr>
            <p:nvPr/>
          </p:nvSpPr>
          <p:spPr bwMode="auto">
            <a:xfrm>
              <a:off x="3264" y="3033"/>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5</a:t>
              </a:r>
              <a:endParaRPr lang="es-ES" altLang="es-ES" sz="2800">
                <a:solidFill>
                  <a:schemeClr val="hlink"/>
                </a:solidFill>
                <a:effectLst>
                  <a:outerShdw blurRad="38100" dist="38100" dir="2700000" algn="tl">
                    <a:srgbClr val="000000"/>
                  </a:outerShdw>
                </a:effectLst>
              </a:endParaRPr>
            </a:p>
          </p:txBody>
        </p:sp>
        <p:sp>
          <p:nvSpPr>
            <p:cNvPr id="628764" name="AutoShape 28"/>
            <p:cNvSpPr>
              <a:spLocks noChangeArrowheads="1"/>
            </p:cNvSpPr>
            <p:nvPr/>
          </p:nvSpPr>
          <p:spPr bwMode="auto">
            <a:xfrm flipV="1">
              <a:off x="3312" y="2752"/>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sp>
        <p:nvSpPr>
          <p:cNvPr id="628765" name="Line 29"/>
          <p:cNvSpPr>
            <a:spLocks noChangeShapeType="1"/>
          </p:cNvSpPr>
          <p:nvPr/>
        </p:nvSpPr>
        <p:spPr bwMode="auto">
          <a:xfrm>
            <a:off x="6203950" y="3556000"/>
            <a:ext cx="0" cy="38100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66" name="Line 30"/>
          <p:cNvSpPr>
            <a:spLocks noChangeShapeType="1"/>
          </p:cNvSpPr>
          <p:nvPr/>
        </p:nvSpPr>
        <p:spPr bwMode="auto">
          <a:xfrm flipH="1">
            <a:off x="5838825" y="4651375"/>
            <a:ext cx="128588" cy="17145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67" name="Line 31"/>
          <p:cNvSpPr>
            <a:spLocks noChangeShapeType="1"/>
          </p:cNvSpPr>
          <p:nvPr/>
        </p:nvSpPr>
        <p:spPr bwMode="auto">
          <a:xfrm>
            <a:off x="6219825" y="4594225"/>
            <a:ext cx="0" cy="319088"/>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68" name="Line 32"/>
          <p:cNvSpPr>
            <a:spLocks noChangeShapeType="1"/>
          </p:cNvSpPr>
          <p:nvPr/>
        </p:nvSpPr>
        <p:spPr bwMode="auto">
          <a:xfrm>
            <a:off x="6372225" y="4541838"/>
            <a:ext cx="184150" cy="24765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69" name="Line 33"/>
          <p:cNvSpPr>
            <a:spLocks noChangeShapeType="1"/>
          </p:cNvSpPr>
          <p:nvPr/>
        </p:nvSpPr>
        <p:spPr bwMode="auto">
          <a:xfrm>
            <a:off x="6467475" y="4389438"/>
            <a:ext cx="295275" cy="180975"/>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0" name="Line 34"/>
          <p:cNvSpPr>
            <a:spLocks noChangeShapeType="1"/>
          </p:cNvSpPr>
          <p:nvPr/>
        </p:nvSpPr>
        <p:spPr bwMode="auto">
          <a:xfrm>
            <a:off x="5638800" y="3846513"/>
            <a:ext cx="242888" cy="180975"/>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1" name="Line 35"/>
          <p:cNvSpPr>
            <a:spLocks noChangeShapeType="1"/>
          </p:cNvSpPr>
          <p:nvPr/>
        </p:nvSpPr>
        <p:spPr bwMode="auto">
          <a:xfrm>
            <a:off x="6477000" y="4227513"/>
            <a:ext cx="357188"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2" name="Line 36"/>
          <p:cNvSpPr>
            <a:spLocks noChangeShapeType="1"/>
          </p:cNvSpPr>
          <p:nvPr/>
        </p:nvSpPr>
        <p:spPr bwMode="auto">
          <a:xfrm flipV="1">
            <a:off x="6438900" y="3894138"/>
            <a:ext cx="333375" cy="19050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3" name="Line 37"/>
          <p:cNvSpPr>
            <a:spLocks noChangeShapeType="1"/>
          </p:cNvSpPr>
          <p:nvPr/>
        </p:nvSpPr>
        <p:spPr bwMode="auto">
          <a:xfrm flipH="1">
            <a:off x="6357938" y="3617913"/>
            <a:ext cx="195262" cy="347662"/>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4" name="Line 38"/>
          <p:cNvSpPr>
            <a:spLocks noChangeShapeType="1"/>
          </p:cNvSpPr>
          <p:nvPr/>
        </p:nvSpPr>
        <p:spPr bwMode="auto">
          <a:xfrm>
            <a:off x="5867400" y="3617913"/>
            <a:ext cx="157163" cy="252412"/>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5" name="Line 39"/>
          <p:cNvSpPr>
            <a:spLocks noChangeShapeType="1"/>
          </p:cNvSpPr>
          <p:nvPr/>
        </p:nvSpPr>
        <p:spPr bwMode="auto">
          <a:xfrm>
            <a:off x="5643563" y="3870325"/>
            <a:ext cx="247650" cy="147638"/>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6" name="Line 40"/>
          <p:cNvSpPr>
            <a:spLocks noChangeShapeType="1"/>
          </p:cNvSpPr>
          <p:nvPr/>
        </p:nvSpPr>
        <p:spPr bwMode="auto">
          <a:xfrm>
            <a:off x="5562600" y="4227513"/>
            <a:ext cx="223838"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7" name="Line 41"/>
          <p:cNvSpPr>
            <a:spLocks noChangeShapeType="1"/>
          </p:cNvSpPr>
          <p:nvPr/>
        </p:nvSpPr>
        <p:spPr bwMode="auto">
          <a:xfrm flipH="1">
            <a:off x="5638800" y="4475163"/>
            <a:ext cx="152400" cy="100012"/>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8" name="Line 42"/>
          <p:cNvSpPr>
            <a:spLocks noChangeShapeType="1"/>
          </p:cNvSpPr>
          <p:nvPr/>
        </p:nvSpPr>
        <p:spPr bwMode="auto">
          <a:xfrm flipV="1">
            <a:off x="6786563" y="3665538"/>
            <a:ext cx="381000" cy="20955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79" name="Line 43"/>
          <p:cNvSpPr>
            <a:spLocks noChangeShapeType="1"/>
          </p:cNvSpPr>
          <p:nvPr/>
        </p:nvSpPr>
        <p:spPr bwMode="auto">
          <a:xfrm flipV="1">
            <a:off x="6543675" y="3541713"/>
            <a:ext cx="166688" cy="90487"/>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80" name="Line 44"/>
          <p:cNvSpPr>
            <a:spLocks noChangeShapeType="1"/>
          </p:cNvSpPr>
          <p:nvPr/>
        </p:nvSpPr>
        <p:spPr bwMode="auto">
          <a:xfrm flipV="1">
            <a:off x="6191250" y="3427413"/>
            <a:ext cx="223838" cy="138112"/>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81" name="Line 45"/>
          <p:cNvSpPr>
            <a:spLocks noChangeShapeType="1"/>
          </p:cNvSpPr>
          <p:nvPr/>
        </p:nvSpPr>
        <p:spPr bwMode="auto">
          <a:xfrm flipV="1">
            <a:off x="6767513" y="4379913"/>
            <a:ext cx="347662" cy="200025"/>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82" name="Line 46"/>
          <p:cNvSpPr>
            <a:spLocks noChangeShapeType="1"/>
          </p:cNvSpPr>
          <p:nvPr/>
        </p:nvSpPr>
        <p:spPr bwMode="auto">
          <a:xfrm flipV="1">
            <a:off x="6553200" y="4622800"/>
            <a:ext cx="381000" cy="19050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28783" name="Line 47"/>
          <p:cNvSpPr>
            <a:spLocks noChangeShapeType="1"/>
          </p:cNvSpPr>
          <p:nvPr/>
        </p:nvSpPr>
        <p:spPr bwMode="auto">
          <a:xfrm flipV="1">
            <a:off x="6862763" y="4137025"/>
            <a:ext cx="142875" cy="85725"/>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nvGrpSpPr>
          <p:cNvPr id="628784" name="Group 48"/>
          <p:cNvGrpSpPr>
            <a:grpSpLocks/>
          </p:cNvGrpSpPr>
          <p:nvPr/>
        </p:nvGrpSpPr>
        <p:grpSpPr bwMode="auto">
          <a:xfrm>
            <a:off x="6692900" y="2349500"/>
            <a:ext cx="914400" cy="519113"/>
            <a:chOff x="4216" y="1457"/>
            <a:chExt cx="576" cy="327"/>
          </a:xfrm>
        </p:grpSpPr>
        <p:sp>
          <p:nvSpPr>
            <p:cNvPr id="628785" name="Text Box 49"/>
            <p:cNvSpPr txBox="1">
              <a:spLocks noChangeArrowheads="1"/>
            </p:cNvSpPr>
            <p:nvPr/>
          </p:nvSpPr>
          <p:spPr bwMode="auto">
            <a:xfrm>
              <a:off x="4533" y="1457"/>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8</a:t>
              </a:r>
              <a:endParaRPr lang="es-ES" altLang="es-ES" sz="2800">
                <a:solidFill>
                  <a:schemeClr val="hlink"/>
                </a:solidFill>
                <a:effectLst>
                  <a:outerShdw blurRad="38100" dist="38100" dir="2700000" algn="tl">
                    <a:srgbClr val="000000"/>
                  </a:outerShdw>
                </a:effectLst>
              </a:endParaRPr>
            </a:p>
          </p:txBody>
        </p:sp>
        <p:sp>
          <p:nvSpPr>
            <p:cNvPr id="628786" name="AutoShape 50"/>
            <p:cNvSpPr>
              <a:spLocks noChangeArrowheads="1"/>
            </p:cNvSpPr>
            <p:nvPr/>
          </p:nvSpPr>
          <p:spPr bwMode="auto">
            <a:xfrm rot="-16200000">
              <a:off x="4312" y="1464"/>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28787" name="Group 51"/>
          <p:cNvGrpSpPr>
            <a:grpSpLocks/>
          </p:cNvGrpSpPr>
          <p:nvPr/>
        </p:nvGrpSpPr>
        <p:grpSpPr bwMode="auto">
          <a:xfrm>
            <a:off x="4267200" y="3313113"/>
            <a:ext cx="838200" cy="609600"/>
            <a:chOff x="2688" y="2064"/>
            <a:chExt cx="528" cy="384"/>
          </a:xfrm>
        </p:grpSpPr>
        <p:sp>
          <p:nvSpPr>
            <p:cNvPr id="628788" name="Text Box 52"/>
            <p:cNvSpPr txBox="1">
              <a:spLocks noChangeArrowheads="1"/>
            </p:cNvSpPr>
            <p:nvPr/>
          </p:nvSpPr>
          <p:spPr bwMode="auto">
            <a:xfrm>
              <a:off x="2688" y="2064"/>
              <a:ext cx="259"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9</a:t>
              </a:r>
              <a:endParaRPr lang="es-ES" altLang="es-ES" sz="2800">
                <a:solidFill>
                  <a:schemeClr val="hlink"/>
                </a:solidFill>
                <a:effectLst>
                  <a:outerShdw blurRad="38100" dist="38100" dir="2700000" algn="tl">
                    <a:srgbClr val="000000"/>
                  </a:outerShdw>
                </a:effectLst>
              </a:endParaRPr>
            </a:p>
          </p:txBody>
        </p:sp>
        <p:sp>
          <p:nvSpPr>
            <p:cNvPr id="628789" name="AutoShape 53"/>
            <p:cNvSpPr>
              <a:spLocks noChangeArrowheads="1"/>
            </p:cNvSpPr>
            <p:nvPr/>
          </p:nvSpPr>
          <p:spPr bwMode="auto">
            <a:xfrm rot="-3517256">
              <a:off x="2976" y="2208"/>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28790" name="Group 54"/>
          <p:cNvGrpSpPr>
            <a:grpSpLocks/>
          </p:cNvGrpSpPr>
          <p:nvPr/>
        </p:nvGrpSpPr>
        <p:grpSpPr bwMode="auto">
          <a:xfrm>
            <a:off x="5867400" y="3048000"/>
            <a:ext cx="638175" cy="965200"/>
            <a:chOff x="3648" y="1872"/>
            <a:chExt cx="402" cy="608"/>
          </a:xfrm>
        </p:grpSpPr>
        <p:sp>
          <p:nvSpPr>
            <p:cNvPr id="628791" name="Text Box 55"/>
            <p:cNvSpPr txBox="1">
              <a:spLocks noChangeArrowheads="1"/>
            </p:cNvSpPr>
            <p:nvPr/>
          </p:nvSpPr>
          <p:spPr bwMode="auto">
            <a:xfrm>
              <a:off x="3648" y="1872"/>
              <a:ext cx="402"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chemeClr val="hlink"/>
                  </a:solidFill>
                  <a:effectLst>
                    <a:outerShdw blurRad="38100" dist="38100" dir="2700000" algn="tl">
                      <a:srgbClr val="000000"/>
                    </a:outerShdw>
                  </a:effectLst>
                </a:rPr>
                <a:t>10</a:t>
              </a:r>
              <a:endParaRPr lang="es-ES" altLang="es-ES" sz="2800">
                <a:solidFill>
                  <a:schemeClr val="hlink"/>
                </a:solidFill>
                <a:effectLst>
                  <a:outerShdw blurRad="38100" dist="38100" dir="2700000" algn="tl">
                    <a:srgbClr val="000000"/>
                  </a:outerShdw>
                </a:effectLst>
              </a:endParaRPr>
            </a:p>
          </p:txBody>
        </p:sp>
        <p:sp>
          <p:nvSpPr>
            <p:cNvPr id="628792" name="AutoShape 56"/>
            <p:cNvSpPr>
              <a:spLocks noChangeArrowheads="1"/>
            </p:cNvSpPr>
            <p:nvPr/>
          </p:nvSpPr>
          <p:spPr bwMode="auto">
            <a:xfrm>
              <a:off x="3776" y="2144"/>
              <a:ext cx="144" cy="336"/>
            </a:xfrm>
            <a:prstGeom prst="downArrow">
              <a:avLst>
                <a:gd name="adj1" fmla="val 50000"/>
                <a:gd name="adj2" fmla="val 58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628793" name="Group 57"/>
          <p:cNvGrpSpPr>
            <a:grpSpLocks/>
          </p:cNvGrpSpPr>
          <p:nvPr/>
        </p:nvGrpSpPr>
        <p:grpSpPr bwMode="auto">
          <a:xfrm>
            <a:off x="5305425" y="3251200"/>
            <a:ext cx="2085975" cy="1738313"/>
            <a:chOff x="3342" y="2048"/>
            <a:chExt cx="1314" cy="1095"/>
          </a:xfrm>
        </p:grpSpPr>
        <p:sp>
          <p:nvSpPr>
            <p:cNvPr id="628794" name="AutoShape 58"/>
            <p:cNvSpPr>
              <a:spLocks noChangeArrowheads="1"/>
            </p:cNvSpPr>
            <p:nvPr/>
          </p:nvSpPr>
          <p:spPr bwMode="auto">
            <a:xfrm rot="7475749">
              <a:off x="4088" y="2647"/>
              <a:ext cx="144" cy="336"/>
            </a:xfrm>
            <a:prstGeom prst="downArrow">
              <a:avLst>
                <a:gd name="adj1" fmla="val 50000"/>
                <a:gd name="adj2" fmla="val 58333"/>
              </a:avLst>
            </a:prstGeom>
            <a:solidFill>
              <a:srgbClr val="00FF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28795" name="Text Box 59"/>
            <p:cNvSpPr txBox="1">
              <a:spLocks noChangeArrowheads="1"/>
            </p:cNvSpPr>
            <p:nvPr/>
          </p:nvSpPr>
          <p:spPr bwMode="auto">
            <a:xfrm>
              <a:off x="4254" y="2816"/>
              <a:ext cx="402"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rgbClr val="66FF33"/>
                  </a:solidFill>
                  <a:effectLst>
                    <a:outerShdw blurRad="38100" dist="38100" dir="2700000" algn="tl">
                      <a:srgbClr val="000000"/>
                    </a:outerShdw>
                  </a:effectLst>
                </a:rPr>
                <a:t>11</a:t>
              </a:r>
              <a:endParaRPr lang="es-ES" altLang="es-ES" sz="2800">
                <a:solidFill>
                  <a:srgbClr val="66FF33"/>
                </a:solidFill>
                <a:effectLst>
                  <a:outerShdw blurRad="38100" dist="38100" dir="2700000" algn="tl">
                    <a:srgbClr val="000000"/>
                  </a:outerShdw>
                </a:effectLst>
              </a:endParaRPr>
            </a:p>
          </p:txBody>
        </p:sp>
        <p:sp>
          <p:nvSpPr>
            <p:cNvPr id="628796" name="Text Box 60"/>
            <p:cNvSpPr txBox="1">
              <a:spLocks noChangeArrowheads="1"/>
            </p:cNvSpPr>
            <p:nvPr/>
          </p:nvSpPr>
          <p:spPr bwMode="auto">
            <a:xfrm>
              <a:off x="3342" y="2048"/>
              <a:ext cx="402"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800">
                  <a:solidFill>
                    <a:srgbClr val="66FF33"/>
                  </a:solidFill>
                  <a:effectLst>
                    <a:outerShdw blurRad="38100" dist="38100" dir="2700000" algn="tl">
                      <a:srgbClr val="000000"/>
                    </a:outerShdw>
                  </a:effectLst>
                </a:rPr>
                <a:t>12</a:t>
              </a:r>
              <a:endParaRPr lang="es-ES" altLang="es-ES" sz="2800">
                <a:solidFill>
                  <a:srgbClr val="66FF33"/>
                </a:solidFill>
                <a:effectLst>
                  <a:outerShdw blurRad="38100" dist="38100" dir="2700000" algn="tl">
                    <a:srgbClr val="000000"/>
                  </a:outerShdw>
                </a:effectLst>
              </a:endParaRPr>
            </a:p>
          </p:txBody>
        </p:sp>
        <p:sp>
          <p:nvSpPr>
            <p:cNvPr id="628797" name="AutoShape 61"/>
            <p:cNvSpPr>
              <a:spLocks noChangeArrowheads="1"/>
            </p:cNvSpPr>
            <p:nvPr/>
          </p:nvSpPr>
          <p:spPr bwMode="auto">
            <a:xfrm>
              <a:off x="3488" y="2351"/>
              <a:ext cx="144" cy="336"/>
            </a:xfrm>
            <a:prstGeom prst="downArrow">
              <a:avLst>
                <a:gd name="adj1" fmla="val 50000"/>
                <a:gd name="adj2" fmla="val 58333"/>
              </a:avLst>
            </a:prstGeom>
            <a:solidFill>
              <a:srgbClr val="00FF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sp>
        <p:nvSpPr>
          <p:cNvPr id="628798" name="Text Box 62"/>
          <p:cNvSpPr txBox="1">
            <a:spLocks noChangeArrowheads="1"/>
          </p:cNvSpPr>
          <p:nvPr/>
        </p:nvSpPr>
        <p:spPr bwMode="auto">
          <a:xfrm>
            <a:off x="7162800" y="5546725"/>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solidFill>
                  <a:schemeClr val="bg2"/>
                </a:solidFill>
                <a:effectLst>
                  <a:outerShdw blurRad="38100" dist="38100" dir="2700000" algn="tl">
                    <a:srgbClr val="FFFFFF"/>
                  </a:outerShdw>
                </a:effectLst>
                <a:sym typeface="Symbol" pitchFamily="18" charset="2"/>
              </a:rPr>
              <a:t></a:t>
            </a:r>
            <a:r>
              <a:rPr lang="es-ES_tradnl" altLang="es-ES" sz="1000">
                <a:solidFill>
                  <a:schemeClr val="bg2"/>
                </a:solidFill>
                <a:effectLst>
                  <a:outerShdw blurRad="38100" dist="38100" dir="2700000" algn="tl">
                    <a:srgbClr val="FFFFFF"/>
                  </a:outerShdw>
                </a:effectLst>
                <a:sym typeface="Symbol" pitchFamily="18" charset="2"/>
              </a:rPr>
              <a:t> M. F. Cabanas: Técnicas para el mantenimiento y diagnóstico de máquinas eléctricas rotativas</a:t>
            </a:r>
            <a:endParaRPr lang="es-ES" altLang="es-ES" sz="1000">
              <a:solidFill>
                <a:schemeClr val="bg2"/>
              </a:solidFill>
              <a:effectLst>
                <a:outerShdw blurRad="38100" dist="38100" dir="2700000" algn="tl">
                  <a:srgbClr val="FFFFFF"/>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8744"/>
                                        </p:tgtEl>
                                        <p:attrNameLst>
                                          <p:attrName>style.visibility</p:attrName>
                                        </p:attrNameLst>
                                      </p:cBhvr>
                                      <p:to>
                                        <p:strVal val="visible"/>
                                      </p:to>
                                    </p:set>
                                    <p:animEffect transition="in" filter="dissolve">
                                      <p:cBhvr>
                                        <p:cTn id="7" dur="500"/>
                                        <p:tgtEl>
                                          <p:spTgt spid="6287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8747"/>
                                        </p:tgtEl>
                                        <p:attrNameLst>
                                          <p:attrName>style.visibility</p:attrName>
                                        </p:attrNameLst>
                                      </p:cBhvr>
                                      <p:to>
                                        <p:strVal val="visible"/>
                                      </p:to>
                                    </p:set>
                                    <p:animEffect transition="in" filter="dissolve">
                                      <p:cBhvr>
                                        <p:cTn id="12" dur="500"/>
                                        <p:tgtEl>
                                          <p:spTgt spid="628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28750"/>
                                        </p:tgtEl>
                                        <p:attrNameLst>
                                          <p:attrName>style.visibility</p:attrName>
                                        </p:attrNameLst>
                                      </p:cBhvr>
                                      <p:to>
                                        <p:strVal val="visible"/>
                                      </p:to>
                                    </p:set>
                                    <p:animEffect transition="in" filter="dissolve">
                                      <p:cBhvr>
                                        <p:cTn id="17" dur="500"/>
                                        <p:tgtEl>
                                          <p:spTgt spid="628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28753"/>
                                        </p:tgtEl>
                                        <p:attrNameLst>
                                          <p:attrName>style.visibility</p:attrName>
                                        </p:attrNameLst>
                                      </p:cBhvr>
                                      <p:to>
                                        <p:strVal val="visible"/>
                                      </p:to>
                                    </p:set>
                                    <p:animEffect transition="in" filter="dissolve">
                                      <p:cBhvr>
                                        <p:cTn id="22" dur="500"/>
                                        <p:tgtEl>
                                          <p:spTgt spid="6287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28762"/>
                                        </p:tgtEl>
                                        <p:attrNameLst>
                                          <p:attrName>style.visibility</p:attrName>
                                        </p:attrNameLst>
                                      </p:cBhvr>
                                      <p:to>
                                        <p:strVal val="visible"/>
                                      </p:to>
                                    </p:set>
                                    <p:animEffect transition="in" filter="dissolve">
                                      <p:cBhvr>
                                        <p:cTn id="27" dur="500"/>
                                        <p:tgtEl>
                                          <p:spTgt spid="6287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28756"/>
                                        </p:tgtEl>
                                        <p:attrNameLst>
                                          <p:attrName>style.visibility</p:attrName>
                                        </p:attrNameLst>
                                      </p:cBhvr>
                                      <p:to>
                                        <p:strVal val="visible"/>
                                      </p:to>
                                    </p:set>
                                    <p:animEffect transition="in" filter="dissolve">
                                      <p:cBhvr>
                                        <p:cTn id="32" dur="500"/>
                                        <p:tgtEl>
                                          <p:spTgt spid="6287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28759"/>
                                        </p:tgtEl>
                                        <p:attrNameLst>
                                          <p:attrName>style.visibility</p:attrName>
                                        </p:attrNameLst>
                                      </p:cBhvr>
                                      <p:to>
                                        <p:strVal val="visible"/>
                                      </p:to>
                                    </p:set>
                                    <p:animEffect transition="in" filter="dissolve">
                                      <p:cBhvr>
                                        <p:cTn id="37" dur="500"/>
                                        <p:tgtEl>
                                          <p:spTgt spid="6287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28784"/>
                                        </p:tgtEl>
                                        <p:attrNameLst>
                                          <p:attrName>style.visibility</p:attrName>
                                        </p:attrNameLst>
                                      </p:cBhvr>
                                      <p:to>
                                        <p:strVal val="visible"/>
                                      </p:to>
                                    </p:set>
                                    <p:animEffect transition="in" filter="dissolve">
                                      <p:cBhvr>
                                        <p:cTn id="42" dur="500"/>
                                        <p:tgtEl>
                                          <p:spTgt spid="6287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28787"/>
                                        </p:tgtEl>
                                        <p:attrNameLst>
                                          <p:attrName>style.visibility</p:attrName>
                                        </p:attrNameLst>
                                      </p:cBhvr>
                                      <p:to>
                                        <p:strVal val="visible"/>
                                      </p:to>
                                    </p:set>
                                    <p:animEffect transition="in" filter="dissolve">
                                      <p:cBhvr>
                                        <p:cTn id="47" dur="500"/>
                                        <p:tgtEl>
                                          <p:spTgt spid="6287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628790"/>
                                        </p:tgtEl>
                                        <p:attrNameLst>
                                          <p:attrName>style.visibility</p:attrName>
                                        </p:attrNameLst>
                                      </p:cBhvr>
                                      <p:to>
                                        <p:strVal val="visible"/>
                                      </p:to>
                                    </p:set>
                                    <p:animEffect transition="in" filter="dissolve">
                                      <p:cBhvr>
                                        <p:cTn id="52" dur="500"/>
                                        <p:tgtEl>
                                          <p:spTgt spid="6287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628793"/>
                                        </p:tgtEl>
                                        <p:attrNameLst>
                                          <p:attrName>style.visibility</p:attrName>
                                        </p:attrNameLst>
                                      </p:cBhvr>
                                      <p:to>
                                        <p:strVal val="visible"/>
                                      </p:to>
                                    </p:set>
                                    <p:animEffect transition="in" filter="dissolve">
                                      <p:cBhvr>
                                        <p:cTn id="57" dur="500"/>
                                        <p:tgtEl>
                                          <p:spTgt spid="62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9762" name="Group 2"/>
          <p:cNvGrpSpPr>
            <a:grpSpLocks/>
          </p:cNvGrpSpPr>
          <p:nvPr/>
        </p:nvGrpSpPr>
        <p:grpSpPr bwMode="auto">
          <a:xfrm>
            <a:off x="6400800" y="4876800"/>
            <a:ext cx="2286000" cy="1638300"/>
            <a:chOff x="240" y="2112"/>
            <a:chExt cx="1440" cy="1032"/>
          </a:xfrm>
        </p:grpSpPr>
        <p:sp>
          <p:nvSpPr>
            <p:cNvPr id="629763" name="Rectangle 3"/>
            <p:cNvSpPr>
              <a:spLocks noChangeArrowheads="1"/>
            </p:cNvSpPr>
            <p:nvPr/>
          </p:nvSpPr>
          <p:spPr bwMode="auto">
            <a:xfrm>
              <a:off x="240" y="2112"/>
              <a:ext cx="1440" cy="1032"/>
            </a:xfrm>
            <a:prstGeom prst="rect">
              <a:avLst/>
            </a:prstGeom>
            <a:solidFill>
              <a:schemeClr val="tx1"/>
            </a:solidFill>
            <a:ln w="952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629764" name="Picture 4" descr="C:\Temporal red\MOTOR CC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0" y="2112"/>
              <a:ext cx="1440" cy="10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9765" name="Group 5"/>
          <p:cNvGrpSpPr>
            <a:grpSpLocks/>
          </p:cNvGrpSpPr>
          <p:nvPr/>
        </p:nvGrpSpPr>
        <p:grpSpPr bwMode="auto">
          <a:xfrm>
            <a:off x="5029200" y="3200400"/>
            <a:ext cx="2286000" cy="1435100"/>
            <a:chOff x="2112" y="2592"/>
            <a:chExt cx="1440" cy="904"/>
          </a:xfrm>
        </p:grpSpPr>
        <p:sp>
          <p:nvSpPr>
            <p:cNvPr id="629766" name="Rectangle 6"/>
            <p:cNvSpPr>
              <a:spLocks noChangeArrowheads="1"/>
            </p:cNvSpPr>
            <p:nvPr/>
          </p:nvSpPr>
          <p:spPr bwMode="auto">
            <a:xfrm>
              <a:off x="2112" y="2592"/>
              <a:ext cx="1440" cy="904"/>
            </a:xfrm>
            <a:prstGeom prst="rect">
              <a:avLst/>
            </a:prstGeom>
            <a:solidFill>
              <a:schemeClr val="tx1"/>
            </a:solidFill>
            <a:ln w="952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629767" name="Picture 7" descr="C:\Temporal red\MOTOR CC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112" y="2592"/>
              <a:ext cx="1440" cy="900"/>
            </a:xfrm>
            <a:prstGeom prst="rect">
              <a:avLst/>
            </a:prstGeom>
            <a:noFill/>
            <a:extLst>
              <a:ext uri="{909E8E84-426E-40DD-AFC4-6F175D3DCCD1}">
                <a14:hiddenFill xmlns:a14="http://schemas.microsoft.com/office/drawing/2010/main">
                  <a:solidFill>
                    <a:srgbClr val="FFFFFF"/>
                  </a:solidFill>
                </a14:hiddenFill>
              </a:ext>
            </a:extLst>
          </p:spPr>
        </p:pic>
      </p:grpSp>
      <p:sp>
        <p:nvSpPr>
          <p:cNvPr id="629768" name="Rectangle 8"/>
          <p:cNvSpPr>
            <a:spLocks noChangeArrowheads="1"/>
          </p:cNvSpPr>
          <p:nvPr/>
        </p:nvSpPr>
        <p:spPr bwMode="auto">
          <a:xfrm>
            <a:off x="2286000" y="76200"/>
            <a:ext cx="4648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l"/>
            <a:r>
              <a:rPr lang="es-ES_tradnl" altLang="es-ES">
                <a:latin typeface="Tahoma" pitchFamily="34" charset="0"/>
              </a:rPr>
              <a:t>Motores de CC</a:t>
            </a:r>
            <a:endParaRPr lang="es-ES_tradnl" altLang="es-ES" b="0">
              <a:latin typeface="Tahoma" pitchFamily="34" charset="0"/>
            </a:endParaRPr>
          </a:p>
        </p:txBody>
      </p:sp>
      <p:grpSp>
        <p:nvGrpSpPr>
          <p:cNvPr id="629769" name="Group 9"/>
          <p:cNvGrpSpPr>
            <a:grpSpLocks/>
          </p:cNvGrpSpPr>
          <p:nvPr/>
        </p:nvGrpSpPr>
        <p:grpSpPr bwMode="auto">
          <a:xfrm>
            <a:off x="334963" y="3657600"/>
            <a:ext cx="4618037" cy="2819400"/>
            <a:chOff x="48" y="2400"/>
            <a:chExt cx="2909" cy="1776"/>
          </a:xfrm>
        </p:grpSpPr>
        <p:grpSp>
          <p:nvGrpSpPr>
            <p:cNvPr id="629770" name="Group 10"/>
            <p:cNvGrpSpPr>
              <a:grpSpLocks/>
            </p:cNvGrpSpPr>
            <p:nvPr/>
          </p:nvGrpSpPr>
          <p:grpSpPr bwMode="auto">
            <a:xfrm>
              <a:off x="223" y="2400"/>
              <a:ext cx="2459" cy="1569"/>
              <a:chOff x="384" y="2544"/>
              <a:chExt cx="2459" cy="1569"/>
            </a:xfrm>
          </p:grpSpPr>
          <p:sp>
            <p:nvSpPr>
              <p:cNvPr id="629771" name="Rectangle 11"/>
              <p:cNvSpPr>
                <a:spLocks noChangeArrowheads="1"/>
              </p:cNvSpPr>
              <p:nvPr/>
            </p:nvSpPr>
            <p:spPr bwMode="auto">
              <a:xfrm>
                <a:off x="384" y="2544"/>
                <a:ext cx="2448" cy="1560"/>
              </a:xfrm>
              <a:prstGeom prst="rect">
                <a:avLst/>
              </a:prstGeom>
              <a:solidFill>
                <a:schemeClr val="tx1"/>
              </a:solidFill>
              <a:ln w="952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62977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544"/>
                <a:ext cx="2459" cy="15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73" name="Text Box 13"/>
            <p:cNvSpPr txBox="1">
              <a:spLocks noChangeArrowheads="1"/>
            </p:cNvSpPr>
            <p:nvPr/>
          </p:nvSpPr>
          <p:spPr bwMode="auto">
            <a:xfrm>
              <a:off x="48" y="3964"/>
              <a:ext cx="2909"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600">
                  <a:effectLst>
                    <a:outerShdw blurRad="38100" dist="38100" dir="2700000" algn="tl">
                      <a:srgbClr val="000000"/>
                    </a:outerShdw>
                  </a:effectLst>
                </a:rPr>
                <a:t>Motor de CC de 6000 kW fabricado por ABB</a:t>
              </a:r>
              <a:endParaRPr lang="es-ES" altLang="es-ES" sz="1600">
                <a:effectLst>
                  <a:outerShdw blurRad="38100" dist="38100" dir="2700000" algn="tl">
                    <a:srgbClr val="000000"/>
                  </a:outerShdw>
                </a:effectLst>
              </a:endParaRPr>
            </a:p>
          </p:txBody>
        </p:sp>
      </p:grpSp>
      <p:grpSp>
        <p:nvGrpSpPr>
          <p:cNvPr id="629774" name="Group 14"/>
          <p:cNvGrpSpPr>
            <a:grpSpLocks/>
          </p:cNvGrpSpPr>
          <p:nvPr/>
        </p:nvGrpSpPr>
        <p:grpSpPr bwMode="auto">
          <a:xfrm>
            <a:off x="381000" y="1158875"/>
            <a:ext cx="4724400" cy="2193925"/>
            <a:chOff x="240" y="720"/>
            <a:chExt cx="2976" cy="1382"/>
          </a:xfrm>
        </p:grpSpPr>
        <p:pic>
          <p:nvPicPr>
            <p:cNvPr id="629775" name="Picture 15" descr="C:\Temporal red\Pequeño motor C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720"/>
              <a:ext cx="1080" cy="1332"/>
            </a:xfrm>
            <a:prstGeom prst="rect">
              <a:avLst/>
            </a:prstGeom>
            <a:noFill/>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629776" name="Picture 16" descr="C:\Temporal red\Pequeño motor CC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720"/>
              <a:ext cx="1080" cy="929"/>
            </a:xfrm>
            <a:prstGeom prst="rect">
              <a:avLst/>
            </a:prstGeom>
            <a:noFill/>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629777" name="Text Box 17"/>
            <p:cNvSpPr txBox="1">
              <a:spLocks noChangeArrowheads="1"/>
            </p:cNvSpPr>
            <p:nvPr/>
          </p:nvSpPr>
          <p:spPr bwMode="auto">
            <a:xfrm>
              <a:off x="1440" y="1736"/>
              <a:ext cx="1776"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600">
                  <a:effectLst>
                    <a:outerShdw blurRad="38100" dist="38100" dir="2700000" algn="tl">
                      <a:srgbClr val="000000"/>
                    </a:outerShdw>
                  </a:effectLst>
                </a:rPr>
                <a:t>Pequeños motores de CC e imanes permanentes</a:t>
              </a:r>
              <a:endParaRPr lang="es-ES" altLang="es-ES" sz="1600">
                <a:effectLst>
                  <a:outerShdw blurRad="38100" dist="38100" dir="2700000" algn="tl">
                    <a:srgbClr val="000000"/>
                  </a:outerShdw>
                </a:effectLst>
              </a:endParaRPr>
            </a:p>
          </p:txBody>
        </p:sp>
      </p:grpSp>
      <p:grpSp>
        <p:nvGrpSpPr>
          <p:cNvPr id="629778" name="Group 18"/>
          <p:cNvGrpSpPr>
            <a:grpSpLocks/>
          </p:cNvGrpSpPr>
          <p:nvPr/>
        </p:nvGrpSpPr>
        <p:grpSpPr bwMode="auto">
          <a:xfrm>
            <a:off x="4668838" y="914400"/>
            <a:ext cx="4017962" cy="2057400"/>
            <a:chOff x="2928" y="528"/>
            <a:chExt cx="2531" cy="1296"/>
          </a:xfrm>
        </p:grpSpPr>
        <p:pic>
          <p:nvPicPr>
            <p:cNvPr id="629779" name="Picture 19" descr="C:\Temporal red\Motor de CC de imanes permanente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528"/>
              <a:ext cx="995" cy="1296"/>
            </a:xfrm>
            <a:prstGeom prst="rect">
              <a:avLst/>
            </a:prstGeom>
            <a:noFill/>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629780" name="Text Box 20"/>
            <p:cNvSpPr txBox="1">
              <a:spLocks noChangeArrowheads="1"/>
            </p:cNvSpPr>
            <p:nvPr/>
          </p:nvSpPr>
          <p:spPr bwMode="auto">
            <a:xfrm>
              <a:off x="2928" y="864"/>
              <a:ext cx="1496" cy="5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1600">
                  <a:effectLst>
                    <a:outerShdw blurRad="38100" dist="38100" dir="2700000" algn="tl">
                      <a:srgbClr val="000000"/>
                    </a:outerShdw>
                  </a:effectLst>
                </a:rPr>
                <a:t>Motor de CC para aplicaciones de robótica</a:t>
              </a:r>
              <a:endParaRPr lang="es-ES" altLang="es-ES" sz="1600">
                <a:effectLst>
                  <a:outerShdw blurRad="38100" dist="38100" dir="2700000" algn="tl">
                    <a:srgbClr val="000000"/>
                  </a:outerShdw>
                </a:effectLst>
              </a:endParaRPr>
            </a:p>
          </p:txBody>
        </p:sp>
      </p:grpSp>
      <p:sp>
        <p:nvSpPr>
          <p:cNvPr id="629781" name="Text Box 21"/>
          <p:cNvSpPr txBox="1">
            <a:spLocks noChangeArrowheads="1"/>
          </p:cNvSpPr>
          <p:nvPr/>
        </p:nvSpPr>
        <p:spPr bwMode="auto">
          <a:xfrm>
            <a:off x="1905000" y="1143000"/>
            <a:ext cx="3733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1000">
                <a:effectLst>
                  <a:outerShdw blurRad="38100" dist="38100" dir="2700000" algn="tl">
                    <a:srgbClr val="000000"/>
                  </a:outerShdw>
                </a:effectLst>
                <a:sym typeface="Symbol" pitchFamily="18" charset="2"/>
              </a:rPr>
              <a:t>Catálogos comerciales</a:t>
            </a:r>
            <a:endParaRPr lang="es-ES" altLang="es-ES" sz="1000">
              <a:effectLst>
                <a:outerShdw blurRad="38100" dist="38100" dir="2700000" algn="tl">
                  <a:srgbClr val="000000"/>
                </a:outerShdw>
              </a:effectLst>
            </a:endParaRPr>
          </a:p>
        </p:txBody>
      </p:sp>
      <p:sp>
        <p:nvSpPr>
          <p:cNvPr id="629782" name="Text Box 22"/>
          <p:cNvSpPr txBox="1">
            <a:spLocks noChangeArrowheads="1"/>
          </p:cNvSpPr>
          <p:nvPr/>
        </p:nvSpPr>
        <p:spPr bwMode="auto">
          <a:xfrm>
            <a:off x="304800" y="3641725"/>
            <a:ext cx="403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1000">
                <a:effectLst>
                  <a:outerShdw blurRad="38100" dist="38100" dir="2700000" algn="tl">
                    <a:srgbClr val="000000"/>
                  </a:outerShdw>
                </a:effectLst>
                <a:sym typeface="Symbol" pitchFamily="18" charset="2"/>
              </a:rPr>
              <a:t>Fotografía realizada en los talleres de ABB Service Gijón</a:t>
            </a:r>
            <a:endParaRPr lang="es-ES" altLang="es-ES" sz="1000">
              <a:effectLst>
                <a:outerShdw blurRad="38100" dist="38100" dir="2700000" algn="tl">
                  <a:srgbClr val="000000"/>
                </a:outerShdw>
              </a:effectLst>
            </a:endParaRPr>
          </a:p>
        </p:txBody>
      </p:sp>
      <p:sp>
        <p:nvSpPr>
          <p:cNvPr id="629783" name="Text Box 23"/>
          <p:cNvSpPr txBox="1">
            <a:spLocks noChangeArrowheads="1"/>
          </p:cNvSpPr>
          <p:nvPr/>
        </p:nvSpPr>
        <p:spPr bwMode="auto">
          <a:xfrm>
            <a:off x="5181600" y="4556125"/>
            <a:ext cx="3733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1000">
                <a:effectLst>
                  <a:outerShdw blurRad="38100" dist="38100" dir="2700000" algn="tl">
                    <a:srgbClr val="000000"/>
                  </a:outerShdw>
                </a:effectLst>
                <a:sym typeface="Symbol" pitchFamily="18" charset="2"/>
              </a:rPr>
              <a:t>Catálogos comerciales</a:t>
            </a:r>
            <a:endParaRPr lang="es-ES" altLang="es-ES" sz="1000">
              <a:effectLst>
                <a:outerShdw blurRad="38100" dist="38100" dir="2700000" algn="tl">
                  <a:srgbClr val="000000"/>
                </a:outerShdw>
              </a:effectLst>
            </a:endParaRP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0786" name="Group 2"/>
          <p:cNvGrpSpPr>
            <a:grpSpLocks/>
          </p:cNvGrpSpPr>
          <p:nvPr/>
        </p:nvGrpSpPr>
        <p:grpSpPr bwMode="auto">
          <a:xfrm>
            <a:off x="304800" y="1860252"/>
            <a:ext cx="8470900" cy="3962400"/>
            <a:chOff x="192" y="1104"/>
            <a:chExt cx="5336" cy="2496"/>
          </a:xfrm>
        </p:grpSpPr>
        <p:sp>
          <p:nvSpPr>
            <p:cNvPr id="630787" name="Rectangle 3"/>
            <p:cNvSpPr>
              <a:spLocks noChangeArrowheads="1"/>
            </p:cNvSpPr>
            <p:nvPr/>
          </p:nvSpPr>
          <p:spPr bwMode="auto">
            <a:xfrm>
              <a:off x="200" y="1104"/>
              <a:ext cx="5328" cy="2496"/>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630788" name="Rectangle 4"/>
            <p:cNvSpPr>
              <a:spLocks noChangeArrowheads="1"/>
            </p:cNvSpPr>
            <p:nvPr/>
          </p:nvSpPr>
          <p:spPr bwMode="auto">
            <a:xfrm>
              <a:off x="192" y="1104"/>
              <a:ext cx="5328" cy="2496"/>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graphicFrame>
          <p:nvGraphicFramePr>
            <p:cNvPr id="630789" name="Object 5"/>
            <p:cNvGraphicFramePr>
              <a:graphicFrameLocks noChangeAspect="1"/>
            </p:cNvGraphicFramePr>
            <p:nvPr/>
          </p:nvGraphicFramePr>
          <p:xfrm>
            <a:off x="208" y="1106"/>
            <a:ext cx="5316" cy="2465"/>
          </p:xfrm>
          <a:graphic>
            <a:graphicData uri="http://schemas.openxmlformats.org/presentationml/2006/ole">
              <mc:AlternateContent xmlns:mc="http://schemas.openxmlformats.org/markup-compatibility/2006">
                <mc:Choice xmlns:v="urn:schemas-microsoft-com:vml" Requires="v">
                  <p:oleObj name="Imagen" r:id="rId3" imgW="4309920" imgH="1999440" progId="Word.Picture.8">
                    <p:embed/>
                  </p:oleObj>
                </mc:Choice>
                <mc:Fallback>
                  <p:oleObj name="Imagen" r:id="rId3" imgW="4309920" imgH="199944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 y="1106"/>
                          <a:ext cx="5316" cy="24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30790" name="Text Box 6"/>
          <p:cNvSpPr txBox="1">
            <a:spLocks noChangeArrowheads="1"/>
          </p:cNvSpPr>
          <p:nvPr/>
        </p:nvSpPr>
        <p:spPr bwMode="auto">
          <a:xfrm>
            <a:off x="611188" y="5975052"/>
            <a:ext cx="7770812" cy="622300"/>
          </a:xfrm>
          <a:prstGeom prst="rect">
            <a:avLst/>
          </a:prstGeom>
          <a:solidFill>
            <a:srgbClr val="FF0000"/>
          </a:solidFill>
          <a:ln w="12700">
            <a:miter lim="800000"/>
            <a:headEnd type="none" w="sm" len="sm"/>
            <a:tailEnd type="none" w="med" len="lg"/>
          </a:ln>
          <a:effectLst/>
          <a:scene3d>
            <a:camera prst="legacyObliqueTopRight"/>
            <a:lightRig rig="legacyFlat2" dir="t"/>
          </a:scene3d>
          <a:sp3d extrusionH="49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1700">
                <a:effectLst>
                  <a:outerShdw blurRad="38100" dist="38100" dir="2700000" algn="tl">
                    <a:srgbClr val="000000"/>
                  </a:outerShdw>
                </a:effectLst>
              </a:rPr>
              <a:t>La FEM que se obtiene a la salida de la máquina varía en el tiempo ya que esta máquina no dispone de colector</a:t>
            </a:r>
            <a:endParaRPr lang="es-ES_tradnl" altLang="es-ES" sz="2000" b="0">
              <a:effectLst>
                <a:outerShdw blurRad="38100" dist="38100" dir="2700000" algn="tl">
                  <a:srgbClr val="000000"/>
                </a:outerShdw>
              </a:effectLst>
            </a:endParaRPr>
          </a:p>
        </p:txBody>
      </p:sp>
      <p:sp>
        <p:nvSpPr>
          <p:cNvPr id="630791" name="Rectangle 7"/>
          <p:cNvSpPr>
            <a:spLocks noChangeArrowheads="1"/>
          </p:cNvSpPr>
          <p:nvPr/>
        </p:nvSpPr>
        <p:spPr bwMode="auto">
          <a:xfrm>
            <a:off x="1143000" y="3048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700">
                <a:latin typeface="Tahoma" pitchFamily="34" charset="0"/>
              </a:rPr>
              <a:t>6.3. Funcionamiento como generador</a:t>
            </a:r>
            <a:r>
              <a:rPr lang="es-ES_tradnl" altLang="es-ES">
                <a:latin typeface="Tahoma" pitchFamily="34" charset="0"/>
              </a:rPr>
              <a:t> I</a:t>
            </a:r>
            <a:endParaRPr lang="es-ES_tradnl" altLang="es-ES" b="0">
              <a:latin typeface="Tahoma" pitchFamily="34" charset="0"/>
            </a:endParaRPr>
          </a:p>
        </p:txBody>
      </p:sp>
      <p:sp>
        <p:nvSpPr>
          <p:cNvPr id="630792" name="Text Box 8"/>
          <p:cNvSpPr txBox="1">
            <a:spLocks noChangeArrowheads="1"/>
          </p:cNvSpPr>
          <p:nvPr/>
        </p:nvSpPr>
        <p:spPr bwMode="auto">
          <a:xfrm>
            <a:off x="7010400" y="4755852"/>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solidFill>
                  <a:schemeClr val="bg2"/>
                </a:solidFill>
                <a:effectLst>
                  <a:outerShdw blurRad="38100" dist="38100" dir="2700000" algn="tl">
                    <a:srgbClr val="FFFFFF"/>
                  </a:outerShdw>
                </a:effectLst>
                <a:sym typeface="Symbol" pitchFamily="18" charset="2"/>
              </a:rPr>
              <a:t></a:t>
            </a:r>
            <a:r>
              <a:rPr lang="es-ES_tradnl" altLang="es-ES" sz="1000">
                <a:solidFill>
                  <a:schemeClr val="bg2"/>
                </a:solidFill>
                <a:effectLst>
                  <a:outerShdw blurRad="38100" dist="38100" dir="2700000" algn="tl">
                    <a:srgbClr val="FFFFFF"/>
                  </a:outerShdw>
                </a:effectLst>
                <a:sym typeface="Symbol" pitchFamily="18" charset="2"/>
              </a:rPr>
              <a:t> M. F. Cabanas: Técnicas para el mantenimiento y diagnóstico de máquinas eléctricas rotativas</a:t>
            </a:r>
            <a:endParaRPr lang="es-ES" altLang="es-ES" sz="1000">
              <a:solidFill>
                <a:schemeClr val="bg2"/>
              </a:solidFill>
              <a:effectLst>
                <a:outerShdw blurRad="38100" dist="38100" dir="2700000" algn="tl">
                  <a:srgbClr val="FFFFFF"/>
                </a:outerShdw>
              </a:effectLst>
            </a:endParaRP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ChangeArrowheads="1"/>
          </p:cNvSpPr>
          <p:nvPr/>
        </p:nvSpPr>
        <p:spPr bwMode="auto">
          <a:xfrm>
            <a:off x="3509963" y="1948582"/>
            <a:ext cx="5422900" cy="4572000"/>
          </a:xfrm>
          <a:prstGeom prst="rect">
            <a:avLst/>
          </a:prstGeom>
          <a:solidFill>
            <a:schemeClr val="tx1"/>
          </a:solidFill>
          <a:ln w="952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pic>
        <p:nvPicPr>
          <p:cNvPr id="631811" name="Picture 3" descr="C:\Mis documentos\Ingeniería Eléctrica\Maquina CC.TIF"/>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948582"/>
            <a:ext cx="5427663" cy="457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chemeClr val="bg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1812" name="Line 4"/>
          <p:cNvSpPr>
            <a:spLocks noChangeShapeType="1"/>
          </p:cNvSpPr>
          <p:nvPr/>
        </p:nvSpPr>
        <p:spPr bwMode="auto">
          <a:xfrm flipV="1">
            <a:off x="4495800" y="4696544"/>
            <a:ext cx="0" cy="644525"/>
          </a:xfrm>
          <a:prstGeom prst="line">
            <a:avLst/>
          </a:prstGeom>
          <a:noFill/>
          <a:ln w="38100">
            <a:solidFill>
              <a:schemeClr val="hlink"/>
            </a:solidFill>
            <a:round/>
            <a:headEnd type="none" w="sm" len="sm"/>
            <a:tailEnd type="triangle" w="lg"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631813" name="Text Box 5"/>
          <p:cNvSpPr txBox="1">
            <a:spLocks noChangeArrowheads="1"/>
          </p:cNvSpPr>
          <p:nvPr/>
        </p:nvSpPr>
        <p:spPr bwMode="auto">
          <a:xfrm>
            <a:off x="3962400" y="4691782"/>
            <a:ext cx="466725" cy="701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l">
              <a:spcBef>
                <a:spcPct val="0"/>
              </a:spcBef>
            </a:pPr>
            <a:r>
              <a:rPr lang="es-ES_tradnl" altLang="es-ES" sz="4000">
                <a:solidFill>
                  <a:schemeClr val="hlink"/>
                </a:solidFill>
                <a:effectLst>
                  <a:outerShdw blurRad="38100" dist="38100" dir="2700000" algn="tl">
                    <a:srgbClr val="000000"/>
                  </a:outerShdw>
                </a:effectLst>
              </a:rPr>
              <a:t>E</a:t>
            </a:r>
          </a:p>
        </p:txBody>
      </p:sp>
      <p:sp>
        <p:nvSpPr>
          <p:cNvPr id="631814" name="Line 6"/>
          <p:cNvSpPr>
            <a:spLocks noChangeShapeType="1"/>
          </p:cNvSpPr>
          <p:nvPr/>
        </p:nvSpPr>
        <p:spPr bwMode="auto">
          <a:xfrm>
            <a:off x="5945188" y="5680794"/>
            <a:ext cx="0" cy="639763"/>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15" name="Line 7"/>
          <p:cNvSpPr>
            <a:spLocks noChangeShapeType="1"/>
          </p:cNvSpPr>
          <p:nvPr/>
        </p:nvSpPr>
        <p:spPr bwMode="auto">
          <a:xfrm>
            <a:off x="6223000" y="5772869"/>
            <a:ext cx="0" cy="517525"/>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16" name="Line 8"/>
          <p:cNvSpPr>
            <a:spLocks noChangeShapeType="1"/>
          </p:cNvSpPr>
          <p:nvPr/>
        </p:nvSpPr>
        <p:spPr bwMode="auto">
          <a:xfrm>
            <a:off x="6527800" y="5803032"/>
            <a:ext cx="0" cy="487362"/>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17" name="Line 9"/>
          <p:cNvSpPr>
            <a:spLocks noChangeShapeType="1"/>
          </p:cNvSpPr>
          <p:nvPr/>
        </p:nvSpPr>
        <p:spPr bwMode="auto">
          <a:xfrm>
            <a:off x="6821488" y="5782394"/>
            <a:ext cx="0" cy="427038"/>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18" name="Line 10"/>
          <p:cNvSpPr>
            <a:spLocks noChangeShapeType="1"/>
          </p:cNvSpPr>
          <p:nvPr/>
        </p:nvSpPr>
        <p:spPr bwMode="auto">
          <a:xfrm>
            <a:off x="7105650" y="5671269"/>
            <a:ext cx="0" cy="508000"/>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19" name="Line 11"/>
          <p:cNvSpPr>
            <a:spLocks noChangeShapeType="1"/>
          </p:cNvSpPr>
          <p:nvPr/>
        </p:nvSpPr>
        <p:spPr bwMode="auto">
          <a:xfrm>
            <a:off x="7340600" y="5456957"/>
            <a:ext cx="0" cy="701675"/>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0" name="Line 12"/>
          <p:cNvSpPr>
            <a:spLocks noChangeShapeType="1"/>
          </p:cNvSpPr>
          <p:nvPr/>
        </p:nvSpPr>
        <p:spPr bwMode="auto">
          <a:xfrm>
            <a:off x="7146925" y="4055194"/>
            <a:ext cx="0" cy="1230313"/>
          </a:xfrm>
          <a:prstGeom prst="line">
            <a:avLst/>
          </a:prstGeom>
          <a:noFill/>
          <a:ln w="1587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1" name="Line 13"/>
          <p:cNvSpPr>
            <a:spLocks noChangeShapeType="1"/>
          </p:cNvSpPr>
          <p:nvPr/>
        </p:nvSpPr>
        <p:spPr bwMode="auto">
          <a:xfrm>
            <a:off x="6953250" y="3893269"/>
            <a:ext cx="0" cy="1544638"/>
          </a:xfrm>
          <a:prstGeom prst="line">
            <a:avLst/>
          </a:prstGeom>
          <a:noFill/>
          <a:ln w="1587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2" name="Line 14"/>
          <p:cNvSpPr>
            <a:spLocks noChangeShapeType="1"/>
          </p:cNvSpPr>
          <p:nvPr/>
        </p:nvSpPr>
        <p:spPr bwMode="auto">
          <a:xfrm>
            <a:off x="6761163" y="3872632"/>
            <a:ext cx="0" cy="1625600"/>
          </a:xfrm>
          <a:prstGeom prst="line">
            <a:avLst/>
          </a:prstGeom>
          <a:noFill/>
          <a:ln w="1587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3" name="Line 15"/>
          <p:cNvSpPr>
            <a:spLocks noChangeShapeType="1"/>
          </p:cNvSpPr>
          <p:nvPr/>
        </p:nvSpPr>
        <p:spPr bwMode="auto">
          <a:xfrm>
            <a:off x="6507163" y="3863107"/>
            <a:ext cx="0" cy="1706562"/>
          </a:xfrm>
          <a:prstGeom prst="line">
            <a:avLst/>
          </a:prstGeom>
          <a:noFill/>
          <a:ln w="1587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4" name="Line 16"/>
          <p:cNvSpPr>
            <a:spLocks noChangeShapeType="1"/>
          </p:cNvSpPr>
          <p:nvPr/>
        </p:nvSpPr>
        <p:spPr bwMode="auto">
          <a:xfrm>
            <a:off x="6273800" y="3831357"/>
            <a:ext cx="0" cy="1706562"/>
          </a:xfrm>
          <a:prstGeom prst="line">
            <a:avLst/>
          </a:prstGeom>
          <a:noFill/>
          <a:ln w="1587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5" name="Line 17"/>
          <p:cNvSpPr>
            <a:spLocks noChangeShapeType="1"/>
          </p:cNvSpPr>
          <p:nvPr/>
        </p:nvSpPr>
        <p:spPr bwMode="auto">
          <a:xfrm>
            <a:off x="6061075" y="3913907"/>
            <a:ext cx="0" cy="1524000"/>
          </a:xfrm>
          <a:prstGeom prst="line">
            <a:avLst/>
          </a:prstGeom>
          <a:noFill/>
          <a:ln w="1587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6" name="Line 18"/>
          <p:cNvSpPr>
            <a:spLocks noChangeShapeType="1"/>
          </p:cNvSpPr>
          <p:nvPr/>
        </p:nvSpPr>
        <p:spPr bwMode="auto">
          <a:xfrm>
            <a:off x="5876925" y="4056782"/>
            <a:ext cx="0" cy="1258887"/>
          </a:xfrm>
          <a:prstGeom prst="line">
            <a:avLst/>
          </a:prstGeom>
          <a:noFill/>
          <a:ln w="1587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7" name="Line 19"/>
          <p:cNvSpPr>
            <a:spLocks noChangeShapeType="1"/>
          </p:cNvSpPr>
          <p:nvPr/>
        </p:nvSpPr>
        <p:spPr bwMode="auto">
          <a:xfrm>
            <a:off x="5727700" y="5534744"/>
            <a:ext cx="0" cy="639763"/>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8" name="Line 20"/>
          <p:cNvSpPr>
            <a:spLocks noChangeShapeType="1"/>
          </p:cNvSpPr>
          <p:nvPr/>
        </p:nvSpPr>
        <p:spPr bwMode="auto">
          <a:xfrm>
            <a:off x="7321550" y="3020144"/>
            <a:ext cx="0" cy="833438"/>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29" name="Line 21"/>
          <p:cNvSpPr>
            <a:spLocks noChangeShapeType="1"/>
          </p:cNvSpPr>
          <p:nvPr/>
        </p:nvSpPr>
        <p:spPr bwMode="auto">
          <a:xfrm>
            <a:off x="7067550" y="2989982"/>
            <a:ext cx="0" cy="660400"/>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30" name="Line 22"/>
          <p:cNvSpPr>
            <a:spLocks noChangeShapeType="1"/>
          </p:cNvSpPr>
          <p:nvPr/>
        </p:nvSpPr>
        <p:spPr bwMode="auto">
          <a:xfrm>
            <a:off x="6783388" y="3021732"/>
            <a:ext cx="0" cy="538162"/>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31" name="Line 23"/>
          <p:cNvSpPr>
            <a:spLocks noChangeShapeType="1"/>
          </p:cNvSpPr>
          <p:nvPr/>
        </p:nvSpPr>
        <p:spPr bwMode="auto">
          <a:xfrm>
            <a:off x="6488113" y="3010619"/>
            <a:ext cx="0" cy="558800"/>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32" name="Line 24"/>
          <p:cNvSpPr>
            <a:spLocks noChangeShapeType="1"/>
          </p:cNvSpPr>
          <p:nvPr/>
        </p:nvSpPr>
        <p:spPr bwMode="auto">
          <a:xfrm flipH="1">
            <a:off x="6172200" y="2943944"/>
            <a:ext cx="0" cy="685800"/>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33" name="Line 25"/>
          <p:cNvSpPr>
            <a:spLocks noChangeShapeType="1"/>
          </p:cNvSpPr>
          <p:nvPr/>
        </p:nvSpPr>
        <p:spPr bwMode="auto">
          <a:xfrm>
            <a:off x="5938838" y="3029669"/>
            <a:ext cx="0" cy="660400"/>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631834" name="Line 26"/>
          <p:cNvSpPr>
            <a:spLocks noChangeShapeType="1"/>
          </p:cNvSpPr>
          <p:nvPr/>
        </p:nvSpPr>
        <p:spPr bwMode="auto">
          <a:xfrm>
            <a:off x="5716588" y="3182069"/>
            <a:ext cx="0" cy="660400"/>
          </a:xfrm>
          <a:prstGeom prst="line">
            <a:avLst/>
          </a:prstGeom>
          <a:noFill/>
          <a:ln w="2222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pic>
        <p:nvPicPr>
          <p:cNvPr id="631835" name="Picture 27" descr="C:\Mis documentos\Ingeniería Eléctrica\flujo.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77182"/>
            <a:ext cx="2116138" cy="1881187"/>
          </a:xfrm>
          <a:prstGeom prst="rect">
            <a:avLst/>
          </a:prstGeom>
          <a:noFill/>
          <a:extLst>
            <a:ext uri="{909E8E84-426E-40DD-AFC4-6F175D3DCCD1}">
              <a14:hiddenFill xmlns:a14="http://schemas.microsoft.com/office/drawing/2010/main">
                <a:solidFill>
                  <a:srgbClr val="FFFFFF"/>
                </a:solidFill>
              </a14:hiddenFill>
            </a:ext>
          </a:extLst>
        </p:spPr>
      </p:pic>
      <p:sp>
        <p:nvSpPr>
          <p:cNvPr id="631836" name="Text Box 28"/>
          <p:cNvSpPr txBox="1">
            <a:spLocks noChangeArrowheads="1"/>
          </p:cNvSpPr>
          <p:nvPr/>
        </p:nvSpPr>
        <p:spPr bwMode="auto">
          <a:xfrm>
            <a:off x="4267200" y="3243982"/>
            <a:ext cx="473075" cy="3667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s-ES_tradnl" altLang="es-ES" sz="1800">
                <a:solidFill>
                  <a:schemeClr val="bg2"/>
                </a:solidFill>
                <a:effectLst>
                  <a:outerShdw blurRad="38100" dist="38100" dir="2700000" algn="tl">
                    <a:srgbClr val="FFFFFF"/>
                  </a:outerShdw>
                </a:effectLst>
              </a:rPr>
              <a:t>d</a:t>
            </a:r>
            <a:r>
              <a:rPr lang="es-ES_tradnl" altLang="es-ES" sz="1800">
                <a:solidFill>
                  <a:schemeClr val="bg2"/>
                </a:solidFill>
                <a:effectLst>
                  <a:outerShdw blurRad="38100" dist="38100" dir="2700000" algn="tl">
                    <a:srgbClr val="FFFFFF"/>
                  </a:outerShdw>
                </a:effectLst>
                <a:sym typeface="Symbol" pitchFamily="18" charset="2"/>
              </a:rPr>
              <a:t></a:t>
            </a:r>
            <a:endParaRPr lang="es-ES_tradnl" altLang="es-ES" sz="1800">
              <a:solidFill>
                <a:schemeClr val="bg2"/>
              </a:solidFill>
              <a:effectLst>
                <a:outerShdw blurRad="38100" dist="38100" dir="2700000" algn="tl">
                  <a:srgbClr val="FFFFFF"/>
                </a:outerShdw>
              </a:effectLst>
            </a:endParaRPr>
          </a:p>
        </p:txBody>
      </p:sp>
      <p:graphicFrame>
        <p:nvGraphicFramePr>
          <p:cNvPr id="631837" name="Object 29"/>
          <p:cNvGraphicFramePr>
            <a:graphicFrameLocks noChangeAspect="1"/>
          </p:cNvGraphicFramePr>
          <p:nvPr>
            <p:extLst>
              <p:ext uri="{D42A27DB-BD31-4B8C-83A1-F6EECF244321}">
                <p14:modId xmlns:p14="http://schemas.microsoft.com/office/powerpoint/2010/main" val="3721587074"/>
              </p:ext>
            </p:extLst>
          </p:nvPr>
        </p:nvGraphicFramePr>
        <p:xfrm>
          <a:off x="304800" y="2108919"/>
          <a:ext cx="1897063" cy="390525"/>
        </p:xfrm>
        <a:graphic>
          <a:graphicData uri="http://schemas.openxmlformats.org/presentationml/2006/ole">
            <mc:AlternateContent xmlns:mc="http://schemas.openxmlformats.org/markup-compatibility/2006">
              <mc:Choice xmlns:v="urn:schemas-microsoft-com:vml" Requires="v">
                <p:oleObj name="Ecuación" r:id="rId5" imgW="977760" imgH="203040" progId="Equation.3">
                  <p:embed/>
                </p:oleObj>
              </mc:Choice>
              <mc:Fallback>
                <p:oleObj name="Ecuación" r:id="rId5" imgW="977760" imgH="20304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108919"/>
                        <a:ext cx="1897063" cy="3905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838" name="Object 30"/>
          <p:cNvGraphicFramePr>
            <a:graphicFrameLocks noChangeAspect="1"/>
          </p:cNvGraphicFramePr>
          <p:nvPr>
            <p:extLst>
              <p:ext uri="{D42A27DB-BD31-4B8C-83A1-F6EECF244321}">
                <p14:modId xmlns:p14="http://schemas.microsoft.com/office/powerpoint/2010/main" val="1990244187"/>
              </p:ext>
            </p:extLst>
          </p:nvPr>
        </p:nvGraphicFramePr>
        <p:xfrm>
          <a:off x="338138" y="2474044"/>
          <a:ext cx="1897062" cy="876300"/>
        </p:xfrm>
        <a:graphic>
          <a:graphicData uri="http://schemas.openxmlformats.org/presentationml/2006/ole">
            <mc:AlternateContent xmlns:mc="http://schemas.openxmlformats.org/markup-compatibility/2006">
              <mc:Choice xmlns:v="urn:schemas-microsoft-com:vml" Requires="v">
                <p:oleObj name="Ecuación" r:id="rId7" imgW="1041120" imgH="482400" progId="Equation.3">
                  <p:embed/>
                </p:oleObj>
              </mc:Choice>
              <mc:Fallback>
                <p:oleObj name="Ecuación" r:id="rId7" imgW="1041120" imgH="48240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138" y="2474044"/>
                        <a:ext cx="1897062"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839" name="Object 31"/>
          <p:cNvGraphicFramePr>
            <a:graphicFrameLocks noChangeAspect="1"/>
          </p:cNvGraphicFramePr>
          <p:nvPr>
            <p:extLst>
              <p:ext uri="{D42A27DB-BD31-4B8C-83A1-F6EECF244321}">
                <p14:modId xmlns:p14="http://schemas.microsoft.com/office/powerpoint/2010/main" val="518096095"/>
              </p:ext>
            </p:extLst>
          </p:nvPr>
        </p:nvGraphicFramePr>
        <p:xfrm>
          <a:off x="358775" y="3258269"/>
          <a:ext cx="2232025" cy="396875"/>
        </p:xfrm>
        <a:graphic>
          <a:graphicData uri="http://schemas.openxmlformats.org/presentationml/2006/ole">
            <mc:AlternateContent xmlns:mc="http://schemas.openxmlformats.org/markup-compatibility/2006">
              <mc:Choice xmlns:v="urn:schemas-microsoft-com:vml" Requires="v">
                <p:oleObj name="Ecuación" r:id="rId9" imgW="990360" imgH="177480" progId="Equation.3">
                  <p:embed/>
                </p:oleObj>
              </mc:Choice>
              <mc:Fallback>
                <p:oleObj name="Ecuación" r:id="rId9" imgW="990360" imgH="17748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775" y="3258269"/>
                        <a:ext cx="2232025" cy="3968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840" name="Object 32"/>
          <p:cNvGraphicFramePr>
            <a:graphicFrameLocks noChangeAspect="1"/>
          </p:cNvGraphicFramePr>
          <p:nvPr>
            <p:extLst>
              <p:ext uri="{D42A27DB-BD31-4B8C-83A1-F6EECF244321}">
                <p14:modId xmlns:p14="http://schemas.microsoft.com/office/powerpoint/2010/main" val="224499442"/>
              </p:ext>
            </p:extLst>
          </p:nvPr>
        </p:nvGraphicFramePr>
        <p:xfrm>
          <a:off x="542925" y="1572344"/>
          <a:ext cx="1666875" cy="407988"/>
        </p:xfrm>
        <a:graphic>
          <a:graphicData uri="http://schemas.openxmlformats.org/presentationml/2006/ole">
            <mc:AlternateContent xmlns:mc="http://schemas.openxmlformats.org/markup-compatibility/2006">
              <mc:Choice xmlns:v="urn:schemas-microsoft-com:vml" Requires="v">
                <p:oleObj name="Ecuación" r:id="rId11" imgW="825480" imgH="203040" progId="Equation.3">
                  <p:embed/>
                </p:oleObj>
              </mc:Choice>
              <mc:Fallback>
                <p:oleObj name="Ecuación" r:id="rId11" imgW="825480" imgH="20304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925" y="1572344"/>
                        <a:ext cx="1666875" cy="4079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841" name="Object 33"/>
          <p:cNvGraphicFramePr>
            <a:graphicFrameLocks noChangeAspect="1"/>
          </p:cNvGraphicFramePr>
          <p:nvPr>
            <p:extLst>
              <p:ext uri="{D42A27DB-BD31-4B8C-83A1-F6EECF244321}">
                <p14:modId xmlns:p14="http://schemas.microsoft.com/office/powerpoint/2010/main" val="2162247117"/>
              </p:ext>
            </p:extLst>
          </p:nvPr>
        </p:nvGraphicFramePr>
        <p:xfrm>
          <a:off x="304800" y="5336307"/>
          <a:ext cx="2867025" cy="731837"/>
        </p:xfrm>
        <a:graphic>
          <a:graphicData uri="http://schemas.openxmlformats.org/presentationml/2006/ole">
            <mc:AlternateContent xmlns:mc="http://schemas.openxmlformats.org/markup-compatibility/2006">
              <mc:Choice xmlns:v="urn:schemas-microsoft-com:vml" Requires="v">
                <p:oleObj name="Ecuación" r:id="rId13" imgW="1536480" imgH="393480" progId="Equation.3">
                  <p:embed/>
                </p:oleObj>
              </mc:Choice>
              <mc:Fallback>
                <p:oleObj name="Ecuación" r:id="rId13" imgW="1536480" imgH="39348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5336307"/>
                        <a:ext cx="2867025" cy="731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31842" name="Group 34"/>
          <p:cNvGrpSpPr>
            <a:grpSpLocks/>
          </p:cNvGrpSpPr>
          <p:nvPr/>
        </p:nvGrpSpPr>
        <p:grpSpPr bwMode="auto">
          <a:xfrm>
            <a:off x="228600" y="6082432"/>
            <a:ext cx="2146300" cy="431800"/>
            <a:chOff x="144" y="3801"/>
            <a:chExt cx="1352" cy="272"/>
          </a:xfrm>
          <a:solidFill>
            <a:srgbClr val="C00000"/>
          </a:solidFill>
        </p:grpSpPr>
        <p:sp>
          <p:nvSpPr>
            <p:cNvPr id="631843" name="Rectangle 35"/>
            <p:cNvSpPr>
              <a:spLocks noChangeArrowheads="1"/>
            </p:cNvSpPr>
            <p:nvPr/>
          </p:nvSpPr>
          <p:spPr bwMode="auto">
            <a:xfrm>
              <a:off x="144" y="3801"/>
              <a:ext cx="1352" cy="272"/>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aphicFrame>
          <p:nvGraphicFramePr>
            <p:cNvPr id="631844" name="Object 36"/>
            <p:cNvGraphicFramePr>
              <a:graphicFrameLocks noChangeAspect="1"/>
            </p:cNvGraphicFramePr>
            <p:nvPr/>
          </p:nvGraphicFramePr>
          <p:xfrm>
            <a:off x="225" y="3821"/>
            <a:ext cx="1191" cy="239"/>
          </p:xfrm>
          <a:graphic>
            <a:graphicData uri="http://schemas.openxmlformats.org/presentationml/2006/ole">
              <mc:AlternateContent xmlns:mc="http://schemas.openxmlformats.org/markup-compatibility/2006">
                <mc:Choice xmlns:v="urn:schemas-microsoft-com:vml" Requires="v">
                  <p:oleObj name="Ecuación" r:id="rId15" imgW="749160" imgH="152280" progId="Equation.3">
                    <p:embed/>
                  </p:oleObj>
                </mc:Choice>
                <mc:Fallback>
                  <p:oleObj name="Ecuación" r:id="rId15" imgW="749160" imgH="15228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5" y="3821"/>
                          <a:ext cx="1191" cy="23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31845" name="Text Box 37"/>
          <p:cNvSpPr txBox="1">
            <a:spLocks noChangeArrowheads="1"/>
          </p:cNvSpPr>
          <p:nvPr/>
        </p:nvSpPr>
        <p:spPr bwMode="auto">
          <a:xfrm>
            <a:off x="228600" y="3739282"/>
            <a:ext cx="3162300" cy="1490662"/>
          </a:xfrm>
          <a:prstGeom prst="rect">
            <a:avLst/>
          </a:prstGeom>
          <a:noFill/>
          <a:ln w="25400">
            <a:solidFill>
              <a:srgbClr val="FF0000"/>
            </a:solidFill>
            <a:miter lim="800000"/>
            <a:headEnd type="none" w="sm" len="sm"/>
            <a:tailEnd type="none" w="med" len="lg"/>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Lst>
        </p:spPr>
        <p:txBody>
          <a:bodyPr>
            <a:spAutoFit/>
          </a:bodyPr>
          <a:lstStyle/>
          <a:p>
            <a:pPr algn="l">
              <a:spcBef>
                <a:spcPct val="0"/>
              </a:spcBef>
            </a:pPr>
            <a:r>
              <a:rPr lang="es-ES_tradnl" altLang="es-ES" sz="1800" dirty="0">
                <a:effectLst>
                  <a:outerShdw blurRad="38100" dist="38100" dir="2700000" algn="tl">
                    <a:srgbClr val="000000"/>
                  </a:outerShdw>
                </a:effectLst>
              </a:rPr>
              <a:t>Si la espira gira con velo-</a:t>
            </a:r>
            <a:r>
              <a:rPr lang="es-ES_tradnl" altLang="es-ES" sz="1800" dirty="0" err="1">
                <a:effectLst>
                  <a:outerShdw blurRad="38100" dist="38100" dir="2700000" algn="tl">
                    <a:srgbClr val="000000"/>
                  </a:outerShdw>
                </a:effectLst>
              </a:rPr>
              <a:t>cidad</a:t>
            </a:r>
            <a:r>
              <a:rPr lang="es-ES_tradnl" altLang="es-ES" sz="1800" dirty="0">
                <a:effectLst>
                  <a:outerShdw blurRad="38100" dist="38100" dir="2700000" algn="tl">
                    <a:srgbClr val="000000"/>
                  </a:outerShdw>
                </a:effectLst>
              </a:rPr>
              <a:t> angular </a:t>
            </a:r>
            <a:r>
              <a:rPr lang="es-ES_tradnl" altLang="es-ES" sz="1800" dirty="0">
                <a:effectLst>
                  <a:outerShdw blurRad="38100" dist="38100" dir="2700000" algn="tl">
                    <a:srgbClr val="000000"/>
                  </a:outerShdw>
                </a:effectLst>
                <a:sym typeface="Symbol" pitchFamily="18" charset="2"/>
              </a:rPr>
              <a:t></a:t>
            </a:r>
            <a:r>
              <a:rPr lang="es-ES_tradnl" altLang="es-ES" sz="1800" dirty="0">
                <a:effectLst>
                  <a:outerShdw blurRad="38100" dist="38100" dir="2700000" algn="tl">
                    <a:srgbClr val="000000"/>
                  </a:outerShdw>
                </a:effectLst>
              </a:rPr>
              <a:t>=d</a:t>
            </a:r>
            <a:r>
              <a:rPr lang="es-ES_tradnl" altLang="es-ES" sz="1800" dirty="0">
                <a:effectLst>
                  <a:outerShdw blurRad="38100" dist="38100" dir="2700000" algn="tl">
                    <a:srgbClr val="000000"/>
                  </a:outerShdw>
                </a:effectLst>
                <a:sym typeface="Symbol" pitchFamily="18" charset="2"/>
              </a:rPr>
              <a:t>/</a:t>
            </a:r>
            <a:r>
              <a:rPr lang="es-ES_tradnl" altLang="es-ES" sz="1800" dirty="0" err="1">
                <a:effectLst>
                  <a:outerShdw blurRad="38100" dist="38100" dir="2700000" algn="tl">
                    <a:srgbClr val="000000"/>
                  </a:outerShdw>
                </a:effectLst>
                <a:sym typeface="Symbol" pitchFamily="18" charset="2"/>
              </a:rPr>
              <a:t>dt</a:t>
            </a:r>
            <a:r>
              <a:rPr lang="es-ES_tradnl" altLang="es-ES" sz="1800" dirty="0">
                <a:effectLst>
                  <a:outerShdw blurRad="38100" dist="38100" dir="2700000" algn="tl">
                    <a:srgbClr val="000000"/>
                  </a:outerShdw>
                </a:effectLst>
                <a:sym typeface="Symbol" pitchFamily="18" charset="2"/>
              </a:rPr>
              <a:t> mientras se mueva en la zona del flujo</a:t>
            </a:r>
            <a:r>
              <a:rPr lang="es-ES_tradnl" altLang="es-ES" sz="1800" dirty="0">
                <a:effectLst>
                  <a:outerShdw blurRad="38100" dist="38100" dir="2700000" algn="tl">
                    <a:srgbClr val="000000"/>
                  </a:outerShdw>
                </a:effectLst>
              </a:rPr>
              <a:t> se inducirá en ella una FEM de valor:</a:t>
            </a:r>
          </a:p>
        </p:txBody>
      </p:sp>
      <p:sp>
        <p:nvSpPr>
          <p:cNvPr id="631846" name="Rectangle 38"/>
          <p:cNvSpPr>
            <a:spLocks noChangeArrowheads="1"/>
          </p:cNvSpPr>
          <p:nvPr/>
        </p:nvSpPr>
        <p:spPr bwMode="auto">
          <a:xfrm>
            <a:off x="1219200" y="2286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700">
                <a:latin typeface="Tahoma" pitchFamily="34" charset="0"/>
              </a:rPr>
              <a:t>6.3. Funcionamiento como generador</a:t>
            </a:r>
            <a:r>
              <a:rPr lang="es-ES_tradnl" altLang="es-ES">
                <a:latin typeface="Tahoma" pitchFamily="34" charset="0"/>
              </a:rPr>
              <a:t> II</a:t>
            </a:r>
            <a:endParaRPr lang="es-ES_tradnl" altLang="es-ES" b="0">
              <a:latin typeface="Tahoma" pitchFamily="34" charset="0"/>
            </a:endParaRPr>
          </a:p>
        </p:txBody>
      </p:sp>
      <p:sp>
        <p:nvSpPr>
          <p:cNvPr id="631847" name="AutoShape 39"/>
          <p:cNvSpPr>
            <a:spLocks noChangeArrowheads="1"/>
          </p:cNvSpPr>
          <p:nvPr/>
        </p:nvSpPr>
        <p:spPr bwMode="auto">
          <a:xfrm>
            <a:off x="2247900" y="1724744"/>
            <a:ext cx="381000" cy="609600"/>
          </a:xfrm>
          <a:prstGeom prst="curvedLeftArrow">
            <a:avLst>
              <a:gd name="adj1" fmla="val 32000"/>
              <a:gd name="adj2" fmla="val 64000"/>
              <a:gd name="adj3" fmla="val 33333"/>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31848" name="AutoShape 40"/>
          <p:cNvSpPr>
            <a:spLocks noChangeArrowheads="1"/>
          </p:cNvSpPr>
          <p:nvPr/>
        </p:nvSpPr>
        <p:spPr bwMode="auto">
          <a:xfrm>
            <a:off x="2273300" y="2334344"/>
            <a:ext cx="381000" cy="609600"/>
          </a:xfrm>
          <a:prstGeom prst="curvedLeftArrow">
            <a:avLst>
              <a:gd name="adj1" fmla="val 32000"/>
              <a:gd name="adj2" fmla="val 64000"/>
              <a:gd name="adj3" fmla="val 33333"/>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31849" name="AutoShape 41"/>
          <p:cNvSpPr>
            <a:spLocks noChangeArrowheads="1"/>
          </p:cNvSpPr>
          <p:nvPr/>
        </p:nvSpPr>
        <p:spPr bwMode="auto">
          <a:xfrm>
            <a:off x="2590800" y="2943944"/>
            <a:ext cx="381000" cy="609600"/>
          </a:xfrm>
          <a:prstGeom prst="curvedLeftArrow">
            <a:avLst>
              <a:gd name="adj1" fmla="val 32000"/>
              <a:gd name="adj2" fmla="val 64000"/>
              <a:gd name="adj3" fmla="val 33333"/>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631850" name="Line 42"/>
          <p:cNvSpPr>
            <a:spLocks noChangeShapeType="1"/>
          </p:cNvSpPr>
          <p:nvPr/>
        </p:nvSpPr>
        <p:spPr bwMode="auto">
          <a:xfrm flipV="1">
            <a:off x="6491288" y="3539257"/>
            <a:ext cx="0" cy="242887"/>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1" name="Line 43"/>
          <p:cNvSpPr>
            <a:spLocks noChangeShapeType="1"/>
          </p:cNvSpPr>
          <p:nvPr/>
        </p:nvSpPr>
        <p:spPr bwMode="auto">
          <a:xfrm flipH="1" flipV="1">
            <a:off x="6196013" y="3591644"/>
            <a:ext cx="71437" cy="209550"/>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2" name="Line 44"/>
          <p:cNvSpPr>
            <a:spLocks noChangeShapeType="1"/>
          </p:cNvSpPr>
          <p:nvPr/>
        </p:nvSpPr>
        <p:spPr bwMode="auto">
          <a:xfrm flipH="1" flipV="1">
            <a:off x="5948363" y="3710707"/>
            <a:ext cx="109537" cy="176212"/>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3" name="Line 45"/>
          <p:cNvSpPr>
            <a:spLocks noChangeShapeType="1"/>
          </p:cNvSpPr>
          <p:nvPr/>
        </p:nvSpPr>
        <p:spPr bwMode="auto">
          <a:xfrm flipH="1" flipV="1">
            <a:off x="5700713" y="3867869"/>
            <a:ext cx="161925" cy="152400"/>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4" name="Line 46"/>
          <p:cNvSpPr>
            <a:spLocks noChangeShapeType="1"/>
          </p:cNvSpPr>
          <p:nvPr/>
        </p:nvSpPr>
        <p:spPr bwMode="auto">
          <a:xfrm flipV="1">
            <a:off x="6724650" y="3567832"/>
            <a:ext cx="57150" cy="223837"/>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5" name="Line 47"/>
          <p:cNvSpPr>
            <a:spLocks noChangeShapeType="1"/>
          </p:cNvSpPr>
          <p:nvPr/>
        </p:nvSpPr>
        <p:spPr bwMode="auto">
          <a:xfrm flipV="1">
            <a:off x="6953250" y="3691657"/>
            <a:ext cx="114300" cy="195262"/>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6" name="Line 48"/>
          <p:cNvSpPr>
            <a:spLocks noChangeShapeType="1"/>
          </p:cNvSpPr>
          <p:nvPr/>
        </p:nvSpPr>
        <p:spPr bwMode="auto">
          <a:xfrm flipV="1">
            <a:off x="7158038" y="3886919"/>
            <a:ext cx="166687" cy="152400"/>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7" name="Line 49"/>
          <p:cNvSpPr>
            <a:spLocks noChangeShapeType="1"/>
          </p:cNvSpPr>
          <p:nvPr/>
        </p:nvSpPr>
        <p:spPr bwMode="auto">
          <a:xfrm flipV="1">
            <a:off x="6524625" y="5572844"/>
            <a:ext cx="0" cy="242888"/>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8" name="Line 50"/>
          <p:cNvSpPr>
            <a:spLocks noChangeShapeType="1"/>
          </p:cNvSpPr>
          <p:nvPr/>
        </p:nvSpPr>
        <p:spPr bwMode="auto">
          <a:xfrm flipH="1" flipV="1">
            <a:off x="6762750" y="5539507"/>
            <a:ext cx="66675" cy="228600"/>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59" name="Line 51"/>
          <p:cNvSpPr>
            <a:spLocks noChangeShapeType="1"/>
          </p:cNvSpPr>
          <p:nvPr/>
        </p:nvSpPr>
        <p:spPr bwMode="auto">
          <a:xfrm flipH="1" flipV="1">
            <a:off x="6981825" y="5425207"/>
            <a:ext cx="119063" cy="204787"/>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0" name="Line 52"/>
          <p:cNvSpPr>
            <a:spLocks noChangeShapeType="1"/>
          </p:cNvSpPr>
          <p:nvPr/>
        </p:nvSpPr>
        <p:spPr bwMode="auto">
          <a:xfrm flipH="1" flipV="1">
            <a:off x="7148513" y="5272807"/>
            <a:ext cx="180975" cy="166687"/>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1" name="Line 53"/>
          <p:cNvSpPr>
            <a:spLocks noChangeShapeType="1"/>
          </p:cNvSpPr>
          <p:nvPr/>
        </p:nvSpPr>
        <p:spPr bwMode="auto">
          <a:xfrm flipV="1">
            <a:off x="5943600" y="5449019"/>
            <a:ext cx="119063" cy="219075"/>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2" name="Line 54"/>
          <p:cNvSpPr>
            <a:spLocks noChangeShapeType="1"/>
          </p:cNvSpPr>
          <p:nvPr/>
        </p:nvSpPr>
        <p:spPr bwMode="auto">
          <a:xfrm flipV="1">
            <a:off x="5738813" y="5320432"/>
            <a:ext cx="152400" cy="176212"/>
          </a:xfrm>
          <a:prstGeom prst="line">
            <a:avLst/>
          </a:prstGeom>
          <a:noFill/>
          <a:ln w="222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3" name="Line 55"/>
          <p:cNvSpPr>
            <a:spLocks noChangeShapeType="1"/>
          </p:cNvSpPr>
          <p:nvPr/>
        </p:nvSpPr>
        <p:spPr bwMode="auto">
          <a:xfrm flipV="1">
            <a:off x="5505450" y="4329832"/>
            <a:ext cx="1062038" cy="56673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4" name="Line 56"/>
          <p:cNvSpPr>
            <a:spLocks noChangeShapeType="1"/>
          </p:cNvSpPr>
          <p:nvPr/>
        </p:nvSpPr>
        <p:spPr bwMode="auto">
          <a:xfrm flipV="1">
            <a:off x="5143500" y="5053732"/>
            <a:ext cx="1176338" cy="6223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5" name="Line 57"/>
          <p:cNvSpPr>
            <a:spLocks noChangeShapeType="1"/>
          </p:cNvSpPr>
          <p:nvPr/>
        </p:nvSpPr>
        <p:spPr bwMode="auto">
          <a:xfrm flipH="1">
            <a:off x="6105525" y="5056907"/>
            <a:ext cx="204788" cy="596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6" name="Line 58"/>
          <p:cNvSpPr>
            <a:spLocks noChangeShapeType="1"/>
          </p:cNvSpPr>
          <p:nvPr/>
        </p:nvSpPr>
        <p:spPr bwMode="auto">
          <a:xfrm flipH="1">
            <a:off x="6572250" y="3704357"/>
            <a:ext cx="214313" cy="6397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7" name="Line 59"/>
          <p:cNvSpPr>
            <a:spLocks noChangeShapeType="1"/>
          </p:cNvSpPr>
          <p:nvPr/>
        </p:nvSpPr>
        <p:spPr bwMode="auto">
          <a:xfrm flipV="1">
            <a:off x="6805613" y="3629744"/>
            <a:ext cx="128587" cy="666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8" name="Line 60"/>
          <p:cNvSpPr>
            <a:spLocks noChangeShapeType="1"/>
          </p:cNvSpPr>
          <p:nvPr/>
        </p:nvSpPr>
        <p:spPr bwMode="auto">
          <a:xfrm flipV="1">
            <a:off x="6119813" y="5563319"/>
            <a:ext cx="142875" cy="762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69" name="Line 61"/>
          <p:cNvSpPr>
            <a:spLocks noChangeShapeType="1"/>
          </p:cNvSpPr>
          <p:nvPr/>
        </p:nvSpPr>
        <p:spPr bwMode="auto">
          <a:xfrm flipV="1">
            <a:off x="6224588" y="5544269"/>
            <a:ext cx="52387" cy="223838"/>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70" name="Line 62"/>
          <p:cNvSpPr>
            <a:spLocks noChangeShapeType="1"/>
          </p:cNvSpPr>
          <p:nvPr/>
        </p:nvSpPr>
        <p:spPr bwMode="auto">
          <a:xfrm>
            <a:off x="5510213" y="4891807"/>
            <a:ext cx="0" cy="2762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71" name="Line 63"/>
          <p:cNvSpPr>
            <a:spLocks noChangeShapeType="1"/>
          </p:cNvSpPr>
          <p:nvPr/>
        </p:nvSpPr>
        <p:spPr bwMode="auto">
          <a:xfrm rot="5400000">
            <a:off x="5407820" y="5118025"/>
            <a:ext cx="80962" cy="1619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72" name="Line 64"/>
          <p:cNvSpPr>
            <a:spLocks noChangeShapeType="1"/>
          </p:cNvSpPr>
          <p:nvPr/>
        </p:nvSpPr>
        <p:spPr bwMode="auto">
          <a:xfrm rot="5400000">
            <a:off x="5048251" y="5572844"/>
            <a:ext cx="0" cy="2000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73" name="Line 65"/>
          <p:cNvSpPr>
            <a:spLocks noChangeShapeType="1"/>
          </p:cNvSpPr>
          <p:nvPr/>
        </p:nvSpPr>
        <p:spPr bwMode="auto">
          <a:xfrm flipH="1" flipV="1">
            <a:off x="7691438" y="3820244"/>
            <a:ext cx="47625" cy="80963"/>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74" name="Line 66"/>
          <p:cNvSpPr>
            <a:spLocks noChangeShapeType="1"/>
          </p:cNvSpPr>
          <p:nvPr/>
        </p:nvSpPr>
        <p:spPr bwMode="auto">
          <a:xfrm flipH="1">
            <a:off x="5981700" y="4067894"/>
            <a:ext cx="138113" cy="100013"/>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1875" name="AutoShape 67"/>
          <p:cNvSpPr>
            <a:spLocks noChangeArrowheads="1"/>
          </p:cNvSpPr>
          <p:nvPr/>
        </p:nvSpPr>
        <p:spPr bwMode="auto">
          <a:xfrm rot="1185090">
            <a:off x="6081713" y="5610944"/>
            <a:ext cx="762000" cy="228600"/>
          </a:xfrm>
          <a:prstGeom prst="rightArrow">
            <a:avLst>
              <a:gd name="adj1" fmla="val 50000"/>
              <a:gd name="adj2" fmla="val 83333"/>
            </a:avLst>
          </a:prstGeom>
          <a:solidFill>
            <a:srgbClr val="FF0000"/>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aphicFrame>
        <p:nvGraphicFramePr>
          <p:cNvPr id="631876" name="Object 68"/>
          <p:cNvGraphicFramePr>
            <a:graphicFrameLocks noChangeAspect="1"/>
          </p:cNvGraphicFramePr>
          <p:nvPr>
            <p:extLst>
              <p:ext uri="{D42A27DB-BD31-4B8C-83A1-F6EECF244321}">
                <p14:modId xmlns:p14="http://schemas.microsoft.com/office/powerpoint/2010/main" val="2367622584"/>
              </p:ext>
            </p:extLst>
          </p:nvPr>
        </p:nvGraphicFramePr>
        <p:xfrm>
          <a:off x="6781800" y="5610944"/>
          <a:ext cx="1752600" cy="520700"/>
        </p:xfrm>
        <a:graphic>
          <a:graphicData uri="http://schemas.openxmlformats.org/presentationml/2006/ole">
            <mc:AlternateContent xmlns:mc="http://schemas.openxmlformats.org/markup-compatibility/2006">
              <mc:Choice xmlns:v="urn:schemas-microsoft-com:vml" Requires="v">
                <p:oleObj name="Ecuación" r:id="rId17" imgW="596880" imgH="177480" progId="Equation.3">
                  <p:embed/>
                </p:oleObj>
              </mc:Choice>
              <mc:Fallback>
                <p:oleObj name="Ecuación" r:id="rId17" imgW="596880" imgH="177480" progId="Equation.3">
                  <p:embed/>
                  <p:pic>
                    <p:nvPicPr>
                      <p:cNvPr id="0" name="Object 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81800" y="5610944"/>
                        <a:ext cx="1752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1877" name="Text Box 69"/>
          <p:cNvSpPr txBox="1">
            <a:spLocks noChangeArrowheads="1"/>
          </p:cNvSpPr>
          <p:nvPr/>
        </p:nvSpPr>
        <p:spPr bwMode="auto">
          <a:xfrm>
            <a:off x="3810000" y="5763344"/>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solidFill>
                  <a:schemeClr val="bg2"/>
                </a:solidFill>
                <a:effectLst>
                  <a:outerShdw blurRad="38100" dist="38100" dir="2700000" algn="tl">
                    <a:srgbClr val="FFFFFF"/>
                  </a:outerShdw>
                </a:effectLst>
                <a:sym typeface="Symbol" pitchFamily="18" charset="2"/>
              </a:rPr>
              <a:t></a:t>
            </a:r>
            <a:r>
              <a:rPr lang="es-ES_tradnl" altLang="es-ES" sz="1000">
                <a:solidFill>
                  <a:schemeClr val="bg2"/>
                </a:solidFill>
                <a:effectLst>
                  <a:outerShdw blurRad="38100" dist="38100" dir="2700000" algn="tl">
                    <a:srgbClr val="FFFFFF"/>
                  </a:outerShdw>
                </a:effectLst>
                <a:sym typeface="Symbol" pitchFamily="18" charset="2"/>
              </a:rPr>
              <a:t> L. Serrano: Fundamentos de máquinas eléctricas rotativas</a:t>
            </a:r>
            <a:endParaRPr lang="es-ES" altLang="es-ES" sz="1000">
              <a:solidFill>
                <a:schemeClr val="bg2"/>
              </a:solidFill>
              <a:effectLst>
                <a:outerShdw blurRad="38100" dist="38100" dir="2700000" algn="tl">
                  <a:srgbClr val="FFFFFF"/>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1840"/>
                                        </p:tgtEl>
                                        <p:attrNameLst>
                                          <p:attrName>style.visibility</p:attrName>
                                        </p:attrNameLst>
                                      </p:cBhvr>
                                      <p:to>
                                        <p:strVal val="visible"/>
                                      </p:to>
                                    </p:set>
                                    <p:animEffect transition="in" filter="dissolve">
                                      <p:cBhvr>
                                        <p:cTn id="7" dur="500"/>
                                        <p:tgtEl>
                                          <p:spTgt spid="631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1847"/>
                                        </p:tgtEl>
                                        <p:attrNameLst>
                                          <p:attrName>style.visibility</p:attrName>
                                        </p:attrNameLst>
                                      </p:cBhvr>
                                      <p:to>
                                        <p:strVal val="visible"/>
                                      </p:to>
                                    </p:set>
                                    <p:animEffect transition="in" filter="dissolve">
                                      <p:cBhvr>
                                        <p:cTn id="12" dur="500"/>
                                        <p:tgtEl>
                                          <p:spTgt spid="631847"/>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631837"/>
                                        </p:tgtEl>
                                        <p:attrNameLst>
                                          <p:attrName>style.visibility</p:attrName>
                                        </p:attrNameLst>
                                      </p:cBhvr>
                                      <p:to>
                                        <p:strVal val="visible"/>
                                      </p:to>
                                    </p:set>
                                    <p:animEffect transition="in" filter="dissolve">
                                      <p:cBhvr>
                                        <p:cTn id="16" dur="500"/>
                                        <p:tgtEl>
                                          <p:spTgt spid="6318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31848"/>
                                        </p:tgtEl>
                                        <p:attrNameLst>
                                          <p:attrName>style.visibility</p:attrName>
                                        </p:attrNameLst>
                                      </p:cBhvr>
                                      <p:to>
                                        <p:strVal val="visible"/>
                                      </p:to>
                                    </p:set>
                                    <p:animEffect transition="in" filter="dissolve">
                                      <p:cBhvr>
                                        <p:cTn id="21" dur="500"/>
                                        <p:tgtEl>
                                          <p:spTgt spid="631848"/>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631838"/>
                                        </p:tgtEl>
                                        <p:attrNameLst>
                                          <p:attrName>style.visibility</p:attrName>
                                        </p:attrNameLst>
                                      </p:cBhvr>
                                      <p:to>
                                        <p:strVal val="visible"/>
                                      </p:to>
                                    </p:set>
                                    <p:animEffect transition="in" filter="dissolve">
                                      <p:cBhvr>
                                        <p:cTn id="25" dur="500"/>
                                        <p:tgtEl>
                                          <p:spTgt spid="6318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31849"/>
                                        </p:tgtEl>
                                        <p:attrNameLst>
                                          <p:attrName>style.visibility</p:attrName>
                                        </p:attrNameLst>
                                      </p:cBhvr>
                                      <p:to>
                                        <p:strVal val="visible"/>
                                      </p:to>
                                    </p:set>
                                    <p:animEffect transition="in" filter="dissolve">
                                      <p:cBhvr>
                                        <p:cTn id="30" dur="500"/>
                                        <p:tgtEl>
                                          <p:spTgt spid="631849"/>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631839"/>
                                        </p:tgtEl>
                                        <p:attrNameLst>
                                          <p:attrName>style.visibility</p:attrName>
                                        </p:attrNameLst>
                                      </p:cBhvr>
                                      <p:to>
                                        <p:strVal val="visible"/>
                                      </p:to>
                                    </p:set>
                                    <p:animEffect transition="in" filter="dissolve">
                                      <p:cBhvr>
                                        <p:cTn id="34" dur="500"/>
                                        <p:tgtEl>
                                          <p:spTgt spid="6318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31845"/>
                                        </p:tgtEl>
                                        <p:attrNameLst>
                                          <p:attrName>style.visibility</p:attrName>
                                        </p:attrNameLst>
                                      </p:cBhvr>
                                      <p:to>
                                        <p:strVal val="visible"/>
                                      </p:to>
                                    </p:set>
                                    <p:animEffect transition="in" filter="dissolve">
                                      <p:cBhvr>
                                        <p:cTn id="39" dur="500"/>
                                        <p:tgtEl>
                                          <p:spTgt spid="6318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631841"/>
                                        </p:tgtEl>
                                        <p:attrNameLst>
                                          <p:attrName>style.visibility</p:attrName>
                                        </p:attrNameLst>
                                      </p:cBhvr>
                                      <p:to>
                                        <p:strVal val="visible"/>
                                      </p:to>
                                    </p:set>
                                    <p:animEffect transition="in" filter="dissolve">
                                      <p:cBhvr>
                                        <p:cTn id="44" dur="500"/>
                                        <p:tgtEl>
                                          <p:spTgt spid="6318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631842"/>
                                        </p:tgtEl>
                                        <p:attrNameLst>
                                          <p:attrName>style.visibility</p:attrName>
                                        </p:attrNameLst>
                                      </p:cBhvr>
                                      <p:to>
                                        <p:strVal val="visible"/>
                                      </p:to>
                                    </p:set>
                                    <p:animEffect transition="in" filter="dissolve">
                                      <p:cBhvr>
                                        <p:cTn id="49" dur="500"/>
                                        <p:tgtEl>
                                          <p:spTgt spid="631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45" grpId="0" animBg="1" autoUpdateAnimBg="0"/>
      <p:bldP spid="631847" grpId="0" animBg="1"/>
      <p:bldP spid="631848" grpId="0" animBg="1"/>
      <p:bldP spid="6318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228600" y="304800"/>
            <a:ext cx="2990850" cy="2014538"/>
          </a:xfrm>
          <a:prstGeom prst="rect">
            <a:avLst/>
          </a:prstGeom>
          <a:solidFill>
            <a:srgbClr val="CC0099"/>
          </a:solidFill>
          <a:ln>
            <a:noFill/>
          </a:ln>
          <a:effectLst/>
          <a:scene3d>
            <a:camera prst="legacyObliqueTopRight"/>
            <a:lightRig rig="legacyFlat2" dir="t"/>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solidFill>
                  <a:srgbClr val="FFFFFF"/>
                </a:solidFill>
                <a:effectLst>
                  <a:outerShdw blurRad="38100" dist="38100" dir="2700000" algn="tl">
                    <a:srgbClr val="000000"/>
                  </a:outerShdw>
                </a:effectLst>
              </a:rPr>
              <a:t>Con la máquina girando a una cierta velocidad V, la fem que se induce es alterna: cambia de signo cada vez que se pasa por debajo de cada polo.</a:t>
            </a:r>
            <a:endParaRPr lang="es-ES_tradnl" altLang="es-ES" sz="1800">
              <a:effectLst>
                <a:outerShdw blurRad="38100" dist="38100" dir="2700000" algn="tl">
                  <a:srgbClr val="000000"/>
                </a:outerShdw>
              </a:effectLst>
            </a:endParaRPr>
          </a:p>
        </p:txBody>
      </p:sp>
      <p:graphicFrame>
        <p:nvGraphicFramePr>
          <p:cNvPr id="632835" name="Object 3"/>
          <p:cNvGraphicFramePr>
            <a:graphicFrameLocks noChangeAspect="1"/>
          </p:cNvGraphicFramePr>
          <p:nvPr/>
        </p:nvGraphicFramePr>
        <p:xfrm>
          <a:off x="3352800" y="895350"/>
          <a:ext cx="5740400" cy="3709988"/>
        </p:xfrm>
        <a:graphic>
          <a:graphicData uri="http://schemas.openxmlformats.org/presentationml/2006/ole">
            <mc:AlternateContent xmlns:mc="http://schemas.openxmlformats.org/markup-compatibility/2006">
              <mc:Choice xmlns:v="urn:schemas-microsoft-com:vml" Requires="v">
                <p:oleObj name="Imagen" r:id="rId3" imgW="3023640" imgH="1956960" progId="Word.Picture.8">
                  <p:embed/>
                </p:oleObj>
              </mc:Choice>
              <mc:Fallback>
                <p:oleObj name="Imagen" r:id="rId3" imgW="3023640" imgH="19569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895350"/>
                        <a:ext cx="5740400" cy="37099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32836" name="Text Box 4"/>
          <p:cNvSpPr txBox="1">
            <a:spLocks noChangeArrowheads="1"/>
          </p:cNvSpPr>
          <p:nvPr/>
        </p:nvSpPr>
        <p:spPr bwMode="auto">
          <a:xfrm>
            <a:off x="228600" y="2560638"/>
            <a:ext cx="2990850" cy="1739900"/>
          </a:xfrm>
          <a:prstGeom prst="rect">
            <a:avLst/>
          </a:prstGeom>
          <a:solidFill>
            <a:srgbClr val="339966"/>
          </a:solidFill>
          <a:ln>
            <a:noFill/>
          </a:ln>
          <a:effectLst/>
          <a:scene3d>
            <a:camera prst="legacyObliqueTopRight"/>
            <a:lightRig rig="legacyFlat2" dir="t"/>
          </a:scene3d>
          <a:sp3d extrusionH="49200" prstMaterial="legacyMatte">
            <a:bevelT w="13500" h="13500" prst="angle"/>
            <a:bevelB w="13500" h="13500" prst="angle"/>
            <a:extrusionClr>
              <a:srgbClr val="339966"/>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1800">
                <a:effectLst>
                  <a:outerShdw blurRad="38100" dist="38100" dir="2700000" algn="tl">
                    <a:srgbClr val="000000"/>
                  </a:outerShdw>
                </a:effectLst>
              </a:rPr>
              <a:t>El colector es un dispositivo que invierte el sentido de la FEM para obtener una tensión continua y positiva</a:t>
            </a:r>
          </a:p>
        </p:txBody>
      </p:sp>
      <p:grpSp>
        <p:nvGrpSpPr>
          <p:cNvPr id="632837" name="Group 5"/>
          <p:cNvGrpSpPr>
            <a:grpSpLocks/>
          </p:cNvGrpSpPr>
          <p:nvPr/>
        </p:nvGrpSpPr>
        <p:grpSpPr bwMode="auto">
          <a:xfrm>
            <a:off x="609600" y="4529138"/>
            <a:ext cx="3657600" cy="2112962"/>
            <a:chOff x="384" y="2853"/>
            <a:chExt cx="2304" cy="1331"/>
          </a:xfrm>
        </p:grpSpPr>
        <p:graphicFrame>
          <p:nvGraphicFramePr>
            <p:cNvPr id="632838" name="Object 6"/>
            <p:cNvGraphicFramePr>
              <a:graphicFrameLocks noChangeAspect="1"/>
            </p:cNvGraphicFramePr>
            <p:nvPr/>
          </p:nvGraphicFramePr>
          <p:xfrm>
            <a:off x="432" y="2853"/>
            <a:ext cx="2088" cy="1169"/>
          </p:xfrm>
          <a:graphic>
            <a:graphicData uri="http://schemas.openxmlformats.org/presentationml/2006/ole">
              <mc:AlternateContent xmlns:mc="http://schemas.openxmlformats.org/markup-compatibility/2006">
                <mc:Choice xmlns:v="urn:schemas-microsoft-com:vml" Requires="v">
                  <p:oleObj name="Imagen" r:id="rId5" imgW="3057120" imgH="1362600" progId="Word.Picture.8">
                    <p:embed/>
                  </p:oleObj>
                </mc:Choice>
                <mc:Fallback>
                  <p:oleObj name="Imagen" r:id="rId5" imgW="3057120" imgH="136260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2853"/>
                          <a:ext cx="2088" cy="11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32839" name="Text Box 7"/>
            <p:cNvSpPr txBox="1">
              <a:spLocks noChangeArrowheads="1"/>
            </p:cNvSpPr>
            <p:nvPr/>
          </p:nvSpPr>
          <p:spPr bwMode="auto">
            <a:xfrm>
              <a:off x="384" y="3963"/>
              <a:ext cx="2304" cy="22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s-ES_tradnl" altLang="es-ES" sz="1700">
                  <a:effectLst>
                    <a:outerShdw blurRad="38100" dist="38100" dir="2700000" algn="tl">
                      <a:srgbClr val="000000"/>
                    </a:outerShdw>
                  </a:effectLst>
                  <a:latin typeface="Arial" charset="0"/>
                </a:rPr>
                <a:t>Colector elemental (2 delgas)</a:t>
              </a:r>
            </a:p>
          </p:txBody>
        </p:sp>
      </p:grpSp>
      <p:grpSp>
        <p:nvGrpSpPr>
          <p:cNvPr id="632840" name="Group 8"/>
          <p:cNvGrpSpPr>
            <a:grpSpLocks/>
          </p:cNvGrpSpPr>
          <p:nvPr/>
        </p:nvGrpSpPr>
        <p:grpSpPr bwMode="auto">
          <a:xfrm>
            <a:off x="4953000" y="4471988"/>
            <a:ext cx="3962400" cy="2132012"/>
            <a:chOff x="3120" y="2817"/>
            <a:chExt cx="2496" cy="1343"/>
          </a:xfrm>
        </p:grpSpPr>
        <p:graphicFrame>
          <p:nvGraphicFramePr>
            <p:cNvPr id="632841" name="Object 9"/>
            <p:cNvGraphicFramePr>
              <a:graphicFrameLocks noChangeAspect="1"/>
            </p:cNvGraphicFramePr>
            <p:nvPr/>
          </p:nvGraphicFramePr>
          <p:xfrm>
            <a:off x="3120" y="2817"/>
            <a:ext cx="2487" cy="1152"/>
          </p:xfrm>
          <a:graphic>
            <a:graphicData uri="http://schemas.openxmlformats.org/presentationml/2006/ole">
              <mc:AlternateContent xmlns:mc="http://schemas.openxmlformats.org/markup-compatibility/2006">
                <mc:Choice xmlns:v="urn:schemas-microsoft-com:vml" Requires="v">
                  <p:oleObj name="Imagen" r:id="rId7" imgW="3023640" imgH="1338120" progId="Word.Picture.8">
                    <p:embed/>
                  </p:oleObj>
                </mc:Choice>
                <mc:Fallback>
                  <p:oleObj name="Imagen" r:id="rId7" imgW="3023640" imgH="1338120" progId="Word.Picture.8">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0" y="2817"/>
                          <a:ext cx="2487" cy="11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oleObj>
                </mc:Fallback>
              </mc:AlternateContent>
            </a:graphicData>
          </a:graphic>
        </p:graphicFrame>
        <p:sp>
          <p:nvSpPr>
            <p:cNvPr id="632842" name="Text Box 10"/>
            <p:cNvSpPr txBox="1">
              <a:spLocks noChangeArrowheads="1"/>
            </p:cNvSpPr>
            <p:nvPr/>
          </p:nvSpPr>
          <p:spPr bwMode="auto">
            <a:xfrm>
              <a:off x="3360" y="3939"/>
              <a:ext cx="2256" cy="22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s-ES_tradnl" altLang="es-ES" sz="1700">
                  <a:effectLst>
                    <a:outerShdw blurRad="38100" dist="38100" dir="2700000" algn="tl">
                      <a:srgbClr val="000000"/>
                    </a:outerShdw>
                  </a:effectLst>
                  <a:latin typeface="Arial" charset="0"/>
                </a:rPr>
                <a:t>Colector real (muchas delgas)</a:t>
              </a:r>
            </a:p>
          </p:txBody>
        </p:sp>
      </p:grpSp>
      <p:sp>
        <p:nvSpPr>
          <p:cNvPr id="632843" name="AutoShape 11"/>
          <p:cNvSpPr>
            <a:spLocks noChangeArrowheads="1"/>
          </p:cNvSpPr>
          <p:nvPr/>
        </p:nvSpPr>
        <p:spPr bwMode="auto">
          <a:xfrm>
            <a:off x="3962400" y="5181600"/>
            <a:ext cx="990600" cy="508000"/>
          </a:xfrm>
          <a:prstGeom prst="rightArrow">
            <a:avLst>
              <a:gd name="adj1" fmla="val 50000"/>
              <a:gd name="adj2" fmla="val 48750"/>
            </a:avLst>
          </a:prstGeom>
          <a:solidFill>
            <a:schemeClr val="tx1"/>
          </a:soli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pSp>
        <p:nvGrpSpPr>
          <p:cNvPr id="632844" name="Group 12"/>
          <p:cNvGrpSpPr>
            <a:grpSpLocks/>
          </p:cNvGrpSpPr>
          <p:nvPr/>
        </p:nvGrpSpPr>
        <p:grpSpPr bwMode="auto">
          <a:xfrm>
            <a:off x="5067300" y="382588"/>
            <a:ext cx="2146300" cy="431800"/>
            <a:chOff x="144" y="3801"/>
            <a:chExt cx="1352" cy="272"/>
          </a:xfrm>
        </p:grpSpPr>
        <p:sp>
          <p:nvSpPr>
            <p:cNvPr id="632845" name="Rectangle 13"/>
            <p:cNvSpPr>
              <a:spLocks noChangeArrowheads="1"/>
            </p:cNvSpPr>
            <p:nvPr/>
          </p:nvSpPr>
          <p:spPr bwMode="auto">
            <a:xfrm>
              <a:off x="144" y="3801"/>
              <a:ext cx="1352" cy="272"/>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aphicFrame>
          <p:nvGraphicFramePr>
            <p:cNvPr id="632846" name="Object 14"/>
            <p:cNvGraphicFramePr>
              <a:graphicFrameLocks noChangeAspect="1"/>
            </p:cNvGraphicFramePr>
            <p:nvPr/>
          </p:nvGraphicFramePr>
          <p:xfrm>
            <a:off x="225" y="3821"/>
            <a:ext cx="1191" cy="239"/>
          </p:xfrm>
          <a:graphic>
            <a:graphicData uri="http://schemas.openxmlformats.org/presentationml/2006/ole">
              <mc:AlternateContent xmlns:mc="http://schemas.openxmlformats.org/markup-compatibility/2006">
                <mc:Choice xmlns:v="urn:schemas-microsoft-com:vml" Requires="v">
                  <p:oleObj name="Ecuación" r:id="rId9" imgW="749160" imgH="152280" progId="Equation.3">
                    <p:embed/>
                  </p:oleObj>
                </mc:Choice>
                <mc:Fallback>
                  <p:oleObj name="Ecuación" r:id="rId9" imgW="749160" imgH="1522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 y="3821"/>
                          <a:ext cx="1191" cy="23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2836"/>
                                        </p:tgtEl>
                                        <p:attrNameLst>
                                          <p:attrName>style.visibility</p:attrName>
                                        </p:attrNameLst>
                                      </p:cBhvr>
                                      <p:to>
                                        <p:strVal val="visible"/>
                                      </p:to>
                                    </p:set>
                                    <p:animEffect transition="in" filter="dissolve">
                                      <p:cBhvr>
                                        <p:cTn id="7" dur="500"/>
                                        <p:tgtEl>
                                          <p:spTgt spid="632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2837"/>
                                        </p:tgtEl>
                                        <p:attrNameLst>
                                          <p:attrName>style.visibility</p:attrName>
                                        </p:attrNameLst>
                                      </p:cBhvr>
                                      <p:to>
                                        <p:strVal val="visible"/>
                                      </p:to>
                                    </p:set>
                                    <p:animEffect transition="in" filter="dissolve">
                                      <p:cBhvr>
                                        <p:cTn id="12" dur="500"/>
                                        <p:tgtEl>
                                          <p:spTgt spid="632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2843"/>
                                        </p:tgtEl>
                                        <p:attrNameLst>
                                          <p:attrName>style.visibility</p:attrName>
                                        </p:attrNameLst>
                                      </p:cBhvr>
                                      <p:to>
                                        <p:strVal val="visible"/>
                                      </p:to>
                                    </p:set>
                                    <p:animEffect transition="in" filter="dissolve">
                                      <p:cBhvr>
                                        <p:cTn id="17" dur="500"/>
                                        <p:tgtEl>
                                          <p:spTgt spid="632843"/>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632840"/>
                                        </p:tgtEl>
                                        <p:attrNameLst>
                                          <p:attrName>style.visibility</p:attrName>
                                        </p:attrNameLst>
                                      </p:cBhvr>
                                      <p:to>
                                        <p:strVal val="visible"/>
                                      </p:to>
                                    </p:set>
                                    <p:animEffect transition="in" filter="dissolve">
                                      <p:cBhvr>
                                        <p:cTn id="21" dur="500"/>
                                        <p:tgtEl>
                                          <p:spTgt spid="63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animBg="1" autoUpdateAnimBg="0"/>
      <p:bldP spid="6328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3858" name="Group 2"/>
          <p:cNvGrpSpPr>
            <a:grpSpLocks/>
          </p:cNvGrpSpPr>
          <p:nvPr/>
        </p:nvGrpSpPr>
        <p:grpSpPr bwMode="auto">
          <a:xfrm>
            <a:off x="317500" y="228600"/>
            <a:ext cx="3263900" cy="3027363"/>
            <a:chOff x="3312" y="520"/>
            <a:chExt cx="2056" cy="1907"/>
          </a:xfrm>
        </p:grpSpPr>
        <p:sp>
          <p:nvSpPr>
            <p:cNvPr id="633859" name="Rectangle 3"/>
            <p:cNvSpPr>
              <a:spLocks noChangeArrowheads="1"/>
            </p:cNvSpPr>
            <p:nvPr/>
          </p:nvSpPr>
          <p:spPr bwMode="auto">
            <a:xfrm>
              <a:off x="3312" y="520"/>
              <a:ext cx="2056" cy="1896"/>
            </a:xfrm>
            <a:prstGeom prst="rect">
              <a:avLst/>
            </a:prstGeom>
            <a:solidFill>
              <a:srgbClr val="FFCC99"/>
            </a:solidFill>
            <a:ln w="9525">
              <a:miter lim="800000"/>
              <a:headEnd/>
              <a:tailEnd/>
            </a:ln>
            <a:effectLst/>
            <a:scene3d>
              <a:camera prst="legacyObliqueTopRight"/>
              <a:lightRig rig="legacyFlat3" dir="b"/>
            </a:scene3d>
            <a:sp3d extrusionH="176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pic>
          <p:nvPicPr>
            <p:cNvPr id="633860" name="Picture 4" descr="C:\Temporal red\motor girando.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128" y="960"/>
              <a:ext cx="1238" cy="1195"/>
            </a:xfrm>
            <a:prstGeom prst="rect">
              <a:avLst/>
            </a:prstGeom>
            <a:noFill/>
            <a:extLst>
              <a:ext uri="{909E8E84-426E-40DD-AFC4-6F175D3DCCD1}">
                <a14:hiddenFill xmlns:a14="http://schemas.microsoft.com/office/drawing/2010/main">
                  <a:solidFill>
                    <a:srgbClr val="FFFFFF"/>
                  </a:solidFill>
                </a14:hiddenFill>
              </a:ext>
            </a:extLst>
          </p:spPr>
        </p:pic>
        <p:pic>
          <p:nvPicPr>
            <p:cNvPr id="633861" name="Picture 5" descr="C:\Temporal red\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 y="960"/>
              <a:ext cx="806" cy="1195"/>
            </a:xfrm>
            <a:prstGeom prst="rect">
              <a:avLst/>
            </a:prstGeom>
            <a:noFill/>
            <a:extLst>
              <a:ext uri="{909E8E84-426E-40DD-AFC4-6F175D3DCCD1}">
                <a14:hiddenFill xmlns:a14="http://schemas.microsoft.com/office/drawing/2010/main">
                  <a:solidFill>
                    <a:srgbClr val="FFFFFF"/>
                  </a:solidFill>
                </a14:hiddenFill>
              </a:ext>
            </a:extLst>
          </p:spPr>
        </p:pic>
        <p:pic>
          <p:nvPicPr>
            <p:cNvPr id="633862" name="Picture 6" descr="C:\Temporal red\1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2" y="2153"/>
              <a:ext cx="1742" cy="274"/>
            </a:xfrm>
            <a:prstGeom prst="rect">
              <a:avLst/>
            </a:prstGeom>
            <a:noFill/>
            <a:extLst>
              <a:ext uri="{909E8E84-426E-40DD-AFC4-6F175D3DCCD1}">
                <a14:hiddenFill xmlns:a14="http://schemas.microsoft.com/office/drawing/2010/main">
                  <a:solidFill>
                    <a:srgbClr val="FFFFFF"/>
                  </a:solidFill>
                </a14:hiddenFill>
              </a:ext>
            </a:extLst>
          </p:spPr>
        </p:pic>
        <p:pic>
          <p:nvPicPr>
            <p:cNvPr id="633863" name="Picture 7" descr="C:\Mis documentos\CLASE\tapa.T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2" y="522"/>
              <a:ext cx="2045" cy="438"/>
            </a:xfrm>
            <a:prstGeom prst="rect">
              <a:avLst/>
            </a:prstGeom>
            <a:noFill/>
            <a:extLst>
              <a:ext uri="{909E8E84-426E-40DD-AFC4-6F175D3DCCD1}">
                <a14:hiddenFill xmlns:a14="http://schemas.microsoft.com/office/drawing/2010/main">
                  <a:solidFill>
                    <a:srgbClr val="FFFFFF"/>
                  </a:solidFill>
                </a14:hiddenFill>
              </a:ext>
            </a:extLst>
          </p:spPr>
        </p:pic>
        <p:pic>
          <p:nvPicPr>
            <p:cNvPr id="63386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7" y="2149"/>
              <a:ext cx="310" cy="2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33865" name="Rectangle 9"/>
          <p:cNvSpPr>
            <a:spLocks noChangeArrowheads="1"/>
          </p:cNvSpPr>
          <p:nvPr/>
        </p:nvSpPr>
        <p:spPr bwMode="auto">
          <a:xfrm>
            <a:off x="4191000" y="-152400"/>
            <a:ext cx="472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r"/>
            <a:r>
              <a:rPr lang="es-ES_tradnl" altLang="es-ES">
                <a:latin typeface="Tahoma" pitchFamily="34" charset="0"/>
              </a:rPr>
              <a:t>6.4. El colector</a:t>
            </a:r>
            <a:endParaRPr lang="es-ES_tradnl" altLang="es-ES" b="0">
              <a:latin typeface="Tahoma" pitchFamily="34" charset="0"/>
            </a:endParaRPr>
          </a:p>
        </p:txBody>
      </p:sp>
      <p:grpSp>
        <p:nvGrpSpPr>
          <p:cNvPr id="633866" name="Group 10"/>
          <p:cNvGrpSpPr>
            <a:grpSpLocks/>
          </p:cNvGrpSpPr>
          <p:nvPr/>
        </p:nvGrpSpPr>
        <p:grpSpPr bwMode="auto">
          <a:xfrm>
            <a:off x="1676400" y="3352800"/>
            <a:ext cx="7251700" cy="3429000"/>
            <a:chOff x="1056" y="2088"/>
            <a:chExt cx="4568" cy="2160"/>
          </a:xfrm>
        </p:grpSpPr>
        <p:sp>
          <p:nvSpPr>
            <p:cNvPr id="633867" name="Rectangle 11"/>
            <p:cNvSpPr>
              <a:spLocks noChangeArrowheads="1"/>
            </p:cNvSpPr>
            <p:nvPr/>
          </p:nvSpPr>
          <p:spPr bwMode="auto">
            <a:xfrm>
              <a:off x="1056" y="2088"/>
              <a:ext cx="4568" cy="2160"/>
            </a:xfrm>
            <a:prstGeom prst="rect">
              <a:avLst/>
            </a:prstGeom>
            <a:solidFill>
              <a:srgbClr val="FFDBB7"/>
            </a:solidFill>
            <a:ln w="9525">
              <a:miter lim="800000"/>
              <a:headEnd/>
              <a:tailEnd/>
            </a:ln>
            <a:effectLst/>
            <a:scene3d>
              <a:camera prst="legacyObliqueTopRight"/>
              <a:lightRig rig="legacyFlat3" dir="t"/>
            </a:scene3d>
            <a:sp3d extrusionH="176200" prstMaterial="legacyMatte">
              <a:bevelT w="13500" h="13500" prst="angle"/>
              <a:bevelB w="13500" h="13500" prst="angle"/>
              <a:extrusionClr>
                <a:srgbClr val="FFDBB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633868" name="Rectangle 12"/>
            <p:cNvSpPr>
              <a:spLocks noChangeArrowheads="1"/>
            </p:cNvSpPr>
            <p:nvPr/>
          </p:nvSpPr>
          <p:spPr bwMode="auto">
            <a:xfrm>
              <a:off x="1056" y="2096"/>
              <a:ext cx="4552" cy="215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graphicFrame>
          <p:nvGraphicFramePr>
            <p:cNvPr id="633869" name="Object 13"/>
            <p:cNvGraphicFramePr>
              <a:graphicFrameLocks noChangeAspect="1"/>
            </p:cNvGraphicFramePr>
            <p:nvPr/>
          </p:nvGraphicFramePr>
          <p:xfrm>
            <a:off x="1123" y="2117"/>
            <a:ext cx="4406" cy="2073"/>
          </p:xfrm>
          <a:graphic>
            <a:graphicData uri="http://schemas.openxmlformats.org/presentationml/2006/ole">
              <mc:AlternateContent xmlns:mc="http://schemas.openxmlformats.org/markup-compatibility/2006">
                <mc:Choice xmlns:v="urn:schemas-microsoft-com:vml" Requires="v">
                  <p:oleObj name="Imagen" r:id="rId8" imgW="3133440" imgH="1475280" progId="Word.Picture.8">
                    <p:embed/>
                  </p:oleObj>
                </mc:Choice>
                <mc:Fallback>
                  <p:oleObj name="Imagen" r:id="rId8" imgW="3133440" imgH="1475280" progId="Word.Picture.8">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3" y="2117"/>
                          <a:ext cx="4406" cy="207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63387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6300" y="914400"/>
            <a:ext cx="1689100" cy="2239963"/>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633871" name="AutoShape 15"/>
          <p:cNvSpPr>
            <a:spLocks noChangeArrowheads="1"/>
          </p:cNvSpPr>
          <p:nvPr/>
        </p:nvSpPr>
        <p:spPr bwMode="auto">
          <a:xfrm>
            <a:off x="3429000" y="2057400"/>
            <a:ext cx="685800" cy="381000"/>
          </a:xfrm>
          <a:prstGeom prst="leftArrow">
            <a:avLst>
              <a:gd name="adj1" fmla="val 50000"/>
              <a:gd name="adj2" fmla="val 51667"/>
            </a:avLst>
          </a:prstGeom>
          <a:solidFill>
            <a:schemeClr val="tx1"/>
          </a:soli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633872" name="Text Box 16"/>
          <p:cNvSpPr txBox="1">
            <a:spLocks noChangeArrowheads="1"/>
          </p:cNvSpPr>
          <p:nvPr/>
        </p:nvSpPr>
        <p:spPr bwMode="auto">
          <a:xfrm>
            <a:off x="4102100" y="2071688"/>
            <a:ext cx="1308100"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800">
                <a:effectLst>
                  <a:outerShdw blurRad="38100" dist="38100" dir="2700000" algn="tl">
                    <a:srgbClr val="000000"/>
                  </a:outerShdw>
                </a:effectLst>
              </a:rPr>
              <a:t>Escobillas</a:t>
            </a:r>
            <a:endParaRPr lang="es-ES" altLang="es-ES" sz="1800">
              <a:effectLst>
                <a:outerShdw blurRad="38100" dist="38100" dir="2700000" algn="tl">
                  <a:srgbClr val="000000"/>
                </a:outerShdw>
              </a:effectLst>
            </a:endParaRPr>
          </a:p>
        </p:txBody>
      </p:sp>
      <p:sp>
        <p:nvSpPr>
          <p:cNvPr id="633873" name="AutoShape 17"/>
          <p:cNvSpPr>
            <a:spLocks noChangeArrowheads="1"/>
          </p:cNvSpPr>
          <p:nvPr/>
        </p:nvSpPr>
        <p:spPr bwMode="auto">
          <a:xfrm rot="10800000">
            <a:off x="6781800" y="2438400"/>
            <a:ext cx="685800" cy="381000"/>
          </a:xfrm>
          <a:prstGeom prst="leftArrow">
            <a:avLst>
              <a:gd name="adj1" fmla="val 50000"/>
              <a:gd name="adj2" fmla="val 51667"/>
            </a:avLst>
          </a:prstGeom>
          <a:solidFill>
            <a:schemeClr val="tx1"/>
          </a:soli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633874" name="Text Box 18"/>
          <p:cNvSpPr txBox="1">
            <a:spLocks noChangeArrowheads="1"/>
          </p:cNvSpPr>
          <p:nvPr/>
        </p:nvSpPr>
        <p:spPr bwMode="auto">
          <a:xfrm>
            <a:off x="5321300" y="2330450"/>
            <a:ext cx="146050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1800">
                <a:effectLst>
                  <a:outerShdw blurRad="38100" dist="38100" dir="2700000" algn="tl">
                    <a:srgbClr val="000000"/>
                  </a:outerShdw>
                </a:effectLst>
              </a:rPr>
              <a:t>Colector real</a:t>
            </a:r>
            <a:endParaRPr lang="es-ES" altLang="es-ES" sz="1800">
              <a:effectLst>
                <a:outerShdw blurRad="38100" dist="38100" dir="2700000" algn="tl">
                  <a:srgbClr val="000000"/>
                </a:outerShdw>
              </a:effectLst>
            </a:endParaRPr>
          </a:p>
        </p:txBody>
      </p:sp>
      <p:sp>
        <p:nvSpPr>
          <p:cNvPr id="633875" name="AutoShape 19"/>
          <p:cNvSpPr>
            <a:spLocks noChangeArrowheads="1"/>
          </p:cNvSpPr>
          <p:nvPr/>
        </p:nvSpPr>
        <p:spPr bwMode="auto">
          <a:xfrm rot="-3478024">
            <a:off x="3048000" y="1524000"/>
            <a:ext cx="685800" cy="381000"/>
          </a:xfrm>
          <a:prstGeom prst="leftArrow">
            <a:avLst>
              <a:gd name="adj1" fmla="val 50000"/>
              <a:gd name="adj2" fmla="val 51667"/>
            </a:avLst>
          </a:prstGeom>
          <a:solidFill>
            <a:schemeClr val="tx1"/>
          </a:soli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633876" name="Text Box 20"/>
          <p:cNvSpPr txBox="1">
            <a:spLocks noChangeArrowheads="1"/>
          </p:cNvSpPr>
          <p:nvPr/>
        </p:nvSpPr>
        <p:spPr bwMode="auto">
          <a:xfrm>
            <a:off x="3581400" y="1143000"/>
            <a:ext cx="1138238"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800">
                <a:effectLst>
                  <a:outerShdw blurRad="38100" dist="38100" dir="2700000" algn="tl">
                    <a:srgbClr val="000000"/>
                  </a:outerShdw>
                </a:effectLst>
              </a:rPr>
              <a:t>Colector</a:t>
            </a:r>
            <a:endParaRPr lang="es-ES" altLang="es-ES" sz="1800">
              <a:effectLst>
                <a:outerShdw blurRad="38100" dist="38100" dir="2700000" algn="tl">
                  <a:srgbClr val="000000"/>
                </a:outerShdw>
              </a:effectLst>
            </a:endParaRPr>
          </a:p>
        </p:txBody>
      </p:sp>
      <p:sp>
        <p:nvSpPr>
          <p:cNvPr id="633877" name="Text Box 21"/>
          <p:cNvSpPr txBox="1">
            <a:spLocks noChangeArrowheads="1"/>
          </p:cNvSpPr>
          <p:nvPr/>
        </p:nvSpPr>
        <p:spPr bwMode="auto">
          <a:xfrm>
            <a:off x="7734300" y="4251325"/>
            <a:ext cx="11811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900">
                <a:solidFill>
                  <a:schemeClr val="bg2"/>
                </a:solidFill>
                <a:effectLst>
                  <a:outerShdw blurRad="38100" dist="38100" dir="2700000" algn="tl">
                    <a:srgbClr val="FFFFFF"/>
                  </a:outerShdw>
                </a:effectLst>
                <a:sym typeface="Symbol" pitchFamily="18" charset="2"/>
              </a:rPr>
              <a:t></a:t>
            </a:r>
            <a:r>
              <a:rPr lang="es-ES_tradnl" altLang="es-ES" sz="900">
                <a:solidFill>
                  <a:schemeClr val="bg2"/>
                </a:solidFill>
                <a:effectLst>
                  <a:outerShdw blurRad="38100" dist="38100" dir="2700000" algn="tl">
                    <a:srgbClr val="FFFFFF"/>
                  </a:outerShdw>
                </a:effectLst>
                <a:sym typeface="Symbol" pitchFamily="18" charset="2"/>
              </a:rPr>
              <a:t> M. F. Cabanas: Técnicas para el mantenimiento y diagnóstico de máquinas eléctricas rotativas</a:t>
            </a:r>
            <a:endParaRPr lang="es-ES" altLang="es-ES" sz="900">
              <a:solidFill>
                <a:schemeClr val="bg2"/>
              </a:solidFill>
              <a:effectLst>
                <a:outerShdw blurRad="38100" dist="38100" dir="2700000" algn="tl">
                  <a:srgbClr val="FFFFFF"/>
                </a:outerShdw>
              </a:effectLst>
            </a:endParaRPr>
          </a:p>
        </p:txBody>
      </p:sp>
      <p:sp>
        <p:nvSpPr>
          <p:cNvPr id="633878" name="Text Box 22"/>
          <p:cNvSpPr txBox="1">
            <a:spLocks noChangeArrowheads="1"/>
          </p:cNvSpPr>
          <p:nvPr/>
        </p:nvSpPr>
        <p:spPr bwMode="auto">
          <a:xfrm>
            <a:off x="2400300" y="228600"/>
            <a:ext cx="11811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900">
                <a:solidFill>
                  <a:schemeClr val="bg2"/>
                </a:solidFill>
                <a:effectLst>
                  <a:outerShdw blurRad="38100" dist="38100" dir="2700000" algn="tl">
                    <a:srgbClr val="FFFFFF"/>
                  </a:outerShdw>
                </a:effectLst>
                <a:sym typeface="Symbol" pitchFamily="18" charset="2"/>
              </a:rPr>
              <a:t>Catálogos comerciales</a:t>
            </a:r>
            <a:endParaRPr lang="es-ES" altLang="es-ES" sz="900">
              <a:solidFill>
                <a:schemeClr val="bg2"/>
              </a:solidFill>
              <a:effectLst>
                <a:outerShdw blurRad="38100" dist="38100" dir="2700000" algn="tl">
                  <a:srgbClr val="FFFFFF"/>
                </a:outerShdw>
              </a:effectLst>
            </a:endParaRPr>
          </a:p>
        </p:txBody>
      </p:sp>
      <p:sp>
        <p:nvSpPr>
          <p:cNvPr id="633879" name="Text Box 23"/>
          <p:cNvSpPr txBox="1">
            <a:spLocks noChangeArrowheads="1"/>
          </p:cNvSpPr>
          <p:nvPr/>
        </p:nvSpPr>
        <p:spPr bwMode="auto">
          <a:xfrm>
            <a:off x="6096000" y="857250"/>
            <a:ext cx="11811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900">
                <a:effectLst>
                  <a:outerShdw blurRad="38100" dist="38100" dir="2700000" algn="tl">
                    <a:srgbClr val="000000"/>
                  </a:outerShdw>
                </a:effectLst>
                <a:sym typeface="Symbol" pitchFamily="18" charset="2"/>
              </a:rPr>
              <a:t></a:t>
            </a:r>
            <a:r>
              <a:rPr lang="es-ES_tradnl" altLang="es-ES" sz="900">
                <a:effectLst>
                  <a:outerShdw blurRad="38100" dist="38100" dir="2700000" algn="tl">
                    <a:srgbClr val="000000"/>
                  </a:outerShdw>
                </a:effectLst>
                <a:sym typeface="Symbol" pitchFamily="18" charset="2"/>
              </a:rPr>
              <a:t> M. F. Cabanas: Técnicas para el mantenimiento y diagnóstico de máquinas eléctricas rotativas</a:t>
            </a:r>
            <a:endParaRPr lang="es-ES" altLang="es-ES" sz="900">
              <a:effectLst>
                <a:outerShdw blurRad="38100" dist="38100" dir="2700000" algn="tl">
                  <a:srgbClr val="000000"/>
                </a:outerShdw>
              </a:effectLst>
            </a:endParaRP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82" name="Group 2"/>
          <p:cNvGrpSpPr>
            <a:grpSpLocks/>
          </p:cNvGrpSpPr>
          <p:nvPr/>
        </p:nvGrpSpPr>
        <p:grpSpPr bwMode="auto">
          <a:xfrm>
            <a:off x="2362200" y="5791200"/>
            <a:ext cx="4800600" cy="863600"/>
            <a:chOff x="1488" y="3648"/>
            <a:chExt cx="3024" cy="544"/>
          </a:xfrm>
        </p:grpSpPr>
        <p:sp>
          <p:nvSpPr>
            <p:cNvPr id="634883" name="Rectangle 3"/>
            <p:cNvSpPr>
              <a:spLocks noChangeArrowheads="1"/>
            </p:cNvSpPr>
            <p:nvPr/>
          </p:nvSpPr>
          <p:spPr bwMode="auto">
            <a:xfrm>
              <a:off x="1488" y="3648"/>
              <a:ext cx="3024" cy="544"/>
            </a:xfrm>
            <a:prstGeom prst="rect">
              <a:avLst/>
            </a:prstGeom>
            <a:solidFill>
              <a:srgbClr val="FF0000"/>
            </a:solidFill>
            <a:ln w="3175">
              <a:miter lim="800000"/>
              <a:headEnd/>
              <a:tailEnd/>
            </a:ln>
            <a:effectLst/>
            <a:scene3d>
              <a:camera prst="legacyObliqueTopRight"/>
              <a:lightRig rig="legacyFlat3" dir="b"/>
            </a:scene3d>
            <a:sp3d extrusionH="49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aphicFrame>
          <p:nvGraphicFramePr>
            <p:cNvPr id="634884" name="Object 4"/>
            <p:cNvGraphicFramePr>
              <a:graphicFrameLocks noChangeAspect="1"/>
            </p:cNvGraphicFramePr>
            <p:nvPr/>
          </p:nvGraphicFramePr>
          <p:xfrm>
            <a:off x="1536" y="3664"/>
            <a:ext cx="1237" cy="500"/>
          </p:xfrm>
          <a:graphic>
            <a:graphicData uri="http://schemas.openxmlformats.org/presentationml/2006/ole">
              <mc:AlternateContent xmlns:mc="http://schemas.openxmlformats.org/markup-compatibility/2006">
                <mc:Choice xmlns:v="urn:schemas-microsoft-com:vml" Requires="v">
                  <p:oleObj name="Ecuación" r:id="rId3" imgW="838080" imgH="342720" progId="Equation.3">
                    <p:embed/>
                  </p:oleObj>
                </mc:Choice>
                <mc:Fallback>
                  <p:oleObj name="Ecuación" r:id="rId3" imgW="838080" imgH="342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3664"/>
                          <a:ext cx="1237" cy="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885" name="Object 5"/>
            <p:cNvGraphicFramePr>
              <a:graphicFrameLocks noChangeAspect="1"/>
            </p:cNvGraphicFramePr>
            <p:nvPr/>
          </p:nvGraphicFramePr>
          <p:xfrm>
            <a:off x="3282" y="3774"/>
            <a:ext cx="1134" cy="330"/>
          </p:xfrm>
          <a:graphic>
            <a:graphicData uri="http://schemas.openxmlformats.org/presentationml/2006/ole">
              <mc:AlternateContent xmlns:mc="http://schemas.openxmlformats.org/markup-compatibility/2006">
                <mc:Choice xmlns:v="urn:schemas-microsoft-com:vml" Requires="v">
                  <p:oleObj name="Ecuación" r:id="rId5" imgW="647640" imgH="190440" progId="Equation.3">
                    <p:embed/>
                  </p:oleObj>
                </mc:Choice>
                <mc:Fallback>
                  <p:oleObj name="Ecuación" r:id="rId5" imgW="647640" imgH="1904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2" y="3774"/>
                          <a:ext cx="1134" cy="3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886" name="AutoShape 6"/>
            <p:cNvSpPr>
              <a:spLocks noChangeArrowheads="1"/>
            </p:cNvSpPr>
            <p:nvPr/>
          </p:nvSpPr>
          <p:spPr bwMode="auto">
            <a:xfrm>
              <a:off x="2872" y="3824"/>
              <a:ext cx="384" cy="192"/>
            </a:xfrm>
            <a:prstGeom prst="rightArrow">
              <a:avLst>
                <a:gd name="adj1" fmla="val 50000"/>
                <a:gd name="adj2" fmla="val 50000"/>
              </a:avLst>
            </a:prstGeom>
            <a:solidFill>
              <a:schemeClr val="tx1"/>
            </a:solidFill>
            <a:ln w="12700">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sp>
        <p:nvSpPr>
          <p:cNvPr id="634887" name="Rectangle 7"/>
          <p:cNvSpPr>
            <a:spLocks noChangeArrowheads="1"/>
          </p:cNvSpPr>
          <p:nvPr/>
        </p:nvSpPr>
        <p:spPr bwMode="auto">
          <a:xfrm>
            <a:off x="1219200" y="3048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700">
                <a:latin typeface="Tahoma" pitchFamily="34" charset="0"/>
              </a:rPr>
              <a:t>6.5. FEM inducida en un máquina de CC</a:t>
            </a:r>
            <a:endParaRPr lang="es-ES_tradnl" altLang="es-ES" b="0">
              <a:latin typeface="Tahoma" pitchFamily="34" charset="0"/>
            </a:endParaRPr>
          </a:p>
        </p:txBody>
      </p:sp>
      <p:grpSp>
        <p:nvGrpSpPr>
          <p:cNvPr id="634888" name="Group 8"/>
          <p:cNvGrpSpPr>
            <a:grpSpLocks/>
          </p:cNvGrpSpPr>
          <p:nvPr/>
        </p:nvGrpSpPr>
        <p:grpSpPr bwMode="auto">
          <a:xfrm>
            <a:off x="633413" y="3033713"/>
            <a:ext cx="3328987" cy="2362200"/>
            <a:chOff x="399" y="1911"/>
            <a:chExt cx="2097" cy="1488"/>
          </a:xfrm>
        </p:grpSpPr>
        <p:pic>
          <p:nvPicPr>
            <p:cNvPr id="6348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911"/>
              <a:ext cx="771" cy="2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grpSp>
          <p:nvGrpSpPr>
            <p:cNvPr id="634890" name="Group 10"/>
            <p:cNvGrpSpPr>
              <a:grpSpLocks/>
            </p:cNvGrpSpPr>
            <p:nvPr/>
          </p:nvGrpSpPr>
          <p:grpSpPr bwMode="auto">
            <a:xfrm>
              <a:off x="399" y="1980"/>
              <a:ext cx="2097" cy="1419"/>
              <a:chOff x="399" y="2085"/>
              <a:chExt cx="2097" cy="1419"/>
            </a:xfrm>
          </p:grpSpPr>
          <p:sp>
            <p:nvSpPr>
              <p:cNvPr id="634891" name="Text Box 11"/>
              <p:cNvSpPr txBox="1">
                <a:spLocks noChangeAspect="1" noChangeArrowheads="1"/>
              </p:cNvSpPr>
              <p:nvPr/>
            </p:nvSpPr>
            <p:spPr bwMode="auto">
              <a:xfrm>
                <a:off x="399" y="2256"/>
                <a:ext cx="1040" cy="38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800">
                    <a:solidFill>
                      <a:schemeClr val="accent2"/>
                    </a:solidFill>
                    <a:effectLst>
                      <a:outerShdw blurRad="38100" dist="38100" dir="2700000" algn="tl">
                        <a:srgbClr val="000000"/>
                      </a:outerShdw>
                    </a:effectLst>
                  </a:rPr>
                  <a:t>Ap</a:t>
                </a:r>
                <a:r>
                  <a:rPr lang="es-ES_tradnl" altLang="es-ES" sz="1600">
                    <a:solidFill>
                      <a:schemeClr val="accent2"/>
                    </a:solidFill>
                    <a:effectLst>
                      <a:outerShdw blurRad="38100" dist="38100" dir="2700000" algn="tl">
                        <a:srgbClr val="000000"/>
                      </a:outerShdw>
                    </a:effectLst>
                  </a:rPr>
                  <a:t>=área del polo</a:t>
                </a:r>
                <a:endParaRPr lang="es-ES" altLang="es-ES" sz="1600">
                  <a:solidFill>
                    <a:schemeClr val="accent2"/>
                  </a:solidFill>
                  <a:effectLst>
                    <a:outerShdw blurRad="38100" dist="38100" dir="2700000" algn="tl">
                      <a:srgbClr val="000000"/>
                    </a:outerShdw>
                  </a:effectLst>
                </a:endParaRPr>
              </a:p>
            </p:txBody>
          </p:sp>
          <p:grpSp>
            <p:nvGrpSpPr>
              <p:cNvPr id="634892" name="Group 12"/>
              <p:cNvGrpSpPr>
                <a:grpSpLocks/>
              </p:cNvGrpSpPr>
              <p:nvPr/>
            </p:nvGrpSpPr>
            <p:grpSpPr bwMode="auto">
              <a:xfrm>
                <a:off x="1311" y="2085"/>
                <a:ext cx="1185" cy="1419"/>
                <a:chOff x="-1392" y="1008"/>
                <a:chExt cx="1185" cy="1419"/>
              </a:xfrm>
            </p:grpSpPr>
            <p:pic>
              <p:nvPicPr>
                <p:cNvPr id="634893"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1008"/>
                  <a:ext cx="1185" cy="14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grpSp>
              <p:nvGrpSpPr>
                <p:cNvPr id="634894" name="Group 14"/>
                <p:cNvGrpSpPr>
                  <a:grpSpLocks/>
                </p:cNvGrpSpPr>
                <p:nvPr/>
              </p:nvGrpSpPr>
              <p:grpSpPr bwMode="auto">
                <a:xfrm>
                  <a:off x="-1268" y="1257"/>
                  <a:ext cx="772" cy="188"/>
                  <a:chOff x="1243" y="1377"/>
                  <a:chExt cx="772" cy="188"/>
                </a:xfrm>
              </p:grpSpPr>
              <p:grpSp>
                <p:nvGrpSpPr>
                  <p:cNvPr id="634895" name="Group 15"/>
                  <p:cNvGrpSpPr>
                    <a:grpSpLocks/>
                  </p:cNvGrpSpPr>
                  <p:nvPr/>
                </p:nvGrpSpPr>
                <p:grpSpPr bwMode="auto">
                  <a:xfrm>
                    <a:off x="1243" y="1377"/>
                    <a:ext cx="772" cy="188"/>
                    <a:chOff x="1243" y="1377"/>
                    <a:chExt cx="772" cy="188"/>
                  </a:xfrm>
                </p:grpSpPr>
                <p:grpSp>
                  <p:nvGrpSpPr>
                    <p:cNvPr id="634896" name="Group 16"/>
                    <p:cNvGrpSpPr>
                      <a:grpSpLocks noChangeAspect="1"/>
                    </p:cNvGrpSpPr>
                    <p:nvPr/>
                  </p:nvGrpSpPr>
                  <p:grpSpPr bwMode="auto">
                    <a:xfrm>
                      <a:off x="1243" y="1377"/>
                      <a:ext cx="772" cy="188"/>
                      <a:chOff x="1776" y="1680"/>
                      <a:chExt cx="594" cy="144"/>
                    </a:xfrm>
                  </p:grpSpPr>
                  <p:sp>
                    <p:nvSpPr>
                      <p:cNvPr id="634897" name="Freeform 17"/>
                      <p:cNvSpPr>
                        <a:spLocks noChangeAspect="1"/>
                      </p:cNvSpPr>
                      <p:nvPr/>
                    </p:nvSpPr>
                    <p:spPr bwMode="auto">
                      <a:xfrm>
                        <a:off x="1776" y="1680"/>
                        <a:ext cx="594" cy="144"/>
                      </a:xfrm>
                      <a:custGeom>
                        <a:avLst/>
                        <a:gdLst>
                          <a:gd name="T0" fmla="*/ 0 w 594"/>
                          <a:gd name="T1" fmla="*/ 144 h 144"/>
                          <a:gd name="T2" fmla="*/ 48 w 594"/>
                          <a:gd name="T3" fmla="*/ 96 h 144"/>
                          <a:gd name="T4" fmla="*/ 117 w 594"/>
                          <a:gd name="T5" fmla="*/ 45 h 144"/>
                          <a:gd name="T6" fmla="*/ 198 w 594"/>
                          <a:gd name="T7" fmla="*/ 9 h 144"/>
                          <a:gd name="T8" fmla="*/ 297 w 594"/>
                          <a:gd name="T9" fmla="*/ 0 h 144"/>
                          <a:gd name="T10" fmla="*/ 390 w 594"/>
                          <a:gd name="T11" fmla="*/ 6 h 144"/>
                          <a:gd name="T12" fmla="*/ 468 w 594"/>
                          <a:gd name="T13" fmla="*/ 30 h 144"/>
                          <a:gd name="T14" fmla="*/ 522 w 594"/>
                          <a:gd name="T15" fmla="*/ 69 h 144"/>
                          <a:gd name="T16" fmla="*/ 570 w 594"/>
                          <a:gd name="T17" fmla="*/ 117 h 144"/>
                          <a:gd name="T18" fmla="*/ 594 w 594"/>
                          <a:gd name="T1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144">
                            <a:moveTo>
                              <a:pt x="0" y="144"/>
                            </a:moveTo>
                            <a:cubicBezTo>
                              <a:pt x="14" y="128"/>
                              <a:pt x="28" y="112"/>
                              <a:pt x="48" y="96"/>
                            </a:cubicBezTo>
                            <a:cubicBezTo>
                              <a:pt x="68" y="80"/>
                              <a:pt x="92" y="59"/>
                              <a:pt x="117" y="45"/>
                            </a:cubicBezTo>
                            <a:cubicBezTo>
                              <a:pt x="142" y="31"/>
                              <a:pt x="168" y="16"/>
                              <a:pt x="198" y="9"/>
                            </a:cubicBezTo>
                            <a:cubicBezTo>
                              <a:pt x="228" y="2"/>
                              <a:pt x="265" y="0"/>
                              <a:pt x="297" y="0"/>
                            </a:cubicBezTo>
                            <a:cubicBezTo>
                              <a:pt x="329" y="0"/>
                              <a:pt x="362" y="1"/>
                              <a:pt x="390" y="6"/>
                            </a:cubicBezTo>
                            <a:cubicBezTo>
                              <a:pt x="418" y="11"/>
                              <a:pt x="446" y="20"/>
                              <a:pt x="468" y="30"/>
                            </a:cubicBezTo>
                            <a:cubicBezTo>
                              <a:pt x="490" y="40"/>
                              <a:pt x="505" y="55"/>
                              <a:pt x="522" y="69"/>
                            </a:cubicBezTo>
                            <a:cubicBezTo>
                              <a:pt x="539" y="83"/>
                              <a:pt x="558" y="104"/>
                              <a:pt x="570" y="117"/>
                            </a:cubicBezTo>
                            <a:cubicBezTo>
                              <a:pt x="582" y="130"/>
                              <a:pt x="589" y="138"/>
                              <a:pt x="594" y="144"/>
                            </a:cubicBez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4898" name="Line 18"/>
                      <p:cNvSpPr>
                        <a:spLocks noChangeAspect="1" noChangeShapeType="1"/>
                      </p:cNvSpPr>
                      <p:nvPr/>
                    </p:nvSpPr>
                    <p:spPr bwMode="auto">
                      <a:xfrm flipV="1">
                        <a:off x="1776" y="1749"/>
                        <a:ext cx="156" cy="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4899" name="Line 19"/>
                      <p:cNvSpPr>
                        <a:spLocks noChangeAspect="1" noChangeShapeType="1"/>
                      </p:cNvSpPr>
                      <p:nvPr/>
                    </p:nvSpPr>
                    <p:spPr bwMode="auto">
                      <a:xfrm flipV="1">
                        <a:off x="1932" y="1695"/>
                        <a:ext cx="42" cy="5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4900" name="Line 20"/>
                      <p:cNvSpPr>
                        <a:spLocks noChangeAspect="1" noChangeShapeType="1"/>
                      </p:cNvSpPr>
                      <p:nvPr/>
                    </p:nvSpPr>
                    <p:spPr bwMode="auto">
                      <a:xfrm flipV="1">
                        <a:off x="1824" y="1728"/>
                        <a:ext cx="96" cy="5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4901" name="Line 21"/>
                      <p:cNvSpPr>
                        <a:spLocks noChangeAspect="1" noChangeShapeType="1"/>
                      </p:cNvSpPr>
                      <p:nvPr/>
                    </p:nvSpPr>
                    <p:spPr bwMode="auto">
                      <a:xfrm flipV="1">
                        <a:off x="1824" y="1710"/>
                        <a:ext cx="132" cy="66"/>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4902" name="Line 22"/>
                      <p:cNvSpPr>
                        <a:spLocks noChangeAspect="1" noChangeShapeType="1"/>
                      </p:cNvSpPr>
                      <p:nvPr/>
                    </p:nvSpPr>
                    <p:spPr bwMode="auto">
                      <a:xfrm flipV="1">
                        <a:off x="1816" y="1730"/>
                        <a:ext cx="125" cy="6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4903" name="Line 23"/>
                      <p:cNvSpPr>
                        <a:spLocks noChangeAspect="1" noChangeShapeType="1"/>
                      </p:cNvSpPr>
                      <p:nvPr/>
                    </p:nvSpPr>
                    <p:spPr bwMode="auto">
                      <a:xfrm flipV="1">
                        <a:off x="1799" y="1776"/>
                        <a:ext cx="25" cy="3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4904" name="Line 24"/>
                      <p:cNvSpPr>
                        <a:spLocks noChangeAspect="1" noChangeShapeType="1"/>
                      </p:cNvSpPr>
                      <p:nvPr/>
                    </p:nvSpPr>
                    <p:spPr bwMode="auto">
                      <a:xfrm flipV="1">
                        <a:off x="1929" y="1703"/>
                        <a:ext cx="35" cy="1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sp>
                  <p:nvSpPr>
                    <p:cNvPr id="634905" name="Line 25"/>
                    <p:cNvSpPr>
                      <a:spLocks noChangeShapeType="1"/>
                    </p:cNvSpPr>
                    <p:nvPr/>
                  </p:nvSpPr>
                  <p:spPr bwMode="auto">
                    <a:xfrm flipV="1">
                      <a:off x="1292" y="1432"/>
                      <a:ext cx="170" cy="10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634906" name="Line 26"/>
                    <p:cNvSpPr>
                      <a:spLocks noChangeShapeType="1"/>
                    </p:cNvSpPr>
                    <p:nvPr/>
                  </p:nvSpPr>
                  <p:spPr bwMode="auto">
                    <a:xfrm flipV="1">
                      <a:off x="1344" y="1430"/>
                      <a:ext cx="96" cy="4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sp>
                <p:nvSpPr>
                  <p:cNvPr id="634907" name="Line 27"/>
                  <p:cNvSpPr>
                    <a:spLocks noChangeShapeType="1"/>
                  </p:cNvSpPr>
                  <p:nvPr/>
                </p:nvSpPr>
                <p:spPr bwMode="auto">
                  <a:xfrm flipV="1">
                    <a:off x="1422" y="1400"/>
                    <a:ext cx="62" cy="3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grpSp>
          <p:sp>
            <p:nvSpPr>
              <p:cNvPr id="634908" name="AutoShape 28"/>
              <p:cNvSpPr>
                <a:spLocks noChangeArrowheads="1"/>
              </p:cNvSpPr>
              <p:nvPr/>
            </p:nvSpPr>
            <p:spPr bwMode="auto">
              <a:xfrm>
                <a:off x="1071" y="2448"/>
                <a:ext cx="360" cy="192"/>
              </a:xfrm>
              <a:prstGeom prst="rightArrow">
                <a:avLst>
                  <a:gd name="adj1" fmla="val 50000"/>
                  <a:gd name="adj2" fmla="val 46875"/>
                </a:avLst>
              </a:prstGeom>
              <a:solidFill>
                <a:srgbClr val="FF0000"/>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pSp>
      </p:grpSp>
      <p:grpSp>
        <p:nvGrpSpPr>
          <p:cNvPr id="634909" name="Group 29"/>
          <p:cNvGrpSpPr>
            <a:grpSpLocks/>
          </p:cNvGrpSpPr>
          <p:nvPr/>
        </p:nvGrpSpPr>
        <p:grpSpPr bwMode="auto">
          <a:xfrm>
            <a:off x="4152900" y="3109913"/>
            <a:ext cx="4533900" cy="776287"/>
            <a:chOff x="2616" y="2064"/>
            <a:chExt cx="2856" cy="489"/>
          </a:xfrm>
        </p:grpSpPr>
        <p:pic>
          <p:nvPicPr>
            <p:cNvPr id="634910" name="Picture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3" y="2064"/>
              <a:ext cx="2319" cy="48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34911" name="AutoShape 31"/>
            <p:cNvSpPr>
              <a:spLocks noChangeArrowheads="1"/>
            </p:cNvSpPr>
            <p:nvPr/>
          </p:nvSpPr>
          <p:spPr bwMode="auto">
            <a:xfrm>
              <a:off x="2616" y="2184"/>
              <a:ext cx="456" cy="192"/>
            </a:xfrm>
            <a:prstGeom prst="rightArrow">
              <a:avLst>
                <a:gd name="adj1" fmla="val 50000"/>
                <a:gd name="adj2" fmla="val 59375"/>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pSp>
      <p:pic>
        <p:nvPicPr>
          <p:cNvPr id="634912"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4065588"/>
            <a:ext cx="1763713" cy="735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34913" name="AutoShape 33"/>
          <p:cNvSpPr>
            <a:spLocks noChangeArrowheads="1"/>
          </p:cNvSpPr>
          <p:nvPr/>
        </p:nvSpPr>
        <p:spPr bwMode="auto">
          <a:xfrm rot="5400000">
            <a:off x="7531100" y="3814763"/>
            <a:ext cx="571500" cy="304800"/>
          </a:xfrm>
          <a:prstGeom prst="rightArrow">
            <a:avLst>
              <a:gd name="adj1" fmla="val 50000"/>
              <a:gd name="adj2" fmla="val 46875"/>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634914" name="AutoShape 34"/>
          <p:cNvSpPr>
            <a:spLocks noChangeArrowheads="1"/>
          </p:cNvSpPr>
          <p:nvPr/>
        </p:nvSpPr>
        <p:spPr bwMode="auto">
          <a:xfrm rot="-10800000">
            <a:off x="6324600" y="4297363"/>
            <a:ext cx="571500" cy="304800"/>
          </a:xfrm>
          <a:prstGeom prst="rightArrow">
            <a:avLst>
              <a:gd name="adj1" fmla="val 50000"/>
              <a:gd name="adj2" fmla="val 46875"/>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pSp>
        <p:nvGrpSpPr>
          <p:cNvPr id="634915" name="Group 35"/>
          <p:cNvGrpSpPr>
            <a:grpSpLocks/>
          </p:cNvGrpSpPr>
          <p:nvPr/>
        </p:nvGrpSpPr>
        <p:grpSpPr bwMode="auto">
          <a:xfrm>
            <a:off x="4191000" y="4900613"/>
            <a:ext cx="4940300" cy="915987"/>
            <a:chOff x="2640" y="3087"/>
            <a:chExt cx="3112" cy="577"/>
          </a:xfrm>
        </p:grpSpPr>
        <p:pic>
          <p:nvPicPr>
            <p:cNvPr id="634916"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2" y="3120"/>
              <a:ext cx="490" cy="54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pic>
          <p:nvPicPr>
            <p:cNvPr id="634917"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 y="3087"/>
              <a:ext cx="1497" cy="46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634918" name="Text Box 38"/>
            <p:cNvSpPr txBox="1">
              <a:spLocks noChangeArrowheads="1"/>
            </p:cNvSpPr>
            <p:nvPr/>
          </p:nvSpPr>
          <p:spPr bwMode="auto">
            <a:xfrm>
              <a:off x="4223" y="3136"/>
              <a:ext cx="1529" cy="38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800">
                  <a:effectLst>
                    <a:outerShdw blurRad="38100" dist="38100" dir="2700000" algn="tl">
                      <a:srgbClr val="000000"/>
                    </a:outerShdw>
                  </a:effectLst>
                </a:rPr>
                <a:t>n</a:t>
              </a:r>
              <a:r>
                <a:rPr lang="es-ES_tradnl" altLang="es-ES" sz="1600">
                  <a:effectLst>
                    <a:outerShdw blurRad="38100" dist="38100" dir="2700000" algn="tl">
                      <a:srgbClr val="000000"/>
                    </a:outerShdw>
                  </a:effectLst>
                </a:rPr>
                <a:t>=Velocidad en RPM r= radio</a:t>
              </a:r>
              <a:endParaRPr lang="es-ES" altLang="es-ES" sz="1600">
                <a:effectLst>
                  <a:outerShdw blurRad="38100" dist="38100" dir="2700000" algn="tl">
                    <a:srgbClr val="000000"/>
                  </a:outerShdw>
                </a:effectLst>
              </a:endParaRPr>
            </a:p>
          </p:txBody>
        </p:sp>
      </p:grpSp>
      <p:sp>
        <p:nvSpPr>
          <p:cNvPr id="634919" name="AutoShape 39"/>
          <p:cNvSpPr>
            <a:spLocks noChangeArrowheads="1"/>
          </p:cNvSpPr>
          <p:nvPr/>
        </p:nvSpPr>
        <p:spPr bwMode="auto">
          <a:xfrm rot="5400000">
            <a:off x="4343400" y="4754563"/>
            <a:ext cx="571500" cy="304800"/>
          </a:xfrm>
          <a:prstGeom prst="rightArrow">
            <a:avLst>
              <a:gd name="adj1" fmla="val 50000"/>
              <a:gd name="adj2" fmla="val 46875"/>
            </a:avLst>
          </a:prstGeom>
          <a:solidFill>
            <a:srgbClr val="FF0000"/>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634920" name="AutoShape 40"/>
          <p:cNvSpPr>
            <a:spLocks noChangeArrowheads="1"/>
          </p:cNvSpPr>
          <p:nvPr/>
        </p:nvSpPr>
        <p:spPr bwMode="auto">
          <a:xfrm rot="5400000">
            <a:off x="4368800" y="5567363"/>
            <a:ext cx="571500" cy="304800"/>
          </a:xfrm>
          <a:prstGeom prst="rightArrow">
            <a:avLst>
              <a:gd name="adj1" fmla="val 50000"/>
              <a:gd name="adj2" fmla="val 46875"/>
            </a:avLst>
          </a:prstGeom>
          <a:solidFill>
            <a:srgbClr val="FF0000"/>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pSp>
        <p:nvGrpSpPr>
          <p:cNvPr id="634921" name="Group 41"/>
          <p:cNvGrpSpPr>
            <a:grpSpLocks/>
          </p:cNvGrpSpPr>
          <p:nvPr/>
        </p:nvGrpSpPr>
        <p:grpSpPr bwMode="auto">
          <a:xfrm>
            <a:off x="619125" y="1651000"/>
            <a:ext cx="4972050" cy="392113"/>
            <a:chOff x="390" y="1040"/>
            <a:chExt cx="3132" cy="247"/>
          </a:xfrm>
        </p:grpSpPr>
        <p:sp>
          <p:nvSpPr>
            <p:cNvPr id="634922" name="Text Box 42"/>
            <p:cNvSpPr txBox="1">
              <a:spLocks noChangeArrowheads="1"/>
            </p:cNvSpPr>
            <p:nvPr/>
          </p:nvSpPr>
          <p:spPr bwMode="auto">
            <a:xfrm>
              <a:off x="390" y="1056"/>
              <a:ext cx="1609" cy="23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txBody>
            <a:bodyPr wrap="none">
              <a:spAutoFit/>
            </a:bodyPr>
            <a:lstStyle/>
            <a:p>
              <a:pPr algn="ctr"/>
              <a:r>
                <a:rPr lang="es-ES_tradnl" altLang="es-ES" sz="1800">
                  <a:effectLst>
                    <a:outerShdw blurRad="38100" dist="38100" dir="2700000" algn="tl">
                      <a:srgbClr val="000000"/>
                    </a:outerShdw>
                  </a:effectLst>
                </a:rPr>
                <a:t>FEM EN UNA ESPIRA</a:t>
              </a:r>
              <a:endParaRPr lang="es-ES" altLang="es-ES" sz="1800">
                <a:effectLst>
                  <a:outerShdw blurRad="38100" dist="38100" dir="2700000" algn="tl">
                    <a:srgbClr val="000000"/>
                  </a:outerShdw>
                </a:effectLst>
              </a:endParaRPr>
            </a:p>
          </p:txBody>
        </p:sp>
        <p:sp>
          <p:nvSpPr>
            <p:cNvPr id="634923" name="AutoShape 43"/>
            <p:cNvSpPr>
              <a:spLocks noChangeArrowheads="1"/>
            </p:cNvSpPr>
            <p:nvPr/>
          </p:nvSpPr>
          <p:spPr bwMode="auto">
            <a:xfrm>
              <a:off x="2022" y="1072"/>
              <a:ext cx="360" cy="192"/>
            </a:xfrm>
            <a:prstGeom prst="rightArrow">
              <a:avLst>
                <a:gd name="adj1" fmla="val 50000"/>
                <a:gd name="adj2" fmla="val 46875"/>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aphicFrame>
          <p:nvGraphicFramePr>
            <p:cNvPr id="634924" name="Object 44"/>
            <p:cNvGraphicFramePr>
              <a:graphicFrameLocks noChangeAspect="1"/>
            </p:cNvGraphicFramePr>
            <p:nvPr/>
          </p:nvGraphicFramePr>
          <p:xfrm>
            <a:off x="2416" y="1040"/>
            <a:ext cx="1106" cy="222"/>
          </p:xfrm>
          <a:graphic>
            <a:graphicData uri="http://schemas.openxmlformats.org/presentationml/2006/ole">
              <mc:AlternateContent xmlns:mc="http://schemas.openxmlformats.org/markup-compatibility/2006">
                <mc:Choice xmlns:v="urn:schemas-microsoft-com:vml" Requires="v">
                  <p:oleObj name="Ecuación" r:id="rId13" imgW="749160" imgH="152280" progId="Equation.3">
                    <p:embed/>
                  </p:oleObj>
                </mc:Choice>
                <mc:Fallback>
                  <p:oleObj name="Ecuación" r:id="rId13" imgW="749160" imgH="152280" progId="Equation.3">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6" y="1040"/>
                          <a:ext cx="1106" cy="22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34925" name="Group 45"/>
          <p:cNvGrpSpPr>
            <a:grpSpLocks/>
          </p:cNvGrpSpPr>
          <p:nvPr/>
        </p:nvGrpSpPr>
        <p:grpSpPr bwMode="auto">
          <a:xfrm>
            <a:off x="609600" y="1905000"/>
            <a:ext cx="8142288" cy="1060450"/>
            <a:chOff x="384" y="1200"/>
            <a:chExt cx="5129" cy="668"/>
          </a:xfrm>
        </p:grpSpPr>
        <p:sp>
          <p:nvSpPr>
            <p:cNvPr id="634926" name="Text Box 46"/>
            <p:cNvSpPr txBox="1">
              <a:spLocks noChangeArrowheads="1"/>
            </p:cNvSpPr>
            <p:nvPr/>
          </p:nvSpPr>
          <p:spPr bwMode="auto">
            <a:xfrm>
              <a:off x="384" y="1276"/>
              <a:ext cx="2160" cy="5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txBody>
            <a:bodyPr>
              <a:spAutoFit/>
            </a:bodyPr>
            <a:lstStyle/>
            <a:p>
              <a:pPr algn="l"/>
              <a:r>
                <a:rPr lang="es-ES_tradnl" altLang="es-ES" sz="1800">
                  <a:effectLst>
                    <a:outerShdw blurRad="38100" dist="38100" dir="2700000" algn="tl">
                      <a:srgbClr val="000000"/>
                    </a:outerShdw>
                  </a:effectLst>
                </a:rPr>
                <a:t>FEM DE INDUCIDA POR EL DEVANADO COMPLETO DE LA MÁQUINA</a:t>
              </a:r>
              <a:endParaRPr lang="es-ES" altLang="es-ES" sz="1800">
                <a:effectLst>
                  <a:outerShdw blurRad="38100" dist="38100" dir="2700000" algn="tl">
                    <a:srgbClr val="000000"/>
                  </a:outerShdw>
                </a:effectLst>
              </a:endParaRPr>
            </a:p>
          </p:txBody>
        </p:sp>
        <p:sp>
          <p:nvSpPr>
            <p:cNvPr id="634927" name="AutoShape 47"/>
            <p:cNvSpPr>
              <a:spLocks noChangeArrowheads="1"/>
            </p:cNvSpPr>
            <p:nvPr/>
          </p:nvSpPr>
          <p:spPr bwMode="auto">
            <a:xfrm>
              <a:off x="2432" y="1388"/>
              <a:ext cx="360" cy="192"/>
            </a:xfrm>
            <a:prstGeom prst="rightArrow">
              <a:avLst>
                <a:gd name="adj1" fmla="val 50000"/>
                <a:gd name="adj2" fmla="val 46875"/>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634928" name="Text Box 48"/>
            <p:cNvSpPr txBox="1">
              <a:spLocks noChangeArrowheads="1"/>
            </p:cNvSpPr>
            <p:nvPr/>
          </p:nvSpPr>
          <p:spPr bwMode="auto">
            <a:xfrm>
              <a:off x="3984" y="1228"/>
              <a:ext cx="1529" cy="55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800">
                  <a:effectLst>
                    <a:outerShdw blurRad="38100" dist="38100" dir="2700000" algn="tl">
                      <a:srgbClr val="000000"/>
                    </a:outerShdw>
                  </a:effectLst>
                </a:rPr>
                <a:t>N</a:t>
              </a:r>
              <a:r>
                <a:rPr lang="es-ES_tradnl" altLang="es-ES" sz="1600">
                  <a:effectLst>
                    <a:outerShdw blurRad="38100" dist="38100" dir="2700000" algn="tl">
                      <a:srgbClr val="000000"/>
                    </a:outerShdw>
                  </a:effectLst>
                </a:rPr>
                <a:t>=nº total de espiras </a:t>
              </a:r>
              <a:r>
                <a:rPr lang="es-ES_tradnl" altLang="es-ES" sz="1800">
                  <a:effectLst>
                    <a:outerShdw blurRad="38100" dist="38100" dir="2700000" algn="tl">
                      <a:srgbClr val="000000"/>
                    </a:outerShdw>
                  </a:effectLst>
                </a:rPr>
                <a:t>a</a:t>
              </a:r>
              <a:r>
                <a:rPr lang="es-ES_tradnl" altLang="es-ES" sz="1600">
                  <a:effectLst>
                    <a:outerShdw blurRad="38100" dist="38100" dir="2700000" algn="tl">
                      <a:srgbClr val="000000"/>
                    </a:outerShdw>
                  </a:effectLst>
                </a:rPr>
                <a:t>=nº de circuitos en paralelo</a:t>
              </a:r>
              <a:endParaRPr lang="es-ES" altLang="es-ES" sz="1600">
                <a:effectLst>
                  <a:outerShdw blurRad="38100" dist="38100" dir="2700000" algn="tl">
                    <a:srgbClr val="000000"/>
                  </a:outerShdw>
                </a:effectLst>
              </a:endParaRPr>
            </a:p>
          </p:txBody>
        </p:sp>
        <p:pic>
          <p:nvPicPr>
            <p:cNvPr id="634929" name="Picture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6" y="1200"/>
              <a:ext cx="490" cy="6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graphicFrame>
          <p:nvGraphicFramePr>
            <p:cNvPr id="634930" name="Object 50"/>
            <p:cNvGraphicFramePr>
              <a:graphicFrameLocks noChangeAspect="1"/>
            </p:cNvGraphicFramePr>
            <p:nvPr/>
          </p:nvGraphicFramePr>
          <p:xfrm>
            <a:off x="2784" y="1228"/>
            <a:ext cx="1069" cy="500"/>
          </p:xfrm>
          <a:graphic>
            <a:graphicData uri="http://schemas.openxmlformats.org/presentationml/2006/ole">
              <mc:AlternateContent xmlns:mc="http://schemas.openxmlformats.org/markup-compatibility/2006">
                <mc:Choice xmlns:v="urn:schemas-microsoft-com:vml" Requires="v">
                  <p:oleObj name="Ecuación" r:id="rId16" imgW="723600" imgH="342720" progId="Equation.3">
                    <p:embed/>
                  </p:oleObj>
                </mc:Choice>
                <mc:Fallback>
                  <p:oleObj name="Ecuación" r:id="rId16" imgW="723600" imgH="342720" progId="Equation.3">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84" y="1228"/>
                          <a:ext cx="1069" cy="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34931" name="Object 51"/>
          <p:cNvGraphicFramePr>
            <a:graphicFrameLocks noChangeAspect="1"/>
          </p:cNvGraphicFramePr>
          <p:nvPr/>
        </p:nvGraphicFramePr>
        <p:xfrm>
          <a:off x="4122738" y="4038600"/>
          <a:ext cx="2201862" cy="793750"/>
        </p:xfrm>
        <a:graphic>
          <a:graphicData uri="http://schemas.openxmlformats.org/presentationml/2006/ole">
            <mc:AlternateContent xmlns:mc="http://schemas.openxmlformats.org/markup-compatibility/2006">
              <mc:Choice xmlns:v="urn:schemas-microsoft-com:vml" Requires="v">
                <p:oleObj name="Ecuación" r:id="rId18" imgW="939600" imgH="342720" progId="Equation.3">
                  <p:embed/>
                </p:oleObj>
              </mc:Choice>
              <mc:Fallback>
                <p:oleObj name="Ecuación" r:id="rId18" imgW="939600" imgH="342720" progId="Equation.3">
                  <p:embed/>
                  <p:pic>
                    <p:nvPicPr>
                      <p:cNvPr id="0" name="Object 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22738" y="4038600"/>
                        <a:ext cx="2201862" cy="793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4925"/>
                                        </p:tgtEl>
                                        <p:attrNameLst>
                                          <p:attrName>style.visibility</p:attrName>
                                        </p:attrNameLst>
                                      </p:cBhvr>
                                      <p:to>
                                        <p:strVal val="visible"/>
                                      </p:to>
                                    </p:set>
                                    <p:animEffect transition="in" filter="dissolve">
                                      <p:cBhvr>
                                        <p:cTn id="7" dur="500"/>
                                        <p:tgtEl>
                                          <p:spTgt spid="634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4888"/>
                                        </p:tgtEl>
                                        <p:attrNameLst>
                                          <p:attrName>style.visibility</p:attrName>
                                        </p:attrNameLst>
                                      </p:cBhvr>
                                      <p:to>
                                        <p:strVal val="visible"/>
                                      </p:to>
                                    </p:set>
                                    <p:animEffect transition="in" filter="dissolve">
                                      <p:cBhvr>
                                        <p:cTn id="12" dur="500"/>
                                        <p:tgtEl>
                                          <p:spTgt spid="6348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34909"/>
                                        </p:tgtEl>
                                        <p:attrNameLst>
                                          <p:attrName>style.visibility</p:attrName>
                                        </p:attrNameLst>
                                      </p:cBhvr>
                                      <p:to>
                                        <p:strVal val="visible"/>
                                      </p:to>
                                    </p:set>
                                    <p:animEffect transition="in" filter="dissolve">
                                      <p:cBhvr>
                                        <p:cTn id="17" dur="500"/>
                                        <p:tgtEl>
                                          <p:spTgt spid="6349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4913"/>
                                        </p:tgtEl>
                                        <p:attrNameLst>
                                          <p:attrName>style.visibility</p:attrName>
                                        </p:attrNameLst>
                                      </p:cBhvr>
                                      <p:to>
                                        <p:strVal val="visible"/>
                                      </p:to>
                                    </p:set>
                                    <p:animEffect transition="in" filter="dissolve">
                                      <p:cBhvr>
                                        <p:cTn id="22" dur="500"/>
                                        <p:tgtEl>
                                          <p:spTgt spid="634913"/>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634912"/>
                                        </p:tgtEl>
                                        <p:attrNameLst>
                                          <p:attrName>style.visibility</p:attrName>
                                        </p:attrNameLst>
                                      </p:cBhvr>
                                      <p:to>
                                        <p:strVal val="visible"/>
                                      </p:to>
                                    </p:set>
                                    <p:animEffect transition="in" filter="dissolve">
                                      <p:cBhvr>
                                        <p:cTn id="26" dur="500"/>
                                        <p:tgtEl>
                                          <p:spTgt spid="6349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34914"/>
                                        </p:tgtEl>
                                        <p:attrNameLst>
                                          <p:attrName>style.visibility</p:attrName>
                                        </p:attrNameLst>
                                      </p:cBhvr>
                                      <p:to>
                                        <p:strVal val="visible"/>
                                      </p:to>
                                    </p:set>
                                    <p:animEffect transition="in" filter="dissolve">
                                      <p:cBhvr>
                                        <p:cTn id="31" dur="500"/>
                                        <p:tgtEl>
                                          <p:spTgt spid="634914"/>
                                        </p:tgtEl>
                                      </p:cBhvr>
                                    </p:animEffect>
                                  </p:childTnLst>
                                </p:cTn>
                              </p:par>
                            </p:childTnLst>
                          </p:cTn>
                        </p:par>
                        <p:par>
                          <p:cTn id="32" fill="hold" nodeType="afterGroup">
                            <p:stCondLst>
                              <p:cond delay="500"/>
                            </p:stCondLst>
                            <p:childTnLst>
                              <p:par>
                                <p:cTn id="33" presetID="9" presetClass="entr" presetSubtype="0" fill="hold" nodeType="afterEffect">
                                  <p:stCondLst>
                                    <p:cond delay="0"/>
                                  </p:stCondLst>
                                  <p:childTnLst>
                                    <p:set>
                                      <p:cBhvr>
                                        <p:cTn id="34" dur="1" fill="hold">
                                          <p:stCondLst>
                                            <p:cond delay="0"/>
                                          </p:stCondLst>
                                        </p:cTn>
                                        <p:tgtEl>
                                          <p:spTgt spid="634931"/>
                                        </p:tgtEl>
                                        <p:attrNameLst>
                                          <p:attrName>style.visibility</p:attrName>
                                        </p:attrNameLst>
                                      </p:cBhvr>
                                      <p:to>
                                        <p:strVal val="visible"/>
                                      </p:to>
                                    </p:set>
                                    <p:animEffect transition="in" filter="dissolve">
                                      <p:cBhvr>
                                        <p:cTn id="35" dur="500"/>
                                        <p:tgtEl>
                                          <p:spTgt spid="6349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34919"/>
                                        </p:tgtEl>
                                        <p:attrNameLst>
                                          <p:attrName>style.visibility</p:attrName>
                                        </p:attrNameLst>
                                      </p:cBhvr>
                                      <p:to>
                                        <p:strVal val="visible"/>
                                      </p:to>
                                    </p:set>
                                    <p:animEffect transition="in" filter="dissolve">
                                      <p:cBhvr>
                                        <p:cTn id="40" dur="500"/>
                                        <p:tgtEl>
                                          <p:spTgt spid="634919"/>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634915"/>
                                        </p:tgtEl>
                                        <p:attrNameLst>
                                          <p:attrName>style.visibility</p:attrName>
                                        </p:attrNameLst>
                                      </p:cBhvr>
                                      <p:to>
                                        <p:strVal val="visible"/>
                                      </p:to>
                                    </p:set>
                                    <p:animEffect transition="in" filter="dissolve">
                                      <p:cBhvr>
                                        <p:cTn id="44" dur="500"/>
                                        <p:tgtEl>
                                          <p:spTgt spid="6349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34920"/>
                                        </p:tgtEl>
                                        <p:attrNameLst>
                                          <p:attrName>style.visibility</p:attrName>
                                        </p:attrNameLst>
                                      </p:cBhvr>
                                      <p:to>
                                        <p:strVal val="visible"/>
                                      </p:to>
                                    </p:set>
                                    <p:animEffect transition="in" filter="dissolve">
                                      <p:cBhvr>
                                        <p:cTn id="49" dur="500"/>
                                        <p:tgtEl>
                                          <p:spTgt spid="634920"/>
                                        </p:tgtEl>
                                      </p:cBhvr>
                                    </p:animEffect>
                                  </p:childTnLst>
                                </p:cTn>
                              </p:par>
                            </p:childTnLst>
                          </p:cTn>
                        </p:par>
                        <p:par>
                          <p:cTn id="50" fill="hold" nodeType="afterGroup">
                            <p:stCondLst>
                              <p:cond delay="500"/>
                            </p:stCondLst>
                            <p:childTnLst>
                              <p:par>
                                <p:cTn id="51" presetID="9" presetClass="entr" presetSubtype="0" fill="hold" nodeType="afterEffect">
                                  <p:stCondLst>
                                    <p:cond delay="0"/>
                                  </p:stCondLst>
                                  <p:childTnLst>
                                    <p:set>
                                      <p:cBhvr>
                                        <p:cTn id="52" dur="1" fill="hold">
                                          <p:stCondLst>
                                            <p:cond delay="0"/>
                                          </p:stCondLst>
                                        </p:cTn>
                                        <p:tgtEl>
                                          <p:spTgt spid="634882"/>
                                        </p:tgtEl>
                                        <p:attrNameLst>
                                          <p:attrName>style.visibility</p:attrName>
                                        </p:attrNameLst>
                                      </p:cBhvr>
                                      <p:to>
                                        <p:strVal val="visible"/>
                                      </p:to>
                                    </p:set>
                                    <p:animEffect transition="in" filter="dissolve">
                                      <p:cBhvr>
                                        <p:cTn id="53" dur="500"/>
                                        <p:tgtEl>
                                          <p:spTgt spid="634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3" grpId="0" animBg="1"/>
      <p:bldP spid="634914" grpId="0" animBg="1"/>
      <p:bldP spid="634919" grpId="0" animBg="1"/>
      <p:bldP spid="634920" grpId="0" animBg="1"/>
    </p:bldLst>
  </p:timing>
</p:sld>
</file>

<file path=ppt/theme/theme1.xml><?xml version="1.0" encoding="utf-8"?>
<a:theme xmlns:a="http://schemas.openxmlformats.org/drawingml/2006/main" name="Subiendo">
  <a:themeElements>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Subiendo">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Subiendo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Subiendo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Subiendo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Subiendo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presentaciones\CORBATA.POT</Template>
  <TotalTime>21614</TotalTime>
  <Pages>45</Pages>
  <Words>5825</Words>
  <Application>Microsoft Office PowerPoint</Application>
  <PresentationFormat>Presentación en pantalla (4:3)</PresentationFormat>
  <Paragraphs>299</Paragraphs>
  <Slides>24</Slides>
  <Notes>23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4</vt:i4>
      </vt:variant>
      <vt:variant>
        <vt:lpstr>Títulos de diapositiva</vt:lpstr>
      </vt:variant>
      <vt:variant>
        <vt:i4>24</vt:i4>
      </vt:variant>
    </vt:vector>
  </HeadingPairs>
  <TitlesOfParts>
    <vt:vector size="35" baseType="lpstr">
      <vt:lpstr>Arial</vt:lpstr>
      <vt:lpstr>Monotype Sorts</vt:lpstr>
      <vt:lpstr>Symbol</vt:lpstr>
      <vt:lpstr>Tahoma</vt:lpstr>
      <vt:lpstr>Times New Roman</vt:lpstr>
      <vt:lpstr>Wingdings</vt:lpstr>
      <vt:lpstr>Subiendo</vt:lpstr>
      <vt:lpstr>Documento</vt:lpstr>
      <vt:lpstr>Imagen de mapa de bits</vt:lpstr>
      <vt:lpstr>Imagen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Máquinas Eléctricas 5º Mecánicos Máquinas</dc:title>
  <dc:subject>Máquinas de CC</dc:subject>
  <dc:creator>Universidad de Oviedo</dc:creator>
  <dc:description>TEMAS VI</dc:description>
  <cp:lastModifiedBy>Jeff Mendoza</cp:lastModifiedBy>
  <cp:revision>1125</cp:revision>
  <cp:lastPrinted>1601-01-01T00:00:00Z</cp:lastPrinted>
  <dcterms:created xsi:type="dcterms:W3CDTF">1999-05-19T16:58:02Z</dcterms:created>
  <dcterms:modified xsi:type="dcterms:W3CDTF">2024-01-20T01:03:58Z</dcterms:modified>
</cp:coreProperties>
</file>