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668" r:id="rId2"/>
    <p:sldId id="691" r:id="rId3"/>
    <p:sldId id="690" r:id="rId4"/>
    <p:sldId id="695" r:id="rId5"/>
    <p:sldId id="696" r:id="rId6"/>
    <p:sldId id="700" r:id="rId7"/>
    <p:sldId id="701" r:id="rId8"/>
    <p:sldId id="698" r:id="rId9"/>
    <p:sldId id="699" r:id="rId10"/>
    <p:sldId id="697" r:id="rId11"/>
    <p:sldId id="703" r:id="rId12"/>
    <p:sldId id="704" r:id="rId13"/>
    <p:sldId id="705" r:id="rId14"/>
    <p:sldId id="706" r:id="rId15"/>
    <p:sldId id="708" r:id="rId16"/>
    <p:sldId id="709" r:id="rId17"/>
    <p:sldId id="714" r:id="rId18"/>
    <p:sldId id="716" r:id="rId19"/>
    <p:sldId id="718" r:id="rId20"/>
    <p:sldId id="715" r:id="rId21"/>
  </p:sldIdLst>
  <p:sldSz cx="9144000" cy="6858000" type="screen4x3"/>
  <p:notesSz cx="6858000" cy="9774238"/>
  <p:defaultTextStyle>
    <a:defPPr>
      <a:defRPr lang="es-ES_tradnl"/>
    </a:defPPr>
    <a:lvl1pPr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1pPr>
    <a:lvl2pPr marL="4572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2pPr>
    <a:lvl3pPr marL="9144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3pPr>
    <a:lvl4pPr marL="13716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4pPr>
    <a:lvl5pPr marL="1828800" algn="r" rtl="0" eaLnBrk="0" fontAlgn="base" hangingPunct="0">
      <a:spcBef>
        <a:spcPts val="600"/>
      </a:spcBef>
      <a:spcAft>
        <a:spcPct val="0"/>
      </a:spcAft>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5pPr>
    <a:lvl6pPr marL="22860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6pPr>
    <a:lvl7pPr marL="27432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7pPr>
    <a:lvl8pPr marL="32004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8pPr>
    <a:lvl9pPr marL="3657600" algn="l" defTabSz="914400" rtl="0" eaLnBrk="1" latinLnBrk="0" hangingPunct="1">
      <a:defRPr sz="1400" b="1" kern="1200">
        <a:solidFill>
          <a:schemeClr val="tx1"/>
        </a:solidFill>
        <a:effectLst>
          <a:outerShdw blurRad="38100" dist="38100" dir="2700000" algn="tl">
            <a:srgbClr val="000000">
              <a:alpha val="43137"/>
            </a:srgbClr>
          </a:outerShdw>
        </a:effectLst>
        <a:latin typeface="Tahoma" pitchFamily="34"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99"/>
    <a:srgbClr val="33CCCC"/>
    <a:srgbClr val="CC3300"/>
    <a:srgbClr val="808080"/>
    <a:srgbClr val="FEE69A"/>
    <a:srgbClr val="FFB163"/>
    <a:srgbClr val="FF33CC"/>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09" autoAdjust="0"/>
    <p:restoredTop sz="84198" autoAdjust="0"/>
  </p:normalViewPr>
  <p:slideViewPr>
    <p:cSldViewPr>
      <p:cViewPr varScale="1">
        <p:scale>
          <a:sx n="69" d="100"/>
          <a:sy n="69" d="100"/>
        </p:scale>
        <p:origin x="132" y="66"/>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notesViewPr>
    <p:cSldViewPr>
      <p:cViewPr varScale="1">
        <p:scale>
          <a:sx n="54" d="100"/>
          <a:sy n="54" d="100"/>
        </p:scale>
        <p:origin x="-1860" y="-9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a:spcBef>
                <a:spcPct val="0"/>
              </a:spcBef>
              <a:defRPr sz="1000" b="0" i="1">
                <a:effectLst/>
                <a:latin typeface="Times New Roman" pitchFamily="18" charset="0"/>
              </a:defRPr>
            </a:lvl1pPr>
          </a:lstStyle>
          <a:p>
            <a:endParaRPr lang="es-ES_tradnl" altLang="es-ES"/>
          </a:p>
        </p:txBody>
      </p:sp>
      <p:sp>
        <p:nvSpPr>
          <p:cNvPr id="4099" name="Rectangle 3"/>
          <p:cNvSpPr>
            <a:spLocks noGrp="1" noChangeArrowheads="1"/>
          </p:cNvSpPr>
          <p:nvPr>
            <p:ph type="dt" sz="quarter" idx="1"/>
          </p:nvPr>
        </p:nvSpPr>
        <p:spPr bwMode="auto">
          <a:xfrm>
            <a:off x="388620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spcBef>
                <a:spcPct val="0"/>
              </a:spcBef>
              <a:defRPr sz="1000" b="0" i="1">
                <a:effectLst/>
                <a:latin typeface="Times New Roman" pitchFamily="18" charset="0"/>
              </a:defRPr>
            </a:lvl1pPr>
          </a:lstStyle>
          <a:p>
            <a:endParaRPr lang="es-ES_tradnl" altLang="es-ES"/>
          </a:p>
        </p:txBody>
      </p:sp>
      <p:sp>
        <p:nvSpPr>
          <p:cNvPr id="4100" name="Rectangle 4"/>
          <p:cNvSpPr>
            <a:spLocks noGrp="1" noChangeArrowheads="1"/>
          </p:cNvSpPr>
          <p:nvPr>
            <p:ph type="ftr" sz="quarter" idx="2"/>
          </p:nvPr>
        </p:nvSpPr>
        <p:spPr bwMode="auto">
          <a:xfrm>
            <a:off x="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a:spcBef>
                <a:spcPct val="0"/>
              </a:spcBef>
              <a:defRPr sz="1000" b="0" i="1">
                <a:effectLst/>
                <a:latin typeface="Times New Roman" pitchFamily="18" charset="0"/>
              </a:defRPr>
            </a:lvl1pPr>
          </a:lstStyle>
          <a:p>
            <a:endParaRPr lang="es-ES_tradnl" altLang="es-ES"/>
          </a:p>
        </p:txBody>
      </p:sp>
      <p:sp>
        <p:nvSpPr>
          <p:cNvPr id="4101" name="Rectangle 5"/>
          <p:cNvSpPr>
            <a:spLocks noGrp="1" noChangeArrowheads="1"/>
          </p:cNvSpPr>
          <p:nvPr>
            <p:ph type="sldNum" sz="quarter" idx="3"/>
          </p:nvPr>
        </p:nvSpPr>
        <p:spPr bwMode="auto">
          <a:xfrm>
            <a:off x="388620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spcBef>
                <a:spcPct val="0"/>
              </a:spcBef>
              <a:defRPr sz="1000" b="0" i="1">
                <a:effectLst/>
                <a:latin typeface="Times New Roman" pitchFamily="18" charset="0"/>
              </a:defRPr>
            </a:lvl1pPr>
          </a:lstStyle>
          <a:p>
            <a:fld id="{EF852D05-39B3-4F91-BAA2-5F8F08639AFC}" type="slidenum">
              <a:rPr lang="es-ES_tradnl" altLang="es-ES"/>
              <a:pPr/>
              <a:t>‹Nº›</a:t>
            </a:fld>
            <a:endParaRPr lang="es-ES_tradnl" altLang="es-ES"/>
          </a:p>
        </p:txBody>
      </p:sp>
    </p:spTree>
    <p:extLst>
      <p:ext uri="{BB962C8B-B14F-4D97-AF65-F5344CB8AC3E}">
        <p14:creationId xmlns:p14="http://schemas.microsoft.com/office/powerpoint/2010/main" val="4029323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l" defTabSz="762000">
              <a:spcBef>
                <a:spcPct val="0"/>
              </a:spcBef>
              <a:defRPr sz="1000" b="0" i="1">
                <a:effectLst/>
                <a:latin typeface="Times New Roman" pitchFamily="18" charset="0"/>
              </a:defRPr>
            </a:lvl1pPr>
          </a:lstStyle>
          <a:p>
            <a:endParaRPr lang="es-ES_tradnl" altLang="es-ES"/>
          </a:p>
        </p:txBody>
      </p:sp>
      <p:sp>
        <p:nvSpPr>
          <p:cNvPr id="2051" name="Rectangle 3"/>
          <p:cNvSpPr>
            <a:spLocks noGrp="1" noChangeArrowheads="1"/>
          </p:cNvSpPr>
          <p:nvPr>
            <p:ph type="dt" idx="1"/>
          </p:nvPr>
        </p:nvSpPr>
        <p:spPr bwMode="auto">
          <a:xfrm>
            <a:off x="3886200" y="95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defTabSz="762000">
              <a:spcBef>
                <a:spcPct val="0"/>
              </a:spcBef>
              <a:defRPr sz="1000" b="0" i="1">
                <a:effectLst/>
                <a:latin typeface="Times New Roman" pitchFamily="18" charset="0"/>
              </a:defRPr>
            </a:lvl1pPr>
          </a:lstStyle>
          <a:p>
            <a:endParaRPr lang="es-ES_tradnl" altLang="es-ES"/>
          </a:p>
        </p:txBody>
      </p:sp>
      <p:sp>
        <p:nvSpPr>
          <p:cNvPr id="2052" name="Rectangle 4"/>
          <p:cNvSpPr>
            <a:spLocks noGrp="1" noChangeArrowheads="1"/>
          </p:cNvSpPr>
          <p:nvPr>
            <p:ph type="ftr" sz="quarter" idx="4"/>
          </p:nvPr>
        </p:nvSpPr>
        <p:spPr bwMode="auto">
          <a:xfrm>
            <a:off x="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l" defTabSz="762000">
              <a:spcBef>
                <a:spcPct val="0"/>
              </a:spcBef>
              <a:defRPr sz="1000" b="0" i="1">
                <a:effectLst/>
                <a:latin typeface="Times New Roman" pitchFamily="18" charset="0"/>
              </a:defRPr>
            </a:lvl1pPr>
          </a:lstStyle>
          <a:p>
            <a:endParaRPr lang="es-ES_tradnl" altLang="es-ES"/>
          </a:p>
        </p:txBody>
      </p:sp>
      <p:sp>
        <p:nvSpPr>
          <p:cNvPr id="2053" name="Rectangle 5"/>
          <p:cNvSpPr>
            <a:spLocks noGrp="1" noChangeArrowheads="1"/>
          </p:cNvSpPr>
          <p:nvPr>
            <p:ph type="sldNum" sz="quarter" idx="5"/>
          </p:nvPr>
        </p:nvSpPr>
        <p:spPr bwMode="auto">
          <a:xfrm>
            <a:off x="3886200" y="930592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defTabSz="762000">
              <a:spcBef>
                <a:spcPct val="0"/>
              </a:spcBef>
              <a:defRPr sz="1000" b="0" i="1">
                <a:effectLst/>
                <a:latin typeface="Times New Roman" pitchFamily="18" charset="0"/>
              </a:defRPr>
            </a:lvl1pPr>
          </a:lstStyle>
          <a:p>
            <a:fld id="{AF747A79-236D-49C1-9BA0-9DB1B599FF8F}" type="slidenum">
              <a:rPr lang="es-ES_tradnl" altLang="es-ES"/>
              <a:pPr/>
              <a:t>‹Nº›</a:t>
            </a:fld>
            <a:endParaRPr lang="es-ES_tradnl" altLang="es-ES"/>
          </a:p>
        </p:txBody>
      </p:sp>
      <p:sp>
        <p:nvSpPr>
          <p:cNvPr id="2054" name="Rectangle 6"/>
          <p:cNvSpPr>
            <a:spLocks noGrp="1" noChangeArrowheads="1"/>
          </p:cNvSpPr>
          <p:nvPr>
            <p:ph type="body" sz="quarter" idx="3"/>
          </p:nvPr>
        </p:nvSpPr>
        <p:spPr bwMode="auto">
          <a:xfrm>
            <a:off x="914400" y="4645025"/>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s-ES_tradnl" altLang="es-ES"/>
              <a:t>Haga clic para editar el estilo del texto del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2055" name="Rectangle 7"/>
          <p:cNvSpPr>
            <a:spLocks noGrp="1" noRot="1" noChangeAspect="1" noChangeArrowheads="1" noTextEdit="1"/>
          </p:cNvSpPr>
          <p:nvPr>
            <p:ph type="sldImg" idx="2"/>
          </p:nvPr>
        </p:nvSpPr>
        <p:spPr bwMode="auto">
          <a:xfrm>
            <a:off x="1143000" y="850900"/>
            <a:ext cx="4572000" cy="342582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40640624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La máquina síncrona como todas</a:t>
            </a:r>
            <a:r>
              <a:rPr lang="es-ES" baseline="0" dirty="0"/>
              <a:t> las máquinas rotativas puede trabajar como motor y como generador:</a:t>
            </a:r>
            <a:endParaRPr lang="es-ES" dirty="0"/>
          </a:p>
          <a:p>
            <a:endParaRPr lang="es-ES" dirty="0"/>
          </a:p>
          <a:p>
            <a:r>
              <a:rPr lang="es-ES" b="1" dirty="0"/>
              <a:t>1 Motor</a:t>
            </a:r>
            <a:r>
              <a:rPr lang="es-ES" dirty="0"/>
              <a:t>:</a:t>
            </a:r>
            <a:r>
              <a:rPr lang="es-ES" baseline="0" dirty="0"/>
              <a:t> en aplicaciones de muy elevada potencia donde su rendimiento y facilidad de manejo es superior a la de un motor asíncrono.</a:t>
            </a:r>
          </a:p>
          <a:p>
            <a:r>
              <a:rPr lang="es-ES" b="1" baseline="0" dirty="0"/>
              <a:t>2. Generador</a:t>
            </a:r>
            <a:r>
              <a:rPr lang="es-ES" baseline="0" dirty="0"/>
              <a:t>: el generador síncrono es el de uso más habitual en la industria. De hecho, los generadores de las centrales térmicas y nucleares son generadores síncronos que reciben el nombre de turboalternadores. </a:t>
            </a:r>
          </a:p>
          <a:p>
            <a:endParaRPr lang="es-ES" baseline="0" dirty="0"/>
          </a:p>
          <a:p>
            <a:r>
              <a:rPr lang="es-ES" baseline="0" dirty="0"/>
              <a:t>Físicamente es diferente a la máquina asíncrona. El estator es idéntico y contiene el mismo tipo de devanado trifásico. Sin embargo, no funciona por inducción magnética, por lo cual el rotor recibe alimentación desde el exterior. </a:t>
            </a:r>
            <a:r>
              <a:rPr lang="es-ES" baseline="0" dirty="0" err="1"/>
              <a:t>Posteriomente</a:t>
            </a:r>
            <a:r>
              <a:rPr lang="es-ES" baseline="0" dirty="0"/>
              <a:t>, se mostrarán las diferencias entre una máquina de rotor liso y otra de polos salientes. Puesto que la principal aplicación de la máquina síncrona es la de generador en este curso se contemplará sólo su funcionamiento con este propósito. Su forma de trabajo como motor no es compleja, conocida la de la máquina asíncrona y, por tanto, puede ser objeto de estudio autónomo por parte del alumno. </a:t>
            </a:r>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2</a:t>
            </a:fld>
            <a:endParaRPr lang="es-ES_tradnl" altLang="es-ES"/>
          </a:p>
        </p:txBody>
      </p:sp>
    </p:spTree>
    <p:extLst>
      <p:ext uri="{BB962C8B-B14F-4D97-AF65-F5344CB8AC3E}">
        <p14:creationId xmlns:p14="http://schemas.microsoft.com/office/powerpoint/2010/main" val="171145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El efecto de “reacción de inducido” es común a todas las máquinas eléctricas. En el caso concreto de la máquina síncrona trabajando</a:t>
            </a:r>
            <a:r>
              <a:rPr lang="es-ES" baseline="0" dirty="0"/>
              <a:t> como generador se entiende fácilmente que cuando el generador trabaja en carga el sistema trifásico de corrientes circulando por el devanado </a:t>
            </a:r>
            <a:r>
              <a:rPr lang="es-ES" baseline="0" dirty="0" err="1"/>
              <a:t>estatórico</a:t>
            </a:r>
            <a:r>
              <a:rPr lang="es-ES" baseline="0" dirty="0"/>
              <a:t> creará, a su vez, un campo magnético giratorio que afectará al flujo global de la máquina. </a:t>
            </a:r>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12</a:t>
            </a:fld>
            <a:endParaRPr lang="es-ES_tradnl" altLang="es-ES"/>
          </a:p>
        </p:txBody>
      </p:sp>
    </p:spTree>
    <p:extLst>
      <p:ext uri="{BB962C8B-B14F-4D97-AF65-F5344CB8AC3E}">
        <p14:creationId xmlns:p14="http://schemas.microsoft.com/office/powerpoint/2010/main" val="2628671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u="none" dirty="0"/>
              <a:t>En</a:t>
            </a:r>
            <a:r>
              <a:rPr lang="es-ES" u="none" baseline="0" dirty="0"/>
              <a:t> esta diapositiva se han planteado tres posibles casos de funcionamiento de un generador síncrono:</a:t>
            </a:r>
          </a:p>
          <a:p>
            <a:endParaRPr lang="es-ES" u="none" baseline="0" dirty="0"/>
          </a:p>
          <a:p>
            <a:pPr marL="228600" indent="-228600">
              <a:buAutoNum type="arabicPeriod"/>
            </a:pPr>
            <a:r>
              <a:rPr lang="es-ES" b="1" u="none" baseline="0" dirty="0"/>
              <a:t>Alimentando a una resistencia pura de valor R</a:t>
            </a:r>
            <a:r>
              <a:rPr lang="es-ES" u="none" baseline="0" dirty="0"/>
              <a:t>: en este caso la tensión y la corriente suministradas por el generador están en fase. Por tanto, éste entrega potencia activa pero no reactiva.</a:t>
            </a:r>
          </a:p>
          <a:p>
            <a:pPr marL="228600" indent="-228600">
              <a:buAutoNum type="arabicPeriod"/>
            </a:pPr>
            <a:endParaRPr lang="es-ES" u="none" baseline="0" dirty="0"/>
          </a:p>
          <a:p>
            <a:pPr marL="228600" indent="-228600">
              <a:buAutoNum type="arabicPeriod"/>
            </a:pPr>
            <a:r>
              <a:rPr lang="es-ES" b="1" u="none" baseline="0" dirty="0"/>
              <a:t>Alimentado a una carga inductiva R-L</a:t>
            </a:r>
            <a:r>
              <a:rPr lang="es-ES" u="none" baseline="0" dirty="0"/>
              <a:t>: La corriente de salida del transformador ha de estar retrasada respecto de la tensión de salida U. En esta situación el generador está entregando la misma potencia activa más la potencia reactiva absorbida por la parte inductiva de la carga. Como se observa en el diagrama </a:t>
            </a:r>
            <a:r>
              <a:rPr lang="es-ES" u="none" baseline="0" dirty="0" err="1"/>
              <a:t>fasorial</a:t>
            </a:r>
            <a:r>
              <a:rPr lang="es-ES" u="none" baseline="0" dirty="0"/>
              <a:t> el valor de la fuerza electromotriz E ha de aumentar para poder hacerlo. Esto se consigue, para una misma velocidad de giro de la máquina, aumentando la corriente de excitación (flujo).</a:t>
            </a:r>
          </a:p>
          <a:p>
            <a:pPr marL="228600" indent="-228600">
              <a:buAutoNum type="arabicPeriod"/>
            </a:pPr>
            <a:endParaRPr lang="es-ES" u="none" baseline="0" dirty="0"/>
          </a:p>
          <a:p>
            <a:pPr marL="228600" indent="-228600">
              <a:buAutoNum type="arabicPeriod"/>
            </a:pPr>
            <a:r>
              <a:rPr lang="es-ES" b="1" u="none" baseline="0" dirty="0"/>
              <a:t>Alimentando a una carga capacitiva R-C</a:t>
            </a:r>
            <a:r>
              <a:rPr lang="es-ES" u="none" baseline="0" dirty="0"/>
              <a:t>: con la carga capacitiva la corriente de salida estará adelantada respecto a la tensión. Para esta carga el generador suministrará la misma potencia activa y absorberá la potencia reactiva entregada por la componente capacitiva de la carga. Esta situación también es posible reduciendo la FEM o lo que es lo mismo bajando la corriente de excitación. </a:t>
            </a:r>
          </a:p>
          <a:p>
            <a:pPr marL="0" indent="0">
              <a:buNone/>
            </a:pPr>
            <a:endParaRPr lang="es-ES" u="none"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13</a:t>
            </a:fld>
            <a:endParaRPr lang="es-ES_tradnl" altLang="es-ES"/>
          </a:p>
        </p:txBody>
      </p:sp>
    </p:spTree>
    <p:extLst>
      <p:ext uri="{BB962C8B-B14F-4D97-AF65-F5344CB8AC3E}">
        <p14:creationId xmlns:p14="http://schemas.microsoft.com/office/powerpoint/2010/main" val="268336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Se</a:t>
            </a:r>
            <a:r>
              <a:rPr lang="es-ES" baseline="0" dirty="0"/>
              <a:t> dice que un generador funciona aislado cuando no está conectado a una red eléctrica sino que su salida se aplica a una carga o conjunto de cargas. En estas condiciones, el único parámetro invariable es el factor de potencia de la carga. Los restantes serán todos variables:</a:t>
            </a:r>
          </a:p>
          <a:p>
            <a:endParaRPr lang="es-ES" baseline="0" dirty="0"/>
          </a:p>
          <a:p>
            <a:pPr marL="228600" indent="-228600">
              <a:buAutoNum type="arabicPeriod"/>
            </a:pPr>
            <a:r>
              <a:rPr lang="es-ES" baseline="0" dirty="0"/>
              <a:t>Incremento en la corriente de excitación: aumento de la tensión de salida de generador.</a:t>
            </a:r>
          </a:p>
          <a:p>
            <a:pPr marL="228600" indent="-228600">
              <a:buAutoNum type="arabicPeriod"/>
            </a:pPr>
            <a:r>
              <a:rPr lang="es-ES" baseline="0" dirty="0"/>
              <a:t>Incremento de la potencia mecánica aplicada: aumento de la velocidad de giro</a:t>
            </a:r>
            <a:r>
              <a:rPr lang="es-ES" baseline="0" dirty="0">
                <a:sym typeface="Wingdings" panose="05000000000000000000" pitchFamily="2" charset="2"/>
              </a:rPr>
              <a:t> incremento de la frecuencia de salida del generador.</a:t>
            </a:r>
          </a:p>
          <a:p>
            <a:pPr marL="228600" indent="-228600">
              <a:buAutoNum type="arabicPeriod"/>
            </a:pPr>
            <a:endParaRPr lang="es-ES" baseline="0" dirty="0">
              <a:sym typeface="Wingdings" panose="05000000000000000000" pitchFamily="2" charset="2"/>
            </a:endParaRPr>
          </a:p>
          <a:p>
            <a:pPr marL="0" indent="0">
              <a:buNone/>
            </a:pPr>
            <a:r>
              <a:rPr lang="es-ES" baseline="0" dirty="0">
                <a:sym typeface="Wingdings" panose="05000000000000000000" pitchFamily="2" charset="2"/>
              </a:rPr>
              <a:t>En estas condiciones, es evidente que si el generador debe alimentar a la carga a una frecuencia determinada es imprescindible establecer un estrecho control de su velocidad de giro.</a:t>
            </a:r>
          </a:p>
          <a:p>
            <a:pPr marL="228600" indent="-228600">
              <a:buAutoNum type="arabicPeriod"/>
            </a:pPr>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14</a:t>
            </a:fld>
            <a:endParaRPr lang="es-ES_tradnl" altLang="es-ES"/>
          </a:p>
        </p:txBody>
      </p:sp>
    </p:spTree>
    <p:extLst>
      <p:ext uri="{BB962C8B-B14F-4D97-AF65-F5344CB8AC3E}">
        <p14:creationId xmlns:p14="http://schemas.microsoft.com/office/powerpoint/2010/main" val="3862129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Antes de analizar el funcionamiento del generador síncrono conectado</a:t>
            </a:r>
            <a:r>
              <a:rPr lang="es-ES" baseline="0" dirty="0"/>
              <a:t> a una red eléctrica es importante señalar que para poder realizar la conexión de la máquina a la red es imprescindible que se cumplan dos condiciones: </a:t>
            </a:r>
          </a:p>
          <a:p>
            <a:endParaRPr lang="es-ES" baseline="0" dirty="0"/>
          </a:p>
          <a:p>
            <a:r>
              <a:rPr lang="es-ES" baseline="0" dirty="0"/>
              <a:t>1. Que la máquina gire exactamente a la velocidad de sincronismo (o lo que es lo mismo que está generando a la misma frecuencia que la red)</a:t>
            </a:r>
          </a:p>
          <a:p>
            <a:r>
              <a:rPr lang="es-ES" baseline="0" dirty="0"/>
              <a:t>2. Que las tres tensiones de las tres fases de la máquina estén en fase con las de la red a la que se va a conectar. </a:t>
            </a:r>
          </a:p>
          <a:p>
            <a:endParaRPr lang="es-ES" baseline="0" dirty="0"/>
          </a:p>
          <a:p>
            <a:r>
              <a:rPr lang="es-ES" baseline="0" dirty="0"/>
              <a:t>El cumplimiento de estas condiciones se consigue mediante el uso de instrumentación asociada al generador. </a:t>
            </a:r>
            <a:endParaRPr lang="es-ES" dirty="0"/>
          </a:p>
          <a:p>
            <a:endParaRPr lang="es-ES" dirty="0"/>
          </a:p>
          <a:p>
            <a:r>
              <a:rPr lang="es-ES" dirty="0"/>
              <a:t>En</a:t>
            </a:r>
            <a:r>
              <a:rPr lang="es-ES" baseline="0" dirty="0"/>
              <a:t> términos eléctricos se considera una red eléctrica “de potencia infinita” cuando la potencia del generador que se a conectar a ella representa una fracción muy pequeña del global manejado por la red y, por tanto, incapaz de alterarla. La situación real que mejor expone esta condición sería la de conexión de un único generador de un planta eléctrica a la red eléctrica nacional. Si se cumple que el generador representa una fracción mínima de la potencia total, tan pronto como se haya sincronizado y conectado a la red su tensión y su frecuencia de salida serán las fijadas por ésta. Bajo estas condiciones. la potencia activa entregada por la máquina se controlará a través de la potencia mecánica entregada al generador por su turbina y la potencia reactiva mediante la regulación de su corriente de excitación. </a:t>
            </a:r>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15</a:t>
            </a:fld>
            <a:endParaRPr lang="es-ES_tradnl" altLang="es-ES"/>
          </a:p>
        </p:txBody>
      </p:sp>
    </p:spTree>
    <p:extLst>
      <p:ext uri="{BB962C8B-B14F-4D97-AF65-F5344CB8AC3E}">
        <p14:creationId xmlns:p14="http://schemas.microsoft.com/office/powerpoint/2010/main" val="2730998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esta diapositiva se muestra mediante 3 diagramas </a:t>
            </a:r>
            <a:r>
              <a:rPr lang="es-ES" dirty="0" err="1"/>
              <a:t>fasoriales</a:t>
            </a:r>
            <a:r>
              <a:rPr lang="es-ES" dirty="0"/>
              <a:t> el funcionamiento de un generador síncrono conectado a una red de potencia infinita</a:t>
            </a:r>
            <a:r>
              <a:rPr lang="es-ES" baseline="0" dirty="0"/>
              <a:t> trabajando en tres condiciones diferentes:</a:t>
            </a:r>
          </a:p>
          <a:p>
            <a:endParaRPr lang="es-ES" baseline="0" dirty="0"/>
          </a:p>
          <a:p>
            <a:pPr marL="228600" indent="-228600">
              <a:buAutoNum type="arabicPeriod"/>
            </a:pPr>
            <a:r>
              <a:rPr lang="es-ES" b="1" baseline="0" dirty="0"/>
              <a:t>Condiciones normales: </a:t>
            </a:r>
            <a:r>
              <a:rPr lang="es-ES" b="0" baseline="0" dirty="0"/>
              <a:t>el generador alimenta a la red entregando una potencia activa: representada por la potencia disipada por la resistencia R y una potencia reactiva representada por la reactancia XL.</a:t>
            </a:r>
            <a:endParaRPr lang="es-ES" b="1" baseline="0" dirty="0"/>
          </a:p>
          <a:p>
            <a:pPr marL="228600" indent="-228600">
              <a:buAutoNum type="arabicPeriod"/>
            </a:pPr>
            <a:r>
              <a:rPr lang="es-ES" b="1" baseline="0" dirty="0"/>
              <a:t>Generador </a:t>
            </a:r>
            <a:r>
              <a:rPr lang="es-ES" b="1" baseline="0" dirty="0" err="1"/>
              <a:t>subexcitado</a:t>
            </a:r>
            <a:r>
              <a:rPr lang="es-ES" b="1" baseline="0" dirty="0"/>
              <a:t>: </a:t>
            </a:r>
            <a:r>
              <a:rPr lang="es-ES" b="0" baseline="0" dirty="0"/>
              <a:t>se mantiene la potencia activa generada pero se reduce la potencia reactiva </a:t>
            </a:r>
            <a:endParaRPr lang="es-ES" b="1" baseline="0" dirty="0"/>
          </a:p>
          <a:p>
            <a:pPr marL="228600" indent="-228600">
              <a:buAutoNum type="arabicPeriod"/>
            </a:pPr>
            <a:r>
              <a:rPr lang="es-ES" b="1" baseline="0" dirty="0"/>
              <a:t>Generador sobrexcitado: </a:t>
            </a:r>
            <a:r>
              <a:rPr lang="es-ES" b="0" baseline="0" dirty="0"/>
              <a:t>se mantiene la potencia activa generada pero se aumenta la potencia reactiva.</a:t>
            </a:r>
            <a:endParaRPr lang="es-ES" b="1"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16</a:t>
            </a:fld>
            <a:endParaRPr lang="es-ES_tradnl" altLang="es-ES"/>
          </a:p>
        </p:txBody>
      </p:sp>
    </p:spTree>
    <p:extLst>
      <p:ext uri="{BB962C8B-B14F-4D97-AF65-F5344CB8AC3E}">
        <p14:creationId xmlns:p14="http://schemas.microsoft.com/office/powerpoint/2010/main" val="2669819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Para variar</a:t>
            </a:r>
            <a:r>
              <a:rPr lang="es-ES" baseline="0" dirty="0"/>
              <a:t> la velocidad de giro de un motor síncrono, igual que ocurría con los motores asíncronos es necesario modificar la frecuencia de las corrientes de alimentación. En este sentido existen dos situaciones diferentes:</a:t>
            </a:r>
          </a:p>
          <a:p>
            <a:endParaRPr lang="es-ES" baseline="0" dirty="0"/>
          </a:p>
          <a:p>
            <a:pPr marL="228600" indent="-228600">
              <a:buAutoNum type="arabicPeriod"/>
            </a:pPr>
            <a:r>
              <a:rPr lang="es-ES" b="1" u="none" baseline="0" dirty="0"/>
              <a:t>Motores de potencia baja/</a:t>
            </a:r>
            <a:r>
              <a:rPr lang="es-ES" b="1" u="none" baseline="0" dirty="0" err="1"/>
              <a:t>media</a:t>
            </a:r>
            <a:r>
              <a:rPr lang="es-ES" b="1" u="none" baseline="0" dirty="0" err="1">
                <a:sym typeface="Wingdings" panose="05000000000000000000" pitchFamily="2" charset="2"/>
              </a:rPr>
              <a:t>uso</a:t>
            </a:r>
            <a:r>
              <a:rPr lang="es-ES" b="1" u="none" baseline="0" dirty="0">
                <a:sym typeface="Wingdings" panose="05000000000000000000" pitchFamily="2" charset="2"/>
              </a:rPr>
              <a:t> de inversores</a:t>
            </a:r>
            <a:r>
              <a:rPr lang="es-ES" baseline="0" dirty="0">
                <a:sym typeface="Wingdings" panose="05000000000000000000" pitchFamily="2" charset="2"/>
              </a:rPr>
              <a:t>: en este caso es posible aumentar o reducir la velocidad de giro a voluntad. Funcionamiento muy parecido al de los equipos empleados en las máquinas asíncronas.</a:t>
            </a:r>
          </a:p>
          <a:p>
            <a:pPr marL="228600" indent="-228600">
              <a:buAutoNum type="arabicPeriod"/>
            </a:pPr>
            <a:r>
              <a:rPr lang="es-ES" b="1" baseline="0" dirty="0">
                <a:sym typeface="Wingdings" panose="05000000000000000000" pitchFamily="2" charset="2"/>
              </a:rPr>
              <a:t>Motores de potencia muy </a:t>
            </a:r>
            <a:r>
              <a:rPr lang="es-ES" b="1" baseline="0" dirty="0" err="1">
                <a:sym typeface="Wingdings" panose="05000000000000000000" pitchFamily="2" charset="2"/>
              </a:rPr>
              <a:t>elevadauso</a:t>
            </a:r>
            <a:r>
              <a:rPr lang="es-ES" b="1" baseline="0" dirty="0">
                <a:sym typeface="Wingdings" panose="05000000000000000000" pitchFamily="2" charset="2"/>
              </a:rPr>
              <a:t> de </a:t>
            </a:r>
            <a:r>
              <a:rPr lang="es-ES" b="1" baseline="0" dirty="0" err="1">
                <a:sym typeface="Wingdings" panose="05000000000000000000" pitchFamily="2" charset="2"/>
              </a:rPr>
              <a:t>cicloconvertidores</a:t>
            </a:r>
            <a:r>
              <a:rPr lang="es-ES" baseline="0" dirty="0">
                <a:sym typeface="Wingdings" panose="05000000000000000000" pitchFamily="2" charset="2"/>
              </a:rPr>
              <a:t>: en este caso sólo es posible reducir la velocidad.  Una de las aplicaciones más actuales de este tipo de convertidor y del motor síncrono es la propulsión eléctrica para buques. </a:t>
            </a:r>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17</a:t>
            </a:fld>
            <a:endParaRPr lang="es-ES_tradnl" altLang="es-ES"/>
          </a:p>
        </p:txBody>
      </p:sp>
    </p:spTree>
    <p:extLst>
      <p:ext uri="{BB962C8B-B14F-4D97-AF65-F5344CB8AC3E}">
        <p14:creationId xmlns:p14="http://schemas.microsoft.com/office/powerpoint/2010/main" val="2439951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Esta diapositiva presenta, sólo de</a:t>
            </a:r>
            <a:r>
              <a:rPr lang="es-ES" baseline="0" dirty="0"/>
              <a:t> forma ilustrativa, los elementos que conforman un </a:t>
            </a:r>
            <a:r>
              <a:rPr lang="es-ES" baseline="0" dirty="0" err="1"/>
              <a:t>cicloconvertidor</a:t>
            </a:r>
            <a:r>
              <a:rPr lang="es-ES" baseline="0" dirty="0"/>
              <a:t> real fabricado por la empresa ABB para la alimentación de motores síncronos de potencias de hasta 14 MW para la propulsión de buques. Los semiconductores que aparecen representados en el diagrama son tiristores ya que este tipo de semiconductor es el más robusto y el que tiene una mayor capacidad para el manejo de corrientes elevadas. </a:t>
            </a:r>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18</a:t>
            </a:fld>
            <a:endParaRPr lang="es-ES_tradnl" altLang="es-ES"/>
          </a:p>
        </p:txBody>
      </p:sp>
    </p:spTree>
    <p:extLst>
      <p:ext uri="{BB962C8B-B14F-4D97-AF65-F5344CB8AC3E}">
        <p14:creationId xmlns:p14="http://schemas.microsoft.com/office/powerpoint/2010/main" val="198073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este gráfico</a:t>
            </a:r>
            <a:r>
              <a:rPr lang="es-ES" baseline="0" dirty="0"/>
              <a:t> se pretende simplemente señalar como todo el conjunto de puentes rectificadores controlados presentado en la diapositiva anterior, gobernado correctamente es capaz de generar una onda escalonada cuyo primer armónico es de baja frecuencia como se señala en rojo. Esa onda de baja frecuencia es la utilizada para alimentar al motor con frecuencia más baja que la de red y conseguir su giro a baja velocidad. </a:t>
            </a:r>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19</a:t>
            </a:fld>
            <a:endParaRPr lang="es-ES_tradnl" altLang="es-ES"/>
          </a:p>
        </p:txBody>
      </p:sp>
    </p:spTree>
    <p:extLst>
      <p:ext uri="{BB962C8B-B14F-4D97-AF65-F5344CB8AC3E}">
        <p14:creationId xmlns:p14="http://schemas.microsoft.com/office/powerpoint/2010/main" val="5053460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Como</a:t>
            </a:r>
            <a:r>
              <a:rPr lang="es-ES" baseline="0" dirty="0"/>
              <a:t> curiosidad aquí se muestra un crucero de pasajeros, el M. S. </a:t>
            </a:r>
            <a:r>
              <a:rPr lang="es-ES" baseline="0" dirty="0" err="1"/>
              <a:t>Fantasy</a:t>
            </a:r>
            <a:r>
              <a:rPr lang="es-ES" baseline="0" dirty="0"/>
              <a:t> cuyos motores de tracción son 8 motores síncronos cuya potencia total son 37 MW.</a:t>
            </a:r>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20</a:t>
            </a:fld>
            <a:endParaRPr lang="es-ES_tradnl" altLang="es-ES"/>
          </a:p>
        </p:txBody>
      </p:sp>
    </p:spTree>
    <p:extLst>
      <p:ext uri="{BB962C8B-B14F-4D97-AF65-F5344CB8AC3E}">
        <p14:creationId xmlns:p14="http://schemas.microsoft.com/office/powerpoint/2010/main" val="2707614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Las máquinas asíncronas</a:t>
            </a:r>
            <a:r>
              <a:rPr lang="es-ES" baseline="0" dirty="0"/>
              <a:t> de rotor liso suelen ser máquinas esbeltas, con un diámetro reducido y una longitud del rotor elevada. Están diseñadas así para trabajar a mayor velocidad de giro. En ellas el devanado </a:t>
            </a:r>
            <a:r>
              <a:rPr lang="es-ES" baseline="0" dirty="0" err="1"/>
              <a:t>rotórico</a:t>
            </a:r>
            <a:r>
              <a:rPr lang="es-ES" baseline="0" dirty="0"/>
              <a:t> está constituido por un conjunto de espiras conectadas en serie e insertadas en ranuras del rotor las cuales, alimentadas desde el exterior mediante corriente continua, generan los polos magnéticos de la máquina. Este tipo de rotor es típico de los turboalternadores de las centrales térmicas cuyo número de polos es bajo y giran a velocidades relativamente altas accionados por sus correspondientes turbinas de gas o vapor. </a:t>
            </a:r>
          </a:p>
          <a:p>
            <a:endParaRPr lang="es-ES" baseline="0" dirty="0"/>
          </a:p>
          <a:p>
            <a:r>
              <a:rPr lang="es-ES" baseline="0" dirty="0"/>
              <a:t>Las máquinas de polos salientes suelen ser máquinas de gran diámetro, longitud del rotor muy corta y elevado número de polos. Diseñadas así para trabajar con bajas velocidades de giro. Un ejemplo clásico sería un gran alternador hidráulico. En este caso, el devanado </a:t>
            </a:r>
            <a:r>
              <a:rPr lang="es-ES" baseline="0" dirty="0" err="1"/>
              <a:t>rotórico</a:t>
            </a:r>
            <a:r>
              <a:rPr lang="es-ES" baseline="0" dirty="0"/>
              <a:t> está constituido por un conjunto de espiras arrolladas alrededor de las masas polares. Las cabezas de los polos tienen forma de sección cilíndrica para crear correctamente el campo magnético. </a:t>
            </a:r>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3</a:t>
            </a:fld>
            <a:endParaRPr lang="es-ES_tradnl" altLang="es-ES"/>
          </a:p>
        </p:txBody>
      </p:sp>
    </p:spTree>
    <p:extLst>
      <p:ext uri="{BB962C8B-B14F-4D97-AF65-F5344CB8AC3E}">
        <p14:creationId xmlns:p14="http://schemas.microsoft.com/office/powerpoint/2010/main" val="303686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esta</a:t>
            </a:r>
            <a:r>
              <a:rPr lang="es-ES" baseline="0" dirty="0"/>
              <a:t> diapositiva se muestran algunas fotografías de motores asíncronos. Se puede observar su gran tamaño, que tal y como se expuso anteriormente corresponde a sus elevadas potencias. El motor asíncrono tiene también la propiedad de poder trabajar con factor de potencia unitario e incluso ser utilizado como elemento de corrección del factor de potencia en la instalación donde opera. </a:t>
            </a:r>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4</a:t>
            </a:fld>
            <a:endParaRPr lang="es-ES_tradnl" altLang="es-ES"/>
          </a:p>
        </p:txBody>
      </p:sp>
    </p:spTree>
    <p:extLst>
      <p:ext uri="{BB962C8B-B14F-4D97-AF65-F5344CB8AC3E}">
        <p14:creationId xmlns:p14="http://schemas.microsoft.com/office/powerpoint/2010/main" val="542799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esta diapositiva</a:t>
            </a:r>
            <a:r>
              <a:rPr lang="es-ES" baseline="0" dirty="0"/>
              <a:t> se muestran dos generadores síncronos. En la parte superior se aprecia el proceso de fabricación de un turboalternador y a la izquierda y en la parte inferior el de un alternador hidráulico con rotor de polos salientes.</a:t>
            </a:r>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5</a:t>
            </a:fld>
            <a:endParaRPr lang="es-ES_tradnl" altLang="es-ES"/>
          </a:p>
        </p:txBody>
      </p:sp>
    </p:spTree>
    <p:extLst>
      <p:ext uri="{BB962C8B-B14F-4D97-AF65-F5344CB8AC3E}">
        <p14:creationId xmlns:p14="http://schemas.microsoft.com/office/powerpoint/2010/main" val="2754676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Este</a:t>
            </a:r>
            <a:r>
              <a:rPr lang="es-ES" baseline="0" dirty="0"/>
              <a:t> diagrama muestra hasta qué punto pueden llegar las dimensiones de un generador síncrono de polos salientes. En este caso se muestra un alternador de una gran central hidráulica. La turbina que lo acciona gira solidaria al mismo eje central y se encuentra en la parte inferior (no vista) del dibujo.</a:t>
            </a:r>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7</a:t>
            </a:fld>
            <a:endParaRPr lang="es-ES_tradnl" altLang="es-ES"/>
          </a:p>
        </p:txBody>
      </p:sp>
    </p:spTree>
    <p:extLst>
      <p:ext uri="{BB962C8B-B14F-4D97-AF65-F5344CB8AC3E}">
        <p14:creationId xmlns:p14="http://schemas.microsoft.com/office/powerpoint/2010/main" val="3741389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a:t>
            </a:r>
            <a:r>
              <a:rPr lang="es-ES" baseline="0" dirty="0"/>
              <a:t> esta diapositiva se expone de forma extremadamente sencilla el principio de funcionamiento de la máquina síncrona como motor. Puesto que el estator es idéntico al de la máquina asíncrona, alimentado mediante un sistema trifásico de tensiones producirá un campo magnético giratorio. Este campo interaccionará con el campo de eje fijo creado por el rotor al ser su devanado alimentado mediante corriente continua. La interacción entre ambos campos será la que dé lugar al por motor. </a:t>
            </a:r>
          </a:p>
          <a:p>
            <a:endParaRPr lang="es-ES" baseline="0" dirty="0"/>
          </a:p>
          <a:p>
            <a:r>
              <a:rPr lang="es-ES" baseline="0" dirty="0"/>
              <a:t>La corriente que alimenta al rotor se denomina corriente de excitación y mediante su control es posible controlar la energía reactiva absorbida por la máquina. De este modo el motor asíncrono podrá trabajar con factor de potencia unitario (lo cual incrementa su rendimiento energético) o incluso devolver energía reactiva a la red actuando como elemento compensador de la energía reactiva de la instalación. </a:t>
            </a:r>
          </a:p>
          <a:p>
            <a:endParaRPr lang="es-ES" baseline="0" dirty="0"/>
          </a:p>
          <a:p>
            <a:r>
              <a:rPr lang="es-ES" baseline="0" dirty="0"/>
              <a:t>Los motores asíncronos no tienen par de arranque. El par motor se produce cuando el rotor gira a la velocidad de sincronismo. Por este motivo, precisan de un sistema para arrancar y alcanzar dicha velocidad. Este sistema consiste en algo muy similar a la jaula de un motor asíncrono y se denomina devanado amortiguador o “</a:t>
            </a:r>
            <a:r>
              <a:rPr lang="es-ES" baseline="0" dirty="0" err="1"/>
              <a:t>Damping</a:t>
            </a:r>
            <a:r>
              <a:rPr lang="es-ES" baseline="0" dirty="0"/>
              <a:t> </a:t>
            </a:r>
            <a:r>
              <a:rPr lang="es-ES" baseline="0" dirty="0" err="1"/>
              <a:t>Winding</a:t>
            </a:r>
            <a:r>
              <a:rPr lang="es-ES" baseline="0" dirty="0"/>
              <a:t>”. De este modo, el arranque se produce mediante la inducción de corrientes en una serie de barras cortocircuitadas que una vez alcanzada la velocidad de sincronismo </a:t>
            </a:r>
            <a:r>
              <a:rPr lang="es-ES" baseline="0" dirty="0" err="1"/>
              <a:t>desparace</a:t>
            </a:r>
            <a:r>
              <a:rPr lang="es-ES" baseline="0" dirty="0"/>
              <a:t> dejando al motor girando a la velocidad de sincronismo.</a:t>
            </a:r>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8</a:t>
            </a:fld>
            <a:endParaRPr lang="es-ES_tradnl" altLang="es-ES"/>
          </a:p>
        </p:txBody>
      </p:sp>
    </p:spTree>
    <p:extLst>
      <p:ext uri="{BB962C8B-B14F-4D97-AF65-F5344CB8AC3E}">
        <p14:creationId xmlns:p14="http://schemas.microsoft.com/office/powerpoint/2010/main" val="1604237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El</a:t>
            </a:r>
            <a:r>
              <a:rPr lang="es-ES" baseline="0" dirty="0"/>
              <a:t> principio de funcionamiento como generador es aún más sencillo. Al existir un campo magnético de eje fijo (con los polos magnéticos fijos) en el rotor y hacerlo girar mediante una fuente de energía mecánica externa es obvio que se inducirán fuerzas electromotrices en las espiras que constituyen el devanado </a:t>
            </a:r>
            <a:r>
              <a:rPr lang="es-ES" baseline="0" dirty="0" err="1"/>
              <a:t>estatórico</a:t>
            </a:r>
            <a:r>
              <a:rPr lang="es-ES" baseline="0" dirty="0"/>
              <a:t>. Puesto que este devanado está diseñado para ser trifásico y está distribuido a 120º en la periferia del estator, las fuerzas electromotrices inducidas serán un sistema trifásico equilibrado que será el utilizado para alimentar a la carga o a la red eléctrica.</a:t>
            </a:r>
          </a:p>
          <a:p>
            <a:endParaRPr lang="es-ES" baseline="0" dirty="0"/>
          </a:p>
          <a:p>
            <a:r>
              <a:rPr lang="es-ES" baseline="0" dirty="0"/>
              <a:t>En un generador conectado a una red eléctrica controlando la cantidad de energía mecánica (par externo aplicado al generador) se gobernará la potencia activa entregada. Controlando la corriente de excitación se gobernará la potencia reactiva entregada o absorbida por la máquina. Posteriormente se explicará este concepto con algo más de detalle cuando se analice el funcionamiento de generador síncrono conectado a una red de potencia infinita.</a:t>
            </a:r>
          </a:p>
          <a:p>
            <a:endParaRPr lang="es-ES" baseline="0" dirty="0"/>
          </a:p>
          <a:p>
            <a:r>
              <a:rPr lang="es-ES" baseline="0" dirty="0"/>
              <a:t> </a:t>
            </a:r>
          </a:p>
          <a:p>
            <a:endParaRPr lang="es-ES" baseline="0" dirty="0"/>
          </a:p>
          <a:p>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9</a:t>
            </a:fld>
            <a:endParaRPr lang="es-ES_tradnl" altLang="es-ES"/>
          </a:p>
        </p:txBody>
      </p:sp>
    </p:spTree>
    <p:extLst>
      <p:ext uri="{BB962C8B-B14F-4D97-AF65-F5344CB8AC3E}">
        <p14:creationId xmlns:p14="http://schemas.microsoft.com/office/powerpoint/2010/main" val="1804498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este diagrama se muestra</a:t>
            </a:r>
            <a:r>
              <a:rPr lang="es-ES" baseline="0" dirty="0"/>
              <a:t> el circuito equivalente de la máquina asíncrona. El efecto de reacción de inducido será explicado posteriormente. </a:t>
            </a:r>
            <a:endParaRPr lang="es-ES" dirty="0"/>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10</a:t>
            </a:fld>
            <a:endParaRPr lang="es-ES_tradnl" altLang="es-ES"/>
          </a:p>
        </p:txBody>
      </p:sp>
    </p:spTree>
    <p:extLst>
      <p:ext uri="{BB962C8B-B14F-4D97-AF65-F5344CB8AC3E}">
        <p14:creationId xmlns:p14="http://schemas.microsoft.com/office/powerpoint/2010/main" val="105368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4588" y="850900"/>
            <a:ext cx="4568825" cy="3425825"/>
          </a:xfrm>
        </p:spPr>
      </p:sp>
      <p:sp>
        <p:nvSpPr>
          <p:cNvPr id="3" name="Marcador de notas 2"/>
          <p:cNvSpPr>
            <a:spLocks noGrp="1"/>
          </p:cNvSpPr>
          <p:nvPr>
            <p:ph type="body" idx="1"/>
          </p:nvPr>
        </p:nvSpPr>
        <p:spPr/>
        <p:txBody>
          <a:bodyPr/>
          <a:lstStyle/>
          <a:p>
            <a:r>
              <a:rPr lang="es-ES" dirty="0"/>
              <a:t>En esta</a:t>
            </a:r>
            <a:r>
              <a:rPr lang="es-ES" baseline="0" dirty="0"/>
              <a:t> diapositiva se muestra el comportamiento del generador síncrono trabajando en vacío. En la parte superior se muestra el circuito equivalente por fase del estator que consta de los tres elementos siguientes:</a:t>
            </a:r>
          </a:p>
          <a:p>
            <a:endParaRPr lang="es-ES" baseline="0" dirty="0"/>
          </a:p>
          <a:p>
            <a:pPr marL="228600" indent="-228600">
              <a:buAutoNum type="arabicPeriod"/>
            </a:pPr>
            <a:r>
              <a:rPr lang="es-ES" baseline="0" dirty="0"/>
              <a:t>La FEM producida por el gira del rotor representada como un generador ideal.</a:t>
            </a:r>
          </a:p>
          <a:p>
            <a:pPr marL="228600" indent="-228600">
              <a:buAutoNum type="arabicPeriod"/>
            </a:pPr>
            <a:r>
              <a:rPr lang="es-ES" baseline="0" dirty="0"/>
              <a:t>La reactancia síncrona.</a:t>
            </a:r>
          </a:p>
          <a:p>
            <a:pPr marL="228600" indent="-228600">
              <a:buAutoNum type="arabicPeriod"/>
            </a:pPr>
            <a:r>
              <a:rPr lang="es-ES" baseline="0" dirty="0"/>
              <a:t>La resistencia de los conductores que conforman el devanado </a:t>
            </a:r>
            <a:r>
              <a:rPr lang="es-ES" baseline="0" dirty="0" err="1"/>
              <a:t>estatórico</a:t>
            </a:r>
            <a:r>
              <a:rPr lang="es-ES" baseline="0" dirty="0"/>
              <a:t>. </a:t>
            </a:r>
          </a:p>
          <a:p>
            <a:pPr marL="228600" indent="-228600">
              <a:buAutoNum type="arabicPeriod"/>
            </a:pPr>
            <a:endParaRPr lang="es-ES" baseline="0" dirty="0"/>
          </a:p>
          <a:p>
            <a:pPr marL="0" indent="0">
              <a:buNone/>
            </a:pPr>
            <a:r>
              <a:rPr lang="es-ES" baseline="0" dirty="0"/>
              <a:t>A la derecha se muestra la relación entre corriente de excitación (flujo) y tensión de salida para un generador real. En concreto para un turboalternador de la central térmica de </a:t>
            </a:r>
            <a:r>
              <a:rPr lang="es-ES" baseline="0" dirty="0" err="1"/>
              <a:t>Compostilla</a:t>
            </a:r>
            <a:r>
              <a:rPr lang="es-ES" baseline="0" dirty="0"/>
              <a:t> en León.  La curva está tomada para una velocidad de giro constante. </a:t>
            </a:r>
          </a:p>
        </p:txBody>
      </p:sp>
      <p:sp>
        <p:nvSpPr>
          <p:cNvPr id="4" name="Marcador de número de diapositiva 3"/>
          <p:cNvSpPr>
            <a:spLocks noGrp="1"/>
          </p:cNvSpPr>
          <p:nvPr>
            <p:ph type="sldNum" sz="quarter" idx="10"/>
          </p:nvPr>
        </p:nvSpPr>
        <p:spPr/>
        <p:txBody>
          <a:bodyPr/>
          <a:lstStyle/>
          <a:p>
            <a:fld id="{AF747A79-236D-49C1-9BA0-9DB1B599FF8F}" type="slidenum">
              <a:rPr lang="es-ES_tradnl" altLang="es-ES" smtClean="0"/>
              <a:pPr/>
              <a:t>11</a:t>
            </a:fld>
            <a:endParaRPr lang="es-ES_tradnl" altLang="es-ES"/>
          </a:p>
        </p:txBody>
      </p:sp>
    </p:spTree>
    <p:extLst>
      <p:ext uri="{BB962C8B-B14F-4D97-AF65-F5344CB8AC3E}">
        <p14:creationId xmlns:p14="http://schemas.microsoft.com/office/powerpoint/2010/main" val="666550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3076" name="Group 4"/>
          <p:cNvGrpSpPr>
            <a:grpSpLocks/>
          </p:cNvGrpSpPr>
          <p:nvPr/>
        </p:nvGrpSpPr>
        <p:grpSpPr bwMode="auto">
          <a:xfrm>
            <a:off x="-1035050" y="1520825"/>
            <a:ext cx="10179050" cy="5337175"/>
            <a:chOff x="-652" y="958"/>
            <a:chExt cx="6412" cy="3362"/>
          </a:xfrm>
        </p:grpSpPr>
        <p:sp>
          <p:nvSpPr>
            <p:cNvPr id="3074" name="Freeform 2"/>
            <p:cNvSpPr>
              <a:spLocks/>
            </p:cNvSpPr>
            <p:nvPr/>
          </p:nvSpPr>
          <p:spPr bwMode="invGray">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folHlink">
                    <a:gamma/>
                    <a:shade val="80000"/>
                    <a:invGamma/>
                  </a:schemeClr>
                </a:gs>
                <a:gs pos="100000">
                  <a:schemeClr val="folHlink"/>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3075" name="Arc 3"/>
            <p:cNvSpPr>
              <a:spLocks/>
            </p:cNvSpPr>
            <p:nvPr/>
          </p:nvSpPr>
          <p:spPr bwMode="ltGray">
            <a:xfrm>
              <a:off x="-652" y="958"/>
              <a:ext cx="4237" cy="3362"/>
            </a:xfrm>
            <a:custGeom>
              <a:avLst/>
              <a:gdLst>
                <a:gd name="G0" fmla="+- 0 0 0"/>
                <a:gd name="G1" fmla="+- 21360 0 0"/>
                <a:gd name="G2" fmla="+- 21600 0 0"/>
                <a:gd name="T0" fmla="*/ 3211 w 21600"/>
                <a:gd name="T1" fmla="*/ 0 h 21360"/>
                <a:gd name="T2" fmla="*/ 21600 w 21600"/>
                <a:gd name="T3" fmla="*/ 21360 h 21360"/>
                <a:gd name="T4" fmla="*/ 0 w 21600"/>
                <a:gd name="T5" fmla="*/ 21360 h 21360"/>
              </a:gdLst>
              <a:ahLst/>
              <a:cxnLst>
                <a:cxn ang="0">
                  <a:pos x="T0" y="T1"/>
                </a:cxn>
                <a:cxn ang="0">
                  <a:pos x="T2" y="T3"/>
                </a:cxn>
                <a:cxn ang="0">
                  <a:pos x="T4" y="T5"/>
                </a:cxn>
              </a:cxnLst>
              <a:rect l="0" t="0" r="r" b="b"/>
              <a:pathLst>
                <a:path w="21600" h="21360" fill="none" extrusionOk="0">
                  <a:moveTo>
                    <a:pt x="3210" y="0"/>
                  </a:moveTo>
                  <a:cubicBezTo>
                    <a:pt x="13781" y="1589"/>
                    <a:pt x="21600" y="10670"/>
                    <a:pt x="21600" y="21360"/>
                  </a:cubicBezTo>
                </a:path>
                <a:path w="21600" h="21360" stroke="0" extrusionOk="0">
                  <a:moveTo>
                    <a:pt x="3210" y="0"/>
                  </a:moveTo>
                  <a:cubicBezTo>
                    <a:pt x="13781" y="1589"/>
                    <a:pt x="21600" y="10670"/>
                    <a:pt x="21600" y="21360"/>
                  </a:cubicBezTo>
                  <a:lnTo>
                    <a:pt x="0" y="21360"/>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s-ES_tradnl" altLang="es-ES" noProof="0"/>
              <a:t>Haga clic para modificar el estilo de título patrón</a:t>
            </a:r>
          </a:p>
        </p:txBody>
      </p:sp>
      <p:sp>
        <p:nvSpPr>
          <p:cNvPr id="3078" name="Rectangle 6"/>
          <p:cNvSpPr>
            <a:spLocks noGrp="1" noChangeArrowheads="1"/>
          </p:cNvSpPr>
          <p:nvPr>
            <p:ph type="subTitle" sz="quarter" idx="1"/>
          </p:nvPr>
        </p:nvSpPr>
        <p:spPr>
          <a:xfrm>
            <a:off x="685800" y="3429000"/>
            <a:ext cx="6400800" cy="1752600"/>
          </a:xfrm>
        </p:spPr>
        <p:txBody>
          <a:bodyPr anchor="ctr"/>
          <a:lstStyle>
            <a:lvl1pPr marL="0" indent="0" algn="ctr">
              <a:buFont typeface="Monotype Sorts" pitchFamily="2" charset="2"/>
              <a:buNone/>
              <a:defRPr/>
            </a:lvl1pPr>
          </a:lstStyle>
          <a:p>
            <a:pPr lvl="0"/>
            <a:r>
              <a:rPr lang="es-ES_tradnl" altLang="es-ES" noProof="0"/>
              <a:t>Haga clic para modificar el estilo de subtítulo patrón</a:t>
            </a:r>
          </a:p>
        </p:txBody>
      </p:sp>
      <p:sp>
        <p:nvSpPr>
          <p:cNvPr id="3079" name="Rectangle 7"/>
          <p:cNvSpPr>
            <a:spLocks noGrp="1" noChangeArrowheads="1"/>
          </p:cNvSpPr>
          <p:nvPr>
            <p:ph type="dt" sz="quarter" idx="2"/>
          </p:nvPr>
        </p:nvSpPr>
        <p:spPr/>
        <p:txBody>
          <a:bodyPr/>
          <a:lstStyle>
            <a:lvl1pPr>
              <a:defRPr/>
            </a:lvl1pPr>
          </a:lstStyle>
          <a:p>
            <a:endParaRPr lang="es-ES_tradnl" altLang="es-ES"/>
          </a:p>
        </p:txBody>
      </p:sp>
      <p:sp>
        <p:nvSpPr>
          <p:cNvPr id="3080" name="Rectangle 8"/>
          <p:cNvSpPr>
            <a:spLocks noGrp="1" noChangeArrowheads="1"/>
          </p:cNvSpPr>
          <p:nvPr>
            <p:ph type="ftr" sz="quarter" idx="3"/>
          </p:nvPr>
        </p:nvSpPr>
        <p:spPr/>
        <p:txBody>
          <a:bodyPr/>
          <a:lstStyle>
            <a:lvl1pPr>
              <a:defRPr/>
            </a:lvl1pPr>
          </a:lstStyle>
          <a:p>
            <a:endParaRPr lang="es-ES_tradnl" altLang="es-ES"/>
          </a:p>
        </p:txBody>
      </p:sp>
      <p:sp>
        <p:nvSpPr>
          <p:cNvPr id="3081" name="Rectangle 9"/>
          <p:cNvSpPr>
            <a:spLocks noGrp="1" noChangeArrowheads="1"/>
          </p:cNvSpPr>
          <p:nvPr>
            <p:ph type="sldNum" sz="quarter" idx="4"/>
          </p:nvPr>
        </p:nvSpPr>
        <p:spPr/>
        <p:txBody>
          <a:bodyPr/>
          <a:lstStyle>
            <a:lvl1pPr>
              <a:defRPr/>
            </a:lvl1pPr>
          </a:lstStyle>
          <a:p>
            <a:fld id="{AC24C122-37EB-40A2-A45F-ED6ACAE066B0}" type="slidenum">
              <a:rPr lang="es-ES_tradnl" altLang="es-ES"/>
              <a:pPr/>
              <a:t>‹Nº›</a:t>
            </a:fld>
            <a:endParaRPr lang="es-ES_tradnl" altLang="es-ES"/>
          </a:p>
        </p:txBody>
      </p:sp>
    </p:spTree>
  </p:cSld>
  <p:clrMapOvr>
    <a:masterClrMapping/>
  </p:clrMapOvr>
  <p:transition>
    <p:cover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E4FEDCD8-9A50-4D4E-B81F-CF1542F3F9E3}" type="slidenum">
              <a:rPr lang="es-ES_tradnl" altLang="es-ES"/>
              <a:pPr/>
              <a:t>‹Nº›</a:t>
            </a:fld>
            <a:endParaRPr lang="es-ES_tradnl" altLang="es-ES"/>
          </a:p>
        </p:txBody>
      </p:sp>
    </p:spTree>
    <p:extLst>
      <p:ext uri="{BB962C8B-B14F-4D97-AF65-F5344CB8AC3E}">
        <p14:creationId xmlns:p14="http://schemas.microsoft.com/office/powerpoint/2010/main" val="115217761"/>
      </p:ext>
    </p:extLst>
  </p:cSld>
  <p:clrMapOvr>
    <a:masterClrMapping/>
  </p:clrMapOvr>
  <p:transition>
    <p:cover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C84D5D55-C69A-41E2-B3DD-104CD1EFB6C3}" type="slidenum">
              <a:rPr lang="es-ES_tradnl" altLang="es-ES"/>
              <a:pPr/>
              <a:t>‹Nº›</a:t>
            </a:fld>
            <a:endParaRPr lang="es-ES_tradnl" altLang="es-ES"/>
          </a:p>
        </p:txBody>
      </p:sp>
    </p:spTree>
    <p:extLst>
      <p:ext uri="{BB962C8B-B14F-4D97-AF65-F5344CB8AC3E}">
        <p14:creationId xmlns:p14="http://schemas.microsoft.com/office/powerpoint/2010/main" val="1793214641"/>
      </p:ext>
    </p:extLst>
  </p:cSld>
  <p:clrMapOvr>
    <a:masterClrMapping/>
  </p:clrMapOvr>
  <p:transition>
    <p:cover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21E87266-DEBB-482A-B458-3E3B0B663952}" type="slidenum">
              <a:rPr lang="es-ES_tradnl" altLang="es-ES"/>
              <a:pPr/>
              <a:t>‹Nº›</a:t>
            </a:fld>
            <a:endParaRPr lang="es-ES_tradnl" altLang="es-ES"/>
          </a:p>
        </p:txBody>
      </p:sp>
    </p:spTree>
    <p:extLst>
      <p:ext uri="{BB962C8B-B14F-4D97-AF65-F5344CB8AC3E}">
        <p14:creationId xmlns:p14="http://schemas.microsoft.com/office/powerpoint/2010/main" val="3452835994"/>
      </p:ext>
    </p:extLst>
  </p:cSld>
  <p:clrMapOvr>
    <a:masterClrMapping/>
  </p:clrMapOvr>
  <p:transition>
    <p:cover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_tradnl" altLang="es-ES"/>
          </a:p>
        </p:txBody>
      </p:sp>
      <p:sp>
        <p:nvSpPr>
          <p:cNvPr id="5" name="4 Marcador de pie de página"/>
          <p:cNvSpPr>
            <a:spLocks noGrp="1"/>
          </p:cNvSpPr>
          <p:nvPr>
            <p:ph type="ftr" sz="quarter" idx="11"/>
          </p:nvPr>
        </p:nvSpPr>
        <p:spPr/>
        <p:txBody>
          <a:bodyPr/>
          <a:lstStyle>
            <a:lvl1pPr>
              <a:defRPr/>
            </a:lvl1pPr>
          </a:lstStyle>
          <a:p>
            <a:endParaRPr lang="es-ES_tradnl" altLang="es-ES"/>
          </a:p>
        </p:txBody>
      </p:sp>
      <p:sp>
        <p:nvSpPr>
          <p:cNvPr id="6" name="5 Marcador de número de diapositiva"/>
          <p:cNvSpPr>
            <a:spLocks noGrp="1"/>
          </p:cNvSpPr>
          <p:nvPr>
            <p:ph type="sldNum" sz="quarter" idx="12"/>
          </p:nvPr>
        </p:nvSpPr>
        <p:spPr/>
        <p:txBody>
          <a:bodyPr/>
          <a:lstStyle>
            <a:lvl1pPr>
              <a:defRPr/>
            </a:lvl1pPr>
          </a:lstStyle>
          <a:p>
            <a:fld id="{1277E842-2F90-4517-A64E-14A25FB460AD}" type="slidenum">
              <a:rPr lang="es-ES_tradnl" altLang="es-ES"/>
              <a:pPr/>
              <a:t>‹Nº›</a:t>
            </a:fld>
            <a:endParaRPr lang="es-ES_tradnl" altLang="es-ES"/>
          </a:p>
        </p:txBody>
      </p:sp>
    </p:spTree>
    <p:extLst>
      <p:ext uri="{BB962C8B-B14F-4D97-AF65-F5344CB8AC3E}">
        <p14:creationId xmlns:p14="http://schemas.microsoft.com/office/powerpoint/2010/main" val="1341471877"/>
      </p:ext>
    </p:extLst>
  </p:cSld>
  <p:clrMapOvr>
    <a:masterClrMapping/>
  </p:clrMapOvr>
  <p:transition>
    <p:cover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A548FE09-A2FE-443B-A860-A2EB2364D797}" type="slidenum">
              <a:rPr lang="es-ES_tradnl" altLang="es-ES"/>
              <a:pPr/>
              <a:t>‹Nº›</a:t>
            </a:fld>
            <a:endParaRPr lang="es-ES_tradnl" altLang="es-ES"/>
          </a:p>
        </p:txBody>
      </p:sp>
    </p:spTree>
    <p:extLst>
      <p:ext uri="{BB962C8B-B14F-4D97-AF65-F5344CB8AC3E}">
        <p14:creationId xmlns:p14="http://schemas.microsoft.com/office/powerpoint/2010/main" val="4291454122"/>
      </p:ext>
    </p:extLst>
  </p:cSld>
  <p:clrMapOvr>
    <a:masterClrMapping/>
  </p:clrMapOvr>
  <p:transition>
    <p:cover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endParaRPr lang="es-ES_tradnl" altLang="es-ES"/>
          </a:p>
        </p:txBody>
      </p:sp>
      <p:sp>
        <p:nvSpPr>
          <p:cNvPr id="8" name="7 Marcador de pie de página"/>
          <p:cNvSpPr>
            <a:spLocks noGrp="1"/>
          </p:cNvSpPr>
          <p:nvPr>
            <p:ph type="ftr" sz="quarter" idx="11"/>
          </p:nvPr>
        </p:nvSpPr>
        <p:spPr/>
        <p:txBody>
          <a:bodyPr/>
          <a:lstStyle>
            <a:lvl1pPr>
              <a:defRPr/>
            </a:lvl1pPr>
          </a:lstStyle>
          <a:p>
            <a:endParaRPr lang="es-ES_tradnl" altLang="es-ES"/>
          </a:p>
        </p:txBody>
      </p:sp>
      <p:sp>
        <p:nvSpPr>
          <p:cNvPr id="9" name="8 Marcador de número de diapositiva"/>
          <p:cNvSpPr>
            <a:spLocks noGrp="1"/>
          </p:cNvSpPr>
          <p:nvPr>
            <p:ph type="sldNum" sz="quarter" idx="12"/>
          </p:nvPr>
        </p:nvSpPr>
        <p:spPr/>
        <p:txBody>
          <a:bodyPr/>
          <a:lstStyle>
            <a:lvl1pPr>
              <a:defRPr/>
            </a:lvl1pPr>
          </a:lstStyle>
          <a:p>
            <a:fld id="{B40FAC99-D362-4E0B-958D-4BFB2DD54EFE}" type="slidenum">
              <a:rPr lang="es-ES_tradnl" altLang="es-ES"/>
              <a:pPr/>
              <a:t>‹Nº›</a:t>
            </a:fld>
            <a:endParaRPr lang="es-ES_tradnl" altLang="es-ES"/>
          </a:p>
        </p:txBody>
      </p:sp>
    </p:spTree>
    <p:extLst>
      <p:ext uri="{BB962C8B-B14F-4D97-AF65-F5344CB8AC3E}">
        <p14:creationId xmlns:p14="http://schemas.microsoft.com/office/powerpoint/2010/main" val="3433769260"/>
      </p:ext>
    </p:extLst>
  </p:cSld>
  <p:clrMapOvr>
    <a:masterClrMapping/>
  </p:clrMapOvr>
  <p:transition>
    <p:cover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endParaRPr lang="es-ES_tradnl" altLang="es-ES"/>
          </a:p>
        </p:txBody>
      </p:sp>
      <p:sp>
        <p:nvSpPr>
          <p:cNvPr id="4" name="3 Marcador de pie de página"/>
          <p:cNvSpPr>
            <a:spLocks noGrp="1"/>
          </p:cNvSpPr>
          <p:nvPr>
            <p:ph type="ftr" sz="quarter" idx="11"/>
          </p:nvPr>
        </p:nvSpPr>
        <p:spPr/>
        <p:txBody>
          <a:bodyPr/>
          <a:lstStyle>
            <a:lvl1pPr>
              <a:defRPr/>
            </a:lvl1pPr>
          </a:lstStyle>
          <a:p>
            <a:endParaRPr lang="es-ES_tradnl" altLang="es-ES"/>
          </a:p>
        </p:txBody>
      </p:sp>
      <p:sp>
        <p:nvSpPr>
          <p:cNvPr id="5" name="4 Marcador de número de diapositiva"/>
          <p:cNvSpPr>
            <a:spLocks noGrp="1"/>
          </p:cNvSpPr>
          <p:nvPr>
            <p:ph type="sldNum" sz="quarter" idx="12"/>
          </p:nvPr>
        </p:nvSpPr>
        <p:spPr/>
        <p:txBody>
          <a:bodyPr/>
          <a:lstStyle>
            <a:lvl1pPr>
              <a:defRPr/>
            </a:lvl1pPr>
          </a:lstStyle>
          <a:p>
            <a:fld id="{8319FFDC-2232-47B7-8B63-41D8D0693EFA}" type="slidenum">
              <a:rPr lang="es-ES_tradnl" altLang="es-ES"/>
              <a:pPr/>
              <a:t>‹Nº›</a:t>
            </a:fld>
            <a:endParaRPr lang="es-ES_tradnl" altLang="es-ES"/>
          </a:p>
        </p:txBody>
      </p:sp>
    </p:spTree>
    <p:extLst>
      <p:ext uri="{BB962C8B-B14F-4D97-AF65-F5344CB8AC3E}">
        <p14:creationId xmlns:p14="http://schemas.microsoft.com/office/powerpoint/2010/main" val="3457520703"/>
      </p:ext>
    </p:extLst>
  </p:cSld>
  <p:clrMapOvr>
    <a:masterClrMapping/>
  </p:clrMapOvr>
  <p:transition>
    <p:cover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_tradnl" altLang="es-ES"/>
          </a:p>
        </p:txBody>
      </p:sp>
      <p:sp>
        <p:nvSpPr>
          <p:cNvPr id="3" name="2 Marcador de pie de página"/>
          <p:cNvSpPr>
            <a:spLocks noGrp="1"/>
          </p:cNvSpPr>
          <p:nvPr>
            <p:ph type="ftr" sz="quarter" idx="11"/>
          </p:nvPr>
        </p:nvSpPr>
        <p:spPr/>
        <p:txBody>
          <a:bodyPr/>
          <a:lstStyle>
            <a:lvl1pPr>
              <a:defRPr/>
            </a:lvl1pPr>
          </a:lstStyle>
          <a:p>
            <a:endParaRPr lang="es-ES_tradnl" altLang="es-ES"/>
          </a:p>
        </p:txBody>
      </p:sp>
      <p:sp>
        <p:nvSpPr>
          <p:cNvPr id="4" name="3 Marcador de número de diapositiva"/>
          <p:cNvSpPr>
            <a:spLocks noGrp="1"/>
          </p:cNvSpPr>
          <p:nvPr>
            <p:ph type="sldNum" sz="quarter" idx="12"/>
          </p:nvPr>
        </p:nvSpPr>
        <p:spPr/>
        <p:txBody>
          <a:bodyPr/>
          <a:lstStyle>
            <a:lvl1pPr>
              <a:defRPr/>
            </a:lvl1pPr>
          </a:lstStyle>
          <a:p>
            <a:fld id="{85881DA2-1D0D-4267-AE03-8331EF014282}" type="slidenum">
              <a:rPr lang="es-ES_tradnl" altLang="es-ES"/>
              <a:pPr/>
              <a:t>‹Nº›</a:t>
            </a:fld>
            <a:endParaRPr lang="es-ES_tradnl" altLang="es-ES"/>
          </a:p>
        </p:txBody>
      </p:sp>
    </p:spTree>
    <p:extLst>
      <p:ext uri="{BB962C8B-B14F-4D97-AF65-F5344CB8AC3E}">
        <p14:creationId xmlns:p14="http://schemas.microsoft.com/office/powerpoint/2010/main" val="1162046273"/>
      </p:ext>
    </p:extLst>
  </p:cSld>
  <p:clrMapOvr>
    <a:masterClrMapping/>
  </p:clrMapOvr>
  <p:transition>
    <p:cover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95DE71E5-58A8-4FE9-826F-FFDFD7DFB098}" type="slidenum">
              <a:rPr lang="es-ES_tradnl" altLang="es-ES"/>
              <a:pPr/>
              <a:t>‹Nº›</a:t>
            </a:fld>
            <a:endParaRPr lang="es-ES_tradnl" altLang="es-ES"/>
          </a:p>
        </p:txBody>
      </p:sp>
    </p:spTree>
    <p:extLst>
      <p:ext uri="{BB962C8B-B14F-4D97-AF65-F5344CB8AC3E}">
        <p14:creationId xmlns:p14="http://schemas.microsoft.com/office/powerpoint/2010/main" val="3466397459"/>
      </p:ext>
    </p:extLst>
  </p:cSld>
  <p:clrMapOvr>
    <a:masterClrMapping/>
  </p:clrMapOvr>
  <p:transition>
    <p:cover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_tradnl" altLang="es-ES"/>
          </a:p>
        </p:txBody>
      </p:sp>
      <p:sp>
        <p:nvSpPr>
          <p:cNvPr id="6" name="5 Marcador de pie de página"/>
          <p:cNvSpPr>
            <a:spLocks noGrp="1"/>
          </p:cNvSpPr>
          <p:nvPr>
            <p:ph type="ftr" sz="quarter" idx="11"/>
          </p:nvPr>
        </p:nvSpPr>
        <p:spPr/>
        <p:txBody>
          <a:bodyPr/>
          <a:lstStyle>
            <a:lvl1pPr>
              <a:defRPr/>
            </a:lvl1pPr>
          </a:lstStyle>
          <a:p>
            <a:endParaRPr lang="es-ES_tradnl" altLang="es-ES"/>
          </a:p>
        </p:txBody>
      </p:sp>
      <p:sp>
        <p:nvSpPr>
          <p:cNvPr id="7" name="6 Marcador de número de diapositiva"/>
          <p:cNvSpPr>
            <a:spLocks noGrp="1"/>
          </p:cNvSpPr>
          <p:nvPr>
            <p:ph type="sldNum" sz="quarter" idx="12"/>
          </p:nvPr>
        </p:nvSpPr>
        <p:spPr/>
        <p:txBody>
          <a:bodyPr/>
          <a:lstStyle>
            <a:lvl1pPr>
              <a:defRPr/>
            </a:lvl1pPr>
          </a:lstStyle>
          <a:p>
            <a:fld id="{A0486549-A3F9-46E3-B21D-00301C043656}" type="slidenum">
              <a:rPr lang="es-ES_tradnl" altLang="es-ES"/>
              <a:pPr/>
              <a:t>‹Nº›</a:t>
            </a:fld>
            <a:endParaRPr lang="es-ES_tradnl" altLang="es-ES"/>
          </a:p>
        </p:txBody>
      </p:sp>
    </p:spTree>
    <p:extLst>
      <p:ext uri="{BB962C8B-B14F-4D97-AF65-F5344CB8AC3E}">
        <p14:creationId xmlns:p14="http://schemas.microsoft.com/office/powerpoint/2010/main" val="1291920221"/>
      </p:ext>
    </p:extLst>
  </p:cSld>
  <p:clrMapOvr>
    <a:masterClrMapping/>
  </p:clrMapOvr>
  <p:transition>
    <p:cover dir="l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8" name="Group 4"/>
          <p:cNvGrpSpPr>
            <a:grpSpLocks/>
          </p:cNvGrpSpPr>
          <p:nvPr/>
        </p:nvGrpSpPr>
        <p:grpSpPr bwMode="auto">
          <a:xfrm>
            <a:off x="0" y="1588"/>
            <a:ext cx="9132888" cy="6845300"/>
            <a:chOff x="0" y="1"/>
            <a:chExt cx="5753" cy="4312"/>
          </a:xfrm>
        </p:grpSpPr>
        <p:sp>
          <p:nvSpPr>
            <p:cNvPr id="1026" name="Freeform 2"/>
            <p:cNvSpPr>
              <a:spLocks/>
            </p:cNvSpPr>
            <p:nvPr/>
          </p:nvSpPr>
          <p:spPr bwMode="ltGray">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folHlink">
                    <a:gamma/>
                    <a:shade val="80000"/>
                    <a:invGamma/>
                  </a:schemeClr>
                </a:gs>
                <a:gs pos="100000">
                  <a:schemeClr val="folHlink"/>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1027" name="Arc 3"/>
            <p:cNvSpPr>
              <a:spLocks/>
            </p:cNvSpPr>
            <p:nvPr/>
          </p:nvSpPr>
          <p:spPr bwMode="ltGray">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grpSp>
      <p:sp>
        <p:nvSpPr>
          <p:cNvPr id="1029"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s-ES_tradnl" altLang="es-ES"/>
              <a:t>Haga clic para modificar el estilo de título patrón</a:t>
            </a:r>
          </a:p>
        </p:txBody>
      </p:sp>
      <p:sp>
        <p:nvSpPr>
          <p:cNvPr id="1030" name="Rectangle 6"/>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s-ES_tradnl" altLang="es-ES"/>
              <a:t>Haga clic para modificar el estilo de texto patrón</a:t>
            </a:r>
          </a:p>
          <a:p>
            <a:pPr lvl="1"/>
            <a:r>
              <a:rPr lang="es-ES_tradnl" altLang="es-ES"/>
              <a:t>Segundo nivel</a:t>
            </a:r>
          </a:p>
          <a:p>
            <a:pPr lvl="2"/>
            <a:r>
              <a:rPr lang="es-ES_tradnl" altLang="es-ES"/>
              <a:t>Tercer nivel</a:t>
            </a:r>
          </a:p>
          <a:p>
            <a:pPr lvl="3"/>
            <a:r>
              <a:rPr lang="es-ES_tradnl" altLang="es-ES"/>
              <a:t>Cuarto nivel</a:t>
            </a:r>
          </a:p>
          <a:p>
            <a:pPr lvl="4"/>
            <a:r>
              <a:rPr lang="es-ES_tradnl" altLang="es-ES"/>
              <a:t>Quinto nivel</a:t>
            </a:r>
          </a:p>
        </p:txBody>
      </p:sp>
      <p:sp>
        <p:nvSpPr>
          <p:cNvPr id="1031" name="Rectangle 7"/>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l">
              <a:spcBef>
                <a:spcPct val="0"/>
              </a:spcBef>
              <a:defRPr b="0">
                <a:effectLst/>
                <a:latin typeface="+mn-lt"/>
              </a:defRPr>
            </a:lvl1pPr>
          </a:lstStyle>
          <a:p>
            <a:endParaRPr lang="es-ES_tradnl" altLang="es-ES"/>
          </a:p>
        </p:txBody>
      </p:sp>
      <p:sp>
        <p:nvSpPr>
          <p:cNvPr id="1032" name="Rectangle 8"/>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spcBef>
                <a:spcPct val="0"/>
              </a:spcBef>
              <a:defRPr b="0">
                <a:effectLst/>
                <a:latin typeface="+mn-lt"/>
              </a:defRPr>
            </a:lvl1pPr>
          </a:lstStyle>
          <a:p>
            <a:endParaRPr lang="es-ES_tradnl" altLang="es-ES"/>
          </a:p>
        </p:txBody>
      </p:sp>
      <p:sp>
        <p:nvSpPr>
          <p:cNvPr id="1033" name="Rectangle 9"/>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spcBef>
                <a:spcPct val="0"/>
              </a:spcBef>
              <a:defRPr b="0">
                <a:effectLst/>
                <a:latin typeface="+mn-lt"/>
              </a:defRPr>
            </a:lvl1pPr>
          </a:lstStyle>
          <a:p>
            <a:fld id="{92B04729-1F8B-4C30-B9EF-07A97B0CABB9}" type="slidenum">
              <a:rPr lang="es-ES_tradnl" altLang="es-ES"/>
              <a:pPr/>
              <a:t>‹Nº›</a:t>
            </a:fld>
            <a:endParaRPr lang="es-ES_tradnl" altLang="es-E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over dir="ld"/>
  </p:transition>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65000"/>
        <a:buFont typeface="Monotype Sort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mn-lt"/>
        </a:defRPr>
      </a:lvl5pPr>
      <a:lvl6pPr marL="2514600" indent="-228600" algn="l" rtl="0" eaLnBrk="0" fontAlgn="base" hangingPunct="0">
        <a:spcBef>
          <a:spcPct val="20000"/>
        </a:spcBef>
        <a:spcAft>
          <a:spcPct val="0"/>
        </a:spcAft>
        <a:buClr>
          <a:schemeClr val="accent1"/>
        </a:buClr>
        <a:buChar char="•"/>
        <a:defRPr sz="2000">
          <a:solidFill>
            <a:schemeClr val="tx1"/>
          </a:solidFill>
          <a:latin typeface="+mn-lt"/>
        </a:defRPr>
      </a:lvl6pPr>
      <a:lvl7pPr marL="2971800" indent="-228600" algn="l" rtl="0" eaLnBrk="0" fontAlgn="base" hangingPunct="0">
        <a:spcBef>
          <a:spcPct val="20000"/>
        </a:spcBef>
        <a:spcAft>
          <a:spcPct val="0"/>
        </a:spcAft>
        <a:buClr>
          <a:schemeClr val="accent1"/>
        </a:buClr>
        <a:buChar char="•"/>
        <a:defRPr sz="2000">
          <a:solidFill>
            <a:schemeClr val="tx1"/>
          </a:solidFill>
          <a:latin typeface="+mn-lt"/>
        </a:defRPr>
      </a:lvl7pPr>
      <a:lvl8pPr marL="3429000" indent="-228600" algn="l" rtl="0" eaLnBrk="0" fontAlgn="base" hangingPunct="0">
        <a:spcBef>
          <a:spcPct val="20000"/>
        </a:spcBef>
        <a:spcAft>
          <a:spcPct val="0"/>
        </a:spcAft>
        <a:buClr>
          <a:schemeClr val="accent1"/>
        </a:buClr>
        <a:buChar char="•"/>
        <a:defRPr sz="2000">
          <a:solidFill>
            <a:schemeClr val="tx1"/>
          </a:solidFill>
          <a:latin typeface="+mn-lt"/>
        </a:defRPr>
      </a:lvl8pPr>
      <a:lvl9pPr marL="3886200" indent="-228600" algn="l" rtl="0" eaLnBrk="0" fontAlgn="base" hangingPunct="0">
        <a:spcBef>
          <a:spcPct val="20000"/>
        </a:spcBef>
        <a:spcAft>
          <a:spcPct val="0"/>
        </a:spcAft>
        <a:buClr>
          <a:schemeClr val="accent1"/>
        </a:buClr>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4.emf"/><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wmf"/><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ChangeArrowheads="1"/>
          </p:cNvSpPr>
          <p:nvPr/>
        </p:nvSpPr>
        <p:spPr bwMode="auto">
          <a:xfrm>
            <a:off x="304800" y="2743200"/>
            <a:ext cx="8610600" cy="11430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nchor="ctr"/>
          <a:lstStyle/>
          <a:p>
            <a:pPr algn="ctr">
              <a:spcBef>
                <a:spcPct val="0"/>
              </a:spcBef>
            </a:pPr>
            <a:r>
              <a:rPr lang="en-GB" altLang="es-ES" sz="4200">
                <a:effectLst/>
              </a:rPr>
              <a:t>Tema VIII: La máquina  síncrona</a:t>
            </a:r>
            <a:endParaRPr lang="es-ES_tradnl" altLang="es-ES" sz="2400">
              <a:effectLst/>
              <a:latin typeface="Times New Roman" pitchFamily="18" charset="0"/>
            </a:endParaRPr>
          </a:p>
        </p:txBody>
      </p:sp>
      <p:sp>
        <p:nvSpPr>
          <p:cNvPr id="7" name="Text Box 5"/>
          <p:cNvSpPr txBox="1">
            <a:spLocks noChangeAspect="1" noChangeArrowheads="1"/>
          </p:cNvSpPr>
          <p:nvPr/>
        </p:nvSpPr>
        <p:spPr bwMode="auto">
          <a:xfrm>
            <a:off x="1519279" y="846138"/>
            <a:ext cx="6361037"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algn="ctr">
              <a:spcBef>
                <a:spcPct val="0"/>
              </a:spcBef>
            </a:pPr>
            <a:r>
              <a:rPr lang="es-ES_tradnl" altLang="es-ES" sz="3400" dirty="0">
                <a:solidFill>
                  <a:schemeClr val="tx2"/>
                </a:solidFill>
                <a:latin typeface="Arial" charset="0"/>
              </a:rPr>
              <a:t>Universidad Técnica Nacional</a:t>
            </a:r>
            <a:endParaRPr lang="es-ES_tradnl" altLang="es-ES" sz="3600" dirty="0">
              <a:solidFill>
                <a:srgbClr val="2700AC"/>
              </a:solidFill>
              <a:latin typeface="Arial" charset="0"/>
            </a:endParaRPr>
          </a:p>
        </p:txBody>
      </p:sp>
      <p:sp>
        <p:nvSpPr>
          <p:cNvPr id="8" name="Rectángulo 7"/>
          <p:cNvSpPr/>
          <p:nvPr/>
        </p:nvSpPr>
        <p:spPr>
          <a:xfrm>
            <a:off x="2411760" y="5301207"/>
            <a:ext cx="4536504" cy="707886"/>
          </a:xfrm>
          <a:prstGeom prst="rect">
            <a:avLst/>
          </a:prstGeom>
          <a:effectLst>
            <a:glow rad="127000">
              <a:schemeClr val="tx1"/>
            </a:glow>
          </a:effectLst>
        </p:spPr>
        <p:txBody>
          <a:bodyPr wrap="square">
            <a:spAutoFit/>
          </a:bodyPr>
          <a:lstStyle/>
          <a:p>
            <a:pPr>
              <a:buClr>
                <a:schemeClr val="accent1"/>
              </a:buClr>
              <a:buSzPct val="75000"/>
              <a:buFont typeface="Monotype Sorts" charset="2"/>
              <a:buNone/>
            </a:pPr>
            <a:r>
              <a:rPr lang="es-ES_tradnl" sz="2100" dirty="0"/>
              <a:t>Dpto. de Ingeniería Electrónica</a:t>
            </a:r>
          </a:p>
          <a:p>
            <a:pPr>
              <a:buClr>
                <a:schemeClr val="accent1"/>
              </a:buClr>
              <a:buSzPct val="75000"/>
              <a:buFont typeface="Monotype Sorts" charset="2"/>
              <a:buNone/>
            </a:pPr>
            <a:r>
              <a:rPr lang="es-ES_tradnl" dirty="0"/>
              <a:t>Laboratorio de Máquinas Eléctricas</a:t>
            </a:r>
          </a:p>
        </p:txBody>
      </p:sp>
    </p:spTree>
  </p:cSld>
  <p:clrMapOvr>
    <a:overrideClrMapping bg1="dk2" tx1="lt1" bg2="dk1" tx2="lt2" accent1="accent1" accent2="accent2" accent3="accent3" accent4="accent4" accent5="accent5" accent6="accent6" hlink="hlink" folHlink="folHlink"/>
  </p:clrMapOvr>
  <p:transition>
    <p:cover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ChangeArrowheads="1"/>
          </p:cNvSpPr>
          <p:nvPr/>
        </p:nvSpPr>
        <p:spPr bwMode="auto">
          <a:xfrm>
            <a:off x="381000" y="304800"/>
            <a:ext cx="8534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4300">
                <a:latin typeface="Tahoma" pitchFamily="34" charset="0"/>
              </a:rPr>
              <a:t>8.4. Circuito equivalente (por fase) de la máquina síncrona</a:t>
            </a:r>
            <a:endParaRPr lang="es-ES_tradnl" altLang="es-ES" sz="4300" b="0">
              <a:latin typeface="Tahoma" pitchFamily="34" charset="0"/>
            </a:endParaRPr>
          </a:p>
        </p:txBody>
      </p:sp>
      <p:sp>
        <p:nvSpPr>
          <p:cNvPr id="504837" name="Text Box 5"/>
          <p:cNvSpPr txBox="1">
            <a:spLocks noChangeArrowheads="1"/>
          </p:cNvSpPr>
          <p:nvPr/>
        </p:nvSpPr>
        <p:spPr bwMode="auto">
          <a:xfrm>
            <a:off x="317500" y="5164138"/>
            <a:ext cx="8458200" cy="1465262"/>
          </a:xfrm>
          <a:prstGeom prst="rect">
            <a:avLst/>
          </a:prstGeom>
          <a:gradFill rotWithShape="0">
            <a:gsLst>
              <a:gs pos="0">
                <a:srgbClr val="008000">
                  <a:gamma/>
                  <a:shade val="46275"/>
                  <a:invGamma/>
                </a:srgbClr>
              </a:gs>
              <a:gs pos="50000">
                <a:srgbClr val="008000"/>
              </a:gs>
              <a:gs pos="100000">
                <a:srgbClr val="008000">
                  <a:gamma/>
                  <a:shade val="46275"/>
                  <a:invGamma/>
                </a:srgbClr>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La FEM E es proporcional a la corriente de excitación del rotor. En fun-cionamiento como generador representa a la tensión que se induce en el estator y en funcionamiento como motor a la fuerza contraelectro-motriz que es necesario </a:t>
            </a:r>
            <a:r>
              <a:rPr lang="es-ES_tradnl" altLang="es-ES" sz="1800" i="1">
                <a:effectLst>
                  <a:outerShdw blurRad="38100" dist="38100" dir="2700000" algn="tl">
                    <a:srgbClr val="000000"/>
                  </a:outerShdw>
                </a:effectLst>
              </a:rPr>
              <a:t>“vencer” </a:t>
            </a:r>
            <a:r>
              <a:rPr lang="es-ES_tradnl" altLang="es-ES" sz="1800">
                <a:effectLst>
                  <a:outerShdw blurRad="38100" dist="38100" dir="2700000" algn="tl">
                    <a:srgbClr val="000000"/>
                  </a:outerShdw>
                </a:effectLst>
              </a:rPr>
              <a:t> para que circule la corriente que alimenta al motor</a:t>
            </a:r>
            <a:endParaRPr lang="es-ES" altLang="es-ES" sz="1800">
              <a:effectLst>
                <a:outerShdw blurRad="38100" dist="38100" dir="2700000" algn="tl">
                  <a:srgbClr val="000000"/>
                </a:outerShdw>
              </a:effectLst>
            </a:endParaRPr>
          </a:p>
        </p:txBody>
      </p:sp>
      <p:grpSp>
        <p:nvGrpSpPr>
          <p:cNvPr id="504841" name="Group 9"/>
          <p:cNvGrpSpPr>
            <a:grpSpLocks/>
          </p:cNvGrpSpPr>
          <p:nvPr/>
        </p:nvGrpSpPr>
        <p:grpSpPr bwMode="auto">
          <a:xfrm>
            <a:off x="5295900" y="2420938"/>
            <a:ext cx="3354388" cy="2760662"/>
            <a:chOff x="3360" y="1248"/>
            <a:chExt cx="2113" cy="1739"/>
          </a:xfrm>
        </p:grpSpPr>
        <p:pic>
          <p:nvPicPr>
            <p:cNvPr id="5048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0" y="1248"/>
              <a:ext cx="2113" cy="173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sp>
          <p:nvSpPr>
            <p:cNvPr id="504838" name="Text Box 6"/>
            <p:cNvSpPr txBox="1">
              <a:spLocks noChangeArrowheads="1"/>
            </p:cNvSpPr>
            <p:nvPr/>
          </p:nvSpPr>
          <p:spPr bwMode="auto">
            <a:xfrm>
              <a:off x="4080" y="2370"/>
              <a:ext cx="1264" cy="36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1600">
                  <a:effectLst>
                    <a:outerShdw blurRad="38100" dist="38100" dir="2700000" algn="tl">
                      <a:srgbClr val="000000"/>
                    </a:outerShdw>
                  </a:effectLst>
                </a:rPr>
                <a:t>Funcionamiento como motor</a:t>
              </a:r>
              <a:endParaRPr lang="es-ES" altLang="es-ES" sz="1600">
                <a:effectLst>
                  <a:outerShdw blurRad="38100" dist="38100" dir="2700000" algn="tl">
                    <a:srgbClr val="000000"/>
                  </a:outerShdw>
                </a:effectLst>
              </a:endParaRPr>
            </a:p>
          </p:txBody>
        </p:sp>
      </p:grpSp>
      <p:grpSp>
        <p:nvGrpSpPr>
          <p:cNvPr id="504840" name="Group 8"/>
          <p:cNvGrpSpPr>
            <a:grpSpLocks/>
          </p:cNvGrpSpPr>
          <p:nvPr/>
        </p:nvGrpSpPr>
        <p:grpSpPr bwMode="auto">
          <a:xfrm>
            <a:off x="609600" y="2419350"/>
            <a:ext cx="3354388" cy="2749550"/>
            <a:chOff x="672" y="1104"/>
            <a:chExt cx="2113" cy="1732"/>
          </a:xfrm>
        </p:grpSpPr>
        <p:pic>
          <p:nvPicPr>
            <p:cNvPr id="5048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104"/>
              <a:ext cx="2113" cy="173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sp>
          <p:nvSpPr>
            <p:cNvPr id="504839" name="Text Box 7"/>
            <p:cNvSpPr txBox="1">
              <a:spLocks noChangeArrowheads="1"/>
            </p:cNvSpPr>
            <p:nvPr/>
          </p:nvSpPr>
          <p:spPr bwMode="auto">
            <a:xfrm>
              <a:off x="1392" y="2208"/>
              <a:ext cx="1264" cy="36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1600">
                  <a:effectLst>
                    <a:outerShdw blurRad="38100" dist="38100" dir="2700000" algn="tl">
                      <a:srgbClr val="000000"/>
                    </a:outerShdw>
                  </a:effectLst>
                </a:rPr>
                <a:t>Funcionamiento como generador</a:t>
              </a:r>
              <a:endParaRPr lang="es-ES" altLang="es-ES" sz="1600">
                <a:effectLst>
                  <a:outerShdw blurRad="38100" dist="38100" dir="2700000" algn="tl">
                    <a:srgbClr val="000000"/>
                  </a:outerShdw>
                </a:effectLst>
              </a:endParaRPr>
            </a:p>
          </p:txBody>
        </p:sp>
      </p:grpSp>
      <p:sp>
        <p:nvSpPr>
          <p:cNvPr id="504842" name="Text Box 10"/>
          <p:cNvSpPr txBox="1">
            <a:spLocks noChangeArrowheads="1"/>
          </p:cNvSpPr>
          <p:nvPr/>
        </p:nvSpPr>
        <p:spPr bwMode="auto">
          <a:xfrm>
            <a:off x="3962400" y="1752600"/>
            <a:ext cx="4800600" cy="581025"/>
          </a:xfrm>
          <a:prstGeom prst="rect">
            <a:avLst/>
          </a:prstGeom>
          <a:solidFill>
            <a:srgbClr val="CC0099"/>
          </a:solidFill>
          <a:ln>
            <a:noFill/>
          </a:ln>
          <a:effectLst/>
          <a:scene3d>
            <a:camera prst="legacyObliqueTopRight"/>
            <a:lightRig rig="legacyFlat3" dir="b"/>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600">
                <a:effectLst>
                  <a:outerShdw blurRad="38100" dist="38100" dir="2700000" algn="tl">
                    <a:srgbClr val="000000"/>
                  </a:outerShdw>
                </a:effectLst>
              </a:rPr>
              <a:t>Reactancia síncrona= reactancia dispersión estator+efecto de reacción de inducido</a:t>
            </a:r>
            <a:endParaRPr lang="es-ES" altLang="es-ES" sz="1600">
              <a:effectLst>
                <a:outerShdw blurRad="38100" dist="38100" dir="2700000" algn="tl">
                  <a:srgbClr val="000000"/>
                </a:outerShdw>
              </a:effectLst>
            </a:endParaRPr>
          </a:p>
        </p:txBody>
      </p:sp>
      <p:sp>
        <p:nvSpPr>
          <p:cNvPr id="504843" name="Text Box 11"/>
          <p:cNvSpPr txBox="1">
            <a:spLocks noChangeArrowheads="1"/>
          </p:cNvSpPr>
          <p:nvPr/>
        </p:nvSpPr>
        <p:spPr bwMode="auto">
          <a:xfrm>
            <a:off x="790575" y="1905000"/>
            <a:ext cx="1647825"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effectLst>
                  <a:outerShdw blurRad="38100" dist="38100" dir="2700000" algn="tl">
                    <a:srgbClr val="000000"/>
                  </a:outerShdw>
                </a:effectLst>
              </a:rPr>
              <a:t>Reactancia síncrona</a:t>
            </a:r>
            <a:endParaRPr lang="es-ES" altLang="es-ES" sz="1600">
              <a:effectLst>
                <a:outerShdw blurRad="38100" dist="38100" dir="2700000" algn="tl">
                  <a:srgbClr val="000000"/>
                </a:outerShdw>
              </a:effectLst>
            </a:endParaRPr>
          </a:p>
        </p:txBody>
      </p:sp>
      <p:sp>
        <p:nvSpPr>
          <p:cNvPr id="504844" name="Text Box 12"/>
          <p:cNvSpPr txBox="1">
            <a:spLocks noChangeArrowheads="1"/>
          </p:cNvSpPr>
          <p:nvPr/>
        </p:nvSpPr>
        <p:spPr bwMode="auto">
          <a:xfrm>
            <a:off x="2085975" y="1905000"/>
            <a:ext cx="1647825"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effectLst>
                  <a:outerShdw blurRad="38100" dist="38100" dir="2700000" algn="tl">
                    <a:srgbClr val="000000"/>
                  </a:outerShdw>
                </a:effectLst>
              </a:rPr>
              <a:t>Resistencia estator</a:t>
            </a:r>
            <a:endParaRPr lang="es-ES" altLang="es-ES" sz="1600">
              <a:effectLst>
                <a:outerShdw blurRad="38100" dist="38100" dir="2700000" algn="tl">
                  <a:srgbClr val="000000"/>
                </a:outerShdw>
              </a:effectLst>
            </a:endParaRPr>
          </a:p>
        </p:txBody>
      </p:sp>
      <p:sp>
        <p:nvSpPr>
          <p:cNvPr id="504845" name="AutoShape 13"/>
          <p:cNvSpPr>
            <a:spLocks noChangeArrowheads="1"/>
          </p:cNvSpPr>
          <p:nvPr/>
        </p:nvSpPr>
        <p:spPr bwMode="auto">
          <a:xfrm>
            <a:off x="5778500" y="2374900"/>
            <a:ext cx="304800" cy="304800"/>
          </a:xfrm>
          <a:prstGeom prst="upArrow">
            <a:avLst>
              <a:gd name="adj1" fmla="val 58333"/>
              <a:gd name="adj2" fmla="val 38889"/>
            </a:avLst>
          </a:prstGeom>
          <a:solidFill>
            <a:schemeClr val="tx1"/>
          </a:solidFill>
          <a:ln w="952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504837"/>
                                        </p:tgtEl>
                                        <p:attrNameLst>
                                          <p:attrName>style.visibility</p:attrName>
                                        </p:attrNameLst>
                                      </p:cBhvr>
                                      <p:to>
                                        <p:strVal val="visible"/>
                                      </p:to>
                                    </p:set>
                                    <p:anim calcmode="lin" valueType="num">
                                      <p:cBhvr>
                                        <p:cTn id="7" dur="500" fill="hold"/>
                                        <p:tgtEl>
                                          <p:spTgt spid="504837"/>
                                        </p:tgtEl>
                                        <p:attrNameLst>
                                          <p:attrName>ppt_w</p:attrName>
                                        </p:attrNameLst>
                                      </p:cBhvr>
                                      <p:tavLst>
                                        <p:tav tm="0">
                                          <p:val>
                                            <p:fltVal val="0"/>
                                          </p:val>
                                        </p:tav>
                                        <p:tav tm="100000">
                                          <p:val>
                                            <p:strVal val="#ppt_w"/>
                                          </p:val>
                                        </p:tav>
                                      </p:tavLst>
                                    </p:anim>
                                    <p:anim calcmode="lin" valueType="num">
                                      <p:cBhvr>
                                        <p:cTn id="8" dur="500" fill="hold"/>
                                        <p:tgtEl>
                                          <p:spTgt spid="504837"/>
                                        </p:tgtEl>
                                        <p:attrNameLst>
                                          <p:attrName>ppt_h</p:attrName>
                                        </p:attrNameLst>
                                      </p:cBhvr>
                                      <p:tavLst>
                                        <p:tav tm="0">
                                          <p:val>
                                            <p:fltVal val="0"/>
                                          </p:val>
                                        </p:tav>
                                        <p:tav tm="100000">
                                          <p:val>
                                            <p:strVal val="#ppt_h"/>
                                          </p:val>
                                        </p:tav>
                                      </p:tavLst>
                                    </p:anim>
                                    <p:anim calcmode="lin" valueType="num">
                                      <p:cBhvr>
                                        <p:cTn id="9" dur="500" fill="hold"/>
                                        <p:tgtEl>
                                          <p:spTgt spid="504837"/>
                                        </p:tgtEl>
                                        <p:attrNameLst>
                                          <p:attrName>ppt_x</p:attrName>
                                        </p:attrNameLst>
                                      </p:cBhvr>
                                      <p:tavLst>
                                        <p:tav tm="0">
                                          <p:val>
                                            <p:fltVal val="0.5"/>
                                          </p:val>
                                        </p:tav>
                                        <p:tav tm="100000">
                                          <p:val>
                                            <p:strVal val="#ppt_x"/>
                                          </p:val>
                                        </p:tav>
                                      </p:tavLst>
                                    </p:anim>
                                    <p:anim calcmode="lin" valueType="num">
                                      <p:cBhvr>
                                        <p:cTn id="10" dur="500" fill="hold"/>
                                        <p:tgtEl>
                                          <p:spTgt spid="50483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ChangeArrowheads="1"/>
          </p:cNvSpPr>
          <p:nvPr/>
        </p:nvSpPr>
        <p:spPr bwMode="auto">
          <a:xfrm>
            <a:off x="76200" y="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3800">
                <a:latin typeface="Tahoma" pitchFamily="34" charset="0"/>
              </a:rPr>
              <a:t>8.5. El generador síncrono en vacío</a:t>
            </a:r>
            <a:endParaRPr lang="es-ES_tradnl" altLang="es-ES" sz="3800" b="0">
              <a:latin typeface="Tahoma" pitchFamily="34" charset="0"/>
            </a:endParaRPr>
          </a:p>
        </p:txBody>
      </p:sp>
      <p:grpSp>
        <p:nvGrpSpPr>
          <p:cNvPr id="511000" name="Group 24"/>
          <p:cNvGrpSpPr>
            <a:grpSpLocks/>
          </p:cNvGrpSpPr>
          <p:nvPr/>
        </p:nvGrpSpPr>
        <p:grpSpPr bwMode="auto">
          <a:xfrm>
            <a:off x="836613" y="990600"/>
            <a:ext cx="3354387" cy="3248025"/>
            <a:chOff x="575" y="690"/>
            <a:chExt cx="2113" cy="2046"/>
          </a:xfrm>
        </p:grpSpPr>
        <p:sp>
          <p:nvSpPr>
            <p:cNvPr id="510987" name="Text Box 11"/>
            <p:cNvSpPr txBox="1">
              <a:spLocks noChangeArrowheads="1"/>
            </p:cNvSpPr>
            <p:nvPr/>
          </p:nvSpPr>
          <p:spPr bwMode="auto">
            <a:xfrm>
              <a:off x="690" y="690"/>
              <a:ext cx="1038" cy="36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effectLst>
                    <a:outerShdw blurRad="38100" dist="38100" dir="2700000" algn="tl">
                      <a:srgbClr val="000000"/>
                    </a:outerShdw>
                  </a:effectLst>
                </a:rPr>
                <a:t>Reactancia síncrona</a:t>
              </a:r>
              <a:endParaRPr lang="es-ES" altLang="es-ES" sz="1600">
                <a:effectLst>
                  <a:outerShdw blurRad="38100" dist="38100" dir="2700000" algn="tl">
                    <a:srgbClr val="000000"/>
                  </a:outerShdw>
                </a:effectLst>
              </a:endParaRPr>
            </a:p>
          </p:txBody>
        </p:sp>
        <p:grpSp>
          <p:nvGrpSpPr>
            <p:cNvPr id="510999" name="Group 23"/>
            <p:cNvGrpSpPr>
              <a:grpSpLocks/>
            </p:cNvGrpSpPr>
            <p:nvPr/>
          </p:nvGrpSpPr>
          <p:grpSpPr bwMode="auto">
            <a:xfrm>
              <a:off x="575" y="690"/>
              <a:ext cx="2113" cy="2046"/>
              <a:chOff x="384" y="690"/>
              <a:chExt cx="2113" cy="2046"/>
            </a:xfrm>
          </p:grpSpPr>
          <p:grpSp>
            <p:nvGrpSpPr>
              <p:cNvPr id="510983" name="Group 7"/>
              <p:cNvGrpSpPr>
                <a:grpSpLocks/>
              </p:cNvGrpSpPr>
              <p:nvPr/>
            </p:nvGrpSpPr>
            <p:grpSpPr bwMode="auto">
              <a:xfrm>
                <a:off x="384" y="1004"/>
                <a:ext cx="2113" cy="1732"/>
                <a:chOff x="672" y="1104"/>
                <a:chExt cx="2113" cy="1732"/>
              </a:xfrm>
            </p:grpSpPr>
            <p:pic>
              <p:nvPicPr>
                <p:cNvPr id="51098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1104"/>
                  <a:ext cx="2113" cy="173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sp>
              <p:nvSpPr>
                <p:cNvPr id="510985" name="Text Box 9"/>
                <p:cNvSpPr txBox="1">
                  <a:spLocks noChangeArrowheads="1"/>
                </p:cNvSpPr>
                <p:nvPr/>
              </p:nvSpPr>
              <p:spPr bwMode="auto">
                <a:xfrm>
                  <a:off x="1392" y="2208"/>
                  <a:ext cx="1264" cy="36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1600">
                      <a:effectLst>
                        <a:outerShdw blurRad="38100" dist="38100" dir="2700000" algn="tl">
                          <a:srgbClr val="000000"/>
                        </a:outerShdw>
                      </a:effectLst>
                    </a:rPr>
                    <a:t>Funcionamiento como generador</a:t>
                  </a:r>
                  <a:endParaRPr lang="es-ES" altLang="es-ES" sz="1600">
                    <a:effectLst>
                      <a:outerShdw blurRad="38100" dist="38100" dir="2700000" algn="tl">
                        <a:srgbClr val="000000"/>
                      </a:outerShdw>
                    </a:effectLst>
                  </a:endParaRPr>
                </a:p>
              </p:txBody>
            </p:sp>
          </p:grpSp>
          <p:sp>
            <p:nvSpPr>
              <p:cNvPr id="510988" name="Text Box 12"/>
              <p:cNvSpPr txBox="1">
                <a:spLocks noChangeArrowheads="1"/>
              </p:cNvSpPr>
              <p:nvPr/>
            </p:nvSpPr>
            <p:spPr bwMode="auto">
              <a:xfrm>
                <a:off x="1314" y="690"/>
                <a:ext cx="1038" cy="36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600">
                    <a:effectLst>
                      <a:outerShdw blurRad="38100" dist="38100" dir="2700000" algn="tl">
                        <a:srgbClr val="000000"/>
                      </a:outerShdw>
                    </a:effectLst>
                  </a:rPr>
                  <a:t>Resistencia estator</a:t>
                </a:r>
                <a:endParaRPr lang="es-ES" altLang="es-ES" sz="1600">
                  <a:effectLst>
                    <a:outerShdw blurRad="38100" dist="38100" dir="2700000" algn="tl">
                      <a:srgbClr val="000000"/>
                    </a:outerShdw>
                  </a:effectLst>
                </a:endParaRPr>
              </a:p>
            </p:txBody>
          </p:sp>
        </p:grpSp>
      </p:grpSp>
      <p:grpSp>
        <p:nvGrpSpPr>
          <p:cNvPr id="511011" name="Group 35"/>
          <p:cNvGrpSpPr>
            <a:grpSpLocks/>
          </p:cNvGrpSpPr>
          <p:nvPr/>
        </p:nvGrpSpPr>
        <p:grpSpPr bwMode="auto">
          <a:xfrm>
            <a:off x="4951413" y="1268413"/>
            <a:ext cx="4116387" cy="4951412"/>
            <a:chOff x="3119" y="865"/>
            <a:chExt cx="2593" cy="3119"/>
          </a:xfrm>
        </p:grpSpPr>
        <p:pic>
          <p:nvPicPr>
            <p:cNvPr id="510994"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 y="865"/>
              <a:ext cx="2593" cy="311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sp>
          <p:nvSpPr>
            <p:cNvPr id="510995" name="Text Box 19"/>
            <p:cNvSpPr txBox="1">
              <a:spLocks noChangeArrowheads="1"/>
            </p:cNvSpPr>
            <p:nvPr/>
          </p:nvSpPr>
          <p:spPr bwMode="auto">
            <a:xfrm>
              <a:off x="3774" y="921"/>
              <a:ext cx="1458"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1800">
                  <a:effectLst>
                    <a:outerShdw blurRad="38100" dist="38100" dir="2700000" algn="tl">
                      <a:srgbClr val="000000"/>
                    </a:outerShdw>
                  </a:effectLst>
                </a:rPr>
                <a:t>Tensión en vacío V</a:t>
              </a:r>
              <a:endParaRPr lang="es-ES" altLang="es-ES" sz="1800">
                <a:effectLst>
                  <a:outerShdw blurRad="38100" dist="38100" dir="2700000" algn="tl">
                    <a:srgbClr val="000000"/>
                  </a:outerShdw>
                </a:effectLst>
              </a:endParaRPr>
            </a:p>
          </p:txBody>
        </p:sp>
      </p:grpSp>
      <p:sp>
        <p:nvSpPr>
          <p:cNvPr id="510997" name="Text Box 21"/>
          <p:cNvSpPr txBox="1">
            <a:spLocks noChangeArrowheads="1"/>
          </p:cNvSpPr>
          <p:nvPr/>
        </p:nvSpPr>
        <p:spPr bwMode="auto">
          <a:xfrm>
            <a:off x="304800" y="4313238"/>
            <a:ext cx="4495800" cy="915987"/>
          </a:xfrm>
          <a:prstGeom prst="rect">
            <a:avLst/>
          </a:prstGeom>
          <a:gradFill rotWithShape="0">
            <a:gsLst>
              <a:gs pos="0">
                <a:srgbClr val="008000">
                  <a:gamma/>
                  <a:shade val="46275"/>
                  <a:invGamma/>
                </a:srgbClr>
              </a:gs>
              <a:gs pos="100000">
                <a:srgbClr val="008000"/>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Cuando el generador trabaja en vacío no hay caída de tensión: la tensión de salida coincide con la FEM E</a:t>
            </a:r>
            <a:r>
              <a:rPr lang="es-ES_tradnl" altLang="es-ES" sz="1600">
                <a:effectLst>
                  <a:outerShdw blurRad="38100" dist="38100" dir="2700000" algn="tl">
                    <a:srgbClr val="000000"/>
                  </a:outerShdw>
                </a:effectLst>
              </a:rPr>
              <a:t> </a:t>
            </a:r>
            <a:endParaRPr lang="es-ES" altLang="es-ES" sz="1600">
              <a:effectLst>
                <a:outerShdw blurRad="38100" dist="38100" dir="2700000" algn="tl">
                  <a:srgbClr val="000000"/>
                </a:outerShdw>
              </a:effectLst>
            </a:endParaRPr>
          </a:p>
        </p:txBody>
      </p:sp>
      <p:sp>
        <p:nvSpPr>
          <p:cNvPr id="511001" name="AutoShape 25"/>
          <p:cNvSpPr>
            <a:spLocks noChangeArrowheads="1"/>
          </p:cNvSpPr>
          <p:nvPr/>
        </p:nvSpPr>
        <p:spPr bwMode="auto">
          <a:xfrm>
            <a:off x="4191000" y="2790825"/>
            <a:ext cx="838200" cy="533400"/>
          </a:xfrm>
          <a:prstGeom prst="rightArrow">
            <a:avLst>
              <a:gd name="adj1" fmla="val 50000"/>
              <a:gd name="adj2" fmla="val 39286"/>
            </a:avLst>
          </a:prstGeom>
          <a:solidFill>
            <a:schemeClr val="tx1">
              <a:lumMod val="75000"/>
            </a:schemeClr>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nvGrpSpPr>
          <p:cNvPr id="511012" name="Group 36"/>
          <p:cNvGrpSpPr>
            <a:grpSpLocks/>
          </p:cNvGrpSpPr>
          <p:nvPr/>
        </p:nvGrpSpPr>
        <p:grpSpPr bwMode="auto">
          <a:xfrm>
            <a:off x="381000" y="5273675"/>
            <a:ext cx="5080000" cy="1327150"/>
            <a:chOff x="240" y="3322"/>
            <a:chExt cx="3200" cy="836"/>
          </a:xfrm>
        </p:grpSpPr>
        <p:pic>
          <p:nvPicPr>
            <p:cNvPr id="511003"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3390"/>
              <a:ext cx="1120" cy="31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sp>
          <p:nvSpPr>
            <p:cNvPr id="511004" name="AutoShape 28"/>
            <p:cNvSpPr>
              <a:spLocks noChangeArrowheads="1"/>
            </p:cNvSpPr>
            <p:nvPr/>
          </p:nvSpPr>
          <p:spPr bwMode="auto">
            <a:xfrm>
              <a:off x="1424" y="3390"/>
              <a:ext cx="367" cy="256"/>
            </a:xfrm>
            <a:prstGeom prst="rightArrow">
              <a:avLst>
                <a:gd name="adj1" fmla="val 50000"/>
                <a:gd name="adj2" fmla="val 50000"/>
              </a:avLst>
            </a:prstGeom>
            <a:solidFill>
              <a:schemeClr val="tx1">
                <a:lumMod val="75000"/>
              </a:schemeClr>
            </a:solidFill>
            <a:ln w="9525">
              <a:solidFill>
                <a:schemeClr val="bg2"/>
              </a:solidFill>
              <a:miter lim="800000"/>
              <a:headEnd/>
              <a:tailEnd/>
            </a:ln>
            <a:effectLst>
              <a:outerShdw dist="35921" dir="2700000" algn="ctr" rotWithShape="0">
                <a:schemeClr val="bg2"/>
              </a:outerShdw>
            </a:effectLst>
          </p:spPr>
          <p:txBody>
            <a:bodyPr wrap="square" anchor="ctr">
              <a:spAutoFit/>
            </a:bodyPr>
            <a:lstStyle/>
            <a:p>
              <a:endParaRPr lang="es-ES"/>
            </a:p>
          </p:txBody>
        </p:sp>
        <p:sp>
          <p:nvSpPr>
            <p:cNvPr id="511005" name="Rectangle 29"/>
            <p:cNvSpPr>
              <a:spLocks noChangeArrowheads="1"/>
            </p:cNvSpPr>
            <p:nvPr/>
          </p:nvSpPr>
          <p:spPr bwMode="auto">
            <a:xfrm>
              <a:off x="1168" y="3414"/>
              <a:ext cx="208" cy="24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s-ES"/>
            </a:p>
          </p:txBody>
        </p:sp>
        <p:sp>
          <p:nvSpPr>
            <p:cNvPr id="511006" name="Text Box 30"/>
            <p:cNvSpPr txBox="1">
              <a:spLocks noChangeArrowheads="1"/>
            </p:cNvSpPr>
            <p:nvPr/>
          </p:nvSpPr>
          <p:spPr bwMode="auto">
            <a:xfrm>
              <a:off x="1728" y="3322"/>
              <a:ext cx="1056" cy="40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effectLst>
                    <a:outerShdw blurRad="38100" dist="38100" dir="2700000" algn="tl">
                      <a:srgbClr val="000000"/>
                    </a:outerShdw>
                  </a:effectLst>
                </a:rPr>
                <a:t>VELOCIDAD DE GIRO</a:t>
              </a:r>
              <a:endParaRPr lang="es-ES" altLang="es-ES" sz="1800">
                <a:effectLst>
                  <a:outerShdw blurRad="38100" dist="38100" dir="2700000" algn="tl">
                    <a:srgbClr val="000000"/>
                  </a:outerShdw>
                </a:effectLst>
              </a:endParaRPr>
            </a:p>
          </p:txBody>
        </p:sp>
        <p:sp>
          <p:nvSpPr>
            <p:cNvPr id="511007" name="AutoShape 31"/>
            <p:cNvSpPr>
              <a:spLocks noChangeArrowheads="1"/>
            </p:cNvSpPr>
            <p:nvPr/>
          </p:nvSpPr>
          <p:spPr bwMode="auto">
            <a:xfrm rot="5400000">
              <a:off x="890" y="3638"/>
              <a:ext cx="240" cy="343"/>
            </a:xfrm>
            <a:prstGeom prst="rightArrow">
              <a:avLst>
                <a:gd name="adj1" fmla="val 40630"/>
                <a:gd name="adj2" fmla="val 50525"/>
              </a:avLst>
            </a:prstGeom>
            <a:solidFill>
              <a:schemeClr val="tx1">
                <a:lumMod val="75000"/>
              </a:schemeClr>
            </a:solidFill>
            <a:ln w="9525">
              <a:solidFill>
                <a:schemeClr val="bg2"/>
              </a:solidFill>
              <a:miter lim="800000"/>
              <a:headEnd/>
              <a:tailEnd/>
            </a:ln>
            <a:effectLst>
              <a:outerShdw dist="35921" dir="2700000" algn="ctr" rotWithShape="0">
                <a:schemeClr val="bg2"/>
              </a:outerShdw>
            </a:effectLst>
          </p:spPr>
          <p:txBody>
            <a:bodyPr wrap="square" anchor="ctr">
              <a:spAutoFit/>
            </a:bodyPr>
            <a:lstStyle/>
            <a:p>
              <a:endParaRPr lang="es-ES"/>
            </a:p>
          </p:txBody>
        </p:sp>
        <p:sp>
          <p:nvSpPr>
            <p:cNvPr id="511008" name="Text Box 32"/>
            <p:cNvSpPr txBox="1">
              <a:spLocks noChangeArrowheads="1"/>
            </p:cNvSpPr>
            <p:nvPr/>
          </p:nvSpPr>
          <p:spPr bwMode="auto">
            <a:xfrm>
              <a:off x="624" y="3927"/>
              <a:ext cx="720"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effectLst>
                    <a:outerShdw blurRad="38100" dist="38100" dir="2700000" algn="tl">
                      <a:srgbClr val="000000"/>
                    </a:outerShdw>
                  </a:effectLst>
                </a:rPr>
                <a:t>FLUJO</a:t>
              </a:r>
              <a:endParaRPr lang="es-ES" altLang="es-ES" sz="1800">
                <a:effectLst>
                  <a:outerShdw blurRad="38100" dist="38100" dir="2700000" algn="tl">
                    <a:srgbClr val="000000"/>
                  </a:outerShdw>
                </a:effectLst>
              </a:endParaRPr>
            </a:p>
          </p:txBody>
        </p:sp>
        <p:sp>
          <p:nvSpPr>
            <p:cNvPr id="511009" name="AutoShape 33"/>
            <p:cNvSpPr>
              <a:spLocks noChangeArrowheads="1"/>
            </p:cNvSpPr>
            <p:nvPr/>
          </p:nvSpPr>
          <p:spPr bwMode="auto">
            <a:xfrm>
              <a:off x="1226" y="3884"/>
              <a:ext cx="429" cy="270"/>
            </a:xfrm>
            <a:prstGeom prst="rightArrow">
              <a:avLst>
                <a:gd name="adj1" fmla="val 50000"/>
                <a:gd name="adj2" fmla="val 50000"/>
              </a:avLst>
            </a:prstGeom>
            <a:solidFill>
              <a:schemeClr val="tx1">
                <a:lumMod val="75000"/>
              </a:schemeClr>
            </a:solidFill>
            <a:ln w="9525">
              <a:solidFill>
                <a:schemeClr val="bg2"/>
              </a:solidFill>
              <a:miter lim="800000"/>
              <a:headEnd/>
              <a:tailEnd/>
            </a:ln>
            <a:effectLst>
              <a:outerShdw dist="35921" dir="2700000" algn="ctr" rotWithShape="0">
                <a:schemeClr val="bg2"/>
              </a:outerShdw>
            </a:effectLst>
          </p:spPr>
          <p:txBody>
            <a:bodyPr wrap="square" anchor="ctr">
              <a:spAutoFit/>
            </a:bodyPr>
            <a:lstStyle/>
            <a:p>
              <a:endParaRPr lang="es-ES"/>
            </a:p>
          </p:txBody>
        </p:sp>
        <p:sp>
          <p:nvSpPr>
            <p:cNvPr id="511010" name="Text Box 34"/>
            <p:cNvSpPr txBox="1">
              <a:spLocks noChangeArrowheads="1"/>
            </p:cNvSpPr>
            <p:nvPr/>
          </p:nvSpPr>
          <p:spPr bwMode="auto">
            <a:xfrm>
              <a:off x="1520" y="3894"/>
              <a:ext cx="1920"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effectLst>
                    <a:outerShdw blurRad="38100" dist="38100" dir="2700000" algn="tl">
                      <a:srgbClr val="000000"/>
                    </a:outerShdw>
                  </a:effectLst>
                </a:rPr>
                <a:t>PROPORCIONAL A </a:t>
              </a:r>
              <a:r>
                <a:rPr lang="es-ES_tradnl" altLang="es-ES" sz="2000">
                  <a:effectLst>
                    <a:outerShdw blurRad="38100" dist="38100" dir="2700000" algn="tl">
                      <a:srgbClr val="000000"/>
                    </a:outerShdw>
                  </a:effectLst>
                </a:rPr>
                <a:t>I</a:t>
              </a:r>
              <a:r>
                <a:rPr lang="es-ES_tradnl" altLang="es-ES" sz="2000" baseline="-25000">
                  <a:effectLst>
                    <a:outerShdw blurRad="38100" dist="38100" dir="2700000" algn="tl">
                      <a:srgbClr val="000000"/>
                    </a:outerShdw>
                  </a:effectLst>
                </a:rPr>
                <a:t>EXC</a:t>
              </a:r>
              <a:endParaRPr lang="es-ES" altLang="es-ES" sz="2000" baseline="-25000">
                <a:effectLst>
                  <a:outerShdw blurRad="38100" dist="38100" dir="2700000" algn="tl">
                    <a:srgbClr val="000000"/>
                  </a:outerShdw>
                </a:effectLst>
              </a:endParaRPr>
            </a:p>
          </p:txBody>
        </p:sp>
      </p:gr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511012"/>
                                        </p:tgtEl>
                                        <p:attrNameLst>
                                          <p:attrName>style.visibility</p:attrName>
                                        </p:attrNameLst>
                                      </p:cBhvr>
                                      <p:to>
                                        <p:strVal val="visible"/>
                                      </p:to>
                                    </p:set>
                                    <p:anim calcmode="lin" valueType="num">
                                      <p:cBhvr>
                                        <p:cTn id="7" dur="500" fill="hold"/>
                                        <p:tgtEl>
                                          <p:spTgt spid="511012"/>
                                        </p:tgtEl>
                                        <p:attrNameLst>
                                          <p:attrName>ppt_w</p:attrName>
                                        </p:attrNameLst>
                                      </p:cBhvr>
                                      <p:tavLst>
                                        <p:tav tm="0">
                                          <p:val>
                                            <p:fltVal val="0"/>
                                          </p:val>
                                        </p:tav>
                                        <p:tav tm="100000">
                                          <p:val>
                                            <p:strVal val="#ppt_w"/>
                                          </p:val>
                                        </p:tav>
                                      </p:tavLst>
                                    </p:anim>
                                    <p:anim calcmode="lin" valueType="num">
                                      <p:cBhvr>
                                        <p:cTn id="8" dur="500" fill="hold"/>
                                        <p:tgtEl>
                                          <p:spTgt spid="511012"/>
                                        </p:tgtEl>
                                        <p:attrNameLst>
                                          <p:attrName>ppt_h</p:attrName>
                                        </p:attrNameLst>
                                      </p:cBhvr>
                                      <p:tavLst>
                                        <p:tav tm="0">
                                          <p:val>
                                            <p:fltVal val="0"/>
                                          </p:val>
                                        </p:tav>
                                        <p:tav tm="100000">
                                          <p:val>
                                            <p:strVal val="#ppt_h"/>
                                          </p:val>
                                        </p:tav>
                                      </p:tavLst>
                                    </p:anim>
                                    <p:anim calcmode="lin" valueType="num">
                                      <p:cBhvr>
                                        <p:cTn id="9" dur="500" fill="hold"/>
                                        <p:tgtEl>
                                          <p:spTgt spid="511012"/>
                                        </p:tgtEl>
                                        <p:attrNameLst>
                                          <p:attrName>ppt_x</p:attrName>
                                        </p:attrNameLst>
                                      </p:cBhvr>
                                      <p:tavLst>
                                        <p:tav tm="0">
                                          <p:val>
                                            <p:fltVal val="0.5"/>
                                          </p:val>
                                        </p:tav>
                                        <p:tav tm="100000">
                                          <p:val>
                                            <p:strVal val="#ppt_x"/>
                                          </p:val>
                                        </p:tav>
                                      </p:tavLst>
                                    </p:anim>
                                    <p:anim calcmode="lin" valueType="num">
                                      <p:cBhvr>
                                        <p:cTn id="10" dur="500" fill="hold"/>
                                        <p:tgtEl>
                                          <p:spTgt spid="5110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76200" y="544513"/>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a:latin typeface="Tahoma" pitchFamily="34" charset="0"/>
              </a:rPr>
              <a:t>8.6. El generador síncrono en carga: reacción de inducido I</a:t>
            </a:r>
            <a:endParaRPr lang="es-ES_tradnl" altLang="es-ES" b="0">
              <a:latin typeface="Tahoma" pitchFamily="34" charset="0"/>
            </a:endParaRPr>
          </a:p>
        </p:txBody>
      </p:sp>
      <p:sp>
        <p:nvSpPr>
          <p:cNvPr id="512004" name="Rectangle 4"/>
          <p:cNvSpPr>
            <a:spLocks noChangeArrowheads="1"/>
          </p:cNvSpPr>
          <p:nvPr/>
        </p:nvSpPr>
        <p:spPr bwMode="auto">
          <a:xfrm>
            <a:off x="457200" y="2068513"/>
            <a:ext cx="8305800" cy="701675"/>
          </a:xfrm>
          <a:prstGeom prst="rect">
            <a:avLst/>
          </a:prstGeom>
          <a:gradFill rotWithShape="0">
            <a:gsLst>
              <a:gs pos="0">
                <a:srgbClr val="008000">
                  <a:gamma/>
                  <a:shade val="46275"/>
                  <a:invGamma/>
                </a:srgbClr>
              </a:gs>
              <a:gs pos="100000">
                <a:srgbClr val="008000"/>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 altLang="es-ES" sz="2000">
                <a:effectLst>
                  <a:outerShdw blurRad="38100" dist="38100" dir="2700000" algn="tl">
                    <a:srgbClr val="000000"/>
                  </a:outerShdw>
                </a:effectLst>
              </a:rPr>
              <a:t>Cuando el alternador trabaja en vacío </a:t>
            </a:r>
            <a:r>
              <a:rPr lang="es-ES" altLang="es-ES" sz="2000" u="sng">
                <a:effectLst>
                  <a:outerShdw blurRad="38100" dist="38100" dir="2700000" algn="tl">
                    <a:srgbClr val="000000"/>
                  </a:outerShdw>
                </a:effectLst>
              </a:rPr>
              <a:t>el único flujo existente</a:t>
            </a:r>
            <a:r>
              <a:rPr lang="es-ES" altLang="es-ES" sz="2000">
                <a:effectLst>
                  <a:outerShdw blurRad="38100" dist="38100" dir="2700000" algn="tl">
                    <a:srgbClr val="000000"/>
                  </a:outerShdw>
                </a:effectLst>
              </a:rPr>
              <a:t> es el producido por la corriente continua de excitación del rotor</a:t>
            </a:r>
            <a:endParaRPr lang="es-ES" altLang="es-ES" sz="2000" i="1">
              <a:effectLst>
                <a:outerShdw blurRad="38100" dist="38100" dir="2700000" algn="tl">
                  <a:srgbClr val="000000"/>
                </a:outerShdw>
              </a:effectLst>
            </a:endParaRPr>
          </a:p>
        </p:txBody>
      </p:sp>
      <p:sp>
        <p:nvSpPr>
          <p:cNvPr id="512005" name="Rectangle 5"/>
          <p:cNvSpPr>
            <a:spLocks noChangeArrowheads="1"/>
          </p:cNvSpPr>
          <p:nvPr/>
        </p:nvSpPr>
        <p:spPr bwMode="auto">
          <a:xfrm>
            <a:off x="5105400" y="3298825"/>
            <a:ext cx="3352800" cy="1465263"/>
          </a:xfrm>
          <a:prstGeom prst="rect">
            <a:avLst/>
          </a:prstGeom>
          <a:gradFill rotWithShape="0">
            <a:gsLst>
              <a:gs pos="0">
                <a:srgbClr val="808080">
                  <a:gamma/>
                  <a:shade val="46275"/>
                  <a:invGamma/>
                </a:srgbClr>
              </a:gs>
              <a:gs pos="100000">
                <a:srgbClr val="808080"/>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80808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E</a:t>
            </a:r>
            <a:r>
              <a:rPr lang="es-ES" altLang="es-ES" sz="1800">
                <a:effectLst>
                  <a:outerShdw blurRad="38100" dist="38100" dir="2700000" algn="tl">
                    <a:srgbClr val="000000"/>
                  </a:outerShdw>
                </a:effectLst>
              </a:rPr>
              <a:t>l flujo total de la máquina se verá disminuido o aumentado dependiendo que la carga sea inductiva o capacitiva</a:t>
            </a:r>
            <a:endParaRPr lang="es-ES" altLang="es-ES" sz="1800" i="1">
              <a:effectLst>
                <a:outerShdw blurRad="38100" dist="38100" dir="2700000" algn="tl">
                  <a:srgbClr val="000000"/>
                </a:outerShdw>
              </a:effectLst>
            </a:endParaRPr>
          </a:p>
        </p:txBody>
      </p:sp>
      <p:sp>
        <p:nvSpPr>
          <p:cNvPr id="512006" name="Rectangle 6"/>
          <p:cNvSpPr>
            <a:spLocks noChangeArrowheads="1"/>
          </p:cNvSpPr>
          <p:nvPr/>
        </p:nvSpPr>
        <p:spPr bwMode="auto">
          <a:xfrm>
            <a:off x="685800" y="3059113"/>
            <a:ext cx="3886200" cy="3189287"/>
          </a:xfrm>
          <a:prstGeom prst="rect">
            <a:avLst/>
          </a:prstGeom>
          <a:gradFill rotWithShape="0">
            <a:gsLst>
              <a:gs pos="0">
                <a:srgbClr val="CC0099">
                  <a:gamma/>
                  <a:shade val="46275"/>
                  <a:invGamma/>
                </a:srgbClr>
              </a:gs>
              <a:gs pos="100000">
                <a:srgbClr val="CC0099"/>
              </a:gs>
            </a:gsLst>
            <a:lin ang="5400000" scaled="1"/>
          </a:gradFill>
          <a:ln>
            <a:noFill/>
          </a:ln>
          <a:effectLst/>
          <a:scene3d>
            <a:camera prst="legacyObliqueTopRight"/>
            <a:lightRig rig="legacyFlat3" dir="b"/>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C</a:t>
            </a:r>
            <a:r>
              <a:rPr lang="es-ES" altLang="es-ES" sz="1800">
                <a:effectLst>
                  <a:outerShdw blurRad="38100" dist="38100" dir="2700000" algn="tl">
                    <a:srgbClr val="000000"/>
                  </a:outerShdw>
                </a:effectLst>
              </a:rPr>
              <a:t>uando suministra corriente a una carga, dicha corriente produce un campo magnético giratorio al circular por los devanados del estator. </a:t>
            </a:r>
            <a:endParaRPr lang="es-ES_tradnl" altLang="es-ES" sz="1800">
              <a:effectLst>
                <a:outerShdw blurRad="38100" dist="38100" dir="2700000" algn="tl">
                  <a:srgbClr val="000000"/>
                </a:outerShdw>
              </a:effectLst>
            </a:endParaRPr>
          </a:p>
          <a:p>
            <a:pPr algn="ctr"/>
            <a:r>
              <a:rPr lang="es-ES" altLang="es-ES" sz="1800">
                <a:effectLst>
                  <a:outerShdw blurRad="38100" dist="38100" dir="2700000" algn="tl">
                    <a:srgbClr val="000000"/>
                  </a:outerShdw>
                </a:effectLst>
              </a:rPr>
              <a:t>Este campo produce un par opuesto al de giro de la máquina, que es necesario contrarrestar mediante la aportación exterior de potencia mecánica. </a:t>
            </a:r>
          </a:p>
        </p:txBody>
      </p:sp>
      <p:sp>
        <p:nvSpPr>
          <p:cNvPr id="512007" name="Rectangle 7"/>
          <p:cNvSpPr>
            <a:spLocks noChangeArrowheads="1"/>
          </p:cNvSpPr>
          <p:nvPr/>
        </p:nvSpPr>
        <p:spPr bwMode="auto">
          <a:xfrm>
            <a:off x="5130800" y="4916488"/>
            <a:ext cx="3327400" cy="1190625"/>
          </a:xfrm>
          <a:prstGeom prst="rect">
            <a:avLst/>
          </a:prstGeom>
          <a:gradFill rotWithShape="0">
            <a:gsLst>
              <a:gs pos="0">
                <a:srgbClr val="FF0000">
                  <a:gamma/>
                  <a:shade val="46275"/>
                  <a:invGamma/>
                </a:srgbClr>
              </a:gs>
              <a:gs pos="100000">
                <a:srgbClr val="FF0000"/>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 altLang="es-ES" sz="1800">
                <a:effectLst>
                  <a:outerShdw blurRad="38100" dist="38100" dir="2700000" algn="tl">
                    <a:srgbClr val="000000"/>
                  </a:outerShdw>
                </a:effectLst>
              </a:rPr>
              <a:t>A este efecto creado por el campo del estator se le conoce con el nombre de “</a:t>
            </a:r>
            <a:r>
              <a:rPr lang="es-ES" altLang="es-ES" sz="1800" i="1">
                <a:effectLst>
                  <a:outerShdw blurRad="38100" dist="38100" dir="2700000" algn="tl">
                    <a:srgbClr val="000000"/>
                  </a:outerShdw>
                </a:effectLst>
              </a:rPr>
              <a:t>reacción de inducido”</a:t>
            </a: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512006"/>
                                        </p:tgtEl>
                                        <p:attrNameLst>
                                          <p:attrName>style.visibility</p:attrName>
                                        </p:attrNameLst>
                                      </p:cBhvr>
                                      <p:to>
                                        <p:strVal val="visible"/>
                                      </p:to>
                                    </p:set>
                                    <p:anim calcmode="lin" valueType="num">
                                      <p:cBhvr>
                                        <p:cTn id="7" dur="500" fill="hold"/>
                                        <p:tgtEl>
                                          <p:spTgt spid="512006"/>
                                        </p:tgtEl>
                                        <p:attrNameLst>
                                          <p:attrName>ppt_w</p:attrName>
                                        </p:attrNameLst>
                                      </p:cBhvr>
                                      <p:tavLst>
                                        <p:tav tm="0">
                                          <p:val>
                                            <p:fltVal val="0"/>
                                          </p:val>
                                        </p:tav>
                                        <p:tav tm="100000">
                                          <p:val>
                                            <p:strVal val="#ppt_w"/>
                                          </p:val>
                                        </p:tav>
                                      </p:tavLst>
                                    </p:anim>
                                    <p:anim calcmode="lin" valueType="num">
                                      <p:cBhvr>
                                        <p:cTn id="8" dur="500" fill="hold"/>
                                        <p:tgtEl>
                                          <p:spTgt spid="512006"/>
                                        </p:tgtEl>
                                        <p:attrNameLst>
                                          <p:attrName>ppt_h</p:attrName>
                                        </p:attrNameLst>
                                      </p:cBhvr>
                                      <p:tavLst>
                                        <p:tav tm="0">
                                          <p:val>
                                            <p:fltVal val="0"/>
                                          </p:val>
                                        </p:tav>
                                        <p:tav tm="100000">
                                          <p:val>
                                            <p:strVal val="#ppt_h"/>
                                          </p:val>
                                        </p:tav>
                                      </p:tavLst>
                                    </p:anim>
                                    <p:anim calcmode="lin" valueType="num">
                                      <p:cBhvr>
                                        <p:cTn id="9" dur="500" fill="hold"/>
                                        <p:tgtEl>
                                          <p:spTgt spid="512006"/>
                                        </p:tgtEl>
                                        <p:attrNameLst>
                                          <p:attrName>ppt_x</p:attrName>
                                        </p:attrNameLst>
                                      </p:cBhvr>
                                      <p:tavLst>
                                        <p:tav tm="0">
                                          <p:val>
                                            <p:fltVal val="0.5"/>
                                          </p:val>
                                        </p:tav>
                                        <p:tav tm="100000">
                                          <p:val>
                                            <p:strVal val="#ppt_x"/>
                                          </p:val>
                                        </p:tav>
                                      </p:tavLst>
                                    </p:anim>
                                    <p:anim calcmode="lin" valueType="num">
                                      <p:cBhvr>
                                        <p:cTn id="10" dur="500" fill="hold"/>
                                        <p:tgtEl>
                                          <p:spTgt spid="512006"/>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512005"/>
                                        </p:tgtEl>
                                        <p:attrNameLst>
                                          <p:attrName>style.visibility</p:attrName>
                                        </p:attrNameLst>
                                      </p:cBhvr>
                                      <p:to>
                                        <p:strVal val="visible"/>
                                      </p:to>
                                    </p:set>
                                    <p:anim calcmode="lin" valueType="num">
                                      <p:cBhvr>
                                        <p:cTn id="15" dur="500" fill="hold"/>
                                        <p:tgtEl>
                                          <p:spTgt spid="512005"/>
                                        </p:tgtEl>
                                        <p:attrNameLst>
                                          <p:attrName>ppt_w</p:attrName>
                                        </p:attrNameLst>
                                      </p:cBhvr>
                                      <p:tavLst>
                                        <p:tav tm="0">
                                          <p:val>
                                            <p:fltVal val="0"/>
                                          </p:val>
                                        </p:tav>
                                        <p:tav tm="100000">
                                          <p:val>
                                            <p:strVal val="#ppt_w"/>
                                          </p:val>
                                        </p:tav>
                                      </p:tavLst>
                                    </p:anim>
                                    <p:anim calcmode="lin" valueType="num">
                                      <p:cBhvr>
                                        <p:cTn id="16" dur="500" fill="hold"/>
                                        <p:tgtEl>
                                          <p:spTgt spid="512005"/>
                                        </p:tgtEl>
                                        <p:attrNameLst>
                                          <p:attrName>ppt_h</p:attrName>
                                        </p:attrNameLst>
                                      </p:cBhvr>
                                      <p:tavLst>
                                        <p:tav tm="0">
                                          <p:val>
                                            <p:fltVal val="0"/>
                                          </p:val>
                                        </p:tav>
                                        <p:tav tm="100000">
                                          <p:val>
                                            <p:strVal val="#ppt_h"/>
                                          </p:val>
                                        </p:tav>
                                      </p:tavLst>
                                    </p:anim>
                                    <p:anim calcmode="lin" valueType="num">
                                      <p:cBhvr>
                                        <p:cTn id="17" dur="500" fill="hold"/>
                                        <p:tgtEl>
                                          <p:spTgt spid="512005"/>
                                        </p:tgtEl>
                                        <p:attrNameLst>
                                          <p:attrName>ppt_x</p:attrName>
                                        </p:attrNameLst>
                                      </p:cBhvr>
                                      <p:tavLst>
                                        <p:tav tm="0">
                                          <p:val>
                                            <p:fltVal val="0.5"/>
                                          </p:val>
                                        </p:tav>
                                        <p:tav tm="100000">
                                          <p:val>
                                            <p:strVal val="#ppt_x"/>
                                          </p:val>
                                        </p:tav>
                                      </p:tavLst>
                                    </p:anim>
                                    <p:anim calcmode="lin" valueType="num">
                                      <p:cBhvr>
                                        <p:cTn id="18" dur="500" fill="hold"/>
                                        <p:tgtEl>
                                          <p:spTgt spid="512005"/>
                                        </p:tgtEl>
                                        <p:attrNameLst>
                                          <p:attrName>ppt_y</p:attrName>
                                        </p:attrNameLst>
                                      </p:cBhvr>
                                      <p:tavLst>
                                        <p:tav tm="0">
                                          <p:val>
                                            <p:fltVal val="0.5"/>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512007"/>
                                        </p:tgtEl>
                                        <p:attrNameLst>
                                          <p:attrName>style.visibility</p:attrName>
                                        </p:attrNameLst>
                                      </p:cBhvr>
                                      <p:to>
                                        <p:strVal val="visible"/>
                                      </p:to>
                                    </p:set>
                                    <p:anim calcmode="lin" valueType="num">
                                      <p:cBhvr>
                                        <p:cTn id="23" dur="500" fill="hold"/>
                                        <p:tgtEl>
                                          <p:spTgt spid="512007"/>
                                        </p:tgtEl>
                                        <p:attrNameLst>
                                          <p:attrName>ppt_w</p:attrName>
                                        </p:attrNameLst>
                                      </p:cBhvr>
                                      <p:tavLst>
                                        <p:tav tm="0">
                                          <p:val>
                                            <p:fltVal val="0"/>
                                          </p:val>
                                        </p:tav>
                                        <p:tav tm="100000">
                                          <p:val>
                                            <p:strVal val="#ppt_w"/>
                                          </p:val>
                                        </p:tav>
                                      </p:tavLst>
                                    </p:anim>
                                    <p:anim calcmode="lin" valueType="num">
                                      <p:cBhvr>
                                        <p:cTn id="24" dur="500" fill="hold"/>
                                        <p:tgtEl>
                                          <p:spTgt spid="512007"/>
                                        </p:tgtEl>
                                        <p:attrNameLst>
                                          <p:attrName>ppt_h</p:attrName>
                                        </p:attrNameLst>
                                      </p:cBhvr>
                                      <p:tavLst>
                                        <p:tav tm="0">
                                          <p:val>
                                            <p:fltVal val="0"/>
                                          </p:val>
                                        </p:tav>
                                        <p:tav tm="100000">
                                          <p:val>
                                            <p:strVal val="#ppt_h"/>
                                          </p:val>
                                        </p:tav>
                                      </p:tavLst>
                                    </p:anim>
                                    <p:anim calcmode="lin" valueType="num">
                                      <p:cBhvr>
                                        <p:cTn id="25" dur="500" fill="hold"/>
                                        <p:tgtEl>
                                          <p:spTgt spid="512007"/>
                                        </p:tgtEl>
                                        <p:attrNameLst>
                                          <p:attrName>ppt_x</p:attrName>
                                        </p:attrNameLst>
                                      </p:cBhvr>
                                      <p:tavLst>
                                        <p:tav tm="0">
                                          <p:val>
                                            <p:fltVal val="0.5"/>
                                          </p:val>
                                        </p:tav>
                                        <p:tav tm="100000">
                                          <p:val>
                                            <p:strVal val="#ppt_x"/>
                                          </p:val>
                                        </p:tav>
                                      </p:tavLst>
                                    </p:anim>
                                    <p:anim calcmode="lin" valueType="num">
                                      <p:cBhvr>
                                        <p:cTn id="26" dur="500" fill="hold"/>
                                        <p:tgtEl>
                                          <p:spTgt spid="51200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5" grpId="0" animBg="1" autoUpdateAnimBg="0"/>
      <p:bldP spid="512006" grpId="0" animBg="1" autoUpdateAnimBg="0"/>
      <p:bldP spid="512007"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036" name="Group 12"/>
          <p:cNvGrpSpPr>
            <a:grpSpLocks/>
          </p:cNvGrpSpPr>
          <p:nvPr/>
        </p:nvGrpSpPr>
        <p:grpSpPr bwMode="auto">
          <a:xfrm>
            <a:off x="381000" y="1447800"/>
            <a:ext cx="4572000" cy="2749550"/>
            <a:chOff x="432" y="864"/>
            <a:chExt cx="2880" cy="1732"/>
          </a:xfrm>
        </p:grpSpPr>
        <p:grpSp>
          <p:nvGrpSpPr>
            <p:cNvPr id="513034" name="Group 10"/>
            <p:cNvGrpSpPr>
              <a:grpSpLocks/>
            </p:cNvGrpSpPr>
            <p:nvPr/>
          </p:nvGrpSpPr>
          <p:grpSpPr bwMode="auto">
            <a:xfrm>
              <a:off x="432" y="864"/>
              <a:ext cx="2403" cy="1732"/>
              <a:chOff x="384" y="1524"/>
              <a:chExt cx="2403" cy="1732"/>
            </a:xfrm>
          </p:grpSpPr>
          <p:grpSp>
            <p:nvGrpSpPr>
              <p:cNvPr id="513033" name="Group 9"/>
              <p:cNvGrpSpPr>
                <a:grpSpLocks/>
              </p:cNvGrpSpPr>
              <p:nvPr/>
            </p:nvGrpSpPr>
            <p:grpSpPr bwMode="auto">
              <a:xfrm>
                <a:off x="2259" y="1848"/>
                <a:ext cx="528" cy="1182"/>
                <a:chOff x="2259" y="1848"/>
                <a:chExt cx="528" cy="1182"/>
              </a:xfrm>
            </p:grpSpPr>
            <p:sp>
              <p:nvSpPr>
                <p:cNvPr id="513030" name="Line 6"/>
                <p:cNvSpPr>
                  <a:spLocks noChangeShapeType="1"/>
                </p:cNvSpPr>
                <p:nvPr/>
              </p:nvSpPr>
              <p:spPr bwMode="auto">
                <a:xfrm>
                  <a:off x="2259" y="1851"/>
                  <a:ext cx="432" cy="0"/>
                </a:xfrm>
                <a:prstGeom prst="line">
                  <a:avLst/>
                </a:prstGeom>
                <a:noFill/>
                <a:ln w="25400">
                  <a:solidFill>
                    <a:schemeClr val="tx2"/>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513031" name="Line 7"/>
                <p:cNvSpPr>
                  <a:spLocks noChangeShapeType="1"/>
                </p:cNvSpPr>
                <p:nvPr/>
              </p:nvSpPr>
              <p:spPr bwMode="auto">
                <a:xfrm>
                  <a:off x="2271" y="3030"/>
                  <a:ext cx="432" cy="0"/>
                </a:xfrm>
                <a:prstGeom prst="line">
                  <a:avLst/>
                </a:prstGeom>
                <a:noFill/>
                <a:ln w="25400">
                  <a:solidFill>
                    <a:schemeClr val="tx2"/>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513032" name="Line 8"/>
                <p:cNvSpPr>
                  <a:spLocks noChangeShapeType="1"/>
                </p:cNvSpPr>
                <p:nvPr/>
              </p:nvSpPr>
              <p:spPr bwMode="auto">
                <a:xfrm rot="5400000">
                  <a:off x="2106" y="2436"/>
                  <a:ext cx="1176" cy="0"/>
                </a:xfrm>
                <a:prstGeom prst="line">
                  <a:avLst/>
                </a:prstGeom>
                <a:noFill/>
                <a:ln w="25400">
                  <a:solidFill>
                    <a:schemeClr val="tx2"/>
                  </a:solidFill>
                  <a:round/>
                  <a:headEnd/>
                  <a:tailE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spAutoFit/>
                </a:bodyPr>
                <a:lstStyle/>
                <a:p>
                  <a:endParaRPr lang="es-ES"/>
                </a:p>
              </p:txBody>
            </p:sp>
            <p:sp>
              <p:nvSpPr>
                <p:cNvPr id="513029" name="Rectangle 5"/>
                <p:cNvSpPr>
                  <a:spLocks noChangeArrowheads="1"/>
                </p:cNvSpPr>
                <p:nvPr/>
              </p:nvSpPr>
              <p:spPr bwMode="auto">
                <a:xfrm>
                  <a:off x="2595" y="2205"/>
                  <a:ext cx="192" cy="528"/>
                </a:xfrm>
                <a:prstGeom prst="rect">
                  <a:avLst/>
                </a:prstGeom>
                <a:solidFill>
                  <a:srgbClr val="969696"/>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grpSp>
            <p:nvGrpSpPr>
              <p:cNvPr id="513026" name="Group 2"/>
              <p:cNvGrpSpPr>
                <a:grpSpLocks/>
              </p:cNvGrpSpPr>
              <p:nvPr/>
            </p:nvGrpSpPr>
            <p:grpSpPr bwMode="auto">
              <a:xfrm>
                <a:off x="384" y="1524"/>
                <a:ext cx="2113" cy="1732"/>
                <a:chOff x="672" y="1104"/>
                <a:chExt cx="2113" cy="1732"/>
              </a:xfrm>
            </p:grpSpPr>
            <p:pic>
              <p:nvPicPr>
                <p:cNvPr id="513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1104"/>
                  <a:ext cx="2113" cy="173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sp>
              <p:nvSpPr>
                <p:cNvPr id="513028" name="Text Box 4"/>
                <p:cNvSpPr txBox="1">
                  <a:spLocks noChangeArrowheads="1"/>
                </p:cNvSpPr>
                <p:nvPr/>
              </p:nvSpPr>
              <p:spPr bwMode="auto">
                <a:xfrm>
                  <a:off x="1392" y="2208"/>
                  <a:ext cx="1264" cy="36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txBody>
                <a:bodyPr>
                  <a:spAutoFit/>
                </a:bodyPr>
                <a:lstStyle/>
                <a:p>
                  <a:pPr algn="l"/>
                  <a:r>
                    <a:rPr lang="es-ES_tradnl" altLang="es-ES" sz="1600">
                      <a:effectLst>
                        <a:outerShdw blurRad="38100" dist="38100" dir="2700000" algn="tl">
                          <a:srgbClr val="000000"/>
                        </a:outerShdw>
                      </a:effectLst>
                    </a:rPr>
                    <a:t>Funcionamiento como generador</a:t>
                  </a:r>
                  <a:endParaRPr lang="es-ES" altLang="es-ES" sz="1600">
                    <a:effectLst>
                      <a:outerShdw blurRad="38100" dist="38100" dir="2700000" algn="tl">
                        <a:srgbClr val="000000"/>
                      </a:outerShdw>
                    </a:effectLst>
                  </a:endParaRPr>
                </a:p>
              </p:txBody>
            </p:sp>
          </p:grpSp>
        </p:grpSp>
        <p:sp>
          <p:nvSpPr>
            <p:cNvPr id="513035" name="Text Box 11"/>
            <p:cNvSpPr txBox="1">
              <a:spLocks noChangeArrowheads="1"/>
            </p:cNvSpPr>
            <p:nvPr/>
          </p:nvSpPr>
          <p:spPr bwMode="auto">
            <a:xfrm>
              <a:off x="2820" y="1747"/>
              <a:ext cx="492"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1600">
                  <a:effectLst>
                    <a:outerShdw blurRad="38100" dist="38100" dir="2700000" algn="tl">
                      <a:srgbClr val="000000"/>
                    </a:outerShdw>
                  </a:effectLst>
                </a:rPr>
                <a:t>Carga</a:t>
              </a:r>
              <a:endParaRPr lang="es-ES" altLang="es-ES" sz="1600">
                <a:effectLst>
                  <a:outerShdw blurRad="38100" dist="38100" dir="2700000" algn="tl">
                    <a:srgbClr val="000000"/>
                  </a:outerShdw>
                </a:effectLst>
              </a:endParaRPr>
            </a:p>
          </p:txBody>
        </p:sp>
      </p:grpSp>
      <p:sp>
        <p:nvSpPr>
          <p:cNvPr id="513037" name="Rectangle 13"/>
          <p:cNvSpPr>
            <a:spLocks noChangeArrowheads="1"/>
          </p:cNvSpPr>
          <p:nvPr/>
        </p:nvSpPr>
        <p:spPr bwMode="auto">
          <a:xfrm>
            <a:off x="76200" y="3048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4500">
                <a:latin typeface="Tahoma" pitchFamily="34" charset="0"/>
              </a:rPr>
              <a:t>8.6. El generador síncrono en carga II</a:t>
            </a:r>
            <a:endParaRPr lang="es-ES_tradnl" altLang="es-ES" sz="4500" b="0">
              <a:latin typeface="Tahoma" pitchFamily="34" charset="0"/>
            </a:endParaRPr>
          </a:p>
        </p:txBody>
      </p:sp>
      <p:pic>
        <p:nvPicPr>
          <p:cNvPr id="513041"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990600"/>
            <a:ext cx="3292475" cy="57181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sp>
        <p:nvSpPr>
          <p:cNvPr id="513042" name="AutoShape 18"/>
          <p:cNvSpPr>
            <a:spLocks noChangeArrowheads="1"/>
          </p:cNvSpPr>
          <p:nvPr/>
        </p:nvSpPr>
        <p:spPr bwMode="auto">
          <a:xfrm>
            <a:off x="4421188" y="2204864"/>
            <a:ext cx="1069976" cy="614536"/>
          </a:xfrm>
          <a:prstGeom prst="rightArrow">
            <a:avLst>
              <a:gd name="adj1" fmla="val 50000"/>
              <a:gd name="adj2" fmla="val 50000"/>
            </a:avLst>
          </a:prstGeom>
          <a:solidFill>
            <a:schemeClr val="tx1">
              <a:lumMod val="75000"/>
            </a:schemeClr>
          </a:solidFill>
          <a:ln w="9525">
            <a:solidFill>
              <a:schemeClr val="bg2"/>
            </a:solidFill>
            <a:miter lim="800000"/>
            <a:headEnd/>
            <a:tailEnd/>
          </a:ln>
          <a:effectLst>
            <a:outerShdw dist="35921" dir="2700000" algn="ctr" rotWithShape="0">
              <a:schemeClr val="bg2"/>
            </a:outerShdw>
          </a:effectLst>
        </p:spPr>
        <p:txBody>
          <a:bodyPr wrap="square" anchor="ctr">
            <a:spAutoFit/>
          </a:bodyPr>
          <a:lstStyle/>
          <a:p>
            <a:endParaRPr lang="es-ES"/>
          </a:p>
        </p:txBody>
      </p:sp>
      <p:sp>
        <p:nvSpPr>
          <p:cNvPr id="513043" name="Text Box 19"/>
          <p:cNvSpPr txBox="1">
            <a:spLocks noChangeArrowheads="1"/>
          </p:cNvSpPr>
          <p:nvPr/>
        </p:nvSpPr>
        <p:spPr bwMode="auto">
          <a:xfrm>
            <a:off x="457200" y="4252913"/>
            <a:ext cx="4876800" cy="1385887"/>
          </a:xfrm>
          <a:prstGeom prst="rect">
            <a:avLst/>
          </a:prstGeom>
          <a:solidFill>
            <a:srgbClr val="CC0099"/>
          </a:solidFill>
          <a:ln>
            <a:noFill/>
          </a:ln>
          <a:effectLst/>
          <a:scene3d>
            <a:camera prst="legacyObliqueTopRight"/>
            <a:lightRig rig="legacyFlat3" dir="b"/>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700">
                <a:effectLst>
                  <a:outerShdw blurRad="38100" dist="38100" dir="2700000" algn="tl">
                    <a:srgbClr val="000000"/>
                  </a:outerShdw>
                </a:effectLst>
              </a:rPr>
              <a:t>PARA UNA MISMA TENSIÓN DE SALIDA EL GENERADOR PUEDE CEDER O ABSORBER POTENCIA REACTIVA DEPENDIENDO DE QUE LA CARGA SEA INDUCTIVA O CAPACITIVA</a:t>
            </a:r>
            <a:endParaRPr lang="es-ES" altLang="es-ES" sz="1700">
              <a:effectLst>
                <a:outerShdw blurRad="38100" dist="38100" dir="2700000" algn="tl">
                  <a:srgbClr val="000000"/>
                </a:outerShdw>
              </a:effectLst>
            </a:endParaRPr>
          </a:p>
        </p:txBody>
      </p:sp>
      <p:sp>
        <p:nvSpPr>
          <p:cNvPr id="513044" name="Text Box 20"/>
          <p:cNvSpPr txBox="1">
            <a:spLocks noChangeArrowheads="1"/>
          </p:cNvSpPr>
          <p:nvPr/>
        </p:nvSpPr>
        <p:spPr bwMode="auto">
          <a:xfrm>
            <a:off x="457200" y="5791200"/>
            <a:ext cx="4876800" cy="581025"/>
          </a:xfrm>
          <a:prstGeom prst="rect">
            <a:avLst/>
          </a:prstGeom>
          <a:gradFill rotWithShape="0">
            <a:gsLst>
              <a:gs pos="0">
                <a:srgbClr val="008000">
                  <a:gamma/>
                  <a:shade val="46275"/>
                  <a:invGamma/>
                </a:srgbClr>
              </a:gs>
              <a:gs pos="100000">
                <a:srgbClr val="008000"/>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600">
                <a:effectLst>
                  <a:outerShdw blurRad="38100" dist="38100" dir="2700000" algn="tl">
                    <a:srgbClr val="000000"/>
                  </a:outerShdw>
                </a:effectLst>
              </a:rPr>
              <a:t>Para conseguirlo basta modificar el valor de la E (modificando el campo de excitación)</a:t>
            </a:r>
            <a:endParaRPr lang="es-ES" altLang="es-ES" sz="1600">
              <a:effectLst>
                <a:outerShdw blurRad="38100" dist="38100" dir="2700000" algn="tl">
                  <a:srgbClr val="000000"/>
                </a:outerShdw>
              </a:effectLst>
            </a:endParaRPr>
          </a:p>
        </p:txBody>
      </p:sp>
    </p:spTree>
  </p:cSld>
  <p:clrMapOvr>
    <a:masterClrMapping/>
  </p:clrMapOvr>
  <p:transition>
    <p:cover dir="l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61" name="Rectangle 13"/>
          <p:cNvSpPr>
            <a:spLocks noChangeArrowheads="1"/>
          </p:cNvSpPr>
          <p:nvPr/>
        </p:nvSpPr>
        <p:spPr bwMode="auto">
          <a:xfrm>
            <a:off x="76200" y="457200"/>
            <a:ext cx="8991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a:latin typeface="Tahoma" pitchFamily="34" charset="0"/>
              </a:rPr>
              <a:t>8.6.1. El generador síncrono en carga: funcionamiento aislado</a:t>
            </a:r>
            <a:endParaRPr lang="es-ES_tradnl" altLang="es-ES" b="0">
              <a:latin typeface="Tahoma" pitchFamily="34" charset="0"/>
            </a:endParaRPr>
          </a:p>
        </p:txBody>
      </p:sp>
      <p:grpSp>
        <p:nvGrpSpPr>
          <p:cNvPr id="514086" name="Group 38"/>
          <p:cNvGrpSpPr>
            <a:grpSpLocks/>
          </p:cNvGrpSpPr>
          <p:nvPr/>
        </p:nvGrpSpPr>
        <p:grpSpPr bwMode="auto">
          <a:xfrm>
            <a:off x="1231900" y="1981200"/>
            <a:ext cx="7023100" cy="915988"/>
            <a:chOff x="776" y="1248"/>
            <a:chExt cx="4424" cy="577"/>
          </a:xfrm>
        </p:grpSpPr>
        <p:sp>
          <p:nvSpPr>
            <p:cNvPr id="514066" name="Text Box 18"/>
            <p:cNvSpPr txBox="1">
              <a:spLocks noChangeArrowheads="1"/>
            </p:cNvSpPr>
            <p:nvPr/>
          </p:nvSpPr>
          <p:spPr bwMode="auto">
            <a:xfrm>
              <a:off x="3040" y="1248"/>
              <a:ext cx="2160" cy="577"/>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EL GENERADOR ALIMENTA A UNA CARGA DE FORMA INDEPENDIENTE</a:t>
              </a:r>
              <a:endParaRPr lang="es-ES" altLang="es-ES" sz="1800">
                <a:effectLst>
                  <a:outerShdw blurRad="38100" dist="38100" dir="2700000" algn="tl">
                    <a:srgbClr val="000000"/>
                  </a:outerShdw>
                </a:effectLst>
              </a:endParaRPr>
            </a:p>
          </p:txBody>
        </p:sp>
        <p:sp>
          <p:nvSpPr>
            <p:cNvPr id="514067" name="Rectangle 19"/>
            <p:cNvSpPr>
              <a:spLocks noChangeArrowheads="1"/>
            </p:cNvSpPr>
            <p:nvPr/>
          </p:nvSpPr>
          <p:spPr bwMode="auto">
            <a:xfrm>
              <a:off x="776" y="1320"/>
              <a:ext cx="1680" cy="442"/>
            </a:xfrm>
            <a:prstGeom prst="rect">
              <a:avLst/>
            </a:prstGeom>
            <a:solidFill>
              <a:srgbClr val="CC0099"/>
            </a:solidFill>
            <a:ln>
              <a:noFill/>
            </a:ln>
            <a:effectLst/>
            <a:scene3d>
              <a:camera prst="legacyObliqueTopRight"/>
              <a:lightRig rig="legacyFlat3" dir="b"/>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2000">
                  <a:effectLst>
                    <a:outerShdw blurRad="38100" dist="38100" dir="2700000" algn="tl">
                      <a:srgbClr val="000000"/>
                    </a:outerShdw>
                  </a:effectLst>
                </a:rPr>
                <a:t>FUNCIONAMIENTO AISLADO</a:t>
              </a:r>
              <a:endParaRPr lang="es-ES" altLang="es-ES" sz="2000">
                <a:effectLst>
                  <a:outerShdw blurRad="38100" dist="38100" dir="2700000" algn="tl">
                    <a:srgbClr val="000000"/>
                  </a:outerShdw>
                </a:effectLst>
              </a:endParaRPr>
            </a:p>
          </p:txBody>
        </p:sp>
        <p:sp>
          <p:nvSpPr>
            <p:cNvPr id="514069" name="AutoShape 21"/>
            <p:cNvSpPr>
              <a:spLocks noChangeArrowheads="1"/>
            </p:cNvSpPr>
            <p:nvPr/>
          </p:nvSpPr>
          <p:spPr bwMode="auto">
            <a:xfrm>
              <a:off x="2504" y="1416"/>
              <a:ext cx="480" cy="240"/>
            </a:xfrm>
            <a:prstGeom prst="rightArrow">
              <a:avLst>
                <a:gd name="adj1" fmla="val 50000"/>
                <a:gd name="adj2" fmla="val 50000"/>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sp>
        <p:nvSpPr>
          <p:cNvPr id="514070" name="Text Box 22"/>
          <p:cNvSpPr txBox="1">
            <a:spLocks noChangeArrowheads="1"/>
          </p:cNvSpPr>
          <p:nvPr/>
        </p:nvSpPr>
        <p:spPr bwMode="auto">
          <a:xfrm>
            <a:off x="4851400" y="3427413"/>
            <a:ext cx="1752600" cy="915987"/>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La tensión de alimentación puede variar</a:t>
            </a:r>
            <a:endParaRPr lang="es-ES" altLang="es-ES" sz="1800">
              <a:effectLst>
                <a:outerShdw blurRad="38100" dist="38100" dir="2700000" algn="tl">
                  <a:srgbClr val="000000"/>
                </a:outerShdw>
              </a:effectLst>
            </a:endParaRPr>
          </a:p>
        </p:txBody>
      </p:sp>
      <p:sp>
        <p:nvSpPr>
          <p:cNvPr id="514072" name="Text Box 24"/>
          <p:cNvSpPr txBox="1">
            <a:spLocks noChangeArrowheads="1"/>
          </p:cNvSpPr>
          <p:nvPr/>
        </p:nvSpPr>
        <p:spPr bwMode="auto">
          <a:xfrm>
            <a:off x="6324600" y="4508500"/>
            <a:ext cx="2133600" cy="915988"/>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El factor de potencia de la carga es fijo</a:t>
            </a:r>
            <a:endParaRPr lang="es-ES" altLang="es-ES" sz="1800">
              <a:effectLst>
                <a:outerShdw blurRad="38100" dist="38100" dir="2700000" algn="tl">
                  <a:srgbClr val="000000"/>
                </a:outerShdw>
              </a:effectLst>
            </a:endParaRPr>
          </a:p>
        </p:txBody>
      </p:sp>
      <p:sp>
        <p:nvSpPr>
          <p:cNvPr id="514073" name="AutoShape 25"/>
          <p:cNvSpPr>
            <a:spLocks noChangeArrowheads="1"/>
          </p:cNvSpPr>
          <p:nvPr/>
        </p:nvSpPr>
        <p:spPr bwMode="auto">
          <a:xfrm rot="5400000">
            <a:off x="6654800" y="3505200"/>
            <a:ext cx="1447800" cy="381000"/>
          </a:xfrm>
          <a:prstGeom prst="rightArrow">
            <a:avLst>
              <a:gd name="adj1" fmla="val 49167"/>
              <a:gd name="adj2" fmla="val 65427"/>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514074" name="AutoShape 26"/>
          <p:cNvSpPr>
            <a:spLocks noChangeArrowheads="1"/>
          </p:cNvSpPr>
          <p:nvPr/>
        </p:nvSpPr>
        <p:spPr bwMode="auto">
          <a:xfrm rot="5400000">
            <a:off x="5568950" y="2990850"/>
            <a:ext cx="419100" cy="381000"/>
          </a:xfrm>
          <a:prstGeom prst="rightArrow">
            <a:avLst>
              <a:gd name="adj1" fmla="val 46667"/>
              <a:gd name="adj2" fmla="val 42503"/>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514075" name="AutoShape 27"/>
          <p:cNvSpPr>
            <a:spLocks noChangeArrowheads="1"/>
          </p:cNvSpPr>
          <p:nvPr/>
        </p:nvSpPr>
        <p:spPr bwMode="auto">
          <a:xfrm rot="5400000">
            <a:off x="1219200" y="3035300"/>
            <a:ext cx="762000" cy="381000"/>
          </a:xfrm>
          <a:prstGeom prst="rightArrow">
            <a:avLst>
              <a:gd name="adj1" fmla="val 50000"/>
              <a:gd name="adj2" fmla="val 50000"/>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514076" name="Text Box 28"/>
          <p:cNvSpPr txBox="1">
            <a:spLocks noChangeArrowheads="1"/>
          </p:cNvSpPr>
          <p:nvPr/>
        </p:nvSpPr>
        <p:spPr bwMode="auto">
          <a:xfrm>
            <a:off x="711200" y="3657600"/>
            <a:ext cx="1752600" cy="641350"/>
          </a:xfrm>
          <a:prstGeom prst="rect">
            <a:avLst/>
          </a:prstGeom>
          <a:solidFill>
            <a:srgbClr val="808080"/>
          </a:solidFill>
          <a:ln>
            <a:noFill/>
          </a:ln>
          <a:effectLst/>
          <a:scene3d>
            <a:camera prst="legacyObliqueTopRight"/>
            <a:lightRig rig="legacyFlat3" dir="b"/>
          </a:scene3d>
          <a:sp3d extrusionH="49200" prstMaterial="legacyMatte">
            <a:bevelT w="13500" h="13500" prst="angle"/>
            <a:bevelB w="13500" h="13500" prst="angle"/>
            <a:extrusionClr>
              <a:srgbClr val="80808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Aumento en la excitación</a:t>
            </a:r>
            <a:endParaRPr lang="es-ES" altLang="es-ES" sz="1800">
              <a:effectLst>
                <a:outerShdw blurRad="38100" dist="38100" dir="2700000" algn="tl">
                  <a:srgbClr val="000000"/>
                </a:outerShdw>
              </a:effectLst>
            </a:endParaRPr>
          </a:p>
        </p:txBody>
      </p:sp>
      <p:sp>
        <p:nvSpPr>
          <p:cNvPr id="514077" name="Text Box 29"/>
          <p:cNvSpPr txBox="1">
            <a:spLocks noChangeArrowheads="1"/>
          </p:cNvSpPr>
          <p:nvPr/>
        </p:nvSpPr>
        <p:spPr bwMode="auto">
          <a:xfrm>
            <a:off x="673100" y="5180013"/>
            <a:ext cx="1752600" cy="915987"/>
          </a:xfrm>
          <a:prstGeom prst="rect">
            <a:avLst/>
          </a:prstGeom>
          <a:solidFill>
            <a:srgbClr val="FF0000"/>
          </a:solidFill>
          <a:ln>
            <a:noFill/>
          </a:ln>
          <a:effectLst/>
          <a:scene3d>
            <a:camera prst="legacyObliqueTopRight"/>
            <a:lightRig rig="legacyFlat3" dir="b"/>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Aumento en la tensión de salida</a:t>
            </a:r>
            <a:endParaRPr lang="es-ES" altLang="es-ES" sz="1800">
              <a:effectLst>
                <a:outerShdw blurRad="38100" dist="38100" dir="2700000" algn="tl">
                  <a:srgbClr val="000000"/>
                </a:outerShdw>
              </a:effectLst>
            </a:endParaRPr>
          </a:p>
        </p:txBody>
      </p:sp>
      <p:sp>
        <p:nvSpPr>
          <p:cNvPr id="514078" name="Text Box 30"/>
          <p:cNvSpPr txBox="1">
            <a:spLocks noChangeArrowheads="1"/>
          </p:cNvSpPr>
          <p:nvPr/>
        </p:nvSpPr>
        <p:spPr bwMode="auto">
          <a:xfrm>
            <a:off x="2717800" y="3657600"/>
            <a:ext cx="1752600" cy="915988"/>
          </a:xfrm>
          <a:prstGeom prst="rect">
            <a:avLst/>
          </a:prstGeom>
          <a:solidFill>
            <a:srgbClr val="808080"/>
          </a:solidFill>
          <a:ln>
            <a:noFill/>
          </a:ln>
          <a:effectLst/>
          <a:scene3d>
            <a:camera prst="legacyObliqueTopRight"/>
            <a:lightRig rig="legacyFlat3" dir="b"/>
          </a:scene3d>
          <a:sp3d extrusionH="49200" prstMaterial="legacyMatte">
            <a:bevelT w="13500" h="13500" prst="angle"/>
            <a:bevelB w="13500" h="13500" prst="angle"/>
            <a:extrusionClr>
              <a:srgbClr val="80808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Aumento en potencia mecánica</a:t>
            </a:r>
            <a:endParaRPr lang="es-ES" altLang="es-ES" sz="1800">
              <a:effectLst>
                <a:outerShdw blurRad="38100" dist="38100" dir="2700000" algn="tl">
                  <a:srgbClr val="000000"/>
                </a:outerShdw>
              </a:effectLst>
            </a:endParaRPr>
          </a:p>
        </p:txBody>
      </p:sp>
      <p:sp>
        <p:nvSpPr>
          <p:cNvPr id="514079" name="AutoShape 31"/>
          <p:cNvSpPr>
            <a:spLocks noChangeArrowheads="1"/>
          </p:cNvSpPr>
          <p:nvPr/>
        </p:nvSpPr>
        <p:spPr bwMode="auto">
          <a:xfrm rot="5400000">
            <a:off x="3187700" y="3048000"/>
            <a:ext cx="762000" cy="381000"/>
          </a:xfrm>
          <a:prstGeom prst="rightArrow">
            <a:avLst>
              <a:gd name="adj1" fmla="val 50000"/>
              <a:gd name="adj2" fmla="val 50000"/>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514080" name="Text Box 32"/>
          <p:cNvSpPr txBox="1">
            <a:spLocks noChangeArrowheads="1"/>
          </p:cNvSpPr>
          <p:nvPr/>
        </p:nvSpPr>
        <p:spPr bwMode="auto">
          <a:xfrm>
            <a:off x="2755900" y="5397500"/>
            <a:ext cx="1752600" cy="915988"/>
          </a:xfrm>
          <a:prstGeom prst="rect">
            <a:avLst/>
          </a:prstGeom>
          <a:solidFill>
            <a:srgbClr val="808080"/>
          </a:solidFill>
          <a:ln>
            <a:noFill/>
          </a:ln>
          <a:effectLst/>
          <a:scene3d>
            <a:camera prst="legacyObliqueTopRight"/>
            <a:lightRig rig="legacyFlat3" dir="b"/>
          </a:scene3d>
          <a:sp3d extrusionH="49200" prstMaterial="legacyMatte">
            <a:bevelT w="13500" h="13500" prst="angle"/>
            <a:bevelB w="13500" h="13500" prst="angle"/>
            <a:extrusionClr>
              <a:srgbClr val="80808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Aumento en la velocidad de giro</a:t>
            </a:r>
            <a:endParaRPr lang="es-ES" altLang="es-ES" sz="1800">
              <a:effectLst>
                <a:outerShdw blurRad="38100" dist="38100" dir="2700000" algn="tl">
                  <a:srgbClr val="000000"/>
                </a:outerShdw>
              </a:effectLst>
            </a:endParaRPr>
          </a:p>
        </p:txBody>
      </p:sp>
      <p:sp>
        <p:nvSpPr>
          <p:cNvPr id="514081" name="Text Box 33"/>
          <p:cNvSpPr txBox="1">
            <a:spLocks noChangeArrowheads="1"/>
          </p:cNvSpPr>
          <p:nvPr/>
        </p:nvSpPr>
        <p:spPr bwMode="auto">
          <a:xfrm>
            <a:off x="5410200" y="5607050"/>
            <a:ext cx="1752600" cy="641350"/>
          </a:xfrm>
          <a:prstGeom prst="rect">
            <a:avLst/>
          </a:prstGeom>
          <a:solidFill>
            <a:srgbClr val="FF0000"/>
          </a:solidFill>
          <a:ln>
            <a:noFill/>
          </a:ln>
          <a:effectLst/>
          <a:scene3d>
            <a:camera prst="legacyObliqueTopRight"/>
            <a:lightRig rig="legacyFlat3" dir="b"/>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Aumento en la frecuencia</a:t>
            </a:r>
            <a:endParaRPr lang="es-ES" altLang="es-ES" sz="1800">
              <a:effectLst>
                <a:outerShdw blurRad="38100" dist="38100" dir="2700000" algn="tl">
                  <a:srgbClr val="000000"/>
                </a:outerShdw>
              </a:effectLst>
            </a:endParaRPr>
          </a:p>
        </p:txBody>
      </p:sp>
      <p:sp>
        <p:nvSpPr>
          <p:cNvPr id="514083" name="AutoShape 35"/>
          <p:cNvSpPr>
            <a:spLocks noChangeArrowheads="1"/>
          </p:cNvSpPr>
          <p:nvPr/>
        </p:nvSpPr>
        <p:spPr bwMode="auto">
          <a:xfrm rot="5400000">
            <a:off x="1168400" y="4533900"/>
            <a:ext cx="762000" cy="381000"/>
          </a:xfrm>
          <a:prstGeom prst="rightArrow">
            <a:avLst>
              <a:gd name="adj1" fmla="val 50000"/>
              <a:gd name="adj2" fmla="val 50000"/>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514084" name="AutoShape 36"/>
          <p:cNvSpPr>
            <a:spLocks noChangeArrowheads="1"/>
          </p:cNvSpPr>
          <p:nvPr/>
        </p:nvSpPr>
        <p:spPr bwMode="auto">
          <a:xfrm rot="5400000">
            <a:off x="3225800" y="4800600"/>
            <a:ext cx="762000" cy="381000"/>
          </a:xfrm>
          <a:prstGeom prst="rightArrow">
            <a:avLst>
              <a:gd name="adj1" fmla="val 50000"/>
              <a:gd name="adj2" fmla="val 50000"/>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514085" name="AutoShape 37"/>
          <p:cNvSpPr>
            <a:spLocks noChangeArrowheads="1"/>
          </p:cNvSpPr>
          <p:nvPr/>
        </p:nvSpPr>
        <p:spPr bwMode="auto">
          <a:xfrm>
            <a:off x="4584700" y="5740400"/>
            <a:ext cx="762000" cy="381000"/>
          </a:xfrm>
          <a:prstGeom prst="rightArrow">
            <a:avLst>
              <a:gd name="adj1" fmla="val 50000"/>
              <a:gd name="adj2" fmla="val 50000"/>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4074"/>
                                        </p:tgtEl>
                                        <p:attrNameLst>
                                          <p:attrName>style.visibility</p:attrName>
                                        </p:attrNameLst>
                                      </p:cBhvr>
                                      <p:to>
                                        <p:strVal val="visible"/>
                                      </p:to>
                                    </p:set>
                                    <p:animEffect transition="in" filter="dissolve">
                                      <p:cBhvr>
                                        <p:cTn id="7" dur="500"/>
                                        <p:tgtEl>
                                          <p:spTgt spid="514074"/>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4070"/>
                                        </p:tgtEl>
                                        <p:attrNameLst>
                                          <p:attrName>style.visibility</p:attrName>
                                        </p:attrNameLst>
                                      </p:cBhvr>
                                      <p:to>
                                        <p:strVal val="visible"/>
                                      </p:to>
                                    </p:set>
                                    <p:animEffect transition="in" filter="dissolve">
                                      <p:cBhvr>
                                        <p:cTn id="11" dur="500"/>
                                        <p:tgtEl>
                                          <p:spTgt spid="51407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14073"/>
                                        </p:tgtEl>
                                        <p:attrNameLst>
                                          <p:attrName>style.visibility</p:attrName>
                                        </p:attrNameLst>
                                      </p:cBhvr>
                                      <p:to>
                                        <p:strVal val="visible"/>
                                      </p:to>
                                    </p:set>
                                    <p:animEffect transition="in" filter="dissolve">
                                      <p:cBhvr>
                                        <p:cTn id="16" dur="500"/>
                                        <p:tgtEl>
                                          <p:spTgt spid="514073"/>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4072"/>
                                        </p:tgtEl>
                                        <p:attrNameLst>
                                          <p:attrName>style.visibility</p:attrName>
                                        </p:attrNameLst>
                                      </p:cBhvr>
                                      <p:to>
                                        <p:strVal val="visible"/>
                                      </p:to>
                                    </p:set>
                                    <p:animEffect transition="in" filter="dissolve">
                                      <p:cBhvr>
                                        <p:cTn id="20" dur="500"/>
                                        <p:tgtEl>
                                          <p:spTgt spid="51407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14075"/>
                                        </p:tgtEl>
                                        <p:attrNameLst>
                                          <p:attrName>style.visibility</p:attrName>
                                        </p:attrNameLst>
                                      </p:cBhvr>
                                      <p:to>
                                        <p:strVal val="visible"/>
                                      </p:to>
                                    </p:set>
                                    <p:animEffect transition="in" filter="dissolve">
                                      <p:cBhvr>
                                        <p:cTn id="25" dur="500"/>
                                        <p:tgtEl>
                                          <p:spTgt spid="514075"/>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514076"/>
                                        </p:tgtEl>
                                        <p:attrNameLst>
                                          <p:attrName>style.visibility</p:attrName>
                                        </p:attrNameLst>
                                      </p:cBhvr>
                                      <p:to>
                                        <p:strVal val="visible"/>
                                      </p:to>
                                    </p:set>
                                    <p:animEffect transition="in" filter="dissolve">
                                      <p:cBhvr>
                                        <p:cTn id="29" dur="500"/>
                                        <p:tgtEl>
                                          <p:spTgt spid="51407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514083"/>
                                        </p:tgtEl>
                                        <p:attrNameLst>
                                          <p:attrName>style.visibility</p:attrName>
                                        </p:attrNameLst>
                                      </p:cBhvr>
                                      <p:to>
                                        <p:strVal val="visible"/>
                                      </p:to>
                                    </p:set>
                                    <p:animEffect transition="in" filter="dissolve">
                                      <p:cBhvr>
                                        <p:cTn id="34" dur="500"/>
                                        <p:tgtEl>
                                          <p:spTgt spid="514083"/>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14077"/>
                                        </p:tgtEl>
                                        <p:attrNameLst>
                                          <p:attrName>style.visibility</p:attrName>
                                        </p:attrNameLst>
                                      </p:cBhvr>
                                      <p:to>
                                        <p:strVal val="visible"/>
                                      </p:to>
                                    </p:set>
                                    <p:animEffect transition="in" filter="dissolve">
                                      <p:cBhvr>
                                        <p:cTn id="38" dur="500"/>
                                        <p:tgtEl>
                                          <p:spTgt spid="51407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14079"/>
                                        </p:tgtEl>
                                        <p:attrNameLst>
                                          <p:attrName>style.visibility</p:attrName>
                                        </p:attrNameLst>
                                      </p:cBhvr>
                                      <p:to>
                                        <p:strVal val="visible"/>
                                      </p:to>
                                    </p:set>
                                    <p:animEffect transition="in" filter="dissolve">
                                      <p:cBhvr>
                                        <p:cTn id="43" dur="500"/>
                                        <p:tgtEl>
                                          <p:spTgt spid="514079"/>
                                        </p:tgtEl>
                                      </p:cBhvr>
                                    </p:animEffect>
                                  </p:childTnLst>
                                </p:cTn>
                              </p:par>
                            </p:childTnLst>
                          </p:cTn>
                        </p:par>
                        <p:par>
                          <p:cTn id="44" fill="hold" nodeType="afterGroup">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514078"/>
                                        </p:tgtEl>
                                        <p:attrNameLst>
                                          <p:attrName>style.visibility</p:attrName>
                                        </p:attrNameLst>
                                      </p:cBhvr>
                                      <p:to>
                                        <p:strVal val="visible"/>
                                      </p:to>
                                    </p:set>
                                    <p:animEffect transition="in" filter="dissolve">
                                      <p:cBhvr>
                                        <p:cTn id="47" dur="500"/>
                                        <p:tgtEl>
                                          <p:spTgt spid="5140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14084"/>
                                        </p:tgtEl>
                                        <p:attrNameLst>
                                          <p:attrName>style.visibility</p:attrName>
                                        </p:attrNameLst>
                                      </p:cBhvr>
                                      <p:to>
                                        <p:strVal val="visible"/>
                                      </p:to>
                                    </p:set>
                                    <p:animEffect transition="in" filter="dissolve">
                                      <p:cBhvr>
                                        <p:cTn id="52" dur="500"/>
                                        <p:tgtEl>
                                          <p:spTgt spid="514084"/>
                                        </p:tgtEl>
                                      </p:cBhvr>
                                    </p:animEffect>
                                  </p:childTnLst>
                                </p:cTn>
                              </p:par>
                            </p:childTnLst>
                          </p:cTn>
                        </p:par>
                        <p:par>
                          <p:cTn id="53" fill="hold" nodeType="afterGroup">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514080"/>
                                        </p:tgtEl>
                                        <p:attrNameLst>
                                          <p:attrName>style.visibility</p:attrName>
                                        </p:attrNameLst>
                                      </p:cBhvr>
                                      <p:to>
                                        <p:strVal val="visible"/>
                                      </p:to>
                                    </p:set>
                                    <p:animEffect transition="in" filter="dissolve">
                                      <p:cBhvr>
                                        <p:cTn id="56" dur="500"/>
                                        <p:tgtEl>
                                          <p:spTgt spid="51408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514085"/>
                                        </p:tgtEl>
                                        <p:attrNameLst>
                                          <p:attrName>style.visibility</p:attrName>
                                        </p:attrNameLst>
                                      </p:cBhvr>
                                      <p:to>
                                        <p:strVal val="visible"/>
                                      </p:to>
                                    </p:set>
                                    <p:animEffect transition="in" filter="dissolve">
                                      <p:cBhvr>
                                        <p:cTn id="61" dur="500"/>
                                        <p:tgtEl>
                                          <p:spTgt spid="514085"/>
                                        </p:tgtEl>
                                      </p:cBhvr>
                                    </p:animEffect>
                                  </p:childTnLst>
                                </p:cTn>
                              </p:par>
                            </p:childTnLst>
                          </p:cTn>
                        </p:par>
                        <p:par>
                          <p:cTn id="62" fill="hold" nodeType="afterGroup">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514081"/>
                                        </p:tgtEl>
                                        <p:attrNameLst>
                                          <p:attrName>style.visibility</p:attrName>
                                        </p:attrNameLst>
                                      </p:cBhvr>
                                      <p:to>
                                        <p:strVal val="visible"/>
                                      </p:to>
                                    </p:set>
                                    <p:animEffect transition="in" filter="dissolve">
                                      <p:cBhvr>
                                        <p:cTn id="65" dur="500"/>
                                        <p:tgtEl>
                                          <p:spTgt spid="514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70" grpId="0" animBg="1" autoUpdateAnimBg="0"/>
      <p:bldP spid="514072" grpId="0" animBg="1" autoUpdateAnimBg="0"/>
      <p:bldP spid="514073" grpId="0" animBg="1"/>
      <p:bldP spid="514074" grpId="0" animBg="1"/>
      <p:bldP spid="514075" grpId="0" animBg="1"/>
      <p:bldP spid="514076" grpId="0" animBg="1" autoUpdateAnimBg="0"/>
      <p:bldP spid="514077" grpId="0" animBg="1" autoUpdateAnimBg="0"/>
      <p:bldP spid="514078" grpId="0" animBg="1" autoUpdateAnimBg="0"/>
      <p:bldP spid="514079" grpId="0" animBg="1"/>
      <p:bldP spid="514080" grpId="0" animBg="1" autoUpdateAnimBg="0"/>
      <p:bldP spid="514081" grpId="0" animBg="1" autoUpdateAnimBg="0"/>
      <p:bldP spid="514083" grpId="0" animBg="1"/>
      <p:bldP spid="514084" grpId="0" animBg="1"/>
      <p:bldP spid="51408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ChangeArrowheads="1"/>
          </p:cNvSpPr>
          <p:nvPr/>
        </p:nvSpPr>
        <p:spPr bwMode="auto">
          <a:xfrm>
            <a:off x="76200" y="152400"/>
            <a:ext cx="9067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3900">
                <a:latin typeface="Tahoma" pitchFamily="34" charset="0"/>
              </a:rPr>
              <a:t>8.6.1. El generador síncrono en carga: conexión a red de P. infinita</a:t>
            </a:r>
            <a:endParaRPr lang="es-ES_tradnl" altLang="es-ES" sz="3900" b="0">
              <a:latin typeface="Tahoma" pitchFamily="34" charset="0"/>
            </a:endParaRPr>
          </a:p>
        </p:txBody>
      </p:sp>
      <p:grpSp>
        <p:nvGrpSpPr>
          <p:cNvPr id="516116" name="Group 20"/>
          <p:cNvGrpSpPr>
            <a:grpSpLocks/>
          </p:cNvGrpSpPr>
          <p:nvPr/>
        </p:nvGrpSpPr>
        <p:grpSpPr bwMode="auto">
          <a:xfrm>
            <a:off x="849064" y="1559644"/>
            <a:ext cx="7899400" cy="1465263"/>
            <a:chOff x="528" y="960"/>
            <a:chExt cx="4976" cy="923"/>
          </a:xfrm>
        </p:grpSpPr>
        <p:sp>
          <p:nvSpPr>
            <p:cNvPr id="516099" name="Text Box 3"/>
            <p:cNvSpPr txBox="1">
              <a:spLocks noChangeArrowheads="1"/>
            </p:cNvSpPr>
            <p:nvPr/>
          </p:nvSpPr>
          <p:spPr bwMode="auto">
            <a:xfrm>
              <a:off x="2784" y="960"/>
              <a:ext cx="2720" cy="923"/>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dirty="0">
                  <a:effectLst>
                    <a:outerShdw blurRad="38100" dist="38100" dir="2700000" algn="tl">
                      <a:srgbClr val="000000"/>
                    </a:outerShdw>
                  </a:effectLst>
                </a:rPr>
                <a:t>EL GENERADOR ESTÁ CONECTADO A OTRA RED EN LA QUE ACTÚAN OTROS GENERADORES: SU POTENCIA </a:t>
              </a:r>
              <a:r>
                <a:rPr lang="es-ES_tradnl" altLang="es-ES" sz="1800" u="sng" dirty="0">
                  <a:effectLst>
                    <a:outerShdw blurRad="38100" dist="38100" dir="2700000" algn="tl">
                      <a:srgbClr val="000000"/>
                    </a:outerShdw>
                  </a:effectLst>
                </a:rPr>
                <a:t>ES MUY PEQUEÑA </a:t>
              </a:r>
              <a:r>
                <a:rPr lang="es-ES_tradnl" altLang="es-ES" sz="1800" dirty="0">
                  <a:effectLst>
                    <a:outerShdw blurRad="38100" dist="38100" dir="2700000" algn="tl">
                      <a:srgbClr val="000000"/>
                    </a:outerShdw>
                  </a:effectLst>
                </a:rPr>
                <a:t>RESPECTO DE LA TOTAL DE LA RED</a:t>
              </a:r>
              <a:endParaRPr lang="es-ES" altLang="es-ES" sz="1800" dirty="0">
                <a:effectLst>
                  <a:outerShdw blurRad="38100" dist="38100" dir="2700000" algn="tl">
                    <a:srgbClr val="000000"/>
                  </a:outerShdw>
                </a:effectLst>
              </a:endParaRPr>
            </a:p>
          </p:txBody>
        </p:sp>
        <p:sp>
          <p:nvSpPr>
            <p:cNvPr id="516100" name="Rectangle 4"/>
            <p:cNvSpPr>
              <a:spLocks noChangeArrowheads="1"/>
            </p:cNvSpPr>
            <p:nvPr/>
          </p:nvSpPr>
          <p:spPr bwMode="auto">
            <a:xfrm>
              <a:off x="528" y="1104"/>
              <a:ext cx="1680" cy="634"/>
            </a:xfrm>
            <a:prstGeom prst="rect">
              <a:avLst/>
            </a:prstGeom>
            <a:solidFill>
              <a:srgbClr val="CC0099"/>
            </a:solidFill>
            <a:ln>
              <a:noFill/>
            </a:ln>
            <a:effectLst/>
            <a:scene3d>
              <a:camera prst="legacyObliqueTopRight"/>
              <a:lightRig rig="legacyFlat3" dir="b"/>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2000">
                  <a:effectLst>
                    <a:outerShdw blurRad="38100" dist="38100" dir="2700000" algn="tl">
                      <a:srgbClr val="000000"/>
                    </a:outerShdw>
                  </a:effectLst>
                </a:rPr>
                <a:t>CONEXIÓN A RED DE POTENCIA INFINITA</a:t>
              </a:r>
              <a:endParaRPr lang="es-ES" altLang="es-ES" sz="2000">
                <a:effectLst>
                  <a:outerShdw blurRad="38100" dist="38100" dir="2700000" algn="tl">
                    <a:srgbClr val="000000"/>
                  </a:outerShdw>
                </a:effectLst>
              </a:endParaRPr>
            </a:p>
          </p:txBody>
        </p:sp>
        <p:sp>
          <p:nvSpPr>
            <p:cNvPr id="516101" name="AutoShape 5"/>
            <p:cNvSpPr>
              <a:spLocks noChangeArrowheads="1"/>
            </p:cNvSpPr>
            <p:nvPr/>
          </p:nvSpPr>
          <p:spPr bwMode="auto">
            <a:xfrm>
              <a:off x="2248" y="1296"/>
              <a:ext cx="480" cy="240"/>
            </a:xfrm>
            <a:prstGeom prst="rightArrow">
              <a:avLst>
                <a:gd name="adj1" fmla="val 50000"/>
                <a:gd name="adj2" fmla="val 50000"/>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sp>
        <p:nvSpPr>
          <p:cNvPr id="516102" name="Text Box 6"/>
          <p:cNvSpPr txBox="1">
            <a:spLocks noChangeArrowheads="1"/>
          </p:cNvSpPr>
          <p:nvPr/>
        </p:nvSpPr>
        <p:spPr bwMode="auto">
          <a:xfrm>
            <a:off x="5014664" y="3577357"/>
            <a:ext cx="1752600" cy="1190625"/>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dirty="0">
                <a:effectLst>
                  <a:outerShdw blurRad="38100" dist="38100" dir="2700000" algn="tl">
                    <a:srgbClr val="000000"/>
                  </a:outerShdw>
                </a:effectLst>
              </a:rPr>
              <a:t>La tensión de alimentación </a:t>
            </a:r>
            <a:r>
              <a:rPr lang="es-ES_tradnl" altLang="es-ES" sz="1800" u="sng" dirty="0">
                <a:effectLst>
                  <a:outerShdw blurRad="38100" dist="38100" dir="2700000" algn="tl">
                    <a:srgbClr val="000000"/>
                  </a:outerShdw>
                </a:effectLst>
              </a:rPr>
              <a:t>ESTÁ FIJADA POR LA RED</a:t>
            </a:r>
            <a:endParaRPr lang="es-ES" altLang="es-ES" sz="1800" u="sng" dirty="0">
              <a:effectLst>
                <a:outerShdw blurRad="38100" dist="38100" dir="2700000" algn="tl">
                  <a:srgbClr val="000000"/>
                </a:outerShdw>
              </a:effectLst>
            </a:endParaRPr>
          </a:p>
        </p:txBody>
      </p:sp>
      <p:sp>
        <p:nvSpPr>
          <p:cNvPr id="516103" name="Text Box 7"/>
          <p:cNvSpPr txBox="1">
            <a:spLocks noChangeArrowheads="1"/>
          </p:cNvSpPr>
          <p:nvPr/>
        </p:nvSpPr>
        <p:spPr bwMode="auto">
          <a:xfrm>
            <a:off x="6487864" y="4910857"/>
            <a:ext cx="2133600" cy="915987"/>
          </a:xfrm>
          <a:prstGeom prst="rect">
            <a:avLst/>
          </a:prstGeom>
          <a:solidFill>
            <a:srgbClr val="008000"/>
          </a:soli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dirty="0">
                <a:effectLst>
                  <a:outerShdw blurRad="38100" dist="38100" dir="2700000" algn="tl">
                    <a:srgbClr val="000000"/>
                  </a:outerShdw>
                </a:effectLst>
              </a:rPr>
              <a:t>La frecuencia </a:t>
            </a:r>
            <a:r>
              <a:rPr lang="es-ES_tradnl" altLang="es-ES" sz="1800" u="sng" dirty="0">
                <a:effectLst>
                  <a:outerShdw blurRad="38100" dist="38100" dir="2700000" algn="tl">
                    <a:srgbClr val="000000"/>
                  </a:outerShdw>
                </a:effectLst>
              </a:rPr>
              <a:t>ESTÁ FIJADA POR LA RED</a:t>
            </a:r>
            <a:endParaRPr lang="es-ES" altLang="es-ES" sz="1800" u="sng" dirty="0">
              <a:effectLst>
                <a:outerShdw blurRad="38100" dist="38100" dir="2700000" algn="tl">
                  <a:srgbClr val="000000"/>
                </a:outerShdw>
              </a:effectLst>
            </a:endParaRPr>
          </a:p>
        </p:txBody>
      </p:sp>
      <p:sp>
        <p:nvSpPr>
          <p:cNvPr id="516104" name="AutoShape 8"/>
          <p:cNvSpPr>
            <a:spLocks noChangeArrowheads="1"/>
          </p:cNvSpPr>
          <p:nvPr/>
        </p:nvSpPr>
        <p:spPr bwMode="auto">
          <a:xfrm rot="5400000">
            <a:off x="6665664" y="3769444"/>
            <a:ext cx="1752600" cy="381000"/>
          </a:xfrm>
          <a:prstGeom prst="rightArrow">
            <a:avLst>
              <a:gd name="adj1" fmla="val 49167"/>
              <a:gd name="adj2" fmla="val 79201"/>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516105" name="AutoShape 9"/>
          <p:cNvSpPr>
            <a:spLocks noChangeArrowheads="1"/>
          </p:cNvSpPr>
          <p:nvPr/>
        </p:nvSpPr>
        <p:spPr bwMode="auto">
          <a:xfrm rot="5400000">
            <a:off x="5681414" y="3102694"/>
            <a:ext cx="419100" cy="381000"/>
          </a:xfrm>
          <a:prstGeom prst="rightArrow">
            <a:avLst>
              <a:gd name="adj1" fmla="val 45833"/>
              <a:gd name="adj2" fmla="val 56253"/>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516106" name="AutoShape 10"/>
          <p:cNvSpPr>
            <a:spLocks noChangeArrowheads="1"/>
          </p:cNvSpPr>
          <p:nvPr/>
        </p:nvSpPr>
        <p:spPr bwMode="auto">
          <a:xfrm rot="5400000">
            <a:off x="810964" y="3070944"/>
            <a:ext cx="762000" cy="381000"/>
          </a:xfrm>
          <a:prstGeom prst="rightArrow">
            <a:avLst>
              <a:gd name="adj1" fmla="val 50000"/>
              <a:gd name="adj2" fmla="val 50000"/>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516107" name="Text Box 11"/>
          <p:cNvSpPr txBox="1">
            <a:spLocks noChangeArrowheads="1"/>
          </p:cNvSpPr>
          <p:nvPr/>
        </p:nvSpPr>
        <p:spPr bwMode="auto">
          <a:xfrm>
            <a:off x="353764" y="3693244"/>
            <a:ext cx="1752600" cy="641350"/>
          </a:xfrm>
          <a:prstGeom prst="rect">
            <a:avLst/>
          </a:prstGeom>
          <a:solidFill>
            <a:srgbClr val="808080"/>
          </a:solidFill>
          <a:ln>
            <a:noFill/>
          </a:ln>
          <a:effectLst/>
          <a:scene3d>
            <a:camera prst="legacyObliqueTopRight"/>
            <a:lightRig rig="legacyFlat3" dir="b"/>
          </a:scene3d>
          <a:sp3d extrusionH="49200" prstMaterial="legacyMatte">
            <a:bevelT w="13500" h="13500" prst="angle"/>
            <a:bevelB w="13500" h="13500" prst="angle"/>
            <a:extrusionClr>
              <a:srgbClr val="80808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Aumento en la excitación</a:t>
            </a:r>
            <a:endParaRPr lang="es-ES" altLang="es-ES" sz="1800">
              <a:effectLst>
                <a:outerShdw blurRad="38100" dist="38100" dir="2700000" algn="tl">
                  <a:srgbClr val="000000"/>
                </a:outerShdw>
              </a:effectLst>
            </a:endParaRPr>
          </a:p>
        </p:txBody>
      </p:sp>
      <p:sp>
        <p:nvSpPr>
          <p:cNvPr id="516108" name="Text Box 12"/>
          <p:cNvSpPr txBox="1">
            <a:spLocks noChangeArrowheads="1"/>
          </p:cNvSpPr>
          <p:nvPr/>
        </p:nvSpPr>
        <p:spPr bwMode="auto">
          <a:xfrm>
            <a:off x="315664" y="5334719"/>
            <a:ext cx="1752600" cy="1190625"/>
          </a:xfrm>
          <a:prstGeom prst="rect">
            <a:avLst/>
          </a:prstGeom>
          <a:solidFill>
            <a:srgbClr val="FF0000"/>
          </a:solidFill>
          <a:ln>
            <a:noFill/>
          </a:ln>
          <a:effectLst/>
          <a:scene3d>
            <a:camera prst="legacyObliqueTopRight"/>
            <a:lightRig rig="legacyFlat3" dir="b"/>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Aumento en la POTENCIA REACTIVA ENTREGADA</a:t>
            </a:r>
            <a:endParaRPr lang="es-ES" altLang="es-ES" sz="1800">
              <a:effectLst>
                <a:outerShdw blurRad="38100" dist="38100" dir="2700000" algn="tl">
                  <a:srgbClr val="000000"/>
                </a:outerShdw>
              </a:effectLst>
            </a:endParaRPr>
          </a:p>
        </p:txBody>
      </p:sp>
      <p:sp>
        <p:nvSpPr>
          <p:cNvPr id="516109" name="Text Box 13"/>
          <p:cNvSpPr txBox="1">
            <a:spLocks noChangeArrowheads="1"/>
          </p:cNvSpPr>
          <p:nvPr/>
        </p:nvSpPr>
        <p:spPr bwMode="auto">
          <a:xfrm>
            <a:off x="2373064" y="3705944"/>
            <a:ext cx="1752600" cy="915988"/>
          </a:xfrm>
          <a:prstGeom prst="rect">
            <a:avLst/>
          </a:prstGeom>
          <a:solidFill>
            <a:srgbClr val="808080"/>
          </a:solidFill>
          <a:ln>
            <a:noFill/>
          </a:ln>
          <a:effectLst/>
          <a:scene3d>
            <a:camera prst="legacyObliqueTopRight"/>
            <a:lightRig rig="legacyFlat3" dir="b"/>
          </a:scene3d>
          <a:sp3d extrusionH="49200" prstMaterial="legacyMatte">
            <a:bevelT w="13500" h="13500" prst="angle"/>
            <a:bevelB w="13500" h="13500" prst="angle"/>
            <a:extrusionClr>
              <a:srgbClr val="80808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Aumento en potencia mecánica</a:t>
            </a:r>
            <a:endParaRPr lang="es-ES" altLang="es-ES" sz="1800">
              <a:effectLst>
                <a:outerShdw blurRad="38100" dist="38100" dir="2700000" algn="tl">
                  <a:srgbClr val="000000"/>
                </a:outerShdw>
              </a:effectLst>
            </a:endParaRPr>
          </a:p>
        </p:txBody>
      </p:sp>
      <p:sp>
        <p:nvSpPr>
          <p:cNvPr id="516110" name="AutoShape 14"/>
          <p:cNvSpPr>
            <a:spLocks noChangeArrowheads="1"/>
          </p:cNvSpPr>
          <p:nvPr/>
        </p:nvSpPr>
        <p:spPr bwMode="auto">
          <a:xfrm rot="5400000">
            <a:off x="2830264" y="3070944"/>
            <a:ext cx="762000" cy="381000"/>
          </a:xfrm>
          <a:prstGeom prst="rightArrow">
            <a:avLst>
              <a:gd name="adj1" fmla="val 50000"/>
              <a:gd name="adj2" fmla="val 50000"/>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516112" name="Text Box 16"/>
          <p:cNvSpPr txBox="1">
            <a:spLocks noChangeArrowheads="1"/>
          </p:cNvSpPr>
          <p:nvPr/>
        </p:nvSpPr>
        <p:spPr bwMode="auto">
          <a:xfrm>
            <a:off x="2296864" y="5334719"/>
            <a:ext cx="1828800" cy="1190625"/>
          </a:xfrm>
          <a:prstGeom prst="rect">
            <a:avLst/>
          </a:prstGeom>
          <a:solidFill>
            <a:srgbClr val="FF0000"/>
          </a:solidFill>
          <a:ln>
            <a:noFill/>
          </a:ln>
          <a:effectLst/>
          <a:scene3d>
            <a:camera prst="legacyObliqueTopRight"/>
            <a:lightRig rig="legacyFlat3" dir="b"/>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Aumento de la POTENCIA ACTIVA ENTREGADA</a:t>
            </a:r>
            <a:endParaRPr lang="es-ES" altLang="es-ES" sz="1800">
              <a:effectLst>
                <a:outerShdw blurRad="38100" dist="38100" dir="2700000" algn="tl">
                  <a:srgbClr val="000000"/>
                </a:outerShdw>
              </a:effectLst>
            </a:endParaRPr>
          </a:p>
        </p:txBody>
      </p:sp>
      <p:sp>
        <p:nvSpPr>
          <p:cNvPr id="516113" name="AutoShape 17"/>
          <p:cNvSpPr>
            <a:spLocks noChangeArrowheads="1"/>
          </p:cNvSpPr>
          <p:nvPr/>
        </p:nvSpPr>
        <p:spPr bwMode="auto">
          <a:xfrm rot="5400000">
            <a:off x="734763" y="4645746"/>
            <a:ext cx="914402" cy="381000"/>
          </a:xfrm>
          <a:prstGeom prst="rightArrow">
            <a:avLst>
              <a:gd name="adj1" fmla="val 50000"/>
              <a:gd name="adj2" fmla="val 50000"/>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wrap="square" anchor="ctr">
            <a:spAutoFit/>
          </a:bodyPr>
          <a:lstStyle/>
          <a:p>
            <a:endParaRPr lang="es-ES"/>
          </a:p>
        </p:txBody>
      </p:sp>
      <p:sp>
        <p:nvSpPr>
          <p:cNvPr id="516114" name="AutoShape 18"/>
          <p:cNvSpPr>
            <a:spLocks noChangeArrowheads="1"/>
          </p:cNvSpPr>
          <p:nvPr/>
        </p:nvSpPr>
        <p:spPr bwMode="auto">
          <a:xfrm rot="5400000">
            <a:off x="2900114" y="4766394"/>
            <a:ext cx="609600" cy="444500"/>
          </a:xfrm>
          <a:prstGeom prst="rightArrow">
            <a:avLst>
              <a:gd name="adj1" fmla="val 42500"/>
              <a:gd name="adj2" fmla="val 48933"/>
            </a:avLst>
          </a:prstGeom>
          <a:gradFill rotWithShape="0">
            <a:gsLst>
              <a:gs pos="0">
                <a:schemeClr val="tx1">
                  <a:gamma/>
                  <a:shade val="46275"/>
                  <a:invGamma/>
                </a:schemeClr>
              </a:gs>
              <a:gs pos="100000">
                <a:schemeClr val="tx1"/>
              </a:gs>
            </a:gsLst>
            <a:lin ang="2700000" scaled="1"/>
          </a:gradFill>
          <a:ln w="952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6105"/>
                                        </p:tgtEl>
                                        <p:attrNameLst>
                                          <p:attrName>style.visibility</p:attrName>
                                        </p:attrNameLst>
                                      </p:cBhvr>
                                      <p:to>
                                        <p:strVal val="visible"/>
                                      </p:to>
                                    </p:set>
                                    <p:animEffect transition="in" filter="dissolve">
                                      <p:cBhvr>
                                        <p:cTn id="7" dur="500"/>
                                        <p:tgtEl>
                                          <p:spTgt spid="51610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16102"/>
                                        </p:tgtEl>
                                        <p:attrNameLst>
                                          <p:attrName>style.visibility</p:attrName>
                                        </p:attrNameLst>
                                      </p:cBhvr>
                                      <p:to>
                                        <p:strVal val="visible"/>
                                      </p:to>
                                    </p:set>
                                    <p:animEffect transition="in" filter="dissolve">
                                      <p:cBhvr>
                                        <p:cTn id="11" dur="500"/>
                                        <p:tgtEl>
                                          <p:spTgt spid="51610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16104"/>
                                        </p:tgtEl>
                                        <p:attrNameLst>
                                          <p:attrName>style.visibility</p:attrName>
                                        </p:attrNameLst>
                                      </p:cBhvr>
                                      <p:to>
                                        <p:strVal val="visible"/>
                                      </p:to>
                                    </p:set>
                                    <p:animEffect transition="in" filter="dissolve">
                                      <p:cBhvr>
                                        <p:cTn id="16" dur="500"/>
                                        <p:tgtEl>
                                          <p:spTgt spid="516104"/>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16103"/>
                                        </p:tgtEl>
                                        <p:attrNameLst>
                                          <p:attrName>style.visibility</p:attrName>
                                        </p:attrNameLst>
                                      </p:cBhvr>
                                      <p:to>
                                        <p:strVal val="visible"/>
                                      </p:to>
                                    </p:set>
                                    <p:animEffect transition="in" filter="dissolve">
                                      <p:cBhvr>
                                        <p:cTn id="20" dur="500"/>
                                        <p:tgtEl>
                                          <p:spTgt spid="51610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16106"/>
                                        </p:tgtEl>
                                        <p:attrNameLst>
                                          <p:attrName>style.visibility</p:attrName>
                                        </p:attrNameLst>
                                      </p:cBhvr>
                                      <p:to>
                                        <p:strVal val="visible"/>
                                      </p:to>
                                    </p:set>
                                    <p:animEffect transition="in" filter="dissolve">
                                      <p:cBhvr>
                                        <p:cTn id="25" dur="500"/>
                                        <p:tgtEl>
                                          <p:spTgt spid="516106"/>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516107"/>
                                        </p:tgtEl>
                                        <p:attrNameLst>
                                          <p:attrName>style.visibility</p:attrName>
                                        </p:attrNameLst>
                                      </p:cBhvr>
                                      <p:to>
                                        <p:strVal val="visible"/>
                                      </p:to>
                                    </p:set>
                                    <p:animEffect transition="in" filter="dissolve">
                                      <p:cBhvr>
                                        <p:cTn id="29" dur="500"/>
                                        <p:tgtEl>
                                          <p:spTgt spid="51610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516113"/>
                                        </p:tgtEl>
                                        <p:attrNameLst>
                                          <p:attrName>style.visibility</p:attrName>
                                        </p:attrNameLst>
                                      </p:cBhvr>
                                      <p:to>
                                        <p:strVal val="visible"/>
                                      </p:to>
                                    </p:set>
                                    <p:animEffect transition="in" filter="dissolve">
                                      <p:cBhvr>
                                        <p:cTn id="34" dur="500"/>
                                        <p:tgtEl>
                                          <p:spTgt spid="516113"/>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16108"/>
                                        </p:tgtEl>
                                        <p:attrNameLst>
                                          <p:attrName>style.visibility</p:attrName>
                                        </p:attrNameLst>
                                      </p:cBhvr>
                                      <p:to>
                                        <p:strVal val="visible"/>
                                      </p:to>
                                    </p:set>
                                    <p:animEffect transition="in" filter="dissolve">
                                      <p:cBhvr>
                                        <p:cTn id="38" dur="500"/>
                                        <p:tgtEl>
                                          <p:spTgt spid="51610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16110"/>
                                        </p:tgtEl>
                                        <p:attrNameLst>
                                          <p:attrName>style.visibility</p:attrName>
                                        </p:attrNameLst>
                                      </p:cBhvr>
                                      <p:to>
                                        <p:strVal val="visible"/>
                                      </p:to>
                                    </p:set>
                                    <p:animEffect transition="in" filter="dissolve">
                                      <p:cBhvr>
                                        <p:cTn id="43" dur="500"/>
                                        <p:tgtEl>
                                          <p:spTgt spid="516110"/>
                                        </p:tgtEl>
                                      </p:cBhvr>
                                    </p:animEffect>
                                  </p:childTnLst>
                                </p:cTn>
                              </p:par>
                            </p:childTnLst>
                          </p:cTn>
                        </p:par>
                        <p:par>
                          <p:cTn id="44" fill="hold" nodeType="afterGroup">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516109"/>
                                        </p:tgtEl>
                                        <p:attrNameLst>
                                          <p:attrName>style.visibility</p:attrName>
                                        </p:attrNameLst>
                                      </p:cBhvr>
                                      <p:to>
                                        <p:strVal val="visible"/>
                                      </p:to>
                                    </p:set>
                                    <p:animEffect transition="in" filter="dissolve">
                                      <p:cBhvr>
                                        <p:cTn id="47" dur="500"/>
                                        <p:tgtEl>
                                          <p:spTgt spid="51610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16114"/>
                                        </p:tgtEl>
                                        <p:attrNameLst>
                                          <p:attrName>style.visibility</p:attrName>
                                        </p:attrNameLst>
                                      </p:cBhvr>
                                      <p:to>
                                        <p:strVal val="visible"/>
                                      </p:to>
                                    </p:set>
                                    <p:animEffect transition="in" filter="dissolve">
                                      <p:cBhvr>
                                        <p:cTn id="52" dur="500"/>
                                        <p:tgtEl>
                                          <p:spTgt spid="516114"/>
                                        </p:tgtEl>
                                      </p:cBhvr>
                                    </p:animEffect>
                                  </p:childTnLst>
                                </p:cTn>
                              </p:par>
                            </p:childTnLst>
                          </p:cTn>
                        </p:par>
                        <p:par>
                          <p:cTn id="53" fill="hold" nodeType="afterGroup">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516112"/>
                                        </p:tgtEl>
                                        <p:attrNameLst>
                                          <p:attrName>style.visibility</p:attrName>
                                        </p:attrNameLst>
                                      </p:cBhvr>
                                      <p:to>
                                        <p:strVal val="visible"/>
                                      </p:to>
                                    </p:set>
                                    <p:animEffect transition="in" filter="dissolve">
                                      <p:cBhvr>
                                        <p:cTn id="56" dur="500"/>
                                        <p:tgtEl>
                                          <p:spTgt spid="516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02" grpId="0" animBg="1" autoUpdateAnimBg="0"/>
      <p:bldP spid="516103" grpId="0" animBg="1" autoUpdateAnimBg="0"/>
      <p:bldP spid="516104" grpId="0" animBg="1"/>
      <p:bldP spid="516105" grpId="0" animBg="1"/>
      <p:bldP spid="516106" grpId="0" animBg="1"/>
      <p:bldP spid="516107" grpId="0" animBg="1" autoUpdateAnimBg="0"/>
      <p:bldP spid="516108" grpId="0" animBg="1" autoUpdateAnimBg="0"/>
      <p:bldP spid="516109" grpId="0" animBg="1" autoUpdateAnimBg="0"/>
      <p:bldP spid="516110" grpId="0" animBg="1"/>
      <p:bldP spid="516112" grpId="0" animBg="1" autoUpdateAnimBg="0"/>
      <p:bldP spid="516113" grpId="0" animBg="1"/>
      <p:bldP spid="5161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1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177800"/>
            <a:ext cx="3695700" cy="3441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grpSp>
        <p:nvGrpSpPr>
          <p:cNvPr id="517140" name="Group 20"/>
          <p:cNvGrpSpPr>
            <a:grpSpLocks/>
          </p:cNvGrpSpPr>
          <p:nvPr/>
        </p:nvGrpSpPr>
        <p:grpSpPr bwMode="auto">
          <a:xfrm>
            <a:off x="3586163" y="266700"/>
            <a:ext cx="3792537" cy="1231900"/>
            <a:chOff x="2259" y="240"/>
            <a:chExt cx="2389" cy="776"/>
          </a:xfrm>
        </p:grpSpPr>
        <p:sp>
          <p:nvSpPr>
            <p:cNvPr id="517132" name="AutoShape 12"/>
            <p:cNvSpPr>
              <a:spLocks noChangeArrowheads="1"/>
            </p:cNvSpPr>
            <p:nvPr/>
          </p:nvSpPr>
          <p:spPr bwMode="auto">
            <a:xfrm rot="-1623453">
              <a:off x="3480" y="528"/>
              <a:ext cx="576" cy="240"/>
            </a:xfrm>
            <a:prstGeom prst="curvedUpArrow">
              <a:avLst>
                <a:gd name="adj1" fmla="val 48000"/>
                <a:gd name="adj2" fmla="val 96000"/>
                <a:gd name="adj3" fmla="val 33333"/>
              </a:avLst>
            </a:prstGeom>
            <a:solidFill>
              <a:schemeClr val="accent2"/>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517134" name="Text Box 14"/>
            <p:cNvSpPr txBox="1">
              <a:spLocks noChangeArrowheads="1"/>
            </p:cNvSpPr>
            <p:nvPr/>
          </p:nvSpPr>
          <p:spPr bwMode="auto">
            <a:xfrm>
              <a:off x="3346" y="804"/>
              <a:ext cx="1302"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1600">
                  <a:solidFill>
                    <a:schemeClr val="accent2"/>
                  </a:solidFill>
                  <a:effectLst>
                    <a:outerShdw blurRad="38100" dist="38100" dir="2700000" algn="tl">
                      <a:srgbClr val="000000"/>
                    </a:outerShdw>
                  </a:effectLst>
                </a:rPr>
                <a:t>SOBREXCITACIÓN</a:t>
              </a:r>
              <a:endParaRPr lang="es-ES" altLang="es-ES" sz="1600">
                <a:solidFill>
                  <a:schemeClr val="accent2"/>
                </a:solidFill>
                <a:effectLst>
                  <a:outerShdw blurRad="38100" dist="38100" dir="2700000" algn="tl">
                    <a:srgbClr val="000000"/>
                  </a:outerShdw>
                </a:effectLst>
              </a:endParaRPr>
            </a:p>
          </p:txBody>
        </p:sp>
        <p:sp>
          <p:nvSpPr>
            <p:cNvPr id="517133" name="AutoShape 13"/>
            <p:cNvSpPr>
              <a:spLocks noChangeArrowheads="1"/>
            </p:cNvSpPr>
            <p:nvPr/>
          </p:nvSpPr>
          <p:spPr bwMode="auto">
            <a:xfrm rot="8747680">
              <a:off x="2640" y="480"/>
              <a:ext cx="576" cy="240"/>
            </a:xfrm>
            <a:prstGeom prst="curvedUpArrow">
              <a:avLst>
                <a:gd name="adj1" fmla="val 48000"/>
                <a:gd name="adj2" fmla="val 96000"/>
                <a:gd name="adj3" fmla="val 33333"/>
              </a:avLst>
            </a:prstGeom>
            <a:solidFill>
              <a:schemeClr val="accent2"/>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517135" name="Text Box 15"/>
            <p:cNvSpPr txBox="1">
              <a:spLocks noChangeArrowheads="1"/>
            </p:cNvSpPr>
            <p:nvPr/>
          </p:nvSpPr>
          <p:spPr bwMode="auto">
            <a:xfrm>
              <a:off x="2259" y="240"/>
              <a:ext cx="1205" cy="2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1600">
                  <a:solidFill>
                    <a:schemeClr val="accent2"/>
                  </a:solidFill>
                  <a:effectLst>
                    <a:outerShdw blurRad="38100" dist="38100" dir="2700000" algn="tl">
                      <a:srgbClr val="000000"/>
                    </a:outerShdw>
                  </a:effectLst>
                </a:rPr>
                <a:t>SUBEXCITACIÓN</a:t>
              </a:r>
              <a:endParaRPr lang="es-ES" altLang="es-ES" sz="1600">
                <a:solidFill>
                  <a:schemeClr val="accent2"/>
                </a:solidFill>
                <a:effectLst>
                  <a:outerShdw blurRad="38100" dist="38100" dir="2700000" algn="tl">
                    <a:srgbClr val="000000"/>
                  </a:outerShdw>
                </a:effectLst>
              </a:endParaRPr>
            </a:p>
          </p:txBody>
        </p:sp>
      </p:grpSp>
      <p:sp>
        <p:nvSpPr>
          <p:cNvPr id="517138" name="AutoShape 18"/>
          <p:cNvSpPr>
            <a:spLocks noChangeArrowheads="1"/>
          </p:cNvSpPr>
          <p:nvPr/>
        </p:nvSpPr>
        <p:spPr bwMode="auto">
          <a:xfrm rot="20572081" flipH="1">
            <a:off x="1752600" y="2057400"/>
            <a:ext cx="1219200" cy="514350"/>
          </a:xfrm>
          <a:prstGeom prst="curvedDownArrow">
            <a:avLst>
              <a:gd name="adj1" fmla="val 47407"/>
              <a:gd name="adj2" fmla="val 94815"/>
              <a:gd name="adj3" fmla="val 33333"/>
            </a:avLst>
          </a:prstGeom>
          <a:solidFill>
            <a:schemeClr val="tx1">
              <a:lumMod val="75000"/>
            </a:schemeClr>
          </a:solidFill>
          <a:ln w="952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
        <p:nvSpPr>
          <p:cNvPr id="517139" name="AutoShape 19"/>
          <p:cNvSpPr>
            <a:spLocks noChangeArrowheads="1"/>
          </p:cNvSpPr>
          <p:nvPr/>
        </p:nvSpPr>
        <p:spPr bwMode="auto">
          <a:xfrm rot="13553168" flipH="1">
            <a:off x="4454972" y="3776820"/>
            <a:ext cx="1219200" cy="591268"/>
          </a:xfrm>
          <a:prstGeom prst="curvedDownArrow">
            <a:avLst>
              <a:gd name="adj1" fmla="val 47407"/>
              <a:gd name="adj2" fmla="val 94815"/>
              <a:gd name="adj3" fmla="val 33333"/>
            </a:avLst>
          </a:prstGeom>
          <a:solidFill>
            <a:schemeClr val="tx1">
              <a:lumMod val="75000"/>
            </a:schemeClr>
          </a:solidFill>
          <a:ln w="9525">
            <a:solidFill>
              <a:schemeClr val="bg2"/>
            </a:solidFill>
            <a:miter lim="800000"/>
            <a:headEnd/>
            <a:tailEnd/>
          </a:ln>
          <a:effectLst>
            <a:outerShdw dist="35921" dir="2700000" algn="ctr" rotWithShape="0">
              <a:schemeClr val="bg2"/>
            </a:outerShdw>
          </a:effectLst>
        </p:spPr>
        <p:txBody>
          <a:bodyPr wrap="square" anchor="ctr">
            <a:spAutoFit/>
          </a:bodyPr>
          <a:lstStyle/>
          <a:p>
            <a:endParaRPr lang="es-ES"/>
          </a:p>
        </p:txBody>
      </p:sp>
      <p:sp>
        <p:nvSpPr>
          <p:cNvPr id="517141" name="Text Box 21"/>
          <p:cNvSpPr txBox="1">
            <a:spLocks noChangeArrowheads="1"/>
          </p:cNvSpPr>
          <p:nvPr/>
        </p:nvSpPr>
        <p:spPr bwMode="auto">
          <a:xfrm>
            <a:off x="279400" y="365125"/>
            <a:ext cx="3073400" cy="1463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3000">
                <a:solidFill>
                  <a:schemeClr val="accent2"/>
                </a:solidFill>
                <a:effectLst>
                  <a:outerShdw blurRad="38100" dist="38100" dir="2700000" algn="tl">
                    <a:srgbClr val="000000"/>
                  </a:outerShdw>
                </a:effectLst>
              </a:rPr>
              <a:t>LA TENSIÓN U ESTÁ FIJADA POR LA RED</a:t>
            </a:r>
            <a:endParaRPr lang="es-ES" altLang="es-ES" sz="3000">
              <a:solidFill>
                <a:schemeClr val="accent2"/>
              </a:solidFill>
              <a:effectLst>
                <a:outerShdw blurRad="38100" dist="38100" dir="2700000" algn="tl">
                  <a:srgbClr val="000000"/>
                </a:outerShdw>
              </a:effectLst>
            </a:endParaRPr>
          </a:p>
        </p:txBody>
      </p:sp>
      <p:sp>
        <p:nvSpPr>
          <p:cNvPr id="517142" name="Text Box 22"/>
          <p:cNvSpPr txBox="1">
            <a:spLocks noChangeArrowheads="1"/>
          </p:cNvSpPr>
          <p:nvPr/>
        </p:nvSpPr>
        <p:spPr bwMode="auto">
          <a:xfrm>
            <a:off x="3581400" y="2171700"/>
            <a:ext cx="1306513"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000">
                <a:effectLst>
                  <a:outerShdw blurRad="38100" dist="38100" dir="2700000" algn="tl">
                    <a:srgbClr val="000000"/>
                  </a:outerShdw>
                </a:effectLst>
              </a:rPr>
              <a:t>NORMAL</a:t>
            </a:r>
            <a:endParaRPr lang="es-ES" altLang="es-ES" sz="2000">
              <a:effectLst>
                <a:outerShdw blurRad="38100" dist="38100" dir="2700000" algn="tl">
                  <a:srgbClr val="000000"/>
                </a:outerShdw>
              </a:effectLst>
            </a:endParaRPr>
          </a:p>
        </p:txBody>
      </p:sp>
      <p:grpSp>
        <p:nvGrpSpPr>
          <p:cNvPr id="517150" name="Group 30"/>
          <p:cNvGrpSpPr>
            <a:grpSpLocks/>
          </p:cNvGrpSpPr>
          <p:nvPr/>
        </p:nvGrpSpPr>
        <p:grpSpPr bwMode="auto">
          <a:xfrm>
            <a:off x="228600" y="2667000"/>
            <a:ext cx="3746500" cy="2286000"/>
            <a:chOff x="144" y="1680"/>
            <a:chExt cx="2360" cy="1440"/>
          </a:xfrm>
        </p:grpSpPr>
        <p:pic>
          <p:nvPicPr>
            <p:cNvPr id="51712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 y="1680"/>
              <a:ext cx="1761" cy="129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sp>
          <p:nvSpPr>
            <p:cNvPr id="517143" name="Text Box 23"/>
            <p:cNvSpPr txBox="1">
              <a:spLocks noChangeArrowheads="1"/>
            </p:cNvSpPr>
            <p:nvPr/>
          </p:nvSpPr>
          <p:spPr bwMode="auto">
            <a:xfrm>
              <a:off x="144" y="2870"/>
              <a:ext cx="2360"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2000">
                  <a:effectLst>
                    <a:outerShdw blurRad="38100" dist="38100" dir="2700000" algn="tl">
                      <a:srgbClr val="000000"/>
                    </a:outerShdw>
                  </a:effectLst>
                </a:rPr>
                <a:t>GENERADOR SUBEXCITADO</a:t>
              </a:r>
              <a:endParaRPr lang="es-ES" altLang="es-ES" sz="2000">
                <a:effectLst>
                  <a:outerShdw blurRad="38100" dist="38100" dir="2700000" algn="tl">
                    <a:srgbClr val="000000"/>
                  </a:outerShdw>
                </a:effectLst>
              </a:endParaRPr>
            </a:p>
          </p:txBody>
        </p:sp>
      </p:grpSp>
      <p:grpSp>
        <p:nvGrpSpPr>
          <p:cNvPr id="517151" name="Group 31"/>
          <p:cNvGrpSpPr>
            <a:grpSpLocks/>
          </p:cNvGrpSpPr>
          <p:nvPr/>
        </p:nvGrpSpPr>
        <p:grpSpPr bwMode="auto">
          <a:xfrm>
            <a:off x="5562600" y="1409700"/>
            <a:ext cx="3498850" cy="3733800"/>
            <a:chOff x="3504" y="888"/>
            <a:chExt cx="2204" cy="2352"/>
          </a:xfrm>
        </p:grpSpPr>
        <p:pic>
          <p:nvPicPr>
            <p:cNvPr id="51713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888"/>
              <a:ext cx="2204" cy="23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sp>
          <p:nvSpPr>
            <p:cNvPr id="517144" name="Text Box 24"/>
            <p:cNvSpPr txBox="1">
              <a:spLocks noChangeArrowheads="1"/>
            </p:cNvSpPr>
            <p:nvPr/>
          </p:nvSpPr>
          <p:spPr bwMode="auto">
            <a:xfrm>
              <a:off x="3600" y="1142"/>
              <a:ext cx="1440" cy="44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000">
                  <a:effectLst>
                    <a:outerShdw blurRad="38100" dist="38100" dir="2700000" algn="tl">
                      <a:srgbClr val="000000"/>
                    </a:outerShdw>
                  </a:effectLst>
                </a:rPr>
                <a:t>GENERADOR SOBREXCITADO</a:t>
              </a:r>
              <a:endParaRPr lang="es-ES" altLang="es-ES" sz="2000">
                <a:effectLst>
                  <a:outerShdw blurRad="38100" dist="38100" dir="2700000" algn="tl">
                    <a:srgbClr val="000000"/>
                  </a:outerShdw>
                </a:effectLst>
              </a:endParaRPr>
            </a:p>
          </p:txBody>
        </p:sp>
      </p:grpSp>
      <p:sp>
        <p:nvSpPr>
          <p:cNvPr id="517145" name="Text Box 25"/>
          <p:cNvSpPr txBox="1">
            <a:spLocks noChangeArrowheads="1"/>
          </p:cNvSpPr>
          <p:nvPr/>
        </p:nvSpPr>
        <p:spPr bwMode="auto">
          <a:xfrm>
            <a:off x="3886200" y="4991100"/>
            <a:ext cx="3276600" cy="636588"/>
          </a:xfrm>
          <a:prstGeom prst="rect">
            <a:avLst/>
          </a:prstGeom>
          <a:gradFill rotWithShape="0">
            <a:gsLst>
              <a:gs pos="0">
                <a:srgbClr val="008000">
                  <a:gamma/>
                  <a:shade val="46275"/>
                  <a:invGamma/>
                </a:srgbClr>
              </a:gs>
              <a:gs pos="50000">
                <a:srgbClr val="008000"/>
              </a:gs>
              <a:gs pos="100000">
                <a:srgbClr val="008000">
                  <a:gamma/>
                  <a:shade val="46275"/>
                  <a:invGamma/>
                </a:srgbClr>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9525">
                <a:solidFill>
                  <a:schemeClr val="bg2"/>
                </a:solidFill>
                <a:miter lim="800000"/>
                <a:headEnd/>
                <a:tailEnd/>
              </a14:hiddenLine>
            </a:ext>
          </a:extLst>
        </p:spPr>
        <p:txBody>
          <a:bodyPr>
            <a:spAutoFit/>
          </a:bodyPr>
          <a:lstStyle/>
          <a:p>
            <a:pPr algn="ctr">
              <a:spcBef>
                <a:spcPts val="200"/>
              </a:spcBef>
            </a:pPr>
            <a:r>
              <a:rPr lang="es-ES_tradnl" altLang="es-ES" sz="1600">
                <a:effectLst>
                  <a:outerShdw blurRad="38100" dist="38100" dir="2700000" algn="tl">
                    <a:srgbClr val="000000"/>
                  </a:outerShdw>
                </a:effectLst>
              </a:rPr>
              <a:t>AUMENTO CORRIENTE</a:t>
            </a:r>
          </a:p>
          <a:p>
            <a:pPr algn="ctr">
              <a:spcBef>
                <a:spcPts val="200"/>
              </a:spcBef>
            </a:pPr>
            <a:r>
              <a:rPr lang="es-ES_tradnl" altLang="es-ES" sz="1600">
                <a:effectLst>
                  <a:outerShdw blurRad="38100" dist="38100" dir="2700000" algn="tl">
                    <a:srgbClr val="000000"/>
                  </a:outerShdw>
                </a:effectLst>
              </a:rPr>
              <a:t>AUMENTO DEL ÁNGULO </a:t>
            </a:r>
            <a:r>
              <a:rPr lang="es-ES_tradnl" altLang="es-ES" sz="1800">
                <a:effectLst>
                  <a:outerShdw blurRad="38100" dist="38100" dir="2700000" algn="tl">
                    <a:srgbClr val="000000"/>
                  </a:outerShdw>
                </a:effectLst>
                <a:sym typeface="Symbol" pitchFamily="18" charset="2"/>
              </a:rPr>
              <a:t></a:t>
            </a:r>
            <a:endParaRPr lang="es-ES" altLang="es-ES" sz="1800">
              <a:effectLst>
                <a:outerShdw blurRad="38100" dist="38100" dir="2700000" algn="tl">
                  <a:srgbClr val="000000"/>
                </a:outerShdw>
              </a:effectLst>
            </a:endParaRPr>
          </a:p>
        </p:txBody>
      </p:sp>
      <p:sp>
        <p:nvSpPr>
          <p:cNvPr id="517146" name="Rectangle 26"/>
          <p:cNvSpPr>
            <a:spLocks noChangeArrowheads="1"/>
          </p:cNvSpPr>
          <p:nvPr/>
        </p:nvSpPr>
        <p:spPr bwMode="auto">
          <a:xfrm>
            <a:off x="4216400" y="5713413"/>
            <a:ext cx="2717800" cy="915987"/>
          </a:xfrm>
          <a:prstGeom prst="rect">
            <a:avLst/>
          </a:prstGeom>
          <a:solidFill>
            <a:srgbClr val="FF0000"/>
          </a:solidFill>
          <a:ln>
            <a:noFill/>
          </a:ln>
          <a:effectLst/>
          <a:scene3d>
            <a:camera prst="legacyObliqueTopRight"/>
            <a:lightRig rig="legacyFlat3" dir="b"/>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sym typeface="Symbol" pitchFamily="18" charset="2"/>
              </a:rPr>
              <a:t>AUMENTO DE LA POTENCIA REACTIVA SUMINISTRADA</a:t>
            </a:r>
            <a:endParaRPr lang="es-ES" altLang="es-ES" sz="1800">
              <a:effectLst>
                <a:outerShdw blurRad="38100" dist="38100" dir="2700000" algn="tl">
                  <a:srgbClr val="000000"/>
                </a:outerShdw>
              </a:effectLst>
              <a:sym typeface="Symbol" pitchFamily="18" charset="2"/>
            </a:endParaRPr>
          </a:p>
        </p:txBody>
      </p:sp>
      <p:sp>
        <p:nvSpPr>
          <p:cNvPr id="517149" name="Rectangle 29"/>
          <p:cNvSpPr>
            <a:spLocks noChangeArrowheads="1"/>
          </p:cNvSpPr>
          <p:nvPr/>
        </p:nvSpPr>
        <p:spPr bwMode="auto">
          <a:xfrm>
            <a:off x="304800" y="5029200"/>
            <a:ext cx="2717800" cy="915988"/>
          </a:xfrm>
          <a:prstGeom prst="rect">
            <a:avLst/>
          </a:prstGeom>
          <a:solidFill>
            <a:srgbClr val="FF0000"/>
          </a:solidFill>
          <a:ln>
            <a:noFill/>
          </a:ln>
          <a:effectLst/>
          <a:scene3d>
            <a:camera prst="legacyObliqueTopRight"/>
            <a:lightRig rig="legacyFlat3" dir="b"/>
          </a:scene3d>
          <a:sp3d extrusionH="49200" prstMaterial="legacyMatte">
            <a:bevelT w="13500" h="13500" prst="angle"/>
            <a:bevelB w="13500" h="13500" prst="angle"/>
            <a:extrusionClr>
              <a:srgbClr val="FF0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sym typeface="Symbol" pitchFamily="18" charset="2"/>
              </a:rPr>
              <a:t>REDUCCIÓN DE LA POTENCIA REACTIVA SUMINISTRADA</a:t>
            </a:r>
            <a:endParaRPr lang="es-ES" altLang="es-ES" sz="1800">
              <a:effectLst>
                <a:outerShdw blurRad="38100" dist="38100" dir="2700000" algn="tl">
                  <a:srgbClr val="000000"/>
                </a:outerShdw>
              </a:effectLst>
              <a:sym typeface="Symbol" pitchFamily="18" charset="2"/>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7140"/>
                                        </p:tgtEl>
                                        <p:attrNameLst>
                                          <p:attrName>style.visibility</p:attrName>
                                        </p:attrNameLst>
                                      </p:cBhvr>
                                      <p:to>
                                        <p:strVal val="visible"/>
                                      </p:to>
                                    </p:set>
                                    <p:animEffect transition="in" filter="dissolve">
                                      <p:cBhvr>
                                        <p:cTn id="7" dur="500"/>
                                        <p:tgtEl>
                                          <p:spTgt spid="517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7138"/>
                                        </p:tgtEl>
                                        <p:attrNameLst>
                                          <p:attrName>style.visibility</p:attrName>
                                        </p:attrNameLst>
                                      </p:cBhvr>
                                      <p:to>
                                        <p:strVal val="visible"/>
                                      </p:to>
                                    </p:set>
                                    <p:animEffect transition="in" filter="dissolve">
                                      <p:cBhvr>
                                        <p:cTn id="12" dur="500"/>
                                        <p:tgtEl>
                                          <p:spTgt spid="517138"/>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517150"/>
                                        </p:tgtEl>
                                        <p:attrNameLst>
                                          <p:attrName>style.visibility</p:attrName>
                                        </p:attrNameLst>
                                      </p:cBhvr>
                                      <p:to>
                                        <p:strVal val="visible"/>
                                      </p:to>
                                    </p:set>
                                    <p:animEffect transition="in" filter="dissolve">
                                      <p:cBhvr>
                                        <p:cTn id="16" dur="500"/>
                                        <p:tgtEl>
                                          <p:spTgt spid="51715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528" fill="hold" grpId="0" nodeType="clickEffect">
                                  <p:stCondLst>
                                    <p:cond delay="0"/>
                                  </p:stCondLst>
                                  <p:childTnLst>
                                    <p:set>
                                      <p:cBhvr>
                                        <p:cTn id="20" dur="1" fill="hold">
                                          <p:stCondLst>
                                            <p:cond delay="0"/>
                                          </p:stCondLst>
                                        </p:cTn>
                                        <p:tgtEl>
                                          <p:spTgt spid="517149"/>
                                        </p:tgtEl>
                                        <p:attrNameLst>
                                          <p:attrName>style.visibility</p:attrName>
                                        </p:attrNameLst>
                                      </p:cBhvr>
                                      <p:to>
                                        <p:strVal val="visible"/>
                                      </p:to>
                                    </p:set>
                                    <p:anim calcmode="lin" valueType="num">
                                      <p:cBhvr>
                                        <p:cTn id="21" dur="500" fill="hold"/>
                                        <p:tgtEl>
                                          <p:spTgt spid="517149"/>
                                        </p:tgtEl>
                                        <p:attrNameLst>
                                          <p:attrName>ppt_w</p:attrName>
                                        </p:attrNameLst>
                                      </p:cBhvr>
                                      <p:tavLst>
                                        <p:tav tm="0">
                                          <p:val>
                                            <p:fltVal val="0"/>
                                          </p:val>
                                        </p:tav>
                                        <p:tav tm="100000">
                                          <p:val>
                                            <p:strVal val="#ppt_w"/>
                                          </p:val>
                                        </p:tav>
                                      </p:tavLst>
                                    </p:anim>
                                    <p:anim calcmode="lin" valueType="num">
                                      <p:cBhvr>
                                        <p:cTn id="22" dur="500" fill="hold"/>
                                        <p:tgtEl>
                                          <p:spTgt spid="517149"/>
                                        </p:tgtEl>
                                        <p:attrNameLst>
                                          <p:attrName>ppt_h</p:attrName>
                                        </p:attrNameLst>
                                      </p:cBhvr>
                                      <p:tavLst>
                                        <p:tav tm="0">
                                          <p:val>
                                            <p:fltVal val="0"/>
                                          </p:val>
                                        </p:tav>
                                        <p:tav tm="100000">
                                          <p:val>
                                            <p:strVal val="#ppt_h"/>
                                          </p:val>
                                        </p:tav>
                                      </p:tavLst>
                                    </p:anim>
                                    <p:anim calcmode="lin" valueType="num">
                                      <p:cBhvr>
                                        <p:cTn id="23" dur="500" fill="hold"/>
                                        <p:tgtEl>
                                          <p:spTgt spid="517149"/>
                                        </p:tgtEl>
                                        <p:attrNameLst>
                                          <p:attrName>ppt_x</p:attrName>
                                        </p:attrNameLst>
                                      </p:cBhvr>
                                      <p:tavLst>
                                        <p:tav tm="0">
                                          <p:val>
                                            <p:fltVal val="0.5"/>
                                          </p:val>
                                        </p:tav>
                                        <p:tav tm="100000">
                                          <p:val>
                                            <p:strVal val="#ppt_x"/>
                                          </p:val>
                                        </p:tav>
                                      </p:tavLst>
                                    </p:anim>
                                    <p:anim calcmode="lin" valueType="num">
                                      <p:cBhvr>
                                        <p:cTn id="24" dur="500" fill="hold"/>
                                        <p:tgtEl>
                                          <p:spTgt spid="517149"/>
                                        </p:tgtEl>
                                        <p:attrNameLst>
                                          <p:attrName>ppt_y</p:attrName>
                                        </p:attrNameLst>
                                      </p:cBhvr>
                                      <p:tavLst>
                                        <p:tav tm="0">
                                          <p:val>
                                            <p:fltVal val="0.5"/>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17139"/>
                                        </p:tgtEl>
                                        <p:attrNameLst>
                                          <p:attrName>style.visibility</p:attrName>
                                        </p:attrNameLst>
                                      </p:cBhvr>
                                      <p:to>
                                        <p:strVal val="visible"/>
                                      </p:to>
                                    </p:set>
                                    <p:animEffect transition="in" filter="dissolve">
                                      <p:cBhvr>
                                        <p:cTn id="29" dur="500"/>
                                        <p:tgtEl>
                                          <p:spTgt spid="51713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517151"/>
                                        </p:tgtEl>
                                        <p:attrNameLst>
                                          <p:attrName>style.visibility</p:attrName>
                                        </p:attrNameLst>
                                      </p:cBhvr>
                                      <p:to>
                                        <p:strVal val="visible"/>
                                      </p:to>
                                    </p:set>
                                    <p:animEffect transition="in" filter="dissolve">
                                      <p:cBhvr>
                                        <p:cTn id="34" dur="500"/>
                                        <p:tgtEl>
                                          <p:spTgt spid="51715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528" fill="hold" grpId="0" nodeType="clickEffect">
                                  <p:stCondLst>
                                    <p:cond delay="0"/>
                                  </p:stCondLst>
                                  <p:childTnLst>
                                    <p:set>
                                      <p:cBhvr>
                                        <p:cTn id="38" dur="1" fill="hold">
                                          <p:stCondLst>
                                            <p:cond delay="0"/>
                                          </p:stCondLst>
                                        </p:cTn>
                                        <p:tgtEl>
                                          <p:spTgt spid="517145"/>
                                        </p:tgtEl>
                                        <p:attrNameLst>
                                          <p:attrName>style.visibility</p:attrName>
                                        </p:attrNameLst>
                                      </p:cBhvr>
                                      <p:to>
                                        <p:strVal val="visible"/>
                                      </p:to>
                                    </p:set>
                                    <p:anim calcmode="lin" valueType="num">
                                      <p:cBhvr>
                                        <p:cTn id="39" dur="500" fill="hold"/>
                                        <p:tgtEl>
                                          <p:spTgt spid="517145"/>
                                        </p:tgtEl>
                                        <p:attrNameLst>
                                          <p:attrName>ppt_w</p:attrName>
                                        </p:attrNameLst>
                                      </p:cBhvr>
                                      <p:tavLst>
                                        <p:tav tm="0">
                                          <p:val>
                                            <p:fltVal val="0"/>
                                          </p:val>
                                        </p:tav>
                                        <p:tav tm="100000">
                                          <p:val>
                                            <p:strVal val="#ppt_w"/>
                                          </p:val>
                                        </p:tav>
                                      </p:tavLst>
                                    </p:anim>
                                    <p:anim calcmode="lin" valueType="num">
                                      <p:cBhvr>
                                        <p:cTn id="40" dur="500" fill="hold"/>
                                        <p:tgtEl>
                                          <p:spTgt spid="517145"/>
                                        </p:tgtEl>
                                        <p:attrNameLst>
                                          <p:attrName>ppt_h</p:attrName>
                                        </p:attrNameLst>
                                      </p:cBhvr>
                                      <p:tavLst>
                                        <p:tav tm="0">
                                          <p:val>
                                            <p:fltVal val="0"/>
                                          </p:val>
                                        </p:tav>
                                        <p:tav tm="100000">
                                          <p:val>
                                            <p:strVal val="#ppt_h"/>
                                          </p:val>
                                        </p:tav>
                                      </p:tavLst>
                                    </p:anim>
                                    <p:anim calcmode="lin" valueType="num">
                                      <p:cBhvr>
                                        <p:cTn id="41" dur="500" fill="hold"/>
                                        <p:tgtEl>
                                          <p:spTgt spid="517145"/>
                                        </p:tgtEl>
                                        <p:attrNameLst>
                                          <p:attrName>ppt_x</p:attrName>
                                        </p:attrNameLst>
                                      </p:cBhvr>
                                      <p:tavLst>
                                        <p:tav tm="0">
                                          <p:val>
                                            <p:fltVal val="0.5"/>
                                          </p:val>
                                        </p:tav>
                                        <p:tav tm="100000">
                                          <p:val>
                                            <p:strVal val="#ppt_x"/>
                                          </p:val>
                                        </p:tav>
                                      </p:tavLst>
                                    </p:anim>
                                    <p:anim calcmode="lin" valueType="num">
                                      <p:cBhvr>
                                        <p:cTn id="42" dur="500" fill="hold"/>
                                        <p:tgtEl>
                                          <p:spTgt spid="517145"/>
                                        </p:tgtEl>
                                        <p:attrNameLst>
                                          <p:attrName>ppt_y</p:attrName>
                                        </p:attrNameLst>
                                      </p:cBhvr>
                                      <p:tavLst>
                                        <p:tav tm="0">
                                          <p:val>
                                            <p:fltVal val="0.5"/>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528" fill="hold" grpId="0" nodeType="clickEffect">
                                  <p:stCondLst>
                                    <p:cond delay="0"/>
                                  </p:stCondLst>
                                  <p:childTnLst>
                                    <p:set>
                                      <p:cBhvr>
                                        <p:cTn id="46" dur="1" fill="hold">
                                          <p:stCondLst>
                                            <p:cond delay="0"/>
                                          </p:stCondLst>
                                        </p:cTn>
                                        <p:tgtEl>
                                          <p:spTgt spid="517146"/>
                                        </p:tgtEl>
                                        <p:attrNameLst>
                                          <p:attrName>style.visibility</p:attrName>
                                        </p:attrNameLst>
                                      </p:cBhvr>
                                      <p:to>
                                        <p:strVal val="visible"/>
                                      </p:to>
                                    </p:set>
                                    <p:anim calcmode="lin" valueType="num">
                                      <p:cBhvr>
                                        <p:cTn id="47" dur="500" fill="hold"/>
                                        <p:tgtEl>
                                          <p:spTgt spid="517146"/>
                                        </p:tgtEl>
                                        <p:attrNameLst>
                                          <p:attrName>ppt_w</p:attrName>
                                        </p:attrNameLst>
                                      </p:cBhvr>
                                      <p:tavLst>
                                        <p:tav tm="0">
                                          <p:val>
                                            <p:fltVal val="0"/>
                                          </p:val>
                                        </p:tav>
                                        <p:tav tm="100000">
                                          <p:val>
                                            <p:strVal val="#ppt_w"/>
                                          </p:val>
                                        </p:tav>
                                      </p:tavLst>
                                    </p:anim>
                                    <p:anim calcmode="lin" valueType="num">
                                      <p:cBhvr>
                                        <p:cTn id="48" dur="500" fill="hold"/>
                                        <p:tgtEl>
                                          <p:spTgt spid="517146"/>
                                        </p:tgtEl>
                                        <p:attrNameLst>
                                          <p:attrName>ppt_h</p:attrName>
                                        </p:attrNameLst>
                                      </p:cBhvr>
                                      <p:tavLst>
                                        <p:tav tm="0">
                                          <p:val>
                                            <p:fltVal val="0"/>
                                          </p:val>
                                        </p:tav>
                                        <p:tav tm="100000">
                                          <p:val>
                                            <p:strVal val="#ppt_h"/>
                                          </p:val>
                                        </p:tav>
                                      </p:tavLst>
                                    </p:anim>
                                    <p:anim calcmode="lin" valueType="num">
                                      <p:cBhvr>
                                        <p:cTn id="49" dur="500" fill="hold"/>
                                        <p:tgtEl>
                                          <p:spTgt spid="517146"/>
                                        </p:tgtEl>
                                        <p:attrNameLst>
                                          <p:attrName>ppt_x</p:attrName>
                                        </p:attrNameLst>
                                      </p:cBhvr>
                                      <p:tavLst>
                                        <p:tav tm="0">
                                          <p:val>
                                            <p:fltVal val="0.5"/>
                                          </p:val>
                                        </p:tav>
                                        <p:tav tm="100000">
                                          <p:val>
                                            <p:strVal val="#ppt_x"/>
                                          </p:val>
                                        </p:tav>
                                      </p:tavLst>
                                    </p:anim>
                                    <p:anim calcmode="lin" valueType="num">
                                      <p:cBhvr>
                                        <p:cTn id="50" dur="500" fill="hold"/>
                                        <p:tgtEl>
                                          <p:spTgt spid="51714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38" grpId="0" animBg="1"/>
      <p:bldP spid="517139" grpId="0" animBg="1"/>
      <p:bldP spid="517145" grpId="0" animBg="1" autoUpdateAnimBg="0"/>
      <p:bldP spid="517146" grpId="0" animBg="1" autoUpdateAnimBg="0"/>
      <p:bldP spid="51714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ChangeArrowheads="1"/>
          </p:cNvSpPr>
          <p:nvPr/>
        </p:nvSpPr>
        <p:spPr bwMode="auto">
          <a:xfrm>
            <a:off x="152400" y="3810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4500">
                <a:latin typeface="Tahoma" pitchFamily="34" charset="0"/>
              </a:rPr>
              <a:t>8.7. Variación de la velocidad en los motores síncronos</a:t>
            </a:r>
            <a:endParaRPr lang="es-ES_tradnl" altLang="es-ES" sz="4500" b="0">
              <a:latin typeface="Tahoma" pitchFamily="34" charset="0"/>
            </a:endParaRPr>
          </a:p>
        </p:txBody>
      </p:sp>
      <p:sp>
        <p:nvSpPr>
          <p:cNvPr id="525320" name="Text Box 8"/>
          <p:cNvSpPr txBox="1">
            <a:spLocks noChangeArrowheads="1"/>
          </p:cNvSpPr>
          <p:nvPr/>
        </p:nvSpPr>
        <p:spPr bwMode="auto">
          <a:xfrm>
            <a:off x="3352800" y="4572000"/>
            <a:ext cx="2057400" cy="762000"/>
          </a:xfrm>
          <a:prstGeom prst="rect">
            <a:avLst/>
          </a:prstGeom>
          <a:solidFill>
            <a:srgbClr val="008000"/>
          </a:solidFill>
          <a:ln>
            <a:noFill/>
          </a:ln>
          <a:effectLst/>
          <a:scene3d>
            <a:camera prst="legacyObliqueTopRight"/>
            <a:lightRig rig="legacyFlat3" dir="b"/>
          </a:scene3d>
          <a:sp3d extrusionH="176200" prstMaterial="legacyMatte">
            <a:bevelT w="13500" h="13500" prst="angle"/>
            <a:bevelB w="13500" h="13500" prst="angle"/>
            <a:extrusionClr>
              <a:srgbClr val="008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flatTx/>
          </a:bodyPr>
          <a:lstStyle/>
          <a:p>
            <a:pPr algn="ctr">
              <a:spcBef>
                <a:spcPct val="0"/>
              </a:spcBef>
            </a:pPr>
            <a:r>
              <a:rPr lang="es-ES_tradnl" altLang="es-ES" sz="2200">
                <a:effectLst>
                  <a:outerShdw blurRad="38100" dist="38100" dir="2700000" algn="tl">
                    <a:srgbClr val="000000"/>
                  </a:outerShdw>
                </a:effectLst>
              </a:rPr>
              <a:t>Motores gran potencia</a:t>
            </a:r>
            <a:endParaRPr lang="es-ES_tradnl" altLang="es-ES" sz="2200">
              <a:solidFill>
                <a:schemeClr val="bg1"/>
              </a:solidFill>
              <a:effectLst>
                <a:outerShdw blurRad="38100" dist="38100" dir="2700000" algn="tl">
                  <a:srgbClr val="000000"/>
                </a:outerShdw>
              </a:effectLst>
            </a:endParaRPr>
          </a:p>
        </p:txBody>
      </p:sp>
      <p:sp>
        <p:nvSpPr>
          <p:cNvPr id="525324" name="Text Box 12"/>
          <p:cNvSpPr txBox="1">
            <a:spLocks noChangeArrowheads="1"/>
          </p:cNvSpPr>
          <p:nvPr/>
        </p:nvSpPr>
        <p:spPr bwMode="auto">
          <a:xfrm>
            <a:off x="533400" y="5943600"/>
            <a:ext cx="2286000" cy="457200"/>
          </a:xfrm>
          <a:prstGeom prst="rect">
            <a:avLst/>
          </a:prstGeom>
          <a:solidFill>
            <a:srgbClr val="FF0000"/>
          </a:solidFill>
          <a:ln>
            <a:noFill/>
          </a:ln>
          <a:effectLst/>
          <a:scene3d>
            <a:camera prst="legacyObliqueTopRight"/>
            <a:lightRig rig="legacyFlat3" dir="b"/>
          </a:scene3d>
          <a:sp3d extrusionH="176200" prstMaterial="legacyMatte">
            <a:bevelT w="13500" h="13500" prst="angle"/>
            <a:bevelB w="13500" h="13500" prst="angle"/>
            <a:extrusionClr>
              <a:srgbClr val="FF0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flatTx/>
          </a:bodyPr>
          <a:lstStyle/>
          <a:p>
            <a:pPr algn="ctr">
              <a:spcBef>
                <a:spcPct val="0"/>
              </a:spcBef>
            </a:pPr>
            <a:r>
              <a:rPr lang="es-ES_tradnl" altLang="es-ES" sz="2400">
                <a:effectLst>
                  <a:outerShdw blurRad="38100" dist="38100" dir="2700000" algn="tl">
                    <a:srgbClr val="000000"/>
                  </a:outerShdw>
                </a:effectLst>
              </a:rPr>
              <a:t>INVERSORES</a:t>
            </a:r>
            <a:endParaRPr lang="es-ES_tradnl" altLang="es-ES" sz="2400">
              <a:solidFill>
                <a:schemeClr val="bg1"/>
              </a:solidFill>
              <a:effectLst>
                <a:outerShdw blurRad="38100" dist="38100" dir="2700000" algn="tl">
                  <a:srgbClr val="000000"/>
                </a:outerShdw>
              </a:effectLst>
            </a:endParaRPr>
          </a:p>
        </p:txBody>
      </p:sp>
      <p:sp>
        <p:nvSpPr>
          <p:cNvPr id="525327" name="Rectangle 15"/>
          <p:cNvSpPr>
            <a:spLocks noChangeArrowheads="1"/>
          </p:cNvSpPr>
          <p:nvPr/>
        </p:nvSpPr>
        <p:spPr bwMode="auto">
          <a:xfrm>
            <a:off x="5410200" y="5054600"/>
            <a:ext cx="1295400" cy="152400"/>
          </a:xfrm>
          <a:prstGeom prst="rect">
            <a:avLst/>
          </a:prstGeom>
          <a:solidFill>
            <a:schemeClr val="tx1"/>
          </a:solidFill>
          <a:ln w="3175">
            <a:miter lim="800000"/>
            <a:headEnd/>
            <a:tailEnd/>
          </a:ln>
          <a:effectLst/>
          <a:scene3d>
            <a:camera prst="legacyObliqueTopRight"/>
            <a:lightRig rig="legacyFlat3" dir="b"/>
          </a:scene3d>
          <a:sp3d extrusionH="176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sp>
        <p:nvSpPr>
          <p:cNvPr id="525329" name="Rectangle 17"/>
          <p:cNvSpPr>
            <a:spLocks noChangeArrowheads="1"/>
          </p:cNvSpPr>
          <p:nvPr/>
        </p:nvSpPr>
        <p:spPr bwMode="auto">
          <a:xfrm rot="5400000">
            <a:off x="3543300" y="4191000"/>
            <a:ext cx="635000" cy="152400"/>
          </a:xfrm>
          <a:prstGeom prst="rect">
            <a:avLst/>
          </a:prstGeom>
          <a:solidFill>
            <a:schemeClr val="tx1"/>
          </a:solidFill>
          <a:ln w="3175">
            <a:miter lim="800000"/>
            <a:headEnd/>
            <a:tailEnd/>
          </a:ln>
          <a:effectLst/>
          <a:scene3d>
            <a:camera prst="legacyObliqueTopRight"/>
            <a:lightRig rig="legacyFlat3" dir="b"/>
          </a:scene3d>
          <a:sp3d extrusionH="176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525323" name="Text Box 11"/>
          <p:cNvSpPr txBox="1">
            <a:spLocks noChangeArrowheads="1"/>
          </p:cNvSpPr>
          <p:nvPr/>
        </p:nvSpPr>
        <p:spPr bwMode="auto">
          <a:xfrm>
            <a:off x="381000" y="3505200"/>
            <a:ext cx="3962400" cy="457200"/>
          </a:xfrm>
          <a:prstGeom prst="rect">
            <a:avLst/>
          </a:prstGeom>
          <a:solidFill>
            <a:srgbClr val="FF0000"/>
          </a:solidFill>
          <a:ln>
            <a:noFill/>
          </a:ln>
          <a:effectLst/>
          <a:scene3d>
            <a:camera prst="legacyObliqueTopRight"/>
            <a:lightRig rig="legacyFlat3" dir="b"/>
          </a:scene3d>
          <a:sp3d extrusionH="176200" prstMaterial="legacyMatte">
            <a:bevelT w="13500" h="13500" prst="angle"/>
            <a:bevelB w="13500" h="13500" prst="angle"/>
            <a:extrusionClr>
              <a:srgbClr val="FF0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flatTx/>
          </a:bodyPr>
          <a:lstStyle/>
          <a:p>
            <a:pPr algn="ctr">
              <a:spcBef>
                <a:spcPct val="0"/>
              </a:spcBef>
            </a:pPr>
            <a:r>
              <a:rPr lang="es-ES_tradnl" altLang="es-ES" sz="2400">
                <a:effectLst>
                  <a:outerShdw blurRad="38100" dist="38100" dir="2700000" algn="tl">
                    <a:srgbClr val="000000"/>
                  </a:outerShdw>
                </a:effectLst>
              </a:rPr>
              <a:t>CICLOCONVERTIDORES</a:t>
            </a:r>
            <a:endParaRPr lang="es-ES_tradnl" altLang="es-ES" sz="2400">
              <a:solidFill>
                <a:schemeClr val="bg1"/>
              </a:solidFill>
              <a:effectLst>
                <a:outerShdw blurRad="38100" dist="38100" dir="2700000" algn="tl">
                  <a:srgbClr val="000000"/>
                </a:outerShdw>
              </a:effectLst>
            </a:endParaRPr>
          </a:p>
        </p:txBody>
      </p:sp>
      <p:sp>
        <p:nvSpPr>
          <p:cNvPr id="525330" name="Rectangle 18"/>
          <p:cNvSpPr>
            <a:spLocks noChangeArrowheads="1"/>
          </p:cNvSpPr>
          <p:nvPr/>
        </p:nvSpPr>
        <p:spPr bwMode="auto">
          <a:xfrm>
            <a:off x="2819400" y="6096000"/>
            <a:ext cx="469900" cy="152400"/>
          </a:xfrm>
          <a:prstGeom prst="rect">
            <a:avLst/>
          </a:prstGeom>
          <a:solidFill>
            <a:schemeClr val="tx1"/>
          </a:solidFill>
          <a:ln w="3175">
            <a:miter lim="800000"/>
            <a:headEnd/>
            <a:tailEnd/>
          </a:ln>
          <a:effectLst/>
          <a:scene3d>
            <a:camera prst="legacyObliqueTopRight"/>
            <a:lightRig rig="legacyFlat3" dir="b"/>
          </a:scene3d>
          <a:sp3d extrusionH="176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sp>
        <p:nvSpPr>
          <p:cNvPr id="525322" name="Text Box 10"/>
          <p:cNvSpPr txBox="1">
            <a:spLocks noChangeArrowheads="1"/>
          </p:cNvSpPr>
          <p:nvPr/>
        </p:nvSpPr>
        <p:spPr bwMode="auto">
          <a:xfrm>
            <a:off x="3276600" y="5791200"/>
            <a:ext cx="2133600" cy="762000"/>
          </a:xfrm>
          <a:prstGeom prst="rect">
            <a:avLst/>
          </a:prstGeom>
          <a:solidFill>
            <a:srgbClr val="008000"/>
          </a:solidFill>
          <a:ln>
            <a:noFill/>
          </a:ln>
          <a:effectLst/>
          <a:scene3d>
            <a:camera prst="legacyObliqueTopRight"/>
            <a:lightRig rig="legacyFlat3" dir="b"/>
          </a:scene3d>
          <a:sp3d extrusionH="176200" prstMaterial="legacyMatte">
            <a:bevelT w="13500" h="13500" prst="angle"/>
            <a:bevelB w="13500" h="13500" prst="angle"/>
            <a:extrusionClr>
              <a:srgbClr val="008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flatTx/>
          </a:bodyPr>
          <a:lstStyle/>
          <a:p>
            <a:pPr algn="ctr">
              <a:spcBef>
                <a:spcPct val="0"/>
              </a:spcBef>
            </a:pPr>
            <a:r>
              <a:rPr lang="es-ES_tradnl" altLang="es-ES" sz="2200">
                <a:effectLst>
                  <a:outerShdw blurRad="38100" dist="38100" dir="2700000" algn="tl">
                    <a:srgbClr val="000000"/>
                  </a:outerShdw>
                </a:effectLst>
              </a:rPr>
              <a:t>Motores baja potencia</a:t>
            </a:r>
            <a:endParaRPr lang="es-ES_tradnl" altLang="es-ES" sz="2200">
              <a:solidFill>
                <a:schemeClr val="bg1"/>
              </a:solidFill>
              <a:effectLst>
                <a:outerShdw blurRad="38100" dist="38100" dir="2700000" algn="tl">
                  <a:srgbClr val="000000"/>
                </a:outerShdw>
              </a:effectLst>
            </a:endParaRPr>
          </a:p>
        </p:txBody>
      </p:sp>
      <p:sp>
        <p:nvSpPr>
          <p:cNvPr id="525328" name="Rectangle 16"/>
          <p:cNvSpPr>
            <a:spLocks noChangeArrowheads="1"/>
          </p:cNvSpPr>
          <p:nvPr/>
        </p:nvSpPr>
        <p:spPr bwMode="auto">
          <a:xfrm>
            <a:off x="5397500" y="6096000"/>
            <a:ext cx="1295400" cy="152400"/>
          </a:xfrm>
          <a:prstGeom prst="rect">
            <a:avLst/>
          </a:prstGeom>
          <a:solidFill>
            <a:schemeClr val="tx1"/>
          </a:solidFill>
          <a:ln w="3175">
            <a:miter lim="800000"/>
            <a:headEnd/>
            <a:tailEnd/>
          </a:ln>
          <a:effectLst/>
          <a:scene3d>
            <a:camera prst="legacyObliqueTopRight"/>
            <a:lightRig rig="legacyFlat3" dir="b"/>
          </a:scene3d>
          <a:sp3d extrusionH="176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sp>
        <p:nvSpPr>
          <p:cNvPr id="525318" name="Text Box 6"/>
          <p:cNvSpPr txBox="1">
            <a:spLocks noChangeArrowheads="1"/>
          </p:cNvSpPr>
          <p:nvPr/>
        </p:nvSpPr>
        <p:spPr bwMode="auto">
          <a:xfrm>
            <a:off x="6019800" y="4953000"/>
            <a:ext cx="2514600" cy="1431925"/>
          </a:xfrm>
          <a:prstGeom prst="rect">
            <a:avLst/>
          </a:prstGeom>
          <a:solidFill>
            <a:srgbClr val="808080"/>
          </a:solidFill>
          <a:ln>
            <a:noFill/>
          </a:ln>
          <a:effectLst/>
          <a:scene3d>
            <a:camera prst="legacyObliqueTopRight"/>
            <a:lightRig rig="legacyFlat3" dir="b"/>
          </a:scene3d>
          <a:sp3d extrusionH="176200" prstMaterial="legacyMatte">
            <a:bevelT w="13500" h="13500" prst="angle"/>
            <a:bevelB w="13500" h="13500" prst="angle"/>
            <a:extrusionClr>
              <a:srgbClr val="80808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flatTx/>
          </a:bodyPr>
          <a:lstStyle/>
          <a:p>
            <a:pPr algn="ctr">
              <a:spcBef>
                <a:spcPct val="0"/>
              </a:spcBef>
            </a:pPr>
            <a:r>
              <a:rPr lang="es-ES_tradnl" altLang="es-ES" sz="2200">
                <a:effectLst>
                  <a:outerShdw blurRad="38100" dist="38100" dir="2700000" algn="tl">
                    <a:srgbClr val="000000"/>
                  </a:outerShdw>
                </a:effectLst>
              </a:rPr>
              <a:t>UTILIZACIÓN DE</a:t>
            </a:r>
          </a:p>
          <a:p>
            <a:pPr algn="ctr">
              <a:spcBef>
                <a:spcPct val="0"/>
              </a:spcBef>
            </a:pPr>
            <a:r>
              <a:rPr lang="es-ES_tradnl" altLang="es-ES" sz="2200">
                <a:effectLst>
                  <a:outerShdw blurRad="38100" dist="38100" dir="2700000" algn="tl">
                    <a:srgbClr val="000000"/>
                  </a:outerShdw>
                </a:effectLst>
              </a:rPr>
              <a:t>EQUIPOS ELECTRÓNICOS</a:t>
            </a:r>
            <a:r>
              <a:rPr lang="es-ES_tradnl" altLang="es-ES" sz="2200">
                <a:solidFill>
                  <a:schemeClr val="bg1"/>
                </a:solidFill>
                <a:effectLst>
                  <a:outerShdw blurRad="38100" dist="38100" dir="2700000" algn="tl">
                    <a:srgbClr val="000000"/>
                  </a:outerShdw>
                </a:effectLst>
              </a:rPr>
              <a:t> </a:t>
            </a:r>
            <a:endParaRPr lang="es-ES_tradnl" altLang="es-ES" sz="2400" b="0">
              <a:solidFill>
                <a:schemeClr val="bg1"/>
              </a:solidFill>
              <a:effectLst/>
              <a:latin typeface="Times New Roman" pitchFamily="18" charset="0"/>
            </a:endParaRPr>
          </a:p>
        </p:txBody>
      </p:sp>
      <p:sp>
        <p:nvSpPr>
          <p:cNvPr id="525326" name="Rectangle 14"/>
          <p:cNvSpPr>
            <a:spLocks noChangeArrowheads="1"/>
          </p:cNvSpPr>
          <p:nvPr/>
        </p:nvSpPr>
        <p:spPr bwMode="auto">
          <a:xfrm rot="5400000">
            <a:off x="6642100" y="4267200"/>
            <a:ext cx="1181100" cy="165100"/>
          </a:xfrm>
          <a:prstGeom prst="rect">
            <a:avLst/>
          </a:prstGeom>
          <a:solidFill>
            <a:schemeClr val="tx1"/>
          </a:solidFill>
          <a:ln w="3175">
            <a:miter lim="800000"/>
            <a:headEnd/>
            <a:tailEnd/>
          </a:ln>
          <a:effectLst/>
          <a:scene3d>
            <a:camera prst="legacyObliqueTopRight"/>
            <a:lightRig rig="legacyFlat3" dir="b"/>
          </a:scene3d>
          <a:sp3d extrusionH="176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flatTx/>
          </a:bodyPr>
          <a:lstStyle/>
          <a:p>
            <a:endParaRPr lang="es-ES"/>
          </a:p>
        </p:txBody>
      </p:sp>
      <p:grpSp>
        <p:nvGrpSpPr>
          <p:cNvPr id="525332" name="Group 20"/>
          <p:cNvGrpSpPr>
            <a:grpSpLocks/>
          </p:cNvGrpSpPr>
          <p:nvPr/>
        </p:nvGrpSpPr>
        <p:grpSpPr bwMode="auto">
          <a:xfrm>
            <a:off x="392113" y="1951038"/>
            <a:ext cx="8370887" cy="1797050"/>
            <a:chOff x="247" y="1229"/>
            <a:chExt cx="5273" cy="1132"/>
          </a:xfrm>
        </p:grpSpPr>
        <p:sp>
          <p:nvSpPr>
            <p:cNvPr id="525315" name="Text Box 3"/>
            <p:cNvSpPr txBox="1">
              <a:spLocks noChangeArrowheads="1"/>
            </p:cNvSpPr>
            <p:nvPr/>
          </p:nvSpPr>
          <p:spPr bwMode="auto">
            <a:xfrm>
              <a:off x="247" y="1229"/>
              <a:ext cx="2489" cy="730"/>
            </a:xfrm>
            <a:prstGeom prst="rect">
              <a:avLst/>
            </a:prstGeom>
            <a:solidFill>
              <a:srgbClr val="008000"/>
            </a:solidFill>
            <a:ln>
              <a:noFill/>
            </a:ln>
            <a:effectLst/>
            <a:scene3d>
              <a:camera prst="legacyObliqueTopRight"/>
              <a:lightRig rig="legacyFlat3" dir="b"/>
            </a:scene3d>
            <a:sp3d extrusionH="176200" prstMaterial="legacyMatte">
              <a:bevelT w="13500" h="13500" prst="angle"/>
              <a:bevelB w="13500" h="13500" prst="angle"/>
              <a:extrusionClr>
                <a:srgbClr val="008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spAutoFit/>
              <a:flatTx/>
            </a:bodyPr>
            <a:lstStyle/>
            <a:p>
              <a:pPr algn="ctr">
                <a:spcBef>
                  <a:spcPct val="0"/>
                </a:spcBef>
              </a:pPr>
              <a:r>
                <a:rPr lang="es-ES_tradnl" altLang="es-ES" sz="2200">
                  <a:effectLst>
                    <a:outerShdw blurRad="38100" dist="38100" dir="2700000" algn="tl">
                      <a:srgbClr val="000000"/>
                    </a:outerShdw>
                  </a:effectLst>
                </a:rPr>
                <a:t>El motor síncrono gira a la </a:t>
              </a:r>
            </a:p>
            <a:p>
              <a:pPr algn="ctr">
                <a:spcBef>
                  <a:spcPct val="0"/>
                </a:spcBef>
              </a:pPr>
              <a:r>
                <a:rPr lang="es-ES_tradnl" altLang="es-ES" sz="2200">
                  <a:effectLst>
                    <a:outerShdw blurRad="38100" dist="38100" dir="2700000" algn="tl">
                      <a:srgbClr val="000000"/>
                    </a:outerShdw>
                  </a:effectLst>
                </a:rPr>
                <a:t>velocidad de sincronismo</a:t>
              </a:r>
            </a:p>
            <a:p>
              <a:pPr algn="ctr">
                <a:spcBef>
                  <a:spcPct val="0"/>
                </a:spcBef>
              </a:pPr>
              <a:r>
                <a:rPr lang="es-ES_tradnl" altLang="es-ES" sz="2600">
                  <a:effectLst>
                    <a:outerShdw blurRad="38100" dist="38100" dir="2700000" algn="tl">
                      <a:srgbClr val="000000"/>
                    </a:outerShdw>
                  </a:effectLst>
                </a:rPr>
                <a:t>60*f/p</a:t>
              </a:r>
              <a:r>
                <a:rPr lang="es-ES_tradnl" altLang="es-ES" sz="2200">
                  <a:effectLst>
                    <a:outerShdw blurRad="38100" dist="38100" dir="2700000" algn="tl">
                      <a:srgbClr val="000000"/>
                    </a:outerShdw>
                  </a:effectLst>
                </a:rPr>
                <a:t> </a:t>
              </a:r>
            </a:p>
          </p:txBody>
        </p:sp>
        <p:sp>
          <p:nvSpPr>
            <p:cNvPr id="525325" name="Rectangle 13"/>
            <p:cNvSpPr>
              <a:spLocks noChangeArrowheads="1"/>
            </p:cNvSpPr>
            <p:nvPr/>
          </p:nvSpPr>
          <p:spPr bwMode="auto">
            <a:xfrm>
              <a:off x="2736" y="1584"/>
              <a:ext cx="816" cy="96"/>
            </a:xfrm>
            <a:prstGeom prst="rect">
              <a:avLst/>
            </a:prstGeom>
            <a:solidFill>
              <a:schemeClr val="tx1"/>
            </a:solidFill>
            <a:ln w="3175">
              <a:miter lim="800000"/>
              <a:headEnd/>
              <a:tailEnd/>
            </a:ln>
            <a:effectLst/>
            <a:scene3d>
              <a:camera prst="legacyObliqueTopRight"/>
              <a:lightRig rig="legacyFlat3" dir="b"/>
            </a:scene3d>
            <a:sp3d extrusionH="176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sp>
          <p:nvSpPr>
            <p:cNvPr id="525316" name="Text Box 4"/>
            <p:cNvSpPr txBox="1">
              <a:spLocks noChangeArrowheads="1"/>
            </p:cNvSpPr>
            <p:nvPr/>
          </p:nvSpPr>
          <p:spPr bwMode="auto">
            <a:xfrm>
              <a:off x="3559" y="1248"/>
              <a:ext cx="1961" cy="1113"/>
            </a:xfrm>
            <a:prstGeom prst="rect">
              <a:avLst/>
            </a:prstGeom>
            <a:solidFill>
              <a:srgbClr val="808080"/>
            </a:solidFill>
            <a:ln>
              <a:noFill/>
            </a:ln>
            <a:effectLst/>
            <a:scene3d>
              <a:camera prst="legacyObliqueTopRight"/>
              <a:lightRig rig="legacyFlat3" dir="b"/>
            </a:scene3d>
            <a:sp3d extrusionH="176200" prstMaterial="legacyMatte">
              <a:bevelT w="13500" h="13500" prst="angle"/>
              <a:bevelB w="13500" h="13500" prst="angle"/>
              <a:extrusionClr>
                <a:srgbClr val="80808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flatTx/>
            </a:bodyPr>
            <a:lstStyle/>
            <a:p>
              <a:pPr algn="ctr">
                <a:spcBef>
                  <a:spcPct val="0"/>
                </a:spcBef>
              </a:pPr>
              <a:r>
                <a:rPr lang="es-ES_tradnl" altLang="es-ES" sz="2200">
                  <a:effectLst>
                    <a:outerShdw blurRad="38100" dist="38100" dir="2700000" algn="tl">
                      <a:srgbClr val="000000"/>
                    </a:outerShdw>
                  </a:effectLst>
                </a:rPr>
                <a:t>PARA VARIAR LA</a:t>
              </a:r>
            </a:p>
            <a:p>
              <a:pPr algn="ctr">
                <a:spcBef>
                  <a:spcPct val="0"/>
                </a:spcBef>
              </a:pPr>
              <a:r>
                <a:rPr lang="es-ES_tradnl" altLang="es-ES" sz="2200">
                  <a:effectLst>
                    <a:outerShdw blurRad="38100" dist="38100" dir="2700000" algn="tl">
                      <a:srgbClr val="000000"/>
                    </a:outerShdw>
                  </a:effectLst>
                </a:rPr>
                <a:t>VELOCIDAD ES</a:t>
              </a:r>
            </a:p>
            <a:p>
              <a:pPr algn="ctr">
                <a:spcBef>
                  <a:spcPct val="0"/>
                </a:spcBef>
              </a:pPr>
              <a:r>
                <a:rPr lang="es-ES_tradnl" altLang="es-ES" sz="2200">
                  <a:effectLst>
                    <a:outerShdw blurRad="38100" dist="38100" dir="2700000" algn="tl">
                      <a:srgbClr val="000000"/>
                    </a:outerShdw>
                  </a:effectLst>
                </a:rPr>
                <a:t>NECESARIO VARIAR</a:t>
              </a:r>
            </a:p>
            <a:p>
              <a:pPr algn="ctr">
                <a:spcBef>
                  <a:spcPct val="0"/>
                </a:spcBef>
              </a:pPr>
              <a:r>
                <a:rPr lang="es-ES_tradnl" altLang="es-ES" sz="2200">
                  <a:effectLst>
                    <a:outerShdw blurRad="38100" dist="38100" dir="2700000" algn="tl">
                      <a:srgbClr val="000000"/>
                    </a:outerShdw>
                  </a:effectLst>
                </a:rPr>
                <a:t>LA FRECUENCIA</a:t>
              </a:r>
            </a:p>
            <a:p>
              <a:pPr algn="ctr">
                <a:spcBef>
                  <a:spcPct val="0"/>
                </a:spcBef>
              </a:pPr>
              <a:r>
                <a:rPr lang="es-ES_tradnl" altLang="es-ES" sz="2200">
                  <a:effectLst>
                    <a:outerShdw blurRad="38100" dist="38100" dir="2700000" algn="tl">
                      <a:srgbClr val="000000"/>
                    </a:outerShdw>
                  </a:effectLst>
                </a:rPr>
                <a:t>DE ALIMENTACIÓN</a:t>
              </a:r>
              <a:r>
                <a:rPr lang="es-ES_tradnl" altLang="es-ES" sz="2200">
                  <a:solidFill>
                    <a:schemeClr val="bg1"/>
                  </a:solidFill>
                  <a:effectLst>
                    <a:outerShdw blurRad="38100" dist="38100" dir="2700000" algn="tl">
                      <a:srgbClr val="000000"/>
                    </a:outerShdw>
                  </a:effectLst>
                </a:rPr>
                <a:t> </a:t>
              </a:r>
              <a:endParaRPr lang="es-ES_tradnl" altLang="es-ES" sz="2400" b="0">
                <a:solidFill>
                  <a:schemeClr val="bg1"/>
                </a:solidFill>
                <a:effectLst/>
                <a:latin typeface="Times New Roman" pitchFamily="18" charset="0"/>
              </a:endParaRPr>
            </a:p>
          </p:txBody>
        </p:sp>
      </p:grpSp>
      <p:sp>
        <p:nvSpPr>
          <p:cNvPr id="525331" name="Text Box 19"/>
          <p:cNvSpPr txBox="1">
            <a:spLocks noChangeArrowheads="1"/>
          </p:cNvSpPr>
          <p:nvPr/>
        </p:nvSpPr>
        <p:spPr bwMode="auto">
          <a:xfrm>
            <a:off x="304800" y="3962400"/>
            <a:ext cx="3048000" cy="16446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1700">
                <a:effectLst>
                  <a:outerShdw blurRad="38100" dist="38100" dir="2700000" algn="tl">
                    <a:srgbClr val="000000"/>
                  </a:outerShdw>
                </a:effectLst>
              </a:rPr>
              <a:t>APLICACIONES DE ELEVA-DA POTENCIA (&gt;1 MW): GRANDES MÁQUINAS (Soplantes, compresores, etc.) Y PROPULSIÓN ELÉCTRICA BUQUES</a:t>
            </a:r>
            <a:endParaRPr lang="es-ES" altLang="es-ES" sz="1700">
              <a:effectLst>
                <a:outerShdw blurRad="38100" dist="38100" dir="2700000" algn="tl">
                  <a:srgbClr val="000000"/>
                </a:outerShdw>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5326"/>
                                        </p:tgtEl>
                                        <p:attrNameLst>
                                          <p:attrName>style.visibility</p:attrName>
                                        </p:attrNameLst>
                                      </p:cBhvr>
                                      <p:to>
                                        <p:strVal val="visible"/>
                                      </p:to>
                                    </p:set>
                                    <p:animEffect transition="in" filter="dissolve">
                                      <p:cBhvr>
                                        <p:cTn id="7" dur="500"/>
                                        <p:tgtEl>
                                          <p:spTgt spid="52532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25318"/>
                                        </p:tgtEl>
                                        <p:attrNameLst>
                                          <p:attrName>style.visibility</p:attrName>
                                        </p:attrNameLst>
                                      </p:cBhvr>
                                      <p:to>
                                        <p:strVal val="visible"/>
                                      </p:to>
                                    </p:set>
                                    <p:animEffect transition="in" filter="dissolve">
                                      <p:cBhvr>
                                        <p:cTn id="11" dur="500"/>
                                        <p:tgtEl>
                                          <p:spTgt spid="5253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525328"/>
                                        </p:tgtEl>
                                        <p:attrNameLst>
                                          <p:attrName>style.visibility</p:attrName>
                                        </p:attrNameLst>
                                      </p:cBhvr>
                                      <p:to>
                                        <p:strVal val="visible"/>
                                      </p:to>
                                    </p:set>
                                    <p:animEffect transition="in" filter="dissolve">
                                      <p:cBhvr>
                                        <p:cTn id="16" dur="500"/>
                                        <p:tgtEl>
                                          <p:spTgt spid="525328"/>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525322"/>
                                        </p:tgtEl>
                                        <p:attrNameLst>
                                          <p:attrName>style.visibility</p:attrName>
                                        </p:attrNameLst>
                                      </p:cBhvr>
                                      <p:to>
                                        <p:strVal val="visible"/>
                                      </p:to>
                                    </p:set>
                                    <p:animEffect transition="in" filter="dissolve">
                                      <p:cBhvr>
                                        <p:cTn id="20" dur="500"/>
                                        <p:tgtEl>
                                          <p:spTgt spid="5253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25330"/>
                                        </p:tgtEl>
                                        <p:attrNameLst>
                                          <p:attrName>style.visibility</p:attrName>
                                        </p:attrNameLst>
                                      </p:cBhvr>
                                      <p:to>
                                        <p:strVal val="visible"/>
                                      </p:to>
                                    </p:set>
                                    <p:animEffect transition="in" filter="dissolve">
                                      <p:cBhvr>
                                        <p:cTn id="25" dur="500"/>
                                        <p:tgtEl>
                                          <p:spTgt spid="525330"/>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525324"/>
                                        </p:tgtEl>
                                        <p:attrNameLst>
                                          <p:attrName>style.visibility</p:attrName>
                                        </p:attrNameLst>
                                      </p:cBhvr>
                                      <p:to>
                                        <p:strVal val="visible"/>
                                      </p:to>
                                    </p:set>
                                    <p:animEffect transition="in" filter="dissolve">
                                      <p:cBhvr>
                                        <p:cTn id="29" dur="500"/>
                                        <p:tgtEl>
                                          <p:spTgt spid="52532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525327"/>
                                        </p:tgtEl>
                                        <p:attrNameLst>
                                          <p:attrName>style.visibility</p:attrName>
                                        </p:attrNameLst>
                                      </p:cBhvr>
                                      <p:to>
                                        <p:strVal val="visible"/>
                                      </p:to>
                                    </p:set>
                                    <p:animEffect transition="in" filter="dissolve">
                                      <p:cBhvr>
                                        <p:cTn id="34" dur="500"/>
                                        <p:tgtEl>
                                          <p:spTgt spid="525327"/>
                                        </p:tgtEl>
                                      </p:cBhvr>
                                    </p:animEffect>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525320"/>
                                        </p:tgtEl>
                                        <p:attrNameLst>
                                          <p:attrName>style.visibility</p:attrName>
                                        </p:attrNameLst>
                                      </p:cBhvr>
                                      <p:to>
                                        <p:strVal val="visible"/>
                                      </p:to>
                                    </p:set>
                                    <p:animEffect transition="in" filter="dissolve">
                                      <p:cBhvr>
                                        <p:cTn id="38" dur="500"/>
                                        <p:tgtEl>
                                          <p:spTgt spid="5253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25329"/>
                                        </p:tgtEl>
                                        <p:attrNameLst>
                                          <p:attrName>style.visibility</p:attrName>
                                        </p:attrNameLst>
                                      </p:cBhvr>
                                      <p:to>
                                        <p:strVal val="visible"/>
                                      </p:to>
                                    </p:set>
                                    <p:animEffect transition="in" filter="dissolve">
                                      <p:cBhvr>
                                        <p:cTn id="43" dur="500"/>
                                        <p:tgtEl>
                                          <p:spTgt spid="525329"/>
                                        </p:tgtEl>
                                      </p:cBhvr>
                                    </p:animEffect>
                                  </p:childTnLst>
                                </p:cTn>
                              </p:par>
                            </p:childTnLst>
                          </p:cTn>
                        </p:par>
                        <p:par>
                          <p:cTn id="44" fill="hold" nodeType="afterGroup">
                            <p:stCondLst>
                              <p:cond delay="500"/>
                            </p:stCondLst>
                            <p:childTnLst>
                              <p:par>
                                <p:cTn id="45" presetID="9" presetClass="entr" presetSubtype="0" fill="hold" grpId="0" nodeType="afterEffect">
                                  <p:stCondLst>
                                    <p:cond delay="0"/>
                                  </p:stCondLst>
                                  <p:childTnLst>
                                    <p:set>
                                      <p:cBhvr>
                                        <p:cTn id="46" dur="1" fill="hold">
                                          <p:stCondLst>
                                            <p:cond delay="0"/>
                                          </p:stCondLst>
                                        </p:cTn>
                                        <p:tgtEl>
                                          <p:spTgt spid="525323"/>
                                        </p:tgtEl>
                                        <p:attrNameLst>
                                          <p:attrName>style.visibility</p:attrName>
                                        </p:attrNameLst>
                                      </p:cBhvr>
                                      <p:to>
                                        <p:strVal val="visible"/>
                                      </p:to>
                                    </p:set>
                                    <p:animEffect transition="in" filter="dissolve">
                                      <p:cBhvr>
                                        <p:cTn id="47" dur="500"/>
                                        <p:tgtEl>
                                          <p:spTgt spid="525323"/>
                                        </p:tgtEl>
                                      </p:cBhvr>
                                    </p:animEffect>
                                  </p:childTnLst>
                                </p:cTn>
                              </p:par>
                            </p:childTnLst>
                          </p:cTn>
                        </p:par>
                        <p:par>
                          <p:cTn id="48" fill="hold" nodeType="afterGroup">
                            <p:stCondLst>
                              <p:cond delay="1000"/>
                            </p:stCondLst>
                            <p:childTnLst>
                              <p:par>
                                <p:cTn id="49" presetID="9" presetClass="entr" presetSubtype="0" fill="hold" grpId="0" nodeType="afterEffect">
                                  <p:stCondLst>
                                    <p:cond delay="0"/>
                                  </p:stCondLst>
                                  <p:childTnLst>
                                    <p:set>
                                      <p:cBhvr>
                                        <p:cTn id="50" dur="1" fill="hold">
                                          <p:stCondLst>
                                            <p:cond delay="0"/>
                                          </p:stCondLst>
                                        </p:cTn>
                                        <p:tgtEl>
                                          <p:spTgt spid="525331"/>
                                        </p:tgtEl>
                                        <p:attrNameLst>
                                          <p:attrName>style.visibility</p:attrName>
                                        </p:attrNameLst>
                                      </p:cBhvr>
                                      <p:to>
                                        <p:strVal val="visible"/>
                                      </p:to>
                                    </p:set>
                                    <p:animEffect transition="in" filter="dissolve">
                                      <p:cBhvr>
                                        <p:cTn id="51" dur="500"/>
                                        <p:tgtEl>
                                          <p:spTgt spid="525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20" grpId="0" animBg="1" autoUpdateAnimBg="0"/>
      <p:bldP spid="525324" grpId="0" animBg="1" autoUpdateAnimBg="0"/>
      <p:bldP spid="525327" grpId="0" animBg="1"/>
      <p:bldP spid="525329" grpId="0" animBg="1"/>
      <p:bldP spid="525323" grpId="0" animBg="1" autoUpdateAnimBg="0"/>
      <p:bldP spid="525330" grpId="0" animBg="1"/>
      <p:bldP spid="525322" grpId="0" animBg="1" autoUpdateAnimBg="0"/>
      <p:bldP spid="525328" grpId="0" animBg="1"/>
      <p:bldP spid="525318" grpId="0" animBg="1" autoUpdateAnimBg="0"/>
      <p:bldP spid="525326" grpId="0" animBg="1"/>
      <p:bldP spid="52533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736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22300"/>
            <a:ext cx="8866188" cy="6159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Lst>
        </p:spPr>
      </p:pic>
      <p:sp>
        <p:nvSpPr>
          <p:cNvPr id="527366" name="Text Box 6"/>
          <p:cNvSpPr txBox="1">
            <a:spLocks noChangeArrowheads="1"/>
          </p:cNvSpPr>
          <p:nvPr/>
        </p:nvSpPr>
        <p:spPr bwMode="auto">
          <a:xfrm>
            <a:off x="6858000" y="5395913"/>
            <a:ext cx="2286000" cy="13858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700">
                <a:effectLst>
                  <a:outerShdw blurRad="38100" dist="38100" dir="2700000" algn="tl">
                    <a:srgbClr val="000000"/>
                  </a:outerShdw>
                </a:effectLst>
              </a:rPr>
              <a:t>Cicloconvertidor fabricado por ABB para el control de motores síncronos de hasta 14 MW</a:t>
            </a:r>
            <a:endParaRPr lang="es-ES" altLang="es-ES" sz="1700">
              <a:effectLst>
                <a:outerShdw blurRad="38100" dist="38100" dir="2700000" algn="tl">
                  <a:srgbClr val="000000"/>
                </a:outerShdw>
              </a:effectLst>
            </a:endParaRPr>
          </a:p>
        </p:txBody>
      </p:sp>
      <p:sp>
        <p:nvSpPr>
          <p:cNvPr id="527367" name="Rectangle 7"/>
          <p:cNvSpPr>
            <a:spLocks noChangeArrowheads="1"/>
          </p:cNvSpPr>
          <p:nvPr/>
        </p:nvSpPr>
        <p:spPr bwMode="auto">
          <a:xfrm>
            <a:off x="76200" y="-2286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l"/>
            <a:r>
              <a:rPr lang="es-ES_tradnl" altLang="es-ES" sz="3800">
                <a:latin typeface="Tahoma" pitchFamily="34" charset="0"/>
              </a:rPr>
              <a:t>Cicloconvertidores</a:t>
            </a:r>
            <a:endParaRPr lang="es-ES_tradnl" altLang="es-ES" sz="3800" b="0">
              <a:latin typeface="Tahoma" pitchFamily="34" charset="0"/>
            </a:endParaRPr>
          </a:p>
        </p:txBody>
      </p:sp>
    </p:spTree>
  </p:cSld>
  <p:clrMapOvr>
    <a:masterClrMapping/>
  </p:clrMapOvr>
  <p:transition>
    <p:cover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9414" name="Group 6"/>
          <p:cNvGrpSpPr>
            <a:grpSpLocks/>
          </p:cNvGrpSpPr>
          <p:nvPr/>
        </p:nvGrpSpPr>
        <p:grpSpPr bwMode="auto">
          <a:xfrm>
            <a:off x="228600" y="2176463"/>
            <a:ext cx="8709025" cy="1589087"/>
            <a:chOff x="144" y="720"/>
            <a:chExt cx="5486" cy="1001"/>
          </a:xfrm>
        </p:grpSpPr>
        <p:sp>
          <p:nvSpPr>
            <p:cNvPr id="529413" name="Rectangle 5"/>
            <p:cNvSpPr>
              <a:spLocks noChangeArrowheads="1"/>
            </p:cNvSpPr>
            <p:nvPr/>
          </p:nvSpPr>
          <p:spPr bwMode="auto">
            <a:xfrm>
              <a:off x="144" y="720"/>
              <a:ext cx="5480" cy="992"/>
            </a:xfrm>
            <a:prstGeom prst="rect">
              <a:avLst/>
            </a:prstGeom>
            <a:solidFill>
              <a:schemeClr val="tx1"/>
            </a:solidFill>
            <a:ln w="3175">
              <a:miter lim="800000"/>
              <a:headEnd/>
              <a:tailEnd/>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529412" name="Picture 4" descr="C:\Mis documentos\CLASE\Cicloconvertidor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720"/>
              <a:ext cx="5486" cy="1001"/>
            </a:xfrm>
            <a:prstGeom prst="rect">
              <a:avLst/>
            </a:prstGeom>
            <a:noFill/>
            <a:extLst>
              <a:ext uri="{909E8E84-426E-40DD-AFC4-6F175D3DCCD1}">
                <a14:hiddenFill xmlns:a14="http://schemas.microsoft.com/office/drawing/2010/main">
                  <a:solidFill>
                    <a:srgbClr val="FFFFFF"/>
                  </a:solidFill>
                </a14:hiddenFill>
              </a:ext>
            </a:extLst>
          </p:spPr>
        </p:pic>
      </p:grpSp>
      <p:sp>
        <p:nvSpPr>
          <p:cNvPr id="529416" name="Rectangle 8"/>
          <p:cNvSpPr>
            <a:spLocks noChangeArrowheads="1"/>
          </p:cNvSpPr>
          <p:nvPr/>
        </p:nvSpPr>
        <p:spPr bwMode="auto">
          <a:xfrm>
            <a:off x="152400" y="533400"/>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4500">
                <a:latin typeface="Tahoma" pitchFamily="34" charset="0"/>
              </a:rPr>
              <a:t>8.8. Funcionamiento del cicloconvertidor</a:t>
            </a:r>
            <a:endParaRPr lang="es-ES_tradnl" altLang="es-ES" sz="4500" b="0">
              <a:latin typeface="Tahoma" pitchFamily="34" charset="0"/>
            </a:endParaRPr>
          </a:p>
        </p:txBody>
      </p:sp>
      <p:sp>
        <p:nvSpPr>
          <p:cNvPr id="529417" name="Line 9"/>
          <p:cNvSpPr>
            <a:spLocks noChangeShapeType="1"/>
          </p:cNvSpPr>
          <p:nvPr/>
        </p:nvSpPr>
        <p:spPr bwMode="auto">
          <a:xfrm flipV="1">
            <a:off x="390525" y="2198688"/>
            <a:ext cx="0" cy="1490662"/>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ES"/>
          </a:p>
        </p:txBody>
      </p:sp>
      <p:sp>
        <p:nvSpPr>
          <p:cNvPr id="529418" name="Text Box 10"/>
          <p:cNvSpPr txBox="1">
            <a:spLocks noChangeArrowheads="1"/>
          </p:cNvSpPr>
          <p:nvPr/>
        </p:nvSpPr>
        <p:spPr bwMode="auto">
          <a:xfrm>
            <a:off x="611560" y="4464050"/>
            <a:ext cx="3352800" cy="19367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2000">
                <a:effectLst>
                  <a:outerShdw blurRad="38100" dist="38100" dir="2700000" algn="tl">
                    <a:srgbClr val="000000"/>
                  </a:outerShdw>
                </a:effectLst>
              </a:rPr>
              <a:t>SISTEMA DE TENSIONES TRIFÁSICO QUE ALIMENTA AL CICLOCONVERTIDOR</a:t>
            </a:r>
          </a:p>
          <a:p>
            <a:pPr algn="ctr"/>
            <a:r>
              <a:rPr lang="es-ES_tradnl" altLang="es-ES" sz="1800">
                <a:effectLst>
                  <a:outerShdw blurRad="38100" dist="38100" dir="2700000" algn="tl">
                    <a:srgbClr val="000000"/>
                  </a:outerShdw>
                </a:effectLst>
              </a:rPr>
              <a:t>(Frecuencia de red y amplitud constante)</a:t>
            </a:r>
            <a:endParaRPr lang="es-ES" altLang="es-ES" sz="1800">
              <a:effectLst>
                <a:outerShdw blurRad="38100" dist="38100" dir="2700000" algn="tl">
                  <a:srgbClr val="000000"/>
                </a:outerShdw>
              </a:effectLst>
            </a:endParaRPr>
          </a:p>
        </p:txBody>
      </p:sp>
      <p:sp>
        <p:nvSpPr>
          <p:cNvPr id="529419" name="AutoShape 11"/>
          <p:cNvSpPr>
            <a:spLocks noChangeArrowheads="1"/>
          </p:cNvSpPr>
          <p:nvPr/>
        </p:nvSpPr>
        <p:spPr bwMode="auto">
          <a:xfrm>
            <a:off x="1983160" y="3689350"/>
            <a:ext cx="457200" cy="762000"/>
          </a:xfrm>
          <a:prstGeom prst="upArrow">
            <a:avLst>
              <a:gd name="adj1" fmla="val 50000"/>
              <a:gd name="adj2" fmla="val 41667"/>
            </a:avLst>
          </a:prstGeom>
          <a:solidFill>
            <a:schemeClr val="tx1"/>
          </a:solidFill>
          <a:ln w="317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grpSp>
        <p:nvGrpSpPr>
          <p:cNvPr id="529433" name="Group 25"/>
          <p:cNvGrpSpPr>
            <a:grpSpLocks/>
          </p:cNvGrpSpPr>
          <p:nvPr/>
        </p:nvGrpSpPr>
        <p:grpSpPr bwMode="auto">
          <a:xfrm>
            <a:off x="357188" y="2362200"/>
            <a:ext cx="8407400" cy="3822700"/>
            <a:chOff x="225" y="1488"/>
            <a:chExt cx="5296" cy="2408"/>
          </a:xfrm>
        </p:grpSpPr>
        <p:sp>
          <p:nvSpPr>
            <p:cNvPr id="529420" name="Oval 12"/>
            <p:cNvSpPr>
              <a:spLocks noChangeArrowheads="1"/>
            </p:cNvSpPr>
            <p:nvPr/>
          </p:nvSpPr>
          <p:spPr bwMode="auto">
            <a:xfrm>
              <a:off x="3208" y="1892"/>
              <a:ext cx="624" cy="624"/>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sp>
          <p:nvSpPr>
            <p:cNvPr id="529422" name="Freeform 14"/>
            <p:cNvSpPr>
              <a:spLocks/>
            </p:cNvSpPr>
            <p:nvPr/>
          </p:nvSpPr>
          <p:spPr bwMode="auto">
            <a:xfrm>
              <a:off x="225" y="1488"/>
              <a:ext cx="2053" cy="410"/>
            </a:xfrm>
            <a:custGeom>
              <a:avLst/>
              <a:gdLst>
                <a:gd name="T0" fmla="*/ 0 w 372"/>
                <a:gd name="T1" fmla="*/ 912 h 930"/>
                <a:gd name="T2" fmla="*/ 6 w 372"/>
                <a:gd name="T3" fmla="*/ 888 h 930"/>
                <a:gd name="T4" fmla="*/ 12 w 372"/>
                <a:gd name="T5" fmla="*/ 864 h 930"/>
                <a:gd name="T6" fmla="*/ 12 w 372"/>
                <a:gd name="T7" fmla="*/ 840 h 930"/>
                <a:gd name="T8" fmla="*/ 18 w 372"/>
                <a:gd name="T9" fmla="*/ 816 h 930"/>
                <a:gd name="T10" fmla="*/ 24 w 372"/>
                <a:gd name="T11" fmla="*/ 792 h 930"/>
                <a:gd name="T12" fmla="*/ 24 w 372"/>
                <a:gd name="T13" fmla="*/ 768 h 930"/>
                <a:gd name="T14" fmla="*/ 30 w 372"/>
                <a:gd name="T15" fmla="*/ 744 h 930"/>
                <a:gd name="T16" fmla="*/ 36 w 372"/>
                <a:gd name="T17" fmla="*/ 720 h 930"/>
                <a:gd name="T18" fmla="*/ 36 w 372"/>
                <a:gd name="T19" fmla="*/ 696 h 930"/>
                <a:gd name="T20" fmla="*/ 42 w 372"/>
                <a:gd name="T21" fmla="*/ 672 h 930"/>
                <a:gd name="T22" fmla="*/ 48 w 372"/>
                <a:gd name="T23" fmla="*/ 648 h 930"/>
                <a:gd name="T24" fmla="*/ 48 w 372"/>
                <a:gd name="T25" fmla="*/ 624 h 930"/>
                <a:gd name="T26" fmla="*/ 54 w 372"/>
                <a:gd name="T27" fmla="*/ 600 h 930"/>
                <a:gd name="T28" fmla="*/ 54 w 372"/>
                <a:gd name="T29" fmla="*/ 576 h 930"/>
                <a:gd name="T30" fmla="*/ 60 w 372"/>
                <a:gd name="T31" fmla="*/ 552 h 930"/>
                <a:gd name="T32" fmla="*/ 66 w 372"/>
                <a:gd name="T33" fmla="*/ 528 h 930"/>
                <a:gd name="T34" fmla="*/ 72 w 372"/>
                <a:gd name="T35" fmla="*/ 504 h 930"/>
                <a:gd name="T36" fmla="*/ 72 w 372"/>
                <a:gd name="T37" fmla="*/ 480 h 930"/>
                <a:gd name="T38" fmla="*/ 78 w 372"/>
                <a:gd name="T39" fmla="*/ 456 h 930"/>
                <a:gd name="T40" fmla="*/ 84 w 372"/>
                <a:gd name="T41" fmla="*/ 432 h 930"/>
                <a:gd name="T42" fmla="*/ 90 w 372"/>
                <a:gd name="T43" fmla="*/ 408 h 930"/>
                <a:gd name="T44" fmla="*/ 90 w 372"/>
                <a:gd name="T45" fmla="*/ 384 h 930"/>
                <a:gd name="T46" fmla="*/ 96 w 372"/>
                <a:gd name="T47" fmla="*/ 360 h 930"/>
                <a:gd name="T48" fmla="*/ 102 w 372"/>
                <a:gd name="T49" fmla="*/ 342 h 930"/>
                <a:gd name="T50" fmla="*/ 102 w 372"/>
                <a:gd name="T51" fmla="*/ 318 h 930"/>
                <a:gd name="T52" fmla="*/ 108 w 372"/>
                <a:gd name="T53" fmla="*/ 300 h 930"/>
                <a:gd name="T54" fmla="*/ 114 w 372"/>
                <a:gd name="T55" fmla="*/ 276 h 930"/>
                <a:gd name="T56" fmla="*/ 120 w 372"/>
                <a:gd name="T57" fmla="*/ 258 h 930"/>
                <a:gd name="T58" fmla="*/ 126 w 372"/>
                <a:gd name="T59" fmla="*/ 240 h 930"/>
                <a:gd name="T60" fmla="*/ 126 w 372"/>
                <a:gd name="T61" fmla="*/ 216 h 930"/>
                <a:gd name="T62" fmla="*/ 132 w 372"/>
                <a:gd name="T63" fmla="*/ 192 h 930"/>
                <a:gd name="T64" fmla="*/ 138 w 372"/>
                <a:gd name="T65" fmla="*/ 168 h 930"/>
                <a:gd name="T66" fmla="*/ 144 w 372"/>
                <a:gd name="T67" fmla="*/ 150 h 930"/>
                <a:gd name="T68" fmla="*/ 150 w 372"/>
                <a:gd name="T69" fmla="*/ 126 h 930"/>
                <a:gd name="T70" fmla="*/ 156 w 372"/>
                <a:gd name="T71" fmla="*/ 108 h 930"/>
                <a:gd name="T72" fmla="*/ 162 w 372"/>
                <a:gd name="T73" fmla="*/ 90 h 930"/>
                <a:gd name="T74" fmla="*/ 174 w 372"/>
                <a:gd name="T75" fmla="*/ 72 h 930"/>
                <a:gd name="T76" fmla="*/ 180 w 372"/>
                <a:gd name="T77" fmla="*/ 54 h 930"/>
                <a:gd name="T78" fmla="*/ 186 w 372"/>
                <a:gd name="T79" fmla="*/ 36 h 930"/>
                <a:gd name="T80" fmla="*/ 198 w 372"/>
                <a:gd name="T81" fmla="*/ 24 h 930"/>
                <a:gd name="T82" fmla="*/ 210 w 372"/>
                <a:gd name="T83" fmla="*/ 12 h 930"/>
                <a:gd name="T84" fmla="*/ 222 w 372"/>
                <a:gd name="T85" fmla="*/ 0 h 930"/>
                <a:gd name="T86" fmla="*/ 240 w 372"/>
                <a:gd name="T87" fmla="*/ 6 h 930"/>
                <a:gd name="T88" fmla="*/ 252 w 372"/>
                <a:gd name="T89" fmla="*/ 18 h 930"/>
                <a:gd name="T90" fmla="*/ 264 w 372"/>
                <a:gd name="T91" fmla="*/ 30 h 930"/>
                <a:gd name="T92" fmla="*/ 276 w 372"/>
                <a:gd name="T93" fmla="*/ 42 h 930"/>
                <a:gd name="T94" fmla="*/ 282 w 372"/>
                <a:gd name="T95" fmla="*/ 60 h 930"/>
                <a:gd name="T96" fmla="*/ 288 w 372"/>
                <a:gd name="T97" fmla="*/ 84 h 930"/>
                <a:gd name="T98" fmla="*/ 300 w 372"/>
                <a:gd name="T99" fmla="*/ 102 h 930"/>
                <a:gd name="T100" fmla="*/ 306 w 372"/>
                <a:gd name="T101" fmla="*/ 126 h 930"/>
                <a:gd name="T102" fmla="*/ 312 w 372"/>
                <a:gd name="T103" fmla="*/ 144 h 930"/>
                <a:gd name="T104" fmla="*/ 318 w 372"/>
                <a:gd name="T105" fmla="*/ 162 h 930"/>
                <a:gd name="T106" fmla="*/ 324 w 372"/>
                <a:gd name="T107" fmla="*/ 186 h 930"/>
                <a:gd name="T108" fmla="*/ 330 w 372"/>
                <a:gd name="T109" fmla="*/ 210 h 930"/>
                <a:gd name="T110" fmla="*/ 336 w 372"/>
                <a:gd name="T111" fmla="*/ 234 h 930"/>
                <a:gd name="T112" fmla="*/ 342 w 372"/>
                <a:gd name="T113" fmla="*/ 258 h 930"/>
                <a:gd name="T114" fmla="*/ 348 w 372"/>
                <a:gd name="T115" fmla="*/ 282 h 930"/>
                <a:gd name="T116" fmla="*/ 348 w 372"/>
                <a:gd name="T117" fmla="*/ 306 h 930"/>
                <a:gd name="T118" fmla="*/ 354 w 372"/>
                <a:gd name="T119" fmla="*/ 324 h 930"/>
                <a:gd name="T120" fmla="*/ 360 w 372"/>
                <a:gd name="T121" fmla="*/ 348 h 930"/>
                <a:gd name="T122" fmla="*/ 366 w 372"/>
                <a:gd name="T123" fmla="*/ 372 h 930"/>
                <a:gd name="T124" fmla="*/ 372 w 372"/>
                <a:gd name="T125" fmla="*/ 396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2" h="930">
                  <a:moveTo>
                    <a:pt x="0" y="930"/>
                  </a:moveTo>
                  <a:lnTo>
                    <a:pt x="0" y="924"/>
                  </a:lnTo>
                  <a:lnTo>
                    <a:pt x="0" y="918"/>
                  </a:lnTo>
                  <a:lnTo>
                    <a:pt x="0" y="912"/>
                  </a:lnTo>
                  <a:lnTo>
                    <a:pt x="6" y="906"/>
                  </a:lnTo>
                  <a:lnTo>
                    <a:pt x="6" y="900"/>
                  </a:lnTo>
                  <a:lnTo>
                    <a:pt x="6" y="894"/>
                  </a:lnTo>
                  <a:lnTo>
                    <a:pt x="6" y="888"/>
                  </a:lnTo>
                  <a:lnTo>
                    <a:pt x="6" y="882"/>
                  </a:lnTo>
                  <a:lnTo>
                    <a:pt x="6" y="876"/>
                  </a:lnTo>
                  <a:lnTo>
                    <a:pt x="12" y="870"/>
                  </a:lnTo>
                  <a:lnTo>
                    <a:pt x="12" y="864"/>
                  </a:lnTo>
                  <a:lnTo>
                    <a:pt x="12" y="858"/>
                  </a:lnTo>
                  <a:lnTo>
                    <a:pt x="12" y="852"/>
                  </a:lnTo>
                  <a:lnTo>
                    <a:pt x="12" y="846"/>
                  </a:lnTo>
                  <a:lnTo>
                    <a:pt x="12" y="840"/>
                  </a:lnTo>
                  <a:lnTo>
                    <a:pt x="18" y="834"/>
                  </a:lnTo>
                  <a:lnTo>
                    <a:pt x="18" y="828"/>
                  </a:lnTo>
                  <a:lnTo>
                    <a:pt x="18" y="822"/>
                  </a:lnTo>
                  <a:lnTo>
                    <a:pt x="18" y="816"/>
                  </a:lnTo>
                  <a:lnTo>
                    <a:pt x="18" y="810"/>
                  </a:lnTo>
                  <a:lnTo>
                    <a:pt x="18" y="804"/>
                  </a:lnTo>
                  <a:lnTo>
                    <a:pt x="18" y="798"/>
                  </a:lnTo>
                  <a:lnTo>
                    <a:pt x="24" y="792"/>
                  </a:lnTo>
                  <a:lnTo>
                    <a:pt x="24" y="786"/>
                  </a:lnTo>
                  <a:lnTo>
                    <a:pt x="24" y="780"/>
                  </a:lnTo>
                  <a:lnTo>
                    <a:pt x="24" y="774"/>
                  </a:lnTo>
                  <a:lnTo>
                    <a:pt x="24" y="768"/>
                  </a:lnTo>
                  <a:lnTo>
                    <a:pt x="24" y="762"/>
                  </a:lnTo>
                  <a:lnTo>
                    <a:pt x="30" y="756"/>
                  </a:lnTo>
                  <a:lnTo>
                    <a:pt x="30" y="750"/>
                  </a:lnTo>
                  <a:lnTo>
                    <a:pt x="30" y="744"/>
                  </a:lnTo>
                  <a:lnTo>
                    <a:pt x="30" y="738"/>
                  </a:lnTo>
                  <a:lnTo>
                    <a:pt x="30" y="732"/>
                  </a:lnTo>
                  <a:lnTo>
                    <a:pt x="30" y="726"/>
                  </a:lnTo>
                  <a:lnTo>
                    <a:pt x="36" y="720"/>
                  </a:lnTo>
                  <a:lnTo>
                    <a:pt x="36" y="714"/>
                  </a:lnTo>
                  <a:lnTo>
                    <a:pt x="36" y="708"/>
                  </a:lnTo>
                  <a:lnTo>
                    <a:pt x="36" y="702"/>
                  </a:lnTo>
                  <a:lnTo>
                    <a:pt x="36" y="696"/>
                  </a:lnTo>
                  <a:lnTo>
                    <a:pt x="36" y="690"/>
                  </a:lnTo>
                  <a:lnTo>
                    <a:pt x="42" y="684"/>
                  </a:lnTo>
                  <a:lnTo>
                    <a:pt x="42" y="678"/>
                  </a:lnTo>
                  <a:lnTo>
                    <a:pt x="42" y="672"/>
                  </a:lnTo>
                  <a:lnTo>
                    <a:pt x="42" y="666"/>
                  </a:lnTo>
                  <a:lnTo>
                    <a:pt x="42" y="660"/>
                  </a:lnTo>
                  <a:lnTo>
                    <a:pt x="42" y="654"/>
                  </a:lnTo>
                  <a:lnTo>
                    <a:pt x="48" y="648"/>
                  </a:lnTo>
                  <a:lnTo>
                    <a:pt x="48" y="642"/>
                  </a:lnTo>
                  <a:lnTo>
                    <a:pt x="48" y="636"/>
                  </a:lnTo>
                  <a:lnTo>
                    <a:pt x="48" y="630"/>
                  </a:lnTo>
                  <a:lnTo>
                    <a:pt x="48" y="624"/>
                  </a:lnTo>
                  <a:lnTo>
                    <a:pt x="48" y="618"/>
                  </a:lnTo>
                  <a:lnTo>
                    <a:pt x="54" y="612"/>
                  </a:lnTo>
                  <a:lnTo>
                    <a:pt x="54" y="606"/>
                  </a:lnTo>
                  <a:lnTo>
                    <a:pt x="54" y="600"/>
                  </a:lnTo>
                  <a:lnTo>
                    <a:pt x="54" y="594"/>
                  </a:lnTo>
                  <a:lnTo>
                    <a:pt x="54" y="588"/>
                  </a:lnTo>
                  <a:lnTo>
                    <a:pt x="54" y="582"/>
                  </a:lnTo>
                  <a:lnTo>
                    <a:pt x="54" y="576"/>
                  </a:lnTo>
                  <a:lnTo>
                    <a:pt x="60" y="570"/>
                  </a:lnTo>
                  <a:lnTo>
                    <a:pt x="60" y="564"/>
                  </a:lnTo>
                  <a:lnTo>
                    <a:pt x="60" y="558"/>
                  </a:lnTo>
                  <a:lnTo>
                    <a:pt x="60" y="552"/>
                  </a:lnTo>
                  <a:lnTo>
                    <a:pt x="60" y="546"/>
                  </a:lnTo>
                  <a:lnTo>
                    <a:pt x="66" y="540"/>
                  </a:lnTo>
                  <a:lnTo>
                    <a:pt x="66" y="534"/>
                  </a:lnTo>
                  <a:lnTo>
                    <a:pt x="66" y="528"/>
                  </a:lnTo>
                  <a:lnTo>
                    <a:pt x="66" y="522"/>
                  </a:lnTo>
                  <a:lnTo>
                    <a:pt x="66" y="516"/>
                  </a:lnTo>
                  <a:lnTo>
                    <a:pt x="66" y="510"/>
                  </a:lnTo>
                  <a:lnTo>
                    <a:pt x="72" y="504"/>
                  </a:lnTo>
                  <a:lnTo>
                    <a:pt x="72" y="498"/>
                  </a:lnTo>
                  <a:lnTo>
                    <a:pt x="72" y="492"/>
                  </a:lnTo>
                  <a:lnTo>
                    <a:pt x="72" y="486"/>
                  </a:lnTo>
                  <a:lnTo>
                    <a:pt x="72" y="480"/>
                  </a:lnTo>
                  <a:lnTo>
                    <a:pt x="78" y="474"/>
                  </a:lnTo>
                  <a:lnTo>
                    <a:pt x="78" y="468"/>
                  </a:lnTo>
                  <a:lnTo>
                    <a:pt x="78" y="462"/>
                  </a:lnTo>
                  <a:lnTo>
                    <a:pt x="78" y="456"/>
                  </a:lnTo>
                  <a:lnTo>
                    <a:pt x="78" y="450"/>
                  </a:lnTo>
                  <a:lnTo>
                    <a:pt x="78" y="444"/>
                  </a:lnTo>
                  <a:lnTo>
                    <a:pt x="84" y="438"/>
                  </a:lnTo>
                  <a:lnTo>
                    <a:pt x="84" y="432"/>
                  </a:lnTo>
                  <a:lnTo>
                    <a:pt x="84" y="426"/>
                  </a:lnTo>
                  <a:lnTo>
                    <a:pt x="84" y="420"/>
                  </a:lnTo>
                  <a:lnTo>
                    <a:pt x="84" y="414"/>
                  </a:lnTo>
                  <a:lnTo>
                    <a:pt x="90" y="408"/>
                  </a:lnTo>
                  <a:lnTo>
                    <a:pt x="90" y="402"/>
                  </a:lnTo>
                  <a:lnTo>
                    <a:pt x="90" y="396"/>
                  </a:lnTo>
                  <a:lnTo>
                    <a:pt x="90" y="390"/>
                  </a:lnTo>
                  <a:lnTo>
                    <a:pt x="90" y="384"/>
                  </a:lnTo>
                  <a:lnTo>
                    <a:pt x="90" y="378"/>
                  </a:lnTo>
                  <a:lnTo>
                    <a:pt x="96" y="372"/>
                  </a:lnTo>
                  <a:lnTo>
                    <a:pt x="96" y="366"/>
                  </a:lnTo>
                  <a:lnTo>
                    <a:pt x="96" y="360"/>
                  </a:lnTo>
                  <a:lnTo>
                    <a:pt x="96" y="354"/>
                  </a:lnTo>
                  <a:lnTo>
                    <a:pt x="96" y="348"/>
                  </a:lnTo>
                  <a:lnTo>
                    <a:pt x="102" y="348"/>
                  </a:lnTo>
                  <a:lnTo>
                    <a:pt x="102" y="342"/>
                  </a:lnTo>
                  <a:lnTo>
                    <a:pt x="102" y="336"/>
                  </a:lnTo>
                  <a:lnTo>
                    <a:pt x="102" y="330"/>
                  </a:lnTo>
                  <a:lnTo>
                    <a:pt x="102" y="324"/>
                  </a:lnTo>
                  <a:lnTo>
                    <a:pt x="102" y="318"/>
                  </a:lnTo>
                  <a:lnTo>
                    <a:pt x="108" y="318"/>
                  </a:lnTo>
                  <a:lnTo>
                    <a:pt x="108" y="312"/>
                  </a:lnTo>
                  <a:lnTo>
                    <a:pt x="108" y="306"/>
                  </a:lnTo>
                  <a:lnTo>
                    <a:pt x="108" y="300"/>
                  </a:lnTo>
                  <a:lnTo>
                    <a:pt x="108" y="294"/>
                  </a:lnTo>
                  <a:lnTo>
                    <a:pt x="114" y="288"/>
                  </a:lnTo>
                  <a:lnTo>
                    <a:pt x="114" y="282"/>
                  </a:lnTo>
                  <a:lnTo>
                    <a:pt x="114" y="276"/>
                  </a:lnTo>
                  <a:lnTo>
                    <a:pt x="114" y="270"/>
                  </a:lnTo>
                  <a:lnTo>
                    <a:pt x="114" y="264"/>
                  </a:lnTo>
                  <a:lnTo>
                    <a:pt x="120" y="264"/>
                  </a:lnTo>
                  <a:lnTo>
                    <a:pt x="120" y="258"/>
                  </a:lnTo>
                  <a:lnTo>
                    <a:pt x="120" y="252"/>
                  </a:lnTo>
                  <a:lnTo>
                    <a:pt x="120" y="246"/>
                  </a:lnTo>
                  <a:lnTo>
                    <a:pt x="120" y="240"/>
                  </a:lnTo>
                  <a:lnTo>
                    <a:pt x="126" y="240"/>
                  </a:lnTo>
                  <a:lnTo>
                    <a:pt x="126" y="234"/>
                  </a:lnTo>
                  <a:lnTo>
                    <a:pt x="126" y="228"/>
                  </a:lnTo>
                  <a:lnTo>
                    <a:pt x="126" y="222"/>
                  </a:lnTo>
                  <a:lnTo>
                    <a:pt x="126" y="216"/>
                  </a:lnTo>
                  <a:lnTo>
                    <a:pt x="132" y="210"/>
                  </a:lnTo>
                  <a:lnTo>
                    <a:pt x="132" y="204"/>
                  </a:lnTo>
                  <a:lnTo>
                    <a:pt x="132" y="198"/>
                  </a:lnTo>
                  <a:lnTo>
                    <a:pt x="132" y="192"/>
                  </a:lnTo>
                  <a:lnTo>
                    <a:pt x="138" y="186"/>
                  </a:lnTo>
                  <a:lnTo>
                    <a:pt x="138" y="180"/>
                  </a:lnTo>
                  <a:lnTo>
                    <a:pt x="138" y="174"/>
                  </a:lnTo>
                  <a:lnTo>
                    <a:pt x="138" y="168"/>
                  </a:lnTo>
                  <a:lnTo>
                    <a:pt x="144" y="168"/>
                  </a:lnTo>
                  <a:lnTo>
                    <a:pt x="144" y="162"/>
                  </a:lnTo>
                  <a:lnTo>
                    <a:pt x="144" y="156"/>
                  </a:lnTo>
                  <a:lnTo>
                    <a:pt x="144" y="150"/>
                  </a:lnTo>
                  <a:lnTo>
                    <a:pt x="150" y="144"/>
                  </a:lnTo>
                  <a:lnTo>
                    <a:pt x="150" y="138"/>
                  </a:lnTo>
                  <a:lnTo>
                    <a:pt x="150" y="132"/>
                  </a:lnTo>
                  <a:lnTo>
                    <a:pt x="150" y="126"/>
                  </a:lnTo>
                  <a:lnTo>
                    <a:pt x="156" y="126"/>
                  </a:lnTo>
                  <a:lnTo>
                    <a:pt x="156" y="120"/>
                  </a:lnTo>
                  <a:lnTo>
                    <a:pt x="156" y="114"/>
                  </a:lnTo>
                  <a:lnTo>
                    <a:pt x="156" y="108"/>
                  </a:lnTo>
                  <a:lnTo>
                    <a:pt x="162" y="108"/>
                  </a:lnTo>
                  <a:lnTo>
                    <a:pt x="162" y="102"/>
                  </a:lnTo>
                  <a:lnTo>
                    <a:pt x="162" y="96"/>
                  </a:lnTo>
                  <a:lnTo>
                    <a:pt x="162" y="90"/>
                  </a:lnTo>
                  <a:lnTo>
                    <a:pt x="168" y="90"/>
                  </a:lnTo>
                  <a:lnTo>
                    <a:pt x="168" y="84"/>
                  </a:lnTo>
                  <a:lnTo>
                    <a:pt x="168" y="78"/>
                  </a:lnTo>
                  <a:lnTo>
                    <a:pt x="174" y="72"/>
                  </a:lnTo>
                  <a:lnTo>
                    <a:pt x="174" y="66"/>
                  </a:lnTo>
                  <a:lnTo>
                    <a:pt x="174" y="60"/>
                  </a:lnTo>
                  <a:lnTo>
                    <a:pt x="180" y="60"/>
                  </a:lnTo>
                  <a:lnTo>
                    <a:pt x="180" y="54"/>
                  </a:lnTo>
                  <a:lnTo>
                    <a:pt x="180" y="48"/>
                  </a:lnTo>
                  <a:lnTo>
                    <a:pt x="186" y="48"/>
                  </a:lnTo>
                  <a:lnTo>
                    <a:pt x="186" y="42"/>
                  </a:lnTo>
                  <a:lnTo>
                    <a:pt x="186" y="36"/>
                  </a:lnTo>
                  <a:lnTo>
                    <a:pt x="192" y="36"/>
                  </a:lnTo>
                  <a:lnTo>
                    <a:pt x="192" y="30"/>
                  </a:lnTo>
                  <a:lnTo>
                    <a:pt x="198" y="30"/>
                  </a:lnTo>
                  <a:lnTo>
                    <a:pt x="198" y="24"/>
                  </a:lnTo>
                  <a:lnTo>
                    <a:pt x="198" y="18"/>
                  </a:lnTo>
                  <a:lnTo>
                    <a:pt x="204" y="18"/>
                  </a:lnTo>
                  <a:lnTo>
                    <a:pt x="204" y="12"/>
                  </a:lnTo>
                  <a:lnTo>
                    <a:pt x="210" y="12"/>
                  </a:lnTo>
                  <a:lnTo>
                    <a:pt x="210" y="6"/>
                  </a:lnTo>
                  <a:lnTo>
                    <a:pt x="216" y="6"/>
                  </a:lnTo>
                  <a:lnTo>
                    <a:pt x="222" y="6"/>
                  </a:lnTo>
                  <a:lnTo>
                    <a:pt x="222" y="0"/>
                  </a:lnTo>
                  <a:lnTo>
                    <a:pt x="228" y="0"/>
                  </a:lnTo>
                  <a:lnTo>
                    <a:pt x="234" y="0"/>
                  </a:lnTo>
                  <a:lnTo>
                    <a:pt x="234" y="6"/>
                  </a:lnTo>
                  <a:lnTo>
                    <a:pt x="240" y="6"/>
                  </a:lnTo>
                  <a:lnTo>
                    <a:pt x="246" y="6"/>
                  </a:lnTo>
                  <a:lnTo>
                    <a:pt x="246" y="12"/>
                  </a:lnTo>
                  <a:lnTo>
                    <a:pt x="252" y="12"/>
                  </a:lnTo>
                  <a:lnTo>
                    <a:pt x="252" y="18"/>
                  </a:lnTo>
                  <a:lnTo>
                    <a:pt x="258" y="18"/>
                  </a:lnTo>
                  <a:lnTo>
                    <a:pt x="258" y="24"/>
                  </a:lnTo>
                  <a:lnTo>
                    <a:pt x="264" y="24"/>
                  </a:lnTo>
                  <a:lnTo>
                    <a:pt x="264" y="30"/>
                  </a:lnTo>
                  <a:lnTo>
                    <a:pt x="270" y="30"/>
                  </a:lnTo>
                  <a:lnTo>
                    <a:pt x="270" y="36"/>
                  </a:lnTo>
                  <a:lnTo>
                    <a:pt x="270" y="42"/>
                  </a:lnTo>
                  <a:lnTo>
                    <a:pt x="276" y="42"/>
                  </a:lnTo>
                  <a:lnTo>
                    <a:pt x="276" y="48"/>
                  </a:lnTo>
                  <a:lnTo>
                    <a:pt x="276" y="54"/>
                  </a:lnTo>
                  <a:lnTo>
                    <a:pt x="282" y="54"/>
                  </a:lnTo>
                  <a:lnTo>
                    <a:pt x="282" y="60"/>
                  </a:lnTo>
                  <a:lnTo>
                    <a:pt x="282" y="66"/>
                  </a:lnTo>
                  <a:lnTo>
                    <a:pt x="288" y="72"/>
                  </a:lnTo>
                  <a:lnTo>
                    <a:pt x="288" y="78"/>
                  </a:lnTo>
                  <a:lnTo>
                    <a:pt x="288" y="84"/>
                  </a:lnTo>
                  <a:lnTo>
                    <a:pt x="294" y="84"/>
                  </a:lnTo>
                  <a:lnTo>
                    <a:pt x="294" y="90"/>
                  </a:lnTo>
                  <a:lnTo>
                    <a:pt x="294" y="96"/>
                  </a:lnTo>
                  <a:lnTo>
                    <a:pt x="300" y="102"/>
                  </a:lnTo>
                  <a:lnTo>
                    <a:pt x="300" y="108"/>
                  </a:lnTo>
                  <a:lnTo>
                    <a:pt x="300" y="114"/>
                  </a:lnTo>
                  <a:lnTo>
                    <a:pt x="306" y="120"/>
                  </a:lnTo>
                  <a:lnTo>
                    <a:pt x="306" y="126"/>
                  </a:lnTo>
                  <a:lnTo>
                    <a:pt x="306" y="132"/>
                  </a:lnTo>
                  <a:lnTo>
                    <a:pt x="306" y="138"/>
                  </a:lnTo>
                  <a:lnTo>
                    <a:pt x="312" y="138"/>
                  </a:lnTo>
                  <a:lnTo>
                    <a:pt x="312" y="144"/>
                  </a:lnTo>
                  <a:lnTo>
                    <a:pt x="312" y="150"/>
                  </a:lnTo>
                  <a:lnTo>
                    <a:pt x="312" y="156"/>
                  </a:lnTo>
                  <a:lnTo>
                    <a:pt x="318" y="156"/>
                  </a:lnTo>
                  <a:lnTo>
                    <a:pt x="318" y="162"/>
                  </a:lnTo>
                  <a:lnTo>
                    <a:pt x="318" y="168"/>
                  </a:lnTo>
                  <a:lnTo>
                    <a:pt x="318" y="174"/>
                  </a:lnTo>
                  <a:lnTo>
                    <a:pt x="324" y="180"/>
                  </a:lnTo>
                  <a:lnTo>
                    <a:pt x="324" y="186"/>
                  </a:lnTo>
                  <a:lnTo>
                    <a:pt x="324" y="192"/>
                  </a:lnTo>
                  <a:lnTo>
                    <a:pt x="324" y="198"/>
                  </a:lnTo>
                  <a:lnTo>
                    <a:pt x="330" y="204"/>
                  </a:lnTo>
                  <a:lnTo>
                    <a:pt x="330" y="210"/>
                  </a:lnTo>
                  <a:lnTo>
                    <a:pt x="330" y="216"/>
                  </a:lnTo>
                  <a:lnTo>
                    <a:pt x="330" y="222"/>
                  </a:lnTo>
                  <a:lnTo>
                    <a:pt x="336" y="228"/>
                  </a:lnTo>
                  <a:lnTo>
                    <a:pt x="336" y="234"/>
                  </a:lnTo>
                  <a:lnTo>
                    <a:pt x="336" y="240"/>
                  </a:lnTo>
                  <a:lnTo>
                    <a:pt x="336" y="246"/>
                  </a:lnTo>
                  <a:lnTo>
                    <a:pt x="342" y="252"/>
                  </a:lnTo>
                  <a:lnTo>
                    <a:pt x="342" y="258"/>
                  </a:lnTo>
                  <a:lnTo>
                    <a:pt x="342" y="264"/>
                  </a:lnTo>
                  <a:lnTo>
                    <a:pt x="342" y="270"/>
                  </a:lnTo>
                  <a:lnTo>
                    <a:pt x="342" y="276"/>
                  </a:lnTo>
                  <a:lnTo>
                    <a:pt x="348" y="282"/>
                  </a:lnTo>
                  <a:lnTo>
                    <a:pt x="348" y="288"/>
                  </a:lnTo>
                  <a:lnTo>
                    <a:pt x="348" y="294"/>
                  </a:lnTo>
                  <a:lnTo>
                    <a:pt x="348" y="300"/>
                  </a:lnTo>
                  <a:lnTo>
                    <a:pt x="348" y="306"/>
                  </a:lnTo>
                  <a:lnTo>
                    <a:pt x="354" y="306"/>
                  </a:lnTo>
                  <a:lnTo>
                    <a:pt x="354" y="312"/>
                  </a:lnTo>
                  <a:lnTo>
                    <a:pt x="354" y="318"/>
                  </a:lnTo>
                  <a:lnTo>
                    <a:pt x="354" y="324"/>
                  </a:lnTo>
                  <a:lnTo>
                    <a:pt x="354" y="330"/>
                  </a:lnTo>
                  <a:lnTo>
                    <a:pt x="360" y="336"/>
                  </a:lnTo>
                  <a:lnTo>
                    <a:pt x="360" y="342"/>
                  </a:lnTo>
                  <a:lnTo>
                    <a:pt x="360" y="348"/>
                  </a:lnTo>
                  <a:lnTo>
                    <a:pt x="360" y="354"/>
                  </a:lnTo>
                  <a:lnTo>
                    <a:pt x="360" y="360"/>
                  </a:lnTo>
                  <a:lnTo>
                    <a:pt x="366" y="366"/>
                  </a:lnTo>
                  <a:lnTo>
                    <a:pt x="366" y="372"/>
                  </a:lnTo>
                  <a:lnTo>
                    <a:pt x="366" y="378"/>
                  </a:lnTo>
                  <a:lnTo>
                    <a:pt x="366" y="384"/>
                  </a:lnTo>
                  <a:lnTo>
                    <a:pt x="366" y="390"/>
                  </a:lnTo>
                  <a:lnTo>
                    <a:pt x="372" y="396"/>
                  </a:lnTo>
                  <a:lnTo>
                    <a:pt x="372" y="402"/>
                  </a:lnTo>
                  <a:lnTo>
                    <a:pt x="372" y="408"/>
                  </a:lnTo>
                </a:path>
              </a:pathLst>
            </a:custGeom>
            <a:noFill/>
            <a:ln w="28575">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529423" name="Freeform 15"/>
            <p:cNvSpPr>
              <a:spLocks/>
            </p:cNvSpPr>
            <p:nvPr/>
          </p:nvSpPr>
          <p:spPr bwMode="auto">
            <a:xfrm>
              <a:off x="2278" y="1672"/>
              <a:ext cx="1610" cy="632"/>
            </a:xfrm>
            <a:custGeom>
              <a:avLst/>
              <a:gdLst>
                <a:gd name="T0" fmla="*/ 6 w 294"/>
                <a:gd name="T1" fmla="*/ 18 h 1434"/>
                <a:gd name="T2" fmla="*/ 6 w 294"/>
                <a:gd name="T3" fmla="*/ 42 h 1434"/>
                <a:gd name="T4" fmla="*/ 12 w 294"/>
                <a:gd name="T5" fmla="*/ 66 h 1434"/>
                <a:gd name="T6" fmla="*/ 18 w 294"/>
                <a:gd name="T7" fmla="*/ 84 h 1434"/>
                <a:gd name="T8" fmla="*/ 18 w 294"/>
                <a:gd name="T9" fmla="*/ 108 h 1434"/>
                <a:gd name="T10" fmla="*/ 24 w 294"/>
                <a:gd name="T11" fmla="*/ 132 h 1434"/>
                <a:gd name="T12" fmla="*/ 30 w 294"/>
                <a:gd name="T13" fmla="*/ 156 h 1434"/>
                <a:gd name="T14" fmla="*/ 30 w 294"/>
                <a:gd name="T15" fmla="*/ 180 h 1434"/>
                <a:gd name="T16" fmla="*/ 36 w 294"/>
                <a:gd name="T17" fmla="*/ 204 h 1434"/>
                <a:gd name="T18" fmla="*/ 42 w 294"/>
                <a:gd name="T19" fmla="*/ 228 h 1434"/>
                <a:gd name="T20" fmla="*/ 42 w 294"/>
                <a:gd name="T21" fmla="*/ 252 h 1434"/>
                <a:gd name="T22" fmla="*/ 48 w 294"/>
                <a:gd name="T23" fmla="*/ 276 h 1434"/>
                <a:gd name="T24" fmla="*/ 54 w 294"/>
                <a:gd name="T25" fmla="*/ 300 h 1434"/>
                <a:gd name="T26" fmla="*/ 54 w 294"/>
                <a:gd name="T27" fmla="*/ 324 h 1434"/>
                <a:gd name="T28" fmla="*/ 60 w 294"/>
                <a:gd name="T29" fmla="*/ 348 h 1434"/>
                <a:gd name="T30" fmla="*/ 66 w 294"/>
                <a:gd name="T31" fmla="*/ 372 h 1434"/>
                <a:gd name="T32" fmla="*/ 66 w 294"/>
                <a:gd name="T33" fmla="*/ 396 h 1434"/>
                <a:gd name="T34" fmla="*/ 72 w 294"/>
                <a:gd name="T35" fmla="*/ 420 h 1434"/>
                <a:gd name="T36" fmla="*/ 78 w 294"/>
                <a:gd name="T37" fmla="*/ 444 h 1434"/>
                <a:gd name="T38" fmla="*/ 78 w 294"/>
                <a:gd name="T39" fmla="*/ 468 h 1434"/>
                <a:gd name="T40" fmla="*/ 84 w 294"/>
                <a:gd name="T41" fmla="*/ 486 h 1434"/>
                <a:gd name="T42" fmla="*/ 84 w 294"/>
                <a:gd name="T43" fmla="*/ 510 h 1434"/>
                <a:gd name="T44" fmla="*/ 90 w 294"/>
                <a:gd name="T45" fmla="*/ 534 h 1434"/>
                <a:gd name="T46" fmla="*/ 90 w 294"/>
                <a:gd name="T47" fmla="*/ 558 h 1434"/>
                <a:gd name="T48" fmla="*/ 96 w 294"/>
                <a:gd name="T49" fmla="*/ 582 h 1434"/>
                <a:gd name="T50" fmla="*/ 102 w 294"/>
                <a:gd name="T51" fmla="*/ 606 h 1434"/>
                <a:gd name="T52" fmla="*/ 102 w 294"/>
                <a:gd name="T53" fmla="*/ 630 h 1434"/>
                <a:gd name="T54" fmla="*/ 108 w 294"/>
                <a:gd name="T55" fmla="*/ 654 h 1434"/>
                <a:gd name="T56" fmla="*/ 114 w 294"/>
                <a:gd name="T57" fmla="*/ 678 h 1434"/>
                <a:gd name="T58" fmla="*/ 114 w 294"/>
                <a:gd name="T59" fmla="*/ 702 h 1434"/>
                <a:gd name="T60" fmla="*/ 120 w 294"/>
                <a:gd name="T61" fmla="*/ 726 h 1434"/>
                <a:gd name="T62" fmla="*/ 126 w 294"/>
                <a:gd name="T63" fmla="*/ 750 h 1434"/>
                <a:gd name="T64" fmla="*/ 126 w 294"/>
                <a:gd name="T65" fmla="*/ 774 h 1434"/>
                <a:gd name="T66" fmla="*/ 132 w 294"/>
                <a:gd name="T67" fmla="*/ 798 h 1434"/>
                <a:gd name="T68" fmla="*/ 138 w 294"/>
                <a:gd name="T69" fmla="*/ 822 h 1434"/>
                <a:gd name="T70" fmla="*/ 138 w 294"/>
                <a:gd name="T71" fmla="*/ 846 h 1434"/>
                <a:gd name="T72" fmla="*/ 144 w 294"/>
                <a:gd name="T73" fmla="*/ 870 h 1434"/>
                <a:gd name="T74" fmla="*/ 150 w 294"/>
                <a:gd name="T75" fmla="*/ 894 h 1434"/>
                <a:gd name="T76" fmla="*/ 150 w 294"/>
                <a:gd name="T77" fmla="*/ 918 h 1434"/>
                <a:gd name="T78" fmla="*/ 156 w 294"/>
                <a:gd name="T79" fmla="*/ 942 h 1434"/>
                <a:gd name="T80" fmla="*/ 162 w 294"/>
                <a:gd name="T81" fmla="*/ 966 h 1434"/>
                <a:gd name="T82" fmla="*/ 162 w 294"/>
                <a:gd name="T83" fmla="*/ 990 h 1434"/>
                <a:gd name="T84" fmla="*/ 168 w 294"/>
                <a:gd name="T85" fmla="*/ 1014 h 1434"/>
                <a:gd name="T86" fmla="*/ 174 w 294"/>
                <a:gd name="T87" fmla="*/ 1032 h 1434"/>
                <a:gd name="T88" fmla="*/ 174 w 294"/>
                <a:gd name="T89" fmla="*/ 1056 h 1434"/>
                <a:gd name="T90" fmla="*/ 180 w 294"/>
                <a:gd name="T91" fmla="*/ 1074 h 1434"/>
                <a:gd name="T92" fmla="*/ 186 w 294"/>
                <a:gd name="T93" fmla="*/ 1092 h 1434"/>
                <a:gd name="T94" fmla="*/ 186 w 294"/>
                <a:gd name="T95" fmla="*/ 1116 h 1434"/>
                <a:gd name="T96" fmla="*/ 192 w 294"/>
                <a:gd name="T97" fmla="*/ 1140 h 1434"/>
                <a:gd name="T98" fmla="*/ 198 w 294"/>
                <a:gd name="T99" fmla="*/ 1164 h 1434"/>
                <a:gd name="T100" fmla="*/ 204 w 294"/>
                <a:gd name="T101" fmla="*/ 1188 h 1434"/>
                <a:gd name="T102" fmla="*/ 210 w 294"/>
                <a:gd name="T103" fmla="*/ 1206 h 1434"/>
                <a:gd name="T104" fmla="*/ 216 w 294"/>
                <a:gd name="T105" fmla="*/ 1230 h 1434"/>
                <a:gd name="T106" fmla="*/ 222 w 294"/>
                <a:gd name="T107" fmla="*/ 1248 h 1434"/>
                <a:gd name="T108" fmla="*/ 222 w 294"/>
                <a:gd name="T109" fmla="*/ 1272 h 1434"/>
                <a:gd name="T110" fmla="*/ 228 w 294"/>
                <a:gd name="T111" fmla="*/ 1296 h 1434"/>
                <a:gd name="T112" fmla="*/ 234 w 294"/>
                <a:gd name="T113" fmla="*/ 1314 h 1434"/>
                <a:gd name="T114" fmla="*/ 246 w 294"/>
                <a:gd name="T115" fmla="*/ 1338 h 1434"/>
                <a:gd name="T116" fmla="*/ 252 w 294"/>
                <a:gd name="T117" fmla="*/ 1362 h 1434"/>
                <a:gd name="T118" fmla="*/ 258 w 294"/>
                <a:gd name="T119" fmla="*/ 1380 h 1434"/>
                <a:gd name="T120" fmla="*/ 264 w 294"/>
                <a:gd name="T121" fmla="*/ 1398 h 1434"/>
                <a:gd name="T122" fmla="*/ 276 w 294"/>
                <a:gd name="T123" fmla="*/ 1410 h 1434"/>
                <a:gd name="T124" fmla="*/ 288 w 294"/>
                <a:gd name="T125" fmla="*/ 1428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4" h="1434">
                  <a:moveTo>
                    <a:pt x="0" y="0"/>
                  </a:moveTo>
                  <a:lnTo>
                    <a:pt x="0" y="6"/>
                  </a:lnTo>
                  <a:lnTo>
                    <a:pt x="0" y="12"/>
                  </a:lnTo>
                  <a:lnTo>
                    <a:pt x="6" y="18"/>
                  </a:lnTo>
                  <a:lnTo>
                    <a:pt x="6" y="24"/>
                  </a:lnTo>
                  <a:lnTo>
                    <a:pt x="6" y="30"/>
                  </a:lnTo>
                  <a:lnTo>
                    <a:pt x="6" y="36"/>
                  </a:lnTo>
                  <a:lnTo>
                    <a:pt x="6" y="42"/>
                  </a:lnTo>
                  <a:lnTo>
                    <a:pt x="6" y="48"/>
                  </a:lnTo>
                  <a:lnTo>
                    <a:pt x="12" y="54"/>
                  </a:lnTo>
                  <a:lnTo>
                    <a:pt x="12" y="60"/>
                  </a:lnTo>
                  <a:lnTo>
                    <a:pt x="12" y="66"/>
                  </a:lnTo>
                  <a:lnTo>
                    <a:pt x="12" y="72"/>
                  </a:lnTo>
                  <a:lnTo>
                    <a:pt x="12" y="78"/>
                  </a:lnTo>
                  <a:lnTo>
                    <a:pt x="12" y="84"/>
                  </a:lnTo>
                  <a:lnTo>
                    <a:pt x="18" y="84"/>
                  </a:lnTo>
                  <a:lnTo>
                    <a:pt x="18" y="90"/>
                  </a:lnTo>
                  <a:lnTo>
                    <a:pt x="18" y="96"/>
                  </a:lnTo>
                  <a:lnTo>
                    <a:pt x="18" y="102"/>
                  </a:lnTo>
                  <a:lnTo>
                    <a:pt x="18" y="108"/>
                  </a:lnTo>
                  <a:lnTo>
                    <a:pt x="18" y="114"/>
                  </a:lnTo>
                  <a:lnTo>
                    <a:pt x="24" y="120"/>
                  </a:lnTo>
                  <a:lnTo>
                    <a:pt x="24" y="126"/>
                  </a:lnTo>
                  <a:lnTo>
                    <a:pt x="24" y="132"/>
                  </a:lnTo>
                  <a:lnTo>
                    <a:pt x="24" y="138"/>
                  </a:lnTo>
                  <a:lnTo>
                    <a:pt x="24" y="144"/>
                  </a:lnTo>
                  <a:lnTo>
                    <a:pt x="24" y="150"/>
                  </a:lnTo>
                  <a:lnTo>
                    <a:pt x="30" y="156"/>
                  </a:lnTo>
                  <a:lnTo>
                    <a:pt x="30" y="162"/>
                  </a:lnTo>
                  <a:lnTo>
                    <a:pt x="30" y="168"/>
                  </a:lnTo>
                  <a:lnTo>
                    <a:pt x="30" y="174"/>
                  </a:lnTo>
                  <a:lnTo>
                    <a:pt x="30" y="180"/>
                  </a:lnTo>
                  <a:lnTo>
                    <a:pt x="36" y="186"/>
                  </a:lnTo>
                  <a:lnTo>
                    <a:pt x="36" y="192"/>
                  </a:lnTo>
                  <a:lnTo>
                    <a:pt x="36" y="198"/>
                  </a:lnTo>
                  <a:lnTo>
                    <a:pt x="36" y="204"/>
                  </a:lnTo>
                  <a:lnTo>
                    <a:pt x="36" y="210"/>
                  </a:lnTo>
                  <a:lnTo>
                    <a:pt x="36" y="216"/>
                  </a:lnTo>
                  <a:lnTo>
                    <a:pt x="42" y="222"/>
                  </a:lnTo>
                  <a:lnTo>
                    <a:pt x="42" y="228"/>
                  </a:lnTo>
                  <a:lnTo>
                    <a:pt x="42" y="234"/>
                  </a:lnTo>
                  <a:lnTo>
                    <a:pt x="42" y="240"/>
                  </a:lnTo>
                  <a:lnTo>
                    <a:pt x="42" y="246"/>
                  </a:lnTo>
                  <a:lnTo>
                    <a:pt x="42" y="252"/>
                  </a:lnTo>
                  <a:lnTo>
                    <a:pt x="42" y="258"/>
                  </a:lnTo>
                  <a:lnTo>
                    <a:pt x="48" y="264"/>
                  </a:lnTo>
                  <a:lnTo>
                    <a:pt x="48" y="270"/>
                  </a:lnTo>
                  <a:lnTo>
                    <a:pt x="48" y="276"/>
                  </a:lnTo>
                  <a:lnTo>
                    <a:pt x="48" y="282"/>
                  </a:lnTo>
                  <a:lnTo>
                    <a:pt x="48" y="288"/>
                  </a:lnTo>
                  <a:lnTo>
                    <a:pt x="48" y="294"/>
                  </a:lnTo>
                  <a:lnTo>
                    <a:pt x="54" y="300"/>
                  </a:lnTo>
                  <a:lnTo>
                    <a:pt x="54" y="306"/>
                  </a:lnTo>
                  <a:lnTo>
                    <a:pt x="54" y="312"/>
                  </a:lnTo>
                  <a:lnTo>
                    <a:pt x="54" y="318"/>
                  </a:lnTo>
                  <a:lnTo>
                    <a:pt x="54" y="324"/>
                  </a:lnTo>
                  <a:lnTo>
                    <a:pt x="54" y="330"/>
                  </a:lnTo>
                  <a:lnTo>
                    <a:pt x="60" y="336"/>
                  </a:lnTo>
                  <a:lnTo>
                    <a:pt x="60" y="342"/>
                  </a:lnTo>
                  <a:lnTo>
                    <a:pt x="60" y="348"/>
                  </a:lnTo>
                  <a:lnTo>
                    <a:pt x="60" y="354"/>
                  </a:lnTo>
                  <a:lnTo>
                    <a:pt x="60" y="360"/>
                  </a:lnTo>
                  <a:lnTo>
                    <a:pt x="60" y="366"/>
                  </a:lnTo>
                  <a:lnTo>
                    <a:pt x="66" y="372"/>
                  </a:lnTo>
                  <a:lnTo>
                    <a:pt x="66" y="378"/>
                  </a:lnTo>
                  <a:lnTo>
                    <a:pt x="66" y="384"/>
                  </a:lnTo>
                  <a:lnTo>
                    <a:pt x="66" y="390"/>
                  </a:lnTo>
                  <a:lnTo>
                    <a:pt x="66" y="396"/>
                  </a:lnTo>
                  <a:lnTo>
                    <a:pt x="66" y="402"/>
                  </a:lnTo>
                  <a:lnTo>
                    <a:pt x="72" y="408"/>
                  </a:lnTo>
                  <a:lnTo>
                    <a:pt x="72" y="414"/>
                  </a:lnTo>
                  <a:lnTo>
                    <a:pt x="72" y="420"/>
                  </a:lnTo>
                  <a:lnTo>
                    <a:pt x="72" y="426"/>
                  </a:lnTo>
                  <a:lnTo>
                    <a:pt x="72" y="432"/>
                  </a:lnTo>
                  <a:lnTo>
                    <a:pt x="72" y="438"/>
                  </a:lnTo>
                  <a:lnTo>
                    <a:pt x="78" y="444"/>
                  </a:lnTo>
                  <a:lnTo>
                    <a:pt x="78" y="450"/>
                  </a:lnTo>
                  <a:lnTo>
                    <a:pt x="78" y="456"/>
                  </a:lnTo>
                  <a:lnTo>
                    <a:pt x="78" y="462"/>
                  </a:lnTo>
                  <a:lnTo>
                    <a:pt x="78" y="468"/>
                  </a:lnTo>
                  <a:lnTo>
                    <a:pt x="78" y="474"/>
                  </a:lnTo>
                  <a:lnTo>
                    <a:pt x="78" y="480"/>
                  </a:lnTo>
                  <a:lnTo>
                    <a:pt x="78" y="486"/>
                  </a:lnTo>
                  <a:lnTo>
                    <a:pt x="84" y="486"/>
                  </a:lnTo>
                  <a:lnTo>
                    <a:pt x="84" y="492"/>
                  </a:lnTo>
                  <a:lnTo>
                    <a:pt x="84" y="498"/>
                  </a:lnTo>
                  <a:lnTo>
                    <a:pt x="84" y="504"/>
                  </a:lnTo>
                  <a:lnTo>
                    <a:pt x="84" y="510"/>
                  </a:lnTo>
                  <a:lnTo>
                    <a:pt x="84" y="516"/>
                  </a:lnTo>
                  <a:lnTo>
                    <a:pt x="84" y="522"/>
                  </a:lnTo>
                  <a:lnTo>
                    <a:pt x="90" y="528"/>
                  </a:lnTo>
                  <a:lnTo>
                    <a:pt x="90" y="534"/>
                  </a:lnTo>
                  <a:lnTo>
                    <a:pt x="90" y="540"/>
                  </a:lnTo>
                  <a:lnTo>
                    <a:pt x="90" y="546"/>
                  </a:lnTo>
                  <a:lnTo>
                    <a:pt x="90" y="552"/>
                  </a:lnTo>
                  <a:lnTo>
                    <a:pt x="90" y="558"/>
                  </a:lnTo>
                  <a:lnTo>
                    <a:pt x="96" y="564"/>
                  </a:lnTo>
                  <a:lnTo>
                    <a:pt x="96" y="570"/>
                  </a:lnTo>
                  <a:lnTo>
                    <a:pt x="96" y="576"/>
                  </a:lnTo>
                  <a:lnTo>
                    <a:pt x="96" y="582"/>
                  </a:lnTo>
                  <a:lnTo>
                    <a:pt x="96" y="588"/>
                  </a:lnTo>
                  <a:lnTo>
                    <a:pt x="96" y="594"/>
                  </a:lnTo>
                  <a:lnTo>
                    <a:pt x="102" y="600"/>
                  </a:lnTo>
                  <a:lnTo>
                    <a:pt x="102" y="606"/>
                  </a:lnTo>
                  <a:lnTo>
                    <a:pt x="102" y="612"/>
                  </a:lnTo>
                  <a:lnTo>
                    <a:pt x="102" y="618"/>
                  </a:lnTo>
                  <a:lnTo>
                    <a:pt x="102" y="624"/>
                  </a:lnTo>
                  <a:lnTo>
                    <a:pt x="102" y="630"/>
                  </a:lnTo>
                  <a:lnTo>
                    <a:pt x="108" y="636"/>
                  </a:lnTo>
                  <a:lnTo>
                    <a:pt x="108" y="642"/>
                  </a:lnTo>
                  <a:lnTo>
                    <a:pt x="108" y="648"/>
                  </a:lnTo>
                  <a:lnTo>
                    <a:pt x="108" y="654"/>
                  </a:lnTo>
                  <a:lnTo>
                    <a:pt x="108" y="660"/>
                  </a:lnTo>
                  <a:lnTo>
                    <a:pt x="108" y="666"/>
                  </a:lnTo>
                  <a:lnTo>
                    <a:pt x="114" y="672"/>
                  </a:lnTo>
                  <a:lnTo>
                    <a:pt x="114" y="678"/>
                  </a:lnTo>
                  <a:lnTo>
                    <a:pt x="114" y="684"/>
                  </a:lnTo>
                  <a:lnTo>
                    <a:pt x="114" y="690"/>
                  </a:lnTo>
                  <a:lnTo>
                    <a:pt x="114" y="696"/>
                  </a:lnTo>
                  <a:lnTo>
                    <a:pt x="114" y="702"/>
                  </a:lnTo>
                  <a:lnTo>
                    <a:pt x="114" y="708"/>
                  </a:lnTo>
                  <a:lnTo>
                    <a:pt x="120" y="714"/>
                  </a:lnTo>
                  <a:lnTo>
                    <a:pt x="120" y="720"/>
                  </a:lnTo>
                  <a:lnTo>
                    <a:pt x="120" y="726"/>
                  </a:lnTo>
                  <a:lnTo>
                    <a:pt x="120" y="732"/>
                  </a:lnTo>
                  <a:lnTo>
                    <a:pt x="120" y="738"/>
                  </a:lnTo>
                  <a:lnTo>
                    <a:pt x="120" y="744"/>
                  </a:lnTo>
                  <a:lnTo>
                    <a:pt x="126" y="750"/>
                  </a:lnTo>
                  <a:lnTo>
                    <a:pt x="126" y="756"/>
                  </a:lnTo>
                  <a:lnTo>
                    <a:pt x="126" y="762"/>
                  </a:lnTo>
                  <a:lnTo>
                    <a:pt x="126" y="768"/>
                  </a:lnTo>
                  <a:lnTo>
                    <a:pt x="126" y="774"/>
                  </a:lnTo>
                  <a:lnTo>
                    <a:pt x="126" y="780"/>
                  </a:lnTo>
                  <a:lnTo>
                    <a:pt x="132" y="786"/>
                  </a:lnTo>
                  <a:lnTo>
                    <a:pt x="132" y="792"/>
                  </a:lnTo>
                  <a:lnTo>
                    <a:pt x="132" y="798"/>
                  </a:lnTo>
                  <a:lnTo>
                    <a:pt x="132" y="804"/>
                  </a:lnTo>
                  <a:lnTo>
                    <a:pt x="132" y="810"/>
                  </a:lnTo>
                  <a:lnTo>
                    <a:pt x="132" y="816"/>
                  </a:lnTo>
                  <a:lnTo>
                    <a:pt x="138" y="822"/>
                  </a:lnTo>
                  <a:lnTo>
                    <a:pt x="138" y="828"/>
                  </a:lnTo>
                  <a:lnTo>
                    <a:pt x="138" y="834"/>
                  </a:lnTo>
                  <a:lnTo>
                    <a:pt x="138" y="840"/>
                  </a:lnTo>
                  <a:lnTo>
                    <a:pt x="138" y="846"/>
                  </a:lnTo>
                  <a:lnTo>
                    <a:pt x="138" y="852"/>
                  </a:lnTo>
                  <a:lnTo>
                    <a:pt x="144" y="858"/>
                  </a:lnTo>
                  <a:lnTo>
                    <a:pt x="144" y="864"/>
                  </a:lnTo>
                  <a:lnTo>
                    <a:pt x="144" y="870"/>
                  </a:lnTo>
                  <a:lnTo>
                    <a:pt x="144" y="876"/>
                  </a:lnTo>
                  <a:lnTo>
                    <a:pt x="144" y="882"/>
                  </a:lnTo>
                  <a:lnTo>
                    <a:pt x="144" y="888"/>
                  </a:lnTo>
                  <a:lnTo>
                    <a:pt x="150" y="894"/>
                  </a:lnTo>
                  <a:lnTo>
                    <a:pt x="150" y="900"/>
                  </a:lnTo>
                  <a:lnTo>
                    <a:pt x="150" y="906"/>
                  </a:lnTo>
                  <a:lnTo>
                    <a:pt x="150" y="912"/>
                  </a:lnTo>
                  <a:lnTo>
                    <a:pt x="150" y="918"/>
                  </a:lnTo>
                  <a:lnTo>
                    <a:pt x="150" y="924"/>
                  </a:lnTo>
                  <a:lnTo>
                    <a:pt x="156" y="930"/>
                  </a:lnTo>
                  <a:lnTo>
                    <a:pt x="156" y="936"/>
                  </a:lnTo>
                  <a:lnTo>
                    <a:pt x="156" y="942"/>
                  </a:lnTo>
                  <a:lnTo>
                    <a:pt x="156" y="948"/>
                  </a:lnTo>
                  <a:lnTo>
                    <a:pt x="156" y="954"/>
                  </a:lnTo>
                  <a:lnTo>
                    <a:pt x="156" y="960"/>
                  </a:lnTo>
                  <a:lnTo>
                    <a:pt x="162" y="966"/>
                  </a:lnTo>
                  <a:lnTo>
                    <a:pt x="162" y="972"/>
                  </a:lnTo>
                  <a:lnTo>
                    <a:pt x="162" y="978"/>
                  </a:lnTo>
                  <a:lnTo>
                    <a:pt x="162" y="984"/>
                  </a:lnTo>
                  <a:lnTo>
                    <a:pt x="162" y="990"/>
                  </a:lnTo>
                  <a:lnTo>
                    <a:pt x="168" y="996"/>
                  </a:lnTo>
                  <a:lnTo>
                    <a:pt x="168" y="1002"/>
                  </a:lnTo>
                  <a:lnTo>
                    <a:pt x="168" y="1008"/>
                  </a:lnTo>
                  <a:lnTo>
                    <a:pt x="168" y="1014"/>
                  </a:lnTo>
                  <a:lnTo>
                    <a:pt x="168" y="1020"/>
                  </a:lnTo>
                  <a:lnTo>
                    <a:pt x="168" y="1026"/>
                  </a:lnTo>
                  <a:lnTo>
                    <a:pt x="174" y="1026"/>
                  </a:lnTo>
                  <a:lnTo>
                    <a:pt x="174" y="1032"/>
                  </a:lnTo>
                  <a:lnTo>
                    <a:pt x="174" y="1038"/>
                  </a:lnTo>
                  <a:lnTo>
                    <a:pt x="174" y="1044"/>
                  </a:lnTo>
                  <a:lnTo>
                    <a:pt x="174" y="1050"/>
                  </a:lnTo>
                  <a:lnTo>
                    <a:pt x="174" y="1056"/>
                  </a:lnTo>
                  <a:lnTo>
                    <a:pt x="180" y="1056"/>
                  </a:lnTo>
                  <a:lnTo>
                    <a:pt x="180" y="1062"/>
                  </a:lnTo>
                  <a:lnTo>
                    <a:pt x="180" y="1068"/>
                  </a:lnTo>
                  <a:lnTo>
                    <a:pt x="180" y="1074"/>
                  </a:lnTo>
                  <a:lnTo>
                    <a:pt x="180" y="1080"/>
                  </a:lnTo>
                  <a:lnTo>
                    <a:pt x="180" y="1086"/>
                  </a:lnTo>
                  <a:lnTo>
                    <a:pt x="186" y="1086"/>
                  </a:lnTo>
                  <a:lnTo>
                    <a:pt x="186" y="1092"/>
                  </a:lnTo>
                  <a:lnTo>
                    <a:pt x="186" y="1098"/>
                  </a:lnTo>
                  <a:lnTo>
                    <a:pt x="186" y="1104"/>
                  </a:lnTo>
                  <a:lnTo>
                    <a:pt x="186" y="1110"/>
                  </a:lnTo>
                  <a:lnTo>
                    <a:pt x="186" y="1116"/>
                  </a:lnTo>
                  <a:lnTo>
                    <a:pt x="192" y="1122"/>
                  </a:lnTo>
                  <a:lnTo>
                    <a:pt x="192" y="1128"/>
                  </a:lnTo>
                  <a:lnTo>
                    <a:pt x="192" y="1134"/>
                  </a:lnTo>
                  <a:lnTo>
                    <a:pt x="192" y="1140"/>
                  </a:lnTo>
                  <a:lnTo>
                    <a:pt x="192" y="1146"/>
                  </a:lnTo>
                  <a:lnTo>
                    <a:pt x="198" y="1152"/>
                  </a:lnTo>
                  <a:lnTo>
                    <a:pt x="198" y="1158"/>
                  </a:lnTo>
                  <a:lnTo>
                    <a:pt x="198" y="1164"/>
                  </a:lnTo>
                  <a:lnTo>
                    <a:pt x="198" y="1170"/>
                  </a:lnTo>
                  <a:lnTo>
                    <a:pt x="204" y="1176"/>
                  </a:lnTo>
                  <a:lnTo>
                    <a:pt x="204" y="1182"/>
                  </a:lnTo>
                  <a:lnTo>
                    <a:pt x="204" y="1188"/>
                  </a:lnTo>
                  <a:lnTo>
                    <a:pt x="204" y="1194"/>
                  </a:lnTo>
                  <a:lnTo>
                    <a:pt x="204" y="1200"/>
                  </a:lnTo>
                  <a:lnTo>
                    <a:pt x="210" y="1200"/>
                  </a:lnTo>
                  <a:lnTo>
                    <a:pt x="210" y="1206"/>
                  </a:lnTo>
                  <a:lnTo>
                    <a:pt x="210" y="1212"/>
                  </a:lnTo>
                  <a:lnTo>
                    <a:pt x="210" y="1218"/>
                  </a:lnTo>
                  <a:lnTo>
                    <a:pt x="210" y="1224"/>
                  </a:lnTo>
                  <a:lnTo>
                    <a:pt x="216" y="1230"/>
                  </a:lnTo>
                  <a:lnTo>
                    <a:pt x="216" y="1236"/>
                  </a:lnTo>
                  <a:lnTo>
                    <a:pt x="216" y="1242"/>
                  </a:lnTo>
                  <a:lnTo>
                    <a:pt x="216" y="1248"/>
                  </a:lnTo>
                  <a:lnTo>
                    <a:pt x="222" y="1248"/>
                  </a:lnTo>
                  <a:lnTo>
                    <a:pt x="222" y="1254"/>
                  </a:lnTo>
                  <a:lnTo>
                    <a:pt x="222" y="1260"/>
                  </a:lnTo>
                  <a:lnTo>
                    <a:pt x="222" y="1266"/>
                  </a:lnTo>
                  <a:lnTo>
                    <a:pt x="222" y="1272"/>
                  </a:lnTo>
                  <a:lnTo>
                    <a:pt x="228" y="1278"/>
                  </a:lnTo>
                  <a:lnTo>
                    <a:pt x="228" y="1284"/>
                  </a:lnTo>
                  <a:lnTo>
                    <a:pt x="228" y="1290"/>
                  </a:lnTo>
                  <a:lnTo>
                    <a:pt x="228" y="1296"/>
                  </a:lnTo>
                  <a:lnTo>
                    <a:pt x="234" y="1296"/>
                  </a:lnTo>
                  <a:lnTo>
                    <a:pt x="234" y="1302"/>
                  </a:lnTo>
                  <a:lnTo>
                    <a:pt x="234" y="1308"/>
                  </a:lnTo>
                  <a:lnTo>
                    <a:pt x="234" y="1314"/>
                  </a:lnTo>
                  <a:lnTo>
                    <a:pt x="240" y="1320"/>
                  </a:lnTo>
                  <a:lnTo>
                    <a:pt x="240" y="1326"/>
                  </a:lnTo>
                  <a:lnTo>
                    <a:pt x="240" y="1332"/>
                  </a:lnTo>
                  <a:lnTo>
                    <a:pt x="246" y="1338"/>
                  </a:lnTo>
                  <a:lnTo>
                    <a:pt x="246" y="1344"/>
                  </a:lnTo>
                  <a:lnTo>
                    <a:pt x="246" y="1350"/>
                  </a:lnTo>
                  <a:lnTo>
                    <a:pt x="252" y="1356"/>
                  </a:lnTo>
                  <a:lnTo>
                    <a:pt x="252" y="1362"/>
                  </a:lnTo>
                  <a:lnTo>
                    <a:pt x="252" y="1368"/>
                  </a:lnTo>
                  <a:lnTo>
                    <a:pt x="258" y="1368"/>
                  </a:lnTo>
                  <a:lnTo>
                    <a:pt x="258" y="1374"/>
                  </a:lnTo>
                  <a:lnTo>
                    <a:pt x="258" y="1380"/>
                  </a:lnTo>
                  <a:lnTo>
                    <a:pt x="258" y="1386"/>
                  </a:lnTo>
                  <a:lnTo>
                    <a:pt x="264" y="1386"/>
                  </a:lnTo>
                  <a:lnTo>
                    <a:pt x="264" y="1392"/>
                  </a:lnTo>
                  <a:lnTo>
                    <a:pt x="264" y="1398"/>
                  </a:lnTo>
                  <a:lnTo>
                    <a:pt x="270" y="1398"/>
                  </a:lnTo>
                  <a:lnTo>
                    <a:pt x="270" y="1404"/>
                  </a:lnTo>
                  <a:lnTo>
                    <a:pt x="270" y="1410"/>
                  </a:lnTo>
                  <a:lnTo>
                    <a:pt x="276" y="1410"/>
                  </a:lnTo>
                  <a:lnTo>
                    <a:pt x="276" y="1416"/>
                  </a:lnTo>
                  <a:lnTo>
                    <a:pt x="282" y="1422"/>
                  </a:lnTo>
                  <a:lnTo>
                    <a:pt x="282" y="1428"/>
                  </a:lnTo>
                  <a:lnTo>
                    <a:pt x="288" y="1428"/>
                  </a:lnTo>
                  <a:lnTo>
                    <a:pt x="288" y="1434"/>
                  </a:lnTo>
                  <a:lnTo>
                    <a:pt x="294" y="1434"/>
                  </a:lnTo>
                </a:path>
              </a:pathLst>
            </a:custGeom>
            <a:noFill/>
            <a:ln w="28575">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529424" name="Freeform 16"/>
            <p:cNvSpPr>
              <a:spLocks/>
            </p:cNvSpPr>
            <p:nvPr/>
          </p:nvSpPr>
          <p:spPr bwMode="auto">
            <a:xfrm rot="379297">
              <a:off x="3792" y="1784"/>
              <a:ext cx="1729" cy="616"/>
            </a:xfrm>
            <a:custGeom>
              <a:avLst/>
              <a:gdLst>
                <a:gd name="T0" fmla="*/ 6 w 318"/>
                <a:gd name="T1" fmla="*/ 1338 h 1344"/>
                <a:gd name="T2" fmla="*/ 24 w 318"/>
                <a:gd name="T3" fmla="*/ 1344 h 1344"/>
                <a:gd name="T4" fmla="*/ 42 w 318"/>
                <a:gd name="T5" fmla="*/ 1338 h 1344"/>
                <a:gd name="T6" fmla="*/ 54 w 318"/>
                <a:gd name="T7" fmla="*/ 1326 h 1344"/>
                <a:gd name="T8" fmla="*/ 66 w 318"/>
                <a:gd name="T9" fmla="*/ 1308 h 1344"/>
                <a:gd name="T10" fmla="*/ 72 w 318"/>
                <a:gd name="T11" fmla="*/ 1290 h 1344"/>
                <a:gd name="T12" fmla="*/ 78 w 318"/>
                <a:gd name="T13" fmla="*/ 1272 h 1344"/>
                <a:gd name="T14" fmla="*/ 90 w 318"/>
                <a:gd name="T15" fmla="*/ 1254 h 1344"/>
                <a:gd name="T16" fmla="*/ 96 w 318"/>
                <a:gd name="T17" fmla="*/ 1236 h 1344"/>
                <a:gd name="T18" fmla="*/ 102 w 318"/>
                <a:gd name="T19" fmla="*/ 1218 h 1344"/>
                <a:gd name="T20" fmla="*/ 108 w 318"/>
                <a:gd name="T21" fmla="*/ 1200 h 1344"/>
                <a:gd name="T22" fmla="*/ 108 w 318"/>
                <a:gd name="T23" fmla="*/ 1176 h 1344"/>
                <a:gd name="T24" fmla="*/ 114 w 318"/>
                <a:gd name="T25" fmla="*/ 1158 h 1344"/>
                <a:gd name="T26" fmla="*/ 120 w 318"/>
                <a:gd name="T27" fmla="*/ 1134 h 1344"/>
                <a:gd name="T28" fmla="*/ 126 w 318"/>
                <a:gd name="T29" fmla="*/ 1110 h 1344"/>
                <a:gd name="T30" fmla="*/ 132 w 318"/>
                <a:gd name="T31" fmla="*/ 1086 h 1344"/>
                <a:gd name="T32" fmla="*/ 138 w 318"/>
                <a:gd name="T33" fmla="*/ 1062 h 1344"/>
                <a:gd name="T34" fmla="*/ 144 w 318"/>
                <a:gd name="T35" fmla="*/ 1044 h 1344"/>
                <a:gd name="T36" fmla="*/ 150 w 318"/>
                <a:gd name="T37" fmla="*/ 1020 h 1344"/>
                <a:gd name="T38" fmla="*/ 150 w 318"/>
                <a:gd name="T39" fmla="*/ 996 h 1344"/>
                <a:gd name="T40" fmla="*/ 156 w 318"/>
                <a:gd name="T41" fmla="*/ 978 h 1344"/>
                <a:gd name="T42" fmla="*/ 162 w 318"/>
                <a:gd name="T43" fmla="*/ 960 h 1344"/>
                <a:gd name="T44" fmla="*/ 162 w 318"/>
                <a:gd name="T45" fmla="*/ 936 h 1344"/>
                <a:gd name="T46" fmla="*/ 168 w 318"/>
                <a:gd name="T47" fmla="*/ 918 h 1344"/>
                <a:gd name="T48" fmla="*/ 174 w 318"/>
                <a:gd name="T49" fmla="*/ 894 h 1344"/>
                <a:gd name="T50" fmla="*/ 180 w 318"/>
                <a:gd name="T51" fmla="*/ 870 h 1344"/>
                <a:gd name="T52" fmla="*/ 180 w 318"/>
                <a:gd name="T53" fmla="*/ 846 h 1344"/>
                <a:gd name="T54" fmla="*/ 186 w 318"/>
                <a:gd name="T55" fmla="*/ 822 h 1344"/>
                <a:gd name="T56" fmla="*/ 192 w 318"/>
                <a:gd name="T57" fmla="*/ 798 h 1344"/>
                <a:gd name="T58" fmla="*/ 192 w 318"/>
                <a:gd name="T59" fmla="*/ 774 h 1344"/>
                <a:gd name="T60" fmla="*/ 198 w 318"/>
                <a:gd name="T61" fmla="*/ 750 h 1344"/>
                <a:gd name="T62" fmla="*/ 204 w 318"/>
                <a:gd name="T63" fmla="*/ 732 h 1344"/>
                <a:gd name="T64" fmla="*/ 204 w 318"/>
                <a:gd name="T65" fmla="*/ 708 h 1344"/>
                <a:gd name="T66" fmla="*/ 210 w 318"/>
                <a:gd name="T67" fmla="*/ 684 h 1344"/>
                <a:gd name="T68" fmla="*/ 216 w 318"/>
                <a:gd name="T69" fmla="*/ 660 h 1344"/>
                <a:gd name="T70" fmla="*/ 216 w 318"/>
                <a:gd name="T71" fmla="*/ 636 h 1344"/>
                <a:gd name="T72" fmla="*/ 222 w 318"/>
                <a:gd name="T73" fmla="*/ 612 h 1344"/>
                <a:gd name="T74" fmla="*/ 222 w 318"/>
                <a:gd name="T75" fmla="*/ 588 h 1344"/>
                <a:gd name="T76" fmla="*/ 228 w 318"/>
                <a:gd name="T77" fmla="*/ 564 h 1344"/>
                <a:gd name="T78" fmla="*/ 234 w 318"/>
                <a:gd name="T79" fmla="*/ 540 h 1344"/>
                <a:gd name="T80" fmla="*/ 234 w 318"/>
                <a:gd name="T81" fmla="*/ 516 h 1344"/>
                <a:gd name="T82" fmla="*/ 240 w 318"/>
                <a:gd name="T83" fmla="*/ 498 h 1344"/>
                <a:gd name="T84" fmla="*/ 240 w 318"/>
                <a:gd name="T85" fmla="*/ 474 h 1344"/>
                <a:gd name="T86" fmla="*/ 246 w 318"/>
                <a:gd name="T87" fmla="*/ 450 h 1344"/>
                <a:gd name="T88" fmla="*/ 252 w 318"/>
                <a:gd name="T89" fmla="*/ 426 h 1344"/>
                <a:gd name="T90" fmla="*/ 252 w 318"/>
                <a:gd name="T91" fmla="*/ 402 h 1344"/>
                <a:gd name="T92" fmla="*/ 258 w 318"/>
                <a:gd name="T93" fmla="*/ 378 h 1344"/>
                <a:gd name="T94" fmla="*/ 264 w 318"/>
                <a:gd name="T95" fmla="*/ 354 h 1344"/>
                <a:gd name="T96" fmla="*/ 264 w 318"/>
                <a:gd name="T97" fmla="*/ 330 h 1344"/>
                <a:gd name="T98" fmla="*/ 270 w 318"/>
                <a:gd name="T99" fmla="*/ 306 h 1344"/>
                <a:gd name="T100" fmla="*/ 270 w 318"/>
                <a:gd name="T101" fmla="*/ 282 h 1344"/>
                <a:gd name="T102" fmla="*/ 276 w 318"/>
                <a:gd name="T103" fmla="*/ 264 h 1344"/>
                <a:gd name="T104" fmla="*/ 282 w 318"/>
                <a:gd name="T105" fmla="*/ 240 h 1344"/>
                <a:gd name="T106" fmla="*/ 282 w 318"/>
                <a:gd name="T107" fmla="*/ 216 h 1344"/>
                <a:gd name="T108" fmla="*/ 288 w 318"/>
                <a:gd name="T109" fmla="*/ 192 h 1344"/>
                <a:gd name="T110" fmla="*/ 288 w 318"/>
                <a:gd name="T111" fmla="*/ 168 h 1344"/>
                <a:gd name="T112" fmla="*/ 294 w 318"/>
                <a:gd name="T113" fmla="*/ 150 h 1344"/>
                <a:gd name="T114" fmla="*/ 300 w 318"/>
                <a:gd name="T115" fmla="*/ 132 h 1344"/>
                <a:gd name="T116" fmla="*/ 300 w 318"/>
                <a:gd name="T117" fmla="*/ 108 h 1344"/>
                <a:gd name="T118" fmla="*/ 306 w 318"/>
                <a:gd name="T119" fmla="*/ 84 h 1344"/>
                <a:gd name="T120" fmla="*/ 312 w 318"/>
                <a:gd name="T121" fmla="*/ 60 h 1344"/>
                <a:gd name="T122" fmla="*/ 312 w 318"/>
                <a:gd name="T123" fmla="*/ 36 h 1344"/>
                <a:gd name="T124" fmla="*/ 318 w 318"/>
                <a:gd name="T125" fmla="*/ 12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8" h="1344">
                  <a:moveTo>
                    <a:pt x="0" y="1326"/>
                  </a:moveTo>
                  <a:lnTo>
                    <a:pt x="0" y="1332"/>
                  </a:lnTo>
                  <a:lnTo>
                    <a:pt x="6" y="1332"/>
                  </a:lnTo>
                  <a:lnTo>
                    <a:pt x="6" y="1338"/>
                  </a:lnTo>
                  <a:lnTo>
                    <a:pt x="12" y="1338"/>
                  </a:lnTo>
                  <a:lnTo>
                    <a:pt x="18" y="1338"/>
                  </a:lnTo>
                  <a:lnTo>
                    <a:pt x="18" y="1344"/>
                  </a:lnTo>
                  <a:lnTo>
                    <a:pt x="24" y="1344"/>
                  </a:lnTo>
                  <a:lnTo>
                    <a:pt x="30" y="1344"/>
                  </a:lnTo>
                  <a:lnTo>
                    <a:pt x="30" y="1338"/>
                  </a:lnTo>
                  <a:lnTo>
                    <a:pt x="36" y="1338"/>
                  </a:lnTo>
                  <a:lnTo>
                    <a:pt x="42" y="1338"/>
                  </a:lnTo>
                  <a:lnTo>
                    <a:pt x="42" y="1332"/>
                  </a:lnTo>
                  <a:lnTo>
                    <a:pt x="48" y="1332"/>
                  </a:lnTo>
                  <a:lnTo>
                    <a:pt x="48" y="1326"/>
                  </a:lnTo>
                  <a:lnTo>
                    <a:pt x="54" y="1326"/>
                  </a:lnTo>
                  <a:lnTo>
                    <a:pt x="54" y="1320"/>
                  </a:lnTo>
                  <a:lnTo>
                    <a:pt x="60" y="1314"/>
                  </a:lnTo>
                  <a:lnTo>
                    <a:pt x="60" y="1308"/>
                  </a:lnTo>
                  <a:lnTo>
                    <a:pt x="66" y="1308"/>
                  </a:lnTo>
                  <a:lnTo>
                    <a:pt x="66" y="1302"/>
                  </a:lnTo>
                  <a:lnTo>
                    <a:pt x="66" y="1296"/>
                  </a:lnTo>
                  <a:lnTo>
                    <a:pt x="72" y="1296"/>
                  </a:lnTo>
                  <a:lnTo>
                    <a:pt x="72" y="1290"/>
                  </a:lnTo>
                  <a:lnTo>
                    <a:pt x="72" y="1284"/>
                  </a:lnTo>
                  <a:lnTo>
                    <a:pt x="78" y="1284"/>
                  </a:lnTo>
                  <a:lnTo>
                    <a:pt x="78" y="1278"/>
                  </a:lnTo>
                  <a:lnTo>
                    <a:pt x="78" y="1272"/>
                  </a:lnTo>
                  <a:lnTo>
                    <a:pt x="84" y="1266"/>
                  </a:lnTo>
                  <a:lnTo>
                    <a:pt x="84" y="1260"/>
                  </a:lnTo>
                  <a:lnTo>
                    <a:pt x="84" y="1254"/>
                  </a:lnTo>
                  <a:lnTo>
                    <a:pt x="90" y="1254"/>
                  </a:lnTo>
                  <a:lnTo>
                    <a:pt x="90" y="1248"/>
                  </a:lnTo>
                  <a:lnTo>
                    <a:pt x="90" y="1242"/>
                  </a:lnTo>
                  <a:lnTo>
                    <a:pt x="90" y="1236"/>
                  </a:lnTo>
                  <a:lnTo>
                    <a:pt x="96" y="1236"/>
                  </a:lnTo>
                  <a:lnTo>
                    <a:pt x="96" y="1230"/>
                  </a:lnTo>
                  <a:lnTo>
                    <a:pt x="96" y="1224"/>
                  </a:lnTo>
                  <a:lnTo>
                    <a:pt x="96" y="1218"/>
                  </a:lnTo>
                  <a:lnTo>
                    <a:pt x="102" y="1218"/>
                  </a:lnTo>
                  <a:lnTo>
                    <a:pt x="102" y="1212"/>
                  </a:lnTo>
                  <a:lnTo>
                    <a:pt x="102" y="1206"/>
                  </a:lnTo>
                  <a:lnTo>
                    <a:pt x="102" y="1200"/>
                  </a:lnTo>
                  <a:lnTo>
                    <a:pt x="108" y="1200"/>
                  </a:lnTo>
                  <a:lnTo>
                    <a:pt x="108" y="1194"/>
                  </a:lnTo>
                  <a:lnTo>
                    <a:pt x="108" y="1188"/>
                  </a:lnTo>
                  <a:lnTo>
                    <a:pt x="108" y="1182"/>
                  </a:lnTo>
                  <a:lnTo>
                    <a:pt x="108" y="1176"/>
                  </a:lnTo>
                  <a:lnTo>
                    <a:pt x="114" y="1176"/>
                  </a:lnTo>
                  <a:lnTo>
                    <a:pt x="114" y="1170"/>
                  </a:lnTo>
                  <a:lnTo>
                    <a:pt x="114" y="1164"/>
                  </a:lnTo>
                  <a:lnTo>
                    <a:pt x="114" y="1158"/>
                  </a:lnTo>
                  <a:lnTo>
                    <a:pt x="120" y="1152"/>
                  </a:lnTo>
                  <a:lnTo>
                    <a:pt x="120" y="1146"/>
                  </a:lnTo>
                  <a:lnTo>
                    <a:pt x="120" y="1140"/>
                  </a:lnTo>
                  <a:lnTo>
                    <a:pt x="120" y="1134"/>
                  </a:lnTo>
                  <a:lnTo>
                    <a:pt x="126" y="1128"/>
                  </a:lnTo>
                  <a:lnTo>
                    <a:pt x="126" y="1122"/>
                  </a:lnTo>
                  <a:lnTo>
                    <a:pt x="126" y="1116"/>
                  </a:lnTo>
                  <a:lnTo>
                    <a:pt x="126" y="1110"/>
                  </a:lnTo>
                  <a:lnTo>
                    <a:pt x="132" y="1104"/>
                  </a:lnTo>
                  <a:lnTo>
                    <a:pt x="132" y="1098"/>
                  </a:lnTo>
                  <a:lnTo>
                    <a:pt x="132" y="1092"/>
                  </a:lnTo>
                  <a:lnTo>
                    <a:pt x="132" y="1086"/>
                  </a:lnTo>
                  <a:lnTo>
                    <a:pt x="138" y="1080"/>
                  </a:lnTo>
                  <a:lnTo>
                    <a:pt x="138" y="1074"/>
                  </a:lnTo>
                  <a:lnTo>
                    <a:pt x="138" y="1068"/>
                  </a:lnTo>
                  <a:lnTo>
                    <a:pt x="138" y="1062"/>
                  </a:lnTo>
                  <a:lnTo>
                    <a:pt x="138" y="1056"/>
                  </a:lnTo>
                  <a:lnTo>
                    <a:pt x="144" y="1056"/>
                  </a:lnTo>
                  <a:lnTo>
                    <a:pt x="144" y="1050"/>
                  </a:lnTo>
                  <a:lnTo>
                    <a:pt x="144" y="1044"/>
                  </a:lnTo>
                  <a:lnTo>
                    <a:pt x="144" y="1038"/>
                  </a:lnTo>
                  <a:lnTo>
                    <a:pt x="144" y="1032"/>
                  </a:lnTo>
                  <a:lnTo>
                    <a:pt x="144" y="1026"/>
                  </a:lnTo>
                  <a:lnTo>
                    <a:pt x="150" y="1020"/>
                  </a:lnTo>
                  <a:lnTo>
                    <a:pt x="150" y="1014"/>
                  </a:lnTo>
                  <a:lnTo>
                    <a:pt x="150" y="1008"/>
                  </a:lnTo>
                  <a:lnTo>
                    <a:pt x="150" y="1002"/>
                  </a:lnTo>
                  <a:lnTo>
                    <a:pt x="150" y="996"/>
                  </a:lnTo>
                  <a:lnTo>
                    <a:pt x="156" y="996"/>
                  </a:lnTo>
                  <a:lnTo>
                    <a:pt x="156" y="990"/>
                  </a:lnTo>
                  <a:lnTo>
                    <a:pt x="156" y="984"/>
                  </a:lnTo>
                  <a:lnTo>
                    <a:pt x="156" y="978"/>
                  </a:lnTo>
                  <a:lnTo>
                    <a:pt x="156" y="972"/>
                  </a:lnTo>
                  <a:lnTo>
                    <a:pt x="156" y="966"/>
                  </a:lnTo>
                  <a:lnTo>
                    <a:pt x="162" y="966"/>
                  </a:lnTo>
                  <a:lnTo>
                    <a:pt x="162" y="960"/>
                  </a:lnTo>
                  <a:lnTo>
                    <a:pt x="162" y="954"/>
                  </a:lnTo>
                  <a:lnTo>
                    <a:pt x="162" y="948"/>
                  </a:lnTo>
                  <a:lnTo>
                    <a:pt x="162" y="942"/>
                  </a:lnTo>
                  <a:lnTo>
                    <a:pt x="162" y="936"/>
                  </a:lnTo>
                  <a:lnTo>
                    <a:pt x="168" y="936"/>
                  </a:lnTo>
                  <a:lnTo>
                    <a:pt x="168" y="930"/>
                  </a:lnTo>
                  <a:lnTo>
                    <a:pt x="168" y="924"/>
                  </a:lnTo>
                  <a:lnTo>
                    <a:pt x="168" y="918"/>
                  </a:lnTo>
                  <a:lnTo>
                    <a:pt x="168" y="912"/>
                  </a:lnTo>
                  <a:lnTo>
                    <a:pt x="168" y="906"/>
                  </a:lnTo>
                  <a:lnTo>
                    <a:pt x="174" y="900"/>
                  </a:lnTo>
                  <a:lnTo>
                    <a:pt x="174" y="894"/>
                  </a:lnTo>
                  <a:lnTo>
                    <a:pt x="174" y="888"/>
                  </a:lnTo>
                  <a:lnTo>
                    <a:pt x="174" y="882"/>
                  </a:lnTo>
                  <a:lnTo>
                    <a:pt x="174" y="876"/>
                  </a:lnTo>
                  <a:lnTo>
                    <a:pt x="180" y="870"/>
                  </a:lnTo>
                  <a:lnTo>
                    <a:pt x="180" y="864"/>
                  </a:lnTo>
                  <a:lnTo>
                    <a:pt x="180" y="858"/>
                  </a:lnTo>
                  <a:lnTo>
                    <a:pt x="180" y="852"/>
                  </a:lnTo>
                  <a:lnTo>
                    <a:pt x="180" y="846"/>
                  </a:lnTo>
                  <a:lnTo>
                    <a:pt x="180" y="840"/>
                  </a:lnTo>
                  <a:lnTo>
                    <a:pt x="186" y="834"/>
                  </a:lnTo>
                  <a:lnTo>
                    <a:pt x="186" y="828"/>
                  </a:lnTo>
                  <a:lnTo>
                    <a:pt x="186" y="822"/>
                  </a:lnTo>
                  <a:lnTo>
                    <a:pt x="186" y="816"/>
                  </a:lnTo>
                  <a:lnTo>
                    <a:pt x="186" y="810"/>
                  </a:lnTo>
                  <a:lnTo>
                    <a:pt x="186" y="804"/>
                  </a:lnTo>
                  <a:lnTo>
                    <a:pt x="192" y="798"/>
                  </a:lnTo>
                  <a:lnTo>
                    <a:pt x="192" y="792"/>
                  </a:lnTo>
                  <a:lnTo>
                    <a:pt x="192" y="786"/>
                  </a:lnTo>
                  <a:lnTo>
                    <a:pt x="192" y="780"/>
                  </a:lnTo>
                  <a:lnTo>
                    <a:pt x="192" y="774"/>
                  </a:lnTo>
                  <a:lnTo>
                    <a:pt x="192" y="768"/>
                  </a:lnTo>
                  <a:lnTo>
                    <a:pt x="198" y="762"/>
                  </a:lnTo>
                  <a:lnTo>
                    <a:pt x="198" y="756"/>
                  </a:lnTo>
                  <a:lnTo>
                    <a:pt x="198" y="750"/>
                  </a:lnTo>
                  <a:lnTo>
                    <a:pt x="198" y="744"/>
                  </a:lnTo>
                  <a:lnTo>
                    <a:pt x="198" y="738"/>
                  </a:lnTo>
                  <a:lnTo>
                    <a:pt x="198" y="732"/>
                  </a:lnTo>
                  <a:lnTo>
                    <a:pt x="204" y="732"/>
                  </a:lnTo>
                  <a:lnTo>
                    <a:pt x="204" y="726"/>
                  </a:lnTo>
                  <a:lnTo>
                    <a:pt x="204" y="720"/>
                  </a:lnTo>
                  <a:lnTo>
                    <a:pt x="204" y="714"/>
                  </a:lnTo>
                  <a:lnTo>
                    <a:pt x="204" y="708"/>
                  </a:lnTo>
                  <a:lnTo>
                    <a:pt x="204" y="702"/>
                  </a:lnTo>
                  <a:lnTo>
                    <a:pt x="210" y="696"/>
                  </a:lnTo>
                  <a:lnTo>
                    <a:pt x="210" y="690"/>
                  </a:lnTo>
                  <a:lnTo>
                    <a:pt x="210" y="684"/>
                  </a:lnTo>
                  <a:lnTo>
                    <a:pt x="210" y="678"/>
                  </a:lnTo>
                  <a:lnTo>
                    <a:pt x="210" y="672"/>
                  </a:lnTo>
                  <a:lnTo>
                    <a:pt x="210" y="666"/>
                  </a:lnTo>
                  <a:lnTo>
                    <a:pt x="216" y="660"/>
                  </a:lnTo>
                  <a:lnTo>
                    <a:pt x="216" y="654"/>
                  </a:lnTo>
                  <a:lnTo>
                    <a:pt x="216" y="648"/>
                  </a:lnTo>
                  <a:lnTo>
                    <a:pt x="216" y="642"/>
                  </a:lnTo>
                  <a:lnTo>
                    <a:pt x="216" y="636"/>
                  </a:lnTo>
                  <a:lnTo>
                    <a:pt x="216" y="630"/>
                  </a:lnTo>
                  <a:lnTo>
                    <a:pt x="216" y="624"/>
                  </a:lnTo>
                  <a:lnTo>
                    <a:pt x="222" y="618"/>
                  </a:lnTo>
                  <a:lnTo>
                    <a:pt x="222" y="612"/>
                  </a:lnTo>
                  <a:lnTo>
                    <a:pt x="222" y="606"/>
                  </a:lnTo>
                  <a:lnTo>
                    <a:pt x="222" y="600"/>
                  </a:lnTo>
                  <a:lnTo>
                    <a:pt x="222" y="594"/>
                  </a:lnTo>
                  <a:lnTo>
                    <a:pt x="222" y="588"/>
                  </a:lnTo>
                  <a:lnTo>
                    <a:pt x="228" y="582"/>
                  </a:lnTo>
                  <a:lnTo>
                    <a:pt x="228" y="576"/>
                  </a:lnTo>
                  <a:lnTo>
                    <a:pt x="228" y="570"/>
                  </a:lnTo>
                  <a:lnTo>
                    <a:pt x="228" y="564"/>
                  </a:lnTo>
                  <a:lnTo>
                    <a:pt x="228" y="558"/>
                  </a:lnTo>
                  <a:lnTo>
                    <a:pt x="228" y="552"/>
                  </a:lnTo>
                  <a:lnTo>
                    <a:pt x="234" y="546"/>
                  </a:lnTo>
                  <a:lnTo>
                    <a:pt x="234" y="540"/>
                  </a:lnTo>
                  <a:lnTo>
                    <a:pt x="234" y="534"/>
                  </a:lnTo>
                  <a:lnTo>
                    <a:pt x="234" y="528"/>
                  </a:lnTo>
                  <a:lnTo>
                    <a:pt x="234" y="522"/>
                  </a:lnTo>
                  <a:lnTo>
                    <a:pt x="234" y="516"/>
                  </a:lnTo>
                  <a:lnTo>
                    <a:pt x="234" y="510"/>
                  </a:lnTo>
                  <a:lnTo>
                    <a:pt x="240" y="510"/>
                  </a:lnTo>
                  <a:lnTo>
                    <a:pt x="240" y="504"/>
                  </a:lnTo>
                  <a:lnTo>
                    <a:pt x="240" y="498"/>
                  </a:lnTo>
                  <a:lnTo>
                    <a:pt x="240" y="492"/>
                  </a:lnTo>
                  <a:lnTo>
                    <a:pt x="240" y="486"/>
                  </a:lnTo>
                  <a:lnTo>
                    <a:pt x="240" y="480"/>
                  </a:lnTo>
                  <a:lnTo>
                    <a:pt x="240" y="474"/>
                  </a:lnTo>
                  <a:lnTo>
                    <a:pt x="246" y="468"/>
                  </a:lnTo>
                  <a:lnTo>
                    <a:pt x="246" y="462"/>
                  </a:lnTo>
                  <a:lnTo>
                    <a:pt x="246" y="456"/>
                  </a:lnTo>
                  <a:lnTo>
                    <a:pt x="246" y="450"/>
                  </a:lnTo>
                  <a:lnTo>
                    <a:pt x="246" y="444"/>
                  </a:lnTo>
                  <a:lnTo>
                    <a:pt x="246" y="438"/>
                  </a:lnTo>
                  <a:lnTo>
                    <a:pt x="252" y="432"/>
                  </a:lnTo>
                  <a:lnTo>
                    <a:pt x="252" y="426"/>
                  </a:lnTo>
                  <a:lnTo>
                    <a:pt x="252" y="420"/>
                  </a:lnTo>
                  <a:lnTo>
                    <a:pt x="252" y="414"/>
                  </a:lnTo>
                  <a:lnTo>
                    <a:pt x="252" y="408"/>
                  </a:lnTo>
                  <a:lnTo>
                    <a:pt x="252" y="402"/>
                  </a:lnTo>
                  <a:lnTo>
                    <a:pt x="252" y="396"/>
                  </a:lnTo>
                  <a:lnTo>
                    <a:pt x="258" y="390"/>
                  </a:lnTo>
                  <a:lnTo>
                    <a:pt x="258" y="384"/>
                  </a:lnTo>
                  <a:lnTo>
                    <a:pt x="258" y="378"/>
                  </a:lnTo>
                  <a:lnTo>
                    <a:pt x="258" y="372"/>
                  </a:lnTo>
                  <a:lnTo>
                    <a:pt x="258" y="366"/>
                  </a:lnTo>
                  <a:lnTo>
                    <a:pt x="258" y="360"/>
                  </a:lnTo>
                  <a:lnTo>
                    <a:pt x="264" y="354"/>
                  </a:lnTo>
                  <a:lnTo>
                    <a:pt x="264" y="348"/>
                  </a:lnTo>
                  <a:lnTo>
                    <a:pt x="264" y="342"/>
                  </a:lnTo>
                  <a:lnTo>
                    <a:pt x="264" y="336"/>
                  </a:lnTo>
                  <a:lnTo>
                    <a:pt x="264" y="330"/>
                  </a:lnTo>
                  <a:lnTo>
                    <a:pt x="264" y="324"/>
                  </a:lnTo>
                  <a:lnTo>
                    <a:pt x="270" y="318"/>
                  </a:lnTo>
                  <a:lnTo>
                    <a:pt x="270" y="312"/>
                  </a:lnTo>
                  <a:lnTo>
                    <a:pt x="270" y="306"/>
                  </a:lnTo>
                  <a:lnTo>
                    <a:pt x="270" y="300"/>
                  </a:lnTo>
                  <a:lnTo>
                    <a:pt x="270" y="294"/>
                  </a:lnTo>
                  <a:lnTo>
                    <a:pt x="270" y="288"/>
                  </a:lnTo>
                  <a:lnTo>
                    <a:pt x="270" y="282"/>
                  </a:lnTo>
                  <a:lnTo>
                    <a:pt x="276" y="282"/>
                  </a:lnTo>
                  <a:lnTo>
                    <a:pt x="276" y="276"/>
                  </a:lnTo>
                  <a:lnTo>
                    <a:pt x="276" y="270"/>
                  </a:lnTo>
                  <a:lnTo>
                    <a:pt x="276" y="264"/>
                  </a:lnTo>
                  <a:lnTo>
                    <a:pt x="276" y="258"/>
                  </a:lnTo>
                  <a:lnTo>
                    <a:pt x="276" y="252"/>
                  </a:lnTo>
                  <a:lnTo>
                    <a:pt x="276" y="246"/>
                  </a:lnTo>
                  <a:lnTo>
                    <a:pt x="282" y="240"/>
                  </a:lnTo>
                  <a:lnTo>
                    <a:pt x="282" y="234"/>
                  </a:lnTo>
                  <a:lnTo>
                    <a:pt x="282" y="228"/>
                  </a:lnTo>
                  <a:lnTo>
                    <a:pt x="282" y="222"/>
                  </a:lnTo>
                  <a:lnTo>
                    <a:pt x="282" y="216"/>
                  </a:lnTo>
                  <a:lnTo>
                    <a:pt x="282" y="210"/>
                  </a:lnTo>
                  <a:lnTo>
                    <a:pt x="288" y="204"/>
                  </a:lnTo>
                  <a:lnTo>
                    <a:pt x="288" y="198"/>
                  </a:lnTo>
                  <a:lnTo>
                    <a:pt x="288" y="192"/>
                  </a:lnTo>
                  <a:lnTo>
                    <a:pt x="288" y="186"/>
                  </a:lnTo>
                  <a:lnTo>
                    <a:pt x="288" y="180"/>
                  </a:lnTo>
                  <a:lnTo>
                    <a:pt x="288" y="174"/>
                  </a:lnTo>
                  <a:lnTo>
                    <a:pt x="288" y="168"/>
                  </a:lnTo>
                  <a:lnTo>
                    <a:pt x="294" y="168"/>
                  </a:lnTo>
                  <a:lnTo>
                    <a:pt x="294" y="162"/>
                  </a:lnTo>
                  <a:lnTo>
                    <a:pt x="294" y="156"/>
                  </a:lnTo>
                  <a:lnTo>
                    <a:pt x="294" y="150"/>
                  </a:lnTo>
                  <a:lnTo>
                    <a:pt x="294" y="144"/>
                  </a:lnTo>
                  <a:lnTo>
                    <a:pt x="294" y="138"/>
                  </a:lnTo>
                  <a:lnTo>
                    <a:pt x="294" y="132"/>
                  </a:lnTo>
                  <a:lnTo>
                    <a:pt x="300" y="132"/>
                  </a:lnTo>
                  <a:lnTo>
                    <a:pt x="300" y="126"/>
                  </a:lnTo>
                  <a:lnTo>
                    <a:pt x="300" y="120"/>
                  </a:lnTo>
                  <a:lnTo>
                    <a:pt x="300" y="114"/>
                  </a:lnTo>
                  <a:lnTo>
                    <a:pt x="300" y="108"/>
                  </a:lnTo>
                  <a:lnTo>
                    <a:pt x="300" y="102"/>
                  </a:lnTo>
                  <a:lnTo>
                    <a:pt x="306" y="96"/>
                  </a:lnTo>
                  <a:lnTo>
                    <a:pt x="306" y="90"/>
                  </a:lnTo>
                  <a:lnTo>
                    <a:pt x="306" y="84"/>
                  </a:lnTo>
                  <a:lnTo>
                    <a:pt x="306" y="78"/>
                  </a:lnTo>
                  <a:lnTo>
                    <a:pt x="306" y="72"/>
                  </a:lnTo>
                  <a:lnTo>
                    <a:pt x="306" y="66"/>
                  </a:lnTo>
                  <a:lnTo>
                    <a:pt x="312" y="60"/>
                  </a:lnTo>
                  <a:lnTo>
                    <a:pt x="312" y="54"/>
                  </a:lnTo>
                  <a:lnTo>
                    <a:pt x="312" y="48"/>
                  </a:lnTo>
                  <a:lnTo>
                    <a:pt x="312" y="42"/>
                  </a:lnTo>
                  <a:lnTo>
                    <a:pt x="312" y="36"/>
                  </a:lnTo>
                  <a:lnTo>
                    <a:pt x="312" y="30"/>
                  </a:lnTo>
                  <a:lnTo>
                    <a:pt x="318" y="24"/>
                  </a:lnTo>
                  <a:lnTo>
                    <a:pt x="318" y="18"/>
                  </a:lnTo>
                  <a:lnTo>
                    <a:pt x="318" y="12"/>
                  </a:lnTo>
                  <a:lnTo>
                    <a:pt x="318" y="6"/>
                  </a:lnTo>
                  <a:lnTo>
                    <a:pt x="318" y="0"/>
                  </a:lnTo>
                </a:path>
              </a:pathLst>
            </a:custGeom>
            <a:noFill/>
            <a:ln w="28575">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ES"/>
            </a:p>
          </p:txBody>
        </p:sp>
        <p:sp>
          <p:nvSpPr>
            <p:cNvPr id="529430" name="AutoShape 22"/>
            <p:cNvSpPr>
              <a:spLocks noChangeArrowheads="1"/>
            </p:cNvSpPr>
            <p:nvPr/>
          </p:nvSpPr>
          <p:spPr bwMode="auto">
            <a:xfrm>
              <a:off x="3368" y="2524"/>
              <a:ext cx="288" cy="480"/>
            </a:xfrm>
            <a:prstGeom prst="upArrow">
              <a:avLst>
                <a:gd name="adj1" fmla="val 50000"/>
                <a:gd name="adj2" fmla="val 41667"/>
              </a:avLst>
            </a:prstGeom>
            <a:solidFill>
              <a:schemeClr val="tx1"/>
            </a:solidFill>
            <a:ln w="317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529431" name="Text Box 23"/>
            <p:cNvSpPr txBox="1">
              <a:spLocks noChangeArrowheads="1"/>
            </p:cNvSpPr>
            <p:nvPr/>
          </p:nvSpPr>
          <p:spPr bwMode="auto">
            <a:xfrm>
              <a:off x="2517" y="3033"/>
              <a:ext cx="2955" cy="8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317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ES_tradnl" altLang="es-ES" sz="2000" dirty="0">
                  <a:effectLst>
                    <a:outerShdw blurRad="38100" dist="38100" dir="2700000" algn="tl">
                      <a:srgbClr val="000000"/>
                    </a:outerShdw>
                  </a:effectLst>
                </a:rPr>
                <a:t>TENSIÓN RESULTANTE DE LA CONMUTACIÓN DEL CICLOCONVERTIDOR (en negro)</a:t>
              </a:r>
            </a:p>
            <a:p>
              <a:pPr algn="ctr"/>
              <a:r>
                <a:rPr lang="es-ES_tradnl" altLang="es-ES" sz="1800" dirty="0">
                  <a:effectLst>
                    <a:outerShdw blurRad="38100" dist="38100" dir="2700000" algn="tl">
                      <a:srgbClr val="000000"/>
                    </a:outerShdw>
                  </a:effectLst>
                </a:rPr>
                <a:t>(Frecuencia y amplitud variables)</a:t>
              </a:r>
              <a:endParaRPr lang="es-ES" altLang="es-ES" sz="1800" dirty="0">
                <a:effectLst>
                  <a:outerShdw blurRad="38100" dist="38100" dir="2700000" algn="tl">
                    <a:srgbClr val="000000"/>
                  </a:outerShdw>
                </a:effectLst>
              </a:endParaRPr>
            </a:p>
          </p:txBody>
        </p:sp>
      </p:grpSp>
    </p:spTree>
  </p:cSld>
  <p:clrMapOvr>
    <a:masterClrMapping/>
  </p:clrMapOvr>
  <p:transition>
    <p:cover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ChangeArrowheads="1"/>
          </p:cNvSpPr>
          <p:nvPr/>
        </p:nvSpPr>
        <p:spPr bwMode="auto">
          <a:xfrm>
            <a:off x="152400" y="304800"/>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a:latin typeface="Tahoma" pitchFamily="34" charset="0"/>
              </a:rPr>
              <a:t>8.1. La máquina síncrona: generalidades I</a:t>
            </a:r>
            <a:endParaRPr lang="es-ES_tradnl" altLang="es-ES" b="0">
              <a:latin typeface="Tahoma" pitchFamily="34" charset="0"/>
            </a:endParaRPr>
          </a:p>
        </p:txBody>
      </p:sp>
      <p:sp>
        <p:nvSpPr>
          <p:cNvPr id="498691" name="Text Box 3"/>
          <p:cNvSpPr txBox="1">
            <a:spLocks noChangeArrowheads="1"/>
          </p:cNvSpPr>
          <p:nvPr/>
        </p:nvSpPr>
        <p:spPr bwMode="auto">
          <a:xfrm>
            <a:off x="444500" y="1800944"/>
            <a:ext cx="4191000" cy="1616075"/>
          </a:xfrm>
          <a:prstGeom prst="rect">
            <a:avLst/>
          </a:prstGeom>
          <a:gradFill rotWithShape="0">
            <a:gsLst>
              <a:gs pos="0">
                <a:srgbClr val="008000">
                  <a:gamma/>
                  <a:shade val="46275"/>
                  <a:invGamma/>
                </a:srgbClr>
              </a:gs>
              <a:gs pos="100000">
                <a:srgbClr val="008000"/>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2000" dirty="0">
                <a:effectLst>
                  <a:outerShdw blurRad="38100" dist="38100" dir="2700000" algn="tl">
                    <a:srgbClr val="000000"/>
                  </a:outerShdw>
                </a:effectLst>
              </a:rPr>
              <a:t>La máquina síncrona utiliza un estator constituido por un devanado trifásico distribuido a 120º </a:t>
            </a:r>
            <a:r>
              <a:rPr lang="es-ES_tradnl" altLang="es-ES" sz="2000" u="sng" dirty="0">
                <a:effectLst>
                  <a:outerShdw blurRad="38100" dist="38100" dir="2700000" algn="tl">
                    <a:srgbClr val="000000"/>
                  </a:outerShdw>
                </a:effectLst>
              </a:rPr>
              <a:t>idéntico</a:t>
            </a:r>
            <a:r>
              <a:rPr lang="es-ES_tradnl" altLang="es-ES" sz="2000" dirty="0">
                <a:effectLst>
                  <a:outerShdw blurRad="38100" dist="38100" dir="2700000" algn="tl">
                    <a:srgbClr val="000000"/>
                  </a:outerShdw>
                </a:effectLst>
              </a:rPr>
              <a:t> al de la máquina asíncrona</a:t>
            </a:r>
            <a:endParaRPr lang="es-ES_tradnl" altLang="es-ES" sz="2000" b="0" dirty="0">
              <a:effectLst>
                <a:outerShdw blurRad="38100" dist="38100" dir="2700000" algn="tl">
                  <a:srgbClr val="000000"/>
                </a:outerShdw>
              </a:effectLst>
              <a:latin typeface="Times New Roman" pitchFamily="18" charset="0"/>
            </a:endParaRPr>
          </a:p>
        </p:txBody>
      </p:sp>
      <p:sp>
        <p:nvSpPr>
          <p:cNvPr id="498692" name="Text Box 4"/>
          <p:cNvSpPr txBox="1">
            <a:spLocks noChangeArrowheads="1"/>
          </p:cNvSpPr>
          <p:nvPr/>
        </p:nvSpPr>
        <p:spPr bwMode="auto">
          <a:xfrm>
            <a:off x="5715000" y="1813644"/>
            <a:ext cx="3048000" cy="2225675"/>
          </a:xfrm>
          <a:prstGeom prst="rect">
            <a:avLst/>
          </a:prstGeom>
          <a:gradFill rotWithShape="0">
            <a:gsLst>
              <a:gs pos="0">
                <a:srgbClr val="008000">
                  <a:gamma/>
                  <a:shade val="46275"/>
                  <a:invGamma/>
                </a:srgbClr>
              </a:gs>
              <a:gs pos="100000">
                <a:srgbClr val="008000"/>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0080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2000">
                <a:effectLst>
                  <a:outerShdw blurRad="38100" dist="38100" dir="2700000" algn="tl">
                    <a:srgbClr val="000000"/>
                  </a:outerShdw>
                </a:effectLst>
              </a:rPr>
              <a:t>El rotor está formado por un devanado alimentado desde el exterior a través de escobillas y anillos rozantes mediante corriente continua</a:t>
            </a:r>
            <a:endParaRPr lang="es-ES_tradnl" altLang="es-ES" sz="2000" b="0">
              <a:effectLst>
                <a:outerShdw blurRad="38100" dist="38100" dir="2700000" algn="tl">
                  <a:srgbClr val="000000"/>
                </a:outerShdw>
              </a:effectLst>
              <a:latin typeface="Times New Roman" pitchFamily="18" charset="0"/>
            </a:endParaRPr>
          </a:p>
        </p:txBody>
      </p:sp>
      <p:sp>
        <p:nvSpPr>
          <p:cNvPr id="498693" name="Text Box 5"/>
          <p:cNvSpPr txBox="1">
            <a:spLocks noChangeArrowheads="1"/>
          </p:cNvSpPr>
          <p:nvPr/>
        </p:nvSpPr>
        <p:spPr bwMode="auto">
          <a:xfrm>
            <a:off x="444500" y="3629744"/>
            <a:ext cx="4191000" cy="701675"/>
          </a:xfrm>
          <a:prstGeom prst="rect">
            <a:avLst/>
          </a:prstGeom>
          <a:gradFill rotWithShape="0">
            <a:gsLst>
              <a:gs pos="0">
                <a:srgbClr val="808080">
                  <a:gamma/>
                  <a:shade val="46275"/>
                  <a:invGamma/>
                </a:srgbClr>
              </a:gs>
              <a:gs pos="100000">
                <a:srgbClr val="808080"/>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80808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flatTx/>
          </a:bodyPr>
          <a:lstStyle/>
          <a:p>
            <a:pPr algn="ctr">
              <a:spcBef>
                <a:spcPct val="0"/>
              </a:spcBef>
            </a:pPr>
            <a:r>
              <a:rPr lang="es-ES_tradnl" altLang="es-ES" sz="2000">
                <a:effectLst>
                  <a:outerShdw blurRad="38100" dist="38100" dir="2700000" algn="tl">
                    <a:srgbClr val="000000"/>
                  </a:outerShdw>
                </a:effectLst>
              </a:rPr>
              <a:t>El rotor puede ser liso o de polos salientes</a:t>
            </a:r>
            <a:endParaRPr lang="es-ES_tradnl" altLang="es-ES" sz="2000" b="0">
              <a:effectLst>
                <a:outerShdw blurRad="38100" dist="38100" dir="2700000" algn="tl">
                  <a:srgbClr val="000000"/>
                </a:outerShdw>
              </a:effectLst>
              <a:latin typeface="Times New Roman" pitchFamily="18" charset="0"/>
            </a:endParaRPr>
          </a:p>
        </p:txBody>
      </p:sp>
      <p:sp>
        <p:nvSpPr>
          <p:cNvPr id="498694" name="Text Box 6"/>
          <p:cNvSpPr txBox="1">
            <a:spLocks noChangeArrowheads="1"/>
          </p:cNvSpPr>
          <p:nvPr/>
        </p:nvSpPr>
        <p:spPr bwMode="auto">
          <a:xfrm>
            <a:off x="444500" y="4620344"/>
            <a:ext cx="8305800" cy="1006475"/>
          </a:xfrm>
          <a:prstGeom prst="rect">
            <a:avLst/>
          </a:prstGeom>
          <a:gradFill rotWithShape="0">
            <a:gsLst>
              <a:gs pos="0">
                <a:srgbClr val="FF6600">
                  <a:gamma/>
                  <a:shade val="46275"/>
                  <a:invGamma/>
                </a:srgbClr>
              </a:gs>
              <a:gs pos="100000">
                <a:srgbClr val="FF6600"/>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FF6600"/>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2000">
                <a:effectLst>
                  <a:outerShdw blurRad="38100" dist="38100" dir="2700000" algn="tl">
                    <a:srgbClr val="000000"/>
                  </a:outerShdw>
                </a:effectLst>
              </a:rPr>
              <a:t>Industrialmente es el generador utilizado en la mayoría de las centrales eléctricas: turboalternadores y grandes alternadores hidráulicos</a:t>
            </a:r>
            <a:endParaRPr lang="es-ES_tradnl" altLang="es-ES" sz="2000" b="0">
              <a:effectLst>
                <a:outerShdw blurRad="38100" dist="38100" dir="2700000" algn="tl">
                  <a:srgbClr val="000000"/>
                </a:outerShdw>
              </a:effectLst>
              <a:latin typeface="Times New Roman" pitchFamily="18" charset="0"/>
            </a:endParaRPr>
          </a:p>
        </p:txBody>
      </p:sp>
      <p:sp>
        <p:nvSpPr>
          <p:cNvPr id="498695" name="Text Box 7"/>
          <p:cNvSpPr txBox="1">
            <a:spLocks noChangeArrowheads="1"/>
          </p:cNvSpPr>
          <p:nvPr/>
        </p:nvSpPr>
        <p:spPr bwMode="auto">
          <a:xfrm>
            <a:off x="444500" y="5823669"/>
            <a:ext cx="8305800" cy="701675"/>
          </a:xfrm>
          <a:prstGeom prst="rect">
            <a:avLst/>
          </a:prstGeom>
          <a:gradFill rotWithShape="0">
            <a:gsLst>
              <a:gs pos="0">
                <a:srgbClr val="CC0099">
                  <a:gamma/>
                  <a:shade val="46275"/>
                  <a:invGamma/>
                </a:srgbClr>
              </a:gs>
              <a:gs pos="100000">
                <a:srgbClr val="CC0099"/>
              </a:gs>
            </a:gsLst>
            <a:lin ang="2700000" scaled="1"/>
          </a:gradFill>
          <a:ln>
            <a:noFill/>
          </a:ln>
          <a:effectLst/>
          <a:scene3d>
            <a:camera prst="legacyObliqueTopRight"/>
            <a:lightRig rig="legacyFlat3" dir="b"/>
          </a:scene3d>
          <a:sp3d extrusionH="49200" prstMaterial="legacyMatte">
            <a:bevelT w="13500" h="13500" prst="angle"/>
            <a:bevelB w="13500" h="13500" prst="angle"/>
            <a:extrusionClr>
              <a:srgbClr val="CC0099"/>
            </a:extrusionClr>
          </a:sp3d>
          <a:extLst>
            <a:ext uri="{91240B29-F687-4F45-9708-019B960494DF}">
              <a14:hiddenLine xmlns:a14="http://schemas.microsoft.com/office/drawing/2010/main" w="317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spcBef>
                <a:spcPct val="0"/>
              </a:spcBef>
            </a:pPr>
            <a:r>
              <a:rPr lang="es-ES_tradnl" altLang="es-ES" sz="2000">
                <a:effectLst>
                  <a:outerShdw blurRad="38100" dist="38100" dir="2700000" algn="tl">
                    <a:srgbClr val="000000"/>
                  </a:outerShdw>
                </a:effectLst>
              </a:rPr>
              <a:t>Como motor se usa principalmente cuando la potencia demandada es muy elevada &gt;1 MW</a:t>
            </a:r>
            <a:endParaRPr lang="es-ES_tradnl" altLang="es-ES" sz="2000" b="0">
              <a:effectLst>
                <a:outerShdw blurRad="38100" dist="38100" dir="2700000" algn="tl">
                  <a:srgbClr val="000000"/>
                </a:outerShdw>
              </a:effectLst>
              <a:latin typeface="Times New Roman" pitchFamily="18" charset="0"/>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98692"/>
                                        </p:tgtEl>
                                        <p:attrNameLst>
                                          <p:attrName>style.visibility</p:attrName>
                                        </p:attrNameLst>
                                      </p:cBhvr>
                                      <p:to>
                                        <p:strVal val="visible"/>
                                      </p:to>
                                    </p:set>
                                    <p:anim calcmode="lin" valueType="num">
                                      <p:cBhvr>
                                        <p:cTn id="7" dur="500" fill="hold"/>
                                        <p:tgtEl>
                                          <p:spTgt spid="498692"/>
                                        </p:tgtEl>
                                        <p:attrNameLst>
                                          <p:attrName>ppt_w</p:attrName>
                                        </p:attrNameLst>
                                      </p:cBhvr>
                                      <p:tavLst>
                                        <p:tav tm="0">
                                          <p:val>
                                            <p:fltVal val="0"/>
                                          </p:val>
                                        </p:tav>
                                        <p:tav tm="100000">
                                          <p:val>
                                            <p:strVal val="#ppt_w"/>
                                          </p:val>
                                        </p:tav>
                                      </p:tavLst>
                                    </p:anim>
                                    <p:anim calcmode="lin" valueType="num">
                                      <p:cBhvr>
                                        <p:cTn id="8" dur="500" fill="hold"/>
                                        <p:tgtEl>
                                          <p:spTgt spid="498692"/>
                                        </p:tgtEl>
                                        <p:attrNameLst>
                                          <p:attrName>ppt_h</p:attrName>
                                        </p:attrNameLst>
                                      </p:cBhvr>
                                      <p:tavLst>
                                        <p:tav tm="0">
                                          <p:val>
                                            <p:fltVal val="0"/>
                                          </p:val>
                                        </p:tav>
                                        <p:tav tm="100000">
                                          <p:val>
                                            <p:strVal val="#ppt_h"/>
                                          </p:val>
                                        </p:tav>
                                      </p:tavLst>
                                    </p:anim>
                                    <p:anim calcmode="lin" valueType="num">
                                      <p:cBhvr>
                                        <p:cTn id="9" dur="500" fill="hold"/>
                                        <p:tgtEl>
                                          <p:spTgt spid="498692"/>
                                        </p:tgtEl>
                                        <p:attrNameLst>
                                          <p:attrName>ppt_x</p:attrName>
                                        </p:attrNameLst>
                                      </p:cBhvr>
                                      <p:tavLst>
                                        <p:tav tm="0">
                                          <p:val>
                                            <p:fltVal val="0.5"/>
                                          </p:val>
                                        </p:tav>
                                        <p:tav tm="100000">
                                          <p:val>
                                            <p:strVal val="#ppt_x"/>
                                          </p:val>
                                        </p:tav>
                                      </p:tavLst>
                                    </p:anim>
                                    <p:anim calcmode="lin" valueType="num">
                                      <p:cBhvr>
                                        <p:cTn id="10" dur="500" fill="hold"/>
                                        <p:tgtEl>
                                          <p:spTgt spid="49869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498693"/>
                                        </p:tgtEl>
                                        <p:attrNameLst>
                                          <p:attrName>style.visibility</p:attrName>
                                        </p:attrNameLst>
                                      </p:cBhvr>
                                      <p:to>
                                        <p:strVal val="visible"/>
                                      </p:to>
                                    </p:set>
                                    <p:anim calcmode="lin" valueType="num">
                                      <p:cBhvr>
                                        <p:cTn id="15" dur="500" fill="hold"/>
                                        <p:tgtEl>
                                          <p:spTgt spid="498693"/>
                                        </p:tgtEl>
                                        <p:attrNameLst>
                                          <p:attrName>ppt_w</p:attrName>
                                        </p:attrNameLst>
                                      </p:cBhvr>
                                      <p:tavLst>
                                        <p:tav tm="0">
                                          <p:val>
                                            <p:fltVal val="0"/>
                                          </p:val>
                                        </p:tav>
                                        <p:tav tm="100000">
                                          <p:val>
                                            <p:strVal val="#ppt_w"/>
                                          </p:val>
                                        </p:tav>
                                      </p:tavLst>
                                    </p:anim>
                                    <p:anim calcmode="lin" valueType="num">
                                      <p:cBhvr>
                                        <p:cTn id="16" dur="500" fill="hold"/>
                                        <p:tgtEl>
                                          <p:spTgt spid="498693"/>
                                        </p:tgtEl>
                                        <p:attrNameLst>
                                          <p:attrName>ppt_h</p:attrName>
                                        </p:attrNameLst>
                                      </p:cBhvr>
                                      <p:tavLst>
                                        <p:tav tm="0">
                                          <p:val>
                                            <p:fltVal val="0"/>
                                          </p:val>
                                        </p:tav>
                                        <p:tav tm="100000">
                                          <p:val>
                                            <p:strVal val="#ppt_h"/>
                                          </p:val>
                                        </p:tav>
                                      </p:tavLst>
                                    </p:anim>
                                    <p:anim calcmode="lin" valueType="num">
                                      <p:cBhvr>
                                        <p:cTn id="17" dur="500" fill="hold"/>
                                        <p:tgtEl>
                                          <p:spTgt spid="498693"/>
                                        </p:tgtEl>
                                        <p:attrNameLst>
                                          <p:attrName>ppt_x</p:attrName>
                                        </p:attrNameLst>
                                      </p:cBhvr>
                                      <p:tavLst>
                                        <p:tav tm="0">
                                          <p:val>
                                            <p:fltVal val="0.5"/>
                                          </p:val>
                                        </p:tav>
                                        <p:tav tm="100000">
                                          <p:val>
                                            <p:strVal val="#ppt_x"/>
                                          </p:val>
                                        </p:tav>
                                      </p:tavLst>
                                    </p:anim>
                                    <p:anim calcmode="lin" valueType="num">
                                      <p:cBhvr>
                                        <p:cTn id="18" dur="500" fill="hold"/>
                                        <p:tgtEl>
                                          <p:spTgt spid="498693"/>
                                        </p:tgtEl>
                                        <p:attrNameLst>
                                          <p:attrName>ppt_y</p:attrName>
                                        </p:attrNameLst>
                                      </p:cBhvr>
                                      <p:tavLst>
                                        <p:tav tm="0">
                                          <p:val>
                                            <p:fltVal val="0.5"/>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498694"/>
                                        </p:tgtEl>
                                        <p:attrNameLst>
                                          <p:attrName>style.visibility</p:attrName>
                                        </p:attrNameLst>
                                      </p:cBhvr>
                                      <p:to>
                                        <p:strVal val="visible"/>
                                      </p:to>
                                    </p:set>
                                    <p:anim calcmode="lin" valueType="num">
                                      <p:cBhvr>
                                        <p:cTn id="23" dur="500" fill="hold"/>
                                        <p:tgtEl>
                                          <p:spTgt spid="498694"/>
                                        </p:tgtEl>
                                        <p:attrNameLst>
                                          <p:attrName>ppt_w</p:attrName>
                                        </p:attrNameLst>
                                      </p:cBhvr>
                                      <p:tavLst>
                                        <p:tav tm="0">
                                          <p:val>
                                            <p:fltVal val="0"/>
                                          </p:val>
                                        </p:tav>
                                        <p:tav tm="100000">
                                          <p:val>
                                            <p:strVal val="#ppt_w"/>
                                          </p:val>
                                        </p:tav>
                                      </p:tavLst>
                                    </p:anim>
                                    <p:anim calcmode="lin" valueType="num">
                                      <p:cBhvr>
                                        <p:cTn id="24" dur="500" fill="hold"/>
                                        <p:tgtEl>
                                          <p:spTgt spid="498694"/>
                                        </p:tgtEl>
                                        <p:attrNameLst>
                                          <p:attrName>ppt_h</p:attrName>
                                        </p:attrNameLst>
                                      </p:cBhvr>
                                      <p:tavLst>
                                        <p:tav tm="0">
                                          <p:val>
                                            <p:fltVal val="0"/>
                                          </p:val>
                                        </p:tav>
                                        <p:tav tm="100000">
                                          <p:val>
                                            <p:strVal val="#ppt_h"/>
                                          </p:val>
                                        </p:tav>
                                      </p:tavLst>
                                    </p:anim>
                                    <p:anim calcmode="lin" valueType="num">
                                      <p:cBhvr>
                                        <p:cTn id="25" dur="500" fill="hold"/>
                                        <p:tgtEl>
                                          <p:spTgt spid="498694"/>
                                        </p:tgtEl>
                                        <p:attrNameLst>
                                          <p:attrName>ppt_x</p:attrName>
                                        </p:attrNameLst>
                                      </p:cBhvr>
                                      <p:tavLst>
                                        <p:tav tm="0">
                                          <p:val>
                                            <p:fltVal val="0.5"/>
                                          </p:val>
                                        </p:tav>
                                        <p:tav tm="100000">
                                          <p:val>
                                            <p:strVal val="#ppt_x"/>
                                          </p:val>
                                        </p:tav>
                                      </p:tavLst>
                                    </p:anim>
                                    <p:anim calcmode="lin" valueType="num">
                                      <p:cBhvr>
                                        <p:cTn id="26" dur="500" fill="hold"/>
                                        <p:tgtEl>
                                          <p:spTgt spid="498694"/>
                                        </p:tgtEl>
                                        <p:attrNameLst>
                                          <p:attrName>ppt_y</p:attrName>
                                        </p:attrNameLst>
                                      </p:cBhvr>
                                      <p:tavLst>
                                        <p:tav tm="0">
                                          <p:val>
                                            <p:fltVal val="0.5"/>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528" fill="hold" grpId="0" nodeType="clickEffect">
                                  <p:stCondLst>
                                    <p:cond delay="0"/>
                                  </p:stCondLst>
                                  <p:childTnLst>
                                    <p:set>
                                      <p:cBhvr>
                                        <p:cTn id="30" dur="1" fill="hold">
                                          <p:stCondLst>
                                            <p:cond delay="0"/>
                                          </p:stCondLst>
                                        </p:cTn>
                                        <p:tgtEl>
                                          <p:spTgt spid="498695"/>
                                        </p:tgtEl>
                                        <p:attrNameLst>
                                          <p:attrName>style.visibility</p:attrName>
                                        </p:attrNameLst>
                                      </p:cBhvr>
                                      <p:to>
                                        <p:strVal val="visible"/>
                                      </p:to>
                                    </p:set>
                                    <p:anim calcmode="lin" valueType="num">
                                      <p:cBhvr>
                                        <p:cTn id="31" dur="500" fill="hold"/>
                                        <p:tgtEl>
                                          <p:spTgt spid="498695"/>
                                        </p:tgtEl>
                                        <p:attrNameLst>
                                          <p:attrName>ppt_w</p:attrName>
                                        </p:attrNameLst>
                                      </p:cBhvr>
                                      <p:tavLst>
                                        <p:tav tm="0">
                                          <p:val>
                                            <p:fltVal val="0"/>
                                          </p:val>
                                        </p:tav>
                                        <p:tav tm="100000">
                                          <p:val>
                                            <p:strVal val="#ppt_w"/>
                                          </p:val>
                                        </p:tav>
                                      </p:tavLst>
                                    </p:anim>
                                    <p:anim calcmode="lin" valueType="num">
                                      <p:cBhvr>
                                        <p:cTn id="32" dur="500" fill="hold"/>
                                        <p:tgtEl>
                                          <p:spTgt spid="498695"/>
                                        </p:tgtEl>
                                        <p:attrNameLst>
                                          <p:attrName>ppt_h</p:attrName>
                                        </p:attrNameLst>
                                      </p:cBhvr>
                                      <p:tavLst>
                                        <p:tav tm="0">
                                          <p:val>
                                            <p:fltVal val="0"/>
                                          </p:val>
                                        </p:tav>
                                        <p:tav tm="100000">
                                          <p:val>
                                            <p:strVal val="#ppt_h"/>
                                          </p:val>
                                        </p:tav>
                                      </p:tavLst>
                                    </p:anim>
                                    <p:anim calcmode="lin" valueType="num">
                                      <p:cBhvr>
                                        <p:cTn id="33" dur="500" fill="hold"/>
                                        <p:tgtEl>
                                          <p:spTgt spid="498695"/>
                                        </p:tgtEl>
                                        <p:attrNameLst>
                                          <p:attrName>ppt_x</p:attrName>
                                        </p:attrNameLst>
                                      </p:cBhvr>
                                      <p:tavLst>
                                        <p:tav tm="0">
                                          <p:val>
                                            <p:fltVal val="0.5"/>
                                          </p:val>
                                        </p:tav>
                                        <p:tav tm="100000">
                                          <p:val>
                                            <p:strVal val="#ppt_x"/>
                                          </p:val>
                                        </p:tav>
                                      </p:tavLst>
                                    </p:anim>
                                    <p:anim calcmode="lin" valueType="num">
                                      <p:cBhvr>
                                        <p:cTn id="34" dur="500" fill="hold"/>
                                        <p:tgtEl>
                                          <p:spTgt spid="49869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2" grpId="0" animBg="1" autoUpdateAnimBg="0"/>
      <p:bldP spid="498693" grpId="0" animBg="1" autoUpdateAnimBg="0"/>
      <p:bldP spid="498694" grpId="0" animBg="1" autoUpdateAnimBg="0"/>
      <p:bldP spid="498695"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60" name="Rectangle 24"/>
          <p:cNvSpPr>
            <a:spLocks noChangeArrowheads="1"/>
          </p:cNvSpPr>
          <p:nvPr/>
        </p:nvSpPr>
        <p:spPr bwMode="auto">
          <a:xfrm>
            <a:off x="152400" y="381000"/>
            <a:ext cx="8801100" cy="2298700"/>
          </a:xfrm>
          <a:prstGeom prst="rect">
            <a:avLst/>
          </a:prstGeom>
          <a:solidFill>
            <a:schemeClr val="tx1"/>
          </a:solidFill>
          <a:ln w="3175">
            <a:miter lim="800000"/>
            <a:headEnd/>
            <a:tailEnd/>
          </a:ln>
          <a:effectLst/>
          <a:scene3d>
            <a:camera prst="legacyObliqueTopRight"/>
            <a:lightRig rig="legacyFlat3" dir="b"/>
          </a:scene3d>
          <a:sp3d extrusionH="176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526338" name="Picture 2" descr="C:\Temporal red\barco pasajeros.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3" y="407988"/>
            <a:ext cx="8763000" cy="22748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6339" name="Line 3"/>
          <p:cNvSpPr>
            <a:spLocks noChangeShapeType="1"/>
          </p:cNvSpPr>
          <p:nvPr/>
        </p:nvSpPr>
        <p:spPr bwMode="auto">
          <a:xfrm flipV="1">
            <a:off x="6035675" y="838200"/>
            <a:ext cx="0" cy="304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26340" name="Line 4"/>
          <p:cNvSpPr>
            <a:spLocks noChangeShapeType="1"/>
          </p:cNvSpPr>
          <p:nvPr/>
        </p:nvSpPr>
        <p:spPr bwMode="auto">
          <a:xfrm flipV="1">
            <a:off x="6129338" y="692150"/>
            <a:ext cx="0" cy="4206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26341" name="Line 5"/>
          <p:cNvSpPr>
            <a:spLocks noChangeShapeType="1"/>
          </p:cNvSpPr>
          <p:nvPr/>
        </p:nvSpPr>
        <p:spPr bwMode="auto">
          <a:xfrm flipV="1">
            <a:off x="6207125" y="620713"/>
            <a:ext cx="0" cy="4873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26342" name="Line 6"/>
          <p:cNvSpPr>
            <a:spLocks noChangeShapeType="1"/>
          </p:cNvSpPr>
          <p:nvPr/>
        </p:nvSpPr>
        <p:spPr bwMode="auto">
          <a:xfrm flipH="1" flipV="1">
            <a:off x="7173913" y="808038"/>
            <a:ext cx="58737" cy="123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26343" name="Line 7"/>
          <p:cNvSpPr>
            <a:spLocks noChangeShapeType="1"/>
          </p:cNvSpPr>
          <p:nvPr/>
        </p:nvSpPr>
        <p:spPr bwMode="auto">
          <a:xfrm flipH="1" flipV="1">
            <a:off x="7326313" y="960438"/>
            <a:ext cx="58737" cy="123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26344" name="Line 8"/>
          <p:cNvSpPr>
            <a:spLocks noChangeShapeType="1"/>
          </p:cNvSpPr>
          <p:nvPr/>
        </p:nvSpPr>
        <p:spPr bwMode="auto">
          <a:xfrm>
            <a:off x="7175500" y="825500"/>
            <a:ext cx="13970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26345" name="Oval 9"/>
          <p:cNvSpPr>
            <a:spLocks noChangeArrowheads="1"/>
          </p:cNvSpPr>
          <p:nvPr/>
        </p:nvSpPr>
        <p:spPr bwMode="auto">
          <a:xfrm>
            <a:off x="7086600" y="2057400"/>
            <a:ext cx="838200" cy="8382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26346" name="Oval 10"/>
          <p:cNvSpPr>
            <a:spLocks noChangeArrowheads="1"/>
          </p:cNvSpPr>
          <p:nvPr/>
        </p:nvSpPr>
        <p:spPr bwMode="auto">
          <a:xfrm>
            <a:off x="914400" y="2133600"/>
            <a:ext cx="838200" cy="8382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26347" name="Oval 11"/>
          <p:cNvSpPr>
            <a:spLocks noChangeArrowheads="1"/>
          </p:cNvSpPr>
          <p:nvPr/>
        </p:nvSpPr>
        <p:spPr bwMode="auto">
          <a:xfrm>
            <a:off x="2133600" y="1600200"/>
            <a:ext cx="1447800" cy="14478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ES"/>
          </a:p>
        </p:txBody>
      </p:sp>
      <p:sp>
        <p:nvSpPr>
          <p:cNvPr id="526348" name="Text Box 12"/>
          <p:cNvSpPr txBox="1">
            <a:spLocks noChangeArrowheads="1"/>
          </p:cNvSpPr>
          <p:nvPr/>
        </p:nvSpPr>
        <p:spPr bwMode="auto">
          <a:xfrm>
            <a:off x="152400" y="838200"/>
            <a:ext cx="214788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s-ES_tradnl" altLang="es-ES" sz="2200">
                <a:solidFill>
                  <a:schemeClr val="bg2"/>
                </a:solidFill>
                <a:effectLst/>
              </a:rPr>
              <a:t>M/S FANTASY</a:t>
            </a:r>
          </a:p>
        </p:txBody>
      </p:sp>
      <p:sp>
        <p:nvSpPr>
          <p:cNvPr id="526349" name="Text Box 13"/>
          <p:cNvSpPr txBox="1">
            <a:spLocks noChangeArrowheads="1"/>
          </p:cNvSpPr>
          <p:nvPr/>
        </p:nvSpPr>
        <p:spPr bwMode="auto">
          <a:xfrm>
            <a:off x="3657600" y="2787650"/>
            <a:ext cx="1676400" cy="7016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0"/>
              </a:spcBef>
            </a:pPr>
            <a:r>
              <a:rPr lang="es-ES_tradnl" altLang="es-ES" sz="2000">
                <a:effectLst/>
              </a:rPr>
              <a:t>Planta generadora</a:t>
            </a:r>
            <a:endParaRPr lang="es-ES_tradnl" altLang="es-ES" sz="2000" b="0">
              <a:effectLst/>
            </a:endParaRPr>
          </a:p>
        </p:txBody>
      </p:sp>
      <p:sp>
        <p:nvSpPr>
          <p:cNvPr id="526350" name="AutoShape 14"/>
          <p:cNvSpPr>
            <a:spLocks noChangeArrowheads="1"/>
          </p:cNvSpPr>
          <p:nvPr/>
        </p:nvSpPr>
        <p:spPr bwMode="auto">
          <a:xfrm rot="-3864816">
            <a:off x="3467100" y="2628900"/>
            <a:ext cx="457200" cy="533400"/>
          </a:xfrm>
          <a:prstGeom prst="upArrow">
            <a:avLst>
              <a:gd name="adj1" fmla="val 50000"/>
              <a:gd name="adj2" fmla="val 45484"/>
            </a:avLst>
          </a:prstGeom>
          <a:solidFill>
            <a:schemeClr val="tx1"/>
          </a:solidFill>
          <a:ln w="12700">
            <a:solidFill>
              <a:schemeClr val="bg2"/>
            </a:solidFill>
            <a:miter lim="800000"/>
            <a:headEnd/>
            <a:tailEnd/>
          </a:ln>
          <a:effectLst>
            <a:outerShdw dist="71842" dir="2700000" algn="ctr" rotWithShape="0">
              <a:schemeClr val="bg2"/>
            </a:outerShdw>
          </a:effectLst>
        </p:spPr>
        <p:txBody>
          <a:bodyPr wrap="none" anchor="ctr"/>
          <a:lstStyle/>
          <a:p>
            <a:endParaRPr lang="es-ES"/>
          </a:p>
        </p:txBody>
      </p:sp>
      <p:sp>
        <p:nvSpPr>
          <p:cNvPr id="526351" name="Text Box 15"/>
          <p:cNvSpPr txBox="1">
            <a:spLocks noChangeArrowheads="1"/>
          </p:cNvSpPr>
          <p:nvPr/>
        </p:nvSpPr>
        <p:spPr bwMode="auto">
          <a:xfrm>
            <a:off x="228600" y="2895600"/>
            <a:ext cx="1905000" cy="7016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0"/>
              </a:spcBef>
            </a:pPr>
            <a:r>
              <a:rPr lang="es-ES_tradnl" altLang="es-ES" sz="2000">
                <a:effectLst/>
              </a:rPr>
              <a:t>Motores</a:t>
            </a:r>
          </a:p>
          <a:p>
            <a:pPr algn="ctr">
              <a:spcBef>
                <a:spcPct val="0"/>
              </a:spcBef>
            </a:pPr>
            <a:r>
              <a:rPr lang="es-ES_tradnl" altLang="es-ES" sz="2000">
                <a:effectLst/>
              </a:rPr>
              <a:t>transversales</a:t>
            </a:r>
            <a:endParaRPr lang="es-ES_tradnl" altLang="es-ES" sz="2000" b="0">
              <a:effectLst/>
            </a:endParaRPr>
          </a:p>
        </p:txBody>
      </p:sp>
      <p:sp>
        <p:nvSpPr>
          <p:cNvPr id="526353" name="AutoShape 17"/>
          <p:cNvSpPr>
            <a:spLocks noChangeArrowheads="1"/>
          </p:cNvSpPr>
          <p:nvPr/>
        </p:nvSpPr>
        <p:spPr bwMode="auto">
          <a:xfrm rot="-3864816">
            <a:off x="7962900" y="2476500"/>
            <a:ext cx="457200" cy="533400"/>
          </a:xfrm>
          <a:prstGeom prst="upArrow">
            <a:avLst>
              <a:gd name="adj1" fmla="val 50000"/>
              <a:gd name="adj2" fmla="val 45484"/>
            </a:avLst>
          </a:prstGeom>
          <a:solidFill>
            <a:schemeClr val="tx1"/>
          </a:solidFill>
          <a:ln w="12700">
            <a:solidFill>
              <a:schemeClr val="bg2"/>
            </a:solidFill>
            <a:miter lim="800000"/>
            <a:headEnd/>
            <a:tailEnd/>
          </a:ln>
          <a:effectLst>
            <a:outerShdw dist="71836" dir="2699729" algn="ctr" rotWithShape="0">
              <a:schemeClr val="bg2"/>
            </a:outerShdw>
          </a:effectLst>
        </p:spPr>
        <p:txBody>
          <a:bodyPr wrap="none" anchor="ctr"/>
          <a:lstStyle/>
          <a:p>
            <a:endParaRPr lang="es-ES"/>
          </a:p>
        </p:txBody>
      </p:sp>
      <p:sp>
        <p:nvSpPr>
          <p:cNvPr id="526354" name="AutoShape 18"/>
          <p:cNvSpPr>
            <a:spLocks noChangeArrowheads="1"/>
          </p:cNvSpPr>
          <p:nvPr/>
        </p:nvSpPr>
        <p:spPr bwMode="auto">
          <a:xfrm rot="3864816" flipH="1">
            <a:off x="342900" y="2476500"/>
            <a:ext cx="457200" cy="533400"/>
          </a:xfrm>
          <a:prstGeom prst="upArrow">
            <a:avLst>
              <a:gd name="adj1" fmla="val 50000"/>
              <a:gd name="adj2" fmla="val 45484"/>
            </a:avLst>
          </a:prstGeom>
          <a:solidFill>
            <a:schemeClr val="tx1"/>
          </a:solidFill>
          <a:ln w="12700">
            <a:solidFill>
              <a:schemeClr val="bg2"/>
            </a:solidFill>
            <a:miter lim="800000"/>
            <a:headEnd/>
            <a:tailEnd/>
          </a:ln>
          <a:effectLst>
            <a:outerShdw dist="71836" dir="2699729" algn="ctr" rotWithShape="0">
              <a:schemeClr val="bg2"/>
            </a:outerShdw>
          </a:effectLst>
        </p:spPr>
        <p:txBody>
          <a:bodyPr wrap="none" anchor="ctr"/>
          <a:lstStyle/>
          <a:p>
            <a:endParaRPr lang="es-ES"/>
          </a:p>
        </p:txBody>
      </p:sp>
      <p:sp>
        <p:nvSpPr>
          <p:cNvPr id="526355" name="Text Box 19"/>
          <p:cNvSpPr txBox="1">
            <a:spLocks noChangeArrowheads="1"/>
          </p:cNvSpPr>
          <p:nvPr/>
        </p:nvSpPr>
        <p:spPr bwMode="auto">
          <a:xfrm>
            <a:off x="4292600" y="3900488"/>
            <a:ext cx="4699000" cy="14303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a:spcBef>
                <a:spcPct val="0"/>
              </a:spcBef>
            </a:pPr>
            <a:r>
              <a:rPr lang="es-ES_tradnl" altLang="es-ES" sz="2200" u="sng">
                <a:solidFill>
                  <a:schemeClr val="accent2"/>
                </a:solidFill>
                <a:effectLst/>
              </a:rPr>
              <a:t>Planta generadora</a:t>
            </a:r>
            <a:r>
              <a:rPr lang="es-ES_tradnl" altLang="es-ES" sz="2200">
                <a:solidFill>
                  <a:schemeClr val="accent2"/>
                </a:solidFill>
                <a:effectLst/>
              </a:rPr>
              <a:t>:</a:t>
            </a:r>
          </a:p>
          <a:p>
            <a:pPr algn="l">
              <a:spcBef>
                <a:spcPct val="35000"/>
              </a:spcBef>
              <a:buFontTx/>
              <a:buChar char="•"/>
            </a:pPr>
            <a:r>
              <a:rPr lang="es-ES_tradnl" altLang="es-ES" sz="1800">
                <a:effectLst/>
              </a:rPr>
              <a:t> 4 Generadores </a:t>
            </a:r>
            <a:r>
              <a:rPr lang="es-ES_tradnl" altLang="es-ES" sz="1800" u="sng">
                <a:effectLst/>
              </a:rPr>
              <a:t>síncronos</a:t>
            </a:r>
            <a:r>
              <a:rPr lang="es-ES_tradnl" altLang="es-ES" sz="1800">
                <a:effectLst/>
              </a:rPr>
              <a:t> de 10,3 MVA</a:t>
            </a:r>
          </a:p>
          <a:p>
            <a:pPr algn="l">
              <a:spcBef>
                <a:spcPct val="15000"/>
              </a:spcBef>
              <a:buFontTx/>
              <a:buChar char="•"/>
            </a:pPr>
            <a:r>
              <a:rPr lang="es-ES_tradnl" altLang="es-ES" sz="1800">
                <a:effectLst/>
              </a:rPr>
              <a:t> 2 Generadores síncronos de 6,8 MVA</a:t>
            </a:r>
          </a:p>
          <a:p>
            <a:pPr algn="l">
              <a:spcBef>
                <a:spcPct val="15000"/>
              </a:spcBef>
              <a:buFontTx/>
              <a:buChar char="•"/>
            </a:pPr>
            <a:r>
              <a:rPr lang="es-ES_tradnl" altLang="es-ES" sz="1800">
                <a:effectLst/>
              </a:rPr>
              <a:t> Tensión=6,6 kV</a:t>
            </a:r>
            <a:endParaRPr lang="es-ES_tradnl" altLang="es-ES" sz="2400" b="0">
              <a:effectLst/>
              <a:latin typeface="Times New Roman" pitchFamily="18" charset="0"/>
            </a:endParaRPr>
          </a:p>
        </p:txBody>
      </p:sp>
      <p:sp>
        <p:nvSpPr>
          <p:cNvPr id="526356" name="Text Box 20"/>
          <p:cNvSpPr txBox="1">
            <a:spLocks noChangeArrowheads="1"/>
          </p:cNvSpPr>
          <p:nvPr/>
        </p:nvSpPr>
        <p:spPr bwMode="auto">
          <a:xfrm>
            <a:off x="330200" y="5268913"/>
            <a:ext cx="7832725" cy="13604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a:spcBef>
                <a:spcPct val="0"/>
              </a:spcBef>
            </a:pPr>
            <a:r>
              <a:rPr lang="es-ES_tradnl" altLang="es-ES" sz="2200" u="sng">
                <a:solidFill>
                  <a:schemeClr val="accent2"/>
                </a:solidFill>
                <a:effectLst/>
              </a:rPr>
              <a:t>Motores</a:t>
            </a:r>
            <a:r>
              <a:rPr lang="es-ES_tradnl" altLang="es-ES" sz="2200">
                <a:solidFill>
                  <a:schemeClr val="accent2"/>
                </a:solidFill>
                <a:effectLst/>
              </a:rPr>
              <a:t>:</a:t>
            </a:r>
          </a:p>
          <a:p>
            <a:pPr algn="l">
              <a:spcBef>
                <a:spcPct val="20000"/>
              </a:spcBef>
              <a:buFontTx/>
              <a:buChar char="•"/>
            </a:pPr>
            <a:r>
              <a:rPr lang="es-ES_tradnl" altLang="es-ES" sz="1800">
                <a:effectLst/>
              </a:rPr>
              <a:t> </a:t>
            </a:r>
            <a:r>
              <a:rPr lang="es-ES_tradnl" altLang="es-ES" sz="1800" u="sng">
                <a:effectLst/>
              </a:rPr>
              <a:t>Síncronos</a:t>
            </a:r>
            <a:r>
              <a:rPr lang="es-ES_tradnl" altLang="es-ES" sz="1800">
                <a:effectLst/>
              </a:rPr>
              <a:t> de doble devanado controlados con cicloconvertidores </a:t>
            </a:r>
          </a:p>
          <a:p>
            <a:pPr algn="l">
              <a:spcBef>
                <a:spcPct val="10000"/>
              </a:spcBef>
              <a:buFontTx/>
              <a:buChar char="•"/>
            </a:pPr>
            <a:r>
              <a:rPr lang="es-ES_tradnl" altLang="es-ES" sz="1800">
                <a:effectLst/>
              </a:rPr>
              <a:t> 2 Motores principales de 14 MW refrigerados por agua</a:t>
            </a:r>
          </a:p>
          <a:p>
            <a:pPr algn="l">
              <a:spcBef>
                <a:spcPct val="10000"/>
              </a:spcBef>
              <a:buFontTx/>
              <a:buChar char="•"/>
            </a:pPr>
            <a:r>
              <a:rPr lang="es-ES_tradnl" altLang="es-ES" sz="1800">
                <a:effectLst/>
              </a:rPr>
              <a:t> 6 Motores transversales de 1,5 MW</a:t>
            </a:r>
          </a:p>
        </p:txBody>
      </p:sp>
      <p:sp>
        <p:nvSpPr>
          <p:cNvPr id="526357" name="Text Box 21"/>
          <p:cNvSpPr txBox="1">
            <a:spLocks noChangeArrowheads="1"/>
          </p:cNvSpPr>
          <p:nvPr/>
        </p:nvSpPr>
        <p:spPr bwMode="auto">
          <a:xfrm>
            <a:off x="331788" y="3657600"/>
            <a:ext cx="3117850" cy="16621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spAutoFit/>
          </a:bodyPr>
          <a:lstStyle/>
          <a:p>
            <a:pPr algn="l">
              <a:spcBef>
                <a:spcPct val="0"/>
              </a:spcBef>
            </a:pPr>
            <a:r>
              <a:rPr lang="es-ES_tradnl" altLang="es-ES" sz="2200" u="sng">
                <a:solidFill>
                  <a:schemeClr val="accent2"/>
                </a:solidFill>
                <a:effectLst/>
              </a:rPr>
              <a:t>Tipo de propulsión</a:t>
            </a:r>
            <a:r>
              <a:rPr lang="es-ES_tradnl" altLang="es-ES" sz="2200">
                <a:solidFill>
                  <a:schemeClr val="accent2"/>
                </a:solidFill>
                <a:effectLst/>
              </a:rPr>
              <a:t>:</a:t>
            </a:r>
          </a:p>
          <a:p>
            <a:pPr algn="l">
              <a:spcBef>
                <a:spcPct val="20000"/>
              </a:spcBef>
              <a:buFontTx/>
              <a:buChar char="•"/>
            </a:pPr>
            <a:r>
              <a:rPr lang="es-ES_tradnl" altLang="es-ES" sz="1800">
                <a:effectLst/>
              </a:rPr>
              <a:t> Diesel-eléctrica</a:t>
            </a:r>
          </a:p>
          <a:p>
            <a:pPr algn="l">
              <a:spcBef>
                <a:spcPct val="10000"/>
              </a:spcBef>
              <a:buFontTx/>
              <a:buChar char="•"/>
            </a:pPr>
            <a:r>
              <a:rPr lang="es-ES_tradnl" altLang="es-ES" sz="1800">
                <a:effectLst/>
              </a:rPr>
              <a:t> 4 Motores principales</a:t>
            </a:r>
          </a:p>
          <a:p>
            <a:pPr algn="l">
              <a:spcBef>
                <a:spcPct val="10000"/>
              </a:spcBef>
              <a:buFontTx/>
              <a:buChar char="•"/>
            </a:pPr>
            <a:r>
              <a:rPr lang="es-ES_tradnl" altLang="es-ES" sz="1800">
                <a:effectLst/>
              </a:rPr>
              <a:t> 2 Motores auxiliares</a:t>
            </a:r>
          </a:p>
          <a:p>
            <a:pPr algn="l">
              <a:spcBef>
                <a:spcPct val="10000"/>
              </a:spcBef>
              <a:buFontTx/>
              <a:buChar char="•"/>
            </a:pPr>
            <a:r>
              <a:rPr lang="es-ES_tradnl" altLang="es-ES" sz="1800">
                <a:effectLst/>
              </a:rPr>
              <a:t> Hélices de paso variable</a:t>
            </a:r>
            <a:endParaRPr lang="es-ES_tradnl" altLang="es-ES" sz="2400" b="0">
              <a:effectLst/>
              <a:latin typeface="Times New Roman" pitchFamily="18" charset="0"/>
            </a:endParaRPr>
          </a:p>
        </p:txBody>
      </p:sp>
      <p:sp>
        <p:nvSpPr>
          <p:cNvPr id="526358" name="AutoShape 22"/>
          <p:cNvSpPr>
            <a:spLocks noChangeArrowheads="1"/>
          </p:cNvSpPr>
          <p:nvPr/>
        </p:nvSpPr>
        <p:spPr bwMode="auto">
          <a:xfrm>
            <a:off x="3302000" y="4332288"/>
            <a:ext cx="914400" cy="533400"/>
          </a:xfrm>
          <a:prstGeom prst="rightArrow">
            <a:avLst>
              <a:gd name="adj1" fmla="val 50000"/>
              <a:gd name="adj2" fmla="val 42857"/>
            </a:avLst>
          </a:prstGeom>
          <a:solidFill>
            <a:schemeClr val="tx1"/>
          </a:solidFill>
          <a:ln w="12700">
            <a:solidFill>
              <a:schemeClr val="bg2"/>
            </a:solidFill>
            <a:miter lim="800000"/>
            <a:headEnd/>
            <a:tailEnd/>
          </a:ln>
          <a:effectLst>
            <a:outerShdw dist="35921" dir="2700000" algn="ctr" rotWithShape="0">
              <a:schemeClr val="bg2"/>
            </a:outerShdw>
          </a:effectLst>
        </p:spPr>
        <p:txBody>
          <a:bodyPr wrap="none" anchor="ctr"/>
          <a:lstStyle/>
          <a:p>
            <a:endParaRPr lang="es-ES"/>
          </a:p>
        </p:txBody>
      </p:sp>
      <p:sp>
        <p:nvSpPr>
          <p:cNvPr id="526352" name="Text Box 16"/>
          <p:cNvSpPr txBox="1">
            <a:spLocks noChangeArrowheads="1"/>
          </p:cNvSpPr>
          <p:nvPr/>
        </p:nvSpPr>
        <p:spPr bwMode="auto">
          <a:xfrm>
            <a:off x="7086600" y="2879725"/>
            <a:ext cx="2057400" cy="7016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ctr">
              <a:spcBef>
                <a:spcPct val="0"/>
              </a:spcBef>
            </a:pPr>
            <a:r>
              <a:rPr lang="es-ES_tradnl" altLang="es-ES" sz="2000">
                <a:effectLst/>
              </a:rPr>
              <a:t>Motores</a:t>
            </a:r>
          </a:p>
          <a:p>
            <a:pPr algn="ctr">
              <a:spcBef>
                <a:spcPct val="0"/>
              </a:spcBef>
            </a:pPr>
            <a:r>
              <a:rPr lang="es-ES_tradnl" altLang="es-ES" sz="2000">
                <a:effectLst/>
              </a:rPr>
              <a:t>transversales</a:t>
            </a:r>
            <a:endParaRPr lang="es-ES_tradnl" altLang="es-ES" sz="2000" b="0">
              <a:effectLst/>
            </a:endParaRPr>
          </a:p>
        </p:txBody>
      </p:sp>
      <p:sp>
        <p:nvSpPr>
          <p:cNvPr id="526361" name="AutoShape 25"/>
          <p:cNvSpPr>
            <a:spLocks noChangeArrowheads="1"/>
          </p:cNvSpPr>
          <p:nvPr/>
        </p:nvSpPr>
        <p:spPr bwMode="auto">
          <a:xfrm>
            <a:off x="8077200" y="5181600"/>
            <a:ext cx="838200" cy="838200"/>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1"/>
          </a:solidFill>
          <a:ln w="317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ES"/>
          </a:p>
        </p:txBody>
      </p:sp>
      <p:sp>
        <p:nvSpPr>
          <p:cNvPr id="526362" name="Text Box 26"/>
          <p:cNvSpPr txBox="1">
            <a:spLocks noChangeArrowheads="1"/>
          </p:cNvSpPr>
          <p:nvPr/>
        </p:nvSpPr>
        <p:spPr bwMode="auto">
          <a:xfrm>
            <a:off x="2590800" y="501650"/>
            <a:ext cx="438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0"/>
              </a:spcBef>
            </a:pPr>
            <a:r>
              <a:rPr lang="es-ES_tradnl" altLang="es-ES" sz="2600">
                <a:solidFill>
                  <a:schemeClr val="hlink"/>
                </a:solidFill>
                <a:effectLst/>
              </a:rPr>
              <a:t>PROPULSIÓN ELÉCTRICA</a:t>
            </a:r>
          </a:p>
        </p:txBody>
      </p:sp>
      <p:sp>
        <p:nvSpPr>
          <p:cNvPr id="526363" name="Text Box 27"/>
          <p:cNvSpPr txBox="1">
            <a:spLocks noChangeArrowheads="1"/>
          </p:cNvSpPr>
          <p:nvPr/>
        </p:nvSpPr>
        <p:spPr bwMode="auto">
          <a:xfrm>
            <a:off x="6705600" y="457200"/>
            <a:ext cx="21367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1000">
                <a:solidFill>
                  <a:schemeClr val="bg2"/>
                </a:solidFill>
                <a:effectLst>
                  <a:outerShdw blurRad="38100" dist="38100" dir="2700000" algn="tl">
                    <a:srgbClr val="FFFFFF"/>
                  </a:outerShdw>
                </a:effectLst>
                <a:sym typeface="Symbol" pitchFamily="18" charset="2"/>
              </a:rPr>
              <a:t>Catálogos comerciales</a:t>
            </a:r>
            <a:endParaRPr lang="es-ES" altLang="es-ES" sz="1000">
              <a:solidFill>
                <a:schemeClr val="bg2"/>
              </a:solidFill>
              <a:effectLst>
                <a:outerShdw blurRad="38100" dist="38100" dir="2700000" algn="tl">
                  <a:srgbClr val="FFFFFF"/>
                </a:outerShdw>
              </a:effectLst>
            </a:endParaRPr>
          </a:p>
        </p:txBody>
      </p:sp>
    </p:spTree>
  </p:cSld>
  <p:clrMapOvr>
    <a:masterClrMapping/>
  </p:clrMapOvr>
  <p:transition>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27" name="Rectangle 11"/>
          <p:cNvSpPr>
            <a:spLocks noChangeArrowheads="1"/>
          </p:cNvSpPr>
          <p:nvPr/>
        </p:nvSpPr>
        <p:spPr bwMode="auto">
          <a:xfrm>
            <a:off x="152400" y="381000"/>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a:latin typeface="Tahoma" pitchFamily="34" charset="0"/>
              </a:rPr>
              <a:t>8.1. La máquina síncrona: generalidades II</a:t>
            </a:r>
            <a:endParaRPr lang="es-ES_tradnl" altLang="es-ES" b="0">
              <a:latin typeface="Tahoma" pitchFamily="34" charset="0"/>
            </a:endParaRPr>
          </a:p>
        </p:txBody>
      </p:sp>
      <p:grpSp>
        <p:nvGrpSpPr>
          <p:cNvPr id="495631" name="Group 15"/>
          <p:cNvGrpSpPr>
            <a:grpSpLocks/>
          </p:cNvGrpSpPr>
          <p:nvPr/>
        </p:nvGrpSpPr>
        <p:grpSpPr bwMode="auto">
          <a:xfrm>
            <a:off x="533400" y="1827213"/>
            <a:ext cx="8305800" cy="4497387"/>
            <a:chOff x="384" y="1151"/>
            <a:chExt cx="5232" cy="2833"/>
          </a:xfrm>
        </p:grpSpPr>
        <p:graphicFrame>
          <p:nvGraphicFramePr>
            <p:cNvPr id="495620" name="Object 4"/>
            <p:cNvGraphicFramePr>
              <a:graphicFrameLocks noChangeAspect="1"/>
            </p:cNvGraphicFramePr>
            <p:nvPr/>
          </p:nvGraphicFramePr>
          <p:xfrm>
            <a:off x="384" y="1238"/>
            <a:ext cx="2255" cy="2256"/>
          </p:xfrm>
          <a:graphic>
            <a:graphicData uri="http://schemas.openxmlformats.org/presentationml/2006/ole">
              <mc:AlternateContent xmlns:mc="http://schemas.openxmlformats.org/markup-compatibility/2006">
                <mc:Choice xmlns:v="urn:schemas-microsoft-com:vml" Requires="v">
                  <p:oleObj name="Imagen" r:id="rId3" imgW="1755720" imgH="1755720" progId="Word.Picture.8">
                    <p:embed/>
                  </p:oleObj>
                </mc:Choice>
                <mc:Fallback>
                  <p:oleObj name="Imagen" r:id="rId3" imgW="1755720" imgH="175572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238"/>
                          <a:ext cx="2255" cy="22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5625" name="Text Box 9"/>
            <p:cNvSpPr txBox="1">
              <a:spLocks noChangeArrowheads="1"/>
            </p:cNvSpPr>
            <p:nvPr/>
          </p:nvSpPr>
          <p:spPr bwMode="auto">
            <a:xfrm>
              <a:off x="476" y="3542"/>
              <a:ext cx="2057" cy="442"/>
            </a:xfrm>
            <a:prstGeom prst="rect">
              <a:avLst/>
            </a:prstGeom>
            <a:gradFill rotWithShape="0">
              <a:gsLst>
                <a:gs pos="0">
                  <a:srgbClr val="FF0000">
                    <a:gamma/>
                    <a:shade val="46275"/>
                    <a:invGamma/>
                  </a:srgbClr>
                </a:gs>
                <a:gs pos="50000">
                  <a:srgbClr val="FF0000"/>
                </a:gs>
                <a:gs pos="100000">
                  <a:srgbClr val="FF0000">
                    <a:gamma/>
                    <a:shade val="46275"/>
                    <a:invGamma/>
                  </a:srgbClr>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175">
                  <a:solidFill>
                    <a:schemeClr val="tx1"/>
                  </a:solidFill>
                  <a:miter lim="800000"/>
                  <a:headEnd/>
                  <a:tailEnd/>
                </a14:hiddenLine>
              </a:ext>
            </a:extLst>
          </p:spPr>
          <p:txBody>
            <a:bodyPr wrap="none">
              <a:spAutoFit/>
            </a:bodyPr>
            <a:lstStyle/>
            <a:p>
              <a:pPr algn="l">
                <a:spcBef>
                  <a:spcPct val="0"/>
                </a:spcBef>
              </a:pPr>
              <a:r>
                <a:rPr lang="es-ES_tradnl" altLang="es-ES" sz="2000">
                  <a:effectLst>
                    <a:outerShdw blurRad="38100" dist="38100" dir="2700000" algn="tl">
                      <a:srgbClr val="000000"/>
                    </a:outerShdw>
                  </a:effectLst>
                </a:rPr>
                <a:t>Elevadas velocidades de</a:t>
              </a:r>
            </a:p>
            <a:p>
              <a:pPr algn="l">
                <a:spcBef>
                  <a:spcPct val="0"/>
                </a:spcBef>
              </a:pPr>
              <a:r>
                <a:rPr lang="es-ES_tradnl" altLang="es-ES" sz="2000">
                  <a:effectLst>
                    <a:outerShdw blurRad="38100" dist="38100" dir="2700000" algn="tl">
                      <a:srgbClr val="000000"/>
                    </a:outerShdw>
                  </a:effectLst>
                </a:rPr>
                <a:t>giro: turboalternadores</a:t>
              </a:r>
              <a:endParaRPr lang="es-ES_tradnl" altLang="es-ES" sz="2000" b="0">
                <a:effectLst/>
                <a:latin typeface="Times New Roman" pitchFamily="18" charset="0"/>
              </a:endParaRPr>
            </a:p>
          </p:txBody>
        </p:sp>
        <p:pic>
          <p:nvPicPr>
            <p:cNvPr id="4956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7" y="1201"/>
              <a:ext cx="2295" cy="230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5626" name="Text Box 10"/>
            <p:cNvSpPr txBox="1">
              <a:spLocks noChangeArrowheads="1"/>
            </p:cNvSpPr>
            <p:nvPr/>
          </p:nvSpPr>
          <p:spPr bwMode="auto">
            <a:xfrm>
              <a:off x="3375" y="3526"/>
              <a:ext cx="1727" cy="442"/>
            </a:xfrm>
            <a:prstGeom prst="rect">
              <a:avLst/>
            </a:prstGeom>
            <a:gradFill rotWithShape="0">
              <a:gsLst>
                <a:gs pos="0">
                  <a:srgbClr val="FF0000">
                    <a:gamma/>
                    <a:shade val="46275"/>
                    <a:invGamma/>
                  </a:srgbClr>
                </a:gs>
                <a:gs pos="50000">
                  <a:srgbClr val="FF0000"/>
                </a:gs>
                <a:gs pos="100000">
                  <a:srgbClr val="FF0000">
                    <a:gamma/>
                    <a:shade val="46275"/>
                    <a:invGamma/>
                  </a:srgbClr>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175">
                  <a:solidFill>
                    <a:schemeClr val="tx1"/>
                  </a:solidFill>
                  <a:miter lim="800000"/>
                  <a:headEnd/>
                  <a:tailEnd/>
                </a14:hiddenLine>
              </a:ext>
            </a:extLst>
          </p:spPr>
          <p:txBody>
            <a:bodyPr wrap="none">
              <a:spAutoFit/>
            </a:bodyPr>
            <a:lstStyle/>
            <a:p>
              <a:pPr algn="ctr">
                <a:spcBef>
                  <a:spcPct val="0"/>
                </a:spcBef>
              </a:pPr>
              <a:r>
                <a:rPr lang="es-ES_tradnl" altLang="es-ES" sz="2000">
                  <a:effectLst>
                    <a:outerShdw blurRad="38100" dist="38100" dir="2700000" algn="tl">
                      <a:srgbClr val="000000"/>
                    </a:outerShdw>
                  </a:effectLst>
                </a:rPr>
                <a:t>Velocidades de giro </a:t>
              </a:r>
            </a:p>
            <a:p>
              <a:pPr algn="ctr">
                <a:spcBef>
                  <a:spcPct val="0"/>
                </a:spcBef>
              </a:pPr>
              <a:r>
                <a:rPr lang="es-ES_tradnl" altLang="es-ES" sz="2000">
                  <a:effectLst>
                    <a:outerShdw blurRad="38100" dist="38100" dir="2700000" algn="tl">
                      <a:srgbClr val="000000"/>
                    </a:outerShdw>
                  </a:effectLst>
                </a:rPr>
                <a:t>bajas</a:t>
              </a:r>
              <a:endParaRPr lang="es-ES_tradnl" altLang="es-ES" sz="2000" b="0">
                <a:effectLst/>
                <a:latin typeface="Times New Roman" pitchFamily="18" charset="0"/>
              </a:endParaRPr>
            </a:p>
          </p:txBody>
        </p:sp>
        <p:sp>
          <p:nvSpPr>
            <p:cNvPr id="495624" name="Text Box 8"/>
            <p:cNvSpPr txBox="1">
              <a:spLocks noChangeArrowheads="1"/>
            </p:cNvSpPr>
            <p:nvPr/>
          </p:nvSpPr>
          <p:spPr bwMode="auto">
            <a:xfrm>
              <a:off x="4848" y="1151"/>
              <a:ext cx="768" cy="577"/>
            </a:xfrm>
            <a:prstGeom prst="rect">
              <a:avLst/>
            </a:prstGeom>
            <a:gradFill rotWithShape="0">
              <a:gsLst>
                <a:gs pos="0">
                  <a:srgbClr val="008000">
                    <a:gamma/>
                    <a:shade val="46275"/>
                    <a:invGamma/>
                  </a:srgbClr>
                </a:gs>
                <a:gs pos="100000">
                  <a:srgbClr val="008000"/>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175">
                  <a:solidFill>
                    <a:schemeClr val="tx1"/>
                  </a:solidFill>
                  <a:miter lim="800000"/>
                  <a:headEnd/>
                  <a:tailEnd/>
                </a14:hiddenLine>
              </a:ext>
            </a:extLst>
          </p:spPr>
          <p:txBody>
            <a:bodyPr>
              <a:spAutoFit/>
            </a:bodyPr>
            <a:lstStyle/>
            <a:p>
              <a:pPr algn="ctr">
                <a:spcBef>
                  <a:spcPct val="0"/>
                </a:spcBef>
              </a:pPr>
              <a:r>
                <a:rPr lang="es-ES_tradnl" altLang="es-ES" sz="1800">
                  <a:effectLst>
                    <a:outerShdw blurRad="38100" dist="38100" dir="2700000" algn="tl">
                      <a:srgbClr val="000000"/>
                    </a:outerShdw>
                  </a:effectLst>
                </a:rPr>
                <a:t>Rotor de polos salientes</a:t>
              </a:r>
            </a:p>
          </p:txBody>
        </p:sp>
        <p:sp>
          <p:nvSpPr>
            <p:cNvPr id="495630" name="Text Box 14"/>
            <p:cNvSpPr txBox="1">
              <a:spLocks noChangeArrowheads="1"/>
            </p:cNvSpPr>
            <p:nvPr/>
          </p:nvSpPr>
          <p:spPr bwMode="auto">
            <a:xfrm>
              <a:off x="2064" y="1204"/>
              <a:ext cx="624" cy="404"/>
            </a:xfrm>
            <a:prstGeom prst="rect">
              <a:avLst/>
            </a:prstGeom>
            <a:gradFill rotWithShape="0">
              <a:gsLst>
                <a:gs pos="0">
                  <a:srgbClr val="008000">
                    <a:gamma/>
                    <a:shade val="46275"/>
                    <a:invGamma/>
                  </a:srgbClr>
                </a:gs>
                <a:gs pos="100000">
                  <a:srgbClr val="008000"/>
                </a:gs>
              </a:gsLst>
              <a:lin ang="2700000" scaled="1"/>
            </a:gradFill>
            <a:ln>
              <a:noFill/>
            </a:ln>
            <a:effectLst>
              <a:outerShdw dist="35921" dir="2700000" algn="ctr" rotWithShape="0">
                <a:schemeClr val="bg2"/>
              </a:outerShdw>
            </a:effectLst>
            <a:extLst>
              <a:ext uri="{91240B29-F687-4F45-9708-019B960494DF}">
                <a14:hiddenLine xmlns:a14="http://schemas.microsoft.com/office/drawing/2010/main" w="3175">
                  <a:solidFill>
                    <a:schemeClr val="tx1"/>
                  </a:solidFill>
                  <a:miter lim="800000"/>
                  <a:headEnd/>
                  <a:tailEnd/>
                </a14:hiddenLine>
              </a:ext>
            </a:extLst>
          </p:spPr>
          <p:txBody>
            <a:bodyPr>
              <a:spAutoFit/>
            </a:bodyPr>
            <a:lstStyle/>
            <a:p>
              <a:pPr algn="ctr">
                <a:spcBef>
                  <a:spcPct val="0"/>
                </a:spcBef>
              </a:pPr>
              <a:r>
                <a:rPr lang="es-ES_tradnl" altLang="es-ES" sz="1800">
                  <a:effectLst>
                    <a:outerShdw blurRad="38100" dist="38100" dir="2700000" algn="tl">
                      <a:srgbClr val="000000"/>
                    </a:outerShdw>
                  </a:effectLst>
                </a:rPr>
                <a:t>Rotor liso</a:t>
              </a:r>
            </a:p>
          </p:txBody>
        </p:sp>
      </p:grpSp>
    </p:spTree>
  </p:cSld>
  <p:clrMapOvr>
    <a:masterClrMapping/>
  </p:clrMapOvr>
  <p:transition>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2786" name="Picture 2" descr="C:\Temporal red\motor síncrono 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886200"/>
            <a:ext cx="4572000" cy="2171700"/>
          </a:xfrm>
          <a:prstGeom prst="rect">
            <a:avLst/>
          </a:prstGeom>
          <a:noFill/>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pic>
      <p:pic>
        <p:nvPicPr>
          <p:cNvPr id="502787" name="Picture 3" descr="C:\Temporal red\motor síncrono con cabina.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7475" y="1219200"/>
            <a:ext cx="2857500" cy="2468563"/>
          </a:xfrm>
          <a:prstGeom prst="rect">
            <a:avLst/>
          </a:prstGeom>
          <a:noFill/>
          <a:extLst>
            <a:ext uri="{909E8E84-426E-40DD-AFC4-6F175D3DCCD1}">
              <a14:hiddenFill xmlns:a14="http://schemas.microsoft.com/office/drawing/2010/main">
                <a:solidFill>
                  <a:srgbClr val="FFFFFF"/>
                </a:solidFill>
              </a14:hiddenFill>
            </a:ext>
          </a:extLst>
        </p:spPr>
      </p:pic>
      <p:grpSp>
        <p:nvGrpSpPr>
          <p:cNvPr id="502792" name="Group 8"/>
          <p:cNvGrpSpPr>
            <a:grpSpLocks/>
          </p:cNvGrpSpPr>
          <p:nvPr/>
        </p:nvGrpSpPr>
        <p:grpSpPr bwMode="auto">
          <a:xfrm>
            <a:off x="4968875" y="1447800"/>
            <a:ext cx="2879725" cy="2125663"/>
            <a:chOff x="3456" y="288"/>
            <a:chExt cx="1814" cy="1339"/>
          </a:xfrm>
        </p:grpSpPr>
        <p:sp>
          <p:nvSpPr>
            <p:cNvPr id="502791" name="Rectangle 7"/>
            <p:cNvSpPr>
              <a:spLocks noChangeArrowheads="1"/>
            </p:cNvSpPr>
            <p:nvPr/>
          </p:nvSpPr>
          <p:spPr bwMode="auto">
            <a:xfrm>
              <a:off x="3504" y="384"/>
              <a:ext cx="1680" cy="1056"/>
            </a:xfrm>
            <a:prstGeom prst="rect">
              <a:avLst/>
            </a:prstGeom>
            <a:solidFill>
              <a:schemeClr val="tx1"/>
            </a:solidFill>
            <a:ln w="9525">
              <a:solidFill>
                <a:schemeClr val="bg2"/>
              </a:solidFill>
              <a:miter lim="800000"/>
              <a:headEnd/>
              <a:tailEnd/>
            </a:ln>
            <a:effectLst>
              <a:outerShdw dist="107763" dir="2700000" algn="ctr" rotWithShape="0">
                <a:schemeClr val="bg2"/>
              </a:outerShdw>
            </a:effectLst>
          </p:spPr>
          <p:txBody>
            <a:bodyPr wrap="none" anchor="ctr">
              <a:spAutoFit/>
            </a:bodyPr>
            <a:lstStyle/>
            <a:p>
              <a:endParaRPr lang="es-ES"/>
            </a:p>
          </p:txBody>
        </p:sp>
        <p:pic>
          <p:nvPicPr>
            <p:cNvPr id="502788" name="Picture 4" descr="C:\Temporal red\motor síncrono enorm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6" y="288"/>
              <a:ext cx="1814" cy="1339"/>
            </a:xfrm>
            <a:prstGeom prst="rect">
              <a:avLst/>
            </a:prstGeom>
            <a:noFill/>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Lst>
          </p:spPr>
        </p:pic>
      </p:grpSp>
      <p:pic>
        <p:nvPicPr>
          <p:cNvPr id="502790" name="Picture 6" descr="C:\Temporal red\motor síncrono grande de TEc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114800"/>
            <a:ext cx="2857500" cy="2389188"/>
          </a:xfrm>
          <a:prstGeom prst="rect">
            <a:avLst/>
          </a:prstGeom>
          <a:noFill/>
          <a:extLst>
            <a:ext uri="{909E8E84-426E-40DD-AFC4-6F175D3DCCD1}">
              <a14:hiddenFill xmlns:a14="http://schemas.microsoft.com/office/drawing/2010/main">
                <a:solidFill>
                  <a:srgbClr val="FFFFFF"/>
                </a:solidFill>
              </a14:hiddenFill>
            </a:ext>
          </a:extLst>
        </p:spPr>
      </p:pic>
      <p:sp>
        <p:nvSpPr>
          <p:cNvPr id="502793" name="Rectangle 9"/>
          <p:cNvSpPr>
            <a:spLocks noChangeArrowheads="1"/>
          </p:cNvSpPr>
          <p:nvPr/>
        </p:nvSpPr>
        <p:spPr bwMode="auto">
          <a:xfrm>
            <a:off x="304800" y="152400"/>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4700">
                <a:latin typeface="Tahoma" pitchFamily="34" charset="0"/>
              </a:rPr>
              <a:t>Motores síncronos</a:t>
            </a:r>
            <a:endParaRPr lang="es-ES_tradnl" altLang="es-ES" sz="4700" b="0">
              <a:latin typeface="Tahoma" pitchFamily="34" charset="0"/>
            </a:endParaRPr>
          </a:p>
        </p:txBody>
      </p:sp>
      <p:sp>
        <p:nvSpPr>
          <p:cNvPr id="502794" name="Text Box 10"/>
          <p:cNvSpPr txBox="1">
            <a:spLocks noChangeArrowheads="1"/>
          </p:cNvSpPr>
          <p:nvPr/>
        </p:nvSpPr>
        <p:spPr bwMode="auto">
          <a:xfrm>
            <a:off x="2514600" y="3657600"/>
            <a:ext cx="2667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ES" sz="1000">
                <a:effectLst>
                  <a:outerShdw blurRad="38100" dist="38100" dir="2700000" algn="tl">
                    <a:srgbClr val="000000"/>
                  </a:outerShdw>
                </a:effectLst>
                <a:sym typeface="Symbol" pitchFamily="18" charset="2"/>
              </a:rPr>
              <a:t>Catálogos comerciales</a:t>
            </a:r>
            <a:endParaRPr lang="es-ES" altLang="es-ES" sz="1000">
              <a:effectLst>
                <a:outerShdw blurRad="38100" dist="38100" dir="2700000" algn="tl">
                  <a:srgbClr val="000000"/>
                </a:outerShdw>
              </a:effectLst>
            </a:endParaRPr>
          </a:p>
        </p:txBody>
      </p:sp>
    </p:spTree>
  </p:cSld>
  <p:clrMapOvr>
    <a:masterClrMapping/>
  </p:clrMapOvr>
  <p:transition>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ChangeArrowheads="1"/>
          </p:cNvSpPr>
          <p:nvPr/>
        </p:nvSpPr>
        <p:spPr bwMode="auto">
          <a:xfrm>
            <a:off x="457200" y="533400"/>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l"/>
            <a:r>
              <a:rPr lang="es-ES_tradnl" altLang="es-ES">
                <a:latin typeface="Tahoma" pitchFamily="34" charset="0"/>
              </a:rPr>
              <a:t>Generadores </a:t>
            </a:r>
            <a:br>
              <a:rPr lang="es-ES_tradnl" altLang="es-ES">
                <a:latin typeface="Tahoma" pitchFamily="34" charset="0"/>
              </a:rPr>
            </a:br>
            <a:r>
              <a:rPr lang="es-ES_tradnl" altLang="es-ES">
                <a:latin typeface="Tahoma" pitchFamily="34" charset="0"/>
              </a:rPr>
              <a:t>síncronos I</a:t>
            </a:r>
            <a:endParaRPr lang="es-ES_tradnl" altLang="es-ES" b="0">
              <a:latin typeface="Tahoma" pitchFamily="34" charset="0"/>
            </a:endParaRPr>
          </a:p>
        </p:txBody>
      </p:sp>
      <p:grpSp>
        <p:nvGrpSpPr>
          <p:cNvPr id="503820" name="Group 12"/>
          <p:cNvGrpSpPr>
            <a:grpSpLocks/>
          </p:cNvGrpSpPr>
          <p:nvPr/>
        </p:nvGrpSpPr>
        <p:grpSpPr bwMode="auto">
          <a:xfrm>
            <a:off x="457200" y="2057400"/>
            <a:ext cx="2998788" cy="3886200"/>
            <a:chOff x="432" y="1248"/>
            <a:chExt cx="1889" cy="2448"/>
          </a:xfrm>
        </p:grpSpPr>
        <p:sp>
          <p:nvSpPr>
            <p:cNvPr id="503814" name="Rectangle 6"/>
            <p:cNvSpPr>
              <a:spLocks noChangeArrowheads="1"/>
            </p:cNvSpPr>
            <p:nvPr/>
          </p:nvSpPr>
          <p:spPr bwMode="auto">
            <a:xfrm>
              <a:off x="432" y="1248"/>
              <a:ext cx="1872" cy="2448"/>
            </a:xfrm>
            <a:prstGeom prst="rect">
              <a:avLst/>
            </a:prstGeom>
            <a:solidFill>
              <a:schemeClr val="tx1"/>
            </a:solidFill>
            <a:ln w="9525">
              <a:miter lim="800000"/>
              <a:headEnd/>
              <a:tailEnd/>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503811" name="Picture 3" descr="C:\Mis documentos\CLASE\Rotor generador hidraúlic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248"/>
              <a:ext cx="1889" cy="24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3816" name="Group 8"/>
          <p:cNvGrpSpPr>
            <a:grpSpLocks/>
          </p:cNvGrpSpPr>
          <p:nvPr/>
        </p:nvGrpSpPr>
        <p:grpSpPr bwMode="auto">
          <a:xfrm>
            <a:off x="4114800" y="3124200"/>
            <a:ext cx="4633913" cy="3327400"/>
            <a:chOff x="2544" y="1440"/>
            <a:chExt cx="2919" cy="2096"/>
          </a:xfrm>
        </p:grpSpPr>
        <p:sp>
          <p:nvSpPr>
            <p:cNvPr id="503815" name="Rectangle 7"/>
            <p:cNvSpPr>
              <a:spLocks noChangeArrowheads="1"/>
            </p:cNvSpPr>
            <p:nvPr/>
          </p:nvSpPr>
          <p:spPr bwMode="auto">
            <a:xfrm>
              <a:off x="2544" y="1440"/>
              <a:ext cx="2912" cy="2088"/>
            </a:xfrm>
            <a:prstGeom prst="rect">
              <a:avLst/>
            </a:prstGeom>
            <a:solidFill>
              <a:schemeClr val="tx1"/>
            </a:solidFill>
            <a:ln w="9525">
              <a:miter lim="800000"/>
              <a:headEnd/>
              <a:tailEnd/>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503813" name="Picture 5" descr="C:\Mis documentos\CLASE\montaje chapas turboalternado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1440"/>
              <a:ext cx="2919" cy="20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3819" name="Group 11"/>
          <p:cNvGrpSpPr>
            <a:grpSpLocks/>
          </p:cNvGrpSpPr>
          <p:nvPr/>
        </p:nvGrpSpPr>
        <p:grpSpPr bwMode="auto">
          <a:xfrm>
            <a:off x="4572000" y="685800"/>
            <a:ext cx="3802063" cy="2133600"/>
            <a:chOff x="2784" y="2784"/>
            <a:chExt cx="2395" cy="1344"/>
          </a:xfrm>
        </p:grpSpPr>
        <p:sp>
          <p:nvSpPr>
            <p:cNvPr id="503818" name="Rectangle 10"/>
            <p:cNvSpPr>
              <a:spLocks noChangeArrowheads="1"/>
            </p:cNvSpPr>
            <p:nvPr/>
          </p:nvSpPr>
          <p:spPr bwMode="auto">
            <a:xfrm>
              <a:off x="2784" y="2784"/>
              <a:ext cx="2384" cy="1336"/>
            </a:xfrm>
            <a:prstGeom prst="rect">
              <a:avLst/>
            </a:prstGeom>
            <a:solidFill>
              <a:schemeClr val="tx1"/>
            </a:solidFill>
            <a:ln w="9525">
              <a:miter lim="800000"/>
              <a:headEnd/>
              <a:tailEnd/>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503817" name="Picture 9" descr="C:\Mis documentos\CLASE\Fabricación rotor turboalternador.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2784"/>
              <a:ext cx="2395" cy="1344"/>
            </a:xfrm>
            <a:prstGeom prst="rect">
              <a:avLst/>
            </a:prstGeom>
            <a:noFill/>
            <a:extLst>
              <a:ext uri="{909E8E84-426E-40DD-AFC4-6F175D3DCCD1}">
                <a14:hiddenFill xmlns:a14="http://schemas.microsoft.com/office/drawing/2010/main">
                  <a:solidFill>
                    <a:srgbClr val="FFFFFF"/>
                  </a:solidFill>
                </a14:hiddenFill>
              </a:ext>
            </a:extLst>
          </p:spPr>
        </p:pic>
      </p:grpSp>
      <p:sp>
        <p:nvSpPr>
          <p:cNvPr id="503821" name="Text Box 13"/>
          <p:cNvSpPr txBox="1">
            <a:spLocks noChangeArrowheads="1"/>
          </p:cNvSpPr>
          <p:nvPr/>
        </p:nvSpPr>
        <p:spPr bwMode="auto">
          <a:xfrm>
            <a:off x="4038600" y="3108325"/>
            <a:ext cx="2136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000">
                <a:effectLst>
                  <a:outerShdw blurRad="38100" dist="38100" dir="2700000" algn="tl">
                    <a:srgbClr val="000000"/>
                  </a:outerShdw>
                </a:effectLst>
                <a:sym typeface="Symbol" pitchFamily="18" charset="2"/>
              </a:rPr>
              <a:t></a:t>
            </a:r>
            <a:r>
              <a:rPr lang="es-ES_tradnl" altLang="es-ES" sz="1000">
                <a:effectLst>
                  <a:outerShdw blurRad="38100" dist="38100" dir="2700000" algn="tl">
                    <a:srgbClr val="000000"/>
                  </a:outerShdw>
                </a:effectLst>
                <a:sym typeface="Symbol" pitchFamily="18" charset="2"/>
              </a:rPr>
              <a:t> L. Serrano: Fundamentos de máquinas eléctricas rotativas</a:t>
            </a:r>
            <a:endParaRPr lang="es-ES" altLang="es-ES" sz="1000">
              <a:effectLst>
                <a:outerShdw blurRad="38100" dist="38100" dir="2700000" algn="tl">
                  <a:srgbClr val="000000"/>
                </a:outerShdw>
              </a:effectLst>
            </a:endParaRPr>
          </a:p>
        </p:txBody>
      </p:sp>
      <p:sp>
        <p:nvSpPr>
          <p:cNvPr id="503822" name="Text Box 14"/>
          <p:cNvSpPr txBox="1">
            <a:spLocks noChangeArrowheads="1"/>
          </p:cNvSpPr>
          <p:nvPr/>
        </p:nvSpPr>
        <p:spPr bwMode="auto">
          <a:xfrm>
            <a:off x="4495800" y="2438400"/>
            <a:ext cx="2136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000">
                <a:effectLst>
                  <a:outerShdw blurRad="38100" dist="38100" dir="2700000" algn="tl">
                    <a:srgbClr val="000000"/>
                  </a:outerShdw>
                </a:effectLst>
                <a:sym typeface="Symbol" pitchFamily="18" charset="2"/>
              </a:rPr>
              <a:t></a:t>
            </a:r>
            <a:r>
              <a:rPr lang="es-ES_tradnl" altLang="es-ES" sz="1000">
                <a:effectLst>
                  <a:outerShdw blurRad="38100" dist="38100" dir="2700000" algn="tl">
                    <a:srgbClr val="000000"/>
                  </a:outerShdw>
                </a:effectLst>
                <a:sym typeface="Symbol" pitchFamily="18" charset="2"/>
              </a:rPr>
              <a:t> L. Serrano: Fundamentos de máquinas eléctricas rotativas</a:t>
            </a:r>
            <a:endParaRPr lang="es-ES" altLang="es-ES" sz="1000">
              <a:effectLst>
                <a:outerShdw blurRad="38100" dist="38100" dir="2700000" algn="tl">
                  <a:srgbClr val="000000"/>
                </a:outerShdw>
              </a:effectLst>
            </a:endParaRPr>
          </a:p>
        </p:txBody>
      </p:sp>
      <p:sp>
        <p:nvSpPr>
          <p:cNvPr id="503823" name="Text Box 15"/>
          <p:cNvSpPr txBox="1">
            <a:spLocks noChangeArrowheads="1"/>
          </p:cNvSpPr>
          <p:nvPr/>
        </p:nvSpPr>
        <p:spPr bwMode="auto">
          <a:xfrm>
            <a:off x="1752600" y="5165725"/>
            <a:ext cx="1752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000">
                <a:effectLst>
                  <a:outerShdw blurRad="38100" dist="38100" dir="2700000" algn="tl">
                    <a:srgbClr val="000000"/>
                  </a:outerShdw>
                </a:effectLst>
                <a:sym typeface="Symbol" pitchFamily="18" charset="2"/>
              </a:rPr>
              <a:t></a:t>
            </a:r>
            <a:r>
              <a:rPr lang="es-ES_tradnl" altLang="es-ES" sz="1000">
                <a:effectLst>
                  <a:outerShdw blurRad="38100" dist="38100" dir="2700000" algn="tl">
                    <a:srgbClr val="000000"/>
                  </a:outerShdw>
                </a:effectLst>
                <a:sym typeface="Symbol" pitchFamily="18" charset="2"/>
              </a:rPr>
              <a:t> L. Serrano: Fundamentos de máquinas eléctricas rotativas</a:t>
            </a:r>
            <a:endParaRPr lang="es-ES" altLang="es-ES" sz="1000">
              <a:effectLst>
                <a:outerShdw blurRad="38100" dist="38100" dir="2700000" algn="tl">
                  <a:srgbClr val="000000"/>
                </a:outerShdw>
              </a:effectLst>
            </a:endParaRPr>
          </a:p>
        </p:txBody>
      </p:sp>
    </p:spTree>
  </p:cSld>
  <p:clrMapOvr>
    <a:masterClrMapping/>
  </p:clrMapOvr>
  <p:transition>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7916" name="Group 12"/>
          <p:cNvGrpSpPr>
            <a:grpSpLocks/>
          </p:cNvGrpSpPr>
          <p:nvPr/>
        </p:nvGrpSpPr>
        <p:grpSpPr bwMode="auto">
          <a:xfrm>
            <a:off x="609600" y="1535113"/>
            <a:ext cx="3373438" cy="4662487"/>
            <a:chOff x="384" y="672"/>
            <a:chExt cx="2125" cy="2937"/>
          </a:xfrm>
        </p:grpSpPr>
        <p:sp>
          <p:nvSpPr>
            <p:cNvPr id="507913" name="Rectangle 9"/>
            <p:cNvSpPr>
              <a:spLocks noChangeArrowheads="1"/>
            </p:cNvSpPr>
            <p:nvPr/>
          </p:nvSpPr>
          <p:spPr bwMode="auto">
            <a:xfrm>
              <a:off x="384" y="672"/>
              <a:ext cx="2120" cy="2936"/>
            </a:xfrm>
            <a:prstGeom prst="rect">
              <a:avLst/>
            </a:prstGeom>
            <a:solidFill>
              <a:schemeClr val="tx1"/>
            </a:solidFill>
            <a:ln w="9525">
              <a:miter lim="800000"/>
              <a:headEnd/>
              <a:tailEnd/>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507906" name="Picture 2" descr="C:\Mis documentos\CLASE\Montaje rotor en turboalternado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 y="672"/>
              <a:ext cx="2125" cy="293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07915" name="Group 11"/>
          <p:cNvGrpSpPr>
            <a:grpSpLocks/>
          </p:cNvGrpSpPr>
          <p:nvPr/>
        </p:nvGrpSpPr>
        <p:grpSpPr bwMode="auto">
          <a:xfrm>
            <a:off x="4724400" y="1524000"/>
            <a:ext cx="3886200" cy="4673600"/>
            <a:chOff x="2976" y="672"/>
            <a:chExt cx="2448" cy="2944"/>
          </a:xfrm>
        </p:grpSpPr>
        <p:sp>
          <p:nvSpPr>
            <p:cNvPr id="507914" name="Rectangle 10"/>
            <p:cNvSpPr>
              <a:spLocks noChangeArrowheads="1"/>
            </p:cNvSpPr>
            <p:nvPr/>
          </p:nvSpPr>
          <p:spPr bwMode="auto">
            <a:xfrm>
              <a:off x="2976" y="672"/>
              <a:ext cx="2448" cy="2936"/>
            </a:xfrm>
            <a:prstGeom prst="rect">
              <a:avLst/>
            </a:prstGeom>
            <a:solidFill>
              <a:schemeClr val="tx1"/>
            </a:solidFill>
            <a:ln w="9525">
              <a:miter lim="800000"/>
              <a:headEnd/>
              <a:tailEnd/>
            </a:ln>
            <a:effectLst/>
            <a:scene3d>
              <a:camera prst="legacyObliqueTopRight"/>
              <a:lightRig rig="legacyFlat3" dir="b"/>
            </a:scene3d>
            <a:sp3d extrusionH="303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507912" name="Picture 8" descr="C:\Mis documentos\CLASE\turboalternador diese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 y="672"/>
              <a:ext cx="2447" cy="2944"/>
            </a:xfrm>
            <a:prstGeom prst="rect">
              <a:avLst/>
            </a:prstGeom>
            <a:noFill/>
            <a:extLst>
              <a:ext uri="{909E8E84-426E-40DD-AFC4-6F175D3DCCD1}">
                <a14:hiddenFill xmlns:a14="http://schemas.microsoft.com/office/drawing/2010/main">
                  <a:solidFill>
                    <a:srgbClr val="FFFFFF"/>
                  </a:solidFill>
                </a14:hiddenFill>
              </a:ext>
            </a:extLst>
          </p:spPr>
        </p:pic>
      </p:grpSp>
      <p:sp>
        <p:nvSpPr>
          <p:cNvPr id="507917" name="Rectangle 13"/>
          <p:cNvSpPr>
            <a:spLocks noChangeArrowheads="1"/>
          </p:cNvSpPr>
          <p:nvPr/>
        </p:nvSpPr>
        <p:spPr bwMode="auto">
          <a:xfrm>
            <a:off x="152400" y="304800"/>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r>
              <a:rPr lang="es-ES_tradnl" altLang="es-ES" sz="4700">
                <a:latin typeface="Tahoma" pitchFamily="34" charset="0"/>
              </a:rPr>
              <a:t>Generadores síncronos II</a:t>
            </a:r>
            <a:endParaRPr lang="es-ES_tradnl" altLang="es-ES" sz="4700" b="0">
              <a:latin typeface="Tahoma" pitchFamily="34" charset="0"/>
            </a:endParaRPr>
          </a:p>
        </p:txBody>
      </p:sp>
      <p:sp>
        <p:nvSpPr>
          <p:cNvPr id="507918" name="Text Box 14"/>
          <p:cNvSpPr txBox="1">
            <a:spLocks noChangeArrowheads="1"/>
          </p:cNvSpPr>
          <p:nvPr/>
        </p:nvSpPr>
        <p:spPr bwMode="auto">
          <a:xfrm>
            <a:off x="533400" y="1508125"/>
            <a:ext cx="2136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000">
                <a:effectLst>
                  <a:outerShdw blurRad="38100" dist="38100" dir="2700000" algn="tl">
                    <a:srgbClr val="000000"/>
                  </a:outerShdw>
                </a:effectLst>
                <a:sym typeface="Symbol" pitchFamily="18" charset="2"/>
              </a:rPr>
              <a:t></a:t>
            </a:r>
            <a:r>
              <a:rPr lang="es-ES_tradnl" altLang="es-ES" sz="1000">
                <a:effectLst>
                  <a:outerShdw blurRad="38100" dist="38100" dir="2700000" algn="tl">
                    <a:srgbClr val="000000"/>
                  </a:outerShdw>
                </a:effectLst>
                <a:sym typeface="Symbol" pitchFamily="18" charset="2"/>
              </a:rPr>
              <a:t> L. Serrano: Fundamentos de máquinas eléctricas rotativas</a:t>
            </a:r>
            <a:endParaRPr lang="es-ES" altLang="es-ES" sz="1000">
              <a:effectLst>
                <a:outerShdw blurRad="38100" dist="38100" dir="2700000" algn="tl">
                  <a:srgbClr val="000000"/>
                </a:outerShdw>
              </a:effectLst>
            </a:endParaRPr>
          </a:p>
        </p:txBody>
      </p:sp>
      <p:sp>
        <p:nvSpPr>
          <p:cNvPr id="507919" name="Text Box 15"/>
          <p:cNvSpPr txBox="1">
            <a:spLocks noChangeArrowheads="1"/>
          </p:cNvSpPr>
          <p:nvPr/>
        </p:nvSpPr>
        <p:spPr bwMode="auto">
          <a:xfrm>
            <a:off x="6477000" y="5791200"/>
            <a:ext cx="2136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000">
                <a:effectLst>
                  <a:outerShdw blurRad="38100" dist="38100" dir="2700000" algn="tl">
                    <a:srgbClr val="000000"/>
                  </a:outerShdw>
                </a:effectLst>
                <a:sym typeface="Symbol" pitchFamily="18" charset="2"/>
              </a:rPr>
              <a:t></a:t>
            </a:r>
            <a:r>
              <a:rPr lang="es-ES_tradnl" altLang="es-ES" sz="1000">
                <a:effectLst>
                  <a:outerShdw blurRad="38100" dist="38100" dir="2700000" algn="tl">
                    <a:srgbClr val="000000"/>
                  </a:outerShdw>
                </a:effectLst>
                <a:sym typeface="Symbol" pitchFamily="18" charset="2"/>
              </a:rPr>
              <a:t> Mulukutla S. Sarma: Electric machines</a:t>
            </a:r>
            <a:endParaRPr lang="es-ES" altLang="es-ES" sz="1000">
              <a:effectLst>
                <a:outerShdw blurRad="38100" dist="38100" dir="2700000" algn="tl">
                  <a:srgbClr val="000000"/>
                </a:outerShdw>
              </a:effectLst>
            </a:endParaRPr>
          </a:p>
        </p:txBody>
      </p:sp>
    </p:spTree>
  </p:cSld>
  <p:clrMapOvr>
    <a:masterClrMapping/>
  </p:clrMapOvr>
  <p:transition>
    <p:cover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8933" name="Group 5"/>
          <p:cNvGrpSpPr>
            <a:grpSpLocks/>
          </p:cNvGrpSpPr>
          <p:nvPr/>
        </p:nvGrpSpPr>
        <p:grpSpPr bwMode="auto">
          <a:xfrm>
            <a:off x="762000" y="609600"/>
            <a:ext cx="7561263" cy="5853113"/>
            <a:chOff x="496" y="312"/>
            <a:chExt cx="4763" cy="3687"/>
          </a:xfrm>
        </p:grpSpPr>
        <p:sp>
          <p:nvSpPr>
            <p:cNvPr id="508932" name="Rectangle 4"/>
            <p:cNvSpPr>
              <a:spLocks noChangeArrowheads="1"/>
            </p:cNvSpPr>
            <p:nvPr/>
          </p:nvSpPr>
          <p:spPr bwMode="auto">
            <a:xfrm>
              <a:off x="496" y="312"/>
              <a:ext cx="4760" cy="3680"/>
            </a:xfrm>
            <a:prstGeom prst="rect">
              <a:avLst/>
            </a:prstGeom>
            <a:solidFill>
              <a:schemeClr val="tx1"/>
            </a:solidFill>
            <a:ln w="9525">
              <a:miter lim="800000"/>
              <a:headEnd/>
              <a:tailEnd/>
            </a:ln>
            <a:effectLst/>
            <a:scene3d>
              <a:camera prst="legacyObliqueTopRight"/>
              <a:lightRig rig="legacyFlat3" dir="b"/>
            </a:scene3d>
            <a:sp3d extrusionH="176200" prstMaterial="legacyMatte">
              <a:bevelT w="13500" h="13500" prst="angle"/>
              <a:bevelB w="13500" h="13500" prst="angle"/>
              <a:extrusionClr>
                <a:schemeClr val="tx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flatTx/>
            </a:bodyPr>
            <a:lstStyle/>
            <a:p>
              <a:endParaRPr lang="es-ES"/>
            </a:p>
          </p:txBody>
        </p:sp>
        <p:pic>
          <p:nvPicPr>
            <p:cNvPr id="508930" name="Picture 2" descr="C:\Mis documentos\CLASE\Corte central hidraúlic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 y="321"/>
              <a:ext cx="4758" cy="3678"/>
            </a:xfrm>
            <a:prstGeom prst="rect">
              <a:avLst/>
            </a:prstGeom>
            <a:noFill/>
            <a:extLst>
              <a:ext uri="{909E8E84-426E-40DD-AFC4-6F175D3DCCD1}">
                <a14:hiddenFill xmlns:a14="http://schemas.microsoft.com/office/drawing/2010/main">
                  <a:solidFill>
                    <a:srgbClr val="FFFFFF"/>
                  </a:solidFill>
                </a14:hiddenFill>
              </a:ext>
            </a:extLst>
          </p:spPr>
        </p:pic>
      </p:grpSp>
      <p:sp>
        <p:nvSpPr>
          <p:cNvPr id="508934" name="Text Box 6"/>
          <p:cNvSpPr txBox="1">
            <a:spLocks noChangeArrowheads="1"/>
          </p:cNvSpPr>
          <p:nvPr/>
        </p:nvSpPr>
        <p:spPr bwMode="auto">
          <a:xfrm>
            <a:off x="812800" y="623888"/>
            <a:ext cx="3886200" cy="8858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2600">
                <a:solidFill>
                  <a:schemeClr val="bg2"/>
                </a:solidFill>
                <a:effectLst>
                  <a:outerShdw blurRad="38100" dist="38100" dir="2700000" algn="tl">
                    <a:srgbClr val="FFFFFF"/>
                  </a:outerShdw>
                </a:effectLst>
              </a:rPr>
              <a:t>Corte transversal de una central hidráulica</a:t>
            </a:r>
            <a:endParaRPr lang="es-ES" altLang="es-ES" sz="2600">
              <a:solidFill>
                <a:schemeClr val="bg2"/>
              </a:solidFill>
              <a:effectLst>
                <a:outerShdw blurRad="38100" dist="38100" dir="2700000" algn="tl">
                  <a:srgbClr val="FFFFFF"/>
                </a:outerShdw>
              </a:effectLst>
            </a:endParaRPr>
          </a:p>
        </p:txBody>
      </p:sp>
      <p:sp>
        <p:nvSpPr>
          <p:cNvPr id="508935" name="AutoShape 7"/>
          <p:cNvSpPr>
            <a:spLocks noChangeArrowheads="1"/>
          </p:cNvSpPr>
          <p:nvPr/>
        </p:nvSpPr>
        <p:spPr bwMode="auto">
          <a:xfrm rot="-3541252">
            <a:off x="6489700" y="3757613"/>
            <a:ext cx="381000" cy="762000"/>
          </a:xfrm>
          <a:prstGeom prst="upArrow">
            <a:avLst>
              <a:gd name="adj1" fmla="val 50000"/>
              <a:gd name="adj2" fmla="val 50000"/>
            </a:avLst>
          </a:prstGeom>
          <a:solidFill>
            <a:schemeClr val="tx1"/>
          </a:solidFill>
          <a:ln w="9525">
            <a:solidFill>
              <a:schemeClr val="bg2"/>
            </a:solidFill>
            <a:miter lim="800000"/>
            <a:headEnd/>
            <a:tailEnd/>
          </a:ln>
          <a:effectLst>
            <a:outerShdw dist="35921" dir="2700000" algn="ctr" rotWithShape="0">
              <a:schemeClr val="bg2"/>
            </a:outerShdw>
          </a:effectLst>
        </p:spPr>
        <p:txBody>
          <a:bodyPr wrap="none" anchor="ctr">
            <a:spAutoFit/>
          </a:bodyPr>
          <a:lstStyle/>
          <a:p>
            <a:endParaRPr lang="es-ES"/>
          </a:p>
        </p:txBody>
      </p:sp>
      <p:sp>
        <p:nvSpPr>
          <p:cNvPr id="508936" name="Text Box 8"/>
          <p:cNvSpPr txBox="1">
            <a:spLocks noChangeArrowheads="1"/>
          </p:cNvSpPr>
          <p:nvPr/>
        </p:nvSpPr>
        <p:spPr bwMode="auto">
          <a:xfrm>
            <a:off x="6756400" y="4405313"/>
            <a:ext cx="1143000" cy="4889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s-ES_tradnl" altLang="es-ES" sz="2600">
                <a:solidFill>
                  <a:schemeClr val="bg2"/>
                </a:solidFill>
                <a:effectLst>
                  <a:outerShdw blurRad="38100" dist="38100" dir="2700000" algn="tl">
                    <a:srgbClr val="FFFFFF"/>
                  </a:outerShdw>
                </a:effectLst>
              </a:rPr>
              <a:t>Rotor</a:t>
            </a:r>
            <a:endParaRPr lang="es-ES" altLang="es-ES" sz="2600">
              <a:solidFill>
                <a:schemeClr val="bg2"/>
              </a:solidFill>
              <a:effectLst>
                <a:outerShdw blurRad="38100" dist="38100" dir="2700000" algn="tl">
                  <a:srgbClr val="FFFFFF"/>
                </a:outerShdw>
              </a:effectLst>
            </a:endParaRPr>
          </a:p>
        </p:txBody>
      </p:sp>
      <p:sp>
        <p:nvSpPr>
          <p:cNvPr id="508937" name="Text Box 9"/>
          <p:cNvSpPr txBox="1">
            <a:spLocks noChangeArrowheads="1"/>
          </p:cNvSpPr>
          <p:nvPr/>
        </p:nvSpPr>
        <p:spPr bwMode="auto">
          <a:xfrm>
            <a:off x="6172200" y="6019800"/>
            <a:ext cx="21367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 altLang="es-ES" sz="1000">
                <a:effectLst>
                  <a:outerShdw blurRad="38100" dist="38100" dir="2700000" algn="tl">
                    <a:srgbClr val="000000"/>
                  </a:outerShdw>
                </a:effectLst>
                <a:sym typeface="Symbol" pitchFamily="18" charset="2"/>
              </a:rPr>
              <a:t></a:t>
            </a:r>
            <a:r>
              <a:rPr lang="es-ES_tradnl" altLang="es-ES" sz="1000">
                <a:effectLst>
                  <a:outerShdw blurRad="38100" dist="38100" dir="2700000" algn="tl">
                    <a:srgbClr val="000000"/>
                  </a:outerShdw>
                </a:effectLst>
                <a:sym typeface="Symbol" pitchFamily="18" charset="2"/>
              </a:rPr>
              <a:t> Mulukutla S. Sarma: Electric machines</a:t>
            </a:r>
            <a:endParaRPr lang="es-ES" altLang="es-ES" sz="1000">
              <a:effectLst>
                <a:outerShdw blurRad="38100" dist="38100" dir="2700000" algn="tl">
                  <a:srgbClr val="000000"/>
                </a:outerShdw>
              </a:effectLst>
            </a:endParaRPr>
          </a:p>
        </p:txBody>
      </p:sp>
    </p:spTree>
  </p:cSld>
  <p:clrMapOvr>
    <a:masterClrMapping/>
  </p:clrMapOvr>
  <p:transition>
    <p:cover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4225925" y="1050925"/>
            <a:ext cx="4033838" cy="1006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Lst>
        </p:spPr>
        <p:txBody>
          <a:bodyPr wrap="none">
            <a:spAutoFit/>
          </a:bodyPr>
          <a:lstStyle/>
          <a:p>
            <a:pPr algn="l">
              <a:spcBef>
                <a:spcPct val="0"/>
              </a:spcBef>
            </a:pPr>
            <a:r>
              <a:rPr lang="es-ES_tradnl" altLang="es-ES" sz="2000">
                <a:effectLst/>
              </a:rPr>
              <a:t>ESTATOR= Devanado trifásico</a:t>
            </a:r>
          </a:p>
          <a:p>
            <a:pPr algn="l">
              <a:spcBef>
                <a:spcPct val="0"/>
              </a:spcBef>
            </a:pPr>
            <a:r>
              <a:rPr lang="es-ES_tradnl" altLang="es-ES" sz="2000">
                <a:effectLst/>
              </a:rPr>
              <a:t>distribuido alimentado con un</a:t>
            </a:r>
          </a:p>
          <a:p>
            <a:pPr algn="l">
              <a:spcBef>
                <a:spcPct val="0"/>
              </a:spcBef>
            </a:pPr>
            <a:r>
              <a:rPr lang="es-ES_tradnl" altLang="es-ES" sz="2000">
                <a:effectLst/>
              </a:rPr>
              <a:t>sistema trifásico de tensiones</a:t>
            </a:r>
            <a:endParaRPr lang="es-ES_tradnl" altLang="es-ES" sz="2000" b="0">
              <a:effectLst/>
              <a:latin typeface="Times New Roman" pitchFamily="18" charset="0"/>
            </a:endParaRPr>
          </a:p>
        </p:txBody>
      </p:sp>
      <p:sp>
        <p:nvSpPr>
          <p:cNvPr id="505859" name="Text Box 3"/>
          <p:cNvSpPr txBox="1">
            <a:spLocks noChangeArrowheads="1"/>
          </p:cNvSpPr>
          <p:nvPr/>
        </p:nvSpPr>
        <p:spPr bwMode="auto">
          <a:xfrm>
            <a:off x="4194175" y="3405188"/>
            <a:ext cx="4217988" cy="1006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Lst>
        </p:spPr>
        <p:txBody>
          <a:bodyPr wrap="none">
            <a:spAutoFit/>
          </a:bodyPr>
          <a:lstStyle/>
          <a:p>
            <a:pPr algn="l">
              <a:spcBef>
                <a:spcPct val="0"/>
              </a:spcBef>
            </a:pPr>
            <a:r>
              <a:rPr lang="es-ES_tradnl" altLang="es-ES" sz="2000">
                <a:effectLst/>
              </a:rPr>
              <a:t>ROTOR= Devanado alimentado</a:t>
            </a:r>
          </a:p>
          <a:p>
            <a:pPr algn="l">
              <a:spcBef>
                <a:spcPct val="0"/>
              </a:spcBef>
            </a:pPr>
            <a:r>
              <a:rPr lang="es-ES_tradnl" altLang="es-ES" sz="2000">
                <a:effectLst/>
              </a:rPr>
              <a:t>con corriente continua que crea</a:t>
            </a:r>
          </a:p>
          <a:p>
            <a:pPr algn="l">
              <a:spcBef>
                <a:spcPct val="0"/>
              </a:spcBef>
            </a:pPr>
            <a:r>
              <a:rPr lang="es-ES_tradnl" altLang="es-ES" sz="2000">
                <a:effectLst/>
              </a:rPr>
              <a:t>un campo magnético fijo</a:t>
            </a:r>
            <a:endParaRPr lang="es-ES_tradnl" altLang="es-ES" sz="2000" b="0">
              <a:effectLst/>
              <a:latin typeface="Times New Roman" pitchFamily="18" charset="0"/>
            </a:endParaRPr>
          </a:p>
        </p:txBody>
      </p:sp>
      <p:sp>
        <p:nvSpPr>
          <p:cNvPr id="505860" name="Text Box 4"/>
          <p:cNvSpPr txBox="1">
            <a:spLocks noChangeArrowheads="1"/>
          </p:cNvSpPr>
          <p:nvPr/>
        </p:nvSpPr>
        <p:spPr bwMode="auto">
          <a:xfrm>
            <a:off x="4076700" y="2571750"/>
            <a:ext cx="4376738" cy="400050"/>
          </a:xfrm>
          <a:prstGeom prst="rect">
            <a:avLst/>
          </a:prstGeom>
          <a:noFill/>
          <a:ln w="3175">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spAutoFit/>
          </a:bodyPr>
          <a:lstStyle/>
          <a:p>
            <a:pPr algn="l">
              <a:spcBef>
                <a:spcPct val="0"/>
              </a:spcBef>
            </a:pPr>
            <a:r>
              <a:rPr lang="es-ES_tradnl" altLang="es-ES" sz="2000">
                <a:effectLst/>
              </a:rPr>
              <a:t>CAMPO MAGNÉTICO GIRATORIO</a:t>
            </a:r>
            <a:endParaRPr lang="es-ES_tradnl" altLang="es-ES" sz="2400" b="0">
              <a:effectLst/>
              <a:latin typeface="Times New Roman" pitchFamily="18" charset="0"/>
            </a:endParaRPr>
          </a:p>
        </p:txBody>
      </p:sp>
      <p:sp>
        <p:nvSpPr>
          <p:cNvPr id="505861" name="AutoShape 5"/>
          <p:cNvSpPr>
            <a:spLocks noChangeArrowheads="1"/>
          </p:cNvSpPr>
          <p:nvPr/>
        </p:nvSpPr>
        <p:spPr bwMode="auto">
          <a:xfrm>
            <a:off x="5943600" y="2038350"/>
            <a:ext cx="457200" cy="457200"/>
          </a:xfrm>
          <a:prstGeom prst="downArrow">
            <a:avLst>
              <a:gd name="adj1" fmla="val 50000"/>
              <a:gd name="adj2" fmla="val 38542"/>
            </a:avLst>
          </a:prstGeom>
          <a:solidFill>
            <a:schemeClr val="tx1"/>
          </a:solidFill>
          <a:ln w="3175">
            <a:solidFill>
              <a:schemeClr val="bg2"/>
            </a:solidFill>
            <a:miter lim="800000"/>
            <a:headEnd/>
            <a:tailEnd/>
          </a:ln>
          <a:effectLst>
            <a:outerShdw dist="35921" dir="2700000" algn="ctr" rotWithShape="0">
              <a:schemeClr val="bg2"/>
            </a:outerShdw>
          </a:effectLst>
        </p:spPr>
        <p:txBody>
          <a:bodyPr wrap="none" anchor="ctr"/>
          <a:lstStyle/>
          <a:p>
            <a:endParaRPr lang="es-ES"/>
          </a:p>
        </p:txBody>
      </p:sp>
      <p:sp>
        <p:nvSpPr>
          <p:cNvPr id="505862" name="AutoShape 6"/>
          <p:cNvSpPr>
            <a:spLocks noChangeArrowheads="1"/>
          </p:cNvSpPr>
          <p:nvPr/>
        </p:nvSpPr>
        <p:spPr bwMode="auto">
          <a:xfrm>
            <a:off x="5943600" y="3028950"/>
            <a:ext cx="457200" cy="457200"/>
          </a:xfrm>
          <a:prstGeom prst="downArrow">
            <a:avLst>
              <a:gd name="adj1" fmla="val 50000"/>
              <a:gd name="adj2" fmla="val 38542"/>
            </a:avLst>
          </a:prstGeom>
          <a:solidFill>
            <a:schemeClr val="tx1"/>
          </a:solidFill>
          <a:ln w="3175">
            <a:solidFill>
              <a:schemeClr val="bg2"/>
            </a:solidFill>
            <a:miter lim="800000"/>
            <a:headEnd/>
            <a:tailEnd/>
          </a:ln>
          <a:effectLst>
            <a:outerShdw dist="35921" dir="2700000" algn="ctr" rotWithShape="0">
              <a:schemeClr val="bg2"/>
            </a:outerShdw>
          </a:effectLst>
        </p:spPr>
        <p:txBody>
          <a:bodyPr wrap="none" anchor="ctr"/>
          <a:lstStyle/>
          <a:p>
            <a:endParaRPr lang="es-ES"/>
          </a:p>
        </p:txBody>
      </p:sp>
      <p:sp>
        <p:nvSpPr>
          <p:cNvPr id="505863" name="Text Box 7"/>
          <p:cNvSpPr txBox="1">
            <a:spLocks noChangeArrowheads="1"/>
          </p:cNvSpPr>
          <p:nvPr/>
        </p:nvSpPr>
        <p:spPr bwMode="auto">
          <a:xfrm>
            <a:off x="4076700" y="5011738"/>
            <a:ext cx="4456113" cy="400050"/>
          </a:xfrm>
          <a:prstGeom prst="rect">
            <a:avLst/>
          </a:prstGeom>
          <a:noFill/>
          <a:ln w="3175">
            <a:solidFill>
              <a:srgbClr val="FF00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Lst>
        </p:spPr>
        <p:txBody>
          <a:bodyPr wrap="none">
            <a:spAutoFit/>
          </a:bodyPr>
          <a:lstStyle/>
          <a:p>
            <a:pPr algn="l">
              <a:spcBef>
                <a:spcPct val="0"/>
              </a:spcBef>
            </a:pPr>
            <a:r>
              <a:rPr lang="es-ES_tradnl" altLang="es-ES" sz="2000">
                <a:effectLst/>
              </a:rPr>
              <a:t>INTERACCIÓN ROTOR - ESTATOR</a:t>
            </a:r>
            <a:endParaRPr lang="es-ES_tradnl" altLang="es-ES" sz="2400" b="0">
              <a:effectLst/>
              <a:latin typeface="Times New Roman" pitchFamily="18" charset="0"/>
            </a:endParaRPr>
          </a:p>
        </p:txBody>
      </p:sp>
      <p:sp>
        <p:nvSpPr>
          <p:cNvPr id="505864" name="AutoShape 8"/>
          <p:cNvSpPr>
            <a:spLocks noChangeArrowheads="1"/>
          </p:cNvSpPr>
          <p:nvPr/>
        </p:nvSpPr>
        <p:spPr bwMode="auto">
          <a:xfrm>
            <a:off x="5943600" y="4497388"/>
            <a:ext cx="457200" cy="457200"/>
          </a:xfrm>
          <a:prstGeom prst="downArrow">
            <a:avLst>
              <a:gd name="adj1" fmla="val 50000"/>
              <a:gd name="adj2" fmla="val 38542"/>
            </a:avLst>
          </a:prstGeom>
          <a:solidFill>
            <a:schemeClr val="tx1"/>
          </a:solidFill>
          <a:ln w="3175">
            <a:solidFill>
              <a:schemeClr val="bg2"/>
            </a:solidFill>
            <a:miter lim="800000"/>
            <a:headEnd/>
            <a:tailEnd/>
          </a:ln>
          <a:effectLst>
            <a:outerShdw dist="35921" dir="2700000" algn="ctr" rotWithShape="0">
              <a:schemeClr val="bg2"/>
            </a:outerShdw>
          </a:effectLst>
        </p:spPr>
        <p:txBody>
          <a:bodyPr wrap="none" anchor="ctr"/>
          <a:lstStyle/>
          <a:p>
            <a:endParaRPr lang="es-ES"/>
          </a:p>
        </p:txBody>
      </p:sp>
      <p:sp>
        <p:nvSpPr>
          <p:cNvPr id="505865" name="Text Box 9"/>
          <p:cNvSpPr txBox="1">
            <a:spLocks noChangeArrowheads="1"/>
          </p:cNvSpPr>
          <p:nvPr/>
        </p:nvSpPr>
        <p:spPr bwMode="auto">
          <a:xfrm>
            <a:off x="3840163" y="6000750"/>
            <a:ext cx="4922837" cy="400050"/>
          </a:xfrm>
          <a:prstGeom prst="rect">
            <a:avLst/>
          </a:prstGeom>
          <a:solidFill>
            <a:srgbClr val="FF0000"/>
          </a:solidFill>
          <a:ln w="3175">
            <a:solidFill>
              <a:srgbClr val="FF0000"/>
            </a:solidFill>
            <a:miter lim="800000"/>
            <a:headEnd/>
            <a:tailEnd/>
          </a:ln>
          <a:effectLst>
            <a:outerShdw dist="35921" dir="2700000" algn="ctr" rotWithShape="0">
              <a:schemeClr val="bg2"/>
            </a:outerShdw>
          </a:effectLst>
        </p:spPr>
        <p:txBody>
          <a:bodyPr wrap="none">
            <a:spAutoFit/>
          </a:bodyPr>
          <a:lstStyle/>
          <a:p>
            <a:pPr algn="l">
              <a:spcBef>
                <a:spcPct val="0"/>
              </a:spcBef>
            </a:pPr>
            <a:r>
              <a:rPr lang="es-ES_tradnl" altLang="es-ES" sz="2000">
                <a:effectLst>
                  <a:outerShdw blurRad="38100" dist="38100" dir="2700000" algn="tl">
                    <a:srgbClr val="000000"/>
                  </a:outerShdw>
                </a:effectLst>
              </a:rPr>
              <a:t>PAR MOTOR Y GIRO DE LA MÁQUINA</a:t>
            </a:r>
            <a:endParaRPr lang="es-ES_tradnl" altLang="es-ES" sz="2400" b="0">
              <a:effectLst>
                <a:outerShdw blurRad="38100" dist="38100" dir="2700000" algn="tl">
                  <a:srgbClr val="000000"/>
                </a:outerShdw>
              </a:effectLst>
              <a:latin typeface="Times New Roman" pitchFamily="18" charset="0"/>
            </a:endParaRPr>
          </a:p>
        </p:txBody>
      </p:sp>
      <p:sp>
        <p:nvSpPr>
          <p:cNvPr id="505866" name="AutoShape 10"/>
          <p:cNvSpPr>
            <a:spLocks noChangeArrowheads="1"/>
          </p:cNvSpPr>
          <p:nvPr/>
        </p:nvSpPr>
        <p:spPr bwMode="auto">
          <a:xfrm>
            <a:off x="5943600" y="5467350"/>
            <a:ext cx="457200" cy="457200"/>
          </a:xfrm>
          <a:prstGeom prst="downArrow">
            <a:avLst>
              <a:gd name="adj1" fmla="val 50000"/>
              <a:gd name="adj2" fmla="val 38542"/>
            </a:avLst>
          </a:prstGeom>
          <a:solidFill>
            <a:schemeClr val="tx1"/>
          </a:solidFill>
          <a:ln w="3175">
            <a:solidFill>
              <a:schemeClr val="bg2"/>
            </a:solidFill>
            <a:miter lim="800000"/>
            <a:headEnd/>
            <a:tailEnd/>
          </a:ln>
          <a:effectLst>
            <a:outerShdw dist="35921" dir="2700000" algn="ctr" rotWithShape="0">
              <a:schemeClr val="bg2"/>
            </a:outerShdw>
          </a:effectLst>
        </p:spPr>
        <p:txBody>
          <a:bodyPr wrap="none" anchor="ctr"/>
          <a:lstStyle/>
          <a:p>
            <a:endParaRPr lang="es-ES"/>
          </a:p>
        </p:txBody>
      </p:sp>
      <p:sp>
        <p:nvSpPr>
          <p:cNvPr id="505867" name="Rectangle 11"/>
          <p:cNvSpPr>
            <a:spLocks noChangeArrowheads="1"/>
          </p:cNvSpPr>
          <p:nvPr/>
        </p:nvSpPr>
        <p:spPr bwMode="auto">
          <a:xfrm>
            <a:off x="304800" y="304800"/>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l"/>
            <a:r>
              <a:rPr lang="es-ES_tradnl" altLang="es-ES" sz="4300">
                <a:latin typeface="Tahoma" pitchFamily="34" charset="0"/>
              </a:rPr>
              <a:t>8.2. Principio de funcionamien-to: motor</a:t>
            </a:r>
            <a:endParaRPr lang="es-ES_tradnl" altLang="es-ES" sz="4300" b="0">
              <a:latin typeface="Tahoma" pitchFamily="34" charset="0"/>
            </a:endParaRPr>
          </a:p>
        </p:txBody>
      </p:sp>
      <p:grpSp>
        <p:nvGrpSpPr>
          <p:cNvPr id="505871" name="Group 15"/>
          <p:cNvGrpSpPr>
            <a:grpSpLocks/>
          </p:cNvGrpSpPr>
          <p:nvPr/>
        </p:nvGrpSpPr>
        <p:grpSpPr bwMode="auto">
          <a:xfrm>
            <a:off x="381000" y="1752600"/>
            <a:ext cx="3124200" cy="2316163"/>
            <a:chOff x="288" y="1112"/>
            <a:chExt cx="1968" cy="1459"/>
          </a:xfrm>
        </p:grpSpPr>
        <p:sp>
          <p:nvSpPr>
            <p:cNvPr id="505868" name="Text Box 12"/>
            <p:cNvSpPr txBox="1">
              <a:spLocks noChangeArrowheads="1"/>
            </p:cNvSpPr>
            <p:nvPr/>
          </p:nvSpPr>
          <p:spPr bwMode="auto">
            <a:xfrm>
              <a:off x="288" y="1112"/>
              <a:ext cx="1968" cy="750"/>
            </a:xfrm>
            <a:prstGeom prst="rect">
              <a:avLst/>
            </a:prstGeom>
            <a:solidFill>
              <a:srgbClr val="CC0099"/>
            </a:solidFill>
            <a:ln>
              <a:noFill/>
            </a:ln>
            <a:effectLst/>
            <a:scene3d>
              <a:camera prst="legacyObliqueTopRight"/>
              <a:lightRig rig="legacyFlat3" dir="b"/>
            </a:scene3d>
            <a:sp3d extrusionH="176200" prstMaterial="legacyMatte">
              <a:bevelT w="13500" h="13500" prst="angle"/>
              <a:bevelB w="13500" h="13500" prst="angle"/>
              <a:extrusionClr>
                <a:srgbClr val="CC0099"/>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EL ROTOR GIRA A LA MISMA VELOCIDAD QUE EL CAMPO: VELOCIDAD DE SINCRONISMO</a:t>
              </a:r>
              <a:endParaRPr lang="es-ES" altLang="es-ES" sz="1800">
                <a:effectLst>
                  <a:outerShdw blurRad="38100" dist="38100" dir="2700000" algn="tl">
                    <a:srgbClr val="000000"/>
                  </a:outerShdw>
                </a:effectLst>
              </a:endParaRPr>
            </a:p>
          </p:txBody>
        </p:sp>
        <p:pic>
          <p:nvPicPr>
            <p:cNvPr id="50586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1920"/>
              <a:ext cx="1244" cy="65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med" len="lg"/>
                </a14:hiddenLine>
              </a:ext>
            </a:extLst>
          </p:spPr>
        </p:pic>
      </p:grpSp>
      <p:sp>
        <p:nvSpPr>
          <p:cNvPr id="505870" name="Text Box 14"/>
          <p:cNvSpPr txBox="1">
            <a:spLocks noChangeArrowheads="1"/>
          </p:cNvSpPr>
          <p:nvPr/>
        </p:nvSpPr>
        <p:spPr bwMode="auto">
          <a:xfrm>
            <a:off x="381000" y="4373563"/>
            <a:ext cx="3124200" cy="2043112"/>
          </a:xfrm>
          <a:prstGeom prst="rect">
            <a:avLst/>
          </a:prstGeom>
          <a:gradFill rotWithShape="0">
            <a:gsLst>
              <a:gs pos="0">
                <a:srgbClr val="008000">
                  <a:gamma/>
                  <a:shade val="46275"/>
                  <a:invGamma/>
                </a:srgbClr>
              </a:gs>
              <a:gs pos="100000">
                <a:srgbClr val="008000"/>
              </a:gs>
            </a:gsLst>
            <a:lin ang="2700000" scaled="1"/>
          </a:gradFill>
          <a:ln>
            <a:noFill/>
          </a:ln>
          <a:effectLst/>
          <a:scene3d>
            <a:camera prst="legacyObliqueTopRight"/>
            <a:lightRig rig="legacyFlat3" dir="b"/>
          </a:scene3d>
          <a:sp3d extrusionH="176200" prstMaterial="legacyMatte">
            <a:bevelT w="13500" h="13500" prst="angle"/>
            <a:bevelB w="13500" h="13500" prst="angle"/>
            <a:extrusionClr>
              <a:srgbClr val="008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Controlando la excitación (tensión de alimentación del rotor) se consigue que la máquina trabaje con cualquier factor de potencia: </a:t>
            </a:r>
            <a:r>
              <a:rPr lang="es-ES_tradnl" altLang="es-ES" sz="1900" u="sng">
                <a:effectLst>
                  <a:outerShdw blurRad="38100" dist="38100" dir="2700000" algn="tl">
                    <a:srgbClr val="000000"/>
                  </a:outerShdw>
                </a:effectLst>
              </a:rPr>
              <a:t>PUEDE ABSORBER O CEDER Q</a:t>
            </a:r>
            <a:endParaRPr lang="es-ES" altLang="es-ES" sz="1900" u="sng">
              <a:effectLst>
                <a:outerShdw blurRad="38100" dist="38100" dir="2700000" algn="tl">
                  <a:srgbClr val="000000"/>
                </a:outerShdw>
              </a:effectLst>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505858"/>
                                        </p:tgtEl>
                                        <p:attrNameLst>
                                          <p:attrName>style.visibility</p:attrName>
                                        </p:attrNameLst>
                                      </p:cBhvr>
                                      <p:to>
                                        <p:strVal val="visible"/>
                                      </p:to>
                                    </p:set>
                                    <p:anim calcmode="lin" valueType="num">
                                      <p:cBhvr>
                                        <p:cTn id="7" dur="500" fill="hold"/>
                                        <p:tgtEl>
                                          <p:spTgt spid="505858"/>
                                        </p:tgtEl>
                                        <p:attrNameLst>
                                          <p:attrName>ppt_w</p:attrName>
                                        </p:attrNameLst>
                                      </p:cBhvr>
                                      <p:tavLst>
                                        <p:tav tm="0">
                                          <p:val>
                                            <p:fltVal val="0"/>
                                          </p:val>
                                        </p:tav>
                                        <p:tav tm="100000">
                                          <p:val>
                                            <p:strVal val="#ppt_w"/>
                                          </p:val>
                                        </p:tav>
                                      </p:tavLst>
                                    </p:anim>
                                    <p:anim calcmode="lin" valueType="num">
                                      <p:cBhvr>
                                        <p:cTn id="8" dur="500" fill="hold"/>
                                        <p:tgtEl>
                                          <p:spTgt spid="505858"/>
                                        </p:tgtEl>
                                        <p:attrNameLst>
                                          <p:attrName>ppt_h</p:attrName>
                                        </p:attrNameLst>
                                      </p:cBhvr>
                                      <p:tavLst>
                                        <p:tav tm="0">
                                          <p:val>
                                            <p:fltVal val="0"/>
                                          </p:val>
                                        </p:tav>
                                        <p:tav tm="100000">
                                          <p:val>
                                            <p:strVal val="#ppt_h"/>
                                          </p:val>
                                        </p:tav>
                                      </p:tavLst>
                                    </p:anim>
                                    <p:anim calcmode="lin" valueType="num">
                                      <p:cBhvr>
                                        <p:cTn id="9" dur="500" fill="hold"/>
                                        <p:tgtEl>
                                          <p:spTgt spid="505858"/>
                                        </p:tgtEl>
                                        <p:attrNameLst>
                                          <p:attrName>ppt_x</p:attrName>
                                        </p:attrNameLst>
                                      </p:cBhvr>
                                      <p:tavLst>
                                        <p:tav tm="0">
                                          <p:val>
                                            <p:fltVal val="0.5"/>
                                          </p:val>
                                        </p:tav>
                                        <p:tav tm="100000">
                                          <p:val>
                                            <p:strVal val="#ppt_x"/>
                                          </p:val>
                                        </p:tav>
                                      </p:tavLst>
                                    </p:anim>
                                    <p:anim calcmode="lin" valueType="num">
                                      <p:cBhvr>
                                        <p:cTn id="10" dur="500" fill="hold"/>
                                        <p:tgtEl>
                                          <p:spTgt spid="505858"/>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505861"/>
                                        </p:tgtEl>
                                        <p:attrNameLst>
                                          <p:attrName>style.visibility</p:attrName>
                                        </p:attrNameLst>
                                      </p:cBhvr>
                                      <p:to>
                                        <p:strVal val="visible"/>
                                      </p:to>
                                    </p:set>
                                    <p:anim calcmode="lin" valueType="num">
                                      <p:cBhvr>
                                        <p:cTn id="15" dur="500" fill="hold"/>
                                        <p:tgtEl>
                                          <p:spTgt spid="505861"/>
                                        </p:tgtEl>
                                        <p:attrNameLst>
                                          <p:attrName>ppt_w</p:attrName>
                                        </p:attrNameLst>
                                      </p:cBhvr>
                                      <p:tavLst>
                                        <p:tav tm="0">
                                          <p:val>
                                            <p:fltVal val="0"/>
                                          </p:val>
                                        </p:tav>
                                        <p:tav tm="100000">
                                          <p:val>
                                            <p:strVal val="#ppt_w"/>
                                          </p:val>
                                        </p:tav>
                                      </p:tavLst>
                                    </p:anim>
                                    <p:anim calcmode="lin" valueType="num">
                                      <p:cBhvr>
                                        <p:cTn id="16" dur="500" fill="hold"/>
                                        <p:tgtEl>
                                          <p:spTgt spid="505861"/>
                                        </p:tgtEl>
                                        <p:attrNameLst>
                                          <p:attrName>ppt_h</p:attrName>
                                        </p:attrNameLst>
                                      </p:cBhvr>
                                      <p:tavLst>
                                        <p:tav tm="0">
                                          <p:val>
                                            <p:fltVal val="0"/>
                                          </p:val>
                                        </p:tav>
                                        <p:tav tm="100000">
                                          <p:val>
                                            <p:strVal val="#ppt_h"/>
                                          </p:val>
                                        </p:tav>
                                      </p:tavLst>
                                    </p:anim>
                                    <p:anim calcmode="lin" valueType="num">
                                      <p:cBhvr>
                                        <p:cTn id="17" dur="500" fill="hold"/>
                                        <p:tgtEl>
                                          <p:spTgt spid="505861"/>
                                        </p:tgtEl>
                                        <p:attrNameLst>
                                          <p:attrName>ppt_x</p:attrName>
                                        </p:attrNameLst>
                                      </p:cBhvr>
                                      <p:tavLst>
                                        <p:tav tm="0">
                                          <p:val>
                                            <p:fltVal val="0.5"/>
                                          </p:val>
                                        </p:tav>
                                        <p:tav tm="100000">
                                          <p:val>
                                            <p:strVal val="#ppt_x"/>
                                          </p:val>
                                        </p:tav>
                                      </p:tavLst>
                                    </p:anim>
                                    <p:anim calcmode="lin" valueType="num">
                                      <p:cBhvr>
                                        <p:cTn id="18" dur="500" fill="hold"/>
                                        <p:tgtEl>
                                          <p:spTgt spid="505861"/>
                                        </p:tgtEl>
                                        <p:attrNameLst>
                                          <p:attrName>ppt_y</p:attrName>
                                        </p:attrNameLst>
                                      </p:cBhvr>
                                      <p:tavLst>
                                        <p:tav tm="0">
                                          <p:val>
                                            <p:fltVal val="0.5"/>
                                          </p:val>
                                        </p:tav>
                                        <p:tav tm="100000">
                                          <p:val>
                                            <p:strVal val="#ppt_y"/>
                                          </p:val>
                                        </p:tav>
                                      </p:tavLst>
                                    </p:anim>
                                  </p:childTnLst>
                                </p:cTn>
                              </p:par>
                            </p:childTnLst>
                          </p:cTn>
                        </p:par>
                        <p:par>
                          <p:cTn id="19" fill="hold" nodeType="afterGroup">
                            <p:stCondLst>
                              <p:cond delay="500"/>
                            </p:stCondLst>
                            <p:childTnLst>
                              <p:par>
                                <p:cTn id="20" presetID="23" presetClass="entr" presetSubtype="528" fill="hold" grpId="0" nodeType="afterEffect">
                                  <p:stCondLst>
                                    <p:cond delay="0"/>
                                  </p:stCondLst>
                                  <p:childTnLst>
                                    <p:set>
                                      <p:cBhvr>
                                        <p:cTn id="21" dur="1" fill="hold">
                                          <p:stCondLst>
                                            <p:cond delay="0"/>
                                          </p:stCondLst>
                                        </p:cTn>
                                        <p:tgtEl>
                                          <p:spTgt spid="505860"/>
                                        </p:tgtEl>
                                        <p:attrNameLst>
                                          <p:attrName>style.visibility</p:attrName>
                                        </p:attrNameLst>
                                      </p:cBhvr>
                                      <p:to>
                                        <p:strVal val="visible"/>
                                      </p:to>
                                    </p:set>
                                    <p:anim calcmode="lin" valueType="num">
                                      <p:cBhvr>
                                        <p:cTn id="22" dur="500" fill="hold"/>
                                        <p:tgtEl>
                                          <p:spTgt spid="505860"/>
                                        </p:tgtEl>
                                        <p:attrNameLst>
                                          <p:attrName>ppt_w</p:attrName>
                                        </p:attrNameLst>
                                      </p:cBhvr>
                                      <p:tavLst>
                                        <p:tav tm="0">
                                          <p:val>
                                            <p:fltVal val="0"/>
                                          </p:val>
                                        </p:tav>
                                        <p:tav tm="100000">
                                          <p:val>
                                            <p:strVal val="#ppt_w"/>
                                          </p:val>
                                        </p:tav>
                                      </p:tavLst>
                                    </p:anim>
                                    <p:anim calcmode="lin" valueType="num">
                                      <p:cBhvr>
                                        <p:cTn id="23" dur="500" fill="hold"/>
                                        <p:tgtEl>
                                          <p:spTgt spid="505860"/>
                                        </p:tgtEl>
                                        <p:attrNameLst>
                                          <p:attrName>ppt_h</p:attrName>
                                        </p:attrNameLst>
                                      </p:cBhvr>
                                      <p:tavLst>
                                        <p:tav tm="0">
                                          <p:val>
                                            <p:fltVal val="0"/>
                                          </p:val>
                                        </p:tav>
                                        <p:tav tm="100000">
                                          <p:val>
                                            <p:strVal val="#ppt_h"/>
                                          </p:val>
                                        </p:tav>
                                      </p:tavLst>
                                    </p:anim>
                                    <p:anim calcmode="lin" valueType="num">
                                      <p:cBhvr>
                                        <p:cTn id="24" dur="500" fill="hold"/>
                                        <p:tgtEl>
                                          <p:spTgt spid="505860"/>
                                        </p:tgtEl>
                                        <p:attrNameLst>
                                          <p:attrName>ppt_x</p:attrName>
                                        </p:attrNameLst>
                                      </p:cBhvr>
                                      <p:tavLst>
                                        <p:tav tm="0">
                                          <p:val>
                                            <p:fltVal val="0.5"/>
                                          </p:val>
                                        </p:tav>
                                        <p:tav tm="100000">
                                          <p:val>
                                            <p:strVal val="#ppt_x"/>
                                          </p:val>
                                        </p:tav>
                                      </p:tavLst>
                                    </p:anim>
                                    <p:anim calcmode="lin" valueType="num">
                                      <p:cBhvr>
                                        <p:cTn id="25" dur="500" fill="hold"/>
                                        <p:tgtEl>
                                          <p:spTgt spid="505860"/>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528" fill="hold" grpId="0" nodeType="clickEffect">
                                  <p:stCondLst>
                                    <p:cond delay="0"/>
                                  </p:stCondLst>
                                  <p:childTnLst>
                                    <p:set>
                                      <p:cBhvr>
                                        <p:cTn id="29" dur="1" fill="hold">
                                          <p:stCondLst>
                                            <p:cond delay="0"/>
                                          </p:stCondLst>
                                        </p:cTn>
                                        <p:tgtEl>
                                          <p:spTgt spid="505862"/>
                                        </p:tgtEl>
                                        <p:attrNameLst>
                                          <p:attrName>style.visibility</p:attrName>
                                        </p:attrNameLst>
                                      </p:cBhvr>
                                      <p:to>
                                        <p:strVal val="visible"/>
                                      </p:to>
                                    </p:set>
                                    <p:anim calcmode="lin" valueType="num">
                                      <p:cBhvr>
                                        <p:cTn id="30" dur="500" fill="hold"/>
                                        <p:tgtEl>
                                          <p:spTgt spid="505862"/>
                                        </p:tgtEl>
                                        <p:attrNameLst>
                                          <p:attrName>ppt_w</p:attrName>
                                        </p:attrNameLst>
                                      </p:cBhvr>
                                      <p:tavLst>
                                        <p:tav tm="0">
                                          <p:val>
                                            <p:fltVal val="0"/>
                                          </p:val>
                                        </p:tav>
                                        <p:tav tm="100000">
                                          <p:val>
                                            <p:strVal val="#ppt_w"/>
                                          </p:val>
                                        </p:tav>
                                      </p:tavLst>
                                    </p:anim>
                                    <p:anim calcmode="lin" valueType="num">
                                      <p:cBhvr>
                                        <p:cTn id="31" dur="500" fill="hold"/>
                                        <p:tgtEl>
                                          <p:spTgt spid="505862"/>
                                        </p:tgtEl>
                                        <p:attrNameLst>
                                          <p:attrName>ppt_h</p:attrName>
                                        </p:attrNameLst>
                                      </p:cBhvr>
                                      <p:tavLst>
                                        <p:tav tm="0">
                                          <p:val>
                                            <p:fltVal val="0"/>
                                          </p:val>
                                        </p:tav>
                                        <p:tav tm="100000">
                                          <p:val>
                                            <p:strVal val="#ppt_h"/>
                                          </p:val>
                                        </p:tav>
                                      </p:tavLst>
                                    </p:anim>
                                    <p:anim calcmode="lin" valueType="num">
                                      <p:cBhvr>
                                        <p:cTn id="32" dur="500" fill="hold"/>
                                        <p:tgtEl>
                                          <p:spTgt spid="505862"/>
                                        </p:tgtEl>
                                        <p:attrNameLst>
                                          <p:attrName>ppt_x</p:attrName>
                                        </p:attrNameLst>
                                      </p:cBhvr>
                                      <p:tavLst>
                                        <p:tav tm="0">
                                          <p:val>
                                            <p:fltVal val="0.5"/>
                                          </p:val>
                                        </p:tav>
                                        <p:tav tm="100000">
                                          <p:val>
                                            <p:strVal val="#ppt_x"/>
                                          </p:val>
                                        </p:tav>
                                      </p:tavLst>
                                    </p:anim>
                                    <p:anim calcmode="lin" valueType="num">
                                      <p:cBhvr>
                                        <p:cTn id="33" dur="500" fill="hold"/>
                                        <p:tgtEl>
                                          <p:spTgt spid="505862"/>
                                        </p:tgtEl>
                                        <p:attrNameLst>
                                          <p:attrName>ppt_y</p:attrName>
                                        </p:attrNameLst>
                                      </p:cBhvr>
                                      <p:tavLst>
                                        <p:tav tm="0">
                                          <p:val>
                                            <p:fltVal val="0.5"/>
                                          </p:val>
                                        </p:tav>
                                        <p:tav tm="100000">
                                          <p:val>
                                            <p:strVal val="#ppt_y"/>
                                          </p:val>
                                        </p:tav>
                                      </p:tavLst>
                                    </p:anim>
                                  </p:childTnLst>
                                </p:cTn>
                              </p:par>
                            </p:childTnLst>
                          </p:cTn>
                        </p:par>
                        <p:par>
                          <p:cTn id="34" fill="hold" nodeType="afterGroup">
                            <p:stCondLst>
                              <p:cond delay="500"/>
                            </p:stCondLst>
                            <p:childTnLst>
                              <p:par>
                                <p:cTn id="35" presetID="23" presetClass="entr" presetSubtype="528" fill="hold" grpId="0" nodeType="afterEffect">
                                  <p:stCondLst>
                                    <p:cond delay="0"/>
                                  </p:stCondLst>
                                  <p:childTnLst>
                                    <p:set>
                                      <p:cBhvr>
                                        <p:cTn id="36" dur="1" fill="hold">
                                          <p:stCondLst>
                                            <p:cond delay="0"/>
                                          </p:stCondLst>
                                        </p:cTn>
                                        <p:tgtEl>
                                          <p:spTgt spid="505859"/>
                                        </p:tgtEl>
                                        <p:attrNameLst>
                                          <p:attrName>style.visibility</p:attrName>
                                        </p:attrNameLst>
                                      </p:cBhvr>
                                      <p:to>
                                        <p:strVal val="visible"/>
                                      </p:to>
                                    </p:set>
                                    <p:anim calcmode="lin" valueType="num">
                                      <p:cBhvr>
                                        <p:cTn id="37" dur="500" fill="hold"/>
                                        <p:tgtEl>
                                          <p:spTgt spid="505859"/>
                                        </p:tgtEl>
                                        <p:attrNameLst>
                                          <p:attrName>ppt_w</p:attrName>
                                        </p:attrNameLst>
                                      </p:cBhvr>
                                      <p:tavLst>
                                        <p:tav tm="0">
                                          <p:val>
                                            <p:fltVal val="0"/>
                                          </p:val>
                                        </p:tav>
                                        <p:tav tm="100000">
                                          <p:val>
                                            <p:strVal val="#ppt_w"/>
                                          </p:val>
                                        </p:tav>
                                      </p:tavLst>
                                    </p:anim>
                                    <p:anim calcmode="lin" valueType="num">
                                      <p:cBhvr>
                                        <p:cTn id="38" dur="500" fill="hold"/>
                                        <p:tgtEl>
                                          <p:spTgt spid="505859"/>
                                        </p:tgtEl>
                                        <p:attrNameLst>
                                          <p:attrName>ppt_h</p:attrName>
                                        </p:attrNameLst>
                                      </p:cBhvr>
                                      <p:tavLst>
                                        <p:tav tm="0">
                                          <p:val>
                                            <p:fltVal val="0"/>
                                          </p:val>
                                        </p:tav>
                                        <p:tav tm="100000">
                                          <p:val>
                                            <p:strVal val="#ppt_h"/>
                                          </p:val>
                                        </p:tav>
                                      </p:tavLst>
                                    </p:anim>
                                    <p:anim calcmode="lin" valueType="num">
                                      <p:cBhvr>
                                        <p:cTn id="39" dur="500" fill="hold"/>
                                        <p:tgtEl>
                                          <p:spTgt spid="505859"/>
                                        </p:tgtEl>
                                        <p:attrNameLst>
                                          <p:attrName>ppt_x</p:attrName>
                                        </p:attrNameLst>
                                      </p:cBhvr>
                                      <p:tavLst>
                                        <p:tav tm="0">
                                          <p:val>
                                            <p:fltVal val="0.5"/>
                                          </p:val>
                                        </p:tav>
                                        <p:tav tm="100000">
                                          <p:val>
                                            <p:strVal val="#ppt_x"/>
                                          </p:val>
                                        </p:tav>
                                      </p:tavLst>
                                    </p:anim>
                                    <p:anim calcmode="lin" valueType="num">
                                      <p:cBhvr>
                                        <p:cTn id="40" dur="500" fill="hold"/>
                                        <p:tgtEl>
                                          <p:spTgt spid="505859"/>
                                        </p:tgtEl>
                                        <p:attrNameLst>
                                          <p:attrName>ppt_y</p:attrName>
                                        </p:attrNameLst>
                                      </p:cBhvr>
                                      <p:tavLst>
                                        <p:tav tm="0">
                                          <p:val>
                                            <p:fltVal val="0.5"/>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528" fill="hold" grpId="0" nodeType="clickEffect">
                                  <p:stCondLst>
                                    <p:cond delay="0"/>
                                  </p:stCondLst>
                                  <p:childTnLst>
                                    <p:set>
                                      <p:cBhvr>
                                        <p:cTn id="44" dur="1" fill="hold">
                                          <p:stCondLst>
                                            <p:cond delay="0"/>
                                          </p:stCondLst>
                                        </p:cTn>
                                        <p:tgtEl>
                                          <p:spTgt spid="505864"/>
                                        </p:tgtEl>
                                        <p:attrNameLst>
                                          <p:attrName>style.visibility</p:attrName>
                                        </p:attrNameLst>
                                      </p:cBhvr>
                                      <p:to>
                                        <p:strVal val="visible"/>
                                      </p:to>
                                    </p:set>
                                    <p:anim calcmode="lin" valueType="num">
                                      <p:cBhvr>
                                        <p:cTn id="45" dur="500" fill="hold"/>
                                        <p:tgtEl>
                                          <p:spTgt spid="505864"/>
                                        </p:tgtEl>
                                        <p:attrNameLst>
                                          <p:attrName>ppt_w</p:attrName>
                                        </p:attrNameLst>
                                      </p:cBhvr>
                                      <p:tavLst>
                                        <p:tav tm="0">
                                          <p:val>
                                            <p:fltVal val="0"/>
                                          </p:val>
                                        </p:tav>
                                        <p:tav tm="100000">
                                          <p:val>
                                            <p:strVal val="#ppt_w"/>
                                          </p:val>
                                        </p:tav>
                                      </p:tavLst>
                                    </p:anim>
                                    <p:anim calcmode="lin" valueType="num">
                                      <p:cBhvr>
                                        <p:cTn id="46" dur="500" fill="hold"/>
                                        <p:tgtEl>
                                          <p:spTgt spid="505864"/>
                                        </p:tgtEl>
                                        <p:attrNameLst>
                                          <p:attrName>ppt_h</p:attrName>
                                        </p:attrNameLst>
                                      </p:cBhvr>
                                      <p:tavLst>
                                        <p:tav tm="0">
                                          <p:val>
                                            <p:fltVal val="0"/>
                                          </p:val>
                                        </p:tav>
                                        <p:tav tm="100000">
                                          <p:val>
                                            <p:strVal val="#ppt_h"/>
                                          </p:val>
                                        </p:tav>
                                      </p:tavLst>
                                    </p:anim>
                                    <p:anim calcmode="lin" valueType="num">
                                      <p:cBhvr>
                                        <p:cTn id="47" dur="500" fill="hold"/>
                                        <p:tgtEl>
                                          <p:spTgt spid="505864"/>
                                        </p:tgtEl>
                                        <p:attrNameLst>
                                          <p:attrName>ppt_x</p:attrName>
                                        </p:attrNameLst>
                                      </p:cBhvr>
                                      <p:tavLst>
                                        <p:tav tm="0">
                                          <p:val>
                                            <p:fltVal val="0.5"/>
                                          </p:val>
                                        </p:tav>
                                        <p:tav tm="100000">
                                          <p:val>
                                            <p:strVal val="#ppt_x"/>
                                          </p:val>
                                        </p:tav>
                                      </p:tavLst>
                                    </p:anim>
                                    <p:anim calcmode="lin" valueType="num">
                                      <p:cBhvr>
                                        <p:cTn id="48" dur="500" fill="hold"/>
                                        <p:tgtEl>
                                          <p:spTgt spid="505864"/>
                                        </p:tgtEl>
                                        <p:attrNameLst>
                                          <p:attrName>ppt_y</p:attrName>
                                        </p:attrNameLst>
                                      </p:cBhvr>
                                      <p:tavLst>
                                        <p:tav tm="0">
                                          <p:val>
                                            <p:fltVal val="0.5"/>
                                          </p:val>
                                        </p:tav>
                                        <p:tav tm="100000">
                                          <p:val>
                                            <p:strVal val="#ppt_y"/>
                                          </p:val>
                                        </p:tav>
                                      </p:tavLst>
                                    </p:anim>
                                  </p:childTnLst>
                                </p:cTn>
                              </p:par>
                            </p:childTnLst>
                          </p:cTn>
                        </p:par>
                        <p:par>
                          <p:cTn id="49" fill="hold" nodeType="afterGroup">
                            <p:stCondLst>
                              <p:cond delay="500"/>
                            </p:stCondLst>
                            <p:childTnLst>
                              <p:par>
                                <p:cTn id="50" presetID="23" presetClass="entr" presetSubtype="528" fill="hold" grpId="0" nodeType="afterEffect">
                                  <p:stCondLst>
                                    <p:cond delay="0"/>
                                  </p:stCondLst>
                                  <p:childTnLst>
                                    <p:set>
                                      <p:cBhvr>
                                        <p:cTn id="51" dur="1" fill="hold">
                                          <p:stCondLst>
                                            <p:cond delay="0"/>
                                          </p:stCondLst>
                                        </p:cTn>
                                        <p:tgtEl>
                                          <p:spTgt spid="505863"/>
                                        </p:tgtEl>
                                        <p:attrNameLst>
                                          <p:attrName>style.visibility</p:attrName>
                                        </p:attrNameLst>
                                      </p:cBhvr>
                                      <p:to>
                                        <p:strVal val="visible"/>
                                      </p:to>
                                    </p:set>
                                    <p:anim calcmode="lin" valueType="num">
                                      <p:cBhvr>
                                        <p:cTn id="52" dur="500" fill="hold"/>
                                        <p:tgtEl>
                                          <p:spTgt spid="505863"/>
                                        </p:tgtEl>
                                        <p:attrNameLst>
                                          <p:attrName>ppt_w</p:attrName>
                                        </p:attrNameLst>
                                      </p:cBhvr>
                                      <p:tavLst>
                                        <p:tav tm="0">
                                          <p:val>
                                            <p:fltVal val="0"/>
                                          </p:val>
                                        </p:tav>
                                        <p:tav tm="100000">
                                          <p:val>
                                            <p:strVal val="#ppt_w"/>
                                          </p:val>
                                        </p:tav>
                                      </p:tavLst>
                                    </p:anim>
                                    <p:anim calcmode="lin" valueType="num">
                                      <p:cBhvr>
                                        <p:cTn id="53" dur="500" fill="hold"/>
                                        <p:tgtEl>
                                          <p:spTgt spid="505863"/>
                                        </p:tgtEl>
                                        <p:attrNameLst>
                                          <p:attrName>ppt_h</p:attrName>
                                        </p:attrNameLst>
                                      </p:cBhvr>
                                      <p:tavLst>
                                        <p:tav tm="0">
                                          <p:val>
                                            <p:fltVal val="0"/>
                                          </p:val>
                                        </p:tav>
                                        <p:tav tm="100000">
                                          <p:val>
                                            <p:strVal val="#ppt_h"/>
                                          </p:val>
                                        </p:tav>
                                      </p:tavLst>
                                    </p:anim>
                                    <p:anim calcmode="lin" valueType="num">
                                      <p:cBhvr>
                                        <p:cTn id="54" dur="500" fill="hold"/>
                                        <p:tgtEl>
                                          <p:spTgt spid="505863"/>
                                        </p:tgtEl>
                                        <p:attrNameLst>
                                          <p:attrName>ppt_x</p:attrName>
                                        </p:attrNameLst>
                                      </p:cBhvr>
                                      <p:tavLst>
                                        <p:tav tm="0">
                                          <p:val>
                                            <p:fltVal val="0.5"/>
                                          </p:val>
                                        </p:tav>
                                        <p:tav tm="100000">
                                          <p:val>
                                            <p:strVal val="#ppt_x"/>
                                          </p:val>
                                        </p:tav>
                                      </p:tavLst>
                                    </p:anim>
                                    <p:anim calcmode="lin" valueType="num">
                                      <p:cBhvr>
                                        <p:cTn id="55" dur="500" fill="hold"/>
                                        <p:tgtEl>
                                          <p:spTgt spid="505863"/>
                                        </p:tgtEl>
                                        <p:attrNameLst>
                                          <p:attrName>ppt_y</p:attrName>
                                        </p:attrNameLst>
                                      </p:cBhvr>
                                      <p:tavLst>
                                        <p:tav tm="0">
                                          <p:val>
                                            <p:fltVal val="0.5"/>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528" fill="hold" grpId="0" nodeType="clickEffect">
                                  <p:stCondLst>
                                    <p:cond delay="0"/>
                                  </p:stCondLst>
                                  <p:childTnLst>
                                    <p:set>
                                      <p:cBhvr>
                                        <p:cTn id="59" dur="1" fill="hold">
                                          <p:stCondLst>
                                            <p:cond delay="0"/>
                                          </p:stCondLst>
                                        </p:cTn>
                                        <p:tgtEl>
                                          <p:spTgt spid="505866"/>
                                        </p:tgtEl>
                                        <p:attrNameLst>
                                          <p:attrName>style.visibility</p:attrName>
                                        </p:attrNameLst>
                                      </p:cBhvr>
                                      <p:to>
                                        <p:strVal val="visible"/>
                                      </p:to>
                                    </p:set>
                                    <p:anim calcmode="lin" valueType="num">
                                      <p:cBhvr>
                                        <p:cTn id="60" dur="500" fill="hold"/>
                                        <p:tgtEl>
                                          <p:spTgt spid="505866"/>
                                        </p:tgtEl>
                                        <p:attrNameLst>
                                          <p:attrName>ppt_w</p:attrName>
                                        </p:attrNameLst>
                                      </p:cBhvr>
                                      <p:tavLst>
                                        <p:tav tm="0">
                                          <p:val>
                                            <p:fltVal val="0"/>
                                          </p:val>
                                        </p:tav>
                                        <p:tav tm="100000">
                                          <p:val>
                                            <p:strVal val="#ppt_w"/>
                                          </p:val>
                                        </p:tav>
                                      </p:tavLst>
                                    </p:anim>
                                    <p:anim calcmode="lin" valueType="num">
                                      <p:cBhvr>
                                        <p:cTn id="61" dur="500" fill="hold"/>
                                        <p:tgtEl>
                                          <p:spTgt spid="505866"/>
                                        </p:tgtEl>
                                        <p:attrNameLst>
                                          <p:attrName>ppt_h</p:attrName>
                                        </p:attrNameLst>
                                      </p:cBhvr>
                                      <p:tavLst>
                                        <p:tav tm="0">
                                          <p:val>
                                            <p:fltVal val="0"/>
                                          </p:val>
                                        </p:tav>
                                        <p:tav tm="100000">
                                          <p:val>
                                            <p:strVal val="#ppt_h"/>
                                          </p:val>
                                        </p:tav>
                                      </p:tavLst>
                                    </p:anim>
                                    <p:anim calcmode="lin" valueType="num">
                                      <p:cBhvr>
                                        <p:cTn id="62" dur="500" fill="hold"/>
                                        <p:tgtEl>
                                          <p:spTgt spid="505866"/>
                                        </p:tgtEl>
                                        <p:attrNameLst>
                                          <p:attrName>ppt_x</p:attrName>
                                        </p:attrNameLst>
                                      </p:cBhvr>
                                      <p:tavLst>
                                        <p:tav tm="0">
                                          <p:val>
                                            <p:fltVal val="0.5"/>
                                          </p:val>
                                        </p:tav>
                                        <p:tav tm="100000">
                                          <p:val>
                                            <p:strVal val="#ppt_x"/>
                                          </p:val>
                                        </p:tav>
                                      </p:tavLst>
                                    </p:anim>
                                    <p:anim calcmode="lin" valueType="num">
                                      <p:cBhvr>
                                        <p:cTn id="63" dur="500" fill="hold"/>
                                        <p:tgtEl>
                                          <p:spTgt spid="505866"/>
                                        </p:tgtEl>
                                        <p:attrNameLst>
                                          <p:attrName>ppt_y</p:attrName>
                                        </p:attrNameLst>
                                      </p:cBhvr>
                                      <p:tavLst>
                                        <p:tav tm="0">
                                          <p:val>
                                            <p:fltVal val="0.5"/>
                                          </p:val>
                                        </p:tav>
                                        <p:tav tm="100000">
                                          <p:val>
                                            <p:strVal val="#ppt_y"/>
                                          </p:val>
                                        </p:tav>
                                      </p:tavLst>
                                    </p:anim>
                                  </p:childTnLst>
                                </p:cTn>
                              </p:par>
                            </p:childTnLst>
                          </p:cTn>
                        </p:par>
                        <p:par>
                          <p:cTn id="64" fill="hold" nodeType="afterGroup">
                            <p:stCondLst>
                              <p:cond delay="500"/>
                            </p:stCondLst>
                            <p:childTnLst>
                              <p:par>
                                <p:cTn id="65" presetID="23" presetClass="entr" presetSubtype="528" fill="hold" grpId="0" nodeType="afterEffect">
                                  <p:stCondLst>
                                    <p:cond delay="0"/>
                                  </p:stCondLst>
                                  <p:childTnLst>
                                    <p:set>
                                      <p:cBhvr>
                                        <p:cTn id="66" dur="1" fill="hold">
                                          <p:stCondLst>
                                            <p:cond delay="0"/>
                                          </p:stCondLst>
                                        </p:cTn>
                                        <p:tgtEl>
                                          <p:spTgt spid="505865"/>
                                        </p:tgtEl>
                                        <p:attrNameLst>
                                          <p:attrName>style.visibility</p:attrName>
                                        </p:attrNameLst>
                                      </p:cBhvr>
                                      <p:to>
                                        <p:strVal val="visible"/>
                                      </p:to>
                                    </p:set>
                                    <p:anim calcmode="lin" valueType="num">
                                      <p:cBhvr>
                                        <p:cTn id="67" dur="500" fill="hold"/>
                                        <p:tgtEl>
                                          <p:spTgt spid="505865"/>
                                        </p:tgtEl>
                                        <p:attrNameLst>
                                          <p:attrName>ppt_w</p:attrName>
                                        </p:attrNameLst>
                                      </p:cBhvr>
                                      <p:tavLst>
                                        <p:tav tm="0">
                                          <p:val>
                                            <p:fltVal val="0"/>
                                          </p:val>
                                        </p:tav>
                                        <p:tav tm="100000">
                                          <p:val>
                                            <p:strVal val="#ppt_w"/>
                                          </p:val>
                                        </p:tav>
                                      </p:tavLst>
                                    </p:anim>
                                    <p:anim calcmode="lin" valueType="num">
                                      <p:cBhvr>
                                        <p:cTn id="68" dur="500" fill="hold"/>
                                        <p:tgtEl>
                                          <p:spTgt spid="505865"/>
                                        </p:tgtEl>
                                        <p:attrNameLst>
                                          <p:attrName>ppt_h</p:attrName>
                                        </p:attrNameLst>
                                      </p:cBhvr>
                                      <p:tavLst>
                                        <p:tav tm="0">
                                          <p:val>
                                            <p:fltVal val="0"/>
                                          </p:val>
                                        </p:tav>
                                        <p:tav tm="100000">
                                          <p:val>
                                            <p:strVal val="#ppt_h"/>
                                          </p:val>
                                        </p:tav>
                                      </p:tavLst>
                                    </p:anim>
                                    <p:anim calcmode="lin" valueType="num">
                                      <p:cBhvr>
                                        <p:cTn id="69" dur="500" fill="hold"/>
                                        <p:tgtEl>
                                          <p:spTgt spid="505865"/>
                                        </p:tgtEl>
                                        <p:attrNameLst>
                                          <p:attrName>ppt_x</p:attrName>
                                        </p:attrNameLst>
                                      </p:cBhvr>
                                      <p:tavLst>
                                        <p:tav tm="0">
                                          <p:val>
                                            <p:fltVal val="0.5"/>
                                          </p:val>
                                        </p:tav>
                                        <p:tav tm="100000">
                                          <p:val>
                                            <p:strVal val="#ppt_x"/>
                                          </p:val>
                                        </p:tav>
                                      </p:tavLst>
                                    </p:anim>
                                    <p:anim calcmode="lin" valueType="num">
                                      <p:cBhvr>
                                        <p:cTn id="70" dur="500" fill="hold"/>
                                        <p:tgtEl>
                                          <p:spTgt spid="505865"/>
                                        </p:tgtEl>
                                        <p:attrNameLst>
                                          <p:attrName>ppt_y</p:attrName>
                                        </p:attrNameLst>
                                      </p:cBhvr>
                                      <p:tavLst>
                                        <p:tav tm="0">
                                          <p:val>
                                            <p:fltVal val="0.5"/>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3" presetClass="entr" presetSubtype="528" fill="hold" nodeType="clickEffect">
                                  <p:stCondLst>
                                    <p:cond delay="0"/>
                                  </p:stCondLst>
                                  <p:childTnLst>
                                    <p:set>
                                      <p:cBhvr>
                                        <p:cTn id="74" dur="1" fill="hold">
                                          <p:stCondLst>
                                            <p:cond delay="0"/>
                                          </p:stCondLst>
                                        </p:cTn>
                                        <p:tgtEl>
                                          <p:spTgt spid="505871"/>
                                        </p:tgtEl>
                                        <p:attrNameLst>
                                          <p:attrName>style.visibility</p:attrName>
                                        </p:attrNameLst>
                                      </p:cBhvr>
                                      <p:to>
                                        <p:strVal val="visible"/>
                                      </p:to>
                                    </p:set>
                                    <p:anim calcmode="lin" valueType="num">
                                      <p:cBhvr>
                                        <p:cTn id="75" dur="500" fill="hold"/>
                                        <p:tgtEl>
                                          <p:spTgt spid="505871"/>
                                        </p:tgtEl>
                                        <p:attrNameLst>
                                          <p:attrName>ppt_w</p:attrName>
                                        </p:attrNameLst>
                                      </p:cBhvr>
                                      <p:tavLst>
                                        <p:tav tm="0">
                                          <p:val>
                                            <p:fltVal val="0"/>
                                          </p:val>
                                        </p:tav>
                                        <p:tav tm="100000">
                                          <p:val>
                                            <p:strVal val="#ppt_w"/>
                                          </p:val>
                                        </p:tav>
                                      </p:tavLst>
                                    </p:anim>
                                    <p:anim calcmode="lin" valueType="num">
                                      <p:cBhvr>
                                        <p:cTn id="76" dur="500" fill="hold"/>
                                        <p:tgtEl>
                                          <p:spTgt spid="505871"/>
                                        </p:tgtEl>
                                        <p:attrNameLst>
                                          <p:attrName>ppt_h</p:attrName>
                                        </p:attrNameLst>
                                      </p:cBhvr>
                                      <p:tavLst>
                                        <p:tav tm="0">
                                          <p:val>
                                            <p:fltVal val="0"/>
                                          </p:val>
                                        </p:tav>
                                        <p:tav tm="100000">
                                          <p:val>
                                            <p:strVal val="#ppt_h"/>
                                          </p:val>
                                        </p:tav>
                                      </p:tavLst>
                                    </p:anim>
                                    <p:anim calcmode="lin" valueType="num">
                                      <p:cBhvr>
                                        <p:cTn id="77" dur="500" fill="hold"/>
                                        <p:tgtEl>
                                          <p:spTgt spid="505871"/>
                                        </p:tgtEl>
                                        <p:attrNameLst>
                                          <p:attrName>ppt_x</p:attrName>
                                        </p:attrNameLst>
                                      </p:cBhvr>
                                      <p:tavLst>
                                        <p:tav tm="0">
                                          <p:val>
                                            <p:fltVal val="0.5"/>
                                          </p:val>
                                        </p:tav>
                                        <p:tav tm="100000">
                                          <p:val>
                                            <p:strVal val="#ppt_x"/>
                                          </p:val>
                                        </p:tav>
                                      </p:tavLst>
                                    </p:anim>
                                    <p:anim calcmode="lin" valueType="num">
                                      <p:cBhvr>
                                        <p:cTn id="78" dur="500" fill="hold"/>
                                        <p:tgtEl>
                                          <p:spTgt spid="505871"/>
                                        </p:tgtEl>
                                        <p:attrNameLst>
                                          <p:attrName>ppt_y</p:attrName>
                                        </p:attrNameLst>
                                      </p:cBhvr>
                                      <p:tavLst>
                                        <p:tav tm="0">
                                          <p:val>
                                            <p:fltVal val="0.5"/>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528" fill="hold" grpId="0" nodeType="clickEffect">
                                  <p:stCondLst>
                                    <p:cond delay="0"/>
                                  </p:stCondLst>
                                  <p:childTnLst>
                                    <p:set>
                                      <p:cBhvr>
                                        <p:cTn id="82" dur="1" fill="hold">
                                          <p:stCondLst>
                                            <p:cond delay="0"/>
                                          </p:stCondLst>
                                        </p:cTn>
                                        <p:tgtEl>
                                          <p:spTgt spid="505870"/>
                                        </p:tgtEl>
                                        <p:attrNameLst>
                                          <p:attrName>style.visibility</p:attrName>
                                        </p:attrNameLst>
                                      </p:cBhvr>
                                      <p:to>
                                        <p:strVal val="visible"/>
                                      </p:to>
                                    </p:set>
                                    <p:anim calcmode="lin" valueType="num">
                                      <p:cBhvr>
                                        <p:cTn id="83" dur="500" fill="hold"/>
                                        <p:tgtEl>
                                          <p:spTgt spid="505870"/>
                                        </p:tgtEl>
                                        <p:attrNameLst>
                                          <p:attrName>ppt_w</p:attrName>
                                        </p:attrNameLst>
                                      </p:cBhvr>
                                      <p:tavLst>
                                        <p:tav tm="0">
                                          <p:val>
                                            <p:fltVal val="0"/>
                                          </p:val>
                                        </p:tav>
                                        <p:tav tm="100000">
                                          <p:val>
                                            <p:strVal val="#ppt_w"/>
                                          </p:val>
                                        </p:tav>
                                      </p:tavLst>
                                    </p:anim>
                                    <p:anim calcmode="lin" valueType="num">
                                      <p:cBhvr>
                                        <p:cTn id="84" dur="500" fill="hold"/>
                                        <p:tgtEl>
                                          <p:spTgt spid="505870"/>
                                        </p:tgtEl>
                                        <p:attrNameLst>
                                          <p:attrName>ppt_h</p:attrName>
                                        </p:attrNameLst>
                                      </p:cBhvr>
                                      <p:tavLst>
                                        <p:tav tm="0">
                                          <p:val>
                                            <p:fltVal val="0"/>
                                          </p:val>
                                        </p:tav>
                                        <p:tav tm="100000">
                                          <p:val>
                                            <p:strVal val="#ppt_h"/>
                                          </p:val>
                                        </p:tav>
                                      </p:tavLst>
                                    </p:anim>
                                    <p:anim calcmode="lin" valueType="num">
                                      <p:cBhvr>
                                        <p:cTn id="85" dur="500" fill="hold"/>
                                        <p:tgtEl>
                                          <p:spTgt spid="505870"/>
                                        </p:tgtEl>
                                        <p:attrNameLst>
                                          <p:attrName>ppt_x</p:attrName>
                                        </p:attrNameLst>
                                      </p:cBhvr>
                                      <p:tavLst>
                                        <p:tav tm="0">
                                          <p:val>
                                            <p:fltVal val="0.5"/>
                                          </p:val>
                                        </p:tav>
                                        <p:tav tm="100000">
                                          <p:val>
                                            <p:strVal val="#ppt_x"/>
                                          </p:val>
                                        </p:tav>
                                      </p:tavLst>
                                    </p:anim>
                                    <p:anim calcmode="lin" valueType="num">
                                      <p:cBhvr>
                                        <p:cTn id="86" dur="500" fill="hold"/>
                                        <p:tgtEl>
                                          <p:spTgt spid="50587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8" grpId="0" autoUpdateAnimBg="0"/>
      <p:bldP spid="505859" grpId="0" autoUpdateAnimBg="0"/>
      <p:bldP spid="505860" grpId="0" animBg="1" autoUpdateAnimBg="0"/>
      <p:bldP spid="505861" grpId="0" animBg="1"/>
      <p:bldP spid="505862" grpId="0" animBg="1"/>
      <p:bldP spid="505863" grpId="0" animBg="1" autoUpdateAnimBg="0"/>
      <p:bldP spid="505864" grpId="0" animBg="1"/>
      <p:bldP spid="505865" grpId="0" animBg="1" autoUpdateAnimBg="0"/>
      <p:bldP spid="505866" grpId="0" animBg="1"/>
      <p:bldP spid="50587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Text Box 2"/>
          <p:cNvSpPr txBox="1">
            <a:spLocks noChangeArrowheads="1"/>
          </p:cNvSpPr>
          <p:nvPr/>
        </p:nvSpPr>
        <p:spPr bwMode="auto">
          <a:xfrm>
            <a:off x="4530725" y="955675"/>
            <a:ext cx="4256088" cy="10064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Lst>
        </p:spPr>
        <p:txBody>
          <a:bodyPr wrap="none">
            <a:spAutoFit/>
          </a:bodyPr>
          <a:lstStyle/>
          <a:p>
            <a:pPr algn="ctr">
              <a:spcBef>
                <a:spcPct val="0"/>
              </a:spcBef>
            </a:pPr>
            <a:r>
              <a:rPr lang="es-ES_tradnl" altLang="es-ES" sz="2000">
                <a:effectLst/>
              </a:rPr>
              <a:t>ESTATOR= Devanado trifásico</a:t>
            </a:r>
          </a:p>
          <a:p>
            <a:pPr algn="ctr">
              <a:spcBef>
                <a:spcPct val="0"/>
              </a:spcBef>
            </a:pPr>
            <a:r>
              <a:rPr lang="es-ES_tradnl" altLang="es-ES" sz="2000">
                <a:effectLst/>
              </a:rPr>
              <a:t>distribuido conectado a la carga</a:t>
            </a:r>
          </a:p>
          <a:p>
            <a:pPr algn="ctr">
              <a:spcBef>
                <a:spcPct val="0"/>
              </a:spcBef>
            </a:pPr>
            <a:r>
              <a:rPr lang="es-ES_tradnl" altLang="es-ES" sz="2000">
                <a:effectLst/>
              </a:rPr>
              <a:t>o red que se desea alimentar</a:t>
            </a:r>
            <a:endParaRPr lang="es-ES_tradnl" altLang="es-ES" sz="2000" b="0">
              <a:effectLst/>
              <a:latin typeface="Times New Roman" pitchFamily="18" charset="0"/>
            </a:endParaRPr>
          </a:p>
        </p:txBody>
      </p:sp>
      <p:sp>
        <p:nvSpPr>
          <p:cNvPr id="506883" name="Text Box 3"/>
          <p:cNvSpPr txBox="1">
            <a:spLocks noChangeArrowheads="1"/>
          </p:cNvSpPr>
          <p:nvPr/>
        </p:nvSpPr>
        <p:spPr bwMode="auto">
          <a:xfrm>
            <a:off x="4471988" y="2343150"/>
            <a:ext cx="4291012" cy="1311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Lst>
        </p:spPr>
        <p:txBody>
          <a:bodyPr wrap="none">
            <a:spAutoFit/>
          </a:bodyPr>
          <a:lstStyle/>
          <a:p>
            <a:pPr algn="ctr">
              <a:spcBef>
                <a:spcPct val="0"/>
              </a:spcBef>
            </a:pPr>
            <a:r>
              <a:rPr lang="es-ES_tradnl" altLang="es-ES" sz="2000">
                <a:effectLst/>
              </a:rPr>
              <a:t>ROTOR= Devanado alimentado</a:t>
            </a:r>
          </a:p>
          <a:p>
            <a:pPr algn="ctr">
              <a:spcBef>
                <a:spcPct val="0"/>
              </a:spcBef>
            </a:pPr>
            <a:r>
              <a:rPr lang="es-ES_tradnl" altLang="es-ES" sz="2000">
                <a:effectLst/>
              </a:rPr>
              <a:t>con corriente continua que crea</a:t>
            </a:r>
          </a:p>
          <a:p>
            <a:pPr algn="ctr">
              <a:spcBef>
                <a:spcPct val="0"/>
              </a:spcBef>
            </a:pPr>
            <a:r>
              <a:rPr lang="es-ES_tradnl" altLang="es-ES" sz="2000">
                <a:effectLst/>
              </a:rPr>
              <a:t>un campo magnético fijo. Se</a:t>
            </a:r>
          </a:p>
          <a:p>
            <a:pPr algn="ctr">
              <a:spcBef>
                <a:spcPct val="0"/>
              </a:spcBef>
            </a:pPr>
            <a:r>
              <a:rPr lang="es-ES_tradnl" altLang="es-ES" sz="2000">
                <a:effectLst/>
              </a:rPr>
              <a:t>hace girar por un medio externo</a:t>
            </a:r>
            <a:endParaRPr lang="es-ES_tradnl" altLang="es-ES" sz="2000" b="0">
              <a:effectLst/>
              <a:latin typeface="Times New Roman" pitchFamily="18" charset="0"/>
            </a:endParaRPr>
          </a:p>
        </p:txBody>
      </p:sp>
      <p:sp>
        <p:nvSpPr>
          <p:cNvPr id="506886" name="AutoShape 6"/>
          <p:cNvSpPr>
            <a:spLocks noChangeArrowheads="1"/>
          </p:cNvSpPr>
          <p:nvPr/>
        </p:nvSpPr>
        <p:spPr bwMode="auto">
          <a:xfrm>
            <a:off x="6324600" y="1946275"/>
            <a:ext cx="457200" cy="457200"/>
          </a:xfrm>
          <a:prstGeom prst="downArrow">
            <a:avLst>
              <a:gd name="adj1" fmla="val 50000"/>
              <a:gd name="adj2" fmla="val 38542"/>
            </a:avLst>
          </a:prstGeom>
          <a:solidFill>
            <a:schemeClr val="tx1">
              <a:lumMod val="75000"/>
            </a:schemeClr>
          </a:solidFill>
          <a:ln w="3175">
            <a:solidFill>
              <a:schemeClr val="bg2"/>
            </a:solidFill>
            <a:miter lim="800000"/>
            <a:headEnd/>
            <a:tailEnd/>
          </a:ln>
          <a:effectLst>
            <a:outerShdw dist="35921" dir="2700000" algn="ctr" rotWithShape="0">
              <a:schemeClr val="bg2"/>
            </a:outerShdw>
          </a:effectLst>
        </p:spPr>
        <p:txBody>
          <a:bodyPr wrap="none" anchor="ctr"/>
          <a:lstStyle/>
          <a:p>
            <a:endParaRPr lang="es-ES"/>
          </a:p>
        </p:txBody>
      </p:sp>
      <p:sp>
        <p:nvSpPr>
          <p:cNvPr id="506888" name="AutoShape 8"/>
          <p:cNvSpPr>
            <a:spLocks noChangeArrowheads="1"/>
          </p:cNvSpPr>
          <p:nvPr/>
        </p:nvSpPr>
        <p:spPr bwMode="auto">
          <a:xfrm>
            <a:off x="6324600" y="3638550"/>
            <a:ext cx="457200" cy="457200"/>
          </a:xfrm>
          <a:prstGeom prst="downArrow">
            <a:avLst>
              <a:gd name="adj1" fmla="val 50000"/>
              <a:gd name="adj2" fmla="val 38542"/>
            </a:avLst>
          </a:prstGeom>
          <a:solidFill>
            <a:schemeClr val="tx1">
              <a:lumMod val="75000"/>
            </a:schemeClr>
          </a:solidFill>
          <a:ln w="3175">
            <a:solidFill>
              <a:schemeClr val="bg2"/>
            </a:solidFill>
            <a:miter lim="800000"/>
            <a:headEnd/>
            <a:tailEnd/>
          </a:ln>
          <a:effectLst>
            <a:outerShdw dist="35921" dir="2700000" algn="ctr" rotWithShape="0">
              <a:schemeClr val="bg2"/>
            </a:outerShdw>
          </a:effectLst>
        </p:spPr>
        <p:txBody>
          <a:bodyPr wrap="none" anchor="ctr"/>
          <a:lstStyle/>
          <a:p>
            <a:endParaRPr lang="es-ES"/>
          </a:p>
        </p:txBody>
      </p:sp>
      <p:sp>
        <p:nvSpPr>
          <p:cNvPr id="506889" name="Text Box 9"/>
          <p:cNvSpPr txBox="1">
            <a:spLocks noChangeArrowheads="1"/>
          </p:cNvSpPr>
          <p:nvPr/>
        </p:nvSpPr>
        <p:spPr bwMode="auto">
          <a:xfrm>
            <a:off x="4144963" y="5848350"/>
            <a:ext cx="4846637" cy="704850"/>
          </a:xfrm>
          <a:prstGeom prst="rect">
            <a:avLst/>
          </a:prstGeom>
          <a:solidFill>
            <a:srgbClr val="FF0000"/>
          </a:solidFill>
          <a:ln w="3175">
            <a:solidFill>
              <a:srgbClr val="FF0000"/>
            </a:solidFill>
            <a:miter lim="800000"/>
            <a:headEnd/>
            <a:tailEnd/>
          </a:ln>
          <a:effectLst>
            <a:outerShdw dist="35921" dir="2700000" algn="ctr" rotWithShape="0">
              <a:schemeClr val="bg2"/>
            </a:outerShdw>
          </a:effectLst>
        </p:spPr>
        <p:txBody>
          <a:bodyPr>
            <a:spAutoFit/>
          </a:bodyPr>
          <a:lstStyle/>
          <a:p>
            <a:pPr algn="ctr">
              <a:spcBef>
                <a:spcPct val="0"/>
              </a:spcBef>
            </a:pPr>
            <a:r>
              <a:rPr lang="es-ES_tradnl" altLang="es-ES" sz="2000">
                <a:effectLst>
                  <a:outerShdw blurRad="38100" dist="38100" dir="2700000" algn="tl">
                    <a:srgbClr val="000000"/>
                  </a:outerShdw>
                </a:effectLst>
              </a:rPr>
              <a:t>TRANSFORMACIÓN DE ENERGÍA MECÁNICA EN ENERGÍA ELÉCTRICA</a:t>
            </a:r>
            <a:endParaRPr lang="es-ES_tradnl" altLang="es-ES" sz="2400" b="0">
              <a:effectLst>
                <a:outerShdw blurRad="38100" dist="38100" dir="2700000" algn="tl">
                  <a:srgbClr val="000000"/>
                </a:outerShdw>
              </a:effectLst>
              <a:latin typeface="Times New Roman" pitchFamily="18" charset="0"/>
            </a:endParaRPr>
          </a:p>
        </p:txBody>
      </p:sp>
      <p:sp>
        <p:nvSpPr>
          <p:cNvPr id="506890" name="AutoShape 10"/>
          <p:cNvSpPr>
            <a:spLocks noChangeArrowheads="1"/>
          </p:cNvSpPr>
          <p:nvPr/>
        </p:nvSpPr>
        <p:spPr bwMode="auto">
          <a:xfrm>
            <a:off x="6324600" y="5314950"/>
            <a:ext cx="457200" cy="457200"/>
          </a:xfrm>
          <a:prstGeom prst="downArrow">
            <a:avLst>
              <a:gd name="adj1" fmla="val 50000"/>
              <a:gd name="adj2" fmla="val 38542"/>
            </a:avLst>
          </a:prstGeom>
          <a:solidFill>
            <a:schemeClr val="tx1">
              <a:lumMod val="75000"/>
            </a:schemeClr>
          </a:solidFill>
          <a:ln w="3175">
            <a:solidFill>
              <a:schemeClr val="bg2"/>
            </a:solidFill>
            <a:miter lim="800000"/>
            <a:headEnd/>
            <a:tailEnd/>
          </a:ln>
          <a:effectLst>
            <a:outerShdw dist="35921" dir="2700000" algn="ctr" rotWithShape="0">
              <a:schemeClr val="bg2"/>
            </a:outerShdw>
          </a:effectLst>
        </p:spPr>
        <p:txBody>
          <a:bodyPr wrap="none" anchor="ctr"/>
          <a:lstStyle/>
          <a:p>
            <a:endParaRPr lang="es-ES"/>
          </a:p>
        </p:txBody>
      </p:sp>
      <p:sp>
        <p:nvSpPr>
          <p:cNvPr id="506891" name="Rectangle 11"/>
          <p:cNvSpPr>
            <a:spLocks noChangeArrowheads="1"/>
          </p:cNvSpPr>
          <p:nvPr/>
        </p:nvSpPr>
        <p:spPr bwMode="auto">
          <a:xfrm>
            <a:off x="228600" y="304800"/>
            <a:ext cx="8915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0"/>
              </a:spcBef>
              <a:defRPr sz="4400">
                <a:solidFill>
                  <a:schemeClr val="tx2"/>
                </a:solidFill>
                <a:effectLst>
                  <a:outerShdw blurRad="38100" dist="38100" dir="2700000" algn="tl">
                    <a:srgbClr val="000000"/>
                  </a:outerShdw>
                </a:effectLst>
                <a:latin typeface="Arial" charset="0"/>
              </a:defRPr>
            </a:lvl1pPr>
            <a:lvl2pPr algn="ctr">
              <a:spcBef>
                <a:spcPct val="0"/>
              </a:spcBef>
              <a:defRPr sz="4400">
                <a:solidFill>
                  <a:schemeClr val="tx2"/>
                </a:solidFill>
                <a:effectLst>
                  <a:outerShdw blurRad="38100" dist="38100" dir="2700000" algn="tl">
                    <a:srgbClr val="000000"/>
                  </a:outerShdw>
                </a:effectLst>
                <a:latin typeface="Arial" charset="0"/>
              </a:defRPr>
            </a:lvl2pPr>
            <a:lvl3pPr algn="ctr">
              <a:spcBef>
                <a:spcPct val="0"/>
              </a:spcBef>
              <a:defRPr sz="4400">
                <a:solidFill>
                  <a:schemeClr val="tx2"/>
                </a:solidFill>
                <a:effectLst>
                  <a:outerShdw blurRad="38100" dist="38100" dir="2700000" algn="tl">
                    <a:srgbClr val="000000"/>
                  </a:outerShdw>
                </a:effectLst>
                <a:latin typeface="Arial" charset="0"/>
              </a:defRPr>
            </a:lvl3pPr>
            <a:lvl4pPr algn="ctr">
              <a:spcBef>
                <a:spcPct val="0"/>
              </a:spcBef>
              <a:defRPr sz="4400">
                <a:solidFill>
                  <a:schemeClr val="tx2"/>
                </a:solidFill>
                <a:effectLst>
                  <a:outerShdw blurRad="38100" dist="38100" dir="2700000" algn="tl">
                    <a:srgbClr val="000000"/>
                  </a:outerShdw>
                </a:effectLst>
                <a:latin typeface="Arial" charset="0"/>
              </a:defRPr>
            </a:lvl4pPr>
            <a:lvl5pPr algn="ctr">
              <a:spcBef>
                <a:spcPct val="0"/>
              </a:spcBef>
              <a:defRPr sz="4400">
                <a:solidFill>
                  <a:schemeClr val="tx2"/>
                </a:solidFill>
                <a:effectLst>
                  <a:outerShdw blurRad="38100" dist="38100" dir="2700000" algn="tl">
                    <a:srgbClr val="000000"/>
                  </a:outerShdw>
                </a:effectLst>
                <a:latin typeface="Arial" charset="0"/>
              </a:defRPr>
            </a:lvl5pPr>
            <a:lvl6pPr marL="4572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algn="l"/>
            <a:r>
              <a:rPr lang="es-ES_tradnl" altLang="es-ES" sz="4300">
                <a:latin typeface="Tahoma" pitchFamily="34" charset="0"/>
              </a:rPr>
              <a:t>8.3. Principio de funcionamien-to: generador</a:t>
            </a:r>
            <a:endParaRPr lang="es-ES_tradnl" altLang="es-ES" sz="4300" b="0">
              <a:latin typeface="Tahoma" pitchFamily="34" charset="0"/>
            </a:endParaRPr>
          </a:p>
        </p:txBody>
      </p:sp>
      <p:sp>
        <p:nvSpPr>
          <p:cNvPr id="506892" name="Text Box 12"/>
          <p:cNvSpPr txBox="1">
            <a:spLocks noChangeArrowheads="1"/>
          </p:cNvSpPr>
          <p:nvPr/>
        </p:nvSpPr>
        <p:spPr bwMode="auto">
          <a:xfrm>
            <a:off x="228600" y="3124200"/>
            <a:ext cx="3657600" cy="1465263"/>
          </a:xfrm>
          <a:prstGeom prst="rect">
            <a:avLst/>
          </a:prstGeom>
          <a:solidFill>
            <a:srgbClr val="CC0099"/>
          </a:solidFill>
          <a:ln>
            <a:noFill/>
          </a:ln>
          <a:effectLst/>
          <a:scene3d>
            <a:camera prst="legacyObliqueTopRight"/>
            <a:lightRig rig="legacyFlat3" dir="b"/>
          </a:scene3d>
          <a:sp3d extrusionH="176200" prstMaterial="legacyMatte">
            <a:bevelT w="13500" h="13500" prst="angle"/>
            <a:bevelB w="13500" h="13500" prst="angle"/>
            <a:extrusionClr>
              <a:srgbClr val="CC0099"/>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Para conectar el generador a una red es necesario que gire a la velocidad de sincronismo correspondiente a la frecuencia de dicha red</a:t>
            </a:r>
            <a:endParaRPr lang="es-ES" altLang="es-ES" sz="1800">
              <a:effectLst>
                <a:outerShdw blurRad="38100" dist="38100" dir="2700000" algn="tl">
                  <a:srgbClr val="000000"/>
                </a:outerShdw>
              </a:effectLst>
            </a:endParaRPr>
          </a:p>
        </p:txBody>
      </p:sp>
      <p:sp>
        <p:nvSpPr>
          <p:cNvPr id="506894" name="Text Box 14"/>
          <p:cNvSpPr txBox="1">
            <a:spLocks noChangeArrowheads="1"/>
          </p:cNvSpPr>
          <p:nvPr/>
        </p:nvSpPr>
        <p:spPr bwMode="auto">
          <a:xfrm>
            <a:off x="215900" y="4813300"/>
            <a:ext cx="3657600" cy="1739900"/>
          </a:xfrm>
          <a:prstGeom prst="rect">
            <a:avLst/>
          </a:prstGeom>
          <a:solidFill>
            <a:srgbClr val="008000"/>
          </a:solidFill>
          <a:ln>
            <a:noFill/>
          </a:ln>
          <a:effectLst/>
          <a:scene3d>
            <a:camera prst="legacyObliqueTopRight"/>
            <a:lightRig rig="legacyFlat3" dir="b"/>
          </a:scene3d>
          <a:sp3d extrusionH="176200" prstMaterial="legacyMatte">
            <a:bevelT w="13500" h="13500" prst="angle"/>
            <a:bevelB w="13500" h="13500" prst="angle"/>
            <a:extrusionClr>
              <a:srgbClr val="008000"/>
            </a:extrusion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flatTx/>
          </a:bodyPr>
          <a:lstStyle/>
          <a:p>
            <a:pPr algn="ctr"/>
            <a:r>
              <a:rPr lang="es-ES_tradnl" altLang="es-ES" sz="1800">
                <a:effectLst>
                  <a:outerShdw blurRad="38100" dist="38100" dir="2700000" algn="tl">
                    <a:srgbClr val="000000"/>
                  </a:outerShdw>
                </a:effectLst>
              </a:rPr>
              <a:t>Controlando la excitación (tensión de alimentación del rotor) se consigue que la máquina trabaje con cualquier factor de potencia: </a:t>
            </a:r>
            <a:r>
              <a:rPr lang="es-ES_tradnl" altLang="es-ES" sz="1800" u="sng">
                <a:effectLst>
                  <a:outerShdw blurRad="38100" dist="38100" dir="2700000" algn="tl">
                    <a:srgbClr val="000000"/>
                  </a:outerShdw>
                </a:effectLst>
              </a:rPr>
              <a:t>PUEDE ABSORBER O CEDER Q</a:t>
            </a:r>
            <a:endParaRPr lang="es-ES" altLang="es-ES" sz="1800" u="sng">
              <a:effectLst>
                <a:outerShdw blurRad="38100" dist="38100" dir="2700000" algn="tl">
                  <a:srgbClr val="000000"/>
                </a:outerShdw>
              </a:effectLst>
            </a:endParaRPr>
          </a:p>
        </p:txBody>
      </p:sp>
      <p:sp>
        <p:nvSpPr>
          <p:cNvPr id="506895" name="Text Box 15"/>
          <p:cNvSpPr txBox="1">
            <a:spLocks noChangeArrowheads="1"/>
          </p:cNvSpPr>
          <p:nvPr/>
        </p:nvSpPr>
        <p:spPr bwMode="auto">
          <a:xfrm>
            <a:off x="4572000" y="4019550"/>
            <a:ext cx="3962400" cy="1311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175">
                <a:solidFill>
                  <a:schemeClr val="tx1"/>
                </a:solidFill>
                <a:miter lim="800000"/>
                <a:headEnd/>
                <a:tailEnd/>
              </a14:hiddenLine>
            </a:ext>
          </a:extLst>
        </p:spPr>
        <p:txBody>
          <a:bodyPr>
            <a:spAutoFit/>
          </a:bodyPr>
          <a:lstStyle/>
          <a:p>
            <a:pPr algn="ctr">
              <a:spcBef>
                <a:spcPct val="0"/>
              </a:spcBef>
            </a:pPr>
            <a:r>
              <a:rPr lang="es-ES_tradnl" altLang="es-ES" sz="2000">
                <a:effectLst/>
              </a:rPr>
              <a:t>El campo creado por el rotor, al girar, induce FEM en el estator y, por tanto, hace circular corriente por la carga</a:t>
            </a:r>
            <a:endParaRPr lang="es-ES_tradnl" altLang="es-ES" sz="2000" b="0">
              <a:effectLst/>
              <a:latin typeface="Times New Roman" pitchFamily="18" charset="0"/>
            </a:endParaRPr>
          </a:p>
        </p:txBody>
      </p:sp>
      <p:grpSp>
        <p:nvGrpSpPr>
          <p:cNvPr id="506900" name="Group 20"/>
          <p:cNvGrpSpPr>
            <a:grpSpLocks/>
          </p:cNvGrpSpPr>
          <p:nvPr/>
        </p:nvGrpSpPr>
        <p:grpSpPr bwMode="auto">
          <a:xfrm>
            <a:off x="381000" y="1828800"/>
            <a:ext cx="4038600" cy="1084263"/>
            <a:chOff x="240" y="1152"/>
            <a:chExt cx="2544" cy="683"/>
          </a:xfrm>
        </p:grpSpPr>
        <p:pic>
          <p:nvPicPr>
            <p:cNvPr id="50689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1152"/>
              <a:ext cx="873" cy="58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Lst>
          </p:spPr>
        </p:pic>
        <p:sp>
          <p:nvSpPr>
            <p:cNvPr id="506897" name="Text Box 17"/>
            <p:cNvSpPr txBox="1">
              <a:spLocks noChangeArrowheads="1"/>
            </p:cNvSpPr>
            <p:nvPr/>
          </p:nvSpPr>
          <p:spPr bwMode="auto">
            <a:xfrm>
              <a:off x="1204" y="1200"/>
              <a:ext cx="1580" cy="23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altLang="es-ES" sz="1800">
                  <a:solidFill>
                    <a:schemeClr val="accent2"/>
                  </a:solidFill>
                  <a:effectLst>
                    <a:outerShdw blurRad="38100" dist="38100" dir="2700000" algn="tl">
                      <a:srgbClr val="000000"/>
                    </a:outerShdw>
                  </a:effectLst>
                </a:rPr>
                <a:t>P=PARES DE POLOS</a:t>
              </a:r>
              <a:endParaRPr lang="es-ES" altLang="es-ES" sz="1800">
                <a:solidFill>
                  <a:schemeClr val="accent2"/>
                </a:solidFill>
                <a:effectLst>
                  <a:outerShdw blurRad="38100" dist="38100" dir="2700000" algn="tl">
                    <a:srgbClr val="000000"/>
                  </a:outerShdw>
                </a:effectLst>
              </a:endParaRPr>
            </a:p>
          </p:txBody>
        </p:sp>
        <p:sp>
          <p:nvSpPr>
            <p:cNvPr id="506898" name="Text Box 18"/>
            <p:cNvSpPr txBox="1">
              <a:spLocks noChangeArrowheads="1"/>
            </p:cNvSpPr>
            <p:nvPr/>
          </p:nvSpPr>
          <p:spPr bwMode="auto">
            <a:xfrm>
              <a:off x="1119" y="1431"/>
              <a:ext cx="1617" cy="40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ES_tradnl" altLang="es-ES" sz="1800">
                  <a:solidFill>
                    <a:schemeClr val="accent2"/>
                  </a:solidFill>
                  <a:effectLst>
                    <a:outerShdw blurRad="38100" dist="38100" dir="2700000" algn="tl">
                      <a:srgbClr val="000000"/>
                    </a:outerShdw>
                  </a:effectLst>
                </a:rPr>
                <a:t>N=VELOCIDAD DE GIRO</a:t>
              </a:r>
              <a:endParaRPr lang="es-ES" altLang="es-ES" sz="1800">
                <a:solidFill>
                  <a:schemeClr val="accent2"/>
                </a:solidFill>
                <a:effectLst>
                  <a:outerShdw blurRad="38100" dist="38100" dir="2700000" algn="tl">
                    <a:srgbClr val="000000"/>
                  </a:outerShdw>
                </a:effectLst>
              </a:endParaRPr>
            </a:p>
          </p:txBody>
        </p:sp>
      </p:grpSp>
      <p:sp>
        <p:nvSpPr>
          <p:cNvPr id="506899" name="AutoShape 19"/>
          <p:cNvSpPr>
            <a:spLocks noChangeArrowheads="1"/>
          </p:cNvSpPr>
          <p:nvPr/>
        </p:nvSpPr>
        <p:spPr bwMode="auto">
          <a:xfrm>
            <a:off x="609600" y="2438400"/>
            <a:ext cx="381000" cy="609600"/>
          </a:xfrm>
          <a:prstGeom prst="downArrow">
            <a:avLst>
              <a:gd name="adj1" fmla="val 50000"/>
              <a:gd name="adj2" fmla="val 40000"/>
            </a:avLst>
          </a:prstGeom>
          <a:solidFill>
            <a:schemeClr val="accent2"/>
          </a:solidFill>
          <a:ln w="9525">
            <a:solidFill>
              <a:schemeClr val="bg2"/>
            </a:solidFill>
            <a:miter lim="800000"/>
            <a:headEnd/>
            <a:tailEnd/>
          </a:ln>
          <a:effectLst>
            <a:outerShdw dist="35921" dir="2700000" algn="ctr" rotWithShape="0">
              <a:schemeClr val="bg2"/>
            </a:outerShdw>
          </a:effectLst>
        </p:spPr>
        <p:txBody>
          <a:bodyPr anchor="ctr">
            <a:spAutoFit/>
          </a:bodyPr>
          <a:lstStyle/>
          <a:p>
            <a:endParaRPr lang="es-ES"/>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506882"/>
                                        </p:tgtEl>
                                        <p:attrNameLst>
                                          <p:attrName>style.visibility</p:attrName>
                                        </p:attrNameLst>
                                      </p:cBhvr>
                                      <p:to>
                                        <p:strVal val="visible"/>
                                      </p:to>
                                    </p:set>
                                    <p:anim calcmode="lin" valueType="num">
                                      <p:cBhvr>
                                        <p:cTn id="7" dur="500" fill="hold"/>
                                        <p:tgtEl>
                                          <p:spTgt spid="506882"/>
                                        </p:tgtEl>
                                        <p:attrNameLst>
                                          <p:attrName>ppt_w</p:attrName>
                                        </p:attrNameLst>
                                      </p:cBhvr>
                                      <p:tavLst>
                                        <p:tav tm="0">
                                          <p:val>
                                            <p:fltVal val="0"/>
                                          </p:val>
                                        </p:tav>
                                        <p:tav tm="100000">
                                          <p:val>
                                            <p:strVal val="#ppt_w"/>
                                          </p:val>
                                        </p:tav>
                                      </p:tavLst>
                                    </p:anim>
                                    <p:anim calcmode="lin" valueType="num">
                                      <p:cBhvr>
                                        <p:cTn id="8" dur="500" fill="hold"/>
                                        <p:tgtEl>
                                          <p:spTgt spid="506882"/>
                                        </p:tgtEl>
                                        <p:attrNameLst>
                                          <p:attrName>ppt_h</p:attrName>
                                        </p:attrNameLst>
                                      </p:cBhvr>
                                      <p:tavLst>
                                        <p:tav tm="0">
                                          <p:val>
                                            <p:fltVal val="0"/>
                                          </p:val>
                                        </p:tav>
                                        <p:tav tm="100000">
                                          <p:val>
                                            <p:strVal val="#ppt_h"/>
                                          </p:val>
                                        </p:tav>
                                      </p:tavLst>
                                    </p:anim>
                                    <p:anim calcmode="lin" valueType="num">
                                      <p:cBhvr>
                                        <p:cTn id="9" dur="500" fill="hold"/>
                                        <p:tgtEl>
                                          <p:spTgt spid="506882"/>
                                        </p:tgtEl>
                                        <p:attrNameLst>
                                          <p:attrName>ppt_x</p:attrName>
                                        </p:attrNameLst>
                                      </p:cBhvr>
                                      <p:tavLst>
                                        <p:tav tm="0">
                                          <p:val>
                                            <p:fltVal val="0.5"/>
                                          </p:val>
                                        </p:tav>
                                        <p:tav tm="100000">
                                          <p:val>
                                            <p:strVal val="#ppt_x"/>
                                          </p:val>
                                        </p:tav>
                                      </p:tavLst>
                                    </p:anim>
                                    <p:anim calcmode="lin" valueType="num">
                                      <p:cBhvr>
                                        <p:cTn id="10" dur="500" fill="hold"/>
                                        <p:tgtEl>
                                          <p:spTgt spid="506882"/>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506886"/>
                                        </p:tgtEl>
                                        <p:attrNameLst>
                                          <p:attrName>style.visibility</p:attrName>
                                        </p:attrNameLst>
                                      </p:cBhvr>
                                      <p:to>
                                        <p:strVal val="visible"/>
                                      </p:to>
                                    </p:set>
                                    <p:anim calcmode="lin" valueType="num">
                                      <p:cBhvr>
                                        <p:cTn id="15" dur="500" fill="hold"/>
                                        <p:tgtEl>
                                          <p:spTgt spid="506886"/>
                                        </p:tgtEl>
                                        <p:attrNameLst>
                                          <p:attrName>ppt_w</p:attrName>
                                        </p:attrNameLst>
                                      </p:cBhvr>
                                      <p:tavLst>
                                        <p:tav tm="0">
                                          <p:val>
                                            <p:fltVal val="0"/>
                                          </p:val>
                                        </p:tav>
                                        <p:tav tm="100000">
                                          <p:val>
                                            <p:strVal val="#ppt_w"/>
                                          </p:val>
                                        </p:tav>
                                      </p:tavLst>
                                    </p:anim>
                                    <p:anim calcmode="lin" valueType="num">
                                      <p:cBhvr>
                                        <p:cTn id="16" dur="500" fill="hold"/>
                                        <p:tgtEl>
                                          <p:spTgt spid="506886"/>
                                        </p:tgtEl>
                                        <p:attrNameLst>
                                          <p:attrName>ppt_h</p:attrName>
                                        </p:attrNameLst>
                                      </p:cBhvr>
                                      <p:tavLst>
                                        <p:tav tm="0">
                                          <p:val>
                                            <p:fltVal val="0"/>
                                          </p:val>
                                        </p:tav>
                                        <p:tav tm="100000">
                                          <p:val>
                                            <p:strVal val="#ppt_h"/>
                                          </p:val>
                                        </p:tav>
                                      </p:tavLst>
                                    </p:anim>
                                    <p:anim calcmode="lin" valueType="num">
                                      <p:cBhvr>
                                        <p:cTn id="17" dur="500" fill="hold"/>
                                        <p:tgtEl>
                                          <p:spTgt spid="506886"/>
                                        </p:tgtEl>
                                        <p:attrNameLst>
                                          <p:attrName>ppt_x</p:attrName>
                                        </p:attrNameLst>
                                      </p:cBhvr>
                                      <p:tavLst>
                                        <p:tav tm="0">
                                          <p:val>
                                            <p:fltVal val="0.5"/>
                                          </p:val>
                                        </p:tav>
                                        <p:tav tm="100000">
                                          <p:val>
                                            <p:strVal val="#ppt_x"/>
                                          </p:val>
                                        </p:tav>
                                      </p:tavLst>
                                    </p:anim>
                                    <p:anim calcmode="lin" valueType="num">
                                      <p:cBhvr>
                                        <p:cTn id="18" dur="500" fill="hold"/>
                                        <p:tgtEl>
                                          <p:spTgt spid="506886"/>
                                        </p:tgtEl>
                                        <p:attrNameLst>
                                          <p:attrName>ppt_y</p:attrName>
                                        </p:attrNameLst>
                                      </p:cBhvr>
                                      <p:tavLst>
                                        <p:tav tm="0">
                                          <p:val>
                                            <p:fltVal val="0.5"/>
                                          </p:val>
                                        </p:tav>
                                        <p:tav tm="100000">
                                          <p:val>
                                            <p:strVal val="#ppt_y"/>
                                          </p:val>
                                        </p:tav>
                                      </p:tavLst>
                                    </p:anim>
                                  </p:childTnLst>
                                </p:cTn>
                              </p:par>
                            </p:childTnLst>
                          </p:cTn>
                        </p:par>
                        <p:par>
                          <p:cTn id="19" fill="hold" nodeType="afterGroup">
                            <p:stCondLst>
                              <p:cond delay="500"/>
                            </p:stCondLst>
                            <p:childTnLst>
                              <p:par>
                                <p:cTn id="20" presetID="23" presetClass="entr" presetSubtype="528" fill="hold" grpId="0" nodeType="afterEffect">
                                  <p:stCondLst>
                                    <p:cond delay="0"/>
                                  </p:stCondLst>
                                  <p:childTnLst>
                                    <p:set>
                                      <p:cBhvr>
                                        <p:cTn id="21" dur="1" fill="hold">
                                          <p:stCondLst>
                                            <p:cond delay="0"/>
                                          </p:stCondLst>
                                        </p:cTn>
                                        <p:tgtEl>
                                          <p:spTgt spid="506883"/>
                                        </p:tgtEl>
                                        <p:attrNameLst>
                                          <p:attrName>style.visibility</p:attrName>
                                        </p:attrNameLst>
                                      </p:cBhvr>
                                      <p:to>
                                        <p:strVal val="visible"/>
                                      </p:to>
                                    </p:set>
                                    <p:anim calcmode="lin" valueType="num">
                                      <p:cBhvr>
                                        <p:cTn id="22" dur="500" fill="hold"/>
                                        <p:tgtEl>
                                          <p:spTgt spid="506883"/>
                                        </p:tgtEl>
                                        <p:attrNameLst>
                                          <p:attrName>ppt_w</p:attrName>
                                        </p:attrNameLst>
                                      </p:cBhvr>
                                      <p:tavLst>
                                        <p:tav tm="0">
                                          <p:val>
                                            <p:fltVal val="0"/>
                                          </p:val>
                                        </p:tav>
                                        <p:tav tm="100000">
                                          <p:val>
                                            <p:strVal val="#ppt_w"/>
                                          </p:val>
                                        </p:tav>
                                      </p:tavLst>
                                    </p:anim>
                                    <p:anim calcmode="lin" valueType="num">
                                      <p:cBhvr>
                                        <p:cTn id="23" dur="500" fill="hold"/>
                                        <p:tgtEl>
                                          <p:spTgt spid="506883"/>
                                        </p:tgtEl>
                                        <p:attrNameLst>
                                          <p:attrName>ppt_h</p:attrName>
                                        </p:attrNameLst>
                                      </p:cBhvr>
                                      <p:tavLst>
                                        <p:tav tm="0">
                                          <p:val>
                                            <p:fltVal val="0"/>
                                          </p:val>
                                        </p:tav>
                                        <p:tav tm="100000">
                                          <p:val>
                                            <p:strVal val="#ppt_h"/>
                                          </p:val>
                                        </p:tav>
                                      </p:tavLst>
                                    </p:anim>
                                    <p:anim calcmode="lin" valueType="num">
                                      <p:cBhvr>
                                        <p:cTn id="24" dur="500" fill="hold"/>
                                        <p:tgtEl>
                                          <p:spTgt spid="506883"/>
                                        </p:tgtEl>
                                        <p:attrNameLst>
                                          <p:attrName>ppt_x</p:attrName>
                                        </p:attrNameLst>
                                      </p:cBhvr>
                                      <p:tavLst>
                                        <p:tav tm="0">
                                          <p:val>
                                            <p:fltVal val="0.5"/>
                                          </p:val>
                                        </p:tav>
                                        <p:tav tm="100000">
                                          <p:val>
                                            <p:strVal val="#ppt_x"/>
                                          </p:val>
                                        </p:tav>
                                      </p:tavLst>
                                    </p:anim>
                                    <p:anim calcmode="lin" valueType="num">
                                      <p:cBhvr>
                                        <p:cTn id="25" dur="500" fill="hold"/>
                                        <p:tgtEl>
                                          <p:spTgt spid="506883"/>
                                        </p:tgtEl>
                                        <p:attrNameLst>
                                          <p:attrName>ppt_y</p:attrName>
                                        </p:attrNameLst>
                                      </p:cBhvr>
                                      <p:tavLst>
                                        <p:tav tm="0">
                                          <p:val>
                                            <p:fltVal val="0.5"/>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3" presetClass="entr" presetSubtype="528" fill="hold" grpId="0" nodeType="clickEffect">
                                  <p:stCondLst>
                                    <p:cond delay="0"/>
                                  </p:stCondLst>
                                  <p:childTnLst>
                                    <p:set>
                                      <p:cBhvr>
                                        <p:cTn id="29" dur="1" fill="hold">
                                          <p:stCondLst>
                                            <p:cond delay="0"/>
                                          </p:stCondLst>
                                        </p:cTn>
                                        <p:tgtEl>
                                          <p:spTgt spid="506888"/>
                                        </p:tgtEl>
                                        <p:attrNameLst>
                                          <p:attrName>style.visibility</p:attrName>
                                        </p:attrNameLst>
                                      </p:cBhvr>
                                      <p:to>
                                        <p:strVal val="visible"/>
                                      </p:to>
                                    </p:set>
                                    <p:anim calcmode="lin" valueType="num">
                                      <p:cBhvr>
                                        <p:cTn id="30" dur="500" fill="hold"/>
                                        <p:tgtEl>
                                          <p:spTgt spid="506888"/>
                                        </p:tgtEl>
                                        <p:attrNameLst>
                                          <p:attrName>ppt_w</p:attrName>
                                        </p:attrNameLst>
                                      </p:cBhvr>
                                      <p:tavLst>
                                        <p:tav tm="0">
                                          <p:val>
                                            <p:fltVal val="0"/>
                                          </p:val>
                                        </p:tav>
                                        <p:tav tm="100000">
                                          <p:val>
                                            <p:strVal val="#ppt_w"/>
                                          </p:val>
                                        </p:tav>
                                      </p:tavLst>
                                    </p:anim>
                                    <p:anim calcmode="lin" valueType="num">
                                      <p:cBhvr>
                                        <p:cTn id="31" dur="500" fill="hold"/>
                                        <p:tgtEl>
                                          <p:spTgt spid="506888"/>
                                        </p:tgtEl>
                                        <p:attrNameLst>
                                          <p:attrName>ppt_h</p:attrName>
                                        </p:attrNameLst>
                                      </p:cBhvr>
                                      <p:tavLst>
                                        <p:tav tm="0">
                                          <p:val>
                                            <p:fltVal val="0"/>
                                          </p:val>
                                        </p:tav>
                                        <p:tav tm="100000">
                                          <p:val>
                                            <p:strVal val="#ppt_h"/>
                                          </p:val>
                                        </p:tav>
                                      </p:tavLst>
                                    </p:anim>
                                    <p:anim calcmode="lin" valueType="num">
                                      <p:cBhvr>
                                        <p:cTn id="32" dur="500" fill="hold"/>
                                        <p:tgtEl>
                                          <p:spTgt spid="506888"/>
                                        </p:tgtEl>
                                        <p:attrNameLst>
                                          <p:attrName>ppt_x</p:attrName>
                                        </p:attrNameLst>
                                      </p:cBhvr>
                                      <p:tavLst>
                                        <p:tav tm="0">
                                          <p:val>
                                            <p:fltVal val="0.5"/>
                                          </p:val>
                                        </p:tav>
                                        <p:tav tm="100000">
                                          <p:val>
                                            <p:strVal val="#ppt_x"/>
                                          </p:val>
                                        </p:tav>
                                      </p:tavLst>
                                    </p:anim>
                                    <p:anim calcmode="lin" valueType="num">
                                      <p:cBhvr>
                                        <p:cTn id="33" dur="500" fill="hold"/>
                                        <p:tgtEl>
                                          <p:spTgt spid="506888"/>
                                        </p:tgtEl>
                                        <p:attrNameLst>
                                          <p:attrName>ppt_y</p:attrName>
                                        </p:attrNameLst>
                                      </p:cBhvr>
                                      <p:tavLst>
                                        <p:tav tm="0">
                                          <p:val>
                                            <p:fltVal val="0.5"/>
                                          </p:val>
                                        </p:tav>
                                        <p:tav tm="100000">
                                          <p:val>
                                            <p:strVal val="#ppt_y"/>
                                          </p:val>
                                        </p:tav>
                                      </p:tavLst>
                                    </p:anim>
                                  </p:childTnLst>
                                </p:cTn>
                              </p:par>
                            </p:childTnLst>
                          </p:cTn>
                        </p:par>
                        <p:par>
                          <p:cTn id="34" fill="hold" nodeType="afterGroup">
                            <p:stCondLst>
                              <p:cond delay="500"/>
                            </p:stCondLst>
                            <p:childTnLst>
                              <p:par>
                                <p:cTn id="35" presetID="23" presetClass="entr" presetSubtype="528" fill="hold" grpId="0" nodeType="afterEffect">
                                  <p:stCondLst>
                                    <p:cond delay="0"/>
                                  </p:stCondLst>
                                  <p:childTnLst>
                                    <p:set>
                                      <p:cBhvr>
                                        <p:cTn id="36" dur="1" fill="hold">
                                          <p:stCondLst>
                                            <p:cond delay="0"/>
                                          </p:stCondLst>
                                        </p:cTn>
                                        <p:tgtEl>
                                          <p:spTgt spid="506895"/>
                                        </p:tgtEl>
                                        <p:attrNameLst>
                                          <p:attrName>style.visibility</p:attrName>
                                        </p:attrNameLst>
                                      </p:cBhvr>
                                      <p:to>
                                        <p:strVal val="visible"/>
                                      </p:to>
                                    </p:set>
                                    <p:anim calcmode="lin" valueType="num">
                                      <p:cBhvr>
                                        <p:cTn id="37" dur="500" fill="hold"/>
                                        <p:tgtEl>
                                          <p:spTgt spid="506895"/>
                                        </p:tgtEl>
                                        <p:attrNameLst>
                                          <p:attrName>ppt_w</p:attrName>
                                        </p:attrNameLst>
                                      </p:cBhvr>
                                      <p:tavLst>
                                        <p:tav tm="0">
                                          <p:val>
                                            <p:fltVal val="0"/>
                                          </p:val>
                                        </p:tav>
                                        <p:tav tm="100000">
                                          <p:val>
                                            <p:strVal val="#ppt_w"/>
                                          </p:val>
                                        </p:tav>
                                      </p:tavLst>
                                    </p:anim>
                                    <p:anim calcmode="lin" valueType="num">
                                      <p:cBhvr>
                                        <p:cTn id="38" dur="500" fill="hold"/>
                                        <p:tgtEl>
                                          <p:spTgt spid="506895"/>
                                        </p:tgtEl>
                                        <p:attrNameLst>
                                          <p:attrName>ppt_h</p:attrName>
                                        </p:attrNameLst>
                                      </p:cBhvr>
                                      <p:tavLst>
                                        <p:tav tm="0">
                                          <p:val>
                                            <p:fltVal val="0"/>
                                          </p:val>
                                        </p:tav>
                                        <p:tav tm="100000">
                                          <p:val>
                                            <p:strVal val="#ppt_h"/>
                                          </p:val>
                                        </p:tav>
                                      </p:tavLst>
                                    </p:anim>
                                    <p:anim calcmode="lin" valueType="num">
                                      <p:cBhvr>
                                        <p:cTn id="39" dur="500" fill="hold"/>
                                        <p:tgtEl>
                                          <p:spTgt spid="506895"/>
                                        </p:tgtEl>
                                        <p:attrNameLst>
                                          <p:attrName>ppt_x</p:attrName>
                                        </p:attrNameLst>
                                      </p:cBhvr>
                                      <p:tavLst>
                                        <p:tav tm="0">
                                          <p:val>
                                            <p:fltVal val="0.5"/>
                                          </p:val>
                                        </p:tav>
                                        <p:tav tm="100000">
                                          <p:val>
                                            <p:strVal val="#ppt_x"/>
                                          </p:val>
                                        </p:tav>
                                      </p:tavLst>
                                    </p:anim>
                                    <p:anim calcmode="lin" valueType="num">
                                      <p:cBhvr>
                                        <p:cTn id="40" dur="500" fill="hold"/>
                                        <p:tgtEl>
                                          <p:spTgt spid="506895"/>
                                        </p:tgtEl>
                                        <p:attrNameLst>
                                          <p:attrName>ppt_y</p:attrName>
                                        </p:attrNameLst>
                                      </p:cBhvr>
                                      <p:tavLst>
                                        <p:tav tm="0">
                                          <p:val>
                                            <p:fltVal val="0.5"/>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3" presetClass="entr" presetSubtype="528" fill="hold" grpId="0" nodeType="clickEffect">
                                  <p:stCondLst>
                                    <p:cond delay="0"/>
                                  </p:stCondLst>
                                  <p:childTnLst>
                                    <p:set>
                                      <p:cBhvr>
                                        <p:cTn id="44" dur="1" fill="hold">
                                          <p:stCondLst>
                                            <p:cond delay="0"/>
                                          </p:stCondLst>
                                        </p:cTn>
                                        <p:tgtEl>
                                          <p:spTgt spid="506890"/>
                                        </p:tgtEl>
                                        <p:attrNameLst>
                                          <p:attrName>style.visibility</p:attrName>
                                        </p:attrNameLst>
                                      </p:cBhvr>
                                      <p:to>
                                        <p:strVal val="visible"/>
                                      </p:to>
                                    </p:set>
                                    <p:anim calcmode="lin" valueType="num">
                                      <p:cBhvr>
                                        <p:cTn id="45" dur="500" fill="hold"/>
                                        <p:tgtEl>
                                          <p:spTgt spid="506890"/>
                                        </p:tgtEl>
                                        <p:attrNameLst>
                                          <p:attrName>ppt_w</p:attrName>
                                        </p:attrNameLst>
                                      </p:cBhvr>
                                      <p:tavLst>
                                        <p:tav tm="0">
                                          <p:val>
                                            <p:fltVal val="0"/>
                                          </p:val>
                                        </p:tav>
                                        <p:tav tm="100000">
                                          <p:val>
                                            <p:strVal val="#ppt_w"/>
                                          </p:val>
                                        </p:tav>
                                      </p:tavLst>
                                    </p:anim>
                                    <p:anim calcmode="lin" valueType="num">
                                      <p:cBhvr>
                                        <p:cTn id="46" dur="500" fill="hold"/>
                                        <p:tgtEl>
                                          <p:spTgt spid="506890"/>
                                        </p:tgtEl>
                                        <p:attrNameLst>
                                          <p:attrName>ppt_h</p:attrName>
                                        </p:attrNameLst>
                                      </p:cBhvr>
                                      <p:tavLst>
                                        <p:tav tm="0">
                                          <p:val>
                                            <p:fltVal val="0"/>
                                          </p:val>
                                        </p:tav>
                                        <p:tav tm="100000">
                                          <p:val>
                                            <p:strVal val="#ppt_h"/>
                                          </p:val>
                                        </p:tav>
                                      </p:tavLst>
                                    </p:anim>
                                    <p:anim calcmode="lin" valueType="num">
                                      <p:cBhvr>
                                        <p:cTn id="47" dur="500" fill="hold"/>
                                        <p:tgtEl>
                                          <p:spTgt spid="506890"/>
                                        </p:tgtEl>
                                        <p:attrNameLst>
                                          <p:attrName>ppt_x</p:attrName>
                                        </p:attrNameLst>
                                      </p:cBhvr>
                                      <p:tavLst>
                                        <p:tav tm="0">
                                          <p:val>
                                            <p:fltVal val="0.5"/>
                                          </p:val>
                                        </p:tav>
                                        <p:tav tm="100000">
                                          <p:val>
                                            <p:strVal val="#ppt_x"/>
                                          </p:val>
                                        </p:tav>
                                      </p:tavLst>
                                    </p:anim>
                                    <p:anim calcmode="lin" valueType="num">
                                      <p:cBhvr>
                                        <p:cTn id="48" dur="500" fill="hold"/>
                                        <p:tgtEl>
                                          <p:spTgt spid="506890"/>
                                        </p:tgtEl>
                                        <p:attrNameLst>
                                          <p:attrName>ppt_y</p:attrName>
                                        </p:attrNameLst>
                                      </p:cBhvr>
                                      <p:tavLst>
                                        <p:tav tm="0">
                                          <p:val>
                                            <p:fltVal val="0.5"/>
                                          </p:val>
                                        </p:tav>
                                        <p:tav tm="100000">
                                          <p:val>
                                            <p:strVal val="#ppt_y"/>
                                          </p:val>
                                        </p:tav>
                                      </p:tavLst>
                                    </p:anim>
                                  </p:childTnLst>
                                </p:cTn>
                              </p:par>
                            </p:childTnLst>
                          </p:cTn>
                        </p:par>
                        <p:par>
                          <p:cTn id="49" fill="hold" nodeType="afterGroup">
                            <p:stCondLst>
                              <p:cond delay="500"/>
                            </p:stCondLst>
                            <p:childTnLst>
                              <p:par>
                                <p:cTn id="50" presetID="23" presetClass="entr" presetSubtype="528" fill="hold" grpId="0" nodeType="afterEffect">
                                  <p:stCondLst>
                                    <p:cond delay="0"/>
                                  </p:stCondLst>
                                  <p:childTnLst>
                                    <p:set>
                                      <p:cBhvr>
                                        <p:cTn id="51" dur="1" fill="hold">
                                          <p:stCondLst>
                                            <p:cond delay="0"/>
                                          </p:stCondLst>
                                        </p:cTn>
                                        <p:tgtEl>
                                          <p:spTgt spid="506889"/>
                                        </p:tgtEl>
                                        <p:attrNameLst>
                                          <p:attrName>style.visibility</p:attrName>
                                        </p:attrNameLst>
                                      </p:cBhvr>
                                      <p:to>
                                        <p:strVal val="visible"/>
                                      </p:to>
                                    </p:set>
                                    <p:anim calcmode="lin" valueType="num">
                                      <p:cBhvr>
                                        <p:cTn id="52" dur="500" fill="hold"/>
                                        <p:tgtEl>
                                          <p:spTgt spid="506889"/>
                                        </p:tgtEl>
                                        <p:attrNameLst>
                                          <p:attrName>ppt_w</p:attrName>
                                        </p:attrNameLst>
                                      </p:cBhvr>
                                      <p:tavLst>
                                        <p:tav tm="0">
                                          <p:val>
                                            <p:fltVal val="0"/>
                                          </p:val>
                                        </p:tav>
                                        <p:tav tm="100000">
                                          <p:val>
                                            <p:strVal val="#ppt_w"/>
                                          </p:val>
                                        </p:tav>
                                      </p:tavLst>
                                    </p:anim>
                                    <p:anim calcmode="lin" valueType="num">
                                      <p:cBhvr>
                                        <p:cTn id="53" dur="500" fill="hold"/>
                                        <p:tgtEl>
                                          <p:spTgt spid="506889"/>
                                        </p:tgtEl>
                                        <p:attrNameLst>
                                          <p:attrName>ppt_h</p:attrName>
                                        </p:attrNameLst>
                                      </p:cBhvr>
                                      <p:tavLst>
                                        <p:tav tm="0">
                                          <p:val>
                                            <p:fltVal val="0"/>
                                          </p:val>
                                        </p:tav>
                                        <p:tav tm="100000">
                                          <p:val>
                                            <p:strVal val="#ppt_h"/>
                                          </p:val>
                                        </p:tav>
                                      </p:tavLst>
                                    </p:anim>
                                    <p:anim calcmode="lin" valueType="num">
                                      <p:cBhvr>
                                        <p:cTn id="54" dur="500" fill="hold"/>
                                        <p:tgtEl>
                                          <p:spTgt spid="506889"/>
                                        </p:tgtEl>
                                        <p:attrNameLst>
                                          <p:attrName>ppt_x</p:attrName>
                                        </p:attrNameLst>
                                      </p:cBhvr>
                                      <p:tavLst>
                                        <p:tav tm="0">
                                          <p:val>
                                            <p:fltVal val="0.5"/>
                                          </p:val>
                                        </p:tav>
                                        <p:tav tm="100000">
                                          <p:val>
                                            <p:strVal val="#ppt_x"/>
                                          </p:val>
                                        </p:tav>
                                      </p:tavLst>
                                    </p:anim>
                                    <p:anim calcmode="lin" valueType="num">
                                      <p:cBhvr>
                                        <p:cTn id="55" dur="500" fill="hold"/>
                                        <p:tgtEl>
                                          <p:spTgt spid="506889"/>
                                        </p:tgtEl>
                                        <p:attrNameLst>
                                          <p:attrName>ppt_y</p:attrName>
                                        </p:attrNameLst>
                                      </p:cBhvr>
                                      <p:tavLst>
                                        <p:tav tm="0">
                                          <p:val>
                                            <p:fltVal val="0.5"/>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3" presetClass="entr" presetSubtype="528" fill="hold" nodeType="clickEffect">
                                  <p:stCondLst>
                                    <p:cond delay="0"/>
                                  </p:stCondLst>
                                  <p:childTnLst>
                                    <p:set>
                                      <p:cBhvr>
                                        <p:cTn id="59" dur="1" fill="hold">
                                          <p:stCondLst>
                                            <p:cond delay="0"/>
                                          </p:stCondLst>
                                        </p:cTn>
                                        <p:tgtEl>
                                          <p:spTgt spid="506900"/>
                                        </p:tgtEl>
                                        <p:attrNameLst>
                                          <p:attrName>style.visibility</p:attrName>
                                        </p:attrNameLst>
                                      </p:cBhvr>
                                      <p:to>
                                        <p:strVal val="visible"/>
                                      </p:to>
                                    </p:set>
                                    <p:anim calcmode="lin" valueType="num">
                                      <p:cBhvr>
                                        <p:cTn id="60" dur="500" fill="hold"/>
                                        <p:tgtEl>
                                          <p:spTgt spid="506900"/>
                                        </p:tgtEl>
                                        <p:attrNameLst>
                                          <p:attrName>ppt_w</p:attrName>
                                        </p:attrNameLst>
                                      </p:cBhvr>
                                      <p:tavLst>
                                        <p:tav tm="0">
                                          <p:val>
                                            <p:fltVal val="0"/>
                                          </p:val>
                                        </p:tav>
                                        <p:tav tm="100000">
                                          <p:val>
                                            <p:strVal val="#ppt_w"/>
                                          </p:val>
                                        </p:tav>
                                      </p:tavLst>
                                    </p:anim>
                                    <p:anim calcmode="lin" valueType="num">
                                      <p:cBhvr>
                                        <p:cTn id="61" dur="500" fill="hold"/>
                                        <p:tgtEl>
                                          <p:spTgt spid="506900"/>
                                        </p:tgtEl>
                                        <p:attrNameLst>
                                          <p:attrName>ppt_h</p:attrName>
                                        </p:attrNameLst>
                                      </p:cBhvr>
                                      <p:tavLst>
                                        <p:tav tm="0">
                                          <p:val>
                                            <p:fltVal val="0"/>
                                          </p:val>
                                        </p:tav>
                                        <p:tav tm="100000">
                                          <p:val>
                                            <p:strVal val="#ppt_h"/>
                                          </p:val>
                                        </p:tav>
                                      </p:tavLst>
                                    </p:anim>
                                    <p:anim calcmode="lin" valueType="num">
                                      <p:cBhvr>
                                        <p:cTn id="62" dur="500" fill="hold"/>
                                        <p:tgtEl>
                                          <p:spTgt spid="506900"/>
                                        </p:tgtEl>
                                        <p:attrNameLst>
                                          <p:attrName>ppt_x</p:attrName>
                                        </p:attrNameLst>
                                      </p:cBhvr>
                                      <p:tavLst>
                                        <p:tav tm="0">
                                          <p:val>
                                            <p:fltVal val="0.5"/>
                                          </p:val>
                                        </p:tav>
                                        <p:tav tm="100000">
                                          <p:val>
                                            <p:strVal val="#ppt_x"/>
                                          </p:val>
                                        </p:tav>
                                      </p:tavLst>
                                    </p:anim>
                                    <p:anim calcmode="lin" valueType="num">
                                      <p:cBhvr>
                                        <p:cTn id="63" dur="500" fill="hold"/>
                                        <p:tgtEl>
                                          <p:spTgt spid="506900"/>
                                        </p:tgtEl>
                                        <p:attrNameLst>
                                          <p:attrName>ppt_y</p:attrName>
                                        </p:attrNameLst>
                                      </p:cBhvr>
                                      <p:tavLst>
                                        <p:tav tm="0">
                                          <p:val>
                                            <p:fltVal val="0.5"/>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3" presetClass="entr" presetSubtype="528" fill="hold" grpId="0" nodeType="clickEffect">
                                  <p:stCondLst>
                                    <p:cond delay="0"/>
                                  </p:stCondLst>
                                  <p:childTnLst>
                                    <p:set>
                                      <p:cBhvr>
                                        <p:cTn id="67" dur="1" fill="hold">
                                          <p:stCondLst>
                                            <p:cond delay="0"/>
                                          </p:stCondLst>
                                        </p:cTn>
                                        <p:tgtEl>
                                          <p:spTgt spid="506899"/>
                                        </p:tgtEl>
                                        <p:attrNameLst>
                                          <p:attrName>style.visibility</p:attrName>
                                        </p:attrNameLst>
                                      </p:cBhvr>
                                      <p:to>
                                        <p:strVal val="visible"/>
                                      </p:to>
                                    </p:set>
                                    <p:anim calcmode="lin" valueType="num">
                                      <p:cBhvr>
                                        <p:cTn id="68" dur="500" fill="hold"/>
                                        <p:tgtEl>
                                          <p:spTgt spid="506899"/>
                                        </p:tgtEl>
                                        <p:attrNameLst>
                                          <p:attrName>ppt_w</p:attrName>
                                        </p:attrNameLst>
                                      </p:cBhvr>
                                      <p:tavLst>
                                        <p:tav tm="0">
                                          <p:val>
                                            <p:fltVal val="0"/>
                                          </p:val>
                                        </p:tav>
                                        <p:tav tm="100000">
                                          <p:val>
                                            <p:strVal val="#ppt_w"/>
                                          </p:val>
                                        </p:tav>
                                      </p:tavLst>
                                    </p:anim>
                                    <p:anim calcmode="lin" valueType="num">
                                      <p:cBhvr>
                                        <p:cTn id="69" dur="500" fill="hold"/>
                                        <p:tgtEl>
                                          <p:spTgt spid="506899"/>
                                        </p:tgtEl>
                                        <p:attrNameLst>
                                          <p:attrName>ppt_h</p:attrName>
                                        </p:attrNameLst>
                                      </p:cBhvr>
                                      <p:tavLst>
                                        <p:tav tm="0">
                                          <p:val>
                                            <p:fltVal val="0"/>
                                          </p:val>
                                        </p:tav>
                                        <p:tav tm="100000">
                                          <p:val>
                                            <p:strVal val="#ppt_h"/>
                                          </p:val>
                                        </p:tav>
                                      </p:tavLst>
                                    </p:anim>
                                    <p:anim calcmode="lin" valueType="num">
                                      <p:cBhvr>
                                        <p:cTn id="70" dur="500" fill="hold"/>
                                        <p:tgtEl>
                                          <p:spTgt spid="506899"/>
                                        </p:tgtEl>
                                        <p:attrNameLst>
                                          <p:attrName>ppt_x</p:attrName>
                                        </p:attrNameLst>
                                      </p:cBhvr>
                                      <p:tavLst>
                                        <p:tav tm="0">
                                          <p:val>
                                            <p:fltVal val="0.5"/>
                                          </p:val>
                                        </p:tav>
                                        <p:tav tm="100000">
                                          <p:val>
                                            <p:strVal val="#ppt_x"/>
                                          </p:val>
                                        </p:tav>
                                      </p:tavLst>
                                    </p:anim>
                                    <p:anim calcmode="lin" valueType="num">
                                      <p:cBhvr>
                                        <p:cTn id="71" dur="500" fill="hold"/>
                                        <p:tgtEl>
                                          <p:spTgt spid="506899"/>
                                        </p:tgtEl>
                                        <p:attrNameLst>
                                          <p:attrName>ppt_y</p:attrName>
                                        </p:attrNameLst>
                                      </p:cBhvr>
                                      <p:tavLst>
                                        <p:tav tm="0">
                                          <p:val>
                                            <p:fltVal val="0.5"/>
                                          </p:val>
                                        </p:tav>
                                        <p:tav tm="100000">
                                          <p:val>
                                            <p:strVal val="#ppt_y"/>
                                          </p:val>
                                        </p:tav>
                                      </p:tavLst>
                                    </p:anim>
                                  </p:childTnLst>
                                </p:cTn>
                              </p:par>
                            </p:childTnLst>
                          </p:cTn>
                        </p:par>
                        <p:par>
                          <p:cTn id="72" fill="hold" nodeType="afterGroup">
                            <p:stCondLst>
                              <p:cond delay="500"/>
                            </p:stCondLst>
                            <p:childTnLst>
                              <p:par>
                                <p:cTn id="73" presetID="23" presetClass="entr" presetSubtype="528" fill="hold" grpId="0" nodeType="afterEffect">
                                  <p:stCondLst>
                                    <p:cond delay="0"/>
                                  </p:stCondLst>
                                  <p:childTnLst>
                                    <p:set>
                                      <p:cBhvr>
                                        <p:cTn id="74" dur="1" fill="hold">
                                          <p:stCondLst>
                                            <p:cond delay="0"/>
                                          </p:stCondLst>
                                        </p:cTn>
                                        <p:tgtEl>
                                          <p:spTgt spid="506892"/>
                                        </p:tgtEl>
                                        <p:attrNameLst>
                                          <p:attrName>style.visibility</p:attrName>
                                        </p:attrNameLst>
                                      </p:cBhvr>
                                      <p:to>
                                        <p:strVal val="visible"/>
                                      </p:to>
                                    </p:set>
                                    <p:anim calcmode="lin" valueType="num">
                                      <p:cBhvr>
                                        <p:cTn id="75" dur="500" fill="hold"/>
                                        <p:tgtEl>
                                          <p:spTgt spid="506892"/>
                                        </p:tgtEl>
                                        <p:attrNameLst>
                                          <p:attrName>ppt_w</p:attrName>
                                        </p:attrNameLst>
                                      </p:cBhvr>
                                      <p:tavLst>
                                        <p:tav tm="0">
                                          <p:val>
                                            <p:fltVal val="0"/>
                                          </p:val>
                                        </p:tav>
                                        <p:tav tm="100000">
                                          <p:val>
                                            <p:strVal val="#ppt_w"/>
                                          </p:val>
                                        </p:tav>
                                      </p:tavLst>
                                    </p:anim>
                                    <p:anim calcmode="lin" valueType="num">
                                      <p:cBhvr>
                                        <p:cTn id="76" dur="500" fill="hold"/>
                                        <p:tgtEl>
                                          <p:spTgt spid="506892"/>
                                        </p:tgtEl>
                                        <p:attrNameLst>
                                          <p:attrName>ppt_h</p:attrName>
                                        </p:attrNameLst>
                                      </p:cBhvr>
                                      <p:tavLst>
                                        <p:tav tm="0">
                                          <p:val>
                                            <p:fltVal val="0"/>
                                          </p:val>
                                        </p:tav>
                                        <p:tav tm="100000">
                                          <p:val>
                                            <p:strVal val="#ppt_h"/>
                                          </p:val>
                                        </p:tav>
                                      </p:tavLst>
                                    </p:anim>
                                    <p:anim calcmode="lin" valueType="num">
                                      <p:cBhvr>
                                        <p:cTn id="77" dur="500" fill="hold"/>
                                        <p:tgtEl>
                                          <p:spTgt spid="506892"/>
                                        </p:tgtEl>
                                        <p:attrNameLst>
                                          <p:attrName>ppt_x</p:attrName>
                                        </p:attrNameLst>
                                      </p:cBhvr>
                                      <p:tavLst>
                                        <p:tav tm="0">
                                          <p:val>
                                            <p:fltVal val="0.5"/>
                                          </p:val>
                                        </p:tav>
                                        <p:tav tm="100000">
                                          <p:val>
                                            <p:strVal val="#ppt_x"/>
                                          </p:val>
                                        </p:tav>
                                      </p:tavLst>
                                    </p:anim>
                                    <p:anim calcmode="lin" valueType="num">
                                      <p:cBhvr>
                                        <p:cTn id="78" dur="500" fill="hold"/>
                                        <p:tgtEl>
                                          <p:spTgt spid="506892"/>
                                        </p:tgtEl>
                                        <p:attrNameLst>
                                          <p:attrName>ppt_y</p:attrName>
                                        </p:attrNameLst>
                                      </p:cBhvr>
                                      <p:tavLst>
                                        <p:tav tm="0">
                                          <p:val>
                                            <p:fltVal val="0.5"/>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528" fill="hold" grpId="0" nodeType="clickEffect">
                                  <p:stCondLst>
                                    <p:cond delay="0"/>
                                  </p:stCondLst>
                                  <p:childTnLst>
                                    <p:set>
                                      <p:cBhvr>
                                        <p:cTn id="82" dur="1" fill="hold">
                                          <p:stCondLst>
                                            <p:cond delay="0"/>
                                          </p:stCondLst>
                                        </p:cTn>
                                        <p:tgtEl>
                                          <p:spTgt spid="506894"/>
                                        </p:tgtEl>
                                        <p:attrNameLst>
                                          <p:attrName>style.visibility</p:attrName>
                                        </p:attrNameLst>
                                      </p:cBhvr>
                                      <p:to>
                                        <p:strVal val="visible"/>
                                      </p:to>
                                    </p:set>
                                    <p:anim calcmode="lin" valueType="num">
                                      <p:cBhvr>
                                        <p:cTn id="83" dur="500" fill="hold"/>
                                        <p:tgtEl>
                                          <p:spTgt spid="506894"/>
                                        </p:tgtEl>
                                        <p:attrNameLst>
                                          <p:attrName>ppt_w</p:attrName>
                                        </p:attrNameLst>
                                      </p:cBhvr>
                                      <p:tavLst>
                                        <p:tav tm="0">
                                          <p:val>
                                            <p:fltVal val="0"/>
                                          </p:val>
                                        </p:tav>
                                        <p:tav tm="100000">
                                          <p:val>
                                            <p:strVal val="#ppt_w"/>
                                          </p:val>
                                        </p:tav>
                                      </p:tavLst>
                                    </p:anim>
                                    <p:anim calcmode="lin" valueType="num">
                                      <p:cBhvr>
                                        <p:cTn id="84" dur="500" fill="hold"/>
                                        <p:tgtEl>
                                          <p:spTgt spid="506894"/>
                                        </p:tgtEl>
                                        <p:attrNameLst>
                                          <p:attrName>ppt_h</p:attrName>
                                        </p:attrNameLst>
                                      </p:cBhvr>
                                      <p:tavLst>
                                        <p:tav tm="0">
                                          <p:val>
                                            <p:fltVal val="0"/>
                                          </p:val>
                                        </p:tav>
                                        <p:tav tm="100000">
                                          <p:val>
                                            <p:strVal val="#ppt_h"/>
                                          </p:val>
                                        </p:tav>
                                      </p:tavLst>
                                    </p:anim>
                                    <p:anim calcmode="lin" valueType="num">
                                      <p:cBhvr>
                                        <p:cTn id="85" dur="500" fill="hold"/>
                                        <p:tgtEl>
                                          <p:spTgt spid="506894"/>
                                        </p:tgtEl>
                                        <p:attrNameLst>
                                          <p:attrName>ppt_x</p:attrName>
                                        </p:attrNameLst>
                                      </p:cBhvr>
                                      <p:tavLst>
                                        <p:tav tm="0">
                                          <p:val>
                                            <p:fltVal val="0.5"/>
                                          </p:val>
                                        </p:tav>
                                        <p:tav tm="100000">
                                          <p:val>
                                            <p:strVal val="#ppt_x"/>
                                          </p:val>
                                        </p:tav>
                                      </p:tavLst>
                                    </p:anim>
                                    <p:anim calcmode="lin" valueType="num">
                                      <p:cBhvr>
                                        <p:cTn id="86" dur="500" fill="hold"/>
                                        <p:tgtEl>
                                          <p:spTgt spid="506894"/>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2" grpId="0" autoUpdateAnimBg="0"/>
      <p:bldP spid="506883" grpId="0" autoUpdateAnimBg="0"/>
      <p:bldP spid="506886" grpId="0" animBg="1"/>
      <p:bldP spid="506888" grpId="0" animBg="1"/>
      <p:bldP spid="506889" grpId="0" animBg="1" autoUpdateAnimBg="0"/>
      <p:bldP spid="506890" grpId="0" animBg="1"/>
      <p:bldP spid="506892" grpId="0" animBg="1" autoUpdateAnimBg="0"/>
      <p:bldP spid="506894" grpId="0" animBg="1" autoUpdateAnimBg="0"/>
      <p:bldP spid="506895" grpId="0" autoUpdateAnimBg="0"/>
      <p:bldP spid="506899" grpId="0" animBg="1"/>
    </p:bldLst>
  </p:timing>
</p:sld>
</file>

<file path=ppt/theme/theme1.xml><?xml version="1.0" encoding="utf-8"?>
<a:theme xmlns:a="http://schemas.openxmlformats.org/drawingml/2006/main" name="Subiendo">
  <a:themeElements>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Subiendo">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3366"/>
        </a:solidFill>
        <a:ln w="9525" cap="flat" cmpd="sng" algn="ctr">
          <a:solidFill>
            <a:schemeClr val="bg2"/>
          </a:solidFill>
          <a:prstDash val="solid"/>
          <a:round/>
          <a:headEnd type="none" w="med" len="med"/>
          <a:tailEnd type="non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ts val="600"/>
          </a:spcBef>
          <a:spcAft>
            <a:spcPct val="0"/>
          </a:spcAft>
          <a:buClrTx/>
          <a:buSzTx/>
          <a:buFontTx/>
          <a:buNone/>
          <a:tabLst/>
          <a:defRPr kumimoji="0" lang="es-ES_tradnl" altLang="es-ES" sz="14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spDef>
    <a:lnDef>
      <a:spPr bwMode="auto">
        <a:xfrm>
          <a:off x="0" y="0"/>
          <a:ext cx="1" cy="1"/>
        </a:xfrm>
        <a:custGeom>
          <a:avLst/>
          <a:gdLst/>
          <a:ahLst/>
          <a:cxnLst/>
          <a:rect l="0" t="0" r="0" b="0"/>
          <a:pathLst/>
        </a:custGeom>
        <a:solidFill>
          <a:srgbClr val="993366"/>
        </a:solidFill>
        <a:ln w="9525" cap="flat" cmpd="sng" algn="ctr">
          <a:solidFill>
            <a:schemeClr val="bg2"/>
          </a:solidFill>
          <a:prstDash val="solid"/>
          <a:round/>
          <a:headEnd type="none" w="med" len="med"/>
          <a:tailEnd type="none" w="med" len="med"/>
        </a:ln>
        <a:effectLst>
          <a:outerShdw dist="35921" dir="2700000" algn="ctr" rotWithShape="0">
            <a:schemeClr val="bg2"/>
          </a:outerShdw>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ts val="600"/>
          </a:spcBef>
          <a:spcAft>
            <a:spcPct val="0"/>
          </a:spcAft>
          <a:buClrTx/>
          <a:buSzTx/>
          <a:buFontTx/>
          <a:buNone/>
          <a:tabLst/>
          <a:defRPr kumimoji="0" lang="es-ES_tradnl" altLang="es-ES" sz="14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defRPr>
        </a:defPPr>
      </a:lstStyle>
    </a:lnDef>
  </a:objectDefaults>
  <a:extraClrSchemeLst>
    <a:extraClrScheme>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Subiendo 2">
        <a:dk1>
          <a:srgbClr val="000000"/>
        </a:dk1>
        <a:lt1>
          <a:srgbClr val="FFFFFF"/>
        </a:lt1>
        <a:dk2>
          <a:srgbClr val="000000"/>
        </a:dk2>
        <a:lt2>
          <a:srgbClr val="CCECFF"/>
        </a:lt2>
        <a:accent1>
          <a:srgbClr val="6699FF"/>
        </a:accent1>
        <a:accent2>
          <a:srgbClr val="00CCCC"/>
        </a:accent2>
        <a:accent3>
          <a:srgbClr val="FFFFFF"/>
        </a:accent3>
        <a:accent4>
          <a:srgbClr val="000000"/>
        </a:accent4>
        <a:accent5>
          <a:srgbClr val="B8CAFF"/>
        </a:accent5>
        <a:accent6>
          <a:srgbClr val="00B9B9"/>
        </a:accent6>
        <a:hlink>
          <a:srgbClr val="CC99FF"/>
        </a:hlink>
        <a:folHlink>
          <a:srgbClr val="66CCFF"/>
        </a:folHlink>
      </a:clrScheme>
      <a:clrMap bg1="lt1" tx1="dk1" bg2="lt2" tx2="dk2" accent1="accent1" accent2="accent2" accent3="accent3" accent4="accent4" accent5="accent5" accent6="accent6" hlink="hlink" folHlink="folHlink"/>
    </a:extraClrScheme>
    <a:extraClrScheme>
      <a:clrScheme name="Subiendo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Subiendo 4">
        <a:dk1>
          <a:srgbClr val="000000"/>
        </a:dk1>
        <a:lt1>
          <a:srgbClr val="FFFFFF"/>
        </a:lt1>
        <a:dk2>
          <a:srgbClr val="008080"/>
        </a:dk2>
        <a:lt2>
          <a:srgbClr val="FFCC66"/>
        </a:lt2>
        <a:accent1>
          <a:srgbClr val="0099CC"/>
        </a:accent1>
        <a:accent2>
          <a:srgbClr val="FFFF00"/>
        </a:accent2>
        <a:accent3>
          <a:srgbClr val="AAC0C0"/>
        </a:accent3>
        <a:accent4>
          <a:srgbClr val="DADADA"/>
        </a:accent4>
        <a:accent5>
          <a:srgbClr val="AACAE2"/>
        </a:accent5>
        <a:accent6>
          <a:srgbClr val="E7E700"/>
        </a:accent6>
        <a:hlink>
          <a:srgbClr val="6600CC"/>
        </a:hlink>
        <a:folHlink>
          <a:srgbClr val="009999"/>
        </a:folHlink>
      </a:clrScheme>
      <a:clrMap bg1="dk2" tx1="lt1" bg2="dk1" tx2="lt2" accent1="accent1" accent2="accent2" accent3="accent3" accent4="accent4" accent5="accent5" accent6="accent6" hlink="hlink" folHlink="folHlink"/>
    </a:extraClrScheme>
    <a:extraClrScheme>
      <a:clrScheme name="Subiendo 5">
        <a:dk1>
          <a:srgbClr val="000000"/>
        </a:dk1>
        <a:lt1>
          <a:srgbClr val="FFFFFF"/>
        </a:lt1>
        <a:dk2>
          <a:srgbClr val="993300"/>
        </a:dk2>
        <a:lt2>
          <a:srgbClr val="FFCC66"/>
        </a:lt2>
        <a:accent1>
          <a:srgbClr val="FF6633"/>
        </a:accent1>
        <a:accent2>
          <a:srgbClr val="FFFF00"/>
        </a:accent2>
        <a:accent3>
          <a:srgbClr val="CAADAA"/>
        </a:accent3>
        <a:accent4>
          <a:srgbClr val="DADADA"/>
        </a:accent4>
        <a:accent5>
          <a:srgbClr val="FFB8AD"/>
        </a:accent5>
        <a:accent6>
          <a:srgbClr val="E7E700"/>
        </a:accent6>
        <a:hlink>
          <a:srgbClr val="CC0000"/>
        </a:hlink>
        <a:folHlink>
          <a:srgbClr val="CC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ubiendo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themeOverride>
</file>

<file path=docProps/app.xml><?xml version="1.0" encoding="utf-8"?>
<Properties xmlns="http://schemas.openxmlformats.org/officeDocument/2006/extended-properties" xmlns:vt="http://schemas.openxmlformats.org/officeDocument/2006/docPropsVTypes">
  <Template>C:\Archivos de programa\Microsoft Office\Plantillas\Diseños de presentaciones\CORBATA.POT</Template>
  <TotalTime>21459</TotalTime>
  <Pages>45</Pages>
  <Words>3272</Words>
  <Application>Microsoft Office PowerPoint</Application>
  <PresentationFormat>Presentación en pantalla (4:3)</PresentationFormat>
  <Paragraphs>237</Paragraphs>
  <Slides>20</Slides>
  <Notes>18</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8" baseType="lpstr">
      <vt:lpstr>Arial</vt:lpstr>
      <vt:lpstr>Monotype Sorts</vt:lpstr>
      <vt:lpstr>Symbol</vt:lpstr>
      <vt:lpstr>Tahoma</vt:lpstr>
      <vt:lpstr>Times New Roman</vt:lpstr>
      <vt:lpstr>Wingdings</vt:lpstr>
      <vt:lpstr>Subiendo</vt:lpstr>
      <vt:lpstr>Imagen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 título de diapositiva</dc:title>
  <dc:subject>ficha11</dc:subject>
  <dc:creator>Universidad de Oviedo</dc:creator>
  <cp:lastModifiedBy>Jeff Mendoza</cp:lastModifiedBy>
  <cp:revision>1111</cp:revision>
  <cp:lastPrinted>1601-01-01T00:00:00Z</cp:lastPrinted>
  <dcterms:created xsi:type="dcterms:W3CDTF">1999-05-19T16:58:02Z</dcterms:created>
  <dcterms:modified xsi:type="dcterms:W3CDTF">2024-01-20T01:06:14Z</dcterms:modified>
</cp:coreProperties>
</file>