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4" r:id="rId2"/>
    <p:sldId id="271" r:id="rId3"/>
    <p:sldId id="270" r:id="rId4"/>
    <p:sldId id="266" r:id="rId5"/>
    <p:sldId id="273" r:id="rId6"/>
    <p:sldId id="272" r:id="rId7"/>
    <p:sldId id="275" r:id="rId8"/>
    <p:sldId id="276" r:id="rId9"/>
    <p:sldId id="274" r:id="rId10"/>
    <p:sldId id="277" r:id="rId11"/>
    <p:sldId id="278" r:id="rId12"/>
    <p:sldId id="29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02230-D170-44FA-865A-2BA865FC434F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8167C3-40F1-47D1-A7BF-977A78CB1DB7}">
      <dgm:prSet phldrT="[Text]"/>
      <dgm:spPr/>
      <dgm:t>
        <a:bodyPr/>
        <a:lstStyle/>
        <a:p>
          <a:r>
            <a:rPr lang="en-US" dirty="0"/>
            <a:t>Model Trainer (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3FC61ED5-C4AC-4EB0-93CC-5FD0EBC66FDB}" type="parTrans" cxnId="{AB1EC381-D6AF-46A9-8BDB-37FCFF18C84B}">
      <dgm:prSet/>
      <dgm:spPr/>
      <dgm:t>
        <a:bodyPr/>
        <a:lstStyle/>
        <a:p>
          <a:endParaRPr lang="en-US"/>
        </a:p>
      </dgm:t>
    </dgm:pt>
    <dgm:pt modelId="{DD393CBC-7DD3-4564-AEF1-F08AA0FE0529}" type="sibTrans" cxnId="{AB1EC381-D6AF-46A9-8BDB-37FCFF18C84B}">
      <dgm:prSet/>
      <dgm:spPr/>
      <dgm:t>
        <a:bodyPr/>
        <a:lstStyle/>
        <a:p>
          <a:r>
            <a:rPr lang="en-US" dirty="0"/>
            <a:t>joblib</a:t>
          </a:r>
        </a:p>
      </dgm:t>
    </dgm:pt>
    <dgm:pt modelId="{C60A1ECC-AAEA-466B-B1F8-D4BFA5DF8652}">
      <dgm:prSet phldrT="[Text]"/>
      <dgm:spPr/>
      <dgm:t>
        <a:bodyPr/>
        <a:lstStyle/>
        <a:p>
          <a:r>
            <a:rPr lang="en-US" dirty="0"/>
            <a:t>Model Evaluator</a:t>
          </a:r>
        </a:p>
        <a:p>
          <a:r>
            <a:rPr lang="en-US" dirty="0"/>
            <a:t>(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7B051C9C-3EC7-438F-8EAF-21D9BD344813}" type="parTrans" cxnId="{C651ED9B-C9E2-44D5-AA4C-917C4BA8F4F2}">
      <dgm:prSet/>
      <dgm:spPr/>
      <dgm:t>
        <a:bodyPr/>
        <a:lstStyle/>
        <a:p>
          <a:endParaRPr lang="en-US"/>
        </a:p>
      </dgm:t>
    </dgm:pt>
    <dgm:pt modelId="{868F077A-A458-431A-BE9C-2700181687FE}" type="sibTrans" cxnId="{C651ED9B-C9E2-44D5-AA4C-917C4BA8F4F2}">
      <dgm:prSet/>
      <dgm:spPr/>
      <dgm:t>
        <a:bodyPr/>
        <a:lstStyle/>
        <a:p>
          <a:r>
            <a:rPr lang="en-US"/>
            <a:t>joblib</a:t>
          </a:r>
        </a:p>
      </dgm:t>
    </dgm:pt>
    <dgm:pt modelId="{85BEBFBC-E310-4816-9B65-CC8D41CC88CE}">
      <dgm:prSet phldrT="[Text]"/>
      <dgm:spPr/>
      <dgm:t>
        <a:bodyPr/>
        <a:lstStyle/>
        <a:p>
          <a:r>
            <a:rPr lang="en-US" dirty="0"/>
            <a:t>EMT Framework (python or exe)</a:t>
          </a:r>
        </a:p>
      </dgm:t>
    </dgm:pt>
    <dgm:pt modelId="{BFB66FDC-C0D7-432D-AE31-5AEA8B93EA2D}" type="parTrans" cxnId="{9DA7970B-26CE-4DB3-8201-45B4ECBFE564}">
      <dgm:prSet/>
      <dgm:spPr/>
      <dgm:t>
        <a:bodyPr/>
        <a:lstStyle/>
        <a:p>
          <a:endParaRPr lang="en-US"/>
        </a:p>
      </dgm:t>
    </dgm:pt>
    <dgm:pt modelId="{FA350A82-C2DC-4E2E-979A-08FAAF84C948}" type="sibTrans" cxnId="{9DA7970B-26CE-4DB3-8201-45B4ECBFE564}">
      <dgm:prSet/>
      <dgm:spPr/>
      <dgm:t>
        <a:bodyPr/>
        <a:lstStyle/>
        <a:p>
          <a:r>
            <a:rPr lang="en-US"/>
            <a:t>csv</a:t>
          </a:r>
        </a:p>
      </dgm:t>
    </dgm:pt>
    <dgm:pt modelId="{19F61B1F-A911-4968-93B0-127D5CDE286B}">
      <dgm:prSet phldrT="[Text]"/>
      <dgm:spPr/>
      <dgm:t>
        <a:bodyPr/>
        <a:lstStyle/>
        <a:p>
          <a:r>
            <a:rPr lang="en-US" dirty="0" err="1"/>
            <a:t>VirusTotal</a:t>
          </a:r>
          <a:r>
            <a:rPr lang="en-US" dirty="0"/>
            <a:t> Integrator (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B7899461-77A2-4DF9-8D39-8A2FF8CC5ECF}" type="parTrans" cxnId="{3D8880EF-B7A1-400D-BFDE-9B646733EC38}">
      <dgm:prSet/>
      <dgm:spPr/>
      <dgm:t>
        <a:bodyPr/>
        <a:lstStyle/>
        <a:p>
          <a:endParaRPr lang="en-US"/>
        </a:p>
      </dgm:t>
    </dgm:pt>
    <dgm:pt modelId="{E386EEB8-9B0D-41D2-A150-98557B463EA4}" type="sibTrans" cxnId="{3D8880EF-B7A1-400D-BFDE-9B646733EC38}">
      <dgm:prSet/>
      <dgm:spPr/>
      <dgm:t>
        <a:bodyPr/>
        <a:lstStyle/>
        <a:p>
          <a:r>
            <a:rPr lang="en-US"/>
            <a:t>csv</a:t>
          </a:r>
        </a:p>
      </dgm:t>
    </dgm:pt>
    <dgm:pt modelId="{71CF901F-0222-4D3B-B3D8-1A93718A2346}">
      <dgm:prSet phldrT="[Text]"/>
      <dgm:spPr/>
      <dgm:t>
        <a:bodyPr/>
        <a:lstStyle/>
        <a:p>
          <a:r>
            <a:rPr lang="en-US" dirty="0"/>
            <a:t>Post Processing Module (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BDFEE99E-F575-4F55-A0AE-89B5AEE955C3}" type="parTrans" cxnId="{D48D502D-4D48-4FF9-81AD-29891C3F56EE}">
      <dgm:prSet/>
      <dgm:spPr/>
      <dgm:t>
        <a:bodyPr/>
        <a:lstStyle/>
        <a:p>
          <a:endParaRPr lang="en-US"/>
        </a:p>
      </dgm:t>
    </dgm:pt>
    <dgm:pt modelId="{6A905BE3-A983-4A23-892B-D9DCCDBA5839}" type="sibTrans" cxnId="{D48D502D-4D48-4FF9-81AD-29891C3F56EE}">
      <dgm:prSet/>
      <dgm:spPr/>
      <dgm:t>
        <a:bodyPr/>
        <a:lstStyle/>
        <a:p>
          <a:endParaRPr lang="en-US"/>
        </a:p>
      </dgm:t>
    </dgm:pt>
    <dgm:pt modelId="{CAFF3A09-7632-46A8-A874-C36CD02CB9A9}" type="pres">
      <dgm:prSet presAssocID="{A5A02230-D170-44FA-865A-2BA865FC434F}" presName="diagram" presStyleCnt="0">
        <dgm:presLayoutVars>
          <dgm:dir/>
          <dgm:resizeHandles val="exact"/>
        </dgm:presLayoutVars>
      </dgm:prSet>
      <dgm:spPr/>
    </dgm:pt>
    <dgm:pt modelId="{D639E898-75E9-4696-8098-A6D4DE5CFC68}" type="pres">
      <dgm:prSet presAssocID="{518167C3-40F1-47D1-A7BF-977A78CB1DB7}" presName="node" presStyleLbl="node1" presStyleIdx="0" presStyleCnt="5">
        <dgm:presLayoutVars>
          <dgm:bulletEnabled val="1"/>
        </dgm:presLayoutVars>
      </dgm:prSet>
      <dgm:spPr/>
    </dgm:pt>
    <dgm:pt modelId="{6CBCCCCB-7C70-4E1C-A057-DCFBD2E32D8D}" type="pres">
      <dgm:prSet presAssocID="{DD393CBC-7DD3-4564-AEF1-F08AA0FE0529}" presName="sibTrans" presStyleLbl="sibTrans2D1" presStyleIdx="0" presStyleCnt="4" custScaleY="181171"/>
      <dgm:spPr/>
    </dgm:pt>
    <dgm:pt modelId="{0AD5876E-E362-49EF-85A7-6C0674F11679}" type="pres">
      <dgm:prSet presAssocID="{DD393CBC-7DD3-4564-AEF1-F08AA0FE0529}" presName="connectorText" presStyleLbl="sibTrans2D1" presStyleIdx="0" presStyleCnt="4"/>
      <dgm:spPr/>
    </dgm:pt>
    <dgm:pt modelId="{2E93F37F-7083-4233-85E1-49E88E6B296E}" type="pres">
      <dgm:prSet presAssocID="{C60A1ECC-AAEA-466B-B1F8-D4BFA5DF8652}" presName="node" presStyleLbl="node1" presStyleIdx="1" presStyleCnt="5">
        <dgm:presLayoutVars>
          <dgm:bulletEnabled val="1"/>
        </dgm:presLayoutVars>
      </dgm:prSet>
      <dgm:spPr/>
    </dgm:pt>
    <dgm:pt modelId="{8549EF23-72B0-441D-A160-04672F8D3BD4}" type="pres">
      <dgm:prSet presAssocID="{868F077A-A458-431A-BE9C-2700181687FE}" presName="sibTrans" presStyleLbl="sibTrans2D1" presStyleIdx="1" presStyleCnt="4" custScaleY="163603"/>
      <dgm:spPr/>
    </dgm:pt>
    <dgm:pt modelId="{E5E7633B-1858-4A11-909E-12A1948F8A0D}" type="pres">
      <dgm:prSet presAssocID="{868F077A-A458-431A-BE9C-2700181687FE}" presName="connectorText" presStyleLbl="sibTrans2D1" presStyleIdx="1" presStyleCnt="4"/>
      <dgm:spPr/>
    </dgm:pt>
    <dgm:pt modelId="{72254D9D-8D10-4C6C-8ECC-BDBE1F3507DD}" type="pres">
      <dgm:prSet presAssocID="{85BEBFBC-E310-4816-9B65-CC8D41CC88CE}" presName="node" presStyleLbl="node1" presStyleIdx="2" presStyleCnt="5">
        <dgm:presLayoutVars>
          <dgm:bulletEnabled val="1"/>
        </dgm:presLayoutVars>
      </dgm:prSet>
      <dgm:spPr/>
    </dgm:pt>
    <dgm:pt modelId="{5E773382-5574-46A6-A693-BB3D5CD75B37}" type="pres">
      <dgm:prSet presAssocID="{FA350A82-C2DC-4E2E-979A-08FAAF84C948}" presName="sibTrans" presStyleLbl="sibTrans2D1" presStyleIdx="2" presStyleCnt="4" custScaleY="163602"/>
      <dgm:spPr/>
    </dgm:pt>
    <dgm:pt modelId="{13C107CE-7D3D-4026-950F-F9ED830A36E7}" type="pres">
      <dgm:prSet presAssocID="{FA350A82-C2DC-4E2E-979A-08FAAF84C948}" presName="connectorText" presStyleLbl="sibTrans2D1" presStyleIdx="2" presStyleCnt="4"/>
      <dgm:spPr/>
    </dgm:pt>
    <dgm:pt modelId="{779FDCBE-04EB-4A93-94F1-EBC88699F4D1}" type="pres">
      <dgm:prSet presAssocID="{19F61B1F-A911-4968-93B0-127D5CDE286B}" presName="node" presStyleLbl="node1" presStyleIdx="3" presStyleCnt="5">
        <dgm:presLayoutVars>
          <dgm:bulletEnabled val="1"/>
        </dgm:presLayoutVars>
      </dgm:prSet>
      <dgm:spPr/>
    </dgm:pt>
    <dgm:pt modelId="{B3522CDC-737C-4A66-9F1E-C9BFC8FA4BDB}" type="pres">
      <dgm:prSet presAssocID="{E386EEB8-9B0D-41D2-A150-98557B463EA4}" presName="sibTrans" presStyleLbl="sibTrans2D1" presStyleIdx="3" presStyleCnt="4" custScaleY="163924"/>
      <dgm:spPr/>
    </dgm:pt>
    <dgm:pt modelId="{7287A22F-B1E5-4FFE-A5FB-43209213DA13}" type="pres">
      <dgm:prSet presAssocID="{E386EEB8-9B0D-41D2-A150-98557B463EA4}" presName="connectorText" presStyleLbl="sibTrans2D1" presStyleIdx="3" presStyleCnt="4"/>
      <dgm:spPr/>
    </dgm:pt>
    <dgm:pt modelId="{307BF898-FC98-46DC-8407-977C12521F9F}" type="pres">
      <dgm:prSet presAssocID="{71CF901F-0222-4D3B-B3D8-1A93718A2346}" presName="node" presStyleLbl="node1" presStyleIdx="4" presStyleCnt="5">
        <dgm:presLayoutVars>
          <dgm:bulletEnabled val="1"/>
        </dgm:presLayoutVars>
      </dgm:prSet>
      <dgm:spPr/>
    </dgm:pt>
  </dgm:ptLst>
  <dgm:cxnLst>
    <dgm:cxn modelId="{9DA7970B-26CE-4DB3-8201-45B4ECBFE564}" srcId="{A5A02230-D170-44FA-865A-2BA865FC434F}" destId="{85BEBFBC-E310-4816-9B65-CC8D41CC88CE}" srcOrd="2" destOrd="0" parTransId="{BFB66FDC-C0D7-432D-AE31-5AEA8B93EA2D}" sibTransId="{FA350A82-C2DC-4E2E-979A-08FAAF84C948}"/>
    <dgm:cxn modelId="{10082C18-4CFB-4AAC-A912-2CFD0AB7B2EC}" type="presOf" srcId="{19F61B1F-A911-4968-93B0-127D5CDE286B}" destId="{779FDCBE-04EB-4A93-94F1-EBC88699F4D1}" srcOrd="0" destOrd="0" presId="urn:microsoft.com/office/officeart/2005/8/layout/process5"/>
    <dgm:cxn modelId="{83DA5123-9E87-462C-8DC2-9A5A56412122}" type="presOf" srcId="{E386EEB8-9B0D-41D2-A150-98557B463EA4}" destId="{7287A22F-B1E5-4FFE-A5FB-43209213DA13}" srcOrd="1" destOrd="0" presId="urn:microsoft.com/office/officeart/2005/8/layout/process5"/>
    <dgm:cxn modelId="{0A953224-F0D8-494D-B487-EB3A976D9814}" type="presOf" srcId="{71CF901F-0222-4D3B-B3D8-1A93718A2346}" destId="{307BF898-FC98-46DC-8407-977C12521F9F}" srcOrd="0" destOrd="0" presId="urn:microsoft.com/office/officeart/2005/8/layout/process5"/>
    <dgm:cxn modelId="{627F7F24-EF1C-4273-92BB-EFCB91BF3BE1}" type="presOf" srcId="{DD393CBC-7DD3-4564-AEF1-F08AA0FE0529}" destId="{0AD5876E-E362-49EF-85A7-6C0674F11679}" srcOrd="1" destOrd="0" presId="urn:microsoft.com/office/officeart/2005/8/layout/process5"/>
    <dgm:cxn modelId="{D48D502D-4D48-4FF9-81AD-29891C3F56EE}" srcId="{A5A02230-D170-44FA-865A-2BA865FC434F}" destId="{71CF901F-0222-4D3B-B3D8-1A93718A2346}" srcOrd="4" destOrd="0" parTransId="{BDFEE99E-F575-4F55-A0AE-89B5AEE955C3}" sibTransId="{6A905BE3-A983-4A23-892B-D9DCCDBA5839}"/>
    <dgm:cxn modelId="{634A723B-CFF3-4AE6-86DD-0FDE200E02B6}" type="presOf" srcId="{FA350A82-C2DC-4E2E-979A-08FAAF84C948}" destId="{5E773382-5574-46A6-A693-BB3D5CD75B37}" srcOrd="0" destOrd="0" presId="urn:microsoft.com/office/officeart/2005/8/layout/process5"/>
    <dgm:cxn modelId="{B9F04040-1F2A-4FA8-9375-0482F00C2AAE}" type="presOf" srcId="{E386EEB8-9B0D-41D2-A150-98557B463EA4}" destId="{B3522CDC-737C-4A66-9F1E-C9BFC8FA4BDB}" srcOrd="0" destOrd="0" presId="urn:microsoft.com/office/officeart/2005/8/layout/process5"/>
    <dgm:cxn modelId="{D916656A-D74F-40A7-8B20-7EE3CB8DA107}" type="presOf" srcId="{868F077A-A458-431A-BE9C-2700181687FE}" destId="{8549EF23-72B0-441D-A160-04672F8D3BD4}" srcOrd="0" destOrd="0" presId="urn:microsoft.com/office/officeart/2005/8/layout/process5"/>
    <dgm:cxn modelId="{E6BE5651-41FD-4B49-821D-A1B78034A571}" type="presOf" srcId="{518167C3-40F1-47D1-A7BF-977A78CB1DB7}" destId="{D639E898-75E9-4696-8098-A6D4DE5CFC68}" srcOrd="0" destOrd="0" presId="urn:microsoft.com/office/officeart/2005/8/layout/process5"/>
    <dgm:cxn modelId="{B5432B72-C3CC-4D13-AA43-83ECF16B9902}" type="presOf" srcId="{FA350A82-C2DC-4E2E-979A-08FAAF84C948}" destId="{13C107CE-7D3D-4026-950F-F9ED830A36E7}" srcOrd="1" destOrd="0" presId="urn:microsoft.com/office/officeart/2005/8/layout/process5"/>
    <dgm:cxn modelId="{03A11956-3D0B-489B-AEE9-45E7E7FB0B36}" type="presOf" srcId="{868F077A-A458-431A-BE9C-2700181687FE}" destId="{E5E7633B-1858-4A11-909E-12A1948F8A0D}" srcOrd="1" destOrd="0" presId="urn:microsoft.com/office/officeart/2005/8/layout/process5"/>
    <dgm:cxn modelId="{80AB7B57-2F1E-4878-B46A-23C5169796DD}" type="presOf" srcId="{DD393CBC-7DD3-4564-AEF1-F08AA0FE0529}" destId="{6CBCCCCB-7C70-4E1C-A057-DCFBD2E32D8D}" srcOrd="0" destOrd="0" presId="urn:microsoft.com/office/officeart/2005/8/layout/process5"/>
    <dgm:cxn modelId="{AB1EC381-D6AF-46A9-8BDB-37FCFF18C84B}" srcId="{A5A02230-D170-44FA-865A-2BA865FC434F}" destId="{518167C3-40F1-47D1-A7BF-977A78CB1DB7}" srcOrd="0" destOrd="0" parTransId="{3FC61ED5-C4AC-4EB0-93CC-5FD0EBC66FDB}" sibTransId="{DD393CBC-7DD3-4564-AEF1-F08AA0FE0529}"/>
    <dgm:cxn modelId="{C651ED9B-C9E2-44D5-AA4C-917C4BA8F4F2}" srcId="{A5A02230-D170-44FA-865A-2BA865FC434F}" destId="{C60A1ECC-AAEA-466B-B1F8-D4BFA5DF8652}" srcOrd="1" destOrd="0" parTransId="{7B051C9C-3EC7-438F-8EAF-21D9BD344813}" sibTransId="{868F077A-A458-431A-BE9C-2700181687FE}"/>
    <dgm:cxn modelId="{BDA0AAA9-F2F0-4860-99B7-341B9B0BAE9A}" type="presOf" srcId="{C60A1ECC-AAEA-466B-B1F8-D4BFA5DF8652}" destId="{2E93F37F-7083-4233-85E1-49E88E6B296E}" srcOrd="0" destOrd="0" presId="urn:microsoft.com/office/officeart/2005/8/layout/process5"/>
    <dgm:cxn modelId="{C6759BAD-BCCD-4205-A330-544A896C82FC}" type="presOf" srcId="{85BEBFBC-E310-4816-9B65-CC8D41CC88CE}" destId="{72254D9D-8D10-4C6C-8ECC-BDBE1F3507DD}" srcOrd="0" destOrd="0" presId="urn:microsoft.com/office/officeart/2005/8/layout/process5"/>
    <dgm:cxn modelId="{69B165ED-D015-4A77-8696-A71650468398}" type="presOf" srcId="{A5A02230-D170-44FA-865A-2BA865FC434F}" destId="{CAFF3A09-7632-46A8-A874-C36CD02CB9A9}" srcOrd="0" destOrd="0" presId="urn:microsoft.com/office/officeart/2005/8/layout/process5"/>
    <dgm:cxn modelId="{3D8880EF-B7A1-400D-BFDE-9B646733EC38}" srcId="{A5A02230-D170-44FA-865A-2BA865FC434F}" destId="{19F61B1F-A911-4968-93B0-127D5CDE286B}" srcOrd="3" destOrd="0" parTransId="{B7899461-77A2-4DF9-8D39-8A2FF8CC5ECF}" sibTransId="{E386EEB8-9B0D-41D2-A150-98557B463EA4}"/>
    <dgm:cxn modelId="{3922B5B8-9195-4ADA-968D-9F434CC8F569}" type="presParOf" srcId="{CAFF3A09-7632-46A8-A874-C36CD02CB9A9}" destId="{D639E898-75E9-4696-8098-A6D4DE5CFC68}" srcOrd="0" destOrd="0" presId="urn:microsoft.com/office/officeart/2005/8/layout/process5"/>
    <dgm:cxn modelId="{694BE82C-CE24-42F3-81CC-9CCB5142D74D}" type="presParOf" srcId="{CAFF3A09-7632-46A8-A874-C36CD02CB9A9}" destId="{6CBCCCCB-7C70-4E1C-A057-DCFBD2E32D8D}" srcOrd="1" destOrd="0" presId="urn:microsoft.com/office/officeart/2005/8/layout/process5"/>
    <dgm:cxn modelId="{6F54C3CA-2BE4-4B4B-B8D2-7899CA7F03EA}" type="presParOf" srcId="{6CBCCCCB-7C70-4E1C-A057-DCFBD2E32D8D}" destId="{0AD5876E-E362-49EF-85A7-6C0674F11679}" srcOrd="0" destOrd="0" presId="urn:microsoft.com/office/officeart/2005/8/layout/process5"/>
    <dgm:cxn modelId="{AA2B7A57-E777-4F9D-A737-BC8836341129}" type="presParOf" srcId="{CAFF3A09-7632-46A8-A874-C36CD02CB9A9}" destId="{2E93F37F-7083-4233-85E1-49E88E6B296E}" srcOrd="2" destOrd="0" presId="urn:microsoft.com/office/officeart/2005/8/layout/process5"/>
    <dgm:cxn modelId="{0B4C985E-3AE3-4A46-86F6-267D638C817C}" type="presParOf" srcId="{CAFF3A09-7632-46A8-A874-C36CD02CB9A9}" destId="{8549EF23-72B0-441D-A160-04672F8D3BD4}" srcOrd="3" destOrd="0" presId="urn:microsoft.com/office/officeart/2005/8/layout/process5"/>
    <dgm:cxn modelId="{DF9870CF-7CD3-408E-84A0-83F3BEE089D7}" type="presParOf" srcId="{8549EF23-72B0-441D-A160-04672F8D3BD4}" destId="{E5E7633B-1858-4A11-909E-12A1948F8A0D}" srcOrd="0" destOrd="0" presId="urn:microsoft.com/office/officeart/2005/8/layout/process5"/>
    <dgm:cxn modelId="{C8A9FC44-6A7C-455F-AC19-053A2AAF97A0}" type="presParOf" srcId="{CAFF3A09-7632-46A8-A874-C36CD02CB9A9}" destId="{72254D9D-8D10-4C6C-8ECC-BDBE1F3507DD}" srcOrd="4" destOrd="0" presId="urn:microsoft.com/office/officeart/2005/8/layout/process5"/>
    <dgm:cxn modelId="{7007A9BE-7010-4509-9491-4795867E1FD9}" type="presParOf" srcId="{CAFF3A09-7632-46A8-A874-C36CD02CB9A9}" destId="{5E773382-5574-46A6-A693-BB3D5CD75B37}" srcOrd="5" destOrd="0" presId="urn:microsoft.com/office/officeart/2005/8/layout/process5"/>
    <dgm:cxn modelId="{0D663F83-32D5-47BE-A6C5-EDB1ABAF88B0}" type="presParOf" srcId="{5E773382-5574-46A6-A693-BB3D5CD75B37}" destId="{13C107CE-7D3D-4026-950F-F9ED830A36E7}" srcOrd="0" destOrd="0" presId="urn:microsoft.com/office/officeart/2005/8/layout/process5"/>
    <dgm:cxn modelId="{B6B6503D-B9D6-458B-B3A9-3553F5D0ABDD}" type="presParOf" srcId="{CAFF3A09-7632-46A8-A874-C36CD02CB9A9}" destId="{779FDCBE-04EB-4A93-94F1-EBC88699F4D1}" srcOrd="6" destOrd="0" presId="urn:microsoft.com/office/officeart/2005/8/layout/process5"/>
    <dgm:cxn modelId="{B0519DC4-8D65-4968-8DC2-1DF2C023EE9B}" type="presParOf" srcId="{CAFF3A09-7632-46A8-A874-C36CD02CB9A9}" destId="{B3522CDC-737C-4A66-9F1E-C9BFC8FA4BDB}" srcOrd="7" destOrd="0" presId="urn:microsoft.com/office/officeart/2005/8/layout/process5"/>
    <dgm:cxn modelId="{8BBD58AF-3F5A-4976-A0D5-59713783D759}" type="presParOf" srcId="{B3522CDC-737C-4A66-9F1E-C9BFC8FA4BDB}" destId="{7287A22F-B1E5-4FFE-A5FB-43209213DA13}" srcOrd="0" destOrd="0" presId="urn:microsoft.com/office/officeart/2005/8/layout/process5"/>
    <dgm:cxn modelId="{445C8897-53BA-4406-A762-64710063430B}" type="presParOf" srcId="{CAFF3A09-7632-46A8-A874-C36CD02CB9A9}" destId="{307BF898-FC98-46DC-8407-977C12521F9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9E898-75E9-4696-8098-A6D4DE5CFC68}">
      <dsp:nvSpPr>
        <dsp:cNvPr id="0" name=""/>
        <dsp:cNvSpPr/>
      </dsp:nvSpPr>
      <dsp:spPr>
        <a:xfrm>
          <a:off x="677218" y="47"/>
          <a:ext cx="1351794" cy="811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Trainer (</a:t>
          </a:r>
          <a:r>
            <a:rPr lang="en-US" sz="1400" kern="1200" dirty="0" err="1"/>
            <a:t>jupyter</a:t>
          </a:r>
          <a:r>
            <a:rPr lang="en-US" sz="1400" kern="1200" dirty="0"/>
            <a:t>)</a:t>
          </a:r>
        </a:p>
      </dsp:txBody>
      <dsp:txXfrm>
        <a:off x="700974" y="23803"/>
        <a:ext cx="1304282" cy="763564"/>
      </dsp:txXfrm>
    </dsp:sp>
    <dsp:sp modelId="{6CBCCCCB-7C70-4E1C-A057-DCFBD2E32D8D}">
      <dsp:nvSpPr>
        <dsp:cNvPr id="0" name=""/>
        <dsp:cNvSpPr/>
      </dsp:nvSpPr>
      <dsp:spPr>
        <a:xfrm rot="5400000">
          <a:off x="1209825" y="769688"/>
          <a:ext cx="286580" cy="6073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joblib</a:t>
          </a:r>
        </a:p>
      </dsp:txBody>
      <dsp:txXfrm rot="-5400000">
        <a:off x="1170905" y="930081"/>
        <a:ext cx="364420" cy="200606"/>
      </dsp:txXfrm>
    </dsp:sp>
    <dsp:sp modelId="{2E93F37F-7083-4233-85E1-49E88E6B296E}">
      <dsp:nvSpPr>
        <dsp:cNvPr id="0" name=""/>
        <dsp:cNvSpPr/>
      </dsp:nvSpPr>
      <dsp:spPr>
        <a:xfrm>
          <a:off x="677218" y="1351842"/>
          <a:ext cx="1351794" cy="811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Evaluator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jupyter</a:t>
          </a:r>
          <a:r>
            <a:rPr lang="en-US" sz="1400" kern="1200" dirty="0"/>
            <a:t>)</a:t>
          </a:r>
        </a:p>
      </dsp:txBody>
      <dsp:txXfrm>
        <a:off x="700974" y="1375598"/>
        <a:ext cx="1304282" cy="763564"/>
      </dsp:txXfrm>
    </dsp:sp>
    <dsp:sp modelId="{8549EF23-72B0-441D-A160-04672F8D3BD4}">
      <dsp:nvSpPr>
        <dsp:cNvPr id="0" name=""/>
        <dsp:cNvSpPr/>
      </dsp:nvSpPr>
      <dsp:spPr>
        <a:xfrm rot="5400000">
          <a:off x="1209825" y="2150931"/>
          <a:ext cx="286580" cy="5484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joblib</a:t>
          </a:r>
        </a:p>
      </dsp:txBody>
      <dsp:txXfrm rot="-5400000">
        <a:off x="1188574" y="2281876"/>
        <a:ext cx="329082" cy="200606"/>
      </dsp:txXfrm>
    </dsp:sp>
    <dsp:sp modelId="{72254D9D-8D10-4C6C-8ECC-BDBE1F3507DD}">
      <dsp:nvSpPr>
        <dsp:cNvPr id="0" name=""/>
        <dsp:cNvSpPr/>
      </dsp:nvSpPr>
      <dsp:spPr>
        <a:xfrm>
          <a:off x="677218" y="2703636"/>
          <a:ext cx="1351794" cy="811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EMT Framework (python or exe)</a:t>
          </a:r>
        </a:p>
      </dsp:txBody>
      <dsp:txXfrm>
        <a:off x="700974" y="2727392"/>
        <a:ext cx="1304282" cy="763564"/>
      </dsp:txXfrm>
    </dsp:sp>
    <dsp:sp modelId="{5E773382-5574-46A6-A693-BB3D5CD75B37}">
      <dsp:nvSpPr>
        <dsp:cNvPr id="0" name=""/>
        <dsp:cNvSpPr/>
      </dsp:nvSpPr>
      <dsp:spPr>
        <a:xfrm rot="5400000">
          <a:off x="1209825" y="3502727"/>
          <a:ext cx="286580" cy="54846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csv</a:t>
          </a:r>
        </a:p>
      </dsp:txBody>
      <dsp:txXfrm rot="-5400000">
        <a:off x="1188575" y="3633670"/>
        <a:ext cx="329081" cy="200606"/>
      </dsp:txXfrm>
    </dsp:sp>
    <dsp:sp modelId="{779FDCBE-04EB-4A93-94F1-EBC88699F4D1}">
      <dsp:nvSpPr>
        <dsp:cNvPr id="0" name=""/>
        <dsp:cNvSpPr/>
      </dsp:nvSpPr>
      <dsp:spPr>
        <a:xfrm>
          <a:off x="677218" y="4055431"/>
          <a:ext cx="1351794" cy="811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VirusTotal</a:t>
          </a:r>
          <a:r>
            <a:rPr lang="en-US" sz="1400" kern="1200" dirty="0"/>
            <a:t> Integrator (</a:t>
          </a:r>
          <a:r>
            <a:rPr lang="en-US" sz="1400" kern="1200" dirty="0" err="1"/>
            <a:t>jupyter</a:t>
          </a:r>
          <a:r>
            <a:rPr lang="en-US" sz="1400" kern="1200" dirty="0"/>
            <a:t>)</a:t>
          </a:r>
        </a:p>
      </dsp:txBody>
      <dsp:txXfrm>
        <a:off x="700974" y="4079187"/>
        <a:ext cx="1304282" cy="763564"/>
      </dsp:txXfrm>
    </dsp:sp>
    <dsp:sp modelId="{B3522CDC-737C-4A66-9F1E-C9BFC8FA4BDB}">
      <dsp:nvSpPr>
        <dsp:cNvPr id="0" name=""/>
        <dsp:cNvSpPr/>
      </dsp:nvSpPr>
      <dsp:spPr>
        <a:xfrm rot="5400000">
          <a:off x="1209825" y="4853982"/>
          <a:ext cx="286580" cy="5495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csv</a:t>
          </a:r>
        </a:p>
      </dsp:txBody>
      <dsp:txXfrm rot="-5400000">
        <a:off x="1188251" y="4985465"/>
        <a:ext cx="329729" cy="200606"/>
      </dsp:txXfrm>
    </dsp:sp>
    <dsp:sp modelId="{307BF898-FC98-46DC-8407-977C12521F9F}">
      <dsp:nvSpPr>
        <dsp:cNvPr id="0" name=""/>
        <dsp:cNvSpPr/>
      </dsp:nvSpPr>
      <dsp:spPr>
        <a:xfrm>
          <a:off x="677218" y="5407225"/>
          <a:ext cx="1351794" cy="811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 Processing Module (</a:t>
          </a:r>
          <a:r>
            <a:rPr lang="en-US" sz="1400" kern="1200" dirty="0" err="1"/>
            <a:t>jupyter</a:t>
          </a:r>
          <a:r>
            <a:rPr lang="en-US" sz="1400" kern="1200" dirty="0"/>
            <a:t>)</a:t>
          </a:r>
        </a:p>
      </dsp:txBody>
      <dsp:txXfrm>
        <a:off x="700974" y="5430981"/>
        <a:ext cx="1304282" cy="763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389187"/>
            <a:ext cx="6040877" cy="1325563"/>
          </a:xfrm>
        </p:spPr>
        <p:txBody>
          <a:bodyPr/>
          <a:lstStyle/>
          <a:p>
            <a:r>
              <a:rPr lang="en-US" dirty="0"/>
              <a:t>An EMBER Static Malware Analysis Tactical Decision Aid for Incident Responders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26" y="4883673"/>
            <a:ext cx="4974078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Joel Meoak, </a:t>
            </a:r>
            <a:r>
              <a:rPr lang="en-US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MSCS Student</a:t>
            </a:r>
            <a:b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Beacom</a:t>
            </a:r>
            <a:r>
              <a:rPr lang="en-US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College of Computer and Cyber Sciences</a:t>
            </a:r>
            <a:b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Dakota State University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7084955-C253-785E-F756-F77699BDB3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728391-A5AE-24FA-73D0-DF571A2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Engine - Models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8F5C189-6BB7-3C5E-A67F-007C4A2959C2}"/>
              </a:ext>
            </a:extLst>
          </p:cNvPr>
          <p:cNvSpPr txBox="1">
            <a:spLocks/>
          </p:cNvSpPr>
          <p:nvPr/>
        </p:nvSpPr>
        <p:spPr>
          <a:xfrm>
            <a:off x="751037" y="1614792"/>
            <a:ext cx="6206671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 Models: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Random Forest Classifier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Decision Tree Classifier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Extremely Random Forest Classifier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Logistic Regression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Gradient Boosting Classifier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Ada Boost Classifier</a:t>
            </a:r>
            <a:endParaRPr lang="en-US" sz="2000" dirty="0"/>
          </a:p>
          <a:p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BE85249-7021-B131-B7F7-8BDD037B425B}"/>
              </a:ext>
            </a:extLst>
          </p:cNvPr>
          <p:cNvSpPr txBox="1">
            <a:spLocks/>
          </p:cNvSpPr>
          <p:nvPr/>
        </p:nvSpPr>
        <p:spPr>
          <a:xfrm>
            <a:off x="6096000" y="1614792"/>
            <a:ext cx="6206671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TensorFlow </a:t>
            </a:r>
            <a:r>
              <a:rPr lang="en-US" dirty="0" err="1"/>
              <a:t>Keras</a:t>
            </a:r>
            <a:r>
              <a:rPr lang="en-US" dirty="0"/>
              <a:t>’ Models: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Sequential Neural Network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Simple Recurrent Neural Network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Convolutional Neural Network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F0C6B2-9803-C0A0-3258-8BC40BCA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80916"/>
              </p:ext>
            </p:extLst>
          </p:nvPr>
        </p:nvGraphicFramePr>
        <p:xfrm>
          <a:off x="136187" y="671207"/>
          <a:ext cx="11926112" cy="5301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602">
                  <a:extLst>
                    <a:ext uri="{9D8B030D-6E8A-4147-A177-3AD203B41FA5}">
                      <a16:colId xmlns:a16="http://schemas.microsoft.com/office/drawing/2014/main" val="1447642178"/>
                    </a:ext>
                  </a:extLst>
                </a:gridCol>
                <a:gridCol w="1663624">
                  <a:extLst>
                    <a:ext uri="{9D8B030D-6E8A-4147-A177-3AD203B41FA5}">
                      <a16:colId xmlns:a16="http://schemas.microsoft.com/office/drawing/2014/main" val="2122009262"/>
                    </a:ext>
                  </a:extLst>
                </a:gridCol>
                <a:gridCol w="1247719">
                  <a:extLst>
                    <a:ext uri="{9D8B030D-6E8A-4147-A177-3AD203B41FA5}">
                      <a16:colId xmlns:a16="http://schemas.microsoft.com/office/drawing/2014/main" val="1443591883"/>
                    </a:ext>
                  </a:extLst>
                </a:gridCol>
                <a:gridCol w="1351695">
                  <a:extLst>
                    <a:ext uri="{9D8B030D-6E8A-4147-A177-3AD203B41FA5}">
                      <a16:colId xmlns:a16="http://schemas.microsoft.com/office/drawing/2014/main" val="3064360633"/>
                    </a:ext>
                  </a:extLst>
                </a:gridCol>
                <a:gridCol w="1143742">
                  <a:extLst>
                    <a:ext uri="{9D8B030D-6E8A-4147-A177-3AD203B41FA5}">
                      <a16:colId xmlns:a16="http://schemas.microsoft.com/office/drawing/2014/main" val="1650014241"/>
                    </a:ext>
                  </a:extLst>
                </a:gridCol>
                <a:gridCol w="1195256">
                  <a:extLst>
                    <a:ext uri="{9D8B030D-6E8A-4147-A177-3AD203B41FA5}">
                      <a16:colId xmlns:a16="http://schemas.microsoft.com/office/drawing/2014/main" val="2166366621"/>
                    </a:ext>
                  </a:extLst>
                </a:gridCol>
                <a:gridCol w="1508134">
                  <a:extLst>
                    <a:ext uri="{9D8B030D-6E8A-4147-A177-3AD203B41FA5}">
                      <a16:colId xmlns:a16="http://schemas.microsoft.com/office/drawing/2014/main" val="3819416623"/>
                    </a:ext>
                  </a:extLst>
                </a:gridCol>
                <a:gridCol w="1039767">
                  <a:extLst>
                    <a:ext uri="{9D8B030D-6E8A-4147-A177-3AD203B41FA5}">
                      <a16:colId xmlns:a16="http://schemas.microsoft.com/office/drawing/2014/main" val="2957581326"/>
                    </a:ext>
                  </a:extLst>
                </a:gridCol>
                <a:gridCol w="1008573">
                  <a:extLst>
                    <a:ext uri="{9D8B030D-6E8A-4147-A177-3AD203B41FA5}">
                      <a16:colId xmlns:a16="http://schemas.microsoft.com/office/drawing/2014/main" val="2175649593"/>
                    </a:ext>
                  </a:extLst>
                </a:gridCol>
              </a:tblGrid>
              <a:tr h="272556">
                <a:tc gridSpan="9"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spc="-5" dirty="0">
                          <a:effectLst/>
                        </a:rPr>
                        <a:t>Table 1: Model Performance Against EMBER Test Dataset</a:t>
                      </a:r>
                      <a:endParaRPr lang="en-US" sz="1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30241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Model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Model Notes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Data Subset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Accuracy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b="1" spc="-5" dirty="0">
                          <a:effectLst/>
                        </a:rPr>
                        <a:t>Precision</a:t>
                      </a:r>
                      <a:r>
                        <a:rPr lang="x-none" sz="1400" b="1" spc="-5" dirty="0">
                          <a:effectLst/>
                        </a:rPr>
                        <a:t>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b="1" spc="-5" dirty="0">
                          <a:effectLst/>
                        </a:rPr>
                        <a:t>Recall</a:t>
                      </a:r>
                      <a:r>
                        <a:rPr lang="x-none" sz="1400" b="1" spc="-5" dirty="0">
                          <a:effectLst/>
                        </a:rPr>
                        <a:t>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F1 Score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FPR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FNR (%)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0447854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LightGBM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EMBER Provided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Total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97.6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99.1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96.1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97.6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0.8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3.9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3796266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LightGBM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EMBER Provided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96.5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99.0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88.9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93.7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0.4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11.1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0180252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Decision Tree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91.9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92.0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91.7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91.9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8784891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Decision Tree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91.9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87.5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84.6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86.0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15.4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3180740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Random Forest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94.9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4.1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6325590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Random Forest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94.4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86.0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90.1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14.0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7376410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Random Forest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Weight 5 to 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3.5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090492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Random Forest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Weight 5 to 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88.5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91.6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11.5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5175164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Extremely RF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95.4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96.4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3.5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6864747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Extremely RF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84.4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89.5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15.6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162463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Extremely RF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Weight 5 to 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96.3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3.6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784211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Extremely RF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Weight 5 to 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86.5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90.7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1.7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13.5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2781974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Logistic Regression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62.2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59.0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79.9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67.9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55.6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20.1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42463313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Logistic Regression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51.2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32.9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63.2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43.3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53.8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36.8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8067088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Gradient Boosting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90.2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88.5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92.4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90.4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12.0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180074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Gradient Boosting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88.4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81.0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79.2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80.1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20.8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1049638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AdaBoost Classifier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95.1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4.1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3956892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AdaBoost Classifier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DLL Only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94.7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94.6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86.8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90.5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13.2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1818380"/>
                  </a:ext>
                </a:extLst>
              </a:tr>
              <a:tr h="2320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</a:rPr>
                        <a:t>Sequential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 Dense, 128 epoch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65.3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78.0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42.5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55.0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12.0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57.5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3576675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Sequential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9 Dense, 32 epoch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60.6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57.5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81.4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67.4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60.2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18.6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2240607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Convolutional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64.2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61.9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73.6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67.3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45.3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26.4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6252076"/>
                  </a:ext>
                </a:extLst>
              </a:tr>
              <a:tr h="2180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Simple RNN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 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</a:rPr>
                        <a:t>Total</a:t>
                      </a:r>
                      <a:endParaRPr lang="en-US" sz="18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63.8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58.7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92.9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72.0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65.2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30"/>
                        </a:spcBef>
                        <a:spcAft>
                          <a:spcPts val="24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7.1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366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5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sz="4800" dirty="0"/>
              <a:t>EMT Framework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47B354-C1F5-DBBC-0662-2007055AA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147779"/>
              </p:ext>
            </p:extLst>
          </p:nvPr>
        </p:nvGraphicFramePr>
        <p:xfrm>
          <a:off x="7533238" y="319825"/>
          <a:ext cx="2706232" cy="621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70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sz="4800" dirty="0"/>
              <a:t>Modern Malware &amp; Penetration Tool Testing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30751E8-5114-895E-FD1E-E8DBA4F21683}"/>
              </a:ext>
            </a:extLst>
          </p:cNvPr>
          <p:cNvSpPr txBox="1">
            <a:spLocks/>
          </p:cNvSpPr>
          <p:nvPr/>
        </p:nvSpPr>
        <p:spPr>
          <a:xfrm>
            <a:off x="5527318" y="796698"/>
            <a:ext cx="6038869" cy="4785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conducted on Linux virtual machine to protect against accidental execution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124 Modern Malware Samples [13]</a:t>
            </a:r>
          </a:p>
          <a:p>
            <a:pPr lvl="1"/>
            <a:r>
              <a:rPr lang="en-US" dirty="0"/>
              <a:t>2022 – 2023 Variants</a:t>
            </a:r>
          </a:p>
          <a:p>
            <a:pPr lvl="1"/>
            <a:r>
              <a:rPr lang="en-US" dirty="0"/>
              <a:t>Attributed to UNC2589 which targets Ukraine </a:t>
            </a:r>
          </a:p>
          <a:p>
            <a:pPr lvl="1"/>
            <a:r>
              <a:rPr lang="en-US" dirty="0"/>
              <a:t>89 EXEs, 36 DLLs</a:t>
            </a:r>
          </a:p>
          <a:p>
            <a:pPr lvl="1"/>
            <a:endParaRPr lang="en-US" dirty="0"/>
          </a:p>
          <a:p>
            <a:r>
              <a:rPr lang="en-US" dirty="0"/>
              <a:t>42 </a:t>
            </a:r>
            <a:r>
              <a:rPr lang="en-US" dirty="0" err="1"/>
              <a:t>PenTesting</a:t>
            </a:r>
            <a:r>
              <a:rPr lang="en-US" dirty="0"/>
              <a:t> Payloads</a:t>
            </a:r>
          </a:p>
          <a:p>
            <a:pPr lvl="1"/>
            <a:r>
              <a:rPr lang="en-US" dirty="0"/>
              <a:t>Metasploit Meterpreter [14]</a:t>
            </a:r>
          </a:p>
          <a:p>
            <a:pPr lvl="1"/>
            <a:r>
              <a:rPr lang="en-US" dirty="0"/>
              <a:t>12 </a:t>
            </a:r>
            <a:r>
              <a:rPr lang="en-US" dirty="0" err="1"/>
              <a:t>Stageless</a:t>
            </a:r>
            <a:endParaRPr lang="en-US" dirty="0"/>
          </a:p>
          <a:p>
            <a:pPr lvl="1"/>
            <a:r>
              <a:rPr lang="en-US" dirty="0"/>
              <a:t>30 Stagers (Callback Beacons or Port Binder)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4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5A20EE-47BA-DE28-3180-06FE03A493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87F5EE-5C9F-32CB-0F4B-3F38DACF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8" y="475686"/>
            <a:ext cx="6264613" cy="1325563"/>
          </a:xfrm>
        </p:spPr>
        <p:txBody>
          <a:bodyPr/>
          <a:lstStyle/>
          <a:p>
            <a:r>
              <a:rPr lang="en-US" dirty="0"/>
              <a:t>Results &amp; Discussion</a:t>
            </a:r>
            <a:endParaRPr lang="en-US" sz="4800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E1BD2A1-3845-EE30-33F4-8B4C7A2577BB}"/>
              </a:ext>
            </a:extLst>
          </p:cNvPr>
          <p:cNvSpPr txBox="1">
            <a:spLocks/>
          </p:cNvSpPr>
          <p:nvPr/>
        </p:nvSpPr>
        <p:spPr>
          <a:xfrm>
            <a:off x="419101" y="2663854"/>
            <a:ext cx="5475862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 Malware Performance</a:t>
            </a:r>
          </a:p>
          <a:p>
            <a:r>
              <a:rPr lang="en-US" dirty="0"/>
              <a:t>Penetration Testing Tool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2312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9520C78-46B2-544E-9FC0-28DA1613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EMT Malware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DF949-6E8E-34AB-A40D-A7D51543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" y="1690688"/>
            <a:ext cx="11843623" cy="38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728391-A5AE-24FA-73D0-DF571A2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EMT Malware Detection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8F5C189-6BB7-3C5E-A67F-007C4A2959C2}"/>
              </a:ext>
            </a:extLst>
          </p:cNvPr>
          <p:cNvSpPr txBox="1">
            <a:spLocks/>
          </p:cNvSpPr>
          <p:nvPr/>
        </p:nvSpPr>
        <p:spPr>
          <a:xfrm>
            <a:off x="751038" y="1614792"/>
            <a:ext cx="4947750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Top Acc: Gradient Boosting Classifier</a:t>
            </a:r>
          </a:p>
          <a:p>
            <a:pPr>
              <a:spcBef>
                <a:spcPts val="1200"/>
              </a:spcBef>
            </a:pPr>
            <a:r>
              <a:rPr lang="en-US" dirty="0"/>
              <a:t>Top Adj Acc: Random Forest</a:t>
            </a:r>
          </a:p>
          <a:p>
            <a:pPr>
              <a:spcBef>
                <a:spcPts val="1200"/>
              </a:spcBef>
            </a:pPr>
            <a:r>
              <a:rPr lang="fr-FR" dirty="0"/>
              <a:t>Adj Acc = (Acc * 124 + (1 - FPR) * 124) / 248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8559FC-6BB4-B892-0648-EF4837FAE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27595"/>
              </p:ext>
            </p:extLst>
          </p:nvPr>
        </p:nvGraphicFramePr>
        <p:xfrm>
          <a:off x="6096000" y="1513839"/>
          <a:ext cx="5655013" cy="419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20">
                  <a:extLst>
                    <a:ext uri="{9D8B030D-6E8A-4147-A177-3AD203B41FA5}">
                      <a16:colId xmlns:a16="http://schemas.microsoft.com/office/drawing/2014/main" val="1546931663"/>
                    </a:ext>
                  </a:extLst>
                </a:gridCol>
                <a:gridCol w="910105">
                  <a:extLst>
                    <a:ext uri="{9D8B030D-6E8A-4147-A177-3AD203B41FA5}">
                      <a16:colId xmlns:a16="http://schemas.microsoft.com/office/drawing/2014/main" val="958532215"/>
                    </a:ext>
                  </a:extLst>
                </a:gridCol>
                <a:gridCol w="1314597">
                  <a:extLst>
                    <a:ext uri="{9D8B030D-6E8A-4147-A177-3AD203B41FA5}">
                      <a16:colId xmlns:a16="http://schemas.microsoft.com/office/drawing/2014/main" val="3377617492"/>
                    </a:ext>
                  </a:extLst>
                </a:gridCol>
                <a:gridCol w="1213474">
                  <a:extLst>
                    <a:ext uri="{9D8B030D-6E8A-4147-A177-3AD203B41FA5}">
                      <a16:colId xmlns:a16="http://schemas.microsoft.com/office/drawing/2014/main" val="4112154524"/>
                    </a:ext>
                  </a:extLst>
                </a:gridCol>
                <a:gridCol w="801117">
                  <a:extLst>
                    <a:ext uri="{9D8B030D-6E8A-4147-A177-3AD203B41FA5}">
                      <a16:colId xmlns:a16="http://schemas.microsoft.com/office/drawing/2014/main" val="1700760264"/>
                    </a:ext>
                  </a:extLst>
                </a:gridCol>
              </a:tblGrid>
              <a:tr h="34011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Table 2: Modern Malware EMT Testing Metrics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7780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Testing FPR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Accuracy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Adj Acc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Detect Count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239499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LightGBM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49.6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0/124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3470385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Decision Tree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48.4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70.2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60/124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6102157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Random Forest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4.1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58.9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77.4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73/124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1931025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RF DLL Weight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50.0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73.2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62/124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2109046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Extremely RF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55.6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76.1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69/124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1077908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ET DLL Weight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53.2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74.8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66/124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2989443"/>
                  </a:ext>
                </a:extLst>
              </a:tr>
              <a:tr h="4237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Gradient Boost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12.0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66.1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77.0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82/124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8140633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AdaBoost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52.4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74.2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65/124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728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728391-A5AE-24FA-73D0-DF571A2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EMT Malware Detection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8F5C189-6BB7-3C5E-A67F-007C4A2959C2}"/>
              </a:ext>
            </a:extLst>
          </p:cNvPr>
          <p:cNvSpPr txBox="1">
            <a:spLocks/>
          </p:cNvSpPr>
          <p:nvPr/>
        </p:nvSpPr>
        <p:spPr>
          <a:xfrm>
            <a:off x="751038" y="1614792"/>
            <a:ext cx="4947750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Top Acc: Gradient Boosting Classifier</a:t>
            </a:r>
          </a:p>
          <a:p>
            <a:pPr>
              <a:spcBef>
                <a:spcPts val="1200"/>
              </a:spcBef>
            </a:pPr>
            <a:r>
              <a:rPr lang="en-US" dirty="0"/>
              <a:t>Top Adj Acc: Random Forest</a:t>
            </a:r>
          </a:p>
          <a:p>
            <a:pPr>
              <a:spcBef>
                <a:spcPts val="1200"/>
              </a:spcBef>
            </a:pPr>
            <a:r>
              <a:rPr lang="fr-FR" dirty="0"/>
              <a:t>Adj Acc = (Acc * 124 + (1 - FPR) * 124) / 248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55CFC8-3D7E-CDB1-0302-5D0F2D2B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12332"/>
              </p:ext>
            </p:extLst>
          </p:nvPr>
        </p:nvGraphicFramePr>
        <p:xfrm>
          <a:off x="6096000" y="1513838"/>
          <a:ext cx="5655011" cy="4255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19">
                  <a:extLst>
                    <a:ext uri="{9D8B030D-6E8A-4147-A177-3AD203B41FA5}">
                      <a16:colId xmlns:a16="http://schemas.microsoft.com/office/drawing/2014/main" val="3450481190"/>
                    </a:ext>
                  </a:extLst>
                </a:gridCol>
                <a:gridCol w="910105">
                  <a:extLst>
                    <a:ext uri="{9D8B030D-6E8A-4147-A177-3AD203B41FA5}">
                      <a16:colId xmlns:a16="http://schemas.microsoft.com/office/drawing/2014/main" val="610955084"/>
                    </a:ext>
                  </a:extLst>
                </a:gridCol>
                <a:gridCol w="1314596">
                  <a:extLst>
                    <a:ext uri="{9D8B030D-6E8A-4147-A177-3AD203B41FA5}">
                      <a16:colId xmlns:a16="http://schemas.microsoft.com/office/drawing/2014/main" val="321229540"/>
                    </a:ext>
                  </a:extLst>
                </a:gridCol>
                <a:gridCol w="1213474">
                  <a:extLst>
                    <a:ext uri="{9D8B030D-6E8A-4147-A177-3AD203B41FA5}">
                      <a16:colId xmlns:a16="http://schemas.microsoft.com/office/drawing/2014/main" val="3488073320"/>
                    </a:ext>
                  </a:extLst>
                </a:gridCol>
                <a:gridCol w="801117">
                  <a:extLst>
                    <a:ext uri="{9D8B030D-6E8A-4147-A177-3AD203B41FA5}">
                      <a16:colId xmlns:a16="http://schemas.microsoft.com/office/drawing/2014/main" val="221089172"/>
                    </a:ext>
                  </a:extLst>
                </a:gridCol>
              </a:tblGrid>
              <a:tr h="353873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Table 3: Modern Malware DLL EMT Testing Metrics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59219"/>
                  </a:ext>
                </a:extLst>
              </a:tr>
              <a:tr h="5474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Testing FPR 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Accuracy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Adj Acc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Detect Count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9440945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LightGBM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49.8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2243609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Decision Tree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44.4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69.7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16/36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4555527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Random Forest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83.7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25/36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9454475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RF DLL Weight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63.9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81.0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23/36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9231297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Extremely RF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63.9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81.1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23/36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8157201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ET DLL Weight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66.7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82.5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24/36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7191973"/>
                  </a:ext>
                </a:extLst>
              </a:tr>
              <a:tr h="426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Gradient Boost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91.7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92.0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33/36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0734334"/>
                  </a:ext>
                </a:extLst>
              </a:tr>
              <a:tr h="369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AdaBoost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2.1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69.4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83.7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25/36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59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4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728391-A5AE-24FA-73D0-DF571A2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EMT Malware Detection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8F5C189-6BB7-3C5E-A67F-007C4A2959C2}"/>
              </a:ext>
            </a:extLst>
          </p:cNvPr>
          <p:cNvSpPr txBox="1">
            <a:spLocks/>
          </p:cNvSpPr>
          <p:nvPr/>
        </p:nvSpPr>
        <p:spPr>
          <a:xfrm>
            <a:off x="751038" y="1614792"/>
            <a:ext cx="4947750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Top Acc: Gradient Boosting Classifier</a:t>
            </a:r>
          </a:p>
          <a:p>
            <a:pPr>
              <a:spcBef>
                <a:spcPts val="1200"/>
              </a:spcBef>
            </a:pPr>
            <a:r>
              <a:rPr lang="en-US" dirty="0"/>
              <a:t>Top Adj Acc: Gradient Boosting Classifier</a:t>
            </a:r>
          </a:p>
          <a:p>
            <a:pPr>
              <a:spcBef>
                <a:spcPts val="1200"/>
              </a:spcBef>
            </a:pPr>
            <a:r>
              <a:rPr lang="en-US" dirty="0"/>
              <a:t>Best Model with Low FPR: Random Forest with DLL weighting</a:t>
            </a:r>
          </a:p>
          <a:p>
            <a:pPr>
              <a:spcBef>
                <a:spcPts val="1200"/>
              </a:spcBef>
            </a:pPr>
            <a:r>
              <a:rPr lang="fr-FR" dirty="0"/>
              <a:t>Adj Acc = (Acc * 124 + (1 - FPR) * 124) / 248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4C1255-F97E-8E7A-5E2E-30EE2041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60003"/>
              </p:ext>
            </p:extLst>
          </p:nvPr>
        </p:nvGraphicFramePr>
        <p:xfrm>
          <a:off x="6096000" y="1513839"/>
          <a:ext cx="5655010" cy="4235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19">
                  <a:extLst>
                    <a:ext uri="{9D8B030D-6E8A-4147-A177-3AD203B41FA5}">
                      <a16:colId xmlns:a16="http://schemas.microsoft.com/office/drawing/2014/main" val="2821607153"/>
                    </a:ext>
                  </a:extLst>
                </a:gridCol>
                <a:gridCol w="910105">
                  <a:extLst>
                    <a:ext uri="{9D8B030D-6E8A-4147-A177-3AD203B41FA5}">
                      <a16:colId xmlns:a16="http://schemas.microsoft.com/office/drawing/2014/main" val="1048427882"/>
                    </a:ext>
                  </a:extLst>
                </a:gridCol>
                <a:gridCol w="1314596">
                  <a:extLst>
                    <a:ext uri="{9D8B030D-6E8A-4147-A177-3AD203B41FA5}">
                      <a16:colId xmlns:a16="http://schemas.microsoft.com/office/drawing/2014/main" val="1348242688"/>
                    </a:ext>
                  </a:extLst>
                </a:gridCol>
                <a:gridCol w="1213473">
                  <a:extLst>
                    <a:ext uri="{9D8B030D-6E8A-4147-A177-3AD203B41FA5}">
                      <a16:colId xmlns:a16="http://schemas.microsoft.com/office/drawing/2014/main" val="4080323770"/>
                    </a:ext>
                  </a:extLst>
                </a:gridCol>
                <a:gridCol w="801117">
                  <a:extLst>
                    <a:ext uri="{9D8B030D-6E8A-4147-A177-3AD203B41FA5}">
                      <a16:colId xmlns:a16="http://schemas.microsoft.com/office/drawing/2014/main" val="225201504"/>
                    </a:ext>
                  </a:extLst>
                </a:gridCol>
              </a:tblGrid>
              <a:tr h="36622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Table 4: Penetration Testing Tool Evaluation Metrics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83643"/>
                  </a:ext>
                </a:extLst>
              </a:tr>
              <a:tr h="5351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Testing FPR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Accuracy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Adj Acc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Detect Count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7196438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LightGBM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49.6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8804921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Decision Tree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45.2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68.6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19/42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9694259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Random Forest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47.6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71.8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20/42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2938165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RF DLL Weight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78.0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25/42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1981342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Extremely RF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45.2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70.9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19/42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8438822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ET DLL Weight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52.4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74.4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22/42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8714845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Gradient Boost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12.0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78.6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83.3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33/42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4480514"/>
                  </a:ext>
                </a:extLst>
              </a:tr>
              <a:tr h="416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AdaBoost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50.0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73.0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21/42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029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30751E8-5114-895E-FD1E-E8DBA4F21683}"/>
              </a:ext>
            </a:extLst>
          </p:cNvPr>
          <p:cNvSpPr txBox="1">
            <a:spLocks/>
          </p:cNvSpPr>
          <p:nvPr/>
        </p:nvSpPr>
        <p:spPr>
          <a:xfrm>
            <a:off x="5527319" y="796698"/>
            <a:ext cx="5951320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 models trained, top 8 implemented in EMT Framework</a:t>
            </a:r>
          </a:p>
          <a:p>
            <a:r>
              <a:rPr lang="en-US" dirty="0"/>
              <a:t>Accounting for Adj Accuracy, Random Forest was identified as the top model</a:t>
            </a:r>
          </a:p>
          <a:p>
            <a:r>
              <a:rPr lang="en-US" dirty="0"/>
              <a:t>EMBER 2018 dataset is still relevant, but models trained on it can easily be overfit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Additional modern malware testing (&gt;400 samples)</a:t>
            </a:r>
          </a:p>
          <a:p>
            <a:pPr lvl="1"/>
            <a:r>
              <a:rPr lang="en-US" dirty="0"/>
              <a:t>Extensive neural network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EF539-AD12-2351-182F-696575B28C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14867" y="796698"/>
            <a:ext cx="6206671" cy="5028987"/>
          </a:xfrm>
        </p:spPr>
        <p:txBody>
          <a:bodyPr>
            <a:normAutofit/>
          </a:bodyPr>
          <a:lstStyle/>
          <a:p>
            <a:r>
              <a:rPr lang="en-US" dirty="0"/>
              <a:t>Many malware tools available, but they all have weaknesses</a:t>
            </a:r>
          </a:p>
          <a:p>
            <a:r>
              <a:rPr lang="en-US" dirty="0"/>
              <a:t>Elastic Malware Benchmark for Empowering Research (EMBER) trained malware models</a:t>
            </a:r>
          </a:p>
          <a:p>
            <a:r>
              <a:rPr lang="en-US" dirty="0"/>
              <a:t>Machine learning driven tactical decision aid</a:t>
            </a:r>
          </a:p>
          <a:p>
            <a:r>
              <a:rPr lang="en-US" dirty="0"/>
              <a:t>Evaluation against modern malware</a:t>
            </a:r>
          </a:p>
        </p:txBody>
      </p:sp>
    </p:spTree>
    <p:extLst>
      <p:ext uri="{BB962C8B-B14F-4D97-AF65-F5344CB8AC3E}">
        <p14:creationId xmlns:p14="http://schemas.microsoft.com/office/powerpoint/2010/main" val="295771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4F4468D-AEB1-10C6-9F45-EBF2D3CFCB20}"/>
              </a:ext>
            </a:extLst>
          </p:cNvPr>
          <p:cNvSpPr txBox="1">
            <a:spLocks/>
          </p:cNvSpPr>
          <p:nvPr/>
        </p:nvSpPr>
        <p:spPr>
          <a:xfrm>
            <a:off x="333375" y="1209675"/>
            <a:ext cx="11002389" cy="5480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Cichonski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T. Millar, T.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Grance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and K.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Scarfone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Computer security incident handling guide (National Institute of Standards and Technology), NIST Series SP 800-61, Rev 2, Aug. 2012. doi:10.6028/nist.sp.800-61r2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Nieles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 Dempsey, and V. Y.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Pillitteri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 introduction to information security, (National Institute of Standards and Technology), NIST Series SP 800-12 Rev 1, Jun. 2017. doi:10.6028/nist.sp.800-12r1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“How it works,”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VirusTotal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https://docs.virustotal.com/docs/how-it-works (accessed Feb. 19, 2024).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“What is cuckoo?” Cuckoo Sandbox, https://cuckoo.readthedocs.io/en/ latest/introduction/what/ (accessed Feb. 19, 2024).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H. Anderson and P. Roth, “EMBER: an open dataset for training static pe malware machine learning models,” arXiv:1804.04637 [cs.CR], April 2018, Available: https://arxiv.org/pdf/1804.04637.pdf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Microsoft, “PE format - win32 apps,” Microsoft Learn, https://learn.microsoft.com/en-us/windows/win32/debug/pe-format (accessed Feb. 19, 2024).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J. Leyden, “64-bit malware threat may be itty-bitty now, but it’s only set to grow,” The Register, https://www.theregister.com/2017/05/24 /64bit_malware/ (accessed Feb. 19, 2024).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P. Roth, “EMBER Improvements,” Presented at CAMLIS 2019. Available: https://www.camlis.org/2019/talks/roth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Oyama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T. Miyashita, and H. Kokubo, “Identifying useful features for malware detection in the ember dataset,”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2019 Seventh International Symposium on Computing and Networking Workshops (CANDARW)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Nov. 2019. doi:10.1109/candarw.2019.00069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A. Amer and N. A. Aziz, “Malware detection through Machine Learning Techniques,”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International Journal of Advanced Trends in Computer Science and Engineering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vol. 8, no. 5, pp. 2408–2413, Oct. 2019. doi:10.30534/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ijatcse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/2019/82852019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C. Galen and R. Steele, “Evaluating performance maintenance and deterioration over time of machine learning-based malware detection models on the ember pe dataset,”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2020 Seventh International Conference on Social Networks Analysis, Management and Security (SNAMS)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Dec. 2020. doi:10.1109/snams52053.2020.9336538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Arntz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“Why you shouldn’t automate your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virustotal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uploads,” Malwarebytes, https://www.malwarebytes.com/blog/news/2022/04/why-you-shouldnt-automate-your-virustotal-uploads (accessed Feb. 19, 2024).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M. Parkour, “Malware arsenal used by Ember Bear (aka UAC-0056, Saint Bear, UNC2589, Lorec53, ta471,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Nodaria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nascent Ursa,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LorecBear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Bleeding Bear, and Dev-0586) in attacks targeting Ukraine.”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contagio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(n.d.). https://contagiodump.blogspot.com/2023/02/malware-arsenal-used-by-ember-bear-aka.html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Metasploit Unleashed: About the Metasploit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meterpreter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OffSec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(n.d.). https://www.offsec.com/metasploit-unleashed/about-meterpreter/ (accessed Apr. 10, 2024)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“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Virustotal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API V3 overview,”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VirusTotal</a:t>
            </a:r>
            <a:r>
              <a:rPr lang="en-US" sz="1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https://docs.virustotal.com /reference/overview (accessed Apr. 20, 2024).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E5CE35-558F-396F-315E-371B95794D7E}"/>
              </a:ext>
            </a:extLst>
          </p:cNvPr>
          <p:cNvSpPr txBox="1">
            <a:spLocks/>
          </p:cNvSpPr>
          <p:nvPr/>
        </p:nvSpPr>
        <p:spPr>
          <a:xfrm>
            <a:off x="657225" y="546894"/>
            <a:ext cx="405643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en-US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614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EF539-AD12-2351-182F-696575B28C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34323" y="796698"/>
            <a:ext cx="6206671" cy="5028987"/>
          </a:xfrm>
        </p:spPr>
        <p:txBody>
          <a:bodyPr>
            <a:normAutofit/>
          </a:bodyPr>
          <a:lstStyle/>
          <a:p>
            <a:r>
              <a:rPr lang="en-US" dirty="0"/>
              <a:t>Incident Response Team Role</a:t>
            </a:r>
          </a:p>
          <a:p>
            <a:pPr lvl="1"/>
            <a:r>
              <a:rPr lang="en-US" dirty="0"/>
              <a:t>Identification, Analysis, Containment, Eradication, Recovery</a:t>
            </a:r>
          </a:p>
          <a:p>
            <a:r>
              <a:rPr lang="en-US" dirty="0"/>
              <a:t>Malware Identification Tools</a:t>
            </a:r>
          </a:p>
          <a:p>
            <a:pPr lvl="1"/>
            <a:r>
              <a:rPr lang="en-US" dirty="0"/>
              <a:t>Signature Repository</a:t>
            </a:r>
          </a:p>
          <a:p>
            <a:pPr lvl="1"/>
            <a:r>
              <a:rPr lang="en-US" dirty="0"/>
              <a:t>Sandboxes</a:t>
            </a:r>
          </a:p>
          <a:p>
            <a:r>
              <a:rPr lang="en-US" dirty="0"/>
              <a:t>EMBER Dataset</a:t>
            </a:r>
          </a:p>
          <a:p>
            <a:pPr lvl="1"/>
            <a:r>
              <a:rPr lang="en-US" dirty="0"/>
              <a:t>PE Headers, 800k samples</a:t>
            </a:r>
          </a:p>
          <a:p>
            <a:r>
              <a:rPr lang="en-US" dirty="0"/>
              <a:t> EMBER Malware Tactical Decision Aid (EMT)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AD0F-FDCA-EA1A-353A-4B14BB4A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1" y="718878"/>
            <a:ext cx="6854371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8AF0F0-4B0B-9A94-4541-41F23C20AB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358302" y="1186773"/>
            <a:ext cx="6454301" cy="3929975"/>
          </a:xfrm>
        </p:spPr>
        <p:txBody>
          <a:bodyPr/>
          <a:lstStyle/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u="none" strike="noStrike" dirty="0">
                <a:ln>
                  <a:noFill/>
                </a:ln>
                <a:latin typeface="Times New Roman" panose="02020603050405020304" pitchFamily="18" charset="0"/>
              </a:rPr>
              <a:t>Primary Goals: </a:t>
            </a:r>
            <a:r>
              <a:rPr lang="en-US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 binary, Evaluation within 60 sec, offline usage, portable across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linux</a:t>
            </a:r>
            <a:r>
              <a:rPr lang="en-US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or windows with python, DLL vs EXE detection</a:t>
            </a:r>
          </a:p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Secondary Goals: </a:t>
            </a: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Evaluated performance of machine learning (ML) models trained on EMBER against modern malware and penetration testing tools using EMT</a:t>
            </a:r>
            <a:endParaRPr lang="en-US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85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dirty="0"/>
              <a:t>Background &amp; Literature Review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EF539-AD12-2351-182F-696575B28C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82960" y="796698"/>
            <a:ext cx="6206671" cy="4396689"/>
          </a:xfrm>
        </p:spPr>
        <p:txBody>
          <a:bodyPr>
            <a:normAutofit/>
          </a:bodyPr>
          <a:lstStyle/>
          <a:p>
            <a:r>
              <a:rPr lang="en-US" sz="3600" dirty="0"/>
              <a:t>EMBER Dataset</a:t>
            </a:r>
          </a:p>
          <a:p>
            <a:r>
              <a:rPr lang="en-US" sz="3600" dirty="0"/>
              <a:t>Academic Research</a:t>
            </a:r>
          </a:p>
          <a:p>
            <a:r>
              <a:rPr lang="en-US" sz="3600" dirty="0"/>
              <a:t>Existing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9520C78-46B2-544E-9FC0-28DA1613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EMBER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B0936-0511-D181-9020-763A1AAD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04" y="-1"/>
            <a:ext cx="4692905" cy="6858001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36E8113-0825-C99C-7EDF-7520EAC17811}"/>
              </a:ext>
            </a:extLst>
          </p:cNvPr>
          <p:cNvSpPr txBox="1">
            <a:spLocks/>
          </p:cNvSpPr>
          <p:nvPr/>
        </p:nvSpPr>
        <p:spPr>
          <a:xfrm>
            <a:off x="90791" y="1857982"/>
            <a:ext cx="6454301" cy="392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Originally released in 2017 and updated in 2018</a:t>
            </a:r>
          </a:p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800k Training, 200k Testing Samples</a:t>
            </a:r>
          </a:p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50% Malware / 50% Benign </a:t>
            </a:r>
          </a:p>
          <a:p>
            <a:pPr marL="1028700" lvl="1" indent="-342900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PE Header (EXE/DLL format)</a:t>
            </a:r>
          </a:p>
          <a:p>
            <a:pPr marL="1485900" lvl="2" indent="-3429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Parsed with LIEF module</a:t>
            </a:r>
          </a:p>
          <a:p>
            <a:pPr marL="1485900" lvl="2" indent="-3429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Byte Histogram, Byte Entropy Histogram, String Extractor, General File Info, Header File Info, Section Info, Imports Info, and Exports Info</a:t>
            </a:r>
          </a:p>
        </p:txBody>
      </p:sp>
    </p:spTree>
    <p:extLst>
      <p:ext uri="{BB962C8B-B14F-4D97-AF65-F5344CB8AC3E}">
        <p14:creationId xmlns:p14="http://schemas.microsoft.com/office/powerpoint/2010/main" val="28766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dirty="0"/>
              <a:t>Academic Research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EF539-AD12-2351-182F-696575B28C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68952" y="909643"/>
            <a:ext cx="6194511" cy="503871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Malware Detection through Machine Learning Techniques</a:t>
            </a:r>
            <a:r>
              <a:rPr lang="en-US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[10]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Accuracy above 99% and detection of 1 new samples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Evaluating Performance Maintenance &amp; Deterioration Over Time of Machine Learning-Based Malware Detection Models on the EMBER PE Dataset [11]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Implementation of Random Forest and Detection of 2020 malware variants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6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Identifying Useful Features for Malware Detection in the EMBER Dataset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[9]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83.7% Accuracy with 176 features instead of 2381 default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Top Feature Groups: General Info, Header Info, Strings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US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5017-8A5D-9588-565E-A259569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4056434" cy="1325563"/>
          </a:xfrm>
        </p:spPr>
        <p:txBody>
          <a:bodyPr/>
          <a:lstStyle/>
          <a:p>
            <a:r>
              <a:rPr lang="en-US" sz="4800" dirty="0"/>
              <a:t>Existing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EF539-AD12-2351-182F-696575B28C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88408" y="796698"/>
            <a:ext cx="6206671" cy="4785795"/>
          </a:xfrm>
        </p:spPr>
        <p:txBody>
          <a:bodyPr>
            <a:normAutofit/>
          </a:bodyPr>
          <a:lstStyle/>
          <a:p>
            <a:r>
              <a:rPr lang="en-US" dirty="0"/>
              <a:t>Online Sandboxes </a:t>
            </a:r>
          </a:p>
          <a:p>
            <a:pPr lvl="1"/>
            <a:r>
              <a:rPr lang="en-US" dirty="0"/>
              <a:t>Examples: Joe’s Sandbox and </a:t>
            </a:r>
            <a:r>
              <a:rPr lang="en-US" dirty="0" err="1"/>
              <a:t>Any.Run</a:t>
            </a:r>
            <a:endParaRPr lang="en-US" dirty="0"/>
          </a:p>
          <a:p>
            <a:pPr lvl="1"/>
            <a:r>
              <a:rPr lang="en-US" dirty="0"/>
              <a:t>Disclosure of Proprietary Data [12]</a:t>
            </a:r>
          </a:p>
          <a:p>
            <a:pPr lvl="1"/>
            <a:r>
              <a:rPr lang="en-US" dirty="0"/>
              <a:t>Alert Attackers</a:t>
            </a:r>
          </a:p>
          <a:p>
            <a:r>
              <a:rPr lang="en-US" dirty="0"/>
              <a:t>Offline Sandboxes</a:t>
            </a:r>
          </a:p>
          <a:p>
            <a:pPr lvl="1"/>
            <a:r>
              <a:rPr lang="en-US" dirty="0"/>
              <a:t>Difficult Setup</a:t>
            </a:r>
          </a:p>
          <a:p>
            <a:pPr lvl="1"/>
            <a:r>
              <a:rPr lang="en-US" dirty="0"/>
              <a:t>Extensive Hardware</a:t>
            </a:r>
          </a:p>
          <a:p>
            <a:r>
              <a:rPr lang="en-US" dirty="0"/>
              <a:t>Signature Repositories</a:t>
            </a:r>
          </a:p>
          <a:p>
            <a:pPr lvl="1"/>
            <a:r>
              <a:rPr lang="en-US" dirty="0"/>
              <a:t>Weak Against New Malware</a:t>
            </a:r>
          </a:p>
          <a:p>
            <a:pPr lvl="1"/>
            <a:r>
              <a:rPr lang="en-US" dirty="0"/>
              <a:t>Alert Attackers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5A20EE-47BA-DE28-3180-06FE03A493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87F5EE-5C9F-32CB-0F4B-3F38DACF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8" y="475686"/>
            <a:ext cx="8822987" cy="1325563"/>
          </a:xfrm>
        </p:spPr>
        <p:txBody>
          <a:bodyPr/>
          <a:lstStyle/>
          <a:p>
            <a:r>
              <a:rPr lang="en-US" dirty="0"/>
              <a:t>Methodology and Implementation</a:t>
            </a:r>
            <a:endParaRPr lang="en-US" sz="4800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E1BD2A1-3845-EE30-33F4-8B4C7A2577BB}"/>
              </a:ext>
            </a:extLst>
          </p:cNvPr>
          <p:cNvSpPr txBox="1">
            <a:spLocks/>
          </p:cNvSpPr>
          <p:nvPr/>
        </p:nvSpPr>
        <p:spPr>
          <a:xfrm>
            <a:off x="419101" y="2663854"/>
            <a:ext cx="5475862" cy="478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(ML) Engine</a:t>
            </a:r>
          </a:p>
          <a:p>
            <a:r>
              <a:rPr lang="en-US" dirty="0"/>
              <a:t>EMT Framework</a:t>
            </a:r>
          </a:p>
          <a:p>
            <a:r>
              <a:rPr lang="en-US" dirty="0"/>
              <a:t>Modern Malware and Penetration Tool Testing</a:t>
            </a:r>
          </a:p>
        </p:txBody>
      </p:sp>
    </p:spTree>
    <p:extLst>
      <p:ext uri="{BB962C8B-B14F-4D97-AF65-F5344CB8AC3E}">
        <p14:creationId xmlns:p14="http://schemas.microsoft.com/office/powerpoint/2010/main" val="20379166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4C3983C-4DAF-4006-B020-AC53968903C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41B875-677E-498E-A7D7-C52FA32B0CC6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1782</Words>
  <Application>Microsoft Office PowerPoint</Application>
  <PresentationFormat>Widescreen</PresentationFormat>
  <Paragraphs>477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Poppins</vt:lpstr>
      <vt:lpstr>Symbol</vt:lpstr>
      <vt:lpstr>Times New Roman</vt:lpstr>
      <vt:lpstr>1_Office Theme</vt:lpstr>
      <vt:lpstr>An EMBER Static Malware Analysis Tactical Decision Aid for Incident Responders</vt:lpstr>
      <vt:lpstr>Abstract</vt:lpstr>
      <vt:lpstr>Introduction</vt:lpstr>
      <vt:lpstr>Objectives</vt:lpstr>
      <vt:lpstr>Background &amp; Literature Review</vt:lpstr>
      <vt:lpstr>EMBER Dataset</vt:lpstr>
      <vt:lpstr>Academic Research</vt:lpstr>
      <vt:lpstr>Existing Solutions</vt:lpstr>
      <vt:lpstr>Methodology and Implementation</vt:lpstr>
      <vt:lpstr>Machine Learning Engine - Models</vt:lpstr>
      <vt:lpstr>PowerPoint Presentation</vt:lpstr>
      <vt:lpstr>EMT Framework</vt:lpstr>
      <vt:lpstr>Modern Malware &amp; Penetration Tool Testing</vt:lpstr>
      <vt:lpstr>Results &amp; Discussion</vt:lpstr>
      <vt:lpstr>EMT Malware Detection</vt:lpstr>
      <vt:lpstr>EMT Malware Detection</vt:lpstr>
      <vt:lpstr>EMT Malware Detection</vt:lpstr>
      <vt:lpstr>EMT Malware Detection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EMBER Static Malware Analysis Tactical Decision Aid for Incident Responders</dc:title>
  <dc:creator>Joel Meoak</dc:creator>
  <cp:lastModifiedBy>Joel Meoak</cp:lastModifiedBy>
  <cp:revision>6</cp:revision>
  <dcterms:created xsi:type="dcterms:W3CDTF">2024-05-02T15:46:20Z</dcterms:created>
  <dcterms:modified xsi:type="dcterms:W3CDTF">2024-05-04T02:51:50Z</dcterms:modified>
</cp:coreProperties>
</file>