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70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1BBF-EA9F-4ACA-A28E-B2187424FD8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1525-2053-4E36-93CB-020B1F35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1525-2053-4E36-93CB-020B1F357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1525-2053-4E36-93CB-020B1F357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12233"/>
            <a:ext cx="5879951" cy="1793167"/>
          </a:xfrm>
        </p:spPr>
        <p:txBody>
          <a:bodyPr/>
          <a:lstStyle/>
          <a:p>
            <a:r>
              <a:rPr lang="en-US" dirty="0" smtClean="0"/>
              <a:t>Product Search Relevance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518681"/>
            <a:ext cx="5637010" cy="882119"/>
          </a:xfrm>
        </p:spPr>
        <p:txBody>
          <a:bodyPr/>
          <a:lstStyle/>
          <a:p>
            <a:pPr algn="ctr"/>
            <a:r>
              <a:rPr lang="en-US" dirty="0" smtClean="0"/>
              <a:t>John </a:t>
            </a:r>
            <a:r>
              <a:rPr lang="en-US" dirty="0" err="1" smtClean="0"/>
              <a:t>Merranko</a:t>
            </a:r>
            <a:r>
              <a:rPr lang="en-US" dirty="0" smtClean="0"/>
              <a:t> and Katherine Rodgers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00" y="85725"/>
            <a:ext cx="553603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90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4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first present </a:t>
            </a:r>
            <a:r>
              <a:rPr lang="en-US" dirty="0"/>
              <a:t>some </a:t>
            </a:r>
            <a:r>
              <a:rPr lang="en-US" dirty="0" smtClean="0"/>
              <a:t>histograms to </a:t>
            </a:r>
            <a:r>
              <a:rPr lang="en-US" dirty="0"/>
              <a:t>assess the distributions of our </a:t>
            </a:r>
            <a:r>
              <a:rPr lang="en-US" dirty="0" smtClean="0"/>
              <a:t>outcome and predictor </a:t>
            </a:r>
            <a:r>
              <a:rPr lang="en-US" dirty="0"/>
              <a:t>variables</a:t>
            </a:r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2743200" cy="182880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125051" y="2362200"/>
            <a:ext cx="2743200" cy="182880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4191000"/>
            <a:ext cx="2743200" cy="182880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125051" y="41910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762000"/>
          </a:xfrm>
        </p:spPr>
        <p:txBody>
          <a:bodyPr/>
          <a:lstStyle/>
          <a:p>
            <a:r>
              <a:rPr lang="en-US" dirty="0" smtClean="0"/>
              <a:t>We next present kernel density plots of each predictor conditional on rated search relevance score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274320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2669177"/>
            <a:ext cx="2743200" cy="3200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62600" y="2667000"/>
            <a:ext cx="2743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143000"/>
          </a:xfrm>
        </p:spPr>
        <p:txBody>
          <a:bodyPr/>
          <a:lstStyle/>
          <a:p>
            <a:r>
              <a:rPr lang="en-US" dirty="0"/>
              <a:t>As a final graphical assessment, we present scatter plots of rated search relevance versus each predictor match ratio along with line of best </a:t>
            </a:r>
            <a:r>
              <a:rPr lang="en-US" dirty="0" smtClean="0"/>
              <a:t>fit</a:t>
            </a:r>
            <a:endParaRPr lang="en-US" dirty="0"/>
          </a:p>
        </p:txBody>
      </p:sp>
      <p:pic>
        <p:nvPicPr>
          <p:cNvPr id="410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0600" y="1952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600200"/>
          </a:xfrm>
        </p:spPr>
        <p:txBody>
          <a:bodyPr>
            <a:normAutofit/>
          </a:bodyPr>
          <a:lstStyle/>
          <a:p>
            <a:r>
              <a:rPr lang="en-US" dirty="0"/>
              <a:t>As a preliminary assessment of the strength of our predictors, we fit </a:t>
            </a:r>
            <a:r>
              <a:rPr lang="en-US" dirty="0" smtClean="0"/>
              <a:t>linear </a:t>
            </a:r>
            <a:r>
              <a:rPr lang="en-US" dirty="0"/>
              <a:t>regressions of training set </a:t>
            </a:r>
            <a:r>
              <a:rPr lang="en-US" dirty="0" smtClean="0"/>
              <a:t>search relevance on </a:t>
            </a:r>
            <a:r>
              <a:rPr lang="en-US" dirty="0"/>
              <a:t>each predictor </a:t>
            </a:r>
            <a:r>
              <a:rPr lang="en-US" dirty="0" smtClean="0"/>
              <a:t>first individually </a:t>
            </a:r>
            <a:r>
              <a:rPr lang="en-US" dirty="0"/>
              <a:t>and then together in </a:t>
            </a:r>
            <a:r>
              <a:rPr lang="en-US" dirty="0" smtClean="0"/>
              <a:t>one multiple regression model.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77077"/>
              </p:ext>
            </p:extLst>
          </p:nvPr>
        </p:nvGraphicFramePr>
        <p:xfrm>
          <a:off x="1862407" y="3025776"/>
          <a:ext cx="4809585" cy="208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168"/>
                <a:gridCol w="1070425"/>
                <a:gridCol w="927360"/>
                <a:gridCol w="704632"/>
              </a:tblGrid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Predictor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Coefficient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t-statistic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Brand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Title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59.14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Details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41.43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Brand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Title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2e-13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Details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41.57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we trained </a:t>
            </a:r>
            <a:r>
              <a:rPr lang="en-US" dirty="0" smtClean="0"/>
              <a:t>regression and machine </a:t>
            </a:r>
            <a:r>
              <a:rPr lang="en-US" dirty="0"/>
              <a:t>learning models and calculated RMSEs using 50/50 split internal train/test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We then submitted the best fitting models on </a:t>
            </a:r>
            <a:r>
              <a:rPr lang="en-US" dirty="0" err="1" smtClean="0"/>
              <a:t>Kaggle</a:t>
            </a:r>
            <a:r>
              <a:rPr lang="en-US" dirty="0" smtClean="0"/>
              <a:t> and recorded the resulting RMSE for each.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9199"/>
              </p:ext>
            </p:extLst>
          </p:nvPr>
        </p:nvGraphicFramePr>
        <p:xfrm>
          <a:off x="914400" y="3200400"/>
          <a:ext cx="6324600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3079"/>
                <a:gridCol w="1976521"/>
                <a:gridCol w="990600"/>
                <a:gridCol w="91440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Algorithm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Model Details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Train 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Test 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OLS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Support Vector Machines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2nd Order Polynomial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3rd Order Polynomial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Radial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Generalized Boosted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of our predictor match ratios were significant positive predictors of search relevance</a:t>
            </a:r>
          </a:p>
          <a:p>
            <a:r>
              <a:rPr lang="en-US" dirty="0" smtClean="0"/>
              <a:t>Further transformation of predictor match ratios did not improve prediction</a:t>
            </a:r>
          </a:p>
          <a:p>
            <a:r>
              <a:rPr lang="en-US" dirty="0" smtClean="0"/>
              <a:t>As compared to OLS, support vector machines, and generalized boosted regression techniques, random forest regression predicted with the lowest training and testing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 of this project is to predict the relevance of search results on HomeDepot.com </a:t>
            </a:r>
            <a:endParaRPr lang="en-US" dirty="0" smtClean="0"/>
          </a:p>
          <a:p>
            <a:r>
              <a:rPr lang="en-US" dirty="0" smtClean="0"/>
              <a:t>Used data </a:t>
            </a:r>
            <a:r>
              <a:rPr lang="en-US" dirty="0"/>
              <a:t>processing and advanced text mining </a:t>
            </a:r>
            <a:r>
              <a:rPr lang="en-US" dirty="0" smtClean="0"/>
              <a:t>techniques</a:t>
            </a:r>
          </a:p>
          <a:p>
            <a:r>
              <a:rPr lang="en-US" dirty="0"/>
              <a:t>The data consist of search terms (strings of text) and products resulting from each search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/>
              <a:t>data include product names, descriptions, and for some products, a collection of </a:t>
            </a:r>
            <a:r>
              <a:rPr lang="en-US" dirty="0" smtClean="0"/>
              <a:t>attributes</a:t>
            </a:r>
          </a:p>
          <a:p>
            <a:r>
              <a:rPr lang="en-US" dirty="0"/>
              <a:t>In the training dataset, raters have rated each pair of searches and resulting products on a three-level relevance scale (1 = irrelevant, 2 = partially or somewhat relevant, 3 = perfect match</a:t>
            </a:r>
            <a:r>
              <a:rPr lang="en-US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task is to train a model using these data to try and predict the relevance of search and resulting product pairs in the test dataset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the initial data processing using </a:t>
            </a:r>
            <a:r>
              <a:rPr lang="en-US" dirty="0" smtClean="0"/>
              <a:t>Python</a:t>
            </a:r>
          </a:p>
          <a:p>
            <a:r>
              <a:rPr lang="en-US" dirty="0"/>
              <a:t>We utilize the Natural Language </a:t>
            </a:r>
            <a:r>
              <a:rPr lang="en-US" dirty="0" err="1"/>
              <a:t>ToolKit</a:t>
            </a:r>
            <a:r>
              <a:rPr lang="en-US" dirty="0"/>
              <a:t>, NLTK, to remove non-essential </a:t>
            </a:r>
            <a:r>
              <a:rPr lang="en-US" dirty="0" err="1"/>
              <a:t>stopwords</a:t>
            </a:r>
            <a:r>
              <a:rPr lang="en-US" dirty="0"/>
              <a:t> </a:t>
            </a:r>
          </a:p>
          <a:p>
            <a:r>
              <a:rPr lang="en-US" dirty="0"/>
              <a:t>We also </a:t>
            </a:r>
            <a:r>
              <a:rPr lang="en-US" dirty="0" smtClean="0"/>
              <a:t>removed most </a:t>
            </a:r>
            <a:r>
              <a:rPr lang="en-US" dirty="0"/>
              <a:t>punctuation within each line of text </a:t>
            </a:r>
            <a:endParaRPr lang="en-US" dirty="0" smtClean="0"/>
          </a:p>
          <a:p>
            <a:r>
              <a:rPr lang="en-US" dirty="0" smtClean="0"/>
              <a:t>Issues </a:t>
            </a:r>
            <a:r>
              <a:rPr lang="en-US" dirty="0"/>
              <a:t>of camel-case scenarios and letter-digit </a:t>
            </a:r>
            <a:r>
              <a:rPr lang="en-US" dirty="0" smtClean="0"/>
              <a:t>combinations from removal of punctuation </a:t>
            </a:r>
            <a:r>
              <a:rPr lang="en-US" dirty="0"/>
              <a:t>were also accounted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Combined </a:t>
            </a:r>
            <a:r>
              <a:rPr lang="en-US" dirty="0"/>
              <a:t>some common measurement values into one </a:t>
            </a:r>
            <a:r>
              <a:rPr lang="en-US" dirty="0" smtClean="0"/>
              <a:t>representation</a:t>
            </a:r>
          </a:p>
          <a:p>
            <a:r>
              <a:rPr lang="en-US" dirty="0"/>
              <a:t>We </a:t>
            </a:r>
            <a:r>
              <a:rPr lang="en-US" dirty="0" smtClean="0"/>
              <a:t>converted </a:t>
            </a:r>
            <a:r>
              <a:rPr lang="en-US" dirty="0"/>
              <a:t>all strings of text to </a:t>
            </a:r>
            <a:r>
              <a:rPr lang="en-US" dirty="0" smtClean="0"/>
              <a:t>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>
            <a:normAutofit/>
          </a:bodyPr>
          <a:lstStyle/>
          <a:p>
            <a:r>
              <a:rPr lang="en-US" dirty="0"/>
              <a:t>Due to the fact that any given product could have any number of attributes and the names of attributes are non-uniform among the products, product data can be considered highly </a:t>
            </a:r>
            <a:r>
              <a:rPr lang="en-US" dirty="0" smtClean="0"/>
              <a:t>unstructured</a:t>
            </a:r>
          </a:p>
          <a:p>
            <a:r>
              <a:rPr lang="en-US" dirty="0" smtClean="0"/>
              <a:t>We </a:t>
            </a:r>
            <a:r>
              <a:rPr lang="en-US" dirty="0"/>
              <a:t>decided to simplify the data for each product by collapsing the non-brand-name data in one concatenation per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Kept the attribute that indicates brand </a:t>
            </a:r>
            <a:r>
              <a:rPr lang="en-US" dirty="0"/>
              <a:t>separate from the rest of the data due to its higher relevance as a </a:t>
            </a:r>
            <a:r>
              <a:rPr lang="en-US" dirty="0" smtClean="0"/>
              <a:t>predictor</a:t>
            </a:r>
          </a:p>
          <a:p>
            <a:r>
              <a:rPr lang="en-US" dirty="0"/>
              <a:t>For each product, </a:t>
            </a:r>
            <a:r>
              <a:rPr lang="en-US" dirty="0" smtClean="0"/>
              <a:t>we iterated </a:t>
            </a:r>
            <a:r>
              <a:rPr lang="en-US" dirty="0"/>
              <a:t>through all the attributes associated with that product and, aside from “MFG Brand Name”, concatenated </a:t>
            </a:r>
            <a:r>
              <a:rPr lang="en-US" dirty="0" smtClean="0"/>
              <a:t>relevant info to </a:t>
            </a:r>
            <a:r>
              <a:rPr lang="en-US" dirty="0"/>
              <a:t>the </a:t>
            </a:r>
            <a:r>
              <a:rPr lang="en-US" dirty="0" err="1"/>
              <a:t>product_description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Made histograms to give </a:t>
            </a:r>
            <a:r>
              <a:rPr lang="en-US" dirty="0"/>
              <a:t>a visual representation of the </a:t>
            </a:r>
            <a:r>
              <a:rPr lang="en-US" dirty="0" smtClean="0"/>
              <a:t>now cleaned home </a:t>
            </a:r>
            <a:r>
              <a:rPr lang="en-US" dirty="0"/>
              <a:t>depot data</a:t>
            </a:r>
          </a:p>
        </p:txBody>
      </p:sp>
    </p:spTree>
    <p:extLst>
      <p:ext uri="{BB962C8B-B14F-4D97-AF65-F5344CB8AC3E}">
        <p14:creationId xmlns:p14="http://schemas.microsoft.com/office/powerpoint/2010/main" val="31469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62000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562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the frequency of the number of words per the concatenated and cleaned product data over the product </a:t>
            </a:r>
            <a:r>
              <a:rPr lang="en-US" dirty="0" smtClean="0"/>
              <a:t>dataset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products </a:t>
            </a:r>
            <a:r>
              <a:rPr lang="en-US" dirty="0" smtClean="0"/>
              <a:t>have </a:t>
            </a:r>
            <a:r>
              <a:rPr lang="en-US" dirty="0"/>
              <a:t>a word count of 250 or less with 154.2 as the mean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5867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frequency </a:t>
            </a:r>
            <a:r>
              <a:rPr lang="en-US" dirty="0" smtClean="0"/>
              <a:t>of cleaned </a:t>
            </a:r>
            <a:r>
              <a:rPr lang="en-US" dirty="0"/>
              <a:t>train and test search </a:t>
            </a:r>
            <a:r>
              <a:rPr lang="en-US" dirty="0" smtClean="0"/>
              <a:t>terms based on the number </a:t>
            </a:r>
            <a:r>
              <a:rPr lang="en-US" dirty="0"/>
              <a:t>of words 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/>
              <a:t>that most search terms in both the train and test datasets have a word count of 5 or </a:t>
            </a:r>
            <a:r>
              <a:rPr lang="en-US" dirty="0" smtClean="0"/>
              <a:t>less</a:t>
            </a:r>
          </a:p>
          <a:p>
            <a:r>
              <a:rPr lang="en-US" dirty="0"/>
              <a:t>The mean </a:t>
            </a:r>
            <a:r>
              <a:rPr lang="en-US" dirty="0" smtClean="0"/>
              <a:t>for </a:t>
            </a:r>
            <a:r>
              <a:rPr lang="en-US" dirty="0"/>
              <a:t>the train data is 3.317 and the mean for the test data is 3.12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34" y="3276600"/>
            <a:ext cx="402336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3276600"/>
            <a:ext cx="4023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265238"/>
          </a:xfrm>
        </p:spPr>
        <p:txBody>
          <a:bodyPr/>
          <a:lstStyle/>
          <a:p>
            <a:pPr algn="ctr"/>
            <a:r>
              <a:rPr lang="en-US" dirty="0"/>
              <a:t>Methods for Modeling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10200"/>
          </a:xfrm>
        </p:spPr>
        <p:txBody>
          <a:bodyPr>
            <a:normAutofit/>
          </a:bodyPr>
          <a:lstStyle/>
          <a:p>
            <a:r>
              <a:rPr lang="en-US" dirty="0"/>
              <a:t>Our design to tackle this problem utilizes a methodology similar to the term frequency-inverse document frequency (</a:t>
            </a:r>
            <a:r>
              <a:rPr lang="en-US" dirty="0" err="1"/>
              <a:t>tf-idf</a:t>
            </a:r>
            <a:r>
              <a:rPr lang="en-US" dirty="0"/>
              <a:t>) calculation, which seeks to model how important a word is to a document in a </a:t>
            </a:r>
            <a:r>
              <a:rPr lang="en-US" dirty="0" smtClean="0"/>
              <a:t>collection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calculate the proportion of words or numbers in the product brand name, title, and combined description and attributes </a:t>
            </a:r>
            <a:r>
              <a:rPr lang="en-US" dirty="0" smtClean="0"/>
              <a:t>that </a:t>
            </a:r>
            <a:r>
              <a:rPr lang="en-US" dirty="0"/>
              <a:t>matched text in the search </a:t>
            </a:r>
            <a:r>
              <a:rPr lang="en-US" dirty="0" smtClean="0"/>
              <a:t>term</a:t>
            </a:r>
          </a:p>
          <a:p>
            <a:r>
              <a:rPr lang="en-US" dirty="0" smtClean="0"/>
              <a:t>We use </a:t>
            </a:r>
            <a:r>
              <a:rPr lang="en-US" dirty="0"/>
              <a:t>these proportions as predictors in machine learning regression models in order to predict relevance between search term and product </a:t>
            </a:r>
            <a:r>
              <a:rPr lang="en-US" dirty="0" smtClean="0"/>
              <a:t>pairs</a:t>
            </a:r>
          </a:p>
          <a:p>
            <a:r>
              <a:rPr lang="en-US" dirty="0"/>
              <a:t>Theoretically, if a large proportion of words or numbers in the product’s brand name, title, and/or description/attributes match text in the search term, the search result should be quite </a:t>
            </a:r>
            <a:r>
              <a:rPr lang="en-US" dirty="0" smtClean="0"/>
              <a:t>relevant and vice versa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Modeling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=1,…,n; where: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predicted relevance score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represents </a:t>
                </a:r>
                <a:r>
                  <a:rPr lang="en-US" dirty="0" smtClean="0"/>
                  <a:t>a machine </a:t>
                </a:r>
                <a:r>
                  <a:rPr lang="en-US" dirty="0"/>
                  <a:t>learning regression technique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, random </a:t>
                </a:r>
                <a:r>
                  <a:rPr lang="en-US" dirty="0"/>
                  <a:t>forest, support </a:t>
                </a:r>
                <a:r>
                  <a:rPr lang="en-US" dirty="0" smtClean="0"/>
                  <a:t>vector machines </a:t>
                </a:r>
                <a:r>
                  <a:rPr lang="en-US" dirty="0"/>
                  <a:t>regression, etc.) found to have lowest </a:t>
                </a:r>
                <a:r>
                  <a:rPr lang="en-US" dirty="0" smtClean="0"/>
                  <a:t>the RMSE </a:t>
                </a:r>
                <a:r>
                  <a:rPr lang="en-US" dirty="0"/>
                  <a:t>when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as a function of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defined as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The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were then used to train a model to predict relevance between search term and product pairs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  <a:blipFill rotWithShape="1">
                <a:blip r:embed="rId2"/>
                <a:stretch>
                  <a:fillRect t="-597" r="-640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43325"/>
            <a:ext cx="63055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Modeling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7620000" cy="4983162"/>
              </a:xfrm>
            </p:spPr>
            <p:txBody>
              <a:bodyPr/>
              <a:lstStyle/>
              <a:p>
                <a:r>
                  <a:rPr lang="en-US" dirty="0"/>
                  <a:t>As previously mentioned, </a:t>
                </a:r>
                <a:r>
                  <a:rPr lang="en-US" dirty="0" smtClean="0"/>
                  <a:t>we evaluate model </a:t>
                </a:r>
                <a:r>
                  <a:rPr lang="en-US" dirty="0"/>
                  <a:t>training and testing error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RMSE</a:t>
                </a:r>
              </a:p>
              <a:p>
                <a:r>
                  <a:rPr lang="en-US" dirty="0" smtClean="0"/>
                  <a:t>For training error evaluation we internally validate models using 50/50 split train/test validation</a:t>
                </a:r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𝑅𝑀𝑆𝐸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𝑜𝑏𝑠𝑒𝑟𝑣𝑒𝑑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𝑝𝑟𝑒𝑑𝑖𝑐𝑡𝑒𝑑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7620000" cy="4983162"/>
              </a:xfrm>
              <a:blipFill rotWithShape="0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</TotalTime>
  <Words>1028</Words>
  <Application>Microsoft Office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Product Search Relevance</vt:lpstr>
      <vt:lpstr>Introduction</vt:lpstr>
      <vt:lpstr>Data Processing</vt:lpstr>
      <vt:lpstr>Data Processing</vt:lpstr>
      <vt:lpstr>Data Processing</vt:lpstr>
      <vt:lpstr>Data Processing</vt:lpstr>
      <vt:lpstr>Methods for Modeling Data</vt:lpstr>
      <vt:lpstr>Methods for Modeling Data</vt:lpstr>
      <vt:lpstr>Methods for Modeling Data</vt:lpstr>
      <vt:lpstr>Results</vt:lpstr>
      <vt:lpstr>Results</vt:lpstr>
      <vt:lpstr>Results</vt:lpstr>
      <vt:lpstr>Results</vt:lpstr>
      <vt:lpstr>Results</vt:lpstr>
      <vt:lpstr>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Search Relevance</dc:title>
  <dc:creator>Katie</dc:creator>
  <cp:lastModifiedBy>katie</cp:lastModifiedBy>
  <cp:revision>27</cp:revision>
  <dcterms:created xsi:type="dcterms:W3CDTF">2016-04-18T03:04:42Z</dcterms:created>
  <dcterms:modified xsi:type="dcterms:W3CDTF">2016-04-18T19:18:36Z</dcterms:modified>
</cp:coreProperties>
</file>