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1137" r:id="rId3"/>
    <p:sldId id="1141" r:id="rId4"/>
    <p:sldId id="1139" r:id="rId5"/>
    <p:sldId id="1140" r:id="rId6"/>
    <p:sldId id="1138" r:id="rId7"/>
    <p:sldId id="1142" r:id="rId8"/>
    <p:sldId id="517" r:id="rId9"/>
    <p:sldId id="27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Brooks" initials="T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3FF"/>
    <a:srgbClr val="2D4F7F"/>
    <a:srgbClr val="3C6EB4"/>
    <a:srgbClr val="2465DA"/>
    <a:srgbClr val="3664AD"/>
    <a:srgbClr val="FC3474"/>
    <a:srgbClr val="275187"/>
    <a:srgbClr val="00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89524" autoAdjust="0"/>
  </p:normalViewPr>
  <p:slideViewPr>
    <p:cSldViewPr snapToGrid="0" snapToObjects="1">
      <p:cViewPr varScale="1">
        <p:scale>
          <a:sx n="82" d="100"/>
          <a:sy n="82" d="100"/>
        </p:scale>
        <p:origin x="940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B91A-7261-764A-80C3-330AD7A5E1C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6D75F-EBD7-094D-A4D8-BE1FF650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01.ibm.com/support/docview.wss?uid=ibm1071816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 here </a:t>
            </a:r>
            <a:r>
              <a:rPr lang="en-US" dirty="0">
                <a:hlinkClick r:id="rId3"/>
              </a:rPr>
              <a:t>https://www-01.ibm.com/support/docview.wss?uid=ibm10718163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different example https://www-01.ibm.com/support/docview.wss?uid=ibm10869798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6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Engagement slide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1" y="1113330"/>
            <a:ext cx="144235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43429"/>
            <a:ext cx="8369300" cy="700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932ACC-1DF9-496C-BD8B-CAF853A61B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366" y="2053362"/>
            <a:ext cx="1982787" cy="1984375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7761AFF-E63A-4E9B-9BE5-E70EAB0700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606" y="2056430"/>
            <a:ext cx="1982787" cy="1984375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96152B5-FFC9-4E93-B5F0-BAF004F55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847" y="2052907"/>
            <a:ext cx="1982787" cy="1984375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3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8180917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rgbClr val="3664AD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46" y="1113330"/>
            <a:ext cx="140114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993" y="148859"/>
            <a:ext cx="7893793" cy="4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43429"/>
            <a:ext cx="8369300" cy="31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786" y="4803547"/>
            <a:ext cx="5805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>
              <a:lumMod val="85000"/>
              <a:lumOff val="15000"/>
            </a:schemeClr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lc/issues/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about/relea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zowe.github.io/docs-site/" TargetMode="External"/><Relationship Id="rId3" Type="http://schemas.openxmlformats.org/officeDocument/2006/relationships/hyperlink" Target="https://zowe.https/github.com/zowe/zlc/blob/master/tracking/Roadmap.mdorg" TargetMode="External"/><Relationship Id="rId7" Type="http://schemas.openxmlformats.org/officeDocument/2006/relationships/hyperlink" Target="https://github.com/zowe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we.org/about-u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zowe.org/contribute/" TargetMode="External"/><Relationship Id="rId10" Type="http://schemas.openxmlformats.org/officeDocument/2006/relationships/hyperlink" Target="https://developer.ibm.com/tutorials/zowe-step-by-step-tutorial/" TargetMode="External"/><Relationship Id="rId4" Type="http://schemas.openxmlformats.org/officeDocument/2006/relationships/hyperlink" Target="https://zowe.org/download" TargetMode="External"/><Relationship Id="rId9" Type="http://schemas.openxmlformats.org/officeDocument/2006/relationships/hyperlink" Target="https://zowe.github.io/docs-site/guides/intr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ainframeproject.org/projects/zowe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0828" y="2098681"/>
            <a:ext cx="4493172" cy="1316831"/>
          </a:xfrm>
        </p:spPr>
        <p:txBody>
          <a:bodyPr>
            <a:normAutofit fontScale="90000"/>
          </a:bodyPr>
          <a:lstStyle/>
          <a:p>
            <a:r>
              <a:rPr lang="en-CA" sz="4000" dirty="0">
                <a:latin typeface="Gill Sans" charset="0"/>
                <a:ea typeface="Gill Sans" charset="0"/>
                <a:cs typeface="Gill Sans" charset="0"/>
              </a:rPr>
              <a:t>Zowe</a:t>
            </a:r>
            <a:br>
              <a:rPr lang="en-CA" sz="28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CA" sz="2000" dirty="0">
                <a:latin typeface="Gill Sans Light" charset="0"/>
                <a:ea typeface="Gill Sans" charset="0"/>
                <a:cs typeface="Gill Sans Light" charset="0"/>
              </a:rPr>
              <a:t>Support (including Long Term Support Release) Discussion </a:t>
            </a:r>
            <a:br>
              <a:rPr lang="en-CA" sz="2000" dirty="0">
                <a:latin typeface="Gill Sans Light" charset="0"/>
                <a:ea typeface="Gill Sans" charset="0"/>
                <a:cs typeface="Gill Sans Light" charset="0"/>
              </a:rPr>
            </a:br>
            <a:r>
              <a:rPr lang="en-US" sz="2000" dirty="0">
                <a:hlinkClick r:id="rId3"/>
              </a:rPr>
              <a:t>https://github.com/zowe/zlc/issues/72</a:t>
            </a:r>
            <a:endParaRPr lang="en-US" sz="200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18EA-BD01-BC44-8FA3-56B96919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68D9-C519-E448-BA89-7590B5F1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60" y="720906"/>
            <a:ext cx="6134540" cy="3508194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600" b="1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00" b="1" dirty="0">
                <a:latin typeface="Gill Sans" charset="0"/>
                <a:ea typeface="Gill Sans" charset="0"/>
                <a:cs typeface="Gill Sans" charset="0"/>
              </a:rPr>
              <a:t>Brief Level Set  			</a:t>
            </a:r>
          </a:p>
          <a:p>
            <a:pPr defTabSz="914400">
              <a:spcBef>
                <a:spcPts val="0"/>
              </a:spcBef>
            </a:pPr>
            <a:r>
              <a:rPr lang="en-US" sz="1600" dirty="0">
                <a:latin typeface="Gill Sans" charset="0"/>
                <a:ea typeface="Gill Sans" charset="0"/>
                <a:cs typeface="Gill Sans" charset="0"/>
              </a:rPr>
              <a:t>End Goal (Node.js as example) </a:t>
            </a:r>
          </a:p>
          <a:p>
            <a:pPr defTabSz="914400">
              <a:spcBef>
                <a:spcPts val="0"/>
              </a:spcBef>
            </a:pPr>
            <a:r>
              <a:rPr lang="en-US" sz="1600" dirty="0">
                <a:latin typeface="Gill Sans" charset="0"/>
                <a:ea typeface="Gill Sans" charset="0"/>
                <a:cs typeface="Gill Sans" charset="0"/>
              </a:rPr>
              <a:t>Continuous Delivery (CD)  </a:t>
            </a:r>
          </a:p>
          <a:p>
            <a:pPr defTabSz="914400">
              <a:spcBef>
                <a:spcPts val="0"/>
              </a:spcBef>
            </a:pPr>
            <a:r>
              <a:rPr lang="en-US" sz="1600" dirty="0">
                <a:latin typeface="Gill Sans" charset="0"/>
                <a:ea typeface="Gill Sans" charset="0"/>
                <a:cs typeface="Gill Sans" charset="0"/>
              </a:rPr>
              <a:t>Long Term Support Release (LTSR) </a:t>
            </a:r>
          </a:p>
          <a:p>
            <a:pPr defTabSz="914400">
              <a:spcBef>
                <a:spcPts val="0"/>
              </a:spcBef>
            </a:pP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600" b="1" dirty="0">
                <a:latin typeface="Gill Sans" charset="0"/>
                <a:ea typeface="Gill Sans" charset="0"/>
                <a:cs typeface="Gill Sans" charset="0"/>
              </a:rPr>
              <a:t>Four Questions (+/-) </a:t>
            </a:r>
          </a:p>
          <a:p>
            <a:pPr defTabSz="914400">
              <a:spcBef>
                <a:spcPts val="0"/>
              </a:spcBef>
            </a:pPr>
            <a:r>
              <a:rPr lang="en-US" sz="1600" dirty="0">
                <a:latin typeface="Gill Sans" charset="0"/>
                <a:ea typeface="Gill Sans" charset="0"/>
                <a:cs typeface="Gill Sans" charset="0"/>
              </a:rPr>
              <a:t>What is </a:t>
            </a:r>
            <a:r>
              <a:rPr lang="en-US" sz="1600" dirty="0" err="1">
                <a:latin typeface="Gill Sans" charset="0"/>
                <a:ea typeface="Gill Sans" charset="0"/>
                <a:cs typeface="Gill Sans" charset="0"/>
              </a:rPr>
              <a:t>Zowe’s</a:t>
            </a:r>
            <a:r>
              <a:rPr lang="en-US" sz="1600" dirty="0">
                <a:latin typeface="Gill Sans" charset="0"/>
                <a:ea typeface="Gill Sans" charset="0"/>
                <a:cs typeface="Gill Sans" charset="0"/>
              </a:rPr>
              <a:t> Support Policy? </a:t>
            </a:r>
          </a:p>
          <a:p>
            <a:pPr defTabSz="914400">
              <a:spcBef>
                <a:spcPts val="0"/>
              </a:spcBef>
            </a:pPr>
            <a:r>
              <a:rPr lang="en-US" sz="1600" dirty="0">
                <a:latin typeface="Gill Sans" charset="0"/>
                <a:ea typeface="Gill Sans" charset="0"/>
                <a:cs typeface="Gill Sans" charset="0"/>
              </a:rPr>
              <a:t>Assuming CD, what is the criteria for first LTSR? </a:t>
            </a:r>
          </a:p>
          <a:p>
            <a:pPr defTabSz="914400">
              <a:spcBef>
                <a:spcPts val="0"/>
              </a:spcBef>
            </a:pPr>
            <a:r>
              <a:rPr lang="en-US" sz="1600" dirty="0">
                <a:latin typeface="Gill Sans" charset="0"/>
                <a:ea typeface="Gill Sans" charset="0"/>
                <a:cs typeface="Gill Sans" charset="0"/>
              </a:rPr>
              <a:t>When might we get there with focused effort? </a:t>
            </a:r>
          </a:p>
          <a:p>
            <a:pPr defTabSz="914400">
              <a:spcBef>
                <a:spcPts val="0"/>
              </a:spcBef>
            </a:pPr>
            <a:r>
              <a:rPr lang="en-US" sz="1600" dirty="0">
                <a:latin typeface="Gill Sans" charset="0"/>
                <a:ea typeface="Gill Sans" charset="0"/>
                <a:cs typeface="Gill Sans" charset="0"/>
              </a:rPr>
              <a:t>What is the criteria for LTSR fixes? </a:t>
            </a:r>
          </a:p>
          <a:p>
            <a:pPr defTabSz="914400">
              <a:spcBef>
                <a:spcPts val="0"/>
              </a:spcBef>
            </a:pP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600" b="1" dirty="0">
                <a:latin typeface="Gill Sans" charset="0"/>
                <a:ea typeface="Gill Sans" charset="0"/>
                <a:cs typeface="Gill Sans" charset="0"/>
              </a:rPr>
              <a:t>Proposed Next Steps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  <a:p>
            <a:pPr defTabSz="914400">
              <a:spcBef>
                <a:spcPts val="0"/>
              </a:spcBef>
            </a:pP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0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65D3-231E-47BD-93ED-371048FB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93793" cy="447164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https://nodejs.org/en/about/releases/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8992B-E14E-4D49-93C3-B9B5232D7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89" y="447164"/>
            <a:ext cx="5544006" cy="4536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BC32D-BCB6-4746-B249-6C66A52B6958}"/>
              </a:ext>
            </a:extLst>
          </p:cNvPr>
          <p:cNvSpPr txBox="1"/>
          <p:nvPr/>
        </p:nvSpPr>
        <p:spPr>
          <a:xfrm>
            <a:off x="317715" y="1425844"/>
            <a:ext cx="1921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our goal should be is a public, well documented version and release support policy </a:t>
            </a:r>
          </a:p>
        </p:txBody>
      </p:sp>
    </p:spTree>
    <p:extLst>
      <p:ext uri="{BB962C8B-B14F-4D97-AF65-F5344CB8AC3E}">
        <p14:creationId xmlns:p14="http://schemas.microsoft.com/office/powerpoint/2010/main" val="208509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1B4D-BA51-432B-988B-E43AE181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0" y="86759"/>
            <a:ext cx="7893793" cy="447164"/>
          </a:xfrm>
        </p:spPr>
        <p:txBody>
          <a:bodyPr>
            <a:normAutofit fontScale="90000"/>
          </a:bodyPr>
          <a:lstStyle/>
          <a:p>
            <a:r>
              <a:rPr lang="en-US" dirty="0"/>
              <a:t>CD Concept (plagiarized from IBM policy)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4649C-5552-48C3-9515-4B6FEACE4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70" y="767166"/>
            <a:ext cx="6653829" cy="428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3E03AD-4E5B-4EC9-89D0-F7B5CB87425E}"/>
              </a:ext>
            </a:extLst>
          </p:cNvPr>
          <p:cNvSpPr txBox="1"/>
          <p:nvPr/>
        </p:nvSpPr>
        <p:spPr>
          <a:xfrm>
            <a:off x="86020" y="614355"/>
            <a:ext cx="2404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code streams </a:t>
            </a:r>
          </a:p>
          <a:p>
            <a:pPr marL="342900" indent="-342900">
              <a:buAutoNum type="arabicParenR"/>
            </a:pPr>
            <a:r>
              <a:rPr lang="en-US" dirty="0"/>
              <a:t>Periodic releases with enhancements and fixes for customers willing to take changes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Less frequent (more stable) designated releases as LTSR-  with fixes only going forward for risk adverse customers 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5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A76A-A7A5-4811-A6E7-0670C056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to Zowe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29A3BF-950C-48AA-90AF-8731F69E2ABC}"/>
              </a:ext>
            </a:extLst>
          </p:cNvPr>
          <p:cNvCxnSpPr/>
          <p:nvPr/>
        </p:nvCxnSpPr>
        <p:spPr>
          <a:xfrm flipV="1">
            <a:off x="821410" y="1154624"/>
            <a:ext cx="6927743" cy="69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05BF0B-5AFD-4814-AE07-1AC7534C0E05}"/>
              </a:ext>
            </a:extLst>
          </p:cNvPr>
          <p:cNvSpPr txBox="1"/>
          <p:nvPr/>
        </p:nvSpPr>
        <p:spPr>
          <a:xfrm>
            <a:off x="1247614" y="852407"/>
            <a:ext cx="582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Zowe Releases today (CD) – fixes and enhancements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15EA4-1D4C-417E-930B-21DEBD16C80A}"/>
              </a:ext>
            </a:extLst>
          </p:cNvPr>
          <p:cNvSpPr/>
          <p:nvPr/>
        </p:nvSpPr>
        <p:spPr>
          <a:xfrm>
            <a:off x="1247614" y="1348353"/>
            <a:ext cx="883403" cy="28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92360-AD33-4EE3-AB65-497BDE747E8B}"/>
              </a:ext>
            </a:extLst>
          </p:cNvPr>
          <p:cNvSpPr/>
          <p:nvPr/>
        </p:nvSpPr>
        <p:spPr>
          <a:xfrm>
            <a:off x="2260169" y="1339268"/>
            <a:ext cx="883403" cy="28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EB3756-19D4-463D-AE15-4EAC0C066B0B}"/>
              </a:ext>
            </a:extLst>
          </p:cNvPr>
          <p:cNvSpPr/>
          <p:nvPr/>
        </p:nvSpPr>
        <p:spPr>
          <a:xfrm>
            <a:off x="3270141" y="1324181"/>
            <a:ext cx="883403" cy="28671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EA4E71-6F21-4952-8B44-3D1AAF7D1312}"/>
              </a:ext>
            </a:extLst>
          </p:cNvPr>
          <p:cNvSpPr/>
          <p:nvPr/>
        </p:nvSpPr>
        <p:spPr>
          <a:xfrm>
            <a:off x="4280113" y="1339268"/>
            <a:ext cx="883403" cy="28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E8CF4-FFB4-47FE-9E79-71AC8899FC4A}"/>
              </a:ext>
            </a:extLst>
          </p:cNvPr>
          <p:cNvSpPr/>
          <p:nvPr/>
        </p:nvSpPr>
        <p:spPr>
          <a:xfrm>
            <a:off x="5290085" y="1324181"/>
            <a:ext cx="883403" cy="28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F405C-806D-4D5A-9636-3CAC85C9A629}"/>
              </a:ext>
            </a:extLst>
          </p:cNvPr>
          <p:cNvSpPr/>
          <p:nvPr/>
        </p:nvSpPr>
        <p:spPr>
          <a:xfrm>
            <a:off x="6426626" y="1324181"/>
            <a:ext cx="883403" cy="28671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B2545-0E4A-42FC-AAD7-CA7D242BE8E9}"/>
              </a:ext>
            </a:extLst>
          </p:cNvPr>
          <p:cNvCxnSpPr/>
          <p:nvPr/>
        </p:nvCxnSpPr>
        <p:spPr>
          <a:xfrm flipV="1">
            <a:off x="816241" y="2438400"/>
            <a:ext cx="6927743" cy="69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7DF0E-27C8-456A-8CE9-276B03E67F04}"/>
              </a:ext>
            </a:extLst>
          </p:cNvPr>
          <p:cNvSpPr/>
          <p:nvPr/>
        </p:nvSpPr>
        <p:spPr>
          <a:xfrm>
            <a:off x="1247613" y="2635359"/>
            <a:ext cx="883403" cy="28671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1544E1-6837-4AF3-89D5-838C506E52AA}"/>
              </a:ext>
            </a:extLst>
          </p:cNvPr>
          <p:cNvCxnSpPr/>
          <p:nvPr/>
        </p:nvCxnSpPr>
        <p:spPr>
          <a:xfrm flipH="1">
            <a:off x="1813302" y="1751308"/>
            <a:ext cx="1673817" cy="884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EBA55F-74F3-4CE7-A0DD-131D4CDD484C}"/>
              </a:ext>
            </a:extLst>
          </p:cNvPr>
          <p:cNvSpPr txBox="1"/>
          <p:nvPr/>
        </p:nvSpPr>
        <p:spPr>
          <a:xfrm>
            <a:off x="1038386" y="2135926"/>
            <a:ext cx="353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Zowe LTSR – Critical Fixes Only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2BE3F-15E6-43BE-8936-4BE4BACCB25C}"/>
              </a:ext>
            </a:extLst>
          </p:cNvPr>
          <p:cNvSpPr txBox="1"/>
          <p:nvPr/>
        </p:nvSpPr>
        <p:spPr>
          <a:xfrm>
            <a:off x="214389" y="3257627"/>
            <a:ext cx="871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LTSR the last release of a version?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“extended support” – source code available for everyone (question on whether build environment still available)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2A4A5-576B-4C26-9983-917B97479055}"/>
              </a:ext>
            </a:extLst>
          </p:cNvPr>
          <p:cNvSpPr/>
          <p:nvPr/>
        </p:nvSpPr>
        <p:spPr>
          <a:xfrm>
            <a:off x="4290447" y="2539138"/>
            <a:ext cx="883403" cy="28671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951E3-2C2E-4100-9638-66B43F036457}"/>
              </a:ext>
            </a:extLst>
          </p:cNvPr>
          <p:cNvCxnSpPr/>
          <p:nvPr/>
        </p:nvCxnSpPr>
        <p:spPr>
          <a:xfrm flipH="1">
            <a:off x="4981415" y="1624414"/>
            <a:ext cx="1673817" cy="884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FBE761-9083-4E5E-9C53-D4937955ED5B}"/>
              </a:ext>
            </a:extLst>
          </p:cNvPr>
          <p:cNvCxnSpPr/>
          <p:nvPr/>
        </p:nvCxnSpPr>
        <p:spPr>
          <a:xfrm>
            <a:off x="2260169" y="2778718"/>
            <a:ext cx="1988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089B54-96E7-4E12-8B26-A9F3B3A7E07F}"/>
              </a:ext>
            </a:extLst>
          </p:cNvPr>
          <p:cNvSpPr txBox="1"/>
          <p:nvPr/>
        </p:nvSpPr>
        <p:spPr>
          <a:xfrm>
            <a:off x="2452606" y="2571750"/>
            <a:ext cx="167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Critical fixes?</a:t>
            </a:r>
          </a:p>
        </p:txBody>
      </p:sp>
    </p:spTree>
    <p:extLst>
      <p:ext uri="{BB962C8B-B14F-4D97-AF65-F5344CB8AC3E}">
        <p14:creationId xmlns:p14="http://schemas.microsoft.com/office/powerpoint/2010/main" val="288117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Four Questions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33993" y="737316"/>
            <a:ext cx="3946897" cy="4062036"/>
          </a:xfrm>
        </p:spPr>
        <p:txBody>
          <a:bodyPr>
            <a:normAutofit fontScale="85000" lnSpcReduction="10000"/>
          </a:bodyPr>
          <a:lstStyle/>
          <a:p>
            <a:pPr defTabSz="914400">
              <a:spcBef>
                <a:spcPts val="0"/>
              </a:spcBef>
            </a:pP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What is </a:t>
            </a:r>
            <a:r>
              <a:rPr lang="en-US" dirty="0" err="1">
                <a:latin typeface="Gill Sans" charset="0"/>
                <a:ea typeface="Gill Sans" charset="0"/>
                <a:cs typeface="Gill Sans" charset="0"/>
              </a:rPr>
              <a:t>Zowe’s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 Support Policy? </a:t>
            </a:r>
          </a:p>
          <a:p>
            <a:pPr lvl="1"/>
            <a:r>
              <a:rPr lang="en-US" sz="1600" dirty="0"/>
              <a:t>Zowe releases (in an active Version) are supported today using a CD model (defects addressed in release code stream) </a:t>
            </a:r>
          </a:p>
          <a:p>
            <a:pPr lvl="1"/>
            <a:r>
              <a:rPr lang="en-US" sz="1600" dirty="0"/>
              <a:t>Defects addressed based on impact, complexity and market demand</a:t>
            </a:r>
          </a:p>
          <a:p>
            <a:pPr lvl="1"/>
            <a:r>
              <a:rPr lang="en-US" sz="1600" dirty="0"/>
              <a:t>LTSR – TBD </a:t>
            </a:r>
          </a:p>
          <a:p>
            <a:pPr defTabSz="914400">
              <a:spcBef>
                <a:spcPts val="0"/>
              </a:spcBef>
            </a:pP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Assuming CD, what is the LTSR criteria? (Must haves or Nice to Haves) </a:t>
            </a:r>
          </a:p>
          <a:p>
            <a:pPr lvl="1"/>
            <a:r>
              <a:rPr lang="en-US" sz="1600" dirty="0"/>
              <a:t>CUPIDS (includes SMP/E packaging)  </a:t>
            </a:r>
          </a:p>
          <a:p>
            <a:pPr lvl="1"/>
            <a:r>
              <a:rPr lang="en-US" sz="1600" dirty="0"/>
              <a:t>Common logging </a:t>
            </a:r>
          </a:p>
          <a:p>
            <a:pPr lvl="1"/>
            <a:r>
              <a:rPr lang="en-US" sz="1600" dirty="0"/>
              <a:t>Tracing/Debug tools  </a:t>
            </a:r>
          </a:p>
          <a:p>
            <a:pPr lvl="1"/>
            <a:r>
              <a:rPr lang="en-US" sz="1600" dirty="0"/>
              <a:t>Message IDs </a:t>
            </a:r>
          </a:p>
          <a:p>
            <a:pPr lvl="1"/>
            <a:r>
              <a:rPr lang="en-US" sz="1600" dirty="0"/>
              <a:t>SSO </a:t>
            </a:r>
          </a:p>
          <a:p>
            <a:pPr lvl="1"/>
            <a:r>
              <a:rPr lang="en-US" sz="1600" dirty="0"/>
              <a:t>HA</a:t>
            </a:r>
          </a:p>
          <a:p>
            <a:pPr lvl="1"/>
            <a:r>
              <a:rPr lang="en-US" sz="1600" dirty="0"/>
              <a:t>MFA (for Zowe not just </a:t>
            </a:r>
            <a:r>
              <a:rPr lang="en-US" sz="1600" dirty="0" err="1"/>
              <a:t>github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Market feedback 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280889" y="737316"/>
            <a:ext cx="3886200" cy="40279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When might we get there? </a:t>
            </a:r>
          </a:p>
          <a:p>
            <a:pPr lvl="1"/>
            <a:r>
              <a:rPr lang="en-US" sz="1400" dirty="0"/>
              <a:t>Target 2020? </a:t>
            </a:r>
          </a:p>
          <a:p>
            <a:pPr lvl="1"/>
            <a:r>
              <a:rPr lang="en-US" sz="1400" dirty="0"/>
              <a:t>Is there a rush? Can CD be used thru 2020? </a:t>
            </a:r>
          </a:p>
          <a:p>
            <a:pPr lvl="1"/>
            <a:r>
              <a:rPr lang="en-US" sz="1400" dirty="0"/>
              <a:t>Align with V2 target </a:t>
            </a:r>
          </a:p>
          <a:p>
            <a:pPr defTabSz="914400">
              <a:spcBef>
                <a:spcPts val="0"/>
              </a:spcBef>
            </a:pP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What is the criteria for LTSR fixes? </a:t>
            </a:r>
          </a:p>
          <a:p>
            <a:pPr lvl="1" defTabSz="914400">
              <a:spcBef>
                <a:spcPts val="0"/>
              </a:spcBef>
            </a:pPr>
            <a:r>
              <a:rPr lang="en-US" sz="1400" dirty="0">
                <a:ea typeface="Gill Sans" charset="0"/>
                <a:cs typeface="Gill Sans" charset="0"/>
              </a:rPr>
              <a:t>Security fixes </a:t>
            </a:r>
          </a:p>
          <a:p>
            <a:pPr lvl="1" defTabSz="914400">
              <a:spcBef>
                <a:spcPts val="0"/>
              </a:spcBef>
            </a:pPr>
            <a:r>
              <a:rPr lang="en-US" sz="1400" dirty="0">
                <a:ea typeface="Gill Sans" charset="0"/>
                <a:cs typeface="Gill Sans" charset="0"/>
              </a:rPr>
              <a:t>“Production impacts” </a:t>
            </a:r>
          </a:p>
          <a:p>
            <a:pPr lvl="1" defTabSz="914400">
              <a:spcBef>
                <a:spcPts val="0"/>
              </a:spcBef>
            </a:pPr>
            <a:r>
              <a:rPr lang="en-US" sz="1400" dirty="0">
                <a:ea typeface="Gill Sans" charset="0"/>
                <a:cs typeface="Gill Sans" charset="0"/>
              </a:rPr>
              <a:t>…? 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4318-A360-4EC0-9D87-875FE041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9DD6-82B9-4A71-8F0D-39814486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943428"/>
            <a:ext cx="8369300" cy="3760307"/>
          </a:xfrm>
        </p:spPr>
        <p:txBody>
          <a:bodyPr>
            <a:normAutofit/>
          </a:bodyPr>
          <a:lstStyle/>
          <a:p>
            <a:r>
              <a:rPr lang="en-US" dirty="0"/>
              <a:t>Spin up a workgroup/squad to: </a:t>
            </a:r>
          </a:p>
          <a:p>
            <a:pPr lvl="1"/>
            <a:r>
              <a:rPr lang="en-US" dirty="0"/>
              <a:t>Research how other open source communities address “support” including LTSR fix criterial </a:t>
            </a:r>
          </a:p>
          <a:p>
            <a:pPr lvl="1"/>
            <a:r>
              <a:rPr lang="en-US" dirty="0"/>
              <a:t>Obtain input from each squad on what they think MVP is for LTSR and when it is achievable  </a:t>
            </a:r>
          </a:p>
          <a:p>
            <a:pPr lvl="1"/>
            <a:r>
              <a:rPr lang="en-US" dirty="0"/>
              <a:t>Survey Zowe consumers/exploiters on their requirements for LTSR </a:t>
            </a:r>
          </a:p>
          <a:p>
            <a:pPr lvl="2"/>
            <a:r>
              <a:rPr lang="en-US" dirty="0"/>
              <a:t>Is LTSR necessary in next 1-2 years? </a:t>
            </a:r>
          </a:p>
          <a:p>
            <a:pPr lvl="1"/>
            <a:r>
              <a:rPr lang="en-US" dirty="0"/>
              <a:t>Document – as best we can – the requirements for a build environment for LTSR</a:t>
            </a:r>
          </a:p>
          <a:p>
            <a:pPr lvl="1"/>
            <a:r>
              <a:rPr lang="en-US" dirty="0"/>
              <a:t>Draft a support policy for review and comment by the community </a:t>
            </a:r>
          </a:p>
          <a:p>
            <a:pPr lvl="1"/>
            <a:r>
              <a:rPr lang="en-US" dirty="0"/>
              <a:t>Document how LTSR and </a:t>
            </a:r>
            <a:r>
              <a:rPr lang="en-US" dirty="0" err="1"/>
              <a:t>vNext</a:t>
            </a:r>
            <a:r>
              <a:rPr lang="en-US" dirty="0"/>
              <a:t> interrelate </a:t>
            </a:r>
          </a:p>
        </p:txBody>
      </p:sp>
    </p:spTree>
    <p:extLst>
      <p:ext uri="{BB962C8B-B14F-4D97-AF65-F5344CB8AC3E}">
        <p14:creationId xmlns:p14="http://schemas.microsoft.com/office/powerpoint/2010/main" val="213398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AEDD-DA85-7F4E-BB95-E8AD2125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46" y="1713261"/>
            <a:ext cx="5387780" cy="3332238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IBM Plex Sans" panose="020B0503050203000203" pitchFamily="34" charset="77"/>
              </a:rPr>
              <a:t>Project Community site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3"/>
              </a:rPr>
              <a:t>https://zowe. org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500" dirty="0" err="1">
                <a:latin typeface="IBM Plex Sans" panose="020B0503050203000203" pitchFamily="34" charset="77"/>
              </a:rPr>
              <a:t>Zowe</a:t>
            </a:r>
            <a:r>
              <a:rPr lang="en-US" sz="1500" dirty="0">
                <a:latin typeface="IBM Plex Sans" panose="020B0503050203000203" pitchFamily="34" charset="77"/>
              </a:rPr>
              <a:t> “</a:t>
            </a:r>
            <a:r>
              <a:rPr lang="en-US" sz="1500" dirty="0" err="1">
                <a:latin typeface="IBM Plex Sans" panose="020B0503050203000203" pitchFamily="34" charset="77"/>
              </a:rPr>
              <a:t>vNext</a:t>
            </a:r>
            <a:r>
              <a:rPr lang="en-US" sz="1500" dirty="0">
                <a:latin typeface="IBM Plex Sans" panose="020B0503050203000203" pitchFamily="34" charset="77"/>
              </a:rPr>
              <a:t>” Roadmap 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3"/>
              </a:rPr>
              <a:t>https://github.com/zowe/zlc/blob/master/tracking/Roadmap.md</a:t>
            </a:r>
            <a:endParaRPr lang="en-US" sz="15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Access to </a:t>
            </a:r>
            <a:r>
              <a:rPr lang="en-US" sz="1600" dirty="0" err="1">
                <a:latin typeface="IBM Plex Sans" panose="020B0503050203000203" pitchFamily="34" charset="77"/>
              </a:rPr>
              <a:t>Zowe</a:t>
            </a:r>
            <a:r>
              <a:rPr lang="en-US" sz="1600" dirty="0">
                <a:latin typeface="IBM Plex Sans" panose="020B0503050203000203" pitchFamily="34" charset="77"/>
              </a:rPr>
              <a:t> Convenience Deliverables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4"/>
              </a:rPr>
              <a:t>https://zowe.org/download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Review Zowe squads, missions and activities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5"/>
              </a:rPr>
              <a:t>https://zowe.org/contribute/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Project Governance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6"/>
              </a:rPr>
              <a:t>https://zowe.org/about-us/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GitHub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7"/>
              </a:rPr>
              <a:t>https://github.com/zowe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Project Documentation (includes user and install guides)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8"/>
              </a:rPr>
              <a:t>https://zowe.github.io/docs-site/ 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Developer Tutorials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9"/>
              </a:rPr>
              <a:t>https://zowe.github.io/docs-site/guides/intro.html</a:t>
            </a:r>
            <a:endParaRPr lang="en-US" sz="1300" dirty="0">
              <a:latin typeface="IBM Plex Sans" panose="020B0503050203000203" pitchFamily="34" charset="77"/>
            </a:endParaRP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10"/>
              </a:rPr>
              <a:t>https://developer.ibm.com/tutorials/zowe-step-by-step-tutorial/</a:t>
            </a:r>
            <a:endParaRPr lang="en-US" sz="1300" dirty="0">
              <a:latin typeface="IBM Plex Sans" panose="020B0503050203000203" pitchFamily="34" charset="77"/>
            </a:endParaRPr>
          </a:p>
          <a:p>
            <a:endParaRPr lang="en-US" dirty="0">
              <a:latin typeface="IBM Plex Sans" panose="020B0503050203000203" pitchFamily="34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52E036-D70F-1E45-93C7-A23FD9F042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726" y="1804727"/>
            <a:ext cx="3054544" cy="2629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0ABDD-D5BB-7C43-9A0C-C32C28ADF3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8461"/>
            <a:ext cx="9144000" cy="15993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3A5153-38EA-6147-8712-BB928219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54" y="112539"/>
            <a:ext cx="7886700" cy="37422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Getting Involved with </a:t>
            </a:r>
            <a:r>
              <a:rPr lang="en-US" sz="24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Zowe</a:t>
            </a:r>
            <a:r>
              <a:rPr lang="en-US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!  </a:t>
            </a:r>
          </a:p>
        </p:txBody>
      </p:sp>
    </p:spTree>
    <p:extLst>
      <p:ext uri="{BB962C8B-B14F-4D97-AF65-F5344CB8AC3E}">
        <p14:creationId xmlns:p14="http://schemas.microsoft.com/office/powerpoint/2010/main" val="14918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8E48-7EB1-0E49-AEA7-2A89F25A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IBM Plex Sans" panose="020B0503050203000203" pitchFamily="34" charset="77"/>
              </a:rPr>
              <a:t>Get involved in the Zowe community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977A8-5B1C-5841-95B0-17072949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69" y="1723778"/>
            <a:ext cx="5150616" cy="31431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IBM Plex Sans" panose="020B0503050203000203" pitchFamily="34" charset="77"/>
              </a:rPr>
              <a:t>Participate in and contribute to the Zowe developer community at </a:t>
            </a:r>
            <a:r>
              <a:rPr lang="en-US" sz="1800" dirty="0">
                <a:solidFill>
                  <a:srgbClr val="2465DA"/>
                </a:solidFill>
                <a:latin typeface="IBM Plex Sans" panose="020B0503050203000203" pitchFamily="34" charset="77"/>
              </a:rPr>
              <a:t>zowe.org</a:t>
            </a: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0" indent="0">
              <a:buNone/>
            </a:pPr>
            <a:r>
              <a:rPr lang="en-US" sz="1800" dirty="0">
                <a:latin typeface="IBM Plex Sans" panose="020B0503050203000203" pitchFamily="34" charset="77"/>
              </a:rPr>
              <a:t>Learn how your organization can become a steward and supporter of this project with Open Mainframe Project membership at </a:t>
            </a:r>
            <a:r>
              <a:rPr lang="en-US" sz="1800" dirty="0">
                <a:solidFill>
                  <a:srgbClr val="2465DA"/>
                </a:solidFill>
                <a:latin typeface="IBM Plex Sans" panose="020B0503050203000203" pitchFamily="34" charset="77"/>
              </a:rPr>
              <a:t>openmainframeproject.org/about/join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4A25AE-C1F9-E749-AA7A-0398F20A4E53}"/>
              </a:ext>
            </a:extLst>
          </p:cNvPr>
          <p:cNvGrpSpPr/>
          <p:nvPr/>
        </p:nvGrpSpPr>
        <p:grpSpPr>
          <a:xfrm>
            <a:off x="5669280" y="839096"/>
            <a:ext cx="3392786" cy="3588932"/>
            <a:chOff x="4539925" y="863433"/>
            <a:chExt cx="3863636" cy="38826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D4CC62-6140-D343-829D-B5EA44AE1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9925" y="863433"/>
              <a:ext cx="3863636" cy="38826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F717FC-B77C-C444-9238-622B83673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185269" y="1479621"/>
              <a:ext cx="2572946" cy="25855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10D425-3D75-F04F-897E-AE00AC8CF6CA}"/>
                </a:ext>
              </a:extLst>
            </p:cNvPr>
            <p:cNvSpPr txBox="1"/>
            <p:nvPr/>
          </p:nvSpPr>
          <p:spPr>
            <a:xfrm>
              <a:off x="5754682" y="2522458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Ecosystem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B84B7B-4CC1-8244-8AFE-307BA7D984A1}"/>
                </a:ext>
              </a:extLst>
            </p:cNvPr>
            <p:cNvSpPr/>
            <p:nvPr/>
          </p:nvSpPr>
          <p:spPr>
            <a:xfrm>
              <a:off x="5566932" y="1133501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91EB5-0383-6D4C-92E0-EB2E1E853263}"/>
                </a:ext>
              </a:extLst>
            </p:cNvPr>
            <p:cNvSpPr/>
            <p:nvPr/>
          </p:nvSpPr>
          <p:spPr>
            <a:xfrm rot="7423257">
              <a:off x="6507573" y="2866822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D43B-3635-184F-86C7-823C871E8F79}"/>
                </a:ext>
              </a:extLst>
            </p:cNvPr>
            <p:cNvSpPr/>
            <p:nvPr/>
          </p:nvSpPr>
          <p:spPr>
            <a:xfrm rot="14224242">
              <a:off x="4563975" y="2836244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F9DB85-D1F8-D643-9ACE-E9316178085D}"/>
                </a:ext>
              </a:extLst>
            </p:cNvPr>
            <p:cNvSpPr/>
            <p:nvPr/>
          </p:nvSpPr>
          <p:spPr>
            <a:xfrm>
              <a:off x="6054397" y="1741738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700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DEVELOPER </a:t>
              </a:r>
            </a:p>
            <a:p>
              <a:pPr algn="ctr"/>
              <a:r>
                <a:rPr lang="en-US" sz="700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COMMUNITY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AE6E53-D05A-8F44-84DB-ACBE3A3FB9AE}"/>
                </a:ext>
              </a:extLst>
            </p:cNvPr>
            <p:cNvSpPr/>
            <p:nvPr/>
          </p:nvSpPr>
          <p:spPr>
            <a:xfrm rot="4106501">
              <a:off x="6949601" y="2271379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87D229-2EF4-4F45-8BFF-D64D71B75D57}"/>
                </a:ext>
              </a:extLst>
            </p:cNvPr>
            <p:cNvSpPr/>
            <p:nvPr/>
          </p:nvSpPr>
          <p:spPr>
            <a:xfrm rot="12861826">
              <a:off x="5546944" y="3435992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PROMOTION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734AF3-C253-024B-BE2B-3BA3F7C8D4B1}"/>
                </a:ext>
              </a:extLst>
            </p:cNvPr>
            <p:cNvSpPr/>
            <p:nvPr/>
          </p:nvSpPr>
          <p:spPr>
            <a:xfrm rot="8239916">
              <a:off x="6700095" y="3359140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SOFTWARE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A590A8-EFDE-7449-BE55-1BBEBDE64579}"/>
                </a:ext>
              </a:extLst>
            </p:cNvPr>
            <p:cNvSpPr/>
            <p:nvPr/>
          </p:nvSpPr>
          <p:spPr>
            <a:xfrm rot="16958563">
              <a:off x="5123421" y="2431732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43A279-A79E-2D41-989E-32A39D9E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7819" y="2393192"/>
              <a:ext cx="1257303" cy="4492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DAEA3D-BD8C-445D-9B68-BAFC34679952}"/>
              </a:ext>
            </a:extLst>
          </p:cNvPr>
          <p:cNvSpPr txBox="1"/>
          <p:nvPr/>
        </p:nvSpPr>
        <p:spPr>
          <a:xfrm>
            <a:off x="275138" y="855704"/>
            <a:ext cx="5786995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6789"/>
            <a:r>
              <a:rPr lang="en-US" sz="1600" dirty="0">
                <a:solidFill>
                  <a:prstClr val="black"/>
                </a:solidFill>
                <a:latin typeface="IBM Plex Sans" panose="020B0503050203000203" pitchFamily="34" charset="77"/>
              </a:rPr>
              <a:t>Join Open Source Community @ </a:t>
            </a:r>
            <a:r>
              <a:rPr lang="en-US" sz="1600" dirty="0">
                <a:solidFill>
                  <a:prstClr val="black"/>
                </a:solidFill>
                <a:latin typeface="IBM Plex Sans" panose="020B0503050203000203" pitchFamily="34" charset="77"/>
                <a:hlinkClick r:id="rId6"/>
              </a:rPr>
              <a:t>https://www.openmainframeproject.org/projects/zowe </a:t>
            </a:r>
            <a:endParaRPr lang="en-US" sz="1600" dirty="0">
              <a:solidFill>
                <a:prstClr val="black"/>
              </a:solidFill>
              <a:latin typeface="IBM Plex Sans" panose="020B0503050203000203" pitchFamily="34" charset="77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507A1DD-757F-4AFF-BA30-7DCD3575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7786" y="4803547"/>
            <a:ext cx="580570" cy="273844"/>
          </a:xfrm>
        </p:spPr>
        <p:txBody>
          <a:bodyPr/>
          <a:lstStyle/>
          <a:p>
            <a:fld id="{ECD7803C-EC45-4167-8797-720F0464DD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0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Zowe_OMP PPT Template" id="{0ED16C07-BC9B-3B4A-824C-1DD863EFF076}" vid="{37F52E35-C11D-8547-AAE5-08D4D88B4E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601</Words>
  <Application>Microsoft Office PowerPoint</Application>
  <PresentationFormat>On-screen Show (16:9)</PresentationFormat>
  <Paragraphs>107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</vt:lpstr>
      <vt:lpstr>Gill Sans Light</vt:lpstr>
      <vt:lpstr>IBM Plex Sans</vt:lpstr>
      <vt:lpstr>Office Theme</vt:lpstr>
      <vt:lpstr>Zowe Support (including Long Term Support Release) Discussion  https://github.com/zowe/zlc/issues/72</vt:lpstr>
      <vt:lpstr>Agenda</vt:lpstr>
      <vt:lpstr>https://nodejs.org/en/about/releases/ </vt:lpstr>
      <vt:lpstr>CD Concept (plagiarized from IBM policy)  </vt:lpstr>
      <vt:lpstr>Applied to Zowe </vt:lpstr>
      <vt:lpstr>Four Questions </vt:lpstr>
      <vt:lpstr>Proposed Next Steps </vt:lpstr>
      <vt:lpstr>Getting Involved with Zowe!  </vt:lpstr>
      <vt:lpstr>Get involved in the Zowe 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“vNext” – What’s coming </dc:title>
  <dc:creator>Mark Ackert</dc:creator>
  <cp:lastModifiedBy>Bruce Armstrong</cp:lastModifiedBy>
  <cp:revision>53</cp:revision>
  <cp:lastPrinted>2018-09-24T20:44:24Z</cp:lastPrinted>
  <dcterms:created xsi:type="dcterms:W3CDTF">2019-08-01T14:09:13Z</dcterms:created>
  <dcterms:modified xsi:type="dcterms:W3CDTF">2019-08-04T10:19:22Z</dcterms:modified>
</cp:coreProperties>
</file>