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1137" r:id="rId3"/>
    <p:sldId id="1054" r:id="rId4"/>
    <p:sldId id="1145" r:id="rId5"/>
    <p:sldId id="1140" r:id="rId6"/>
    <p:sldId id="1134" r:id="rId7"/>
    <p:sldId id="1141" r:id="rId8"/>
    <p:sldId id="1142" r:id="rId9"/>
    <p:sldId id="1143" r:id="rId10"/>
    <p:sldId id="517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rooks" initials="T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3FF"/>
    <a:srgbClr val="2D4F7F"/>
    <a:srgbClr val="3C6EB4"/>
    <a:srgbClr val="2465DA"/>
    <a:srgbClr val="3664AD"/>
    <a:srgbClr val="FC3474"/>
    <a:srgbClr val="275187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86732" autoAdjust="0"/>
  </p:normalViewPr>
  <p:slideViewPr>
    <p:cSldViewPr snapToGrid="0" snapToObjects="1">
      <p:cViewPr varScale="1">
        <p:scale>
          <a:sx n="183" d="100"/>
          <a:sy n="183" d="100"/>
        </p:scale>
        <p:origin x="67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91A-7261-764A-80C3-330AD7A5E1C5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D75F-EBD7-094D-A4D8-BE1FF650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Engagement slide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-Set context of 1.0’s current state, positives and negatives</a:t>
            </a:r>
          </a:p>
          <a:p>
            <a:r>
              <a:rPr lang="en-US" dirty="0"/>
              <a:t>-Talk about </a:t>
            </a:r>
            <a:r>
              <a:rPr lang="en-US" dirty="0" err="1"/>
              <a:t>Zowe</a:t>
            </a:r>
            <a:r>
              <a:rPr lang="en-US" dirty="0"/>
              <a:t> 2.0’s broad-brush priorities, and some practical methodology around it</a:t>
            </a:r>
          </a:p>
          <a:p>
            <a:r>
              <a:rPr lang="en-US" dirty="0"/>
              <a:t>-Encourage people to get engaged and influence our priorities/goals.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Compared to Beta versions of </a:t>
            </a:r>
            <a:r>
              <a:rPr lang="en-US" dirty="0" err="1"/>
              <a:t>Zowe</a:t>
            </a:r>
            <a:r>
              <a:rPr lang="en-US" dirty="0"/>
              <a:t>, we have improved integration between the individual components in the </a:t>
            </a:r>
            <a:r>
              <a:rPr lang="en-US" dirty="0" err="1"/>
              <a:t>Zowe</a:t>
            </a:r>
            <a:r>
              <a:rPr lang="en-US" dirty="0"/>
              <a:t> framework….and Added more Plug-ins /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include security ? Do we have any definitive priorities for 2.0 related to security?</a:t>
            </a:r>
          </a:p>
          <a:p>
            <a:endParaRPr lang="en-US" dirty="0"/>
          </a:p>
          <a:p>
            <a:r>
              <a:rPr lang="en-US" dirty="0"/>
              <a:t>Anything else missing?</a:t>
            </a:r>
          </a:p>
          <a:p>
            <a:endParaRPr lang="en-US" dirty="0"/>
          </a:p>
          <a:p>
            <a:r>
              <a:rPr lang="en-US" dirty="0"/>
              <a:t>Talk briefly about each area of interest?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point: Alignment with normal/standard practices on the mainframe as a pre-requisite to other initiatives like Long Term Release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some baseline expectations around breaking changes in </a:t>
            </a:r>
            <a:r>
              <a:rPr lang="en-US" dirty="0" err="1"/>
              <a:t>Zowe</a:t>
            </a:r>
            <a:r>
              <a:rPr lang="en-US" dirty="0"/>
              <a:t>, why &amp;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public APIs constitute extenders, plug-ins, and a small suite of REST APIs through the gateway, explorers, and </a:t>
            </a:r>
            <a:r>
              <a:rPr lang="en-US" dirty="0" err="1"/>
              <a:t>zss</a:t>
            </a:r>
            <a:r>
              <a:rPr lang="en-US" dirty="0"/>
              <a:t>/</a:t>
            </a:r>
            <a:r>
              <a:rPr lang="en-US" dirty="0" err="1"/>
              <a:t>zlux</a:t>
            </a:r>
            <a:r>
              <a:rPr lang="en-US" dirty="0"/>
              <a:t>. Majority of breakage is in the extender/plug-in APIs, while there may be some small breakage of REST APIs. We do have versioning prefixes built into some REST APIs which can prevent breakage.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8369300" cy="700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366" y="2053362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606" y="2056430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847" y="2052907"/>
            <a:ext cx="1982787" cy="1984375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3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zowe.github.io/docs-site/" TargetMode="External"/><Relationship Id="rId3" Type="http://schemas.openxmlformats.org/officeDocument/2006/relationships/hyperlink" Target="https://zowe.https/github.com/zowe/zlc/blob/master/tracking/Roadmap.mdorg" TargetMode="External"/><Relationship Id="rId7" Type="http://schemas.openxmlformats.org/officeDocument/2006/relationships/hyperlink" Target="https://github.com/zowe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we.org/about-u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zowe.org/contribute/" TargetMode="External"/><Relationship Id="rId10" Type="http://schemas.openxmlformats.org/officeDocument/2006/relationships/hyperlink" Target="https://developer.ibm.com/tutorials/zowe-step-by-step-tutorial/" TargetMode="External"/><Relationship Id="rId4" Type="http://schemas.openxmlformats.org/officeDocument/2006/relationships/hyperlink" Target="https://zowe.org/download" TargetMode="External"/><Relationship Id="rId9" Type="http://schemas.openxmlformats.org/officeDocument/2006/relationships/hyperlink" Target="https://zowe.github.io/docs-site/guides/intro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ainframeproject.org/projects/zowe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828" y="2098681"/>
            <a:ext cx="4493172" cy="1316831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+mn-lt"/>
                <a:ea typeface="Gill Sans" charset="0"/>
                <a:cs typeface="Gill Sans" charset="0"/>
              </a:rPr>
              <a:t>Zowe</a:t>
            </a:r>
            <a:br>
              <a:rPr lang="en-CA" sz="2800" dirty="0">
                <a:latin typeface="+mn-lt"/>
                <a:ea typeface="Gill Sans" charset="0"/>
                <a:cs typeface="Gill Sans" charset="0"/>
              </a:rPr>
            </a:br>
            <a:r>
              <a:rPr lang="en-CA" sz="2000" dirty="0">
                <a:latin typeface="+mn-lt"/>
                <a:ea typeface="Gill Sans" charset="0"/>
                <a:cs typeface="Gill Sans Light" charset="0"/>
              </a:rPr>
              <a:t>“</a:t>
            </a:r>
            <a:r>
              <a:rPr lang="en-CA" sz="2000" dirty="0" err="1">
                <a:latin typeface="+mn-lt"/>
                <a:ea typeface="Gill Sans" charset="0"/>
                <a:cs typeface="Gill Sans Light" charset="0"/>
              </a:rPr>
              <a:t>vNext</a:t>
            </a:r>
            <a:r>
              <a:rPr lang="en-CA" sz="2000" dirty="0">
                <a:latin typeface="+mn-lt"/>
                <a:ea typeface="Gill Sans" charset="0"/>
                <a:cs typeface="Gill Sans Light" charset="0"/>
              </a:rPr>
              <a:t>” – 2.0 Early Roadmap</a:t>
            </a:r>
            <a:endParaRPr lang="en-US" sz="2000" dirty="0">
              <a:latin typeface="+mn-lt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EDD-DA85-7F4E-BB95-E8AD2125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46" y="1713261"/>
            <a:ext cx="5387780" cy="3332238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+mn-lt"/>
              </a:rPr>
              <a:t>Project Community site</a:t>
            </a:r>
          </a:p>
          <a:p>
            <a:pPr lvl="1"/>
            <a:r>
              <a:rPr lang="en-US" sz="1300" dirty="0">
                <a:latin typeface="+mn-lt"/>
                <a:hlinkClick r:id="rId3"/>
              </a:rPr>
              <a:t>https://zowe. org</a:t>
            </a:r>
            <a:endParaRPr lang="en-US" sz="1300" dirty="0">
              <a:latin typeface="+mn-lt"/>
            </a:endParaRPr>
          </a:p>
          <a:p>
            <a:r>
              <a:rPr lang="en-US" sz="1500" dirty="0" err="1">
                <a:latin typeface="+mn-lt"/>
              </a:rPr>
              <a:t>Zowe</a:t>
            </a:r>
            <a:r>
              <a:rPr lang="en-US" sz="1500" dirty="0">
                <a:latin typeface="+mn-lt"/>
              </a:rPr>
              <a:t> “</a:t>
            </a:r>
            <a:r>
              <a:rPr lang="en-US" sz="1500" dirty="0" err="1">
                <a:latin typeface="+mn-lt"/>
              </a:rPr>
              <a:t>vNext</a:t>
            </a:r>
            <a:r>
              <a:rPr lang="en-US" sz="1500" dirty="0">
                <a:latin typeface="+mn-lt"/>
              </a:rPr>
              <a:t>” Roadmap </a:t>
            </a:r>
          </a:p>
          <a:p>
            <a:pPr lvl="1"/>
            <a:r>
              <a:rPr lang="en-US" sz="1300" dirty="0">
                <a:latin typeface="+mn-lt"/>
                <a:hlinkClick r:id="rId3"/>
              </a:rPr>
              <a:t>https://github.com/zowe/zlc/blob/master/tracking/Roadmap.md</a:t>
            </a:r>
            <a:endParaRPr lang="en-US" sz="15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Access to </a:t>
            </a:r>
            <a:r>
              <a:rPr lang="en-US" sz="1600" dirty="0" err="1">
                <a:latin typeface="+mn-lt"/>
              </a:rPr>
              <a:t>Zowe</a:t>
            </a:r>
            <a:r>
              <a:rPr lang="en-US" sz="1600" dirty="0">
                <a:latin typeface="+mn-lt"/>
              </a:rPr>
              <a:t> Convenience Deliverables</a:t>
            </a:r>
          </a:p>
          <a:p>
            <a:pPr lvl="1"/>
            <a:r>
              <a:rPr lang="en-US" sz="1300" dirty="0">
                <a:latin typeface="+mn-lt"/>
                <a:hlinkClick r:id="rId4"/>
              </a:rPr>
              <a:t>https://zowe.org/download</a:t>
            </a:r>
            <a:endParaRPr lang="en-US" sz="1300" dirty="0">
              <a:latin typeface="+mn-lt"/>
            </a:endParaRPr>
          </a:p>
          <a:p>
            <a:r>
              <a:rPr lang="en-US" sz="1600" dirty="0">
                <a:latin typeface="+mn-lt"/>
              </a:rPr>
              <a:t>Review Zowe squads, missions and activities</a:t>
            </a:r>
          </a:p>
          <a:p>
            <a:pPr lvl="1"/>
            <a:r>
              <a:rPr lang="en-US" sz="1300" dirty="0">
                <a:latin typeface="+mn-lt"/>
                <a:hlinkClick r:id="rId5"/>
              </a:rPr>
              <a:t>https://zowe.org/contribute/</a:t>
            </a:r>
            <a:endParaRPr lang="en-US" sz="1300" dirty="0">
              <a:latin typeface="+mn-lt"/>
            </a:endParaRPr>
          </a:p>
          <a:p>
            <a:r>
              <a:rPr lang="en-US" sz="1600" dirty="0">
                <a:latin typeface="+mn-lt"/>
              </a:rPr>
              <a:t>Project Governance</a:t>
            </a:r>
          </a:p>
          <a:p>
            <a:pPr lvl="1"/>
            <a:r>
              <a:rPr lang="en-US" sz="1300" dirty="0">
                <a:latin typeface="+mn-lt"/>
                <a:hlinkClick r:id="rId6"/>
              </a:rPr>
              <a:t>https://zowe.org/about-us/</a:t>
            </a:r>
            <a:endParaRPr lang="en-US" sz="1300" dirty="0">
              <a:latin typeface="+mn-lt"/>
            </a:endParaRPr>
          </a:p>
          <a:p>
            <a:r>
              <a:rPr lang="en-US" sz="1600" dirty="0">
                <a:latin typeface="+mn-lt"/>
              </a:rPr>
              <a:t>GitHub</a:t>
            </a:r>
          </a:p>
          <a:p>
            <a:pPr lvl="1"/>
            <a:r>
              <a:rPr lang="en-US" sz="1300" dirty="0">
                <a:latin typeface="+mn-lt"/>
                <a:hlinkClick r:id="rId7"/>
              </a:rPr>
              <a:t>https://github.com/zowe</a:t>
            </a:r>
            <a:endParaRPr lang="en-US" sz="1300" dirty="0">
              <a:latin typeface="+mn-lt"/>
            </a:endParaRPr>
          </a:p>
          <a:p>
            <a:r>
              <a:rPr lang="en-US" sz="1600" dirty="0">
                <a:latin typeface="+mn-lt"/>
              </a:rPr>
              <a:t>Project Documentation (includes user and install guides)</a:t>
            </a:r>
          </a:p>
          <a:p>
            <a:pPr lvl="1"/>
            <a:r>
              <a:rPr lang="en-US" sz="1300" dirty="0">
                <a:latin typeface="+mn-lt"/>
                <a:hlinkClick r:id="rId8"/>
              </a:rPr>
              <a:t>https://zowe.github.io/docs-site/ </a:t>
            </a:r>
            <a:endParaRPr lang="en-US" sz="13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Developer Tutorials</a:t>
            </a:r>
          </a:p>
          <a:p>
            <a:pPr lvl="1"/>
            <a:r>
              <a:rPr lang="en-US" sz="1300" dirty="0">
                <a:latin typeface="+mn-lt"/>
                <a:hlinkClick r:id="rId9"/>
              </a:rPr>
              <a:t>https://zowe.github.io/docs-site/guides/intro.html</a:t>
            </a:r>
            <a:endParaRPr lang="en-US" sz="1300" dirty="0">
              <a:latin typeface="+mn-lt"/>
            </a:endParaRPr>
          </a:p>
          <a:p>
            <a:pPr lvl="1"/>
            <a:r>
              <a:rPr lang="en-US" sz="1300" dirty="0">
                <a:latin typeface="+mn-lt"/>
                <a:hlinkClick r:id="rId10"/>
              </a:rPr>
              <a:t>https://developer.ibm.com/tutorials/zowe-step-by-step-tutorial/</a:t>
            </a:r>
            <a:endParaRPr lang="en-US" sz="13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2E036-D70F-1E45-93C7-A23FD9F042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26" y="1804727"/>
            <a:ext cx="3054544" cy="2629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0ABDD-D5BB-7C43-9A0C-C32C28ADF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8461"/>
            <a:ext cx="9144000" cy="15993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3A5153-38EA-6147-8712-BB928219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4" y="112539"/>
            <a:ext cx="7886700" cy="37422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Getting Involved with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Zowe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!  </a:t>
            </a:r>
          </a:p>
        </p:txBody>
      </p:sp>
    </p:spTree>
    <p:extLst>
      <p:ext uri="{BB962C8B-B14F-4D97-AF65-F5344CB8AC3E}">
        <p14:creationId xmlns:p14="http://schemas.microsoft.com/office/powerpoint/2010/main" val="14918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8E48-7EB1-0E49-AEA7-2A89F25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Get involved in the Zowe community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977A8-5B1C-5841-95B0-17072949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9" y="1723778"/>
            <a:ext cx="5150616" cy="31431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Participate in and contribute to the Zowe developer community at </a:t>
            </a:r>
            <a:r>
              <a:rPr lang="en-US" sz="1800" dirty="0">
                <a:solidFill>
                  <a:srgbClr val="2465DA"/>
                </a:solidFill>
                <a:latin typeface="+mn-lt"/>
              </a:rPr>
              <a:t>zowe.org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Learn how your organization can become a steward and supporter of this project with Open Mainframe Project membership at </a:t>
            </a:r>
            <a:r>
              <a:rPr lang="en-US" sz="1800" dirty="0">
                <a:solidFill>
                  <a:srgbClr val="2465DA"/>
                </a:solidFill>
                <a:latin typeface="+mn-lt"/>
              </a:rPr>
              <a:t>openmainframeproject.org/about/join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4A25AE-C1F9-E749-AA7A-0398F20A4E53}"/>
              </a:ext>
            </a:extLst>
          </p:cNvPr>
          <p:cNvGrpSpPr/>
          <p:nvPr/>
        </p:nvGrpSpPr>
        <p:grpSpPr>
          <a:xfrm>
            <a:off x="5669280" y="839096"/>
            <a:ext cx="3392786" cy="3588932"/>
            <a:chOff x="4539925" y="863433"/>
            <a:chExt cx="3863636" cy="38826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D4CC62-6140-D343-829D-B5EA44AE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9925" y="863433"/>
              <a:ext cx="3863636" cy="38826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F717FC-B77C-C444-9238-622B8367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185269" y="1479621"/>
              <a:ext cx="2572946" cy="25855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10D425-3D75-F04F-897E-AE00AC8CF6CA}"/>
                </a:ext>
              </a:extLst>
            </p:cNvPr>
            <p:cNvSpPr txBox="1"/>
            <p:nvPr/>
          </p:nvSpPr>
          <p:spPr>
            <a:xfrm>
              <a:off x="5754682" y="252245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B84B7B-4CC1-8244-8AFE-307BA7D984A1}"/>
                </a:ext>
              </a:extLst>
            </p:cNvPr>
            <p:cNvSpPr/>
            <p:nvPr/>
          </p:nvSpPr>
          <p:spPr>
            <a:xfrm>
              <a:off x="5566932" y="1133501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91EB5-0383-6D4C-92E0-EB2E1E853263}"/>
                </a:ext>
              </a:extLst>
            </p:cNvPr>
            <p:cNvSpPr/>
            <p:nvPr/>
          </p:nvSpPr>
          <p:spPr>
            <a:xfrm rot="7423257">
              <a:off x="6507573" y="2866822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D43B-3635-184F-86C7-823C871E8F79}"/>
                </a:ext>
              </a:extLst>
            </p:cNvPr>
            <p:cNvSpPr/>
            <p:nvPr/>
          </p:nvSpPr>
          <p:spPr>
            <a:xfrm rot="14224242">
              <a:off x="4563975" y="2836244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F9DB85-D1F8-D643-9ACE-E9316178085D}"/>
                </a:ext>
              </a:extLst>
            </p:cNvPr>
            <p:cNvSpPr/>
            <p:nvPr/>
          </p:nvSpPr>
          <p:spPr>
            <a:xfrm>
              <a:off x="6054397" y="1741738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DEVELOPER </a:t>
              </a:r>
            </a:p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AE6E53-D05A-8F44-84DB-ACBE3A3FB9AE}"/>
                </a:ext>
              </a:extLst>
            </p:cNvPr>
            <p:cNvSpPr/>
            <p:nvPr/>
          </p:nvSpPr>
          <p:spPr>
            <a:xfrm rot="4106501">
              <a:off x="6949601" y="2271379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87D229-2EF4-4F45-8BFF-D64D71B75D57}"/>
                </a:ext>
              </a:extLst>
            </p:cNvPr>
            <p:cNvSpPr/>
            <p:nvPr/>
          </p:nvSpPr>
          <p:spPr>
            <a:xfrm rot="12861826">
              <a:off x="5546944" y="343599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734AF3-C253-024B-BE2B-3BA3F7C8D4B1}"/>
                </a:ext>
              </a:extLst>
            </p:cNvPr>
            <p:cNvSpPr/>
            <p:nvPr/>
          </p:nvSpPr>
          <p:spPr>
            <a:xfrm rot="8239916">
              <a:off x="6700095" y="3359140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A590A8-EFDE-7449-BE55-1BBEBDE64579}"/>
                </a:ext>
              </a:extLst>
            </p:cNvPr>
            <p:cNvSpPr/>
            <p:nvPr/>
          </p:nvSpPr>
          <p:spPr>
            <a:xfrm rot="16958563">
              <a:off x="5123421" y="243173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43A279-A79E-2D41-989E-32A39D9E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7819" y="2393192"/>
              <a:ext cx="1257303" cy="4492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DAEA3D-BD8C-445D-9B68-BAFC34679952}"/>
              </a:ext>
            </a:extLst>
          </p:cNvPr>
          <p:cNvSpPr txBox="1"/>
          <p:nvPr/>
        </p:nvSpPr>
        <p:spPr>
          <a:xfrm>
            <a:off x="275138" y="855704"/>
            <a:ext cx="5786995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6789"/>
            <a:r>
              <a:rPr lang="en-US" sz="1600" dirty="0">
                <a:solidFill>
                  <a:prstClr val="black"/>
                </a:solidFill>
              </a:rPr>
              <a:t>Join Open Source Community @ </a:t>
            </a:r>
            <a:r>
              <a:rPr lang="en-US" sz="1600" dirty="0">
                <a:solidFill>
                  <a:prstClr val="black"/>
                </a:solidFill>
                <a:hlinkClick r:id="rId6"/>
              </a:rPr>
              <a:t>https://www.openmainframeproject.org/projects/zowe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507A1DD-757F-4AFF-BA30-7DCD3575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786" y="4803547"/>
            <a:ext cx="580570" cy="273844"/>
          </a:xfrm>
        </p:spPr>
        <p:txBody>
          <a:bodyPr/>
          <a:lstStyle/>
          <a:p>
            <a:fld id="{ECD7803C-EC45-4167-8797-720F0464DD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8EA-BD01-BC44-8FA3-56B96919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  <a:ea typeface="Gill Sans" charset="0"/>
                <a:cs typeface="Gill Sans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68D9-C519-E448-BA89-7590B5F1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60" y="720906"/>
            <a:ext cx="6134540" cy="3508194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400" b="1" dirty="0">
                <a:latin typeface="+mn-lt"/>
                <a:ea typeface="Gill Sans" charset="0"/>
                <a:cs typeface="Gill Sans" charset="0"/>
              </a:rPr>
            </a:br>
            <a:r>
              <a:rPr lang="en-US" sz="1400" b="1" dirty="0" err="1">
                <a:latin typeface="+mn-lt"/>
                <a:ea typeface="Gill Sans" charset="0"/>
                <a:cs typeface="Gill Sans" charset="0"/>
              </a:rPr>
              <a:t>Zowe</a:t>
            </a:r>
            <a:r>
              <a:rPr lang="en-US" sz="1400" b="1" dirty="0">
                <a:latin typeface="+mn-lt"/>
                <a:ea typeface="Gill Sans" charset="0"/>
                <a:cs typeface="Gill Sans" charset="0"/>
              </a:rPr>
              <a:t> 1.x – Where we are today			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Architecture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Milestones in </a:t>
            </a:r>
            <a:r>
              <a:rPr lang="en-US" sz="1400" dirty="0" err="1">
                <a:latin typeface="+mn-lt"/>
                <a:ea typeface="Gill Sans" charset="0"/>
                <a:cs typeface="Gill Sans" charset="0"/>
              </a:rPr>
              <a:t>Zowe</a:t>
            </a:r>
            <a:r>
              <a:rPr lang="en-US" sz="1400" dirty="0">
                <a:latin typeface="+mn-lt"/>
                <a:ea typeface="Gill Sans" charset="0"/>
                <a:cs typeface="Gill Sans" charset="0"/>
              </a:rPr>
              <a:t> 1.x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Installation, Configuration, and Maintenance</a:t>
            </a:r>
          </a:p>
          <a:p>
            <a:pPr defTabSz="914400">
              <a:spcBef>
                <a:spcPts val="0"/>
              </a:spcBef>
            </a:pPr>
            <a:endParaRPr lang="en-US" sz="1400" dirty="0">
              <a:latin typeface="+mn-lt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 err="1">
                <a:latin typeface="+mn-lt"/>
                <a:ea typeface="Gill Sans" charset="0"/>
                <a:cs typeface="Gill Sans" charset="0"/>
              </a:rPr>
              <a:t>Zowe</a:t>
            </a:r>
            <a:r>
              <a:rPr lang="en-US" sz="1400" b="1" dirty="0">
                <a:latin typeface="+mn-lt"/>
                <a:ea typeface="Gill Sans" charset="0"/>
                <a:cs typeface="Gill Sans" charset="0"/>
              </a:rPr>
              <a:t> 2.0 – “</a:t>
            </a:r>
            <a:r>
              <a:rPr lang="en-US" sz="1400" b="1" dirty="0" err="1">
                <a:latin typeface="+mn-lt"/>
                <a:ea typeface="Gill Sans" charset="0"/>
                <a:cs typeface="Gill Sans" charset="0"/>
              </a:rPr>
              <a:t>vNext</a:t>
            </a:r>
            <a:r>
              <a:rPr lang="en-US" sz="1400" b="1" dirty="0">
                <a:latin typeface="+mn-lt"/>
                <a:ea typeface="Gill Sans" charset="0"/>
                <a:cs typeface="Gill Sans" charset="0"/>
              </a:rPr>
              <a:t>”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Overview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Deeper Dive - Install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Breaking Changes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400" dirty="0">
              <a:latin typeface="+mn-lt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+mn-lt"/>
                <a:ea typeface="Gill Sans" charset="0"/>
                <a:cs typeface="Gill Sans" charset="0"/>
              </a:rPr>
              <a:t>Engagement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+mn-lt"/>
                <a:ea typeface="Gill Sans" charset="0"/>
                <a:cs typeface="Gill Sans" charset="0"/>
              </a:rPr>
              <a:t>Contributing to </a:t>
            </a:r>
            <a:r>
              <a:rPr lang="en-US" sz="1400" dirty="0" err="1">
                <a:latin typeface="+mn-lt"/>
                <a:ea typeface="Gill Sans" charset="0"/>
                <a:cs typeface="Gill Sans" charset="0"/>
              </a:rPr>
              <a:t>Zowe</a:t>
            </a:r>
            <a:r>
              <a:rPr lang="en-US" sz="1400" dirty="0">
                <a:latin typeface="+mn-lt"/>
                <a:ea typeface="Gill Sans" charset="0"/>
                <a:cs typeface="Gill Sans" charset="0"/>
              </a:rPr>
              <a:t> 2.0</a:t>
            </a:r>
          </a:p>
          <a:p>
            <a:pPr defTabSz="914400">
              <a:spcBef>
                <a:spcPts val="0"/>
              </a:spcBef>
            </a:pPr>
            <a:endParaRPr lang="en-US" sz="1400" dirty="0">
              <a:latin typeface="+mn-lt"/>
              <a:ea typeface="Gill Sans" charset="0"/>
              <a:cs typeface="Gill Sans" charset="0"/>
            </a:endParaRPr>
          </a:p>
          <a:p>
            <a:pPr defTabSz="914400">
              <a:spcBef>
                <a:spcPts val="0"/>
              </a:spcBef>
            </a:pPr>
            <a:endParaRPr lang="en-US" sz="1400" dirty="0">
              <a:latin typeface="+mn-lt"/>
              <a:ea typeface="Gill Sans" charset="0"/>
              <a:cs typeface="Gill Sans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US" sz="1400" dirty="0"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n-lt"/>
                <a:ea typeface="Gill Sans" charset="0"/>
                <a:cs typeface="Gill Sans" charset="0"/>
              </a:rPr>
              <a:t>Zowe</a:t>
            </a:r>
            <a:r>
              <a:rPr lang="en-US" sz="2400" dirty="0">
                <a:latin typeface="+mn-lt"/>
                <a:ea typeface="Gill Sans" charset="0"/>
                <a:cs typeface="Gill Sans" charset="0"/>
              </a:rPr>
              <a:t> 1.x Architecture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8211E-DBF5-0542-BD23-9742BB37F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9" y="852400"/>
            <a:ext cx="7100154" cy="39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3" y="169871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Zowe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1.x Milestones </a:t>
            </a:r>
            <a:endParaRPr lang="en-US" sz="2400" dirty="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5474D-5A7F-484D-8B58-A1CAC01F4143}"/>
              </a:ext>
            </a:extLst>
          </p:cNvPr>
          <p:cNvSpPr txBox="1">
            <a:spLocks/>
          </p:cNvSpPr>
          <p:nvPr/>
        </p:nvSpPr>
        <p:spPr>
          <a:xfrm>
            <a:off x="333993" y="964646"/>
            <a:ext cx="4085607" cy="4008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lnSpc>
                <a:spcPct val="90000"/>
              </a:lnSpc>
              <a:buFont typeface="Arial"/>
              <a:buNone/>
            </a:pPr>
            <a:r>
              <a:rPr lang="en-US" sz="1200" b="1" dirty="0">
                <a:latin typeface="+mn-lt"/>
                <a:cs typeface="+mn-cs"/>
              </a:rPr>
              <a:t>API Mediation Layer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Swagger Doc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HTTPS Support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SSO using z/OSMF</a:t>
            </a:r>
          </a:p>
          <a:p>
            <a:pPr marL="685800" lvl="1" indent="-171450" defTabSz="914400">
              <a:lnSpc>
                <a:spcPct val="90000"/>
              </a:lnSpc>
            </a:pPr>
            <a:endParaRPr lang="en-US" sz="1200" dirty="0">
              <a:latin typeface="+mn-lt"/>
              <a:cs typeface="+mn-cs"/>
            </a:endParaRPr>
          </a:p>
          <a:p>
            <a:pPr marL="114300" indent="0" defTabSz="914400">
              <a:lnSpc>
                <a:spcPct val="90000"/>
              </a:lnSpc>
              <a:buFont typeface="Arial"/>
              <a:buNone/>
            </a:pPr>
            <a:r>
              <a:rPr lang="en-US" sz="1200" b="1" dirty="0">
                <a:latin typeface="+mn-lt"/>
                <a:cs typeface="+mn-cs"/>
              </a:rPr>
              <a:t>Application Framework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Internationalization/Settings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App2App for </a:t>
            </a:r>
            <a:r>
              <a:rPr lang="en-US" sz="1200" dirty="0" err="1">
                <a:latin typeface="+mn-lt"/>
                <a:cs typeface="+mn-cs"/>
              </a:rPr>
              <a:t>iFrames</a:t>
            </a:r>
            <a:endParaRPr lang="en-US" sz="1200" dirty="0">
              <a:latin typeface="+mn-lt"/>
              <a:cs typeface="+mn-cs"/>
            </a:endParaRP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Enhanced Explorer Applications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Open Source ZSS Server</a:t>
            </a:r>
          </a:p>
          <a:p>
            <a:pPr marL="285750" indent="-171450" defTabSz="914400">
              <a:lnSpc>
                <a:spcPct val="90000"/>
              </a:lnSpc>
            </a:pPr>
            <a:endParaRPr lang="en-US" sz="1200" dirty="0">
              <a:latin typeface="+mn-lt"/>
              <a:cs typeface="+mn-cs"/>
            </a:endParaRPr>
          </a:p>
          <a:p>
            <a:pPr marL="114300" indent="0" defTabSz="914400">
              <a:lnSpc>
                <a:spcPct val="90000"/>
              </a:lnSpc>
              <a:buFont typeface="Arial"/>
              <a:buNone/>
            </a:pPr>
            <a:r>
              <a:rPr lang="en-US" sz="1200" b="1" dirty="0">
                <a:latin typeface="+mn-lt"/>
                <a:cs typeface="+mn-cs"/>
              </a:rPr>
              <a:t>CLI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z/OSMF </a:t>
            </a:r>
            <a:r>
              <a:rPr lang="en-US" sz="1200" dirty="0">
                <a:solidFill>
                  <a:prstClr val="black"/>
                </a:solidFill>
                <a:latin typeface="+mn-lt"/>
                <a:cs typeface="+mn-cs"/>
              </a:rPr>
              <a:t>Workflow Support</a:t>
            </a: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 err="1">
                <a:solidFill>
                  <a:prstClr val="black"/>
                </a:solidFill>
                <a:latin typeface="+mn-lt"/>
                <a:cs typeface="+mn-cs"/>
              </a:rPr>
              <a:t>VSCode</a:t>
            </a:r>
            <a:r>
              <a:rPr lang="en-US" sz="1200" dirty="0">
                <a:solidFill>
                  <a:prstClr val="black"/>
                </a:solidFill>
                <a:latin typeface="+mn-lt"/>
                <a:cs typeface="+mn-cs"/>
              </a:rPr>
              <a:t> Plugin Enhancements, DB2, IMS, CICS, and MQ CLI Plug-ins</a:t>
            </a:r>
            <a:endParaRPr lang="en-US" sz="1000" dirty="0">
              <a:solidFill>
                <a:prstClr val="black"/>
              </a:solidFill>
              <a:latin typeface="+mn-lt"/>
              <a:cs typeface="+mn-cs"/>
            </a:endParaRPr>
          </a:p>
          <a:p>
            <a:pPr marL="285750" indent="-171450" defTabSz="9144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latin typeface="+mn-lt"/>
                <a:cs typeface="+mn-cs"/>
              </a:rPr>
              <a:t>Public NPM Registry Deployment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2B59364-C7EE-FE42-BEA1-31ED8A0D3B19}"/>
              </a:ext>
            </a:extLst>
          </p:cNvPr>
          <p:cNvSpPr txBox="1">
            <a:spLocks/>
          </p:cNvSpPr>
          <p:nvPr/>
        </p:nvSpPr>
        <p:spPr>
          <a:xfrm>
            <a:off x="4419600" y="964646"/>
            <a:ext cx="4309110" cy="284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lnSpc>
                <a:spcPct val="90000"/>
              </a:lnSpc>
              <a:buNone/>
            </a:pPr>
            <a:r>
              <a:rPr lang="en-US" sz="1200" b="1" dirty="0">
                <a:latin typeface="+mn-lt"/>
                <a:cs typeface="+mn-cs"/>
              </a:rPr>
              <a:t>Project-Wide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Improved Installer and Scripts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Improved Documentation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Improved Security reporting and remediation process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</a:rPr>
              <a:t>Improved integration amongst the various </a:t>
            </a:r>
            <a:r>
              <a:rPr lang="en-US" sz="1200" dirty="0" err="1">
                <a:latin typeface="+mn-lt"/>
              </a:rPr>
              <a:t>Zowe</a:t>
            </a:r>
            <a:r>
              <a:rPr lang="en-US" sz="1200" dirty="0">
                <a:latin typeface="+mn-lt"/>
              </a:rPr>
              <a:t> components.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Conformance v1 and Enabler Libraries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Enhanced Build/Test/Deploy Pipelines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All </a:t>
            </a:r>
            <a:r>
              <a:rPr lang="en-US" sz="1200" dirty="0" err="1">
                <a:latin typeface="+mn-lt"/>
                <a:cs typeface="+mn-cs"/>
              </a:rPr>
              <a:t>Zowe</a:t>
            </a:r>
            <a:r>
              <a:rPr lang="en-US" sz="1200" dirty="0">
                <a:latin typeface="+mn-lt"/>
                <a:cs typeface="+mn-cs"/>
              </a:rPr>
              <a:t> components Open Source and EPL-2.0.</a:t>
            </a:r>
          </a:p>
          <a:p>
            <a:pPr marL="400050" indent="-285750" defTabSz="914400">
              <a:lnSpc>
                <a:spcPct val="90000"/>
              </a:lnSpc>
            </a:pPr>
            <a:r>
              <a:rPr lang="en-US" sz="1200" dirty="0">
                <a:latin typeface="+mn-lt"/>
                <a:cs typeface="+mn-cs"/>
              </a:rPr>
              <a:t>Core Infrastructure Initiative Badge – Passing!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cs typeface="+mn-cs"/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5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Gill Sans" charset="0"/>
                <a:cs typeface="Gill Sans" charset="0"/>
              </a:rPr>
              <a:t>Installation, Configuration, and Maintenance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7648" y="939998"/>
            <a:ext cx="7265390" cy="3263504"/>
          </a:xfrm>
        </p:spPr>
        <p:txBody>
          <a:bodyPr/>
          <a:lstStyle/>
          <a:p>
            <a:r>
              <a:rPr lang="en-US" dirty="0">
                <a:latin typeface="+mn-lt"/>
              </a:rPr>
              <a:t>One point of resounding feedback from </a:t>
            </a:r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 1.x was the install experience</a:t>
            </a:r>
          </a:p>
          <a:p>
            <a:r>
              <a:rPr lang="en-US" dirty="0">
                <a:latin typeface="+mn-lt"/>
              </a:rPr>
              <a:t>In an image: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E4E13AD-F475-7C48-9277-89821492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64" y="1400688"/>
            <a:ext cx="4018328" cy="32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3" y="226554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j-lt"/>
                <a:ea typeface="Gill Sans" charset="0"/>
                <a:cs typeface="Gill Sans" charset="0"/>
              </a:rPr>
              <a:t>Zowe</a:t>
            </a:r>
            <a:r>
              <a:rPr lang="en-US" sz="2400" dirty="0">
                <a:latin typeface="+mj-lt"/>
                <a:ea typeface="Gill Sans" charset="0"/>
                <a:cs typeface="Gill Sans" charset="0"/>
              </a:rPr>
              <a:t> – What’s Next?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43124" y="571190"/>
            <a:ext cx="9000876" cy="4438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 what are we thinking about going into </a:t>
            </a:r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 2.0?</a:t>
            </a:r>
          </a:p>
          <a:p>
            <a:r>
              <a:rPr lang="en-US" b="1" dirty="0">
                <a:latin typeface="+mn-lt"/>
              </a:rPr>
              <a:t>Disclaimer: </a:t>
            </a:r>
            <a:r>
              <a:rPr lang="en-US" b="1" dirty="0" err="1">
                <a:latin typeface="+mn-lt"/>
              </a:rPr>
              <a:t>Zowe</a:t>
            </a:r>
            <a:r>
              <a:rPr lang="en-US" b="1" dirty="0">
                <a:latin typeface="+mn-lt"/>
              </a:rPr>
              <a:t> 2.0 scope is not finalized. Some items may drop and others added – your feedback </a:t>
            </a:r>
            <a:r>
              <a:rPr lang="en-US" b="1" u="sng" dirty="0">
                <a:latin typeface="+mn-lt"/>
              </a:rPr>
              <a:t>matters and influences </a:t>
            </a:r>
            <a:r>
              <a:rPr lang="en-US" b="1" dirty="0">
                <a:latin typeface="+mn-lt"/>
              </a:rPr>
              <a:t>our priorities!</a:t>
            </a:r>
          </a:p>
          <a:p>
            <a:r>
              <a:rPr lang="en-US" dirty="0">
                <a:latin typeface="+mn-lt"/>
              </a:rPr>
              <a:t>Our Areas of Interest:</a:t>
            </a:r>
          </a:p>
          <a:p>
            <a:pPr lvl="1"/>
            <a:r>
              <a:rPr lang="en-US" dirty="0">
                <a:latin typeface="+mn-lt"/>
              </a:rPr>
              <a:t>Installation refactor to an SMP/e based delivery.</a:t>
            </a:r>
          </a:p>
          <a:p>
            <a:pPr lvl="1"/>
            <a:r>
              <a:rPr lang="en-US" dirty="0">
                <a:latin typeface="+mn-lt"/>
              </a:rPr>
              <a:t>Facilitating Long Term Support by both the Open Community and/or enterprise support providers.</a:t>
            </a:r>
          </a:p>
          <a:p>
            <a:pPr lvl="1"/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 Application Directory / Marketplace</a:t>
            </a:r>
          </a:p>
          <a:p>
            <a:pPr lvl="1"/>
            <a:r>
              <a:rPr lang="en-US" dirty="0">
                <a:latin typeface="+mn-lt"/>
              </a:rPr>
              <a:t>Re-writing some of our extender/enabler libraries</a:t>
            </a:r>
          </a:p>
          <a:p>
            <a:pPr lvl="1"/>
            <a:r>
              <a:rPr lang="en-US" dirty="0">
                <a:latin typeface="+mn-lt"/>
              </a:rPr>
              <a:t>Standardize Logging Strategy</a:t>
            </a:r>
          </a:p>
          <a:p>
            <a:pPr lvl="1"/>
            <a:r>
              <a:rPr lang="en-US" dirty="0">
                <a:latin typeface="+mn-lt"/>
              </a:rPr>
              <a:t>Migrating our build/test/deploy to (mostly) open infrastructure and public registries</a:t>
            </a:r>
          </a:p>
          <a:p>
            <a:pPr lvl="1"/>
            <a:r>
              <a:rPr lang="en-US" dirty="0">
                <a:latin typeface="+mn-lt"/>
              </a:rPr>
              <a:t>Further improving integration between framework components</a:t>
            </a:r>
          </a:p>
          <a:p>
            <a:pPr lvl="1"/>
            <a:r>
              <a:rPr lang="en-US" dirty="0" err="1">
                <a:latin typeface="+mn-lt"/>
              </a:rPr>
              <a:t>Sysplex</a:t>
            </a:r>
            <a:r>
              <a:rPr lang="en-US" dirty="0">
                <a:latin typeface="+mn-lt"/>
              </a:rPr>
              <a:t>-Enablement and High Availability </a:t>
            </a:r>
          </a:p>
          <a:p>
            <a:pPr lvl="1"/>
            <a:r>
              <a:rPr lang="en-US" dirty="0">
                <a:latin typeface="+mn-lt"/>
              </a:rPr>
              <a:t>Dynamics / Discovery</a:t>
            </a:r>
          </a:p>
          <a:p>
            <a:pPr lvl="1"/>
            <a:r>
              <a:rPr lang="en-US" dirty="0">
                <a:latin typeface="+mn-lt"/>
              </a:rPr>
              <a:t>Additional Applications/Extensions built on </a:t>
            </a:r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 which demonstrate framework value </a:t>
            </a:r>
            <a:r>
              <a:rPr lang="en-US">
                <a:latin typeface="+mn-lt"/>
              </a:rPr>
              <a:t>and capabilities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MFA</a:t>
            </a:r>
          </a:p>
          <a:p>
            <a:pPr lvl="1"/>
            <a:r>
              <a:rPr lang="en-US" dirty="0">
                <a:latin typeface="+mn-lt"/>
              </a:rPr>
              <a:t>…and more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3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3" y="226554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  <a:ea typeface="Gill Sans" charset="0"/>
                <a:cs typeface="Gill Sans" charset="0"/>
              </a:rPr>
              <a:t>Deeper Dive - Installation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3993" y="571190"/>
            <a:ext cx="8187249" cy="4572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exactly is changing to improve the installation experience?</a:t>
            </a:r>
          </a:p>
          <a:p>
            <a:pPr lvl="1"/>
            <a:r>
              <a:rPr lang="en-US" dirty="0">
                <a:latin typeface="+mn-lt"/>
              </a:rPr>
              <a:t>We are converting our installation to use SMP/e, thus aligning us with more traditional mainframe practices. </a:t>
            </a:r>
          </a:p>
          <a:p>
            <a:pPr lvl="2"/>
            <a:r>
              <a:rPr lang="en-US" dirty="0">
                <a:latin typeface="+mn-lt"/>
              </a:rPr>
              <a:t>There will be a single FMID (AZWE001) for </a:t>
            </a:r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.</a:t>
            </a:r>
          </a:p>
          <a:p>
            <a:pPr lvl="2"/>
            <a:r>
              <a:rPr lang="en-US" dirty="0">
                <a:latin typeface="+mn-lt"/>
              </a:rPr>
              <a:t>This SMP/e PAX will be available both on </a:t>
            </a:r>
            <a:r>
              <a:rPr lang="en-US" dirty="0" err="1">
                <a:latin typeface="+mn-lt"/>
              </a:rPr>
              <a:t>zowe.org</a:t>
            </a:r>
            <a:r>
              <a:rPr lang="en-US" dirty="0">
                <a:latin typeface="+mn-lt"/>
              </a:rPr>
              <a:t> and redistributed by vendors.</a:t>
            </a:r>
          </a:p>
          <a:p>
            <a:pPr lvl="2"/>
            <a:r>
              <a:rPr lang="en-US" dirty="0">
                <a:latin typeface="+mn-lt"/>
              </a:rPr>
              <a:t>An alpha version may be available shortly! Configuration at launch will be absent in the early alpha versions.</a:t>
            </a:r>
          </a:p>
          <a:p>
            <a:pPr lvl="2"/>
            <a:r>
              <a:rPr lang="en-US" dirty="0">
                <a:latin typeface="+mn-lt"/>
              </a:rPr>
              <a:t>Security configuration visible through JCL, rather than configured manually in YAML on USS and executed through shell scripts.</a:t>
            </a:r>
          </a:p>
          <a:p>
            <a:pPr lvl="1"/>
            <a:r>
              <a:rPr lang="en-US" dirty="0">
                <a:latin typeface="+mn-lt"/>
              </a:rPr>
              <a:t>SMP/e will allow us to deliver fixes and updates in standardized ways.</a:t>
            </a:r>
          </a:p>
          <a:p>
            <a:pPr lvl="2"/>
            <a:r>
              <a:rPr lang="en-US" dirty="0">
                <a:latin typeface="+mn-lt"/>
              </a:rPr>
              <a:t>PTFs, HOLDDATA, etc.</a:t>
            </a:r>
          </a:p>
          <a:p>
            <a:pPr lvl="2"/>
            <a:r>
              <a:rPr lang="en-US" dirty="0">
                <a:latin typeface="+mn-lt"/>
              </a:rPr>
              <a:t>Details are in progress, comment if you have an opinion!</a:t>
            </a:r>
          </a:p>
          <a:p>
            <a:pPr lvl="1"/>
            <a:r>
              <a:rPr lang="en-US" dirty="0">
                <a:latin typeface="+mn-lt"/>
              </a:rPr>
              <a:t>Back off some usage of z/OS Security definitions (IZUSVR, IZUADM, etc.)</a:t>
            </a:r>
          </a:p>
          <a:p>
            <a:pPr lvl="2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11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4" y="236794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n-lt"/>
              </a:rPr>
              <a:t>Zowe</a:t>
            </a:r>
            <a:r>
              <a:rPr lang="en-US" sz="2400" dirty="0">
                <a:latin typeface="+mn-lt"/>
              </a:rPr>
              <a:t> 2.0 - About Breaking Changes 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43972" y="887820"/>
            <a:ext cx="8856056" cy="42227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Our take on breaking changes</a:t>
            </a:r>
          </a:p>
          <a:p>
            <a:pPr lvl="1"/>
            <a:r>
              <a:rPr lang="en-US" dirty="0">
                <a:latin typeface="+mn-lt"/>
              </a:rPr>
              <a:t>Mainframe historically has breaking changes very rarely – backwards compatibility is a key tenet of the software and platform.</a:t>
            </a:r>
          </a:p>
          <a:p>
            <a:pPr lvl="1"/>
            <a:r>
              <a:rPr lang="en-US" dirty="0">
                <a:latin typeface="+mn-lt"/>
              </a:rPr>
              <a:t>Distributed software and modern development, by comparison, break frequently.</a:t>
            </a:r>
          </a:p>
          <a:p>
            <a:pPr lvl="1"/>
            <a:r>
              <a:rPr lang="en-US" dirty="0">
                <a:latin typeface="+mn-lt"/>
              </a:rPr>
              <a:t>Our Goal: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Break infrequently, maintain backwards compatibility wherever feasible and exhaust all options – but we will accept breakage at times. </a:t>
            </a:r>
          </a:p>
          <a:p>
            <a:pPr lvl="2"/>
            <a:r>
              <a:rPr lang="en-US" dirty="0">
                <a:latin typeface="+mn-lt"/>
              </a:rPr>
              <a:t>We believe necessary breakage will diminish over time as the framework matures</a:t>
            </a:r>
          </a:p>
          <a:p>
            <a:pPr lvl="1"/>
            <a:r>
              <a:rPr lang="en-US" dirty="0">
                <a:latin typeface="+mn-lt"/>
              </a:rPr>
              <a:t>Expect breakage on major version boundaries – e.g. 1.x, 2.x, 3.x. Any build within a major version will not break, but may have new features.</a:t>
            </a:r>
          </a:p>
          <a:p>
            <a:pPr lvl="1"/>
            <a:r>
              <a:rPr lang="en-US" dirty="0">
                <a:latin typeface="+mn-lt"/>
              </a:rPr>
              <a:t>See Semantic Version for more information: </a:t>
            </a:r>
            <a:r>
              <a:rPr lang="en-US" dirty="0">
                <a:latin typeface="+mn-lt"/>
                <a:hlinkClick r:id="rId3"/>
              </a:rPr>
              <a:t>https://semver.org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49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4" y="236794"/>
            <a:ext cx="7893793" cy="447164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n-lt"/>
              </a:rPr>
              <a:t>Zowe</a:t>
            </a:r>
            <a:r>
              <a:rPr lang="en-US" sz="2400" dirty="0">
                <a:latin typeface="+mn-lt"/>
              </a:rPr>
              <a:t> 2.0 – Breaking Changes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43972" y="751693"/>
            <a:ext cx="8856056" cy="42227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What kind of breaking changes can you expect in </a:t>
            </a:r>
            <a:r>
              <a:rPr lang="en-US" dirty="0" err="1">
                <a:latin typeface="+mn-lt"/>
              </a:rPr>
              <a:t>Zowe</a:t>
            </a:r>
            <a:r>
              <a:rPr lang="en-US" dirty="0">
                <a:latin typeface="+mn-lt"/>
              </a:rPr>
              <a:t> 2.0?</a:t>
            </a:r>
          </a:p>
          <a:p>
            <a:pPr lvl="1"/>
            <a:r>
              <a:rPr lang="en-US" sz="1600" dirty="0">
                <a:latin typeface="+mn-lt"/>
              </a:rPr>
              <a:t>So far, our breakage will be mostly for </a:t>
            </a:r>
            <a:r>
              <a:rPr lang="en-US" sz="1600" dirty="0" err="1">
                <a:latin typeface="+mn-lt"/>
              </a:rPr>
              <a:t>Zowe</a:t>
            </a:r>
            <a:r>
              <a:rPr lang="en-US" sz="1600" dirty="0">
                <a:latin typeface="+mn-lt"/>
              </a:rPr>
              <a:t> extenders as we enhance the core frameworks and refactor coordinates/ids to match open standards (i.e., </a:t>
            </a:r>
            <a:r>
              <a:rPr lang="en-US" sz="1600" dirty="0" err="1">
                <a:latin typeface="+mn-lt"/>
              </a:rPr>
              <a:t>org.zowe</a:t>
            </a:r>
            <a:r>
              <a:rPr lang="en-US" sz="1600" dirty="0">
                <a:latin typeface="+mn-lt"/>
              </a:rPr>
              <a:t>) .</a:t>
            </a:r>
          </a:p>
          <a:p>
            <a:pPr lvl="1"/>
            <a:r>
              <a:rPr lang="en-US" sz="1600" dirty="0">
                <a:latin typeface="+mn-lt"/>
              </a:rPr>
              <a:t>Installation refactor to SMP/e may result in some breakage, but currently we are 1.x compatible.</a:t>
            </a:r>
          </a:p>
          <a:p>
            <a:pPr lvl="2"/>
            <a:r>
              <a:rPr lang="en-US" sz="1400" dirty="0">
                <a:latin typeface="+mn-lt"/>
              </a:rPr>
              <a:t>Other installation enhancements may also result in breakage</a:t>
            </a:r>
          </a:p>
          <a:p>
            <a:pPr lvl="1"/>
            <a:r>
              <a:rPr lang="en-US" sz="1600" dirty="0">
                <a:latin typeface="+mn-lt"/>
              </a:rPr>
              <a:t>APIML Enabler Libraries will be refactored.</a:t>
            </a:r>
          </a:p>
          <a:p>
            <a:pPr lvl="2"/>
            <a:r>
              <a:rPr lang="en-US" sz="1400" dirty="0">
                <a:latin typeface="+mn-lt"/>
              </a:rPr>
              <a:t>APIML 1.x Enabler Libraries may not work with </a:t>
            </a:r>
            <a:r>
              <a:rPr lang="en-US" sz="1400" dirty="0" err="1">
                <a:latin typeface="+mn-lt"/>
              </a:rPr>
              <a:t>Zowe</a:t>
            </a:r>
            <a:r>
              <a:rPr lang="en-US" sz="1400" dirty="0">
                <a:latin typeface="+mn-lt"/>
              </a:rPr>
              <a:t> 2.x, but consumers should be able to migrate to the 2.x Libraries without breakage.</a:t>
            </a:r>
          </a:p>
          <a:p>
            <a:pPr lvl="2"/>
            <a:r>
              <a:rPr lang="en-US" sz="1400" dirty="0">
                <a:latin typeface="+mn-lt"/>
              </a:rPr>
              <a:t>Please subscribe to the </a:t>
            </a:r>
            <a:r>
              <a:rPr lang="en-US" sz="1400" dirty="0" err="1">
                <a:latin typeface="+mn-lt"/>
              </a:rPr>
              <a:t>zowe</a:t>
            </a:r>
            <a:r>
              <a:rPr lang="en-US" sz="1400" dirty="0">
                <a:latin typeface="+mn-lt"/>
              </a:rPr>
              <a:t>-dev and </a:t>
            </a:r>
            <a:r>
              <a:rPr lang="en-US" sz="1400" dirty="0" err="1">
                <a:latin typeface="+mn-lt"/>
              </a:rPr>
              <a:t>zowe</a:t>
            </a:r>
            <a:r>
              <a:rPr lang="en-US" sz="1400" dirty="0">
                <a:latin typeface="+mn-lt"/>
              </a:rPr>
              <a:t>-user mailing lists to receive updates on this effort and influence the outcome!</a:t>
            </a:r>
          </a:p>
          <a:p>
            <a:pPr lvl="1"/>
            <a:r>
              <a:rPr lang="en-US" sz="1600" dirty="0" err="1">
                <a:latin typeface="+mn-lt"/>
              </a:rPr>
              <a:t>Zowe</a:t>
            </a:r>
            <a:r>
              <a:rPr lang="en-US" sz="1600" dirty="0">
                <a:latin typeface="+mn-lt"/>
              </a:rPr>
              <a:t> CLI changed some internal package names to align with </a:t>
            </a:r>
            <a:r>
              <a:rPr lang="en-US" sz="1600" dirty="0" err="1">
                <a:latin typeface="+mn-lt"/>
              </a:rPr>
              <a:t>Zowe</a:t>
            </a:r>
            <a:r>
              <a:rPr lang="en-US" sz="1600" dirty="0">
                <a:latin typeface="+mn-lt"/>
              </a:rPr>
              <a:t>, so plug-ins will need to refactor their library imports.</a:t>
            </a:r>
          </a:p>
          <a:p>
            <a:pPr lvl="2"/>
            <a:r>
              <a:rPr lang="en-US" sz="1400" dirty="0">
                <a:latin typeface="+mn-lt"/>
              </a:rPr>
              <a:t>These changes are already available by building against the CLI’s `@latest` NPM tag. </a:t>
            </a:r>
          </a:p>
          <a:p>
            <a:pPr lvl="1"/>
            <a:r>
              <a:rPr lang="en-US" sz="1600" dirty="0" err="1">
                <a:latin typeface="+mn-lt"/>
              </a:rPr>
              <a:t>Zowe</a:t>
            </a:r>
            <a:r>
              <a:rPr lang="en-US" sz="1600" dirty="0">
                <a:latin typeface="+mn-lt"/>
              </a:rPr>
              <a:t> Application Framework API &amp; URL Namespace modifications</a:t>
            </a:r>
          </a:p>
          <a:p>
            <a:pPr lvl="2"/>
            <a:r>
              <a:rPr lang="en-US" sz="1400" dirty="0">
                <a:latin typeface="+mn-lt"/>
              </a:rPr>
              <a:t>Revisit any unauthenticated APIs and make them authenticated or semi-authenticated as necessary</a:t>
            </a:r>
          </a:p>
          <a:p>
            <a:pPr marL="457200" lvl="1" indent="0">
              <a:buNone/>
            </a:pPr>
            <a:endParaRPr lang="en-US" sz="1600" dirty="0">
              <a:latin typeface="+mn-lt"/>
            </a:endParaRPr>
          </a:p>
          <a:p>
            <a:pPr lvl="1"/>
            <a:endParaRPr lang="en-US" sz="1600" dirty="0">
              <a:latin typeface="+mn-lt"/>
            </a:endParaRPr>
          </a:p>
          <a:p>
            <a:pPr lvl="1"/>
            <a:endParaRPr lang="en-US" sz="16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58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owe_OMP PPT Template" id="{0ED16C07-BC9B-3B4A-824C-1DD863EFF076}" vid="{37F52E35-C11D-8547-AAE5-08D4D88B4E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1087</Words>
  <Application>Microsoft Macintosh PowerPoint</Application>
  <PresentationFormat>On-screen Show (16:9)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Light</vt:lpstr>
      <vt:lpstr>Office Theme</vt:lpstr>
      <vt:lpstr>Zowe “vNext” – 2.0 Early Roadmap</vt:lpstr>
      <vt:lpstr>Agenda</vt:lpstr>
      <vt:lpstr>Zowe 1.x Architecture</vt:lpstr>
      <vt:lpstr>Zowe 1.x Milestones </vt:lpstr>
      <vt:lpstr>Installation, Configuration, and Maintenance</vt:lpstr>
      <vt:lpstr>Zowe – What’s Next?</vt:lpstr>
      <vt:lpstr>Deeper Dive - Installation</vt:lpstr>
      <vt:lpstr>Zowe 2.0 - About Breaking Changes </vt:lpstr>
      <vt:lpstr>Zowe 2.0 – Breaking Changes</vt:lpstr>
      <vt:lpstr>Getting Involved with Zowe!  </vt:lpstr>
      <vt:lpstr>Get involved in the Zowe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“vNext” – 2.0 Early Roadmap</dc:title>
  <dc:creator>Sakach, Rose</dc:creator>
  <cp:lastModifiedBy>Mark Ackert</cp:lastModifiedBy>
  <cp:revision>19</cp:revision>
  <dcterms:created xsi:type="dcterms:W3CDTF">2019-08-02T14:15:30Z</dcterms:created>
  <dcterms:modified xsi:type="dcterms:W3CDTF">2019-08-04T19:47:55Z</dcterms:modified>
</cp:coreProperties>
</file>