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+3xpYH+MgcGxOSucgqWrkdhal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2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6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5e9140ba5_0_3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g105e9140ba5_0_31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p3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9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9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1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1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1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1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1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9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0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0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0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0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0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add317ae2b_0_1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add317ae2b_0_13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add317ae2b_0_13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add317ae2b_0_1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add317ae2b_0_12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5" name="Google Shape;125;gadd317ae2b_0_12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add317ae2b_0_1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add317ae2b_0_1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add317ae2b_0_14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1" name="Google Shape;131;gadd317ae2b_0_14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add317ae2b_0_1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add317ae2b_0_1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add317ae2b_0_14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gadd317ae2b_0_14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gadd317ae2b_0_1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add317ae2b_0_14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add317ae2b_0_1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add317ae2b_0_154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4" name="Google Shape;144;gadd317ae2b_0_154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gadd317ae2b_0_154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6" name="Google Shape;146;gadd317ae2b_0_154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gadd317ae2b_0_15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add317ae2b_0_1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add317ae2b_0_1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add317ae2b_0_16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add317ae2b_0_16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add317ae2b_0_16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add317ae2b_0_16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add317ae2b_0_1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gadd317ae2b_0_172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62" name="Google Shape;162;gadd317ae2b_0_172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3" name="Google Shape;163;gadd317ae2b_0_17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add317ae2b_0_17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add317ae2b_0_17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gadd317ae2b_0_179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gadd317ae2b_0_179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0" name="Google Shape;170;gadd317ae2b_0_17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gadd317ae2b_0_17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gadd317ae2b_0_17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gadd317ae2b_0_186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gadd317ae2b_0_18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add317ae2b_0_18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gadd317ae2b_0_18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gadd317ae2b_0_19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gadd317ae2b_0_19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gadd317ae2b_0_19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gadd317ae2b_0_19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7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gadd317ae2b_0_1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gadd317ae2b_0_1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gadd317ae2b_0_1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gadd317ae2b_0_1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2.jpg"/><Relationship Id="rId6" Type="http://schemas.openxmlformats.org/officeDocument/2006/relationships/image" Target="../media/image8.jpg"/><Relationship Id="rId7" Type="http://schemas.openxmlformats.org/officeDocument/2006/relationships/image" Target="../media/image1.jpg"/><Relationship Id="rId8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oscuro, persona, hombre, parado&#10;&#10;Descripción generada automáticamente" id="189" name="Google Shape;189;p1"/>
          <p:cNvPicPr preferRelativeResize="0"/>
          <p:nvPr/>
        </p:nvPicPr>
        <p:blipFill rotWithShape="1">
          <a:blip r:embed="rId3">
            <a:alphaModFix/>
          </a:blip>
          <a:srcRect b="0" l="27332" r="-84" t="0"/>
          <a:stretch/>
        </p:blipFill>
        <p:spPr>
          <a:xfrm>
            <a:off x="11808" y="-1496"/>
            <a:ext cx="8174152" cy="687486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841775" y="-4772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b="0" l="0" r="0"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6899625" y="1002225"/>
            <a:ext cx="4783845" cy="2586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45720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DISCOVER QUICK AND EFFECTIVE ROUTES AGAINST STREET ABUSE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5" y="-104775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FFFFFF"/>
                </a:solidFill>
              </a:rPr>
              <a:t>Team Presentation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"/>
          <p:cNvSpPr/>
          <p:nvPr/>
        </p:nvSpPr>
        <p:spPr>
          <a:xfrm>
            <a:off x="4274940" y="4190205"/>
            <a:ext cx="3650085" cy="1106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David Alejandro Blandon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Data management</a:t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"/>
          <p:cNvSpPr/>
          <p:nvPr/>
        </p:nvSpPr>
        <p:spPr>
          <a:xfrm>
            <a:off x="520740" y="4180680"/>
            <a:ext cx="3011910" cy="7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Juan Martín Espitia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Redactor and designer</a:t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805515" y="6160680"/>
            <a:ext cx="8915490" cy="414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https://github.com/jmespitiag/Routes_against_street_harassment.git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"/>
          <p:cNvSpPr/>
          <p:nvPr/>
        </p:nvSpPr>
        <p:spPr>
          <a:xfrm>
            <a:off x="8205050" y="4180675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Daniel Betancur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Writer and Investigator</a:t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2"/>
          <p:cNvGrpSpPr/>
          <p:nvPr/>
        </p:nvGrpSpPr>
        <p:grpSpPr>
          <a:xfrm>
            <a:off x="8181072" y="1518770"/>
            <a:ext cx="3383640" cy="2652120"/>
            <a:chOff x="3165097" y="1342520"/>
            <a:chExt cx="3383640" cy="2652120"/>
          </a:xfrm>
        </p:grpSpPr>
        <p:pic>
          <p:nvPicPr>
            <p:cNvPr id="205" name="Google Shape;205;p2"/>
            <p:cNvPicPr preferRelativeResize="0"/>
            <p:nvPr/>
          </p:nvPicPr>
          <p:blipFill rotWithShape="1">
            <a:blip r:embed="rId5">
              <a:alphaModFix/>
            </a:blip>
            <a:srcRect b="16684" l="0" r="0" t="0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2"/>
            <p:cNvSpPr/>
            <p:nvPr/>
          </p:nvSpPr>
          <p:spPr>
            <a:xfrm>
              <a:off x="3165097" y="1342520"/>
              <a:ext cx="3383640" cy="2652120"/>
            </a:xfrm>
            <a:custGeom>
              <a:rect b="b" l="l" r="r" t="t"/>
              <a:pathLst>
                <a:path extrusionOk="0" h="7367" w="9399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pic>
        <p:nvPicPr>
          <p:cNvPr id="207" name="Google Shape;207;p2"/>
          <p:cNvPicPr preferRelativeResize="0"/>
          <p:nvPr/>
        </p:nvPicPr>
        <p:blipFill rotWithShape="1">
          <a:blip r:embed="rId6">
            <a:alphaModFix/>
          </a:blip>
          <a:srcRect b="3818" l="0" r="0" t="0"/>
          <a:stretch/>
        </p:blipFill>
        <p:spPr>
          <a:xfrm>
            <a:off x="752475" y="1514475"/>
            <a:ext cx="2743200" cy="2638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 hombre en un parque&#10;&#10;Descripción generada automáticamente" id="208" name="Google Shape;208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24400" y="135255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"/>
          <p:cNvSpPr/>
          <p:nvPr/>
        </p:nvSpPr>
        <p:spPr>
          <a:xfrm>
            <a:off x="341997" y="1328270"/>
            <a:ext cx="3564615" cy="2918820"/>
          </a:xfrm>
          <a:custGeom>
            <a:rect b="b" l="l" r="r" t="t"/>
            <a:pathLst>
              <a:path extrusionOk="0" h="7367" w="9399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0" name="Google Shape;210;p2"/>
          <p:cNvSpPr/>
          <p:nvPr/>
        </p:nvSpPr>
        <p:spPr>
          <a:xfrm>
            <a:off x="4171047" y="1328270"/>
            <a:ext cx="3564615" cy="2918820"/>
          </a:xfrm>
          <a:custGeom>
            <a:rect b="b" l="l" r="r" t="t"/>
            <a:pathLst>
              <a:path extrusionOk="0" h="7367" w="9399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11" name="Google Shape;211;p2"/>
          <p:cNvPicPr preferRelativeResize="0"/>
          <p:nvPr/>
        </p:nvPicPr>
        <p:blipFill rotWithShape="1">
          <a:blip r:embed="rId8">
            <a:alphaModFix/>
          </a:blip>
          <a:srcRect b="24687" l="5840" r="48005" t="9067"/>
          <a:stretch/>
        </p:blipFill>
        <p:spPr>
          <a:xfrm>
            <a:off x="8372475" y="1660786"/>
            <a:ext cx="3083951" cy="253158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"/>
          <p:cNvSpPr/>
          <p:nvPr/>
        </p:nvSpPr>
        <p:spPr>
          <a:xfrm>
            <a:off x="8009622" y="1328270"/>
            <a:ext cx="3564615" cy="2918820"/>
          </a:xfrm>
          <a:custGeom>
            <a:rect b="b" l="l" r="r" t="t"/>
            <a:pathLst>
              <a:path extrusionOk="0" h="7367" w="9399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81" y="-1093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6"/>
          <p:cNvSpPr/>
          <p:nvPr/>
        </p:nvSpPr>
        <p:spPr>
          <a:xfrm>
            <a:off x="265327" y="376925"/>
            <a:ext cx="4530000" cy="42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"/>
          <p:cNvSpPr/>
          <p:nvPr/>
        </p:nvSpPr>
        <p:spPr>
          <a:xfrm>
            <a:off x="757812" y="4161799"/>
            <a:ext cx="3544500" cy="141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Streets of Medellin, </a:t>
            </a:r>
            <a:b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Origin y </a:t>
            </a:r>
            <a:b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Destination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fmla="val 25000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for the shortest path</a:t>
            </a:r>
            <a:endParaRPr b="1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3" name="Google Shape;223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" name="Google Shape;225;p6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6" name="Google Shape;226;p6"/>
          <p:cNvSpPr/>
          <p:nvPr/>
        </p:nvSpPr>
        <p:spPr>
          <a:xfrm>
            <a:off x="8063475" y="4373139"/>
            <a:ext cx="39276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Three paths that reduce both the risk of harassment and distance</a:t>
            </a:r>
            <a:endParaRPr b="1" i="0" sz="26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6"/>
          <p:cNvPicPr preferRelativeResize="0"/>
          <p:nvPr/>
        </p:nvPicPr>
        <p:blipFill rotWithShape="1">
          <a:blip r:embed="rId4">
            <a:alphaModFix/>
          </a:blip>
          <a:srcRect b="0" l="6175" r="19325" t="4461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6"/>
          <p:cNvPicPr preferRelativeResize="0"/>
          <p:nvPr/>
        </p:nvPicPr>
        <p:blipFill rotWithShape="1">
          <a:blip r:embed="rId4">
            <a:alphaModFix/>
          </a:blip>
          <a:srcRect b="0" l="6175" r="19325" t="4461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6"/>
          <p:cNvSpPr/>
          <p:nvPr/>
        </p:nvSpPr>
        <p:spPr>
          <a:xfrm>
            <a:off x="10257050" y="2555975"/>
            <a:ext cx="272675" cy="735200"/>
          </a:xfrm>
          <a:custGeom>
            <a:rect b="b" l="l" r="r" t="t"/>
            <a:pathLst>
              <a:path extrusionOk="0" h="29408" w="10907">
                <a:moveTo>
                  <a:pt x="0" y="29408"/>
                </a:moveTo>
                <a:cubicBezTo>
                  <a:pt x="1768" y="26757"/>
                  <a:pt x="9401" y="18400"/>
                  <a:pt x="10606" y="13499"/>
                </a:cubicBezTo>
                <a:cubicBezTo>
                  <a:pt x="11811" y="8598"/>
                  <a:pt x="7794" y="2250"/>
                  <a:pt x="7231" y="0"/>
                </a:cubicBezTo>
              </a:path>
            </a:pathLst>
          </a:custGeom>
          <a:noFill/>
          <a:ln cap="flat" cmpd="sng" w="3810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6"/>
          <p:cNvSpPr/>
          <p:nvPr/>
        </p:nvSpPr>
        <p:spPr>
          <a:xfrm>
            <a:off x="10244975" y="2568025"/>
            <a:ext cx="805925" cy="769375"/>
          </a:xfrm>
          <a:custGeom>
            <a:rect b="b" l="l" r="r" t="t"/>
            <a:pathLst>
              <a:path extrusionOk="0" h="30775" w="32237">
                <a:moveTo>
                  <a:pt x="0" y="29890"/>
                </a:moveTo>
                <a:cubicBezTo>
                  <a:pt x="2893" y="29971"/>
                  <a:pt x="12133" y="31177"/>
                  <a:pt x="17356" y="30373"/>
                </a:cubicBezTo>
                <a:cubicBezTo>
                  <a:pt x="22579" y="29570"/>
                  <a:pt x="29249" y="27801"/>
                  <a:pt x="31338" y="25069"/>
                </a:cubicBezTo>
                <a:cubicBezTo>
                  <a:pt x="33427" y="22337"/>
                  <a:pt x="31177" y="17195"/>
                  <a:pt x="29891" y="13981"/>
                </a:cubicBezTo>
                <a:cubicBezTo>
                  <a:pt x="28605" y="10767"/>
                  <a:pt x="27401" y="8115"/>
                  <a:pt x="23624" y="5785"/>
                </a:cubicBezTo>
                <a:cubicBezTo>
                  <a:pt x="19848" y="3455"/>
                  <a:pt x="9964" y="964"/>
                  <a:pt x="7232" y="0"/>
                </a:cubicBezTo>
              </a:path>
            </a:pathLst>
          </a:custGeom>
          <a:noFill/>
          <a:ln cap="flat" cmpd="sng" w="38100">
            <a:solidFill>
              <a:srgbClr val="00AA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6"/>
          <p:cNvSpPr/>
          <p:nvPr/>
        </p:nvSpPr>
        <p:spPr>
          <a:xfrm>
            <a:off x="10111689" y="2578900"/>
            <a:ext cx="332475" cy="690550"/>
          </a:xfrm>
          <a:custGeom>
            <a:rect b="b" l="l" r="r" t="t"/>
            <a:pathLst>
              <a:path extrusionOk="0" h="27622" w="13299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105e9140ba5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05e9140ba5_0_3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 algorithm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g105e9140ba5_0_31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245" name="Google Shape;245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4" name="Google Shape;254;g105e9140ba5_0_31"/>
            <p:cNvCxnSpPr>
              <a:stCxn id="245" idx="5"/>
              <a:endCxn id="250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5" name="Google Shape;255;g105e9140ba5_0_31"/>
            <p:cNvCxnSpPr>
              <a:stCxn id="246" idx="6"/>
              <a:endCxn id="248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6" name="Google Shape;256;g105e9140ba5_0_31"/>
            <p:cNvCxnSpPr>
              <a:stCxn id="247" idx="6"/>
              <a:endCxn id="249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7" name="Google Shape;257;g105e9140ba5_0_31"/>
            <p:cNvCxnSpPr>
              <a:stCxn id="253" idx="7"/>
              <a:endCxn id="249" idx="3"/>
            </p:cNvCxnSpPr>
            <p:nvPr/>
          </p:nvCxnSpPr>
          <p:spPr>
            <a:xfrm flipH="1" rot="10800000">
              <a:off x="10534475" y="3200029"/>
              <a:ext cx="338400" cy="1671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8" name="Google Shape;258;g105e9140ba5_0_31"/>
            <p:cNvCxnSpPr>
              <a:stCxn id="247" idx="7"/>
              <a:endCxn id="248" idx="2"/>
            </p:cNvCxnSpPr>
            <p:nvPr/>
          </p:nvCxnSpPr>
          <p:spPr>
            <a:xfrm flipH="1" rot="10800000">
              <a:off x="10534475" y="2559829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9" name="Google Shape;259;g105e9140ba5_0_31"/>
            <p:cNvCxnSpPr>
              <a:stCxn id="246" idx="7"/>
              <a:endCxn id="250" idx="3"/>
            </p:cNvCxnSpPr>
            <p:nvPr/>
          </p:nvCxnSpPr>
          <p:spPr>
            <a:xfrm flipH="1" rot="10800000">
              <a:off x="10534475" y="2057029"/>
              <a:ext cx="338400" cy="909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0" name="Google Shape;260;g105e9140ba5_0_31"/>
            <p:cNvCxnSpPr>
              <a:stCxn id="248" idx="7"/>
              <a:endCxn id="252" idx="2"/>
            </p:cNvCxnSpPr>
            <p:nvPr/>
          </p:nvCxnSpPr>
          <p:spPr>
            <a:xfrm flipH="1" rot="10800000">
              <a:off x="11067875" y="2176729"/>
              <a:ext cx="293100" cy="2760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1" name="Google Shape;261;g105e9140ba5_0_31"/>
            <p:cNvCxnSpPr>
              <a:stCxn id="250" idx="5"/>
              <a:endCxn id="251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2" name="Google Shape;262;g105e9140ba5_0_31"/>
            <p:cNvCxnSpPr>
              <a:stCxn id="249" idx="6"/>
              <a:endCxn id="251" idx="2"/>
            </p:cNvCxnSpPr>
            <p:nvPr/>
          </p:nvCxnSpPr>
          <p:spPr>
            <a:xfrm flipH="1" rot="10800000">
              <a:off x="11108250" y="2869650"/>
              <a:ext cx="252900" cy="2235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3" name="Google Shape;263;g105e9140ba5_0_31"/>
            <p:cNvCxnSpPr>
              <a:stCxn id="248" idx="6"/>
              <a:endCxn id="251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4" name="Google Shape;264;g105e9140ba5_0_31"/>
            <p:cNvCxnSpPr>
              <a:stCxn id="249" idx="7"/>
              <a:endCxn id="252" idx="3"/>
            </p:cNvCxnSpPr>
            <p:nvPr/>
          </p:nvCxnSpPr>
          <p:spPr>
            <a:xfrm flipH="1" rot="10800000">
              <a:off x="11067875" y="2283529"/>
              <a:ext cx="333600" cy="702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65" name="Google Shape;265;g105e9140ba5_0_31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Streets of Medellin, </a:t>
            </a:r>
            <a:b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Origin y </a:t>
            </a:r>
            <a:b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05e9140ba5_0_31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fmla="val 25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Dijkstra’s algorithm</a:t>
            </a:r>
            <a:endParaRPr b="1" i="0" sz="21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g105e9140ba5_0_31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8" name="Google Shape;268;g105e9140ba5_0_31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9" name="Google Shape;269;g105e9140ba5_0_31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70" name="Google Shape;270;g105e9140ba5_0_31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271" name="Google Shape;271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0" name="Google Shape;280;g105e9140ba5_0_31"/>
            <p:cNvCxnSpPr>
              <a:stCxn id="271" idx="5"/>
              <a:endCxn id="276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1" name="Google Shape;281;g105e9140ba5_0_31"/>
            <p:cNvCxnSpPr>
              <a:stCxn id="272" idx="6"/>
              <a:endCxn id="274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cap="flat" cmpd="sng" w="38100">
              <a:solidFill>
                <a:srgbClr val="ED7D3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2" name="Google Shape;282;g105e9140ba5_0_31"/>
            <p:cNvCxnSpPr>
              <a:stCxn id="273" idx="6"/>
              <a:endCxn id="275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3" name="Google Shape;283;g105e9140ba5_0_31"/>
            <p:cNvCxnSpPr>
              <a:stCxn id="279" idx="7"/>
              <a:endCxn id="275" idx="3"/>
            </p:cNvCxnSpPr>
            <p:nvPr/>
          </p:nvCxnSpPr>
          <p:spPr>
            <a:xfrm flipH="1" rot="10800000">
              <a:off x="10534475" y="3200029"/>
              <a:ext cx="338400" cy="1671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4" name="Google Shape;284;g105e9140ba5_0_31"/>
            <p:cNvCxnSpPr>
              <a:stCxn id="273" idx="7"/>
              <a:endCxn id="274" idx="2"/>
            </p:cNvCxnSpPr>
            <p:nvPr/>
          </p:nvCxnSpPr>
          <p:spPr>
            <a:xfrm flipH="1" rot="10800000">
              <a:off x="10534475" y="2559829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g105e9140ba5_0_31"/>
            <p:cNvCxnSpPr>
              <a:stCxn id="272" idx="7"/>
              <a:endCxn id="276" idx="3"/>
            </p:cNvCxnSpPr>
            <p:nvPr/>
          </p:nvCxnSpPr>
          <p:spPr>
            <a:xfrm flipH="1" rot="10800000">
              <a:off x="10534475" y="2057029"/>
              <a:ext cx="338400" cy="909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6" name="Google Shape;286;g105e9140ba5_0_31"/>
            <p:cNvCxnSpPr>
              <a:stCxn id="274" idx="7"/>
              <a:endCxn id="278" idx="2"/>
            </p:cNvCxnSpPr>
            <p:nvPr/>
          </p:nvCxnSpPr>
          <p:spPr>
            <a:xfrm flipH="1" rot="10800000">
              <a:off x="11067875" y="2176729"/>
              <a:ext cx="293100" cy="2760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7" name="Google Shape;287;g105e9140ba5_0_31"/>
            <p:cNvCxnSpPr>
              <a:stCxn id="276" idx="5"/>
              <a:endCxn id="277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8" name="Google Shape;288;g105e9140ba5_0_31"/>
            <p:cNvCxnSpPr>
              <a:stCxn id="275" idx="6"/>
              <a:endCxn id="277" idx="2"/>
            </p:cNvCxnSpPr>
            <p:nvPr/>
          </p:nvCxnSpPr>
          <p:spPr>
            <a:xfrm flipH="1" rot="10800000">
              <a:off x="11108250" y="2869650"/>
              <a:ext cx="252900" cy="2235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9" name="Google Shape;289;g105e9140ba5_0_31"/>
            <p:cNvCxnSpPr>
              <a:stCxn id="274" idx="6"/>
              <a:endCxn id="277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cap="flat" cmpd="sng" w="38100">
              <a:solidFill>
                <a:srgbClr val="ED7D3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0" name="Google Shape;290;g105e9140ba5_0_31"/>
            <p:cNvCxnSpPr>
              <a:stCxn id="275" idx="7"/>
              <a:endCxn id="278" idx="3"/>
            </p:cNvCxnSpPr>
            <p:nvPr/>
          </p:nvCxnSpPr>
          <p:spPr>
            <a:xfrm flipH="1" rot="10800000">
              <a:off x="11067875" y="2283529"/>
              <a:ext cx="333600" cy="702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cxnSp>
        <p:nvCxnSpPr>
          <p:cNvPr id="291" name="Google Shape;291;g105e9140ba5_0_31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2" name="Google Shape;292;g105e9140ba5_0_31"/>
          <p:cNvSpPr/>
          <p:nvPr/>
        </p:nvSpPr>
        <p:spPr>
          <a:xfrm>
            <a:off x="8325537" y="424102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 path that reduces both distance and harassment</a:t>
            </a:r>
            <a:endParaRPr b="1" i="1" sz="25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g105e9140ba5_0_31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"/>
          <p:cNvSpPr/>
          <p:nvPr/>
        </p:nvSpPr>
        <p:spPr>
          <a:xfrm>
            <a:off x="265324" y="376925"/>
            <a:ext cx="4863900" cy="42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Explanation of the algorithm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"/>
          <p:cNvSpPr/>
          <p:nvPr/>
        </p:nvSpPr>
        <p:spPr>
          <a:xfrm>
            <a:off x="162000" y="4973275"/>
            <a:ext cx="69831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Dijkstra’s Algorithm</a:t>
            </a:r>
            <a:endParaRPr sz="2200">
              <a:solidFill>
                <a:srgbClr val="001E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1" lang="en-US">
                <a:solidFill>
                  <a:srgbClr val="EEEEEE"/>
                </a:solidFill>
                <a:highlight>
                  <a:srgbClr val="282828"/>
                </a:highlight>
              </a:rPr>
              <a:t>D</a:t>
            </a:r>
            <a:r>
              <a:rPr i="1" lang="en-US">
                <a:solidFill>
                  <a:srgbClr val="EEEEEE"/>
                </a:solidFill>
                <a:highlight>
                  <a:srgbClr val="282828"/>
                </a:highlight>
              </a:rPr>
              <a:t>etermine the shortest path to execute from a source vertex to the rest of the vertices located in a graph with weights on each edge</a:t>
            </a:r>
            <a:endParaRPr i="1" sz="2000">
              <a:solidFill>
                <a:srgbClr val="001E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1" sz="1900">
              <a:solidFill>
                <a:srgbClr val="001E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"/>
          <p:cNvSpPr/>
          <p:nvPr/>
        </p:nvSpPr>
        <p:spPr>
          <a:xfrm>
            <a:off x="4960520" y="61136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8896" y="1652671"/>
            <a:ext cx="3536226" cy="30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4825" y="1600099"/>
            <a:ext cx="5420776" cy="337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