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818"/>
    <a:srgbClr val="CF1C21"/>
    <a:srgbClr val="8B4907"/>
    <a:srgbClr val="5C4F46"/>
    <a:srgbClr val="66584E"/>
    <a:srgbClr val="E8C7B0"/>
    <a:srgbClr val="F4D1B9"/>
    <a:srgbClr val="B9B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86ADD-890F-4AC7-A2CA-A558A1EC13E9}" v="2" dt="2024-11-05T06:26:59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625" autoAdjust="0"/>
  </p:normalViewPr>
  <p:slideViewPr>
    <p:cSldViewPr>
      <p:cViewPr varScale="1">
        <p:scale>
          <a:sx n="77" d="100"/>
          <a:sy n="77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5753100"/>
          </a:xfrm>
          <a:prstGeom prst="rect">
            <a:avLst/>
          </a:prstGeom>
          <a:solidFill>
            <a:srgbClr val="665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39725" y="339725"/>
            <a:ext cx="1260475" cy="1260475"/>
            <a:chOff x="228600" y="228600"/>
            <a:chExt cx="1260000" cy="1260000"/>
          </a:xfrm>
        </p:grpSpPr>
        <p:sp>
          <p:nvSpPr>
            <p:cNvPr id="6" name="Oval 5"/>
            <p:cNvSpPr/>
            <p:nvPr/>
          </p:nvSpPr>
          <p:spPr>
            <a:xfrm>
              <a:off x="228600" y="228600"/>
              <a:ext cx="1260000" cy="1260000"/>
            </a:xfrm>
            <a:prstGeom prst="ellipse">
              <a:avLst/>
            </a:prstGeom>
            <a:solidFill>
              <a:srgbClr val="CF1C21"/>
            </a:solidFill>
            <a:ln w="31750">
              <a:solidFill>
                <a:schemeClr val="bg1"/>
              </a:solidFill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2555" y="625325"/>
              <a:ext cx="1144157" cy="46149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chemeClr val="bg1"/>
                  </a:solidFill>
                </a:rPr>
                <a:t>Training of EMTs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chemeClr val="bg1"/>
                  </a:solidFill>
                </a:rPr>
                <a:t>Hong Kong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chemeClr val="bg1"/>
                  </a:solidFill>
                </a:rPr>
                <a:t>28/11/16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0600" y="2819400"/>
            <a:ext cx="7239000" cy="800100"/>
          </a:xfrm>
        </p:spPr>
        <p:txBody>
          <a:bodyPr/>
          <a:lstStyle>
            <a:lvl1pPr algn="l"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Training of Emergency Medical Teams 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0600" y="3886200"/>
            <a:ext cx="7239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rgbClr val="5418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 The RC Health Emergency Response Unit approach</a:t>
            </a:r>
          </a:p>
          <a:p>
            <a:r>
              <a:rPr lang="en-US" dirty="0"/>
              <a:t>Olav Aasland</a:t>
            </a:r>
          </a:p>
          <a:p>
            <a:r>
              <a:rPr lang="en-US" dirty="0"/>
              <a:t>ERU Coordinator</a:t>
            </a:r>
          </a:p>
          <a:p>
            <a:r>
              <a:rPr lang="en-US" dirty="0"/>
              <a:t>Norwegian Red Cross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21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RC Health Emergency Response Unit approach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92914"/>
            <a:ext cx="6631632" cy="437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35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57200" y="1676400"/>
            <a:ext cx="3352800" cy="4191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Training of Emergency Medical Teams, the Red Cross Model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959770" y="1676400"/>
            <a:ext cx="47244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23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8800" y="2895600"/>
            <a:ext cx="6858000" cy="2971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28800" y="1631732"/>
            <a:ext cx="6858000" cy="114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05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191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91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2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574675"/>
          </a:xfrm>
        </p:spPr>
        <p:txBody>
          <a:bodyPr anchor="ctr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51075"/>
            <a:ext cx="4040188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574675"/>
          </a:xfrm>
        </p:spPr>
        <p:txBody>
          <a:bodyPr anchor="ctr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51075"/>
            <a:ext cx="4041775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80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" y="152400"/>
            <a:ext cx="8839200" cy="6553200"/>
            <a:chOff x="152400" y="76200"/>
            <a:chExt cx="8839200" cy="6553200"/>
          </a:xfrm>
        </p:grpSpPr>
        <p:sp>
          <p:nvSpPr>
            <p:cNvPr id="3" name="Rectangle 2"/>
            <p:cNvSpPr/>
            <p:nvPr/>
          </p:nvSpPr>
          <p:spPr>
            <a:xfrm>
              <a:off x="152400" y="76200"/>
              <a:ext cx="8839200" cy="655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400" y="76200"/>
              <a:ext cx="8839200" cy="5029200"/>
            </a:xfrm>
            <a:prstGeom prst="rect">
              <a:avLst/>
            </a:prstGeom>
            <a:solidFill>
              <a:srgbClr val="CF1C2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498475"/>
              <a:ext cx="4724400" cy="338554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rgbClr val="E8C7B0"/>
                  </a:solidFill>
                </a:rPr>
                <a:t>FOR FURTHER INFORMATION ON</a:t>
              </a:r>
              <a:r>
                <a:rPr lang="en-US" sz="2000" b="1" baseline="0" dirty="0">
                  <a:solidFill>
                    <a:srgbClr val="E8C7B0"/>
                  </a:solidFill>
                </a:rPr>
                <a:t> </a:t>
              </a:r>
              <a:r>
                <a:rPr lang="en-US" sz="2000" b="1" baseline="30000" dirty="0">
                  <a:solidFill>
                    <a:srgbClr val="E8C7B0"/>
                  </a:solidFill>
                </a:rPr>
                <a:t> PLEASE CONTACT: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baseline="30000" dirty="0">
                <a:solidFill>
                  <a:srgbClr val="E8C7B0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aseline="30000" dirty="0">
                  <a:solidFill>
                    <a:schemeClr val="bg1"/>
                  </a:solidFill>
                </a:rPr>
                <a:t>Olav Aasland, ERU Coordinator,</a:t>
              </a:r>
              <a:br>
                <a:rPr lang="en-US" sz="2000" baseline="30000" dirty="0">
                  <a:solidFill>
                    <a:schemeClr val="bg1"/>
                  </a:solidFill>
                </a:rPr>
              </a:br>
              <a:r>
                <a:rPr lang="en-US" sz="2000" b="1" baseline="30000" dirty="0">
                  <a:solidFill>
                    <a:schemeClr val="bg1"/>
                  </a:solidFill>
                </a:rPr>
                <a:t>TEL. : +47 22054000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</a:rPr>
                <a:t>EMAIL: olav.aasland@redcross.no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baseline="30000" dirty="0">
                <a:solidFill>
                  <a:schemeClr val="bg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rgbClr val="E8C7B0"/>
                  </a:solidFill>
                </a:rPr>
                <a:t>THIS PRESENTATION IS PUBLISHED BY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</a:rPr>
                <a:t>INTERNATIONAL FEDERATION OF </a:t>
              </a:r>
              <a:br>
                <a:rPr lang="en-US" sz="2000" b="1" baseline="30000" dirty="0">
                  <a:solidFill>
                    <a:schemeClr val="bg1"/>
                  </a:solidFill>
                </a:rPr>
              </a:br>
              <a:r>
                <a:rPr lang="en-US" sz="2000" b="1" baseline="30000" dirty="0">
                  <a:solidFill>
                    <a:schemeClr val="bg1"/>
                  </a:solidFill>
                </a:rPr>
                <a:t>RED CROSS AND RED CRESCENT SOCIETIES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</a:rPr>
                <a:t>P.O. BOX 372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</a:rPr>
                <a:t>CH-1211 GENEVA 19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</a:rPr>
                <a:t>SWITZERLAND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baseline="30000" dirty="0">
                <a:solidFill>
                  <a:schemeClr val="bg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</a:rPr>
                <a:t>TEL.: +41 22 730 42 22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</a:rPr>
                <a:t>FAX.: +41 22 733 03 95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15" descr="SLCM-icons logo-E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486400"/>
              <a:ext cx="1905000" cy="983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6" descr="IFRC_logo_E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6096000"/>
              <a:ext cx="3157728" cy="295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703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50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16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152400" y="5943600"/>
            <a:ext cx="8839200" cy="787400"/>
            <a:chOff x="152400" y="5918015"/>
            <a:chExt cx="8839200" cy="787585"/>
          </a:xfrm>
        </p:grpSpPr>
        <p:sp>
          <p:nvSpPr>
            <p:cNvPr id="9" name="Rectangle 8"/>
            <p:cNvSpPr/>
            <p:nvPr/>
          </p:nvSpPr>
          <p:spPr bwMode="auto">
            <a:xfrm>
              <a:off x="152400" y="5918015"/>
              <a:ext cx="8839200" cy="787585"/>
            </a:xfrm>
            <a:prstGeom prst="rect">
              <a:avLst/>
            </a:prstGeom>
            <a:solidFill>
              <a:srgbClr val="DB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US" sz="3200">
                <a:latin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04800" y="6106972"/>
              <a:ext cx="3124200" cy="36997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>
                  <a:solidFill>
                    <a:srgbClr val="551C15"/>
                  </a:solidFill>
                  <a:latin typeface="Arial Rounded MT Bold" pitchFamily="-110" charset="0"/>
                  <a:ea typeface="Arial Rounded MT Bold" pitchFamily="-110" charset="0"/>
                  <a:cs typeface="Arial Rounded MT Bold" pitchFamily="-110" charset="0"/>
                </a:rPr>
                <a:t>www.ifrc.org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>
                  <a:solidFill>
                    <a:schemeClr val="bg1"/>
                  </a:solidFill>
                  <a:latin typeface="Arial Rounded MT Bold" pitchFamily="-110" charset="0"/>
                  <a:ea typeface="Arial Rounded MT Bold" pitchFamily="-110" charset="0"/>
                  <a:cs typeface="Arial Rounded MT Bold" pitchFamily="-110" charset="0"/>
                </a:rPr>
                <a:t>Saving lives, changing minds.</a:t>
              </a:r>
              <a:endParaRPr lang="en-US" sz="1200">
                <a:solidFill>
                  <a:schemeClr val="bg1"/>
                </a:solidFill>
                <a:latin typeface="Arial Rounded MT Bold" pitchFamily="-110" charset="0"/>
                <a:ea typeface="Arial Rounded MT Bold" pitchFamily="-110" charset="0"/>
                <a:cs typeface="Arial Rounded MT Bold" pitchFamily="-110" charset="0"/>
              </a:endParaRPr>
            </a:p>
          </p:txBody>
        </p:sp>
        <p:pic>
          <p:nvPicPr>
            <p:cNvPr id="1034" name="Picture 14" descr="IFRC_logo_EN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869" y="6172201"/>
              <a:ext cx="322533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350838"/>
            <a:ext cx="685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1676400"/>
            <a:ext cx="6858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grpSp>
        <p:nvGrpSpPr>
          <p:cNvPr id="1029" name="Group 16"/>
          <p:cNvGrpSpPr>
            <a:grpSpLocks/>
          </p:cNvGrpSpPr>
          <p:nvPr/>
        </p:nvGrpSpPr>
        <p:grpSpPr bwMode="auto">
          <a:xfrm>
            <a:off x="339725" y="339725"/>
            <a:ext cx="1260475" cy="1260475"/>
            <a:chOff x="228600" y="228600"/>
            <a:chExt cx="1260000" cy="1260000"/>
          </a:xfrm>
        </p:grpSpPr>
        <p:sp>
          <p:nvSpPr>
            <p:cNvPr id="18" name="Oval 17"/>
            <p:cNvSpPr/>
            <p:nvPr/>
          </p:nvSpPr>
          <p:spPr>
            <a:xfrm>
              <a:off x="228600" y="228600"/>
              <a:ext cx="1260000" cy="1260000"/>
            </a:xfrm>
            <a:prstGeom prst="ellipse">
              <a:avLst/>
            </a:prstGeom>
            <a:solidFill>
              <a:srgbClr val="CF1C21"/>
            </a:solidFill>
            <a:ln w="31750">
              <a:solidFill>
                <a:schemeClr val="bg1"/>
              </a:solidFill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555" y="625325"/>
              <a:ext cx="1144157" cy="15383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chemeClr val="bg1"/>
                  </a:solidFill>
                </a:rPr>
                <a:t>Training of EMTs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23" r:id="rId8"/>
    <p:sldLayoutId id="2147483731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0850" indent="-177800" algn="l" rtl="0" eaLnBrk="1" fontAlgn="base" hangingPunct="1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27063" indent="-176213" algn="l" rtl="0" eaLnBrk="1" fontAlgn="base" hangingPunct="1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27063" indent="-176213" algn="l" rtl="0" eaLnBrk="1" fontAlgn="base" hangingPunct="1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27063" indent="-176213" algn="l" rtl="0" eaLnBrk="1" fontAlgn="base" hangingPunct="1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Red Cross Red Crescent Emergency Hospital (EMT 2) training model</a:t>
            </a:r>
            <a:endParaRPr lang="nb-NO" dirty="0"/>
          </a:p>
        </p:txBody>
      </p:sp>
      <p:sp>
        <p:nvSpPr>
          <p:cNvPr id="5" name="Plassholder for lysbildenummer 3"/>
          <p:cNvSpPr txBox="1">
            <a:spLocks/>
          </p:cNvSpPr>
          <p:nvPr/>
        </p:nvSpPr>
        <p:spPr>
          <a:xfrm>
            <a:off x="7667625" y="6245225"/>
            <a:ext cx="1019175" cy="4762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1BFAA590-7940-426C-BAAE-26A3F929290B}" type="slidenum">
              <a:rPr lang="nb-NO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6" name="TekstSylinder 5"/>
          <p:cNvSpPr txBox="1"/>
          <p:nvPr/>
        </p:nvSpPr>
        <p:spPr>
          <a:xfrm>
            <a:off x="1691680" y="5288687"/>
            <a:ext cx="22322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/>
              <a:t>Application/</a:t>
            </a:r>
          </a:p>
          <a:p>
            <a:r>
              <a:rPr lang="nb-NO" sz="1400" dirty="0" err="1"/>
              <a:t>selection</a:t>
            </a:r>
            <a:r>
              <a:rPr lang="nb-NO" sz="1400" dirty="0"/>
              <a:t>/</a:t>
            </a:r>
            <a:r>
              <a:rPr lang="nb-NO" sz="1400" dirty="0" err="1"/>
              <a:t>interview</a:t>
            </a:r>
            <a:endParaRPr lang="nb-NO" sz="1400" dirty="0"/>
          </a:p>
        </p:txBody>
      </p:sp>
      <p:sp>
        <p:nvSpPr>
          <p:cNvPr id="7" name="TekstSylinder 6"/>
          <p:cNvSpPr txBox="1"/>
          <p:nvPr/>
        </p:nvSpPr>
        <p:spPr>
          <a:xfrm>
            <a:off x="2631976" y="4719299"/>
            <a:ext cx="22322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/>
              <a:t>Online trainings: (30hrs)</a:t>
            </a:r>
          </a:p>
        </p:txBody>
      </p:sp>
      <p:sp>
        <p:nvSpPr>
          <p:cNvPr id="8" name="TekstSylinder 7"/>
          <p:cNvSpPr txBox="1"/>
          <p:nvPr/>
        </p:nvSpPr>
        <p:spPr>
          <a:xfrm>
            <a:off x="3347864" y="3689729"/>
            <a:ext cx="223224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/>
              <a:t>IMPACT (preparing for </a:t>
            </a:r>
            <a:r>
              <a:rPr lang="nb-NO" sz="1400" dirty="0" err="1"/>
              <a:t>international</a:t>
            </a:r>
            <a:r>
              <a:rPr lang="nb-NO" sz="1400" dirty="0"/>
              <a:t> missions(6 </a:t>
            </a:r>
            <a:r>
              <a:rPr lang="nb-NO" sz="1400" dirty="0" err="1"/>
              <a:t>days</a:t>
            </a:r>
            <a:r>
              <a:rPr lang="nb-NO" sz="1400" dirty="0"/>
              <a:t>)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4520414" y="2960558"/>
            <a:ext cx="22322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/>
              <a:t>Pre-</a:t>
            </a:r>
            <a:r>
              <a:rPr lang="nb-NO" sz="1400" dirty="0" err="1"/>
              <a:t>reading</a:t>
            </a:r>
            <a:r>
              <a:rPr lang="nb-NO" sz="1400" dirty="0"/>
              <a:t> Emergency Hospital training (30hrs)</a:t>
            </a:r>
          </a:p>
        </p:txBody>
      </p:sp>
      <p:sp>
        <p:nvSpPr>
          <p:cNvPr id="10" name="TekstSylinder 9"/>
          <p:cNvSpPr txBox="1"/>
          <p:nvPr/>
        </p:nvSpPr>
        <p:spPr>
          <a:xfrm>
            <a:off x="5437126" y="2240836"/>
            <a:ext cx="22322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/>
              <a:t>Hospital training </a:t>
            </a:r>
          </a:p>
          <a:p>
            <a:r>
              <a:rPr lang="nb-NO" sz="1400" dirty="0"/>
              <a:t>(6 </a:t>
            </a:r>
            <a:r>
              <a:rPr lang="nb-NO" sz="1400" dirty="0" err="1"/>
              <a:t>days</a:t>
            </a:r>
            <a:r>
              <a:rPr lang="nb-NO" sz="1400" dirty="0"/>
              <a:t>, scenario </a:t>
            </a:r>
            <a:r>
              <a:rPr lang="nb-NO" sz="1400" dirty="0" err="1"/>
              <a:t>based</a:t>
            </a:r>
            <a:r>
              <a:rPr lang="nb-NO" sz="1400" dirty="0"/>
              <a:t>)</a:t>
            </a:r>
          </a:p>
        </p:txBody>
      </p:sp>
      <p:sp>
        <p:nvSpPr>
          <p:cNvPr id="11" name="TekstSylinder 10"/>
          <p:cNvSpPr txBox="1"/>
          <p:nvPr/>
        </p:nvSpPr>
        <p:spPr>
          <a:xfrm>
            <a:off x="6752662" y="1622946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 err="1"/>
              <a:t>Ready</a:t>
            </a:r>
            <a:r>
              <a:rPr lang="nb-NO" sz="1400" dirty="0"/>
              <a:t> for </a:t>
            </a:r>
            <a:r>
              <a:rPr lang="nb-NO" sz="1400" dirty="0" err="1"/>
              <a:t>deploymen</a:t>
            </a:r>
            <a:r>
              <a:rPr lang="nb-NO" dirty="0" err="1"/>
              <a:t>t</a:t>
            </a:r>
            <a:endParaRPr lang="nb-NO" dirty="0"/>
          </a:p>
        </p:txBody>
      </p:sp>
      <p:sp>
        <p:nvSpPr>
          <p:cNvPr id="12" name="Ellipse 11"/>
          <p:cNvSpPr/>
          <p:nvPr/>
        </p:nvSpPr>
        <p:spPr>
          <a:xfrm>
            <a:off x="3207207" y="1622946"/>
            <a:ext cx="2050593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Specialist</a:t>
            </a:r>
            <a:r>
              <a:rPr lang="nb-NO" dirty="0">
                <a:solidFill>
                  <a:schemeClr val="tx1"/>
                </a:solidFill>
              </a:rPr>
              <a:t> trainings</a:t>
            </a:r>
          </a:p>
        </p:txBody>
      </p:sp>
      <p:cxnSp>
        <p:nvCxnSpPr>
          <p:cNvPr id="14" name="Rett pilkobling 13"/>
          <p:cNvCxnSpPr/>
          <p:nvPr/>
        </p:nvCxnSpPr>
        <p:spPr>
          <a:xfrm flipV="1">
            <a:off x="3923928" y="2269277"/>
            <a:ext cx="5037398" cy="3542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kstSylinder 14"/>
          <p:cNvSpPr txBox="1"/>
          <p:nvPr/>
        </p:nvSpPr>
        <p:spPr>
          <a:xfrm>
            <a:off x="5757478" y="4521395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 </a:t>
            </a:r>
            <a:r>
              <a:rPr lang="nb-NO" dirty="0" err="1"/>
              <a:t>year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1289994"/>
      </p:ext>
    </p:extLst>
  </p:cSld>
  <p:clrMapOvr>
    <a:masterClrMapping/>
  </p:clrMapOvr>
</p:sld>
</file>

<file path=ppt/theme/theme1.xml><?xml version="1.0" encoding="utf-8"?>
<a:theme xmlns:a="http://schemas.openxmlformats.org/drawingml/2006/main" name="IFRC_2010 presentation-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IFRC_2010 presentation-EN</Template>
  <TotalTime>1717</TotalTime>
  <Words>59</Words>
  <Application>Microsoft Office PowerPoint</Application>
  <PresentationFormat>Skjermfremvisning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Wingdings</vt:lpstr>
      <vt:lpstr>IFRC_2010 presentation-EN</vt:lpstr>
      <vt:lpstr>The Red Cross Red Crescent Emergency Hospital (EMT 2) training model</vt:lpstr>
    </vt:vector>
  </TitlesOfParts>
  <Company>IFRC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Panu SAARISTO</dc:creator>
  <cp:lastModifiedBy>Olav Aasland</cp:lastModifiedBy>
  <cp:revision>30</cp:revision>
  <dcterms:created xsi:type="dcterms:W3CDTF">2016-11-21T13:10:43Z</dcterms:created>
  <dcterms:modified xsi:type="dcterms:W3CDTF">2024-11-05T06:33:10Z</dcterms:modified>
</cp:coreProperties>
</file>