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72" r:id="rId14"/>
    <p:sldId id="274" r:id="rId15"/>
    <p:sldId id="2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91C0A-AFA5-43EA-B2AA-915C427CB8E5}">
          <p14:sldIdLst>
            <p14:sldId id="256"/>
            <p14:sldId id="258"/>
            <p14:sldId id="261"/>
            <p14:sldId id="262"/>
            <p14:sldId id="263"/>
            <p14:sldId id="269"/>
            <p14:sldId id="270"/>
            <p14:sldId id="271"/>
            <p14:sldId id="264"/>
            <p14:sldId id="272"/>
            <p14:sldId id="274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3FF46-F67C-4E1E-9F82-A096DEAB0EEB}" v="3919" dt="2021-04-03T19:18:3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221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DCB8-2920-43D3-8D37-5358447F738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17C-7CA2-4BC5-932E-39C31267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A4F-5082-4D2F-B58C-5CA559A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FF98-F1C9-4DA3-AC41-551F1EA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CFF-71E0-4569-A5C5-0E8FEF9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E00-C2A2-4FF2-A86B-090E9DC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8D2-A92D-49FA-B39D-99CBE5C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3-77C1-4E8E-BC40-CA5C63D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666B-10FF-40BB-AF32-3842940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6374-5DC4-4EEF-8546-E18386B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298-50B7-401C-BA79-41C583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163-3283-489E-9CD0-53CD7D6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832C-CB1F-498D-B57D-5C4C8EAB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0BDE-ECA5-4DFA-81AA-0C8C1086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5D0-8BB3-44C2-99D7-46FDE25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B1C-3184-4FC8-8F9F-57809D7A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E2B-4AEF-46A1-9998-2C0BBF9B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0D3-9942-4C3C-BB8D-19F8FEC9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F04-CFBA-454B-A785-540F219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72C-A9D8-4C09-B712-A49F369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C128-17C4-46E6-A6E9-6B6274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2E9-663F-49DE-8970-702D9BA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2BB-2345-475D-B638-50D6FB7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10A7-E802-409C-9268-4ED2BEB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0F7-A4B4-42A7-8517-85C5F9A8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46CD-B489-44DE-8EEE-7189714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6AB-F6EC-45A9-8612-64AB37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84F5-C32A-4A47-933E-EF22E84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07AA-8650-404D-A349-53A61C5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7363-07AE-4848-85F9-41D30922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C951-6FA3-4988-88B1-EACA17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E6DF-7CE1-4048-8A80-20A9C7D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E437-0E62-4F03-A56F-2BFE24A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4AA-48FA-42F3-93DE-132A99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D29D-19D9-4FC7-B119-8DF43082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D3B4-440E-454B-9B8E-BD071946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5E8-BAC1-4FCB-8F7C-B0F680EE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B9E8-798F-423B-B411-B2976149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E8A3-49A3-4721-B39C-C0911E7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EDBC-6F74-4377-9F19-09C217B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C0A4-FAA1-4F4A-AD93-E229CE7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2B8-50A0-4CBC-97DA-7E2E97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C768-AA7A-4A1C-B964-32EB9EF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C09A-3AA2-4E88-8407-B49F01E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5077-A49B-446E-A25A-4D8DC4EE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3721-6DDA-44EF-B39B-07D1806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5BAC-9690-4A05-B32C-F180412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AEAD-B9AA-4322-A08A-5DC1DC2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E54-AAB0-4535-A539-321D39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112-FA13-4489-BCD3-8B9B39EA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DB5C-548B-48BC-8C08-E1586C2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38EB-1ECE-4A81-A450-F91AB66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0F4-7A55-4435-A1DA-AA5296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7048-1253-4076-8286-EFBAA24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ECE-F14D-4B42-895E-5E006636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B75F9-BF61-46EA-8CB0-AF40A46D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D89D-5BA5-4930-A1D4-C2827CA3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3F0D-589B-4BD9-8F62-2D4D1C36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793-B295-4AB9-8860-CA194D6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20A5-2E30-4F90-B38F-4678A7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9998-F8F5-4E22-9F51-B5E3E1F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9A8-0A8F-407F-8163-92DFAC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EA11-554A-4293-AD3C-FA99CDBC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B7C-7DEF-4386-A945-D8DC4993CF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56DF-F052-43DD-8223-BDF097F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4BC-E9AD-45C9-B17E-CD8802A5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91019/91019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vishay.com/docs/91019/91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onsemi.com/pdf/datasheet/mur420-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3" Type="http://schemas.openxmlformats.org/officeDocument/2006/relationships/image" Target="../media/image15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7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96312A-2EE0-42D4-B748-8A534C4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87800"/>
            <a:ext cx="4032504" cy="241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EC5D2-A916-439C-8AFF-346A0F0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866819"/>
            <a:ext cx="8172450" cy="562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/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blipFill>
                <a:blip r:embed="rId4"/>
                <a:stretch>
                  <a:fillRect l="-1966" r="-14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0C115-533E-4E3A-A278-AE072172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839" y="4011023"/>
            <a:ext cx="3557735" cy="273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8A58F-CDAA-457B-8D7C-D0837B03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507" y="3936973"/>
            <a:ext cx="3339817" cy="2653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/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blipFill>
                <a:blip r:embed="rId7"/>
                <a:stretch>
                  <a:fillRect l="-1606" r="-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CDF4-98C7-4C45-B5D5-308D80E7F502}"/>
                  </a:ext>
                </a:extLst>
              </p:cNvPr>
              <p:cNvSpPr txBox="1"/>
              <p:nvPr/>
            </p:nvSpPr>
            <p:spPr>
              <a:xfrm>
                <a:off x="3713730" y="3185201"/>
                <a:ext cx="4834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𝒔𝒊𝒎𝒆𝒕𝒓𝒊𝒄𝒐𝒔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𝒂𝒔𝒊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𝒒𝒖𝒆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𝒃𝒂𝒔𝒕𝒂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ECDF4-98C7-4C45-B5D5-308D80E7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30" y="3185201"/>
                <a:ext cx="4834657" cy="276999"/>
              </a:xfrm>
              <a:prstGeom prst="rect">
                <a:avLst/>
              </a:prstGeom>
              <a:blipFill>
                <a:blip r:embed="rId8"/>
                <a:stretch>
                  <a:fillRect l="-631" t="-2222" r="-8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16D53-D4DF-41C8-83AA-951862E6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8" y="5074919"/>
            <a:ext cx="2773624" cy="2470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533642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533642" cy="458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621780" y="1114486"/>
                <a:ext cx="473706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∗670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1114486"/>
                <a:ext cx="4737066" cy="319318"/>
              </a:xfrm>
              <a:prstGeom prst="rect">
                <a:avLst/>
              </a:prstGeom>
              <a:blipFill>
                <a:blip r:embed="rId7"/>
                <a:stretch>
                  <a:fillRect l="-2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blipFill>
                <a:blip r:embed="rId8"/>
                <a:stretch>
                  <a:fillRect l="-745" r="-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512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𝑟𝑒𝑐𝑜𝑟𝑑𝑎𝑟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5123582" cy="276999"/>
              </a:xfrm>
              <a:prstGeom prst="rect">
                <a:avLst/>
              </a:prstGeom>
              <a:blipFill>
                <a:blip r:embed="rId9"/>
                <a:stretch>
                  <a:fillRect l="-476" t="-2174" r="-11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/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39.38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blipFill>
                <a:blip r:embed="rId10"/>
                <a:stretch>
                  <a:fillRect l="-1818" r="-1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7EDEC-5015-496A-AB3F-2C1F45BFBE6D}"/>
                  </a:ext>
                </a:extLst>
              </p:cNvPr>
              <p:cNvSpPr txBox="1"/>
              <p:nvPr/>
            </p:nvSpPr>
            <p:spPr>
              <a:xfrm>
                <a:off x="6517158" y="4331436"/>
                <a:ext cx="5136150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𝐼𝑂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𝐺𝐺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7EDEC-5015-496A-AB3F-2C1F45BF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58" y="4331436"/>
                <a:ext cx="5136150" cy="912045"/>
              </a:xfrm>
              <a:prstGeom prst="rect">
                <a:avLst/>
              </a:prstGeom>
              <a:blipFill>
                <a:blip r:embed="rId11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11E1EB-69C8-40FC-8C36-AF3BC4B8AEFA}"/>
                  </a:ext>
                </a:extLst>
              </p:cNvPr>
              <p:cNvSpPr txBox="1"/>
              <p:nvPr/>
            </p:nvSpPr>
            <p:spPr>
              <a:xfrm>
                <a:off x="4845932" y="5680819"/>
                <a:ext cx="69495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/>
                <a:r>
                  <a:rPr lang="en-US" b="0" dirty="0" err="1"/>
                  <a:t>Probablemente</a:t>
                </a:r>
                <a:r>
                  <a:rPr lang="en-US" b="0" dirty="0"/>
                  <a:t> </a:t>
                </a:r>
                <a:r>
                  <a:rPr lang="en-US" b="0" dirty="0" err="1"/>
                  <a:t>tenga</a:t>
                </a:r>
                <a:r>
                  <a:rPr lang="en-US" b="0" dirty="0"/>
                  <a:t> que </a:t>
                </a:r>
                <a:r>
                  <a:rPr lang="en-US" b="0" dirty="0" err="1"/>
                  <a:t>ver</a:t>
                </a:r>
                <a:r>
                  <a:rPr lang="en-US" b="0" dirty="0"/>
                  <a:t> con </a:t>
                </a:r>
                <a:r>
                  <a:rPr lang="en-US" b="0" dirty="0" err="1"/>
                  <a:t>Rds</a:t>
                </a:r>
                <a:r>
                  <a:rPr lang="en-US" b="0" dirty="0"/>
                  <a:t> [</a:t>
                </a:r>
                <a:r>
                  <a:rPr lang="en-US" b="0" dirty="0" err="1"/>
                  <a:t>preguntar</a:t>
                </a:r>
                <a:r>
                  <a:rPr lang="en-US" b="0" dirty="0"/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11E1EB-69C8-40FC-8C36-AF3BC4B8A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32" y="5680819"/>
                <a:ext cx="6949531" cy="553998"/>
              </a:xfrm>
              <a:prstGeom prst="rect">
                <a:avLst/>
              </a:prstGeom>
              <a:blipFill>
                <a:blip r:embed="rId12"/>
                <a:stretch>
                  <a:fillRect l="-2105" t="-109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2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6193623" y="301426"/>
                <a:ext cx="217546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𝐶𝑎𝑙𝑐𝑢𝑙𝑜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23" y="301426"/>
                <a:ext cx="2175467" cy="299249"/>
              </a:xfrm>
              <a:prstGeom prst="rect">
                <a:avLst/>
              </a:prstGeom>
              <a:blipFill>
                <a:blip r:embed="rId3"/>
                <a:stretch>
                  <a:fillRect l="-392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C166D64-97B3-4352-9228-241F39C68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38" y="4435482"/>
            <a:ext cx="1836425" cy="14331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439D-FBFF-4856-9A96-6601AA1941B4}"/>
              </a:ext>
            </a:extLst>
          </p:cNvPr>
          <p:cNvGrpSpPr/>
          <p:nvPr/>
        </p:nvGrpSpPr>
        <p:grpSpPr>
          <a:xfrm>
            <a:off x="6130781" y="782600"/>
            <a:ext cx="5492673" cy="3171228"/>
            <a:chOff x="6130781" y="782600"/>
            <a:chExt cx="5492673" cy="317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E414-7001-44B0-8FFD-73870ED4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781" y="782600"/>
              <a:ext cx="5492673" cy="224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A6F31-06E5-481D-94D4-EC29C7F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0781" y="2987040"/>
              <a:ext cx="5459509" cy="96678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C4F69-1958-4FED-92AD-B8F5E4111DC7}"/>
                  </a:ext>
                </a:extLst>
              </p:cNvPr>
              <p:cNvSpPr txBox="1"/>
              <p:nvPr/>
            </p:nvSpPr>
            <p:spPr>
              <a:xfrm>
                <a:off x="6861721" y="4285858"/>
                <a:ext cx="133421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C4F69-1958-4FED-92AD-B8F5E4111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21" y="4285858"/>
                <a:ext cx="1334211" cy="299249"/>
              </a:xfrm>
              <a:prstGeom prst="rect">
                <a:avLst/>
              </a:prstGeom>
              <a:blipFill>
                <a:blip r:embed="rId7"/>
                <a:stretch>
                  <a:fillRect l="-4128" r="-367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B327E1-033C-4C33-AA1C-DCA9DD2E648C}"/>
                  </a:ext>
                </a:extLst>
              </p:cNvPr>
              <p:cNvSpPr txBox="1"/>
              <p:nvPr/>
            </p:nvSpPr>
            <p:spPr>
              <a:xfrm>
                <a:off x="9454983" y="4285858"/>
                <a:ext cx="133421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B327E1-033C-4C33-AA1C-DCA9DD2E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983" y="4285858"/>
                <a:ext cx="1334211" cy="299249"/>
              </a:xfrm>
              <a:prstGeom prst="rect">
                <a:avLst/>
              </a:prstGeom>
              <a:blipFill>
                <a:blip r:embed="rId8"/>
                <a:stretch>
                  <a:fillRect l="-4110" r="-319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A629C50-DC98-47D3-84A5-1AE46D822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4642" y="4585107"/>
            <a:ext cx="2212978" cy="1431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/>
              <p:nvPr/>
            </p:nvSpPr>
            <p:spPr>
              <a:xfrm>
                <a:off x="1280160" y="6134726"/>
                <a:ext cx="10154511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=28.8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b="0" dirty="0"/>
                  <a:t> [</a:t>
                </a:r>
                <a:r>
                  <a:rPr lang="en-US" b="0" dirty="0" err="1"/>
                  <a:t>preguntar</a:t>
                </a:r>
                <a:r>
                  <a:rPr lang="en-US" b="0" dirty="0"/>
                  <a:t>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6134726"/>
                <a:ext cx="10154511" cy="531749"/>
              </a:xfrm>
              <a:prstGeom prst="rect">
                <a:avLst/>
              </a:prstGeom>
              <a:blipFill>
                <a:blip r:embed="rId10"/>
                <a:stretch>
                  <a:fillRect r="-1321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41434-BAD0-413F-AC33-8559C14383A1}"/>
              </a:ext>
            </a:extLst>
          </p:cNvPr>
          <p:cNvCxnSpPr>
            <a:cxnSpLocks/>
          </p:cNvCxnSpPr>
          <p:nvPr/>
        </p:nvCxnSpPr>
        <p:spPr>
          <a:xfrm>
            <a:off x="2438400" y="3299460"/>
            <a:ext cx="220980" cy="1285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9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1525926" y="233185"/>
                <a:ext cx="9914702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𝑐𝑎𝑝𝑎𝑐𝑖𝑑𝑎𝑑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La idea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medir</a:t>
                </a:r>
                <a:r>
                  <a:rPr lang="en-US" dirty="0"/>
                  <a:t> ese </a:t>
                </a:r>
                <a:r>
                  <a:rPr lang="en-US" dirty="0" err="1"/>
                  <a:t>salto</a:t>
                </a:r>
                <a:r>
                  <a:rPr lang="en-US" dirty="0"/>
                  <a:t> de carga, </a:t>
                </a:r>
                <a:r>
                  <a:rPr lang="en-US" b="1" dirty="0"/>
                  <a:t>que </a:t>
                </a:r>
                <a:r>
                  <a:rPr lang="en-US" b="1" dirty="0" err="1"/>
                  <a:t>pasa</a:t>
                </a:r>
                <a:r>
                  <a:rPr lang="en-US" b="1" dirty="0"/>
                  <a:t> una sola </a:t>
                </a:r>
                <a:r>
                  <a:rPr lang="en-US" b="1" dirty="0" err="1"/>
                  <a:t>vez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el </a:t>
                </a:r>
                <a:r>
                  <a:rPr lang="en-US" b="1" dirty="0" err="1"/>
                  <a:t>grafico</a:t>
                </a:r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26" y="233185"/>
                <a:ext cx="9914702" cy="576248"/>
              </a:xfrm>
              <a:prstGeom prst="rect">
                <a:avLst/>
              </a:prstGeom>
              <a:blipFill>
                <a:blip r:embed="rId2"/>
                <a:stretch>
                  <a:fillRect l="-1414" b="-2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41F02-D5E1-4614-AB72-4126E26E83A2}"/>
              </a:ext>
            </a:extLst>
          </p:cNvPr>
          <p:cNvGrpSpPr/>
          <p:nvPr/>
        </p:nvGrpSpPr>
        <p:grpSpPr>
          <a:xfrm>
            <a:off x="1276458" y="917041"/>
            <a:ext cx="5450739" cy="4477645"/>
            <a:chOff x="6115158" y="939901"/>
            <a:chExt cx="5450739" cy="44776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60EFCF-5481-41C0-9A7A-63AB1ED8D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158" y="939901"/>
              <a:ext cx="5450739" cy="447764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8CA07C-9989-4F4C-9D5C-8451660FAD58}"/>
                </a:ext>
              </a:extLst>
            </p:cNvPr>
            <p:cNvGrpSpPr/>
            <p:nvPr/>
          </p:nvGrpSpPr>
          <p:grpSpPr>
            <a:xfrm>
              <a:off x="7475220" y="3147060"/>
              <a:ext cx="1268187" cy="1291089"/>
              <a:chOff x="7475220" y="3147060"/>
              <a:chExt cx="1268187" cy="129108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E83EB-D7E0-4EDD-835A-D82EE72ABA85}"/>
                  </a:ext>
                </a:extLst>
              </p:cNvPr>
              <p:cNvCxnSpPr/>
              <p:nvPr/>
            </p:nvCxnSpPr>
            <p:spPr>
              <a:xfrm>
                <a:off x="7799070" y="3147060"/>
                <a:ext cx="0" cy="1005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F5E2DA2-B5CB-4776-B1E8-B4BCCAB69FFE}"/>
                  </a:ext>
                </a:extLst>
              </p:cNvPr>
              <p:cNvCxnSpPr/>
              <p:nvPr/>
            </p:nvCxnSpPr>
            <p:spPr>
              <a:xfrm>
                <a:off x="8675370" y="3147060"/>
                <a:ext cx="0" cy="1005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31662E-B6C0-49E3-81F1-D4DAE27CB8D6}"/>
                  </a:ext>
                </a:extLst>
              </p:cNvPr>
              <p:cNvSpPr txBox="1"/>
              <p:nvPr/>
            </p:nvSpPr>
            <p:spPr>
              <a:xfrm>
                <a:off x="7673875" y="4191928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3,2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A88ACA-5B32-4C22-8D79-44862092E44A}"/>
                  </a:ext>
                </a:extLst>
              </p:cNvPr>
              <p:cNvCxnSpPr/>
              <p:nvPr/>
            </p:nvCxnSpPr>
            <p:spPr>
              <a:xfrm>
                <a:off x="747522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9DEF5AB-4D0E-465D-9EEF-FBA88BD03BE4}"/>
                  </a:ext>
                </a:extLst>
              </p:cNvPr>
              <p:cNvCxnSpPr/>
              <p:nvPr/>
            </p:nvCxnSpPr>
            <p:spPr>
              <a:xfrm>
                <a:off x="760730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3B4A24-B156-408D-9DDD-1B24ABBBD64E}"/>
                  </a:ext>
                </a:extLst>
              </p:cNvPr>
              <p:cNvCxnSpPr/>
              <p:nvPr/>
            </p:nvCxnSpPr>
            <p:spPr>
              <a:xfrm>
                <a:off x="775970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B0FE82-1AB9-4EB2-9815-E0AFEF4C4CE0}"/>
                  </a:ext>
                </a:extLst>
              </p:cNvPr>
              <p:cNvCxnSpPr/>
              <p:nvPr/>
            </p:nvCxnSpPr>
            <p:spPr>
              <a:xfrm>
                <a:off x="790194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0AF22C-81A7-49B1-97ED-91814C0B0B82}"/>
                  </a:ext>
                </a:extLst>
              </p:cNvPr>
              <p:cNvCxnSpPr/>
              <p:nvPr/>
            </p:nvCxnSpPr>
            <p:spPr>
              <a:xfrm>
                <a:off x="860806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D01D9E-D24E-4CC9-B494-123CC280B428}"/>
                  </a:ext>
                </a:extLst>
              </p:cNvPr>
              <p:cNvCxnSpPr/>
              <p:nvPr/>
            </p:nvCxnSpPr>
            <p:spPr>
              <a:xfrm>
                <a:off x="8481060" y="3822700"/>
                <a:ext cx="0" cy="3124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164727-8E02-45E9-8B10-41EBED4A8A86}"/>
                  </a:ext>
                </a:extLst>
              </p:cNvPr>
              <p:cNvSpPr txBox="1"/>
              <p:nvPr/>
            </p:nvSpPr>
            <p:spPr>
              <a:xfrm>
                <a:off x="8395235" y="4191927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9.5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/>
              <p:nvPr/>
            </p:nvSpPr>
            <p:spPr>
              <a:xfrm>
                <a:off x="7178040" y="1272540"/>
                <a:ext cx="43942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𝑡𝑟𝑎𝑛𝑠𝑖𝑐𝑖𝑜𝑛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272540"/>
                <a:ext cx="4394216" cy="553998"/>
              </a:xfrm>
              <a:prstGeom prst="rect">
                <a:avLst/>
              </a:prstGeom>
              <a:blipFill>
                <a:blip r:embed="rId4"/>
                <a:stretch>
                  <a:fillRect l="-278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C854300-5389-4250-9165-11489AA0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1965795"/>
            <a:ext cx="1790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/>
              <p:nvPr/>
            </p:nvSpPr>
            <p:spPr>
              <a:xfrm>
                <a:off x="9319260" y="2080260"/>
                <a:ext cx="888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60" y="2080260"/>
                <a:ext cx="888705" cy="276999"/>
              </a:xfrm>
              <a:prstGeom prst="rect">
                <a:avLst/>
              </a:prstGeom>
              <a:blipFill>
                <a:blip r:embed="rId6"/>
                <a:stretch>
                  <a:fillRect l="-2740" r="-61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/>
              <p:nvPr/>
            </p:nvSpPr>
            <p:spPr>
              <a:xfrm>
                <a:off x="7241299" y="2861243"/>
                <a:ext cx="399590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=(9.5−3.2)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99" y="2861243"/>
                <a:ext cx="3995902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/>
              <p:nvPr/>
            </p:nvSpPr>
            <p:spPr>
              <a:xfrm>
                <a:off x="7594611" y="3634904"/>
                <a:ext cx="3352777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11" y="3634904"/>
                <a:ext cx="3352777" cy="463781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E12F5E-6F84-4FA5-96BA-A292BE8C13CB}"/>
                  </a:ext>
                </a:extLst>
              </p:cNvPr>
              <p:cNvSpPr txBox="1"/>
              <p:nvPr/>
            </p:nvSpPr>
            <p:spPr>
              <a:xfrm>
                <a:off x="6956981" y="4892963"/>
                <a:ext cx="3587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𝐴𝑠𝑢𝑚𝑖𝑚𝑜𝑠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𝑒𝑠𝑡𝑎𝑏𝑎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E12F5E-6F84-4FA5-96BA-A292BE8C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81" y="4892963"/>
                <a:ext cx="3587649" cy="276999"/>
              </a:xfrm>
              <a:prstGeom prst="rect">
                <a:avLst/>
              </a:prstGeom>
              <a:blipFill>
                <a:blip r:embed="rId9"/>
                <a:stretch>
                  <a:fillRect l="-1188" r="-10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4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D06C3-8574-4FBA-BEC8-E70A01C2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0" y="914400"/>
            <a:ext cx="11058510" cy="52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Datasheet:</a:t>
            </a:r>
          </a:p>
          <a:p>
            <a:r>
              <a:rPr lang="en-US" dirty="0" err="1"/>
              <a:t>Obtener</a:t>
            </a:r>
            <a:r>
              <a:rPr lang="en-US" dirty="0"/>
              <a:t> C</a:t>
            </a:r>
            <a:r>
              <a:rPr lang="en-US" baseline="-25000" dirty="0"/>
              <a:t> cgd1</a:t>
            </a:r>
            <a:r>
              <a:rPr lang="en-US" dirty="0"/>
              <a:t> y C</a:t>
            </a:r>
            <a:r>
              <a:rPr lang="en-US" baseline="-25000" dirty="0"/>
              <a:t> cgd2</a:t>
            </a:r>
            <a:r>
              <a:rPr lang="en-US" dirty="0"/>
              <a:t>  (</a:t>
            </a:r>
            <a:r>
              <a:rPr lang="en-US" dirty="0" err="1"/>
              <a:t>Cgd</a:t>
            </a:r>
            <a:r>
              <a:rPr lang="en-US" dirty="0"/>
              <a:t> </a:t>
            </a:r>
            <a:r>
              <a:rPr lang="en-US" dirty="0" err="1"/>
              <a:t>cambiaba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la tension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Vgs</a:t>
            </a:r>
            <a:r>
              <a:rPr lang="en-US" dirty="0"/>
              <a:t>)</a:t>
            </a:r>
          </a:p>
          <a:p>
            <a:r>
              <a:rPr lang="en-US" dirty="0" err="1"/>
              <a:t>Obtener</a:t>
            </a:r>
            <a:r>
              <a:rPr lang="en-US" dirty="0"/>
              <a:t> Cgs</a:t>
            </a:r>
          </a:p>
          <a:p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Vgs</a:t>
            </a:r>
            <a:endParaRPr lang="en-US" dirty="0"/>
          </a:p>
          <a:p>
            <a:r>
              <a:rPr lang="en-US" dirty="0"/>
              <a:t>No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deberia</a:t>
            </a:r>
            <a:r>
              <a:rPr lang="en-US" dirty="0"/>
              <a:t> ser mas </a:t>
            </a:r>
            <a:r>
              <a:rPr lang="en-US" dirty="0" err="1"/>
              <a:t>notoria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Vgs</a:t>
            </a:r>
            <a:r>
              <a:rPr lang="en-US" dirty="0"/>
              <a:t>(</a:t>
            </a:r>
            <a:r>
              <a:rPr lang="en-US" dirty="0" err="1"/>
              <a:t>th</a:t>
            </a:r>
            <a:r>
              <a:rPr lang="en-US" dirty="0"/>
              <a:t>) =&gt; </a:t>
            </a:r>
            <a:r>
              <a:rPr lang="en-US" dirty="0" err="1"/>
              <a:t>Puede</a:t>
            </a:r>
            <a:r>
              <a:rPr lang="en-US" dirty="0"/>
              <a:t> ser que el </a:t>
            </a:r>
            <a:r>
              <a:rPr lang="en-US" dirty="0" err="1"/>
              <a:t>modelo</a:t>
            </a:r>
            <a:r>
              <a:rPr lang="en-US" dirty="0"/>
              <a:t> de spice no sea el </a:t>
            </a:r>
            <a:r>
              <a:rPr lang="en-US" dirty="0" err="1"/>
              <a:t>indicado</a:t>
            </a:r>
            <a:r>
              <a:rPr lang="en-US" dirty="0"/>
              <a:t> y me </a:t>
            </a:r>
            <a:r>
              <a:rPr lang="en-US" dirty="0" err="1"/>
              <a:t>tenga</a:t>
            </a:r>
            <a:r>
              <a:rPr lang="en-US" dirty="0"/>
              <a:t> que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3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1FB5-A361-4DC1-94A3-50C06DD2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547965"/>
            <a:ext cx="9090660" cy="2906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8412CD-9ABA-4831-8D7A-FDDDD8993670}"/>
              </a:ext>
            </a:extLst>
          </p:cNvPr>
          <p:cNvSpPr/>
          <p:nvPr/>
        </p:nvSpPr>
        <p:spPr>
          <a:xfrm>
            <a:off x="1485900" y="3901440"/>
            <a:ext cx="915543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/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blipFill>
                <a:blip r:embed="rId5"/>
                <a:stretch>
                  <a:fillRect l="-225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/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blipFill>
                <a:blip r:embed="rId6"/>
                <a:stretch>
                  <a:fillRect l="-2230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/>
              <p:nvPr/>
            </p:nvSpPr>
            <p:spPr>
              <a:xfrm>
                <a:off x="5212080" y="5944609"/>
                <a:ext cx="4367991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𝑐𝑟𝑒𝑜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𝑑𝑒𝑏𝑒𝑟𝑖𝑎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944609"/>
                <a:ext cx="4367991" cy="580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2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386D8-72B5-4B3B-AEEA-0C9E7AB9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9" y="2473934"/>
            <a:ext cx="8260080" cy="265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EDF9-0866-4A5E-974E-6BAE3757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" y="5387340"/>
            <a:ext cx="3144189" cy="12487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49830-9B34-47CC-A625-CB451EED6261}"/>
              </a:ext>
            </a:extLst>
          </p:cNvPr>
          <p:cNvSpPr txBox="1">
            <a:spLocks/>
          </p:cNvSpPr>
          <p:nvPr/>
        </p:nvSpPr>
        <p:spPr>
          <a:xfrm>
            <a:off x="4671060" y="5387340"/>
            <a:ext cx="6972300" cy="110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Vgs</a:t>
            </a:r>
            <a:r>
              <a:rPr lang="en-US" dirty="0"/>
              <a:t>  = 0  =&gt; </a:t>
            </a:r>
            <a:r>
              <a:rPr lang="en-US" dirty="0" err="1"/>
              <a:t>nos</a:t>
            </a:r>
            <a:r>
              <a:rPr lang="en-US" dirty="0"/>
              <a:t> dan Cgd1 (</a:t>
            </a:r>
            <a:r>
              <a:rPr lang="en-US" dirty="0" err="1"/>
              <a:t>estado</a:t>
            </a:r>
            <a:r>
              <a:rPr lang="en-US" dirty="0"/>
              <a:t> OFF).</a:t>
            </a:r>
          </a:p>
          <a:p>
            <a:pPr marL="0" indent="0">
              <a:buNone/>
            </a:pPr>
            <a:r>
              <a:rPr lang="en-US" dirty="0" err="1"/>
              <a:t>Ciss</a:t>
            </a:r>
            <a:r>
              <a:rPr lang="en-US" dirty="0"/>
              <a:t> = (Cgs + Cgd1)         </a:t>
            </a:r>
            <a:r>
              <a:rPr lang="en-US" dirty="0" err="1"/>
              <a:t>Crss</a:t>
            </a:r>
            <a:r>
              <a:rPr lang="en-US" dirty="0"/>
              <a:t> = Cgd1 = 60pf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5C88B-0FC5-427B-972B-0E3CCB375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99" y="2591321"/>
            <a:ext cx="3207681" cy="265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3B20BC-A6DF-4F17-954C-B084B7F434B2}"/>
              </a:ext>
            </a:extLst>
          </p:cNvPr>
          <p:cNvSpPr/>
          <p:nvPr/>
        </p:nvSpPr>
        <p:spPr>
          <a:xfrm>
            <a:off x="10500360" y="3070860"/>
            <a:ext cx="6248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0C529-CE75-4D99-9F13-86097B010EC4}"/>
              </a:ext>
            </a:extLst>
          </p:cNvPr>
          <p:cNvSpPr/>
          <p:nvPr/>
        </p:nvSpPr>
        <p:spPr>
          <a:xfrm>
            <a:off x="364979" y="4221480"/>
            <a:ext cx="3589800" cy="905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832EC-8EF2-4F11-A43C-46C56E8C0AD6}"/>
              </a:ext>
            </a:extLst>
          </p:cNvPr>
          <p:cNvSpPr/>
          <p:nvPr/>
        </p:nvSpPr>
        <p:spPr>
          <a:xfrm>
            <a:off x="364979" y="2720340"/>
            <a:ext cx="35898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BEC34-1184-413D-8BC0-15E27D9FDB26}"/>
              </a:ext>
            </a:extLst>
          </p:cNvPr>
          <p:cNvSpPr txBox="1"/>
          <p:nvPr/>
        </p:nvSpPr>
        <p:spPr>
          <a:xfrm>
            <a:off x="6843938" y="2095599"/>
            <a:ext cx="3767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Saquemos</a:t>
            </a:r>
            <a:r>
              <a:rPr lang="en-US" dirty="0"/>
              <a:t> tri</a:t>
            </a:r>
          </a:p>
          <a:p>
            <a:endParaRPr lang="en-US" dirty="0"/>
          </a:p>
          <a:p>
            <a:r>
              <a:rPr lang="en-US" dirty="0"/>
              <a:t>Tri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sacarlo</a:t>
            </a:r>
            <a:r>
              <a:rPr lang="en-US" dirty="0"/>
              <a:t> </a:t>
            </a:r>
            <a:r>
              <a:rPr lang="en-US" dirty="0" err="1"/>
              <a:t>evaluando</a:t>
            </a:r>
            <a:r>
              <a:rPr lang="en-US" dirty="0"/>
              <a:t> la </a:t>
            </a:r>
            <a:r>
              <a:rPr lang="en-US" dirty="0" err="1"/>
              <a:t>curva</a:t>
            </a:r>
            <a:r>
              <a:rPr lang="en-US" dirty="0"/>
              <a:t> 1</a:t>
            </a:r>
          </a:p>
          <a:p>
            <a:r>
              <a:rPr lang="en-US" dirty="0" err="1"/>
              <a:t>En</a:t>
            </a:r>
            <a:r>
              <a:rPr lang="en-US" dirty="0"/>
              <a:t> dos puntos,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Vgsth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Vgs</a:t>
            </a:r>
            <a:r>
              <a:rPr lang="en-US" dirty="0"/>
              <a:t> Io.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79A43-31E8-4ED5-914D-35ED43DD8DA4}"/>
                  </a:ext>
                </a:extLst>
              </p:cNvPr>
              <p:cNvSpPr txBox="1"/>
              <p:nvPr/>
            </p:nvSpPr>
            <p:spPr>
              <a:xfrm>
                <a:off x="6957060" y="4080182"/>
                <a:ext cx="378077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𝑟𝑎𝑦𝑎𝑑𝑜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79A43-31E8-4ED5-914D-35ED43DD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60" y="4080182"/>
                <a:ext cx="3780779" cy="298928"/>
              </a:xfrm>
              <a:prstGeom prst="rect">
                <a:avLst/>
              </a:prstGeom>
              <a:blipFill>
                <a:blip r:embed="rId3"/>
                <a:stretch>
                  <a:fillRect l="-1613" r="-96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BA16D53-D4DF-41C8-83AA-951862E66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78" y="5074919"/>
            <a:ext cx="2773624" cy="2470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7E6EC0-AF8A-4673-B1C6-2FA47B53955E}"/>
                  </a:ext>
                </a:extLst>
              </p:cNvPr>
              <p:cNvSpPr txBox="1"/>
              <p:nvPr/>
            </p:nvSpPr>
            <p:spPr>
              <a:xfrm>
                <a:off x="6916504" y="4686300"/>
                <a:ext cx="2969980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670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=8.208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7E6EC0-AF8A-4673-B1C6-2FA47B53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04" y="4686300"/>
                <a:ext cx="2969980" cy="574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E6DDE1-851F-4229-99F0-46A8C0D4C4DA}"/>
                  </a:ext>
                </a:extLst>
              </p:cNvPr>
              <p:cNvSpPr txBox="1"/>
              <p:nvPr/>
            </p:nvSpPr>
            <p:spPr>
              <a:xfrm>
                <a:off x="6957060" y="6100941"/>
                <a:ext cx="2868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E6DDE1-851F-4229-99F0-46A8C0D4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60" y="6100941"/>
                <a:ext cx="2868670" cy="276999"/>
              </a:xfrm>
              <a:prstGeom prst="rect">
                <a:avLst/>
              </a:prstGeom>
              <a:blipFill>
                <a:blip r:embed="rId6"/>
                <a:stretch>
                  <a:fillRect l="-127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76C4B6-A82B-4858-B8CB-F7A8E20079A4}"/>
                  </a:ext>
                </a:extLst>
              </p:cNvPr>
              <p:cNvSpPr txBox="1"/>
              <p:nvPr/>
            </p:nvSpPr>
            <p:spPr>
              <a:xfrm>
                <a:off x="6930130" y="5393620"/>
                <a:ext cx="4946675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+ 8.208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=11.208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76C4B6-A82B-4858-B8CB-F7A8E2007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30" y="5393620"/>
                <a:ext cx="4946675" cy="302519"/>
              </a:xfrm>
              <a:prstGeom prst="rect">
                <a:avLst/>
              </a:prstGeom>
              <a:blipFill>
                <a:blip r:embed="rId7"/>
                <a:stretch>
                  <a:fillRect l="-740" r="-61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25A49CF-6A30-4AE0-AC12-6F59690AD8B1}"/>
              </a:ext>
            </a:extLst>
          </p:cNvPr>
          <p:cNvSpPr txBox="1"/>
          <p:nvPr/>
        </p:nvSpPr>
        <p:spPr>
          <a:xfrm>
            <a:off x="6275463" y="982226"/>
            <a:ext cx="5601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Vgsio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de </a:t>
            </a:r>
            <a:r>
              <a:rPr lang="en-US" dirty="0" err="1"/>
              <a:t>curva</a:t>
            </a:r>
            <a:r>
              <a:rPr lang="en-US" dirty="0"/>
              <a:t> </a:t>
            </a:r>
            <a:r>
              <a:rPr lang="en-US" dirty="0" err="1"/>
              <a:t>Vgs</a:t>
            </a:r>
            <a:r>
              <a:rPr lang="en-US" dirty="0"/>
              <a:t> vs </a:t>
            </a:r>
            <a:r>
              <a:rPr lang="en-US" dirty="0" err="1"/>
              <a:t>corriente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sacarse</a:t>
            </a:r>
            <a:r>
              <a:rPr lang="en-US" dirty="0"/>
              <a:t> con la carga y la </a:t>
            </a:r>
            <a:r>
              <a:rPr lang="en-US" dirty="0" err="1"/>
              <a:t>capacidad</a:t>
            </a:r>
            <a:r>
              <a:rPr lang="en-US" dirty="0"/>
              <a:t> y delta v.</a:t>
            </a:r>
          </a:p>
          <a:p>
            <a:r>
              <a:rPr lang="en-US" dirty="0" err="1"/>
              <a:t>Cuanta</a:t>
            </a:r>
            <a:r>
              <a:rPr lang="en-US" dirty="0"/>
              <a:t> carga </a:t>
            </a:r>
            <a:r>
              <a:rPr lang="en-US" dirty="0" err="1"/>
              <a:t>tengo</a:t>
            </a:r>
            <a:r>
              <a:rPr lang="en-US" dirty="0"/>
              <a:t> q </a:t>
            </a:r>
            <a:r>
              <a:rPr lang="en-US" dirty="0" err="1"/>
              <a:t>meterle</a:t>
            </a:r>
            <a:r>
              <a:rPr lang="en-US" dirty="0"/>
              <a:t> al cap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conmutar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7B282-90F6-4D78-80F0-C8448F74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4" y="1365421"/>
            <a:ext cx="3924300" cy="346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8F8C8-4798-4BB1-A4CF-85C3F1F81B0B}"/>
                  </a:ext>
                </a:extLst>
              </p:cNvPr>
              <p:cNvSpPr txBox="1"/>
              <p:nvPr/>
            </p:nvSpPr>
            <p:spPr>
              <a:xfrm>
                <a:off x="177841" y="535444"/>
                <a:ext cx="1183631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𝑁𝑒𝑐𝑒𝑠𝑖𝑡𝑎𝑚𝑜𝑠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𝑠𝑎𝑐𝑎𝑟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𝐼𝑂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𝑔𝑟𝑎𝑓𝑖𝑐𝑜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𝑃𝑙𝑎𝑛𝑡𝑒𝑎𝑚𝑜𝑠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𝑐𝑎𝑚𝑏𝑖𝑜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𝑒𝑠𝑡𝑎𝑑𝑜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𝑣𝑒𝑚𝑜𝑠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𝑠𝑢𝑐𝑒𝑑𝑒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8F8C8-4798-4BB1-A4CF-85C3F1F81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1" y="535444"/>
                <a:ext cx="11836317" cy="302519"/>
              </a:xfrm>
              <a:prstGeom prst="rect">
                <a:avLst/>
              </a:prstGeom>
              <a:blipFill>
                <a:blip r:embed="rId3"/>
                <a:stretch>
                  <a:fillRect l="-721" r="-25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9C424F-11EB-4FD8-8002-C4BE6A0F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05" y="1801400"/>
            <a:ext cx="3943350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2B2DC-80A2-4BDA-8A5C-B96DB6C43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362" y="1402346"/>
            <a:ext cx="3014663" cy="2656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3B4EAD-DAE1-4C43-98FB-4A3AAFF8F42E}"/>
                  </a:ext>
                </a:extLst>
              </p:cNvPr>
              <p:cNvSpPr txBox="1"/>
              <p:nvPr/>
            </p:nvSpPr>
            <p:spPr>
              <a:xfrm>
                <a:off x="5438169" y="4024493"/>
                <a:ext cx="2566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𝐿𝐿𝐴𝑉𝐸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3B4EAD-DAE1-4C43-98FB-4A3AAFF8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69" y="4024493"/>
                <a:ext cx="2566407" cy="276999"/>
              </a:xfrm>
              <a:prstGeom prst="rect">
                <a:avLst/>
              </a:prstGeom>
              <a:blipFill>
                <a:blip r:embed="rId6"/>
                <a:stretch>
                  <a:fillRect l="-475" r="-7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705F2-C1D3-4733-8750-474B8ED29252}"/>
                  </a:ext>
                </a:extLst>
              </p:cNvPr>
              <p:cNvSpPr txBox="1"/>
              <p:nvPr/>
            </p:nvSpPr>
            <p:spPr>
              <a:xfrm>
                <a:off x="7250432" y="4986899"/>
                <a:ext cx="4692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𝐶𝑎𝑚𝑏𝑖𝑜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𝐿𝐿𝐴𝑉𝐸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705F2-C1D3-4733-8750-474B8ED2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32" y="4986899"/>
                <a:ext cx="4692631" cy="276999"/>
              </a:xfrm>
              <a:prstGeom prst="rect">
                <a:avLst/>
              </a:prstGeom>
              <a:blipFill>
                <a:blip r:embed="rId7"/>
                <a:stretch>
                  <a:fillRect l="-779" r="-7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607A5-E4C8-448D-9CA8-08C8AC77B56A}"/>
                  </a:ext>
                </a:extLst>
              </p:cNvPr>
              <p:cNvSpPr txBox="1"/>
              <p:nvPr/>
            </p:nvSpPr>
            <p:spPr>
              <a:xfrm>
                <a:off x="8204603" y="5810805"/>
                <a:ext cx="1770100" cy="518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B607A5-E4C8-448D-9CA8-08C8AC77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03" y="5810805"/>
                <a:ext cx="1770100" cy="518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4B0CF-8D2A-4B61-AE3F-D49E074C8FF3}"/>
                  </a:ext>
                </a:extLst>
              </p:cNvPr>
              <p:cNvSpPr txBox="1"/>
              <p:nvPr/>
            </p:nvSpPr>
            <p:spPr>
              <a:xfrm>
                <a:off x="5641124" y="4463074"/>
                <a:ext cx="1794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𝑑𝑖𝑜𝑑𝑜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𝑖𝑛𝑣𝑒𝑟𝑠𝑎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4B0CF-8D2A-4B61-AE3F-D49E074C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24" y="4463074"/>
                <a:ext cx="1794017" cy="276999"/>
              </a:xfrm>
              <a:prstGeom prst="rect">
                <a:avLst/>
              </a:prstGeom>
              <a:blipFill>
                <a:blip r:embed="rId9"/>
                <a:stretch>
                  <a:fillRect l="-2712" r="-27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70223-696B-4C4E-81F4-29CBCF0F0D26}"/>
                  </a:ext>
                </a:extLst>
              </p:cNvPr>
              <p:cNvSpPr txBox="1"/>
              <p:nvPr/>
            </p:nvSpPr>
            <p:spPr>
              <a:xfrm>
                <a:off x="8828955" y="5455654"/>
                <a:ext cx="1758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𝑑𝑖𝑜𝑑𝑜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𝑑𝑖𝑟𝑒𝑐𝑡𝑎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70223-696B-4C4E-81F4-29CBCF0F0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5455654"/>
                <a:ext cx="1758751" cy="276999"/>
              </a:xfrm>
              <a:prstGeom prst="rect">
                <a:avLst/>
              </a:prstGeom>
              <a:blipFill>
                <a:blip r:embed="rId10"/>
                <a:stretch>
                  <a:fillRect l="-2768" r="-276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D56DAB-841D-4E6C-8B4C-66B241713AAE}"/>
                  </a:ext>
                </a:extLst>
              </p:cNvPr>
              <p:cNvSpPr txBox="1"/>
              <p:nvPr/>
            </p:nvSpPr>
            <p:spPr>
              <a:xfrm>
                <a:off x="522084" y="5289514"/>
                <a:ext cx="7004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𝒄𝒂𝒎𝒃𝒊𝒐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𝒆𝒔𝒕𝒂𝒅𝒐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𝒎𝒊𝒔𝒎𝒂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𝒎𝒊𝒔𝒎𝒐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𝒔𝒆𝒏𝒕𝒊𝒅𝒐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D56DAB-841D-4E6C-8B4C-66B24171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" y="5289514"/>
                <a:ext cx="7004290" cy="276999"/>
              </a:xfrm>
              <a:prstGeom prst="rect">
                <a:avLst/>
              </a:prstGeom>
              <a:blipFill>
                <a:blip r:embed="rId11"/>
                <a:stretch>
                  <a:fillRect t="-2222" r="-43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07FA01-BA78-4287-BE91-50B26E15D1EA}"/>
              </a:ext>
            </a:extLst>
          </p:cNvPr>
          <p:cNvSpPr/>
          <p:nvPr/>
        </p:nvSpPr>
        <p:spPr>
          <a:xfrm>
            <a:off x="4445415" y="2347116"/>
            <a:ext cx="323076" cy="38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854984-C251-4E29-B29F-61EA7C23A458}"/>
              </a:ext>
            </a:extLst>
          </p:cNvPr>
          <p:cNvSpPr/>
          <p:nvPr/>
        </p:nvSpPr>
        <p:spPr>
          <a:xfrm>
            <a:off x="8667417" y="2457262"/>
            <a:ext cx="323076" cy="38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E4F1AC-E2C7-4340-9EE9-005BF3325F6D}"/>
                  </a:ext>
                </a:extLst>
              </p:cNvPr>
              <p:cNvSpPr txBox="1"/>
              <p:nvPr/>
            </p:nvSpPr>
            <p:spPr>
              <a:xfrm>
                <a:off x="522084" y="5696359"/>
                <a:ext cx="698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𝒄𝒂𝒎𝒃𝒊𝒐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𝒆𝒔𝒕𝒂𝒅𝒐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𝒎𝒊𝒔𝒎𝒂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𝒔𝒊𝒈𝒏𝒐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𝒐𝒑𝒖𝒆𝒔𝒕𝒐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E4F1AC-E2C7-4340-9EE9-005BF332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" y="5696359"/>
                <a:ext cx="6985054" cy="276999"/>
              </a:xfrm>
              <a:prstGeom prst="rect">
                <a:avLst/>
              </a:prstGeom>
              <a:blipFill>
                <a:blip r:embed="rId12"/>
                <a:stretch>
                  <a:fillRect r="-69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8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F8F8C8-4798-4BB1-A4CF-85C3F1F81B0B}"/>
              </a:ext>
            </a:extLst>
          </p:cNvPr>
          <p:cNvSpPr txBox="1"/>
          <p:nvPr/>
        </p:nvSpPr>
        <p:spPr>
          <a:xfrm>
            <a:off x="979120" y="560964"/>
            <a:ext cx="8213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b="0" dirty="0" err="1"/>
              <a:t>Diodo</a:t>
            </a:r>
            <a:r>
              <a:rPr lang="en-US" b="0" dirty="0"/>
              <a:t> MUR460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https://www.onsemi.com/pdf/datasheet/mur420-d.pdf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FCD9-853B-4517-8A01-B3857DD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2" y="1159769"/>
            <a:ext cx="9563395" cy="436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B357B-9DF9-4708-8A14-B058C9BD1905}"/>
              </a:ext>
            </a:extLst>
          </p:cNvPr>
          <p:cNvSpPr/>
          <p:nvPr/>
        </p:nvSpPr>
        <p:spPr>
          <a:xfrm>
            <a:off x="9058275" y="2028825"/>
            <a:ext cx="895350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/>
              <p:nvPr/>
            </p:nvSpPr>
            <p:spPr>
              <a:xfrm>
                <a:off x="1314302" y="5591337"/>
                <a:ext cx="85562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𝑑𝑒𝑠𝑝𝑟𝑒𝑐𝑖𝑎𝑏𝑎𝑚𝑜𝑠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𝑑𝑖𝑜𝑑𝑜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𝑑𝑎𝑏𝑎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02" y="5591337"/>
                <a:ext cx="8556253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0AC349-FF8F-49DB-B6E9-3F7D27B0AED0}"/>
                  </a:ext>
                </a:extLst>
              </p:cNvPr>
              <p:cNvSpPr txBox="1"/>
              <p:nvPr/>
            </p:nvSpPr>
            <p:spPr>
              <a:xfrm>
                <a:off x="3142410" y="6172445"/>
                <a:ext cx="8756180" cy="391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=10.72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simulacion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aprox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10⇒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Despreciamos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0AC349-FF8F-49DB-B6E9-3F7D27B0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10" y="6172445"/>
                <a:ext cx="8756180" cy="391902"/>
              </a:xfrm>
              <a:prstGeom prst="rect">
                <a:avLst/>
              </a:prstGeom>
              <a:blipFill>
                <a:blip r:embed="rId5"/>
                <a:stretch>
                  <a:fillRect l="-97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3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720A7-049A-45D9-B9E0-18E3B202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512" y="571500"/>
            <a:ext cx="6922001" cy="533114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BAE93-770F-432E-8721-90282CDFBC03}"/>
              </a:ext>
            </a:extLst>
          </p:cNvPr>
          <p:cNvCxnSpPr>
            <a:cxnSpLocks/>
          </p:cNvCxnSpPr>
          <p:nvPr/>
        </p:nvCxnSpPr>
        <p:spPr>
          <a:xfrm>
            <a:off x="2767584" y="1877568"/>
            <a:ext cx="5053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FE50D-9843-47A3-87C3-E162DA777A1B}"/>
              </a:ext>
            </a:extLst>
          </p:cNvPr>
          <p:cNvCxnSpPr/>
          <p:nvPr/>
        </p:nvCxnSpPr>
        <p:spPr>
          <a:xfrm flipH="1">
            <a:off x="7949184" y="1767840"/>
            <a:ext cx="554736" cy="17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BB3197-1D06-4FE7-BFEE-D56D2B6F512C}"/>
                  </a:ext>
                </a:extLst>
              </p:cNvPr>
              <p:cNvSpPr txBox="1"/>
              <p:nvPr/>
            </p:nvSpPr>
            <p:spPr>
              <a:xfrm>
                <a:off x="8353625" y="1508236"/>
                <a:ext cx="3313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𝑙𝑙𝑎𝑣𝑒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𝑎𝑏𝑖𝑒𝑟𝑡𝑎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BB3197-1D06-4FE7-BFEE-D56D2B6F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625" y="1508236"/>
                <a:ext cx="33133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541F54-1B08-4CE4-9D92-1F8BC94967CB}"/>
                  </a:ext>
                </a:extLst>
              </p:cNvPr>
              <p:cNvSpPr txBox="1"/>
              <p:nvPr/>
            </p:nvSpPr>
            <p:spPr>
              <a:xfrm>
                <a:off x="8601456" y="2307336"/>
                <a:ext cx="114191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541F54-1B08-4CE4-9D92-1F8BC949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456" y="2307336"/>
                <a:ext cx="1141916" cy="302519"/>
              </a:xfrm>
              <a:prstGeom prst="rect">
                <a:avLst/>
              </a:prstGeom>
              <a:blipFill>
                <a:blip r:embed="rId4"/>
                <a:stretch>
                  <a:fillRect l="-4278" r="-4278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ECF9B4-7B53-4AAA-A6FF-623BE85CAF53}"/>
              </a:ext>
            </a:extLst>
          </p:cNvPr>
          <p:cNvCxnSpPr/>
          <p:nvPr/>
        </p:nvCxnSpPr>
        <p:spPr>
          <a:xfrm>
            <a:off x="2279904" y="1508236"/>
            <a:ext cx="384048" cy="25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022B2E-047E-4BC9-A055-C991BFE78118}"/>
                  </a:ext>
                </a:extLst>
              </p:cNvPr>
              <p:cNvSpPr txBox="1"/>
              <p:nvPr/>
            </p:nvSpPr>
            <p:spPr>
              <a:xfrm>
                <a:off x="1438656" y="1094232"/>
                <a:ext cx="1271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=10.72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022B2E-047E-4BC9-A055-C991BFE78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56" y="1094232"/>
                <a:ext cx="1271951" cy="276999"/>
              </a:xfrm>
              <a:prstGeom prst="rect">
                <a:avLst/>
              </a:prstGeom>
              <a:blipFill>
                <a:blip r:embed="rId5"/>
                <a:stretch>
                  <a:fillRect l="-3828" r="-38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8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16D53-D4DF-41C8-83AA-951862E6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8" y="5074919"/>
            <a:ext cx="2773624" cy="2470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811859" cy="50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811859" cy="503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711961" cy="48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670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711961" cy="485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751320" y="1242060"/>
                <a:ext cx="204389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20" y="1242060"/>
                <a:ext cx="2043893" cy="299569"/>
              </a:xfrm>
              <a:prstGeom prst="rect">
                <a:avLst/>
              </a:prstGeom>
              <a:blipFill>
                <a:blip r:embed="rId7"/>
                <a:stretch>
                  <a:fillRect l="-1791" r="-417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32368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323683" cy="302519"/>
              </a:xfrm>
              <a:prstGeom prst="rect">
                <a:avLst/>
              </a:prstGeom>
              <a:blipFill>
                <a:blip r:embed="rId8"/>
                <a:stretch>
                  <a:fillRect r="-42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blipFill>
                <a:blip r:embed="rId9"/>
                <a:stretch>
                  <a:fillRect l="-1037" r="-145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3575F-FE65-458F-8DA2-448FBE38B6DB}"/>
                  </a:ext>
                </a:extLst>
              </p:cNvPr>
              <p:cNvSpPr txBox="1"/>
              <p:nvPr/>
            </p:nvSpPr>
            <p:spPr>
              <a:xfrm>
                <a:off x="6621780" y="4409051"/>
                <a:ext cx="48224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𝐴𝑐𝑜𝑟𝑑𝑎𝑟𝑠𝑒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3575F-FE65-458F-8DA2-448FBE38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4409051"/>
                <a:ext cx="482247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C42A63-2A8D-42D3-B8FE-ABAE4B0BF1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1102" y="4846082"/>
            <a:ext cx="2149792" cy="1890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A5DE-3637-4A62-8C4E-2DF56C962A22}"/>
                  </a:ext>
                </a:extLst>
              </p:cNvPr>
              <p:cNvSpPr txBox="1"/>
              <p:nvPr/>
            </p:nvSpPr>
            <p:spPr>
              <a:xfrm>
                <a:off x="6651274" y="4711448"/>
                <a:ext cx="49334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𝑐𝑎𝑝𝑎𝑐𝑖𝑡𝑜𝑟𝑒𝑠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2)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A5DE-3637-4A62-8C4E-2DF56C96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74" y="4711448"/>
                <a:ext cx="4933402" cy="553998"/>
              </a:xfrm>
              <a:prstGeom prst="rect">
                <a:avLst/>
              </a:prstGeom>
              <a:blipFill>
                <a:blip r:embed="rId12"/>
                <a:stretch>
                  <a:fillRect l="-124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5663C5-25D4-478A-837C-89A42D7FBA89}"/>
                  </a:ext>
                </a:extLst>
              </p:cNvPr>
              <p:cNvSpPr txBox="1"/>
              <p:nvPr/>
            </p:nvSpPr>
            <p:spPr>
              <a:xfrm>
                <a:off x="5777015" y="5653953"/>
                <a:ext cx="19486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5663C5-25D4-478A-837C-89A42D7F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15" y="5653953"/>
                <a:ext cx="1948610" cy="553998"/>
              </a:xfrm>
              <a:prstGeom prst="rect">
                <a:avLst/>
              </a:prstGeom>
              <a:blipFill>
                <a:blip r:embed="rId13"/>
                <a:stretch>
                  <a:fillRect l="-1881" t="-1099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1B857-E9AB-4CFE-AD4A-A456BF1B375C}">
  <ds:schemaRefs>
    <ds:schemaRef ds:uri="http://purl.org/dc/dcmitype/"/>
    <ds:schemaRef ds:uri="http://schemas.openxmlformats.org/package/2006/metadata/core-properties"/>
    <ds:schemaRef ds:uri="7cb708b1-b0dc-4240-9a1c-d4b2afd99dab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23e04b64-66d7-4873-bf70-fe6226af7ac5"/>
  </ds:schemaRefs>
</ds:datastoreItem>
</file>

<file path=customXml/itemProps2.xml><?xml version="1.0" encoding="utf-8"?>
<ds:datastoreItem xmlns:ds="http://schemas.openxmlformats.org/officeDocument/2006/customXml" ds:itemID="{AD4CE482-603A-4BB1-B339-F2151D9C8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68F53-7D18-4E8F-9437-E437BEB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708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Cosas a tener en cuenta</vt:lpstr>
      <vt:lpstr>Cosas a tener en cuenta</vt:lpstr>
      <vt:lpstr>Cosas a tener en cuenta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2</cp:revision>
  <dcterms:created xsi:type="dcterms:W3CDTF">2021-04-03T02:01:31Z</dcterms:created>
  <dcterms:modified xsi:type="dcterms:W3CDTF">2021-04-03T19:19:44Z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