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1CC59F7-70D9-44FF-B85B-15C875AAE2E5}">
  <a:tblStyle styleId="{01CC59F7-70D9-44FF-B85B-15C875AAE2E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2050f6136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2050f6136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2050f6136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2050f6136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2050f6136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2050f6136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204aac05e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204aac05e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204aac05e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204aac05e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204aac05e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204aac05e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204aac05e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204aac05e3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204aac05e3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204aac05e3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204aac05e3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204aac05e3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2050f6136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2050f6136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2050f6136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2050f6136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sz="2680"/>
              <a:t>Análisis Demográfico y Socioeconómico de EE. UU. Basado en Datos del Censo: 2012, 2018, 2022</a:t>
            </a:r>
            <a:endParaRPr sz="2680"/>
          </a:p>
          <a:p>
            <a:pPr indent="0" lvl="0" marL="0" rtl="0" algn="ctr">
              <a:spcBef>
                <a:spcPts val="0"/>
              </a:spcBef>
              <a:spcAft>
                <a:spcPts val="0"/>
              </a:spcAft>
              <a:buSzPts val="990"/>
              <a:buNone/>
            </a:pPr>
            <a:r>
              <a:t/>
            </a:r>
            <a:endParaRPr sz="468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979">
                <a:solidFill>
                  <a:schemeClr val="dk1"/>
                </a:solidFill>
              </a:rPr>
              <a:t>Jhustyn Estévez</a:t>
            </a:r>
            <a:endParaRPr sz="2100"/>
          </a:p>
        </p:txBody>
      </p:sp>
      <p:pic>
        <p:nvPicPr>
          <p:cNvPr id="56" name="Google Shape;56;p13"/>
          <p:cNvPicPr preferRelativeResize="0"/>
          <p:nvPr/>
        </p:nvPicPr>
        <p:blipFill>
          <a:blip r:embed="rId3">
            <a:alphaModFix/>
          </a:blip>
          <a:stretch>
            <a:fillRect/>
          </a:stretch>
        </p:blipFill>
        <p:spPr>
          <a:xfrm>
            <a:off x="6733475" y="2797175"/>
            <a:ext cx="2334850" cy="2334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lang="en" sz="1700"/>
              <a:t>Distribución del Gastos Medios de la Vivienda por Región</a:t>
            </a:r>
            <a:endParaRPr sz="1700"/>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9" name="Google Shape;119;p22"/>
          <p:cNvPicPr preferRelativeResize="0"/>
          <p:nvPr/>
        </p:nvPicPr>
        <p:blipFill rotWithShape="1">
          <a:blip r:embed="rId3">
            <a:alphaModFix/>
          </a:blip>
          <a:srcRect b="1189" l="1406" r="927" t="6593"/>
          <a:stretch/>
        </p:blipFill>
        <p:spPr>
          <a:xfrm>
            <a:off x="2246925" y="984150"/>
            <a:ext cx="5106375" cy="3372925"/>
          </a:xfrm>
          <a:prstGeom prst="rect">
            <a:avLst/>
          </a:prstGeom>
          <a:noFill/>
          <a:ln>
            <a:noFill/>
          </a:ln>
        </p:spPr>
      </p:pic>
      <p:sp>
        <p:nvSpPr>
          <p:cNvPr id="120" name="Google Shape;120;p22"/>
          <p:cNvSpPr txBox="1"/>
          <p:nvPr/>
        </p:nvSpPr>
        <p:spPr>
          <a:xfrm>
            <a:off x="1326175" y="4568875"/>
            <a:ext cx="6376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A pesar de ser la segunda región de más bajo ingreso luego de Puerto Rico, es la tercera con mayor gastos medios de vivienda, superando a Medio Oeste y Territorio (PR).</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15000"/>
              </a:lnSpc>
              <a:spcBef>
                <a:spcPts val="1200"/>
              </a:spcBef>
              <a:spcAft>
                <a:spcPts val="0"/>
              </a:spcAft>
              <a:buNone/>
            </a:pPr>
            <a:r>
              <a:rPr lang="en" sz="1920"/>
              <a:t>Relación entre Ingreso Medio del Hogar y Valor Medio de la Vivienda por Región</a:t>
            </a:r>
            <a:endParaRPr sz="1100"/>
          </a:p>
          <a:p>
            <a:pPr indent="0" lvl="0" marL="0" rtl="0" algn="l">
              <a:spcBef>
                <a:spcPts val="1200"/>
              </a:spcBef>
              <a:spcAft>
                <a:spcPts val="0"/>
              </a:spcAft>
              <a:buNone/>
            </a:pPr>
            <a:r>
              <a:t/>
            </a:r>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7" name="Google Shape;127;p23"/>
          <p:cNvPicPr preferRelativeResize="0"/>
          <p:nvPr/>
        </p:nvPicPr>
        <p:blipFill>
          <a:blip r:embed="rId3">
            <a:alphaModFix/>
          </a:blip>
          <a:stretch>
            <a:fillRect/>
          </a:stretch>
        </p:blipFill>
        <p:spPr>
          <a:xfrm>
            <a:off x="1042950" y="1660125"/>
            <a:ext cx="6703677" cy="2291250"/>
          </a:xfrm>
          <a:prstGeom prst="rect">
            <a:avLst/>
          </a:prstGeom>
          <a:noFill/>
          <a:ln>
            <a:noFill/>
          </a:ln>
        </p:spPr>
      </p:pic>
      <p:sp>
        <p:nvSpPr>
          <p:cNvPr id="128" name="Google Shape;128;p23"/>
          <p:cNvSpPr txBox="1"/>
          <p:nvPr/>
        </p:nvSpPr>
        <p:spPr>
          <a:xfrm>
            <a:off x="1260875" y="4003350"/>
            <a:ext cx="67500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Se evidencia una correlación positiva en las variables, tal como se esperaba en el planteamiento de hipótesis. Maryland lidera el ingreso dedio del hogar, mientras que Washington el valor medio de vivienda más alto. Los territorios como Puerto Rico, representan un valor mínimo para ambos atributos.</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Conclusión</a:t>
            </a:r>
            <a:endParaRPr/>
          </a:p>
        </p:txBody>
      </p:sp>
      <p:sp>
        <p:nvSpPr>
          <p:cNvPr id="134" name="Google Shape;13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1200"/>
              </a:spcBef>
              <a:spcAft>
                <a:spcPts val="0"/>
              </a:spcAft>
              <a:buSzPct val="100000"/>
              <a:buChar char="●"/>
            </a:pPr>
            <a:r>
              <a:rPr lang="en"/>
              <a:t>El análisis revela que las regiones con mayores ingresos medios del hogar tienden a tener valores medios de vivienda más altos, confirmando una relación positiva esperada entre estos dos factores. </a:t>
            </a:r>
            <a:endParaRPr/>
          </a:p>
          <a:p>
            <a:pPr indent="-317182" lvl="0" marL="457200" rtl="0" algn="l">
              <a:spcBef>
                <a:spcPts val="0"/>
              </a:spcBef>
              <a:spcAft>
                <a:spcPts val="0"/>
              </a:spcAft>
              <a:buSzPct val="100000"/>
              <a:buChar char="●"/>
            </a:pPr>
            <a:r>
              <a:rPr lang="en"/>
              <a:t>La Región Oeste y la Región Noreste lideran en valores de vivienda, reflejando sus altos ingresos per cápita. </a:t>
            </a:r>
            <a:endParaRPr/>
          </a:p>
          <a:p>
            <a:pPr indent="-317182" lvl="0" marL="457200" rtl="0" algn="l">
              <a:spcBef>
                <a:spcPts val="0"/>
              </a:spcBef>
              <a:spcAft>
                <a:spcPts val="0"/>
              </a:spcAft>
              <a:buSzPct val="100000"/>
              <a:buChar char="●"/>
            </a:pPr>
            <a:r>
              <a:rPr lang="en"/>
              <a:t>Aunque los gastos medios de vivienda son altos en estas regiones, no siempre se correlacionan directamente con el ingreso, con algunas excepciones notables como en Puerto Rico, donde los altos gastos de vivienda no corresponden con ingresos elevados.</a:t>
            </a:r>
            <a:endParaRPr/>
          </a:p>
          <a:p>
            <a:pPr indent="-317182" lvl="0" marL="457200" rtl="0" algn="l">
              <a:spcBef>
                <a:spcPts val="0"/>
              </a:spcBef>
              <a:spcAft>
                <a:spcPts val="0"/>
              </a:spcAft>
              <a:buSzPct val="100000"/>
              <a:buChar char="●"/>
            </a:pPr>
            <a:r>
              <a:rPr lang="en"/>
              <a:t>Además, se observa que regiones con una edad mediana más alta tienen ingresos per cápita más bajos, corroborando la hipótesis de que una mayor proporción de población jubilada puede impactar negativamente el ingreso promedio. </a:t>
            </a:r>
            <a:endParaRPr/>
          </a:p>
          <a:p>
            <a:pPr indent="-317182" lvl="0" marL="457200" rtl="0" algn="l">
              <a:spcBef>
                <a:spcPts val="0"/>
              </a:spcBef>
              <a:spcAft>
                <a:spcPts val="0"/>
              </a:spcAft>
              <a:buSzPct val="100000"/>
              <a:buChar char="●"/>
            </a:pPr>
            <a:r>
              <a:rPr lang="en"/>
              <a:t>Finalmente, la mayoría de las regiones con una mayor proporción de educación universitaria presentan tasas de desempleo más bajas, excepto Puerto Rico, lo que sugiere que un mayor nivel educativo está asociado con una mejor empleabilidad.</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Abstracto</a:t>
            </a:r>
            <a:endParaRPr/>
          </a:p>
          <a:p>
            <a:pPr indent="-342900" lvl="0" marL="457200" rtl="0" algn="l">
              <a:spcBef>
                <a:spcPts val="0"/>
              </a:spcBef>
              <a:spcAft>
                <a:spcPts val="0"/>
              </a:spcAft>
              <a:buSzPts val="1800"/>
              <a:buAutoNum type="arabicPeriod"/>
            </a:pPr>
            <a:r>
              <a:rPr lang="en"/>
              <a:t>Metadata</a:t>
            </a:r>
            <a:endParaRPr/>
          </a:p>
          <a:p>
            <a:pPr indent="-342900" lvl="0" marL="457200" rtl="0" algn="l">
              <a:spcBef>
                <a:spcPts val="0"/>
              </a:spcBef>
              <a:spcAft>
                <a:spcPts val="0"/>
              </a:spcAft>
              <a:buSzPts val="1800"/>
              <a:buAutoNum type="arabicPeriod"/>
            </a:pPr>
            <a:r>
              <a:rPr lang="en"/>
              <a:t>Preguntas e hipótesis de investigación</a:t>
            </a:r>
            <a:endParaRPr/>
          </a:p>
          <a:p>
            <a:pPr indent="-342900" lvl="0" marL="457200" rtl="0" algn="l">
              <a:spcBef>
                <a:spcPts val="0"/>
              </a:spcBef>
              <a:spcAft>
                <a:spcPts val="0"/>
              </a:spcAft>
              <a:buSzPts val="1800"/>
              <a:buAutoNum type="arabicPeriod"/>
            </a:pPr>
            <a:r>
              <a:rPr lang="en"/>
              <a:t>Visualización</a:t>
            </a:r>
            <a:endParaRPr/>
          </a:p>
          <a:p>
            <a:pPr indent="-342900" lvl="0" marL="457200" rtl="0" algn="l">
              <a:spcBef>
                <a:spcPts val="0"/>
              </a:spcBef>
              <a:spcAft>
                <a:spcPts val="0"/>
              </a:spcAft>
              <a:buSzPts val="1800"/>
              <a:buAutoNum type="arabicPeriod"/>
            </a:pPr>
            <a:r>
              <a:rPr lang="en"/>
              <a:t>Conclusión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Abstracto</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300"/>
              <a:t>El presente análisis tiene como objetivo explorar datos del censo de EE. UU. recopilados para el 2022, con un enfoque en comprender las tendencias demográficas, económicas y sociales en diferentes estados y regiones. </a:t>
            </a:r>
            <a:endParaRPr sz="1300"/>
          </a:p>
          <a:p>
            <a:pPr indent="-311150" lvl="0" marL="457200" rtl="0" algn="l">
              <a:spcBef>
                <a:spcPts val="0"/>
              </a:spcBef>
              <a:spcAft>
                <a:spcPts val="0"/>
              </a:spcAft>
              <a:buSzPts val="1300"/>
              <a:buChar char="●"/>
            </a:pPr>
            <a:r>
              <a:rPr lang="en" sz="1300"/>
              <a:t>Este estudio es fundamental para identificar patrones de crecimiento poblacional, cambios en la composición étnica, disparidades en ingresos y vivienda, y otras dinámicas clave que pueden influir en la planificación de políticas públicas y estrategias empresariales. </a:t>
            </a:r>
            <a:endParaRPr sz="1300"/>
          </a:p>
          <a:p>
            <a:pPr indent="-311150" lvl="0" marL="457200" rtl="0" algn="l">
              <a:spcBef>
                <a:spcPts val="0"/>
              </a:spcBef>
              <a:spcAft>
                <a:spcPts val="0"/>
              </a:spcAft>
              <a:buSzPts val="1300"/>
              <a:buChar char="●"/>
            </a:pPr>
            <a:r>
              <a:rPr lang="en" sz="1300"/>
              <a:t>La audiencia objetivo incluye analistas de políticas, investigadores sociales, planificadores urbanos y ejecutivos del sector privado que buscan tomar decisiones informadas basadas en datos demográficos y socioeconómicos.</a:t>
            </a:r>
            <a:endParaRPr sz="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120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Resumen metadata</a:t>
            </a:r>
            <a:endParaRPr/>
          </a:p>
        </p:txBody>
      </p:sp>
      <p:sp>
        <p:nvSpPr>
          <p:cNvPr id="74" name="Google Shape;74;p16"/>
          <p:cNvSpPr txBox="1"/>
          <p:nvPr>
            <p:ph idx="1" type="body"/>
          </p:nvPr>
        </p:nvSpPr>
        <p:spPr>
          <a:xfrm>
            <a:off x="2541900" y="1374300"/>
            <a:ext cx="6602100" cy="277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50 estados y un territorio</a:t>
            </a:r>
            <a:endParaRPr/>
          </a:p>
          <a:p>
            <a:pPr indent="0" lvl="0" marL="0" rtl="0" algn="l">
              <a:spcBef>
                <a:spcPts val="1200"/>
              </a:spcBef>
              <a:spcAft>
                <a:spcPts val="0"/>
              </a:spcAft>
              <a:buNone/>
            </a:pPr>
            <a:r>
              <a:rPr lang="en"/>
              <a:t>4 regiones y un territorio</a:t>
            </a:r>
            <a:endParaRPr/>
          </a:p>
          <a:p>
            <a:pPr indent="0" lvl="0" marL="0" rtl="0" algn="l">
              <a:spcBef>
                <a:spcPts val="1200"/>
              </a:spcBef>
              <a:spcAft>
                <a:spcPts val="0"/>
              </a:spcAft>
              <a:buNone/>
            </a:pPr>
            <a:r>
              <a:rPr lang="en"/>
              <a:t>Factores evaluados: Población, ingreso, vivienda, trabajo y educación</a:t>
            </a:r>
            <a:endParaRPr/>
          </a:p>
          <a:p>
            <a:pPr indent="0" lvl="0" marL="0" rtl="0" algn="l">
              <a:spcBef>
                <a:spcPts val="1200"/>
              </a:spcBef>
              <a:spcAft>
                <a:spcPts val="0"/>
              </a:spcAft>
              <a:buNone/>
            </a:pPr>
            <a:r>
              <a:rPr lang="en"/>
              <a:t>Periodos de data consultadas: 2012, 2016, 2022</a:t>
            </a:r>
            <a:endParaRPr/>
          </a:p>
          <a:p>
            <a:pPr indent="0" lvl="0" marL="0" rtl="0" algn="l">
              <a:spcBef>
                <a:spcPts val="1200"/>
              </a:spcBef>
              <a:spcAft>
                <a:spcPts val="1200"/>
              </a:spcAft>
              <a:buNone/>
            </a:pPr>
            <a:r>
              <a:rPr lang="en"/>
              <a:t>Periodo priorizado: 2022</a:t>
            </a:r>
            <a:endParaRPr/>
          </a:p>
        </p:txBody>
      </p:sp>
      <p:pic>
        <p:nvPicPr>
          <p:cNvPr id="75" name="Google Shape;75;p16"/>
          <p:cNvPicPr preferRelativeResize="0"/>
          <p:nvPr/>
        </p:nvPicPr>
        <p:blipFill>
          <a:blip r:embed="rId3">
            <a:alphaModFix/>
          </a:blip>
          <a:stretch>
            <a:fillRect/>
          </a:stretch>
        </p:blipFill>
        <p:spPr>
          <a:xfrm>
            <a:off x="113850" y="1428450"/>
            <a:ext cx="2286600" cy="2286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Preguntas e hipótesis a responder</a:t>
            </a:r>
            <a:endParaRPr/>
          </a:p>
        </p:txBody>
      </p:sp>
      <p:graphicFrame>
        <p:nvGraphicFramePr>
          <p:cNvPr id="81" name="Google Shape;81;p17"/>
          <p:cNvGraphicFramePr/>
          <p:nvPr/>
        </p:nvGraphicFramePr>
        <p:xfrm>
          <a:off x="666250" y="1302175"/>
          <a:ext cx="3000000" cy="3000000"/>
        </p:xfrm>
        <a:graphic>
          <a:graphicData uri="http://schemas.openxmlformats.org/drawingml/2006/table">
            <a:tbl>
              <a:tblPr>
                <a:noFill/>
                <a:tableStyleId>{01CC59F7-70D9-44FF-B85B-15C875AAE2E5}</a:tableStyleId>
              </a:tblPr>
              <a:tblGrid>
                <a:gridCol w="3675700"/>
                <a:gridCol w="3675700"/>
              </a:tblGrid>
              <a:tr h="587550">
                <a:tc>
                  <a:txBody>
                    <a:bodyPr/>
                    <a:lstStyle/>
                    <a:p>
                      <a:pPr indent="0" lvl="0" marL="0" rtl="0" algn="ctr">
                        <a:spcBef>
                          <a:spcPts val="0"/>
                        </a:spcBef>
                        <a:spcAft>
                          <a:spcPts val="0"/>
                        </a:spcAft>
                        <a:buNone/>
                      </a:pPr>
                      <a:r>
                        <a:rPr b="1" lang="en" sz="900"/>
                        <a:t>¿Cuál es la relación en el ingreso medio del hogar y el valor medio de la vivienda?</a:t>
                      </a:r>
                      <a:endParaRPr b="1" sz="900"/>
                    </a:p>
                  </a:txBody>
                  <a:tcPr marT="91425" marB="91425" marR="91425" marL="91425" anchor="ctr"/>
                </a:tc>
                <a:tc>
                  <a:txBody>
                    <a:bodyPr/>
                    <a:lstStyle/>
                    <a:p>
                      <a:pPr indent="0" lvl="0" marL="0" rtl="0" algn="l">
                        <a:spcBef>
                          <a:spcPts val="0"/>
                        </a:spcBef>
                        <a:spcAft>
                          <a:spcPts val="0"/>
                        </a:spcAft>
                        <a:buNone/>
                      </a:pPr>
                      <a:r>
                        <a:rPr lang="en" sz="900"/>
                        <a:t>Las regiones con un mayor ingreso medio del hogar tienden a tener un valor medio de vivienda más alto, ya que los hogares con mayores ingresos pueden permitirse viviendas de mayor valor</a:t>
                      </a:r>
                      <a:endParaRPr sz="900"/>
                    </a:p>
                  </a:txBody>
                  <a:tcPr marT="91425" marB="91425" marR="91425" marL="91425"/>
                </a:tc>
              </a:tr>
              <a:tr h="758125">
                <a:tc>
                  <a:txBody>
                    <a:bodyPr/>
                    <a:lstStyle/>
                    <a:p>
                      <a:pPr indent="0" lvl="0" marL="0" rtl="0" algn="ctr">
                        <a:spcBef>
                          <a:spcPts val="0"/>
                        </a:spcBef>
                        <a:spcAft>
                          <a:spcPts val="0"/>
                        </a:spcAft>
                        <a:buNone/>
                      </a:pPr>
                      <a:r>
                        <a:rPr b="1" lang="en" sz="900"/>
                        <a:t>¿Cuál es la relación entre edad mediana e ingreso per -cápita por región?</a:t>
                      </a:r>
                      <a:endParaRPr b="1" sz="900"/>
                    </a:p>
                  </a:txBody>
                  <a:tcPr marT="91425" marB="91425" marR="91425" marL="91425" anchor="ctr"/>
                </a:tc>
                <a:tc>
                  <a:txBody>
                    <a:bodyPr/>
                    <a:lstStyle/>
                    <a:p>
                      <a:pPr indent="0" lvl="0" marL="0" rtl="0" algn="l">
                        <a:spcBef>
                          <a:spcPts val="0"/>
                        </a:spcBef>
                        <a:spcAft>
                          <a:spcPts val="0"/>
                        </a:spcAft>
                        <a:buNone/>
                      </a:pPr>
                      <a:r>
                        <a:rPr lang="en" sz="900"/>
                        <a:t>Las regiones con una edad mediana más alta tienden a tener un ingreso per cápita más bajo, ya que una mayor proporción de población en edad de jubilación podría estar asociada con ingresos más bajos en comparación con regiones con una población más joven y activa laboralmente.</a:t>
                      </a:r>
                      <a:endParaRPr sz="900"/>
                    </a:p>
                  </a:txBody>
                  <a:tcPr marT="91425" marB="91425" marR="91425" marL="91425"/>
                </a:tc>
              </a:tr>
              <a:tr h="633825">
                <a:tc>
                  <a:txBody>
                    <a:bodyPr/>
                    <a:lstStyle/>
                    <a:p>
                      <a:pPr indent="0" lvl="0" marL="0" rtl="0" algn="ctr">
                        <a:spcBef>
                          <a:spcPts val="0"/>
                        </a:spcBef>
                        <a:spcAft>
                          <a:spcPts val="0"/>
                        </a:spcAft>
                        <a:buNone/>
                      </a:pPr>
                      <a:r>
                        <a:rPr b="1" lang="en" sz="900"/>
                        <a:t>¿Cómo varía la tasa de desempleo según el nivel educativo (universitario o más) en 2022?</a:t>
                      </a:r>
                      <a:endParaRPr b="1" sz="900"/>
                    </a:p>
                  </a:txBody>
                  <a:tcPr marT="91425" marB="91425" marR="91425" marL="91425" anchor="ctr"/>
                </a:tc>
                <a:tc>
                  <a:txBody>
                    <a:bodyPr/>
                    <a:lstStyle/>
                    <a:p>
                      <a:pPr indent="0" lvl="0" marL="0" rtl="0" algn="l">
                        <a:spcBef>
                          <a:spcPts val="0"/>
                        </a:spcBef>
                        <a:spcAft>
                          <a:spcPts val="0"/>
                        </a:spcAft>
                        <a:buNone/>
                      </a:pPr>
                      <a:r>
                        <a:rPr lang="en" sz="900"/>
                        <a:t>Las personas con un nivel educativo más alto tienden a experimentar tasas de desempleo más bajas debido a una mayor empleabilidad y habilidades especializadas que son demandadas en el mercado laboral.</a:t>
                      </a:r>
                      <a:endParaRPr sz="900"/>
                    </a:p>
                  </a:txBody>
                  <a:tcPr marT="91425" marB="91425" marR="91425" marL="91425"/>
                </a:tc>
              </a:tr>
              <a:tr h="633825">
                <a:tc>
                  <a:txBody>
                    <a:bodyPr/>
                    <a:lstStyle/>
                    <a:p>
                      <a:pPr indent="0" lvl="0" marL="0" rtl="0" algn="ctr">
                        <a:spcBef>
                          <a:spcPts val="0"/>
                        </a:spcBef>
                        <a:spcAft>
                          <a:spcPts val="0"/>
                        </a:spcAft>
                        <a:buNone/>
                      </a:pPr>
                      <a:r>
                        <a:rPr b="1" lang="en" sz="900"/>
                        <a:t>¿Cuál es la relación entre la edad mediana de la población y el ingreso per cápita en 2022?</a:t>
                      </a:r>
                      <a:endParaRPr b="1" sz="900"/>
                    </a:p>
                  </a:txBody>
                  <a:tcPr marT="91425" marB="91425" marR="91425" marL="91425" anchor="ctr"/>
                </a:tc>
                <a:tc>
                  <a:txBody>
                    <a:bodyPr/>
                    <a:lstStyle/>
                    <a:p>
                      <a:pPr indent="0" lvl="0" marL="0" rtl="0" algn="l">
                        <a:spcBef>
                          <a:spcPts val="0"/>
                        </a:spcBef>
                        <a:spcAft>
                          <a:spcPts val="0"/>
                        </a:spcAft>
                        <a:buNone/>
                      </a:pPr>
                      <a:r>
                        <a:rPr lang="en" sz="900"/>
                        <a:t>Las regiones con una edad mediana más alta tienden a tener un ingreso per cápita más alto, ya que una mayor proporción de población de mayor edad podría estar en etapas avanzadas de su carrera profesional</a:t>
                      </a:r>
                      <a:endParaRPr sz="900"/>
                    </a:p>
                  </a:txBody>
                  <a:tcPr marT="91425" marB="91425" marR="91425" marL="91425"/>
                </a:tc>
              </a:tr>
              <a:tr h="633825">
                <a:tc>
                  <a:txBody>
                    <a:bodyPr/>
                    <a:lstStyle/>
                    <a:p>
                      <a:pPr indent="0" lvl="0" marL="0" rtl="0" algn="ctr">
                        <a:spcBef>
                          <a:spcPts val="0"/>
                        </a:spcBef>
                        <a:spcAft>
                          <a:spcPts val="0"/>
                        </a:spcAft>
                        <a:buNone/>
                      </a:pPr>
                      <a:r>
                        <a:rPr b="1" lang="en" sz="900"/>
                        <a:t>¿Cuál es la relación entre el valor medio y los gastos medios de la vivienda por región en 2022?</a:t>
                      </a:r>
                      <a:endParaRPr b="1" sz="900"/>
                    </a:p>
                  </a:txBody>
                  <a:tcPr marT="91425" marB="91425" marR="91425" marL="91425" anchor="ctr"/>
                </a:tc>
                <a:tc>
                  <a:txBody>
                    <a:bodyPr/>
                    <a:lstStyle/>
                    <a:p>
                      <a:pPr indent="0" lvl="0" marL="0" rtl="0" algn="l">
                        <a:spcBef>
                          <a:spcPts val="0"/>
                        </a:spcBef>
                        <a:spcAft>
                          <a:spcPts val="0"/>
                        </a:spcAft>
                        <a:buNone/>
                      </a:pPr>
                      <a:r>
                        <a:rPr lang="en" sz="900"/>
                        <a:t>Las regiones con valores de vivienda más altos tienden a tener gastos medios de vivienda más altos, ya que el costo de mantener y asegurar propiedades de mayor valor generalmente resulta en mayores gastos asociados</a:t>
                      </a:r>
                      <a:endParaRPr sz="900"/>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Visualizaciones</a:t>
            </a:r>
            <a:endParaRPr/>
          </a:p>
        </p:txBody>
      </p:sp>
      <p:pic>
        <p:nvPicPr>
          <p:cNvPr id="87" name="Google Shape;87;p18"/>
          <p:cNvPicPr preferRelativeResize="0"/>
          <p:nvPr/>
        </p:nvPicPr>
        <p:blipFill>
          <a:blip r:embed="rId3">
            <a:alphaModFix/>
          </a:blip>
          <a:stretch>
            <a:fillRect/>
          </a:stretch>
        </p:blipFill>
        <p:spPr>
          <a:xfrm>
            <a:off x="374525" y="798700"/>
            <a:ext cx="3337676" cy="3337676"/>
          </a:xfrm>
          <a:prstGeom prst="rect">
            <a:avLst/>
          </a:prstGeom>
          <a:noFill/>
          <a:ln>
            <a:noFill/>
          </a:ln>
        </p:spPr>
      </p:pic>
      <p:pic>
        <p:nvPicPr>
          <p:cNvPr id="88" name="Google Shape;88;p18"/>
          <p:cNvPicPr preferRelativeResize="0"/>
          <p:nvPr/>
        </p:nvPicPr>
        <p:blipFill>
          <a:blip r:embed="rId4">
            <a:alphaModFix/>
          </a:blip>
          <a:stretch>
            <a:fillRect/>
          </a:stretch>
        </p:blipFill>
        <p:spPr>
          <a:xfrm>
            <a:off x="5421375" y="1658525"/>
            <a:ext cx="1557025" cy="1557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194475" y="247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Comparación entre la Proporción de Educación Universitaria y la Tasa de Desempleo por Región</a:t>
            </a:r>
            <a:endParaRPr sz="1700"/>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5" name="Google Shape;95;p19"/>
          <p:cNvPicPr preferRelativeResize="0"/>
          <p:nvPr/>
        </p:nvPicPr>
        <p:blipFill>
          <a:blip r:embed="rId3">
            <a:alphaModFix/>
          </a:blip>
          <a:stretch>
            <a:fillRect/>
          </a:stretch>
        </p:blipFill>
        <p:spPr>
          <a:xfrm>
            <a:off x="2364300" y="1289700"/>
            <a:ext cx="5011749" cy="2676900"/>
          </a:xfrm>
          <a:prstGeom prst="rect">
            <a:avLst/>
          </a:prstGeom>
          <a:noFill/>
          <a:ln>
            <a:noFill/>
          </a:ln>
        </p:spPr>
      </p:pic>
      <p:sp>
        <p:nvSpPr>
          <p:cNvPr id="96" name="Google Shape;96;p19"/>
          <p:cNvSpPr txBox="1"/>
          <p:nvPr/>
        </p:nvSpPr>
        <p:spPr>
          <a:xfrm>
            <a:off x="1765800" y="3966600"/>
            <a:ext cx="6142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La tasa de desempleo a excepción de Puerto Rico tiende a tener una correlación inversa con la población con educación universitaria o más. El sesgo puede estar motivado dado que Puerto Rico como territorio tiene menor población y diferente contexto socioeconómico respecto al resto de regiones estadounidenses.</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990"/>
              <a:buNone/>
            </a:pPr>
            <a:r>
              <a:rPr lang="en" sz="1700"/>
              <a:t>Relación entre Edad Mediana e Ingreso Per Cápita por Región</a:t>
            </a:r>
            <a:endParaRPr sz="1700"/>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3" name="Google Shape;103;p20"/>
          <p:cNvPicPr preferRelativeResize="0"/>
          <p:nvPr/>
        </p:nvPicPr>
        <p:blipFill rotWithShape="1">
          <a:blip r:embed="rId3">
            <a:alphaModFix/>
          </a:blip>
          <a:srcRect b="0" l="0" r="0" t="9934"/>
          <a:stretch/>
        </p:blipFill>
        <p:spPr>
          <a:xfrm>
            <a:off x="1104000" y="1855250"/>
            <a:ext cx="7217525" cy="1937250"/>
          </a:xfrm>
          <a:prstGeom prst="rect">
            <a:avLst/>
          </a:prstGeom>
          <a:noFill/>
          <a:ln>
            <a:noFill/>
          </a:ln>
        </p:spPr>
      </p:pic>
      <p:sp>
        <p:nvSpPr>
          <p:cNvPr id="104" name="Google Shape;104;p20"/>
          <p:cNvSpPr txBox="1"/>
          <p:nvPr/>
        </p:nvSpPr>
        <p:spPr>
          <a:xfrm>
            <a:off x="1751150" y="4198325"/>
            <a:ext cx="6003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Se evidencia que no se rechaza la hipótesis planteada, dado que a menor edad mayor es el ingreso. Las regiones con edades promedio entre 38-40 tienen mayor ingreso que las de por encima de 41 anos.</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990"/>
              <a:buFont typeface="Arial"/>
              <a:buNone/>
            </a:pPr>
            <a:r>
              <a:rPr lang="en" sz="1700"/>
              <a:t>Distribución del Valor Medio de la Vivienda por Región</a:t>
            </a:r>
            <a:endParaRPr sz="1700"/>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1" name="Google Shape;111;p21"/>
          <p:cNvPicPr preferRelativeResize="0"/>
          <p:nvPr/>
        </p:nvPicPr>
        <p:blipFill rotWithShape="1">
          <a:blip r:embed="rId3">
            <a:alphaModFix/>
          </a:blip>
          <a:srcRect b="1933" l="0" r="0" t="6441"/>
          <a:stretch/>
        </p:blipFill>
        <p:spPr>
          <a:xfrm>
            <a:off x="1814525" y="920175"/>
            <a:ext cx="5514975" cy="3473525"/>
          </a:xfrm>
          <a:prstGeom prst="rect">
            <a:avLst/>
          </a:prstGeom>
          <a:noFill/>
          <a:ln>
            <a:noFill/>
          </a:ln>
        </p:spPr>
      </p:pic>
      <p:sp>
        <p:nvSpPr>
          <p:cNvPr id="112" name="Google Shape;112;p21"/>
          <p:cNvSpPr txBox="1"/>
          <p:nvPr/>
        </p:nvSpPr>
        <p:spPr>
          <a:xfrm>
            <a:off x="1758450" y="4467225"/>
            <a:ext cx="5776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Se evidencia que la Región Oeste seguido de la Noreste son las de mayor valor medio de la vivienda por región. Esto guarda relación con que estas son también las regiones con mayor ingreso per cápita.</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