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3" r:id="rId4"/>
    <p:sldId id="262" r:id="rId5"/>
    <p:sldId id="279" r:id="rId6"/>
    <p:sldId id="258" r:id="rId7"/>
    <p:sldId id="265" r:id="rId8"/>
    <p:sldId id="269" r:id="rId9"/>
    <p:sldId id="266" r:id="rId10"/>
    <p:sldId id="267" r:id="rId11"/>
    <p:sldId id="280" r:id="rId12"/>
    <p:sldId id="270" r:id="rId13"/>
    <p:sldId id="271" r:id="rId14"/>
    <p:sldId id="273" r:id="rId15"/>
    <p:sldId id="281" r:id="rId16"/>
    <p:sldId id="276" r:id="rId17"/>
    <p:sldId id="277" r:id="rId18"/>
    <p:sldId id="264" r:id="rId19"/>
    <p:sldId id="28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8a1eed10ec1ac1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3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3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0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6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25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C2038B-AA25-49B7-A836-8A02B5938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2" y="1552398"/>
            <a:ext cx="8830471" cy="2545778"/>
          </a:xfrm>
        </p:spPr>
        <p:txBody>
          <a:bodyPr anchor="ctr">
            <a:normAutofit/>
          </a:bodyPr>
          <a:lstStyle/>
          <a:p>
            <a:r>
              <a:rPr lang="de-DE" sz="5400" dirty="0" err="1">
                <a:solidFill>
                  <a:schemeClr val="tx2"/>
                </a:solidFill>
              </a:rPr>
              <a:t>Minimizing</a:t>
            </a:r>
            <a:r>
              <a:rPr lang="de-DE" sz="5400" dirty="0">
                <a:solidFill>
                  <a:schemeClr val="tx2"/>
                </a:solidFill>
              </a:rPr>
              <a:t> angular Error in </a:t>
            </a:r>
            <a:r>
              <a:rPr lang="de-DE" sz="5400" dirty="0" err="1">
                <a:solidFill>
                  <a:schemeClr val="tx2"/>
                </a:solidFill>
              </a:rPr>
              <a:t>labeled</a:t>
            </a:r>
            <a:r>
              <a:rPr lang="de-DE" sz="5400" dirty="0">
                <a:solidFill>
                  <a:schemeClr val="tx2"/>
                </a:solidFill>
              </a:rPr>
              <a:t> Graphs</a:t>
            </a: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Inhaltsplatzhalter 5">
            <a:extLst>
              <a:ext uri="{FF2B5EF4-FFF2-40B4-BE49-F238E27FC236}">
                <a16:creationId xmlns:a16="http://schemas.microsoft.com/office/drawing/2014/main" id="{CC209A1C-9284-419F-82B9-171318A703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41" y="1098755"/>
            <a:ext cx="1884217" cy="1884217"/>
          </a:xfrm>
        </p:spPr>
      </p:pic>
    </p:spTree>
    <p:extLst>
      <p:ext uri="{BB962C8B-B14F-4D97-AF65-F5344CB8AC3E}">
        <p14:creationId xmlns:p14="http://schemas.microsoft.com/office/powerpoint/2010/main" val="363883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5995-338F-4ABE-B288-7CCD93A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78861A8-80AA-439A-A2A0-FD41A82A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4"/>
                <a:ext cx="11029615" cy="1682496"/>
              </a:xfrm>
            </p:spPr>
            <p:txBody>
              <a:bodyPr/>
              <a:lstStyle/>
              <a:p>
                <a:r>
                  <a:rPr lang="de-DE" dirty="0"/>
                  <a:t>Embedding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,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 err="1"/>
                  <a:t>Minimization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||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78861A8-80AA-439A-A2A0-FD41A82A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4"/>
                <a:ext cx="11029615" cy="16824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fik 19" descr="Pfeil nach unten">
            <a:extLst>
              <a:ext uri="{FF2B5EF4-FFF2-40B4-BE49-F238E27FC236}">
                <a16:creationId xmlns:a16="http://schemas.microsoft.com/office/drawing/2014/main" id="{F5E92DC6-1FD5-42BF-BE5B-22D3375B2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3023" y="3497580"/>
            <a:ext cx="457200" cy="4572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7C9E6DA-D092-41C1-AAAF-49949D36E0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7" t="46182" r="20169" b="13212"/>
          <a:stretch/>
        </p:blipFill>
        <p:spPr>
          <a:xfrm>
            <a:off x="8404168" y="700765"/>
            <a:ext cx="3318574" cy="2728235"/>
          </a:xfrm>
          <a:prstGeom prst="rect">
            <a:avLst/>
          </a:prstGeom>
        </p:spPr>
      </p:pic>
      <p:pic>
        <p:nvPicPr>
          <p:cNvPr id="24" name="Grafik 23" descr="Ein Bild, das Screenshot, Computer, Monitor, computer enthält.&#10;&#10;Automatisch generierte Beschreibung">
            <a:extLst>
              <a:ext uri="{FF2B5EF4-FFF2-40B4-BE49-F238E27FC236}">
                <a16:creationId xmlns:a16="http://schemas.microsoft.com/office/drawing/2014/main" id="{32B401A5-56AE-40F4-B3A3-DC7929137B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2" t="46419" r="23844" b="13823"/>
          <a:stretch/>
        </p:blipFill>
        <p:spPr>
          <a:xfrm>
            <a:off x="5419609" y="3914151"/>
            <a:ext cx="2726574" cy="272657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0081FC1-8574-42DB-8A1F-AFF1F73420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794" t="51001" r="23842" b="17818"/>
          <a:stretch/>
        </p:blipFill>
        <p:spPr>
          <a:xfrm>
            <a:off x="8700168" y="4091940"/>
            <a:ext cx="2910639" cy="2370997"/>
          </a:xfrm>
          <a:prstGeom prst="rect">
            <a:avLst/>
          </a:prstGeom>
        </p:spPr>
      </p:pic>
      <p:pic>
        <p:nvPicPr>
          <p:cNvPr id="30" name="Grafik 29" descr="Pfeil nach unten">
            <a:extLst>
              <a:ext uri="{FF2B5EF4-FFF2-40B4-BE49-F238E27FC236}">
                <a16:creationId xmlns:a16="http://schemas.microsoft.com/office/drawing/2014/main" id="{BA6FB2B4-7C2E-4EE3-97CF-3007FCBAC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0470">
            <a:off x="8056676" y="3445432"/>
            <a:ext cx="457200" cy="457200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8FFA493-9C81-4214-BDA5-D28344B996A3}"/>
              </a:ext>
            </a:extLst>
          </p:cNvPr>
          <p:cNvCxnSpPr>
            <a:cxnSpLocks/>
          </p:cNvCxnSpPr>
          <p:nvPr/>
        </p:nvCxnSpPr>
        <p:spPr>
          <a:xfrm>
            <a:off x="8162809" y="3570605"/>
            <a:ext cx="258775" cy="20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781DBA6-D82D-4B5B-98C5-2A7645329F26}"/>
              </a:ext>
            </a:extLst>
          </p:cNvPr>
          <p:cNvCxnSpPr>
            <a:cxnSpLocks/>
          </p:cNvCxnSpPr>
          <p:nvPr/>
        </p:nvCxnSpPr>
        <p:spPr>
          <a:xfrm>
            <a:off x="8218776" y="3539984"/>
            <a:ext cx="258775" cy="20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D3BA23-BDC6-4952-96EC-43CECE7B79D6}"/>
              </a:ext>
            </a:extLst>
          </p:cNvPr>
          <p:cNvGrpSpPr/>
          <p:nvPr/>
        </p:nvGrpSpPr>
        <p:grpSpPr>
          <a:xfrm>
            <a:off x="8404168" y="700765"/>
            <a:ext cx="3318574" cy="2728235"/>
            <a:chOff x="8404168" y="700765"/>
            <a:chExt cx="3318574" cy="272823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901608C-F179-4505-957E-BAED84478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37" t="46182" r="20169" b="13212"/>
            <a:stretch/>
          </p:blipFill>
          <p:spPr>
            <a:xfrm>
              <a:off x="8404168" y="700765"/>
              <a:ext cx="3318574" cy="2728235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2F32B05-B604-4907-990E-9135CF784FC8}"/>
                </a:ext>
              </a:extLst>
            </p:cNvPr>
            <p:cNvSpPr txBox="1"/>
            <p:nvPr/>
          </p:nvSpPr>
          <p:spPr>
            <a:xfrm>
              <a:off x="8512233" y="3059668"/>
              <a:ext cx="29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585827C-52CC-4C0D-AA52-260354CC7F29}"/>
                </a:ext>
              </a:extLst>
            </p:cNvPr>
            <p:cNvSpPr txBox="1"/>
            <p:nvPr/>
          </p:nvSpPr>
          <p:spPr>
            <a:xfrm>
              <a:off x="11144596" y="3058005"/>
              <a:ext cx="29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F1EBC99-35CD-495F-8E65-0E16C5E6E424}"/>
                </a:ext>
              </a:extLst>
            </p:cNvPr>
            <p:cNvSpPr txBox="1"/>
            <p:nvPr/>
          </p:nvSpPr>
          <p:spPr>
            <a:xfrm>
              <a:off x="11111345" y="700765"/>
              <a:ext cx="29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" name="Bogen 15">
              <a:extLst>
                <a:ext uri="{FF2B5EF4-FFF2-40B4-BE49-F238E27FC236}">
                  <a16:creationId xmlns:a16="http://schemas.microsoft.com/office/drawing/2014/main" id="{F9FA913B-FA11-47AA-8826-4DDADDBB6DD9}"/>
                </a:ext>
              </a:extLst>
            </p:cNvPr>
            <p:cNvSpPr/>
            <p:nvPr/>
          </p:nvSpPr>
          <p:spPr>
            <a:xfrm rot="20206072">
              <a:off x="10989977" y="1741307"/>
              <a:ext cx="376909" cy="299137"/>
            </a:xfrm>
            <a:prstGeom prst="arc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536FE6BF-7342-4AC7-B70B-22D22EEDEEF4}"/>
                </a:ext>
              </a:extLst>
            </p:cNvPr>
            <p:cNvSpPr/>
            <p:nvPr/>
          </p:nvSpPr>
          <p:spPr>
            <a:xfrm rot="11188476">
              <a:off x="9637426" y="1915313"/>
              <a:ext cx="376909" cy="299137"/>
            </a:xfrm>
            <a:prstGeom prst="arc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4309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BB965-0385-4A8F-AD23-C0B6E154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MDS – Multidimensional </a:t>
            </a:r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838E0-146A-4584-AD56-DDA379DD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Classical MDS:</a:t>
            </a:r>
          </a:p>
          <a:p>
            <a:pPr marL="0" indent="0">
              <a:buNone/>
            </a:pPr>
            <a:r>
              <a:rPr lang="en-US" dirty="0"/>
              <a:t>"Given a distance matrix with the distances between each pair of objects in a set [...] an MDS algorithm places each object into […] [this] space such that the between-object distances are preserved as well as possible."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1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BB965-0385-4A8F-AD23-C0B6E154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MDS – Multidimensional </a:t>
            </a:r>
            <a:r>
              <a:rPr lang="de-DE" dirty="0" err="1"/>
              <a:t>Scaling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Classical MDS:</a:t>
                </a:r>
              </a:p>
              <a:p>
                <a:pPr marL="0" indent="0">
                  <a:buNone/>
                </a:pPr>
                <a:r>
                  <a:rPr lang="en-US" dirty="0"/>
                  <a:t>"Given a distance matrix with the distances between each pair of objects in a set [...] an MDS algorithm places each object into […] [this] space such that the between-object distances are preserved as well as possible."</a:t>
                </a:r>
              </a:p>
              <a:p>
                <a:endParaRPr lang="de-DE" dirty="0"/>
              </a:p>
              <a:p>
                <a:r>
                  <a:rPr lang="de-DE" dirty="0"/>
                  <a:t>Broad </a:t>
                </a:r>
                <a:r>
                  <a:rPr lang="de-DE" dirty="0" err="1"/>
                  <a:t>literature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different </a:t>
                </a:r>
                <a:r>
                  <a:rPr lang="de-DE" dirty="0" err="1"/>
                  <a:t>approaches</a:t>
                </a:r>
                <a:endParaRPr lang="de-DE" dirty="0"/>
              </a:p>
              <a:p>
                <a:r>
                  <a:rPr lang="de-DE" dirty="0"/>
                  <a:t>MDS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running</a:t>
                </a:r>
                <a:r>
                  <a:rPr lang="de-DE" dirty="0"/>
                  <a:t> time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not </a:t>
                </a:r>
                <a:r>
                  <a:rPr lang="de-DE" dirty="0" err="1"/>
                  <a:t>good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big</a:t>
                </a:r>
                <a:r>
                  <a:rPr lang="de-DE" dirty="0"/>
                  <a:t> </a:t>
                </a:r>
                <a:r>
                  <a:rPr lang="de-DE" dirty="0" err="1"/>
                  <a:t>graphs</a:t>
                </a:r>
                <a:endParaRPr lang="de-DE" dirty="0"/>
              </a:p>
              <a:p>
                <a:pPr lvl="1"/>
                <a:r>
                  <a:rPr lang="de-DE" dirty="0"/>
                  <a:t>Many </a:t>
                </a:r>
                <a:r>
                  <a:rPr lang="de-DE" dirty="0" err="1"/>
                  <a:t>approaches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(</a:t>
                </a:r>
                <a:r>
                  <a:rPr lang="de-DE" dirty="0" err="1"/>
                  <a:t>random</a:t>
                </a:r>
                <a:r>
                  <a:rPr lang="de-DE" dirty="0"/>
                  <a:t>) </a:t>
                </a:r>
                <a:r>
                  <a:rPr lang="de-DE" dirty="0" err="1"/>
                  <a:t>sampling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pivot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endParaRPr lang="de-DE" dirty="0"/>
              </a:p>
              <a:p>
                <a:r>
                  <a:rPr lang="de-DE" dirty="0"/>
                  <a:t>Looking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smallest</a:t>
                </a:r>
                <a:r>
                  <a:rPr lang="de-DE" dirty="0"/>
                  <a:t> </a:t>
                </a:r>
                <a:r>
                  <a:rPr lang="de-DE" dirty="0" err="1"/>
                  <a:t>cliques</a:t>
                </a:r>
                <a:r>
                  <a:rPr lang="de-DE" dirty="0"/>
                  <a:t> </a:t>
                </a:r>
                <a:r>
                  <a:rPr lang="de-DE" dirty="0" err="1"/>
                  <a:t>throughout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graph</a:t>
                </a:r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Bär, klein, sitzend, Tisch enthält.&#10;&#10;Automatisch generierte Beschreibung">
            <a:extLst>
              <a:ext uri="{FF2B5EF4-FFF2-40B4-BE49-F238E27FC236}">
                <a16:creationId xmlns:a16="http://schemas.microsoft.com/office/drawing/2014/main" id="{19A56DDC-7612-48C7-B28A-06CF52082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065" y="5167198"/>
            <a:ext cx="4089742" cy="8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0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BB965-0385-4A8F-AD23-C0B6E154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MDS – Multidimensional </a:t>
            </a:r>
            <a:r>
              <a:rPr lang="de-DE" dirty="0" err="1"/>
              <a:t>Scaling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4"/>
                <a:ext cx="11029615" cy="35836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"A valid dissimilarity matrix must satisfy both of the following constraints: </a:t>
                </a:r>
              </a:p>
              <a:p>
                <a:pPr marL="324000" lvl="1" indent="0">
                  <a:buNone/>
                </a:pPr>
                <a:r>
                  <a:rPr lang="en-US" dirty="0"/>
                  <a:t>	(</a:t>
                </a:r>
                <a:r>
                  <a:rPr lang="en-US" dirty="0" err="1"/>
                  <a:t>i</a:t>
                </a:r>
                <a:r>
                  <a:rPr lang="en-US" dirty="0"/>
                  <a:t>) self-similarity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(ii) 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/>
                  <a:t>“</a:t>
                </a:r>
              </a:p>
              <a:p>
                <a:pPr marL="324000" lvl="1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4"/>
                <a:ext cx="11029615" cy="358368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86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BB965-0385-4A8F-AD23-C0B6E154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MDS – Multidimensional </a:t>
            </a:r>
            <a:r>
              <a:rPr lang="de-DE" dirty="0" err="1"/>
              <a:t>Scaling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4"/>
                <a:ext cx="11029615" cy="35861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"A valid </a:t>
                </a:r>
                <a:r>
                  <a:rPr lang="en-US" dirty="0">
                    <a:highlight>
                      <a:srgbClr val="FFFF00"/>
                    </a:highlight>
                  </a:rPr>
                  <a:t>dissimilarity</a:t>
                </a:r>
                <a:r>
                  <a:rPr lang="en-US" dirty="0"/>
                  <a:t> matrix must satisfy both of the following constraints: </a:t>
                </a:r>
              </a:p>
              <a:p>
                <a:pPr marL="324000" lvl="1" indent="0">
                  <a:buNone/>
                </a:pPr>
                <a:r>
                  <a:rPr lang="en-US" dirty="0"/>
                  <a:t>	(</a:t>
                </a:r>
                <a:r>
                  <a:rPr lang="en-US" dirty="0" err="1"/>
                  <a:t>i</a:t>
                </a:r>
                <a:r>
                  <a:rPr lang="en-US" dirty="0"/>
                  <a:t>) self-similarity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(ii) </a:t>
                </a:r>
                <a:r>
                  <a:rPr lang="en-US" dirty="0">
                    <a:highlight>
                      <a:srgbClr val="FFFF00"/>
                    </a:highlight>
                  </a:rPr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de-DE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/>
                  <a:t>“</a:t>
                </a:r>
              </a:p>
              <a:p>
                <a:pPr marL="3240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4"/>
                <a:ext cx="11029615" cy="3586111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B8E25464-0BA4-493B-A829-319135931A05}"/>
              </a:ext>
            </a:extLst>
          </p:cNvPr>
          <p:cNvSpPr txBox="1"/>
          <p:nvPr/>
        </p:nvSpPr>
        <p:spPr>
          <a:xfrm>
            <a:off x="2751512" y="2401621"/>
            <a:ext cx="3220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difference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angles</a:t>
            </a:r>
            <a:r>
              <a:rPr lang="de-DE" sz="1400" dirty="0"/>
              <a:t>, not </a:t>
            </a:r>
            <a:r>
              <a:rPr lang="de-DE" sz="1400" dirty="0" err="1"/>
              <a:t>distances</a:t>
            </a:r>
            <a:endParaRPr lang="de-DE" sz="1400" dirty="0"/>
          </a:p>
        </p:txBody>
      </p: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C9BA454-3E9C-4992-8172-F79E62D6615C}"/>
              </a:ext>
            </a:extLst>
          </p:cNvPr>
          <p:cNvCxnSpPr>
            <a:cxnSpLocks/>
          </p:cNvCxnSpPr>
          <p:nvPr/>
        </p:nvCxnSpPr>
        <p:spPr>
          <a:xfrm flipV="1">
            <a:off x="1990724" y="2555510"/>
            <a:ext cx="723899" cy="446270"/>
          </a:xfrm>
          <a:prstGeom prst="curvedConnector3">
            <a:avLst>
              <a:gd name="adj1" fmla="val 434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9E1BD3-DBC4-496D-9129-2BC517D26055}"/>
              </a:ext>
            </a:extLst>
          </p:cNvPr>
          <p:cNvSpPr txBox="1"/>
          <p:nvPr/>
        </p:nvSpPr>
        <p:spPr>
          <a:xfrm>
            <a:off x="6769850" y="3634452"/>
            <a:ext cx="294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implications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classical</a:t>
            </a:r>
            <a:r>
              <a:rPr lang="de-DE" sz="1400" dirty="0"/>
              <a:t> MDS in </a:t>
            </a:r>
            <a:r>
              <a:rPr lang="de-DE" sz="1400" dirty="0" err="1"/>
              <a:t>our</a:t>
            </a:r>
            <a:r>
              <a:rPr lang="de-DE" sz="1400" dirty="0"/>
              <a:t> </a:t>
            </a:r>
            <a:r>
              <a:rPr lang="de-DE" sz="1400" dirty="0" err="1"/>
              <a:t>case</a:t>
            </a:r>
            <a:r>
              <a:rPr lang="de-DE" sz="1400" dirty="0"/>
              <a:t>?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0EC2C97-7A41-4C08-83ED-2DC7657A0737}"/>
              </a:ext>
            </a:extLst>
          </p:cNvPr>
          <p:cNvCxnSpPr>
            <a:cxnSpLocks/>
          </p:cNvCxnSpPr>
          <p:nvPr/>
        </p:nvCxnSpPr>
        <p:spPr>
          <a:xfrm>
            <a:off x="5276850" y="3650008"/>
            <a:ext cx="1390649" cy="246054"/>
          </a:xfrm>
          <a:prstGeom prst="curvedConnector3">
            <a:avLst>
              <a:gd name="adj1" fmla="val 43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6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BB965-0385-4A8F-AD23-C0B6E154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MDS – Multidimensional </a:t>
            </a:r>
            <a:r>
              <a:rPr lang="de-DE" dirty="0" err="1"/>
              <a:t>Scaling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"A valid </a:t>
                </a:r>
                <a:r>
                  <a:rPr lang="en-US" dirty="0">
                    <a:highlight>
                      <a:srgbClr val="FFFF00"/>
                    </a:highlight>
                  </a:rPr>
                  <a:t>dissimilarity</a:t>
                </a:r>
                <a:r>
                  <a:rPr lang="en-US" dirty="0"/>
                  <a:t> matrix must satisfy both of the following constraints: </a:t>
                </a:r>
              </a:p>
              <a:p>
                <a:pPr marL="324000" lvl="1" indent="0">
                  <a:buNone/>
                </a:pPr>
                <a:r>
                  <a:rPr lang="en-US" dirty="0"/>
                  <a:t>	(</a:t>
                </a:r>
                <a:r>
                  <a:rPr lang="en-US" dirty="0" err="1"/>
                  <a:t>i</a:t>
                </a:r>
                <a:r>
                  <a:rPr lang="en-US" dirty="0"/>
                  <a:t>) self-similarity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(ii) </a:t>
                </a:r>
                <a:r>
                  <a:rPr lang="en-US" dirty="0">
                    <a:highlight>
                      <a:srgbClr val="FFFF00"/>
                    </a:highlight>
                  </a:rPr>
                  <a:t>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de-DE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/>
                  <a:t>“</a:t>
                </a:r>
              </a:p>
              <a:p>
                <a:pPr marL="3240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de-DE" b="0" dirty="0" err="1"/>
                  <a:t>Normalized</a:t>
                </a:r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||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b="0" dirty="0"/>
                  <a:t>Non-</a:t>
                </a:r>
                <a:r>
                  <a:rPr lang="de-DE" b="0" dirty="0" err="1"/>
                  <a:t>normalized</a:t>
                </a:r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B8E25464-0BA4-493B-A829-319135931A05}"/>
              </a:ext>
            </a:extLst>
          </p:cNvPr>
          <p:cNvSpPr txBox="1"/>
          <p:nvPr/>
        </p:nvSpPr>
        <p:spPr>
          <a:xfrm>
            <a:off x="2751512" y="2401621"/>
            <a:ext cx="3220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difference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angles</a:t>
            </a:r>
            <a:r>
              <a:rPr lang="de-DE" sz="1400" dirty="0"/>
              <a:t>, not </a:t>
            </a:r>
            <a:r>
              <a:rPr lang="de-DE" sz="1400" dirty="0" err="1"/>
              <a:t>distances</a:t>
            </a:r>
            <a:endParaRPr lang="de-DE" sz="1400" dirty="0"/>
          </a:p>
        </p:txBody>
      </p: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C9BA454-3E9C-4992-8172-F79E62D6615C}"/>
              </a:ext>
            </a:extLst>
          </p:cNvPr>
          <p:cNvCxnSpPr>
            <a:cxnSpLocks/>
          </p:cNvCxnSpPr>
          <p:nvPr/>
        </p:nvCxnSpPr>
        <p:spPr>
          <a:xfrm flipV="1">
            <a:off x="1990724" y="2555510"/>
            <a:ext cx="723899" cy="446270"/>
          </a:xfrm>
          <a:prstGeom prst="curvedConnector3">
            <a:avLst>
              <a:gd name="adj1" fmla="val 434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9E1BD3-DBC4-496D-9129-2BC517D26055}"/>
              </a:ext>
            </a:extLst>
          </p:cNvPr>
          <p:cNvSpPr txBox="1"/>
          <p:nvPr/>
        </p:nvSpPr>
        <p:spPr>
          <a:xfrm>
            <a:off x="6769850" y="3634452"/>
            <a:ext cx="294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implications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classical</a:t>
            </a:r>
            <a:r>
              <a:rPr lang="de-DE" sz="1400" dirty="0"/>
              <a:t> MDS in </a:t>
            </a:r>
            <a:r>
              <a:rPr lang="de-DE" sz="1400" dirty="0" err="1"/>
              <a:t>our</a:t>
            </a:r>
            <a:r>
              <a:rPr lang="de-DE" sz="1400" dirty="0"/>
              <a:t> </a:t>
            </a:r>
            <a:r>
              <a:rPr lang="de-DE" sz="1400" dirty="0" err="1"/>
              <a:t>case</a:t>
            </a:r>
            <a:r>
              <a:rPr lang="de-DE" sz="1400" dirty="0"/>
              <a:t>?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0EC2C97-7A41-4C08-83ED-2DC7657A0737}"/>
              </a:ext>
            </a:extLst>
          </p:cNvPr>
          <p:cNvCxnSpPr>
            <a:cxnSpLocks/>
          </p:cNvCxnSpPr>
          <p:nvPr/>
        </p:nvCxnSpPr>
        <p:spPr>
          <a:xfrm>
            <a:off x="5276850" y="3650008"/>
            <a:ext cx="1390649" cy="246054"/>
          </a:xfrm>
          <a:prstGeom prst="curvedConnector3">
            <a:avLst>
              <a:gd name="adj1" fmla="val 43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00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 ||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6D703C2-BDE7-4627-B94A-3C9B942BECB4}"/>
                  </a:ext>
                </a:extLst>
              </p:cNvPr>
              <p:cNvSpPr txBox="1"/>
              <p:nvPr/>
            </p:nvSpPr>
            <p:spPr>
              <a:xfrm>
                <a:off x="8743783" y="1575416"/>
                <a:ext cx="2590968" cy="18535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 ||</m:t>
                                  </m:r>
                                </m:den>
                              </m:f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=1+1−2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de-D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2−2∗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6D703C2-BDE7-4627-B94A-3C9B942BE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783" y="1575416"/>
                <a:ext cx="2590968" cy="1853584"/>
              </a:xfrm>
              <a:prstGeom prst="rect">
                <a:avLst/>
              </a:prstGeom>
              <a:blipFill>
                <a:blip r:embed="rId3"/>
                <a:stretch>
                  <a:fillRect b="-6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1E03FB5-09E0-45C7-BC4F-965CF16278DD}"/>
                  </a:ext>
                </a:extLst>
              </p:cNvPr>
              <p:cNvSpPr txBox="1"/>
              <p:nvPr/>
            </p:nvSpPr>
            <p:spPr>
              <a:xfrm>
                <a:off x="8667750" y="3769767"/>
                <a:ext cx="26670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with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get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worst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embedding</a:t>
                </a:r>
                <a:r>
                  <a:rPr lang="de-DE" sz="1600" dirty="0"/>
                  <a:t> (90°)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1E03FB5-09E0-45C7-BC4F-965CF1627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0" y="3769767"/>
                <a:ext cx="2667001" cy="584775"/>
              </a:xfrm>
              <a:prstGeom prst="rect">
                <a:avLst/>
              </a:prstGeom>
              <a:blipFill>
                <a:blip r:embed="rId4"/>
                <a:stretch>
                  <a:fillRect l="-1373" t="-3125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rigonometrie am Einheitskreis - Lernen mit Serlo! – Serlo">
            <a:extLst>
              <a:ext uri="{FF2B5EF4-FFF2-40B4-BE49-F238E27FC236}">
                <a16:creationId xmlns:a16="http://schemas.microsoft.com/office/drawing/2014/main" id="{95952762-9B25-43F6-AAB2-68E84074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32" y="3769767"/>
            <a:ext cx="1861019" cy="17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61FA3931-90B5-4FC6-AF3B-48E7585B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34957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9A977E-172A-4F4C-A6AD-9FCCBD5E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 ||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∗(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∗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−1)|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[0,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1838E0-146A-4584-AD56-DDA379DDA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6D703C2-BDE7-4627-B94A-3C9B942BECB4}"/>
                  </a:ext>
                </a:extLst>
              </p:cNvPr>
              <p:cNvSpPr txBox="1"/>
              <p:nvPr/>
            </p:nvSpPr>
            <p:spPr>
              <a:xfrm>
                <a:off x="8743783" y="1575416"/>
                <a:ext cx="2590968" cy="18535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 ||</m:t>
                                  </m:r>
                                </m:den>
                              </m:f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=1+1−2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de-D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2−2∗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6D703C2-BDE7-4627-B94A-3C9B942BE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783" y="1575416"/>
                <a:ext cx="2590968" cy="1853584"/>
              </a:xfrm>
              <a:prstGeom prst="rect">
                <a:avLst/>
              </a:prstGeom>
              <a:blipFill>
                <a:blip r:embed="rId3"/>
                <a:stretch>
                  <a:fillRect b="-6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1E03FB5-09E0-45C7-BC4F-965CF16278DD}"/>
                  </a:ext>
                </a:extLst>
              </p:cNvPr>
              <p:cNvSpPr txBox="1"/>
              <p:nvPr/>
            </p:nvSpPr>
            <p:spPr>
              <a:xfrm>
                <a:off x="8667750" y="3769767"/>
                <a:ext cx="26670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with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we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get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worst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embedding</a:t>
                </a:r>
                <a:r>
                  <a:rPr lang="de-DE" sz="1600" dirty="0"/>
                  <a:t> (all 90°)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1E03FB5-09E0-45C7-BC4F-965CF1627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50" y="3769767"/>
                <a:ext cx="2667001" cy="584775"/>
              </a:xfrm>
              <a:prstGeom prst="rect">
                <a:avLst/>
              </a:prstGeom>
              <a:blipFill>
                <a:blip r:embed="rId4"/>
                <a:stretch>
                  <a:fillRect l="-1373" t="-3125" r="-686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B5303F0-CC46-4099-9BAB-4F015FCB7618}"/>
                  </a:ext>
                </a:extLst>
              </p:cNvPr>
              <p:cNvSpPr txBox="1"/>
              <p:nvPr/>
            </p:nvSpPr>
            <p:spPr>
              <a:xfrm>
                <a:off x="6610099" y="5324847"/>
                <a:ext cx="21336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</a:t>
                </a:r>
                <a:r>
                  <a:rPr lang="de-DE" sz="1600" dirty="0" err="1"/>
                  <a:t>ith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being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perfect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measured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value</a:t>
                </a:r>
                <a:endParaRPr lang="de-DE" sz="16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B5303F0-CC46-4099-9BAB-4F015FCB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099" y="5324847"/>
                <a:ext cx="2133684" cy="830997"/>
              </a:xfrm>
              <a:prstGeom prst="rect">
                <a:avLst/>
              </a:prstGeom>
              <a:blipFill>
                <a:blip r:embed="rId5"/>
                <a:stretch>
                  <a:fillRect l="-1429" t="-2190" b="-8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rigonometrie am Einheitskreis - Lernen mit Serlo! – Serlo">
            <a:extLst>
              <a:ext uri="{FF2B5EF4-FFF2-40B4-BE49-F238E27FC236}">
                <a16:creationId xmlns:a16="http://schemas.microsoft.com/office/drawing/2014/main" id="{95952762-9B25-43F6-AAB2-68E84074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32" y="3769767"/>
            <a:ext cx="1861019" cy="17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5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804608F7-9FAC-40C3-AA3A-5AAE545D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36403" r="27827" b="3189"/>
          <a:stretch/>
        </p:blipFill>
        <p:spPr>
          <a:xfrm>
            <a:off x="7019302" y="970181"/>
            <a:ext cx="4606521" cy="275327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3567BA-674F-4CD1-A368-963C96AE3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47" t="47004" r="23047" b="12870"/>
          <a:stretch/>
        </p:blipFill>
        <p:spPr>
          <a:xfrm>
            <a:off x="933450" y="970181"/>
            <a:ext cx="2914650" cy="27518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48FD6A-60C5-43B7-86DA-A70D646245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25" t="46111" r="22266" b="11389"/>
          <a:stretch/>
        </p:blipFill>
        <p:spPr>
          <a:xfrm>
            <a:off x="3672511" y="3429000"/>
            <a:ext cx="3000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1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98DD103-9FF8-4FA2-9202-C2C0DB2B972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2095"/>
          <a:stretch/>
        </p:blipFill>
        <p:spPr>
          <a:xfrm>
            <a:off x="0" y="-86102"/>
            <a:ext cx="12192000" cy="7030204"/>
          </a:xfrm>
        </p:spPr>
      </p:pic>
    </p:spTree>
    <p:extLst>
      <p:ext uri="{BB962C8B-B14F-4D97-AF65-F5344CB8AC3E}">
        <p14:creationId xmlns:p14="http://schemas.microsoft.com/office/powerpoint/2010/main" val="16285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A9089-EEC0-4094-BCDA-927C056A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Graphs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BAA67-6C92-4701-B3E9-6D152668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Labeled</a:t>
            </a:r>
            <a:r>
              <a:rPr lang="de-DE" dirty="0"/>
              <a:t> Graph</a:t>
            </a:r>
          </a:p>
          <a:p>
            <a:r>
              <a:rPr lang="de-DE" dirty="0" err="1"/>
              <a:t>Directed</a:t>
            </a:r>
            <a:r>
              <a:rPr lang="de-DE" dirty="0"/>
              <a:t> Graph (Digraph),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oneself</a:t>
            </a:r>
            <a:endParaRPr lang="de-DE" dirty="0"/>
          </a:p>
          <a:p>
            <a:r>
              <a:rPr lang="de-DE" dirty="0"/>
              <a:t>Graph </a:t>
            </a:r>
            <a:r>
              <a:rPr lang="de-DE" dirty="0" err="1"/>
              <a:t>with</a:t>
            </a:r>
            <a:r>
              <a:rPr lang="de-DE" dirty="0"/>
              <a:t> angle </a:t>
            </a:r>
            <a:r>
              <a:rPr lang="de-DE" dirty="0" err="1"/>
              <a:t>orientation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vertex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=&gt;	</a:t>
            </a:r>
            <a:r>
              <a:rPr lang="de-DE" dirty="0" err="1"/>
              <a:t>directed</a:t>
            </a:r>
            <a:r>
              <a:rPr lang="de-DE" dirty="0"/>
              <a:t> angular </a:t>
            </a:r>
            <a:r>
              <a:rPr lang="de-DE" dirty="0" err="1"/>
              <a:t>graph</a:t>
            </a:r>
            <a:r>
              <a:rPr lang="de-DE" dirty="0"/>
              <a:t> (DAG)</a:t>
            </a:r>
          </a:p>
        </p:txBody>
      </p:sp>
    </p:spTree>
    <p:extLst>
      <p:ext uri="{BB962C8B-B14F-4D97-AF65-F5344CB8AC3E}">
        <p14:creationId xmlns:p14="http://schemas.microsoft.com/office/powerpoint/2010/main" val="65822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D4949-253E-44BA-9088-9C6F0FC2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D6E83-2FD9-4DDC-BD88-12FB3859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7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"SLAM is a process by which a mobile robot can build a map of an environment and at the same time use this map to deduce its location.“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</a:t>
            </a:r>
            <a:r>
              <a:rPr lang="en-US" dirty="0"/>
              <a:t>imultaneous </a:t>
            </a:r>
            <a:r>
              <a:rPr lang="en-US" b="1" dirty="0"/>
              <a:t>l</a:t>
            </a:r>
            <a:r>
              <a:rPr lang="en-US" dirty="0"/>
              <a:t>ocalization </a:t>
            </a:r>
            <a:r>
              <a:rPr lang="en-US" b="1" dirty="0"/>
              <a:t>a</a:t>
            </a:r>
            <a:r>
              <a:rPr lang="en-US" dirty="0"/>
              <a:t>nd </a:t>
            </a:r>
            <a:r>
              <a:rPr lang="en-US" b="1" dirty="0"/>
              <a:t>m</a:t>
            </a:r>
            <a:r>
              <a:rPr lang="en-US" dirty="0"/>
              <a:t>apping</a:t>
            </a:r>
          </a:p>
          <a:p>
            <a:r>
              <a:rPr lang="en-US" dirty="0"/>
              <a:t>Cumulative error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2" descr="11: The essential SLAM problem. A simultaneous estimate of both robot... |  Download Scientific Diagram">
            <a:extLst>
              <a:ext uri="{FF2B5EF4-FFF2-40B4-BE49-F238E27FC236}">
                <a16:creationId xmlns:a16="http://schemas.microsoft.com/office/drawing/2014/main" id="{E6FEC92C-4512-4EEF-A727-60061A3C382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21" y="2340864"/>
            <a:ext cx="4346575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42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A38DA-6B20-44AD-B24D-22EEDE66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de-DE" dirty="0"/>
              <a:t>Dual Population Coding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2F9A48-D1BE-47E2-A61E-608C701F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30" y="3429000"/>
            <a:ext cx="6728977" cy="3102248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0240076-F052-4E84-A550-2E9A346C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18872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Navigation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Tristan Baumann</a:t>
            </a:r>
          </a:p>
          <a:p>
            <a:r>
              <a:rPr lang="de-DE" dirty="0"/>
              <a:t>Graph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global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65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A38DA-6B20-44AD-B24D-22EEDE66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de-DE" dirty="0" err="1"/>
              <a:t>Direction</a:t>
            </a:r>
            <a:r>
              <a:rPr lang="de-DE" dirty="0"/>
              <a:t> Drift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8D8C7F3-0407-468C-A7A0-E28F226A9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310" y="2341563"/>
            <a:ext cx="7683380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2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2503-0BC4-4132-8F2A-0E99C83A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4239"/>
            <a:ext cx="11029616" cy="1188720"/>
          </a:xfrm>
        </p:spPr>
        <p:txBody>
          <a:bodyPr/>
          <a:lstStyle/>
          <a:p>
            <a:r>
              <a:rPr lang="de-DE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A1D53F5-34AA-4AFF-8766-6700F66C7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15925"/>
                <a:ext cx="11029615" cy="36344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dirty="0"/>
                  <a:t>Given:</a:t>
                </a:r>
              </a:p>
              <a:p>
                <a:r>
                  <a:rPr lang="de-DE" dirty="0" err="1"/>
                  <a:t>Adjacency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 </a:t>
                </a:r>
              </a:p>
              <a:p>
                <a:pPr lvl="1"/>
                <a:r>
                  <a:rPr lang="de-DE" b="0" dirty="0"/>
                  <a:t>directed Graph, </a:t>
                </a:r>
                <a:r>
                  <a:rPr lang="de-DE" b="0" dirty="0" err="1"/>
                  <a:t>as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Internal </a:t>
                </a:r>
                <a:r>
                  <a:rPr lang="de-DE" dirty="0" err="1"/>
                  <a:t>reference</a:t>
                </a:r>
                <a:r>
                  <a:rPr lang="de-DE" dirty="0"/>
                  <a:t> </a:t>
                </a:r>
                <a:r>
                  <a:rPr lang="de-DE" dirty="0" err="1"/>
                  <a:t>directions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/>
              </a:p>
              <a:p>
                <a:r>
                  <a:rPr lang="de-DE" dirty="0" err="1"/>
                  <a:t>Angles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(in respect to reference direction)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Goal:</a:t>
                </a:r>
              </a:p>
              <a:p>
                <a:r>
                  <a:rPr lang="de-DE" dirty="0"/>
                  <a:t>Embedding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,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 err="1"/>
                  <a:t>Minimizing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Objective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||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A1D53F5-34AA-4AFF-8766-6700F66C7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15925"/>
                <a:ext cx="11029615" cy="3634486"/>
              </a:xfrm>
              <a:blipFill>
                <a:blip r:embed="rId2"/>
                <a:stretch>
                  <a:fillRect l="-166" b="-105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5995-338F-4ABE-B288-7CCD93A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78861A8-80AA-439A-A2A0-FD41A82A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4"/>
                <a:ext cx="11029615" cy="1682496"/>
              </a:xfrm>
            </p:spPr>
            <p:txBody>
              <a:bodyPr/>
              <a:lstStyle/>
              <a:p>
                <a:r>
                  <a:rPr lang="de-DE" dirty="0"/>
                  <a:t>Embedding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,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 err="1"/>
                  <a:t>Minimization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||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78861A8-80AA-439A-A2A0-FD41A82A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4"/>
                <a:ext cx="11029615" cy="16824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afik 21">
            <a:extLst>
              <a:ext uri="{FF2B5EF4-FFF2-40B4-BE49-F238E27FC236}">
                <a16:creationId xmlns:a16="http://schemas.microsoft.com/office/drawing/2014/main" id="{77C9E6DA-D092-41C1-AAAF-49949D36E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7" t="46182" r="20169" b="13212"/>
          <a:stretch/>
        </p:blipFill>
        <p:spPr>
          <a:xfrm>
            <a:off x="8404168" y="700765"/>
            <a:ext cx="3318574" cy="27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8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5995-338F-4ABE-B288-7CCD93A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78861A8-80AA-439A-A2A0-FD41A82A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4"/>
                <a:ext cx="11029615" cy="1682496"/>
              </a:xfrm>
            </p:spPr>
            <p:txBody>
              <a:bodyPr/>
              <a:lstStyle/>
              <a:p>
                <a:r>
                  <a:rPr lang="de-DE" dirty="0"/>
                  <a:t>Embedding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,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 err="1"/>
                  <a:t>Minimization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||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78861A8-80AA-439A-A2A0-FD41A82A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4"/>
                <a:ext cx="11029615" cy="16824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afik 21">
            <a:extLst>
              <a:ext uri="{FF2B5EF4-FFF2-40B4-BE49-F238E27FC236}">
                <a16:creationId xmlns:a16="http://schemas.microsoft.com/office/drawing/2014/main" id="{77C9E6DA-D092-41C1-AAAF-49949D36E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7" t="46182" r="20169" b="13212"/>
          <a:stretch/>
        </p:blipFill>
        <p:spPr>
          <a:xfrm>
            <a:off x="8404168" y="700765"/>
            <a:ext cx="3318574" cy="272823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64A07F-5DED-4FCA-B2C3-2CDEB3D8295C}"/>
              </a:ext>
            </a:extLst>
          </p:cNvPr>
          <p:cNvSpPr txBox="1"/>
          <p:nvPr/>
        </p:nvSpPr>
        <p:spPr>
          <a:xfrm>
            <a:off x="8512233" y="3059668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851D14B-EA83-4470-9F5A-4C95D1FE28E5}"/>
              </a:ext>
            </a:extLst>
          </p:cNvPr>
          <p:cNvSpPr txBox="1"/>
          <p:nvPr/>
        </p:nvSpPr>
        <p:spPr>
          <a:xfrm>
            <a:off x="11144596" y="3058005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AEB98B-7EEB-42BA-85C0-6A6915E2D1DE}"/>
              </a:ext>
            </a:extLst>
          </p:cNvPr>
          <p:cNvSpPr txBox="1"/>
          <p:nvPr/>
        </p:nvSpPr>
        <p:spPr>
          <a:xfrm>
            <a:off x="11111345" y="700765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411FABCC-94AC-450D-916E-2408EA5534F9}"/>
              </a:ext>
            </a:extLst>
          </p:cNvPr>
          <p:cNvSpPr/>
          <p:nvPr/>
        </p:nvSpPr>
        <p:spPr>
          <a:xfrm rot="20206072">
            <a:off x="10989977" y="1741307"/>
            <a:ext cx="376909" cy="299137"/>
          </a:xfrm>
          <a:prstGeom prst="arc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8F17CBAC-2198-426A-A761-B8A2496E1F2B}"/>
              </a:ext>
            </a:extLst>
          </p:cNvPr>
          <p:cNvSpPr/>
          <p:nvPr/>
        </p:nvSpPr>
        <p:spPr>
          <a:xfrm rot="11188476">
            <a:off x="9637426" y="1915313"/>
            <a:ext cx="376909" cy="299137"/>
          </a:xfrm>
          <a:prstGeom prst="arc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36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5995-338F-4ABE-B288-7CCD93A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78861A8-80AA-439A-A2A0-FD41A82A3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340864"/>
                <a:ext cx="11029615" cy="1682496"/>
              </a:xfrm>
            </p:spPr>
            <p:txBody>
              <a:bodyPr/>
              <a:lstStyle/>
              <a:p>
                <a:r>
                  <a:rPr lang="de-DE" dirty="0"/>
                  <a:t>Embedding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, such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 err="1"/>
                  <a:t>Minimization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||</m:t>
                                    </m:r>
                                  </m:den>
                                </m:f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78861A8-80AA-439A-A2A0-FD41A82A3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340864"/>
                <a:ext cx="11029615" cy="16824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afik 21">
            <a:extLst>
              <a:ext uri="{FF2B5EF4-FFF2-40B4-BE49-F238E27FC236}">
                <a16:creationId xmlns:a16="http://schemas.microsoft.com/office/drawing/2014/main" id="{77C9E6DA-D092-41C1-AAAF-49949D36E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7" t="46182" r="20169" b="13212"/>
          <a:stretch/>
        </p:blipFill>
        <p:spPr>
          <a:xfrm>
            <a:off x="8404168" y="700765"/>
            <a:ext cx="3318574" cy="2728235"/>
          </a:xfrm>
          <a:prstGeom prst="rect">
            <a:avLst/>
          </a:prstGeom>
        </p:spPr>
      </p:pic>
      <p:pic>
        <p:nvPicPr>
          <p:cNvPr id="24" name="Grafik 23" descr="Ein Bild, das Screenshot, Computer, Monitor, computer enthält.&#10;&#10;Automatisch generierte Beschreibung">
            <a:extLst>
              <a:ext uri="{FF2B5EF4-FFF2-40B4-BE49-F238E27FC236}">
                <a16:creationId xmlns:a16="http://schemas.microsoft.com/office/drawing/2014/main" id="{32B401A5-56AE-40F4-B3A3-DC7929137B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2" t="46419" r="23844" b="13823"/>
          <a:stretch/>
        </p:blipFill>
        <p:spPr>
          <a:xfrm>
            <a:off x="5419609" y="3914151"/>
            <a:ext cx="2726574" cy="2726574"/>
          </a:xfrm>
          <a:prstGeom prst="rect">
            <a:avLst/>
          </a:prstGeom>
        </p:spPr>
      </p:pic>
      <p:pic>
        <p:nvPicPr>
          <p:cNvPr id="30" name="Grafik 29" descr="Pfeil nach unten">
            <a:extLst>
              <a:ext uri="{FF2B5EF4-FFF2-40B4-BE49-F238E27FC236}">
                <a16:creationId xmlns:a16="http://schemas.microsoft.com/office/drawing/2014/main" id="{BA6FB2B4-7C2E-4EE3-97CF-3007FCBAC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20470">
            <a:off x="8056676" y="3445432"/>
            <a:ext cx="457200" cy="457200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8FFA493-9C81-4214-BDA5-D28344B996A3}"/>
              </a:ext>
            </a:extLst>
          </p:cNvPr>
          <p:cNvCxnSpPr>
            <a:cxnSpLocks/>
          </p:cNvCxnSpPr>
          <p:nvPr/>
        </p:nvCxnSpPr>
        <p:spPr>
          <a:xfrm>
            <a:off x="8162809" y="3570605"/>
            <a:ext cx="258775" cy="20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781DBA6-D82D-4B5B-98C5-2A7645329F26}"/>
              </a:ext>
            </a:extLst>
          </p:cNvPr>
          <p:cNvCxnSpPr>
            <a:cxnSpLocks/>
          </p:cNvCxnSpPr>
          <p:nvPr/>
        </p:nvCxnSpPr>
        <p:spPr>
          <a:xfrm>
            <a:off x="8218776" y="3539984"/>
            <a:ext cx="258775" cy="20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BF04280-ED33-4B17-A510-B8EF81DB772B}"/>
              </a:ext>
            </a:extLst>
          </p:cNvPr>
          <p:cNvGrpSpPr/>
          <p:nvPr/>
        </p:nvGrpSpPr>
        <p:grpSpPr>
          <a:xfrm>
            <a:off x="8404168" y="700765"/>
            <a:ext cx="3318574" cy="2728235"/>
            <a:chOff x="8404168" y="700765"/>
            <a:chExt cx="3318574" cy="272823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16D7FBB-4545-4BF0-971A-DDDEFB73D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37" t="46182" r="20169" b="13212"/>
            <a:stretch/>
          </p:blipFill>
          <p:spPr>
            <a:xfrm>
              <a:off x="8404168" y="700765"/>
              <a:ext cx="3318574" cy="2728235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D66021B-1728-42E1-92F5-7DC84041B2A4}"/>
                </a:ext>
              </a:extLst>
            </p:cNvPr>
            <p:cNvSpPr txBox="1"/>
            <p:nvPr/>
          </p:nvSpPr>
          <p:spPr>
            <a:xfrm>
              <a:off x="8512233" y="3059668"/>
              <a:ext cx="29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475611D-7EAC-4C80-A875-75AE6F1C6C38}"/>
                </a:ext>
              </a:extLst>
            </p:cNvPr>
            <p:cNvSpPr txBox="1"/>
            <p:nvPr/>
          </p:nvSpPr>
          <p:spPr>
            <a:xfrm>
              <a:off x="11144596" y="3058005"/>
              <a:ext cx="29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D41A26C-B02A-4E84-9ADB-256691C00CC5}"/>
                </a:ext>
              </a:extLst>
            </p:cNvPr>
            <p:cNvSpPr txBox="1"/>
            <p:nvPr/>
          </p:nvSpPr>
          <p:spPr>
            <a:xfrm>
              <a:off x="11111345" y="700765"/>
              <a:ext cx="29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" name="Bogen 15">
              <a:extLst>
                <a:ext uri="{FF2B5EF4-FFF2-40B4-BE49-F238E27FC236}">
                  <a16:creationId xmlns:a16="http://schemas.microsoft.com/office/drawing/2014/main" id="{55B4E79F-8D77-45C0-8725-45487E9A5B16}"/>
                </a:ext>
              </a:extLst>
            </p:cNvPr>
            <p:cNvSpPr/>
            <p:nvPr/>
          </p:nvSpPr>
          <p:spPr>
            <a:xfrm rot="20206072">
              <a:off x="10989977" y="1741307"/>
              <a:ext cx="376909" cy="299137"/>
            </a:xfrm>
            <a:prstGeom prst="arc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DA50E70D-9592-4F9D-9F0E-E8344876BB3F}"/>
                </a:ext>
              </a:extLst>
            </p:cNvPr>
            <p:cNvSpPr/>
            <p:nvPr/>
          </p:nvSpPr>
          <p:spPr>
            <a:xfrm rot="11188476">
              <a:off x="9637426" y="1915313"/>
              <a:ext cx="376909" cy="299137"/>
            </a:xfrm>
            <a:prstGeom prst="arc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18945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01D1B"/>
      </a:dk2>
      <a:lt2>
        <a:srgbClr val="F2F0F3"/>
      </a:lt2>
      <a:accent1>
        <a:srgbClr val="71B230"/>
      </a:accent1>
      <a:accent2>
        <a:srgbClr val="9CA722"/>
      </a:accent2>
      <a:accent3>
        <a:srgbClr val="C89837"/>
      </a:accent3>
      <a:accent4>
        <a:srgbClr val="C44F28"/>
      </a:accent4>
      <a:accent5>
        <a:srgbClr val="D63A54"/>
      </a:accent5>
      <a:accent6>
        <a:srgbClr val="C42883"/>
      </a:accent6>
      <a:hlink>
        <a:srgbClr val="C04343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Breitbild</PresentationFormat>
  <Paragraphs>97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Cambria Math</vt:lpstr>
      <vt:lpstr>Univers</vt:lpstr>
      <vt:lpstr>Univers Condensed</vt:lpstr>
      <vt:lpstr>Wingdings 2</vt:lpstr>
      <vt:lpstr>DividendVTI</vt:lpstr>
      <vt:lpstr>Minimizing angular Error in labeled Graphs</vt:lpstr>
      <vt:lpstr>Graphs</vt:lpstr>
      <vt:lpstr>SLAM</vt:lpstr>
      <vt:lpstr>Dual Population Coding</vt:lpstr>
      <vt:lpstr>Direction Drift</vt:lpstr>
      <vt:lpstr>Problem</vt:lpstr>
      <vt:lpstr>Problem</vt:lpstr>
      <vt:lpstr>Problem</vt:lpstr>
      <vt:lpstr>Problem</vt:lpstr>
      <vt:lpstr>Problem</vt:lpstr>
      <vt:lpstr>MDS – Multidimensional Scaling</vt:lpstr>
      <vt:lpstr>MDS – Multidimensional Scaling</vt:lpstr>
      <vt:lpstr>MDS – Multidimensional Scaling</vt:lpstr>
      <vt:lpstr>MDS – Multidimensional Scaling</vt:lpstr>
      <vt:lpstr>MDS – Multidimensional Scaling</vt:lpstr>
      <vt:lpstr>Measurement</vt:lpstr>
      <vt:lpstr>Measurement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angular Error in labeled Graphs</dc:title>
  <dc:creator> </dc:creator>
  <cp:lastModifiedBy> </cp:lastModifiedBy>
  <cp:revision>34</cp:revision>
  <dcterms:created xsi:type="dcterms:W3CDTF">2020-11-11T01:46:06Z</dcterms:created>
  <dcterms:modified xsi:type="dcterms:W3CDTF">2020-11-11T09:22:17Z</dcterms:modified>
</cp:coreProperties>
</file>