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7" r:id="rId9"/>
    <p:sldId id="270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8695"/>
            <a:ext cx="10363200" cy="862012"/>
          </a:xfrm>
        </p:spPr>
        <p:txBody>
          <a:bodyPr/>
          <a:lstStyle/>
          <a:p>
            <a:r>
              <a:rPr lang="en-US" sz="5400" dirty="0"/>
              <a:t>New England marine mammal and sea turtle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929-A76B-4B12-852A-BEAB48E2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1" y="310148"/>
            <a:ext cx="5960862" cy="719661"/>
          </a:xfrm>
        </p:spPr>
        <p:txBody>
          <a:bodyPr/>
          <a:lstStyle/>
          <a:p>
            <a:r>
              <a:rPr lang="en-US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766A-628B-4F4F-B213-8353786D9E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1180932" cy="4114800"/>
          </a:xfrm>
        </p:spPr>
        <p:txBody>
          <a:bodyPr/>
          <a:lstStyle/>
          <a:p>
            <a:r>
              <a:rPr lang="en-US" dirty="0"/>
              <a:t>Pinnipeds</a:t>
            </a:r>
          </a:p>
          <a:p>
            <a:r>
              <a:rPr lang="en-US" dirty="0"/>
              <a:t>Sea Turtles</a:t>
            </a:r>
          </a:p>
          <a:p>
            <a:pPr lvl="1"/>
            <a:r>
              <a:rPr lang="en-US" dirty="0"/>
              <a:t>Of the 256 total strandings, 205 of them were within 40,000m of mean latitude and longitude </a:t>
            </a:r>
          </a:p>
          <a:p>
            <a:r>
              <a:rPr lang="en-US" dirty="0"/>
              <a:t>Odontocetes</a:t>
            </a:r>
          </a:p>
          <a:p>
            <a:r>
              <a:rPr lang="en-US" dirty="0"/>
              <a:t>Mysticetes</a:t>
            </a:r>
          </a:p>
        </p:txBody>
      </p:sp>
    </p:spTree>
    <p:extLst>
      <p:ext uri="{BB962C8B-B14F-4D97-AF65-F5344CB8AC3E}">
        <p14:creationId xmlns:p14="http://schemas.microsoft.com/office/powerpoint/2010/main" val="7312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47751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Pinnipeds</a:t>
            </a:r>
          </a:p>
          <a:p>
            <a:pPr lvl="2"/>
            <a:r>
              <a:rPr lang="en-US" sz="1800" dirty="0"/>
              <a:t>Years and months are statistically significant for number of strandings</a:t>
            </a:r>
          </a:p>
          <a:p>
            <a:pPr lvl="2"/>
            <a:r>
              <a:rPr lang="en-US" sz="1800" dirty="0"/>
              <a:t>“Mean” stranding area (and distances from) determined</a:t>
            </a:r>
          </a:p>
          <a:p>
            <a:pPr lvl="2"/>
            <a:r>
              <a:rPr lang="en-US" sz="1800" dirty="0"/>
              <a:t>Yearly increasing trend in strandings</a:t>
            </a:r>
          </a:p>
          <a:p>
            <a:pPr lvl="2"/>
            <a:r>
              <a:rPr lang="en-US" sz="1800" dirty="0"/>
              <a:t>Possible seasonality – pupping season?</a:t>
            </a:r>
          </a:p>
          <a:p>
            <a:r>
              <a:rPr lang="en-US" sz="2400" dirty="0"/>
              <a:t>Sea turtles</a:t>
            </a:r>
          </a:p>
          <a:p>
            <a:pPr lvl="2"/>
            <a:r>
              <a:rPr lang="en-US" sz="1900" dirty="0"/>
              <a:t>Concentrated to summer months (corresponds with nesting season)</a:t>
            </a:r>
          </a:p>
          <a:p>
            <a:pPr lvl="2"/>
            <a:r>
              <a:rPr lang="en-US" sz="1900" dirty="0"/>
              <a:t>Majority occur within 40,000m of each other – potential hotspot?</a:t>
            </a:r>
          </a:p>
          <a:p>
            <a:r>
              <a:rPr lang="en-US" sz="2400" dirty="0"/>
              <a:t>Odontocetes</a:t>
            </a:r>
          </a:p>
          <a:p>
            <a:r>
              <a:rPr lang="en-US" sz="2400" dirty="0"/>
              <a:t>Mysticetes</a:t>
            </a:r>
          </a:p>
          <a:p>
            <a:r>
              <a:rPr lang="en-US" sz="2400" dirty="0"/>
              <a:t>Understanding how strandings change annually and monthly is necessary for stranding prevention and response, resource allocation, and conservation management</a:t>
            </a:r>
          </a:p>
          <a:p>
            <a:r>
              <a:rPr lang="en-US" sz="2400" dirty="0"/>
              <a:t>To improve this analysis, would be beneficial to have additional data on cause of death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DB75D-FD57-46BB-B36A-3A50CB87819D}"/>
              </a:ext>
            </a:extLst>
          </p:cNvPr>
          <p:cNvSpPr txBox="1"/>
          <p:nvPr/>
        </p:nvSpPr>
        <p:spPr>
          <a:xfrm>
            <a:off x="8249576" y="6312670"/>
            <a:ext cx="372640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***Time series results are TBD***</a:t>
            </a:r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06532" y="1328774"/>
            <a:ext cx="4918229" cy="504539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Stranding data collected by Mystic Aquarium from 1990 – 2011</a:t>
            </a:r>
          </a:p>
          <a:p>
            <a:r>
              <a:rPr lang="en-US" sz="2800" dirty="0"/>
              <a:t>Spatial range: Connecticut and Rhode Island</a:t>
            </a:r>
          </a:p>
          <a:p>
            <a:r>
              <a:rPr lang="en-US" sz="2800" dirty="0"/>
              <a:t>Curated &amp; managed by OBIS-SEAMAP</a:t>
            </a:r>
          </a:p>
          <a:p>
            <a:r>
              <a:rPr lang="en-US" sz="2800" dirty="0"/>
              <a:t>1,140 cetacean, pinniped, and sea turtle strandings</a:t>
            </a:r>
          </a:p>
          <a:p>
            <a:pPr lvl="2"/>
            <a:r>
              <a:rPr lang="en-US" sz="2100" dirty="0"/>
              <a:t>679 Pinnipeds</a:t>
            </a:r>
          </a:p>
          <a:p>
            <a:pPr lvl="2"/>
            <a:r>
              <a:rPr lang="en-US" sz="2100" dirty="0"/>
              <a:t>256 Turtles</a:t>
            </a:r>
          </a:p>
          <a:p>
            <a:pPr lvl="2"/>
            <a:r>
              <a:rPr lang="en-US" sz="2100" dirty="0"/>
              <a:t>155 Odontocetes</a:t>
            </a:r>
          </a:p>
          <a:p>
            <a:pPr lvl="2"/>
            <a:r>
              <a:rPr lang="en-US" sz="2100" dirty="0"/>
              <a:t>50 Mysticetes 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52D16-E251-43A2-896B-34605E4B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3" y="1417551"/>
            <a:ext cx="7077815" cy="45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953" y="1754491"/>
            <a:ext cx="11532094" cy="253342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significant differences between years and/or months for strandings for each family group?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How are the strandings related geospatially? Are there potential stranding hotspots?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temporal trends/patterns?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016" y="1100666"/>
            <a:ext cx="5547185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 (baleen whales)</a:t>
            </a:r>
          </a:p>
          <a:p>
            <a:pPr lvl="1"/>
            <a:r>
              <a:rPr lang="en-US" sz="2400" dirty="0"/>
              <a:t>Odontocetes (toothed whales)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2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1793929"/>
            <a:ext cx="6392333" cy="42504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C9EF30-347A-4681-82D7-369ED455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Strandings summary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9567"/>
            <a:ext cx="6924583" cy="4271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6DDC07-7E3C-4518-96F4-27B8D791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80" y="479387"/>
            <a:ext cx="3754925" cy="426699"/>
          </a:xfrm>
        </p:spPr>
        <p:txBody>
          <a:bodyPr/>
          <a:lstStyle/>
          <a:p>
            <a:r>
              <a:rPr lang="en-US" sz="4400" dirty="0"/>
              <a:t>Pinnipeds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8E2B8-BB24-4CA0-AA7C-EBA03578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16" y="1489567"/>
            <a:ext cx="6924584" cy="42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2068"/>
            <a:ext cx="7362548" cy="4541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4379-284C-4BD5-A847-8A356983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1882067"/>
            <a:ext cx="7362548" cy="45418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1B0ED9-D4DF-4586-BCC5-0EEDC72C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Sea turtles: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0E934-3EFD-4249-9181-C29124155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1129" y="434102"/>
            <a:ext cx="6422501" cy="1143000"/>
          </a:xfrm>
        </p:spPr>
        <p:txBody>
          <a:bodyPr>
            <a:normAutofit/>
          </a:bodyPr>
          <a:lstStyle/>
          <a:p>
            <a:r>
              <a:rPr lang="en-US" dirty="0"/>
              <a:t>1995: most statistically different (p-value &lt; 0.05)</a:t>
            </a:r>
          </a:p>
          <a:p>
            <a:r>
              <a:rPr lang="en-US" dirty="0"/>
              <a:t>July – September: most statistically different (p-values &lt; 0.05)</a:t>
            </a:r>
          </a:p>
        </p:txBody>
      </p:sp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26"/>
            <a:ext cx="7229383" cy="4459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8069-4E43-DD42-BC25-53778FA1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7" y="1420427"/>
            <a:ext cx="7229383" cy="4459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379596-E70A-4ED3-BDA9-ECBA197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7" y="355883"/>
            <a:ext cx="4882389" cy="622008"/>
          </a:xfrm>
        </p:spPr>
        <p:txBody>
          <a:bodyPr/>
          <a:lstStyle/>
          <a:p>
            <a:r>
              <a:rPr lang="en-US" sz="4400" dirty="0"/>
              <a:t>odontocetes</a:t>
            </a:r>
          </a:p>
        </p:txBody>
      </p:sp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3C17DB-A279-2B45-B0F7-137D4239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693"/>
            <a:ext cx="7022237" cy="4335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1AB3F6-427E-4931-B417-E53EC83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3" y="443313"/>
            <a:ext cx="4021255" cy="506598"/>
          </a:xfrm>
        </p:spPr>
        <p:txBody>
          <a:bodyPr/>
          <a:lstStyle/>
          <a:p>
            <a:r>
              <a:rPr lang="en-US" sz="4400" dirty="0"/>
              <a:t>Mysticetes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29628B-3CEC-0547-A7E7-D5B85650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62" y="1473692"/>
            <a:ext cx="7022238" cy="43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176</TotalTime>
  <Words>294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Ocean design template</vt:lpstr>
      <vt:lpstr>New England marine mammal and sea turtle Stranding Data Analysis</vt:lpstr>
      <vt:lpstr>Data</vt:lpstr>
      <vt:lpstr>Questions</vt:lpstr>
      <vt:lpstr>Wrangling and exploration</vt:lpstr>
      <vt:lpstr>Strandings summary</vt:lpstr>
      <vt:lpstr>Pinnipeds</vt:lpstr>
      <vt:lpstr>Sea turtles:</vt:lpstr>
      <vt:lpstr>odontocetes</vt:lpstr>
      <vt:lpstr>Mysticetes</vt:lpstr>
      <vt:lpstr>Geospatial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Jess Ozog</cp:lastModifiedBy>
  <cp:revision>54</cp:revision>
  <dcterms:created xsi:type="dcterms:W3CDTF">2022-04-05T16:27:28Z</dcterms:created>
  <dcterms:modified xsi:type="dcterms:W3CDTF">2022-04-10T17:51:18Z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