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8" r:id="rId4"/>
    <p:sldId id="272" r:id="rId5"/>
    <p:sldId id="261" r:id="rId6"/>
    <p:sldId id="262" r:id="rId7"/>
    <p:sldId id="264" r:id="rId8"/>
    <p:sldId id="267" r:id="rId9"/>
    <p:sldId id="270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8695"/>
            <a:ext cx="10363200" cy="862012"/>
          </a:xfrm>
        </p:spPr>
        <p:txBody>
          <a:bodyPr/>
          <a:lstStyle/>
          <a:p>
            <a:r>
              <a:rPr lang="en-US" sz="5400" dirty="0"/>
              <a:t>New England marine mammal and sea turtle 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8400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929-A76B-4B12-852A-BEAB48E2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1" y="310148"/>
            <a:ext cx="5960862" cy="719661"/>
          </a:xfrm>
        </p:spPr>
        <p:txBody>
          <a:bodyPr/>
          <a:lstStyle/>
          <a:p>
            <a:r>
              <a:rPr lang="en-US" dirty="0"/>
              <a:t>Geospatial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766A-628B-4F4F-B213-8353786D9E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967" y="1029809"/>
            <a:ext cx="11180932" cy="5037667"/>
          </a:xfrm>
        </p:spPr>
        <p:txBody>
          <a:bodyPr>
            <a:noAutofit/>
          </a:bodyPr>
          <a:lstStyle/>
          <a:p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425 of 679 strandings were within 40km of mean latitude and longitude</a:t>
            </a:r>
          </a:p>
          <a:p>
            <a:r>
              <a:rPr lang="en-US" sz="2400" dirty="0"/>
              <a:t>Sea Turtles</a:t>
            </a:r>
          </a:p>
          <a:p>
            <a:pPr lvl="1"/>
            <a:r>
              <a:rPr lang="en-US" sz="2400" dirty="0"/>
              <a:t>205 of 256 strandings were within 40km of mean latitude and longitude </a:t>
            </a:r>
          </a:p>
          <a:p>
            <a:r>
              <a:rPr lang="en-US" sz="2400" dirty="0"/>
              <a:t>Odontocetes</a:t>
            </a:r>
          </a:p>
          <a:p>
            <a:pPr lvl="1"/>
            <a:r>
              <a:rPr lang="en-US" sz="2400" dirty="0"/>
              <a:t>125 of 155 strandings were within 40km of mean latitude and longitude</a:t>
            </a:r>
          </a:p>
          <a:p>
            <a:r>
              <a:rPr lang="en-US" sz="2400" dirty="0"/>
              <a:t>Mysticetes</a:t>
            </a:r>
          </a:p>
          <a:p>
            <a:pPr lvl="1"/>
            <a:r>
              <a:rPr lang="en-US" sz="2400" dirty="0"/>
              <a:t>44 of 50 strandings were within 40km of mean latitude and longitude </a:t>
            </a:r>
          </a:p>
        </p:txBody>
      </p:sp>
    </p:spTree>
    <p:extLst>
      <p:ext uri="{BB962C8B-B14F-4D97-AF65-F5344CB8AC3E}">
        <p14:creationId xmlns:p14="http://schemas.microsoft.com/office/powerpoint/2010/main" val="7312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A1F-0091-4EE1-B4DF-CBDCCBBC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9"/>
            <a:ext cx="10566400" cy="665162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0B-946D-494E-98A7-0B3D024F7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39801"/>
            <a:ext cx="10566400" cy="5372869"/>
          </a:xfrm>
        </p:spPr>
        <p:txBody>
          <a:bodyPr>
            <a:normAutofit/>
          </a:bodyPr>
          <a:lstStyle/>
          <a:p>
            <a:r>
              <a:rPr lang="en-US" sz="2400" dirty="0"/>
              <a:t>Significance of year and month vary between family groups</a:t>
            </a:r>
          </a:p>
          <a:p>
            <a:r>
              <a:rPr lang="en-US" sz="2400" dirty="0"/>
              <a:t>Most strandings occurred within 40km of “mean” stranding point</a:t>
            </a:r>
            <a:endParaRPr lang="en-US" sz="1900" dirty="0"/>
          </a:p>
          <a:p>
            <a:r>
              <a:rPr lang="en-US" sz="2400" dirty="0"/>
              <a:t>Understanding how strandings change annually and monthly is necessary for stranding prevention and response, resource allocation, and conservation management</a:t>
            </a:r>
          </a:p>
          <a:p>
            <a:r>
              <a:rPr lang="en-US" sz="2400" dirty="0"/>
              <a:t>To improve this analysis, would be beneficial to have additional data on cause of stranding</a:t>
            </a:r>
          </a:p>
          <a:p>
            <a:endParaRPr lang="en-US" sz="2400" dirty="0"/>
          </a:p>
          <a:p>
            <a:r>
              <a:rPr lang="en-US" sz="2400" i="1" dirty="0"/>
              <a:t>***Time series results TBD***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8867" y="274638"/>
            <a:ext cx="10710333" cy="699029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06532" y="1328774"/>
            <a:ext cx="4918229" cy="504539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Stranding data collected by Mystic Aquarium from </a:t>
            </a:r>
            <a:br>
              <a:rPr lang="en-US" sz="2800" dirty="0"/>
            </a:br>
            <a:r>
              <a:rPr lang="en-US" sz="2800" dirty="0"/>
              <a:t>1990– 2011</a:t>
            </a:r>
          </a:p>
          <a:p>
            <a:r>
              <a:rPr lang="en-US" sz="2800" dirty="0"/>
              <a:t>Spatial range: Connecticut and Rhode Island</a:t>
            </a:r>
          </a:p>
          <a:p>
            <a:r>
              <a:rPr lang="en-US" sz="2800" dirty="0"/>
              <a:t>Curated &amp; managed by OBIS-SEAMAP</a:t>
            </a:r>
          </a:p>
          <a:p>
            <a:r>
              <a:rPr lang="en-US" sz="2800" dirty="0"/>
              <a:t>1,140 cetacean, pinniped, and sea turtle strandings</a:t>
            </a:r>
          </a:p>
          <a:p>
            <a:pPr lvl="2"/>
            <a:r>
              <a:rPr lang="en-US" sz="2100" dirty="0"/>
              <a:t>679 Pinnipeds</a:t>
            </a:r>
          </a:p>
          <a:p>
            <a:pPr lvl="2"/>
            <a:r>
              <a:rPr lang="en-US" sz="2100" dirty="0"/>
              <a:t>256 Turtles</a:t>
            </a:r>
          </a:p>
          <a:p>
            <a:pPr lvl="2"/>
            <a:r>
              <a:rPr lang="en-US" sz="2100" dirty="0"/>
              <a:t>155 Odontocetes</a:t>
            </a:r>
          </a:p>
          <a:p>
            <a:pPr lvl="2"/>
            <a:r>
              <a:rPr lang="en-US" sz="2100" dirty="0"/>
              <a:t>50 Mysticetes 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52D16-E251-43A2-896B-34605E4B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63" y="1417551"/>
            <a:ext cx="7077815" cy="45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F51-2D7A-4FB1-8781-24F224A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07495"/>
          </a:xfrm>
        </p:spPr>
        <p:txBody>
          <a:bodyPr/>
          <a:lstStyle/>
          <a:p>
            <a:r>
              <a:rPr lang="en-US" sz="4400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C77-EEE8-4529-B03F-951513AB4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953" y="1754491"/>
            <a:ext cx="11532094" cy="253342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000" dirty="0"/>
              <a:t>Are there any significant differences between years and/or months for strandings for each family group?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/>
              <a:t>How are the strandings related geospatially? Are there potential stranding hotspots?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/>
              <a:t>Are there any temporal trends/patterns?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5A2-EC47-401D-9D82-0C3659B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Wrangling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9680-8A9E-445B-A270-97A234C4C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016" y="1100666"/>
            <a:ext cx="5547185" cy="5757333"/>
          </a:xfrm>
        </p:spPr>
        <p:txBody>
          <a:bodyPr/>
          <a:lstStyle/>
          <a:p>
            <a:r>
              <a:rPr lang="en-US" sz="2400" dirty="0"/>
              <a:t>Divided into 4 families for specific analyses</a:t>
            </a:r>
          </a:p>
          <a:p>
            <a:pPr lvl="1"/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Turtles</a:t>
            </a:r>
          </a:p>
          <a:p>
            <a:pPr lvl="1"/>
            <a:r>
              <a:rPr lang="en-US" sz="2400" dirty="0"/>
              <a:t>Mysticetes (baleen whales)</a:t>
            </a:r>
          </a:p>
          <a:p>
            <a:pPr lvl="1"/>
            <a:r>
              <a:rPr lang="en-US" sz="2400" dirty="0"/>
              <a:t>Odontocetes (toothed whales)</a:t>
            </a:r>
          </a:p>
          <a:p>
            <a:r>
              <a:rPr lang="en-US" sz="2400" dirty="0"/>
              <a:t>Further wrangling to determine # of strandings of each family by year and month</a:t>
            </a:r>
          </a:p>
          <a:p>
            <a:r>
              <a:rPr lang="en-US" sz="2400" dirty="0"/>
              <a:t>Geospatial Wrangling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8646C-3113-45E9-A630-0563A528D9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94527"/>
            <a:ext cx="6156783" cy="4362807"/>
          </a:xfrm>
        </p:spPr>
      </p:pic>
    </p:spTree>
    <p:extLst>
      <p:ext uri="{BB962C8B-B14F-4D97-AF65-F5344CB8AC3E}">
        <p14:creationId xmlns:p14="http://schemas.microsoft.com/office/powerpoint/2010/main" val="724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D729D-D5B6-4840-9E3D-BB4A05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929"/>
            <a:ext cx="5799667" cy="425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8471B-29E2-4E34-A3A2-79D891AA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1793929"/>
            <a:ext cx="6392333" cy="42504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C9EF30-347A-4681-82D7-369ED455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Strandings summary</a:t>
            </a: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9567"/>
            <a:ext cx="6924583" cy="42716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6DDC07-7E3C-4518-96F4-27B8D791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80" y="479387"/>
            <a:ext cx="3754925" cy="426699"/>
          </a:xfrm>
        </p:spPr>
        <p:txBody>
          <a:bodyPr/>
          <a:lstStyle/>
          <a:p>
            <a:r>
              <a:rPr lang="en-US" sz="4400" dirty="0"/>
              <a:t>Pinnipeds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8E2B8-BB24-4CA0-AA7C-EBA03578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16" y="1489567"/>
            <a:ext cx="6924584" cy="4271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2C5E0-5B33-49D3-A42A-47FCFF068860}"/>
              </a:ext>
            </a:extLst>
          </p:cNvPr>
          <p:cNvSpPr txBox="1"/>
          <p:nvPr/>
        </p:nvSpPr>
        <p:spPr>
          <a:xfrm>
            <a:off x="4531660" y="95200"/>
            <a:ext cx="724276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2001: most statistically significant (p-value &lt; 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Jan, Mar – Apr most statistically significant (p-values &lt;0.05)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2068"/>
            <a:ext cx="7362548" cy="4541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54379-284C-4BD5-A847-8A3569833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2" y="1882067"/>
            <a:ext cx="7362548" cy="45418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1B0ED9-D4DF-4586-BCC5-0EEDC72C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9" y="434101"/>
            <a:ext cx="10566400" cy="775230"/>
          </a:xfrm>
        </p:spPr>
        <p:txBody>
          <a:bodyPr/>
          <a:lstStyle/>
          <a:p>
            <a:r>
              <a:rPr lang="en-US" sz="4400" dirty="0"/>
              <a:t>Sea turtles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0E934-3EFD-4249-9181-C291241550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0467" y="434102"/>
            <a:ext cx="7493164" cy="1143000"/>
          </a:xfrm>
        </p:spPr>
        <p:txBody>
          <a:bodyPr>
            <a:normAutofit/>
          </a:bodyPr>
          <a:lstStyle/>
          <a:p>
            <a:r>
              <a:rPr lang="en-US" dirty="0"/>
              <a:t>1995: most statistically significant (p-value &lt; 0.05)</a:t>
            </a:r>
          </a:p>
          <a:p>
            <a:r>
              <a:rPr lang="en-US" dirty="0"/>
              <a:t>June – September: most statistically significant (p-values &lt; 0.05)</a:t>
            </a:r>
          </a:p>
        </p:txBody>
      </p:sp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26"/>
            <a:ext cx="7229383" cy="4459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E8069-4E43-DD42-BC25-53778FA10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17" y="1420427"/>
            <a:ext cx="7229383" cy="4459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379596-E70A-4ED3-BDA9-ECBA1976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7" y="355883"/>
            <a:ext cx="4882389" cy="622008"/>
          </a:xfrm>
        </p:spPr>
        <p:txBody>
          <a:bodyPr/>
          <a:lstStyle/>
          <a:p>
            <a:r>
              <a:rPr lang="en-US" sz="4400" dirty="0"/>
              <a:t>odontocetes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50EC-20B8-4504-90DF-73AF287F1D46}"/>
              </a:ext>
            </a:extLst>
          </p:cNvPr>
          <p:cNvSpPr txBox="1"/>
          <p:nvPr/>
        </p:nvSpPr>
        <p:spPr>
          <a:xfrm>
            <a:off x="4886416" y="278054"/>
            <a:ext cx="722938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1990, 2011 most statistically significant (p-values &lt;0.05)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Jan, Mar, May – June most statistically significant  (p-values &lt;0.05)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3C17DB-A279-2B45-B0F7-137D4239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693"/>
            <a:ext cx="7022237" cy="43359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1AB3F6-427E-4931-B417-E53EC835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3" y="443313"/>
            <a:ext cx="4021255" cy="506598"/>
          </a:xfrm>
        </p:spPr>
        <p:txBody>
          <a:bodyPr/>
          <a:lstStyle/>
          <a:p>
            <a:r>
              <a:rPr lang="en-US" sz="4400" dirty="0"/>
              <a:t>Mysticetes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B29628B-3CEC-0547-A7E7-D5B85650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62" y="1473692"/>
            <a:ext cx="7022238" cy="4335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E31DB-11E8-490E-AF89-F727DBCAB547}"/>
              </a:ext>
            </a:extLst>
          </p:cNvPr>
          <p:cNvSpPr txBox="1"/>
          <p:nvPr/>
        </p:nvSpPr>
        <p:spPr>
          <a:xfrm>
            <a:off x="5240867" y="211809"/>
            <a:ext cx="695113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statistically significant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May – June only statistically significant (p-values &lt;0.05)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229</TotalTime>
  <Words>350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Ocean design template</vt:lpstr>
      <vt:lpstr>New England marine mammal and sea turtle Stranding Data Analysis</vt:lpstr>
      <vt:lpstr>Data</vt:lpstr>
      <vt:lpstr>Questions</vt:lpstr>
      <vt:lpstr>Wrangling and exploration</vt:lpstr>
      <vt:lpstr>Strandings summary</vt:lpstr>
      <vt:lpstr>Pinnipeds</vt:lpstr>
      <vt:lpstr>Sea turtles</vt:lpstr>
      <vt:lpstr>odontocetes</vt:lpstr>
      <vt:lpstr>Mysticetes</vt:lpstr>
      <vt:lpstr>Geospatial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Jess Ozog</cp:lastModifiedBy>
  <cp:revision>73</cp:revision>
  <dcterms:created xsi:type="dcterms:W3CDTF">2022-04-05T16:27:28Z</dcterms:created>
  <dcterms:modified xsi:type="dcterms:W3CDTF">2022-04-11T13:29:23Z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