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3"/>
  </p:notesMasterIdLst>
  <p:handoutMasterIdLst>
    <p:handoutMasterId r:id="rId14"/>
  </p:handoutMasterIdLst>
  <p:sldIdLst>
    <p:sldId id="259" r:id="rId2"/>
    <p:sldId id="260" r:id="rId3"/>
    <p:sldId id="268" r:id="rId4"/>
    <p:sldId id="272" r:id="rId5"/>
    <p:sldId id="261" r:id="rId6"/>
    <p:sldId id="262" r:id="rId7"/>
    <p:sldId id="264" r:id="rId8"/>
    <p:sldId id="267" r:id="rId9"/>
    <p:sldId id="270" r:id="rId10"/>
    <p:sldId id="275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72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ABAFA-9D90-4B6C-95A1-503043E46FA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7757-6264-420F-9201-02E9A21C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EB1F-8DE4-48C3-A804-A05846A4049F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15C9-E24C-4512-AA8B-319BB49F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4400" b="1" baseline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A0C-FFF2-4105-9F07-796FCC3D8DE3}" type="datetime1">
              <a:rPr lang="en-US" smtClean="0"/>
              <a:t>4/11/2022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68D4-D432-4190-8060-492B59F98A87}" type="datetime1">
              <a:rPr lang="en-US" smtClean="0"/>
              <a:t>4/11/2022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F83-7D73-495D-9915-41737B990DFC}" type="datetime1">
              <a:rPr lang="en-US" smtClean="0"/>
              <a:t>4/11/2022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10566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5pPr>
            <a:lvl6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6pPr>
            <a:lvl7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7pPr>
            <a:lvl8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8pPr>
            <a:lvl9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2905-D7E2-4171-961B-8EB802C66F9A}" type="datetime1">
              <a:rPr lang="en-US" smtClean="0"/>
              <a:t>4/11/2022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4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47C-16BC-4A9F-9E6E-9D1F33DC8ABD}" type="datetime1">
              <a:rPr lang="en-US" smtClean="0"/>
              <a:t>4/11/2022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6pPr>
            <a:lvl7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7pPr>
            <a:lvl8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8pPr>
            <a:lvl9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defRPr/>
            </a:lvl6pPr>
            <a:lvl7pPr>
              <a:buClr>
                <a:schemeClr val="tx2">
                  <a:lumMod val="50000"/>
                </a:schemeClr>
              </a:buClr>
              <a:defRPr/>
            </a:lvl7pPr>
            <a:lvl8pPr>
              <a:buClr>
                <a:schemeClr val="tx2">
                  <a:lumMod val="50000"/>
                </a:schemeClr>
              </a:buClr>
              <a:defRPr/>
            </a:lvl8pPr>
            <a:lvl9pPr>
              <a:buClr>
                <a:schemeClr val="tx2">
                  <a:lumMod val="50000"/>
                </a:schemeClr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3DF2-DD31-447B-89F4-CEF82A94D7A7}" type="datetime1">
              <a:rPr lang="en-US" smtClean="0"/>
              <a:t>4/11/2022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B0C-CFA8-4A1F-9AAE-D6B32E8256E7}" type="datetime1">
              <a:rPr lang="en-US" smtClean="0"/>
              <a:t>4/11/2022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4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348D-B72F-4FC3-A127-851C5E7B3A9E}" type="datetime1">
              <a:rPr lang="en-US" smtClean="0"/>
              <a:t>4/11/2022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B1B-704A-4D5E-8D5F-456104532486}" type="datetime1">
              <a:rPr lang="en-US" smtClean="0"/>
              <a:t>4/11/2022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FBEB-CD4D-45C5-9851-D1FF1EB5AB85}" type="datetime1">
              <a:rPr lang="en-US" smtClean="0"/>
              <a:t>4/11/2022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301232" y="1539240"/>
            <a:ext cx="4431538" cy="32727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B7EB-0ACD-4247-AA3F-1B0B49109B84}" type="datetime1">
              <a:rPr lang="en-US" smtClean="0"/>
              <a:t>4/11/2022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trike="noStrike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254F2F0-E062-4E41-9176-AEE9734E64AC}" type="datetime1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9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cap="all" spc="50" baseline="0">
          <a:solidFill>
            <a:schemeClr val="tx2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68695"/>
            <a:ext cx="10363200" cy="862012"/>
          </a:xfrm>
        </p:spPr>
        <p:txBody>
          <a:bodyPr/>
          <a:lstStyle/>
          <a:p>
            <a:r>
              <a:rPr lang="en-US" sz="5400" dirty="0"/>
              <a:t>New England marine mammal and sea turtle Stranding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708400"/>
            <a:ext cx="8534400" cy="4910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Josh Meza-Fidalgo, Jess </a:t>
            </a:r>
            <a:r>
              <a:rPr lang="en-US" dirty="0" err="1"/>
              <a:t>Ozog</a:t>
            </a:r>
            <a:r>
              <a:rPr lang="en-US" dirty="0"/>
              <a:t>, Britney Pepper</a:t>
            </a:r>
          </a:p>
        </p:txBody>
      </p:sp>
    </p:spTree>
    <p:extLst>
      <p:ext uri="{BB962C8B-B14F-4D97-AF65-F5344CB8AC3E}">
        <p14:creationId xmlns:p14="http://schemas.microsoft.com/office/powerpoint/2010/main" val="38664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09929-A76B-4B12-852A-BEAB48E2E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71" y="310148"/>
            <a:ext cx="5960862" cy="719661"/>
          </a:xfrm>
        </p:spPr>
        <p:txBody>
          <a:bodyPr/>
          <a:lstStyle/>
          <a:p>
            <a:r>
              <a:rPr lang="en-US" dirty="0"/>
              <a:t>Geospatial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9766A-628B-4F4F-B213-8353786D9E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6967" y="1029809"/>
            <a:ext cx="11180932" cy="5037667"/>
          </a:xfrm>
        </p:spPr>
        <p:txBody>
          <a:bodyPr>
            <a:noAutofit/>
          </a:bodyPr>
          <a:lstStyle/>
          <a:p>
            <a:r>
              <a:rPr lang="en-US" sz="2400" dirty="0"/>
              <a:t>Pinnipeds</a:t>
            </a:r>
          </a:p>
          <a:p>
            <a:pPr lvl="1"/>
            <a:r>
              <a:rPr lang="en-US" sz="2400" dirty="0"/>
              <a:t>425 of 679 strandings were within 40km of mean latitude and longitude</a:t>
            </a:r>
          </a:p>
          <a:p>
            <a:r>
              <a:rPr lang="en-US" sz="2400" dirty="0"/>
              <a:t>Sea Turtles</a:t>
            </a:r>
          </a:p>
          <a:p>
            <a:pPr lvl="1"/>
            <a:r>
              <a:rPr lang="en-US" sz="2400" dirty="0"/>
              <a:t>205 of 256 strandings were within 40km of mean latitude and longitude </a:t>
            </a:r>
          </a:p>
          <a:p>
            <a:r>
              <a:rPr lang="en-US" sz="2400" dirty="0"/>
              <a:t>Odontocetes</a:t>
            </a:r>
          </a:p>
          <a:p>
            <a:pPr lvl="1"/>
            <a:r>
              <a:rPr lang="en-US" sz="2400" dirty="0"/>
              <a:t>125 of 155 strandings were within 40km of mean latitude and longitude</a:t>
            </a:r>
          </a:p>
          <a:p>
            <a:r>
              <a:rPr lang="en-US" sz="2400" dirty="0"/>
              <a:t>Mysticetes</a:t>
            </a:r>
          </a:p>
          <a:p>
            <a:pPr lvl="1"/>
            <a:r>
              <a:rPr lang="en-US" sz="2400" dirty="0"/>
              <a:t>44 of 50 strandings were within 40km of mean latitude and longitude </a:t>
            </a:r>
          </a:p>
        </p:txBody>
      </p:sp>
    </p:spTree>
    <p:extLst>
      <p:ext uri="{BB962C8B-B14F-4D97-AF65-F5344CB8AC3E}">
        <p14:creationId xmlns:p14="http://schemas.microsoft.com/office/powerpoint/2010/main" val="73125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0A1F-0091-4EE1-B4DF-CBDCCBBC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74639"/>
            <a:ext cx="10566400" cy="665162"/>
          </a:xfrm>
        </p:spPr>
        <p:txBody>
          <a:bodyPr/>
          <a:lstStyle/>
          <a:p>
            <a:r>
              <a:rPr lang="en-US" sz="44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4910B-946D-494E-98A7-0B3D024F7C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939801"/>
            <a:ext cx="10566400" cy="5372869"/>
          </a:xfrm>
        </p:spPr>
        <p:txBody>
          <a:bodyPr>
            <a:normAutofit/>
          </a:bodyPr>
          <a:lstStyle/>
          <a:p>
            <a:r>
              <a:rPr lang="en-US" sz="2400" dirty="0"/>
              <a:t>Significance of year and month vary between family groups</a:t>
            </a:r>
          </a:p>
          <a:p>
            <a:r>
              <a:rPr lang="en-US" sz="2400" dirty="0"/>
              <a:t>Most strandings occurred within 40km of “mean” stranding point</a:t>
            </a:r>
            <a:endParaRPr lang="en-US" sz="1900" dirty="0"/>
          </a:p>
          <a:p>
            <a:r>
              <a:rPr lang="en-US" sz="2400" dirty="0"/>
              <a:t>Understanding how strandings change annually and monthly is necessary for stranding prevention and response, resource allocation, and conservation management</a:t>
            </a:r>
          </a:p>
          <a:p>
            <a:r>
              <a:rPr lang="en-US" sz="2400" dirty="0"/>
              <a:t>To improve this analysis, would be beneficial to have additional data on cause of stranding</a:t>
            </a:r>
          </a:p>
          <a:p>
            <a:endParaRPr lang="en-US" sz="2400" dirty="0"/>
          </a:p>
          <a:p>
            <a:r>
              <a:rPr lang="en-US" sz="2400" i="1" dirty="0"/>
              <a:t>***Time series results TBD***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163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68867" y="274638"/>
            <a:ext cx="10710333" cy="699029"/>
          </a:xfrm>
        </p:spPr>
        <p:txBody>
          <a:bodyPr/>
          <a:lstStyle/>
          <a:p>
            <a:r>
              <a:rPr lang="en-US" sz="4400" dirty="0"/>
              <a:t>Data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06532" y="1328774"/>
            <a:ext cx="4918229" cy="5045393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Stranding data collected by Mystic Aquarium from </a:t>
            </a:r>
            <a:br>
              <a:rPr lang="en-US" sz="2800" dirty="0"/>
            </a:br>
            <a:r>
              <a:rPr lang="en-US" sz="2800" dirty="0"/>
              <a:t>1990– 2011</a:t>
            </a:r>
          </a:p>
          <a:p>
            <a:r>
              <a:rPr lang="en-US" sz="2800" dirty="0"/>
              <a:t>Spatial range: Connecticut and Rhode Island</a:t>
            </a:r>
          </a:p>
          <a:p>
            <a:r>
              <a:rPr lang="en-US" sz="2800" dirty="0"/>
              <a:t>Curated &amp; managed by OBIS-SEAMAP</a:t>
            </a:r>
          </a:p>
          <a:p>
            <a:r>
              <a:rPr lang="en-US" sz="2800" dirty="0"/>
              <a:t>1,140 cetacean, pinniped, and sea turtle strandings</a:t>
            </a:r>
          </a:p>
          <a:p>
            <a:pPr lvl="2"/>
            <a:r>
              <a:rPr lang="en-US" sz="2100" dirty="0"/>
              <a:t>679 Pinnipeds</a:t>
            </a:r>
          </a:p>
          <a:p>
            <a:pPr lvl="2"/>
            <a:r>
              <a:rPr lang="en-US" sz="2100" dirty="0"/>
              <a:t>256 Turtles</a:t>
            </a:r>
          </a:p>
          <a:p>
            <a:pPr lvl="2"/>
            <a:r>
              <a:rPr lang="en-US" sz="2100" dirty="0"/>
              <a:t>155 Odontocetes</a:t>
            </a:r>
          </a:p>
          <a:p>
            <a:pPr lvl="2"/>
            <a:r>
              <a:rPr lang="en-US" sz="2100" dirty="0"/>
              <a:t>50 Mysticetes </a:t>
            </a:r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152D16-E251-43A2-896B-34605E4BE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663" y="1417551"/>
            <a:ext cx="7077815" cy="454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C7F51-2D7A-4FB1-8781-24F224A8B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707495"/>
          </a:xfrm>
        </p:spPr>
        <p:txBody>
          <a:bodyPr/>
          <a:lstStyle/>
          <a:p>
            <a:r>
              <a:rPr lang="en-US" sz="4400" dirty="0"/>
              <a:t>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3DC77-EEE8-4529-B03F-951513AB4A3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9953" y="1754491"/>
            <a:ext cx="11532094" cy="2533424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000" dirty="0"/>
              <a:t>Are there any significant differences between years and/or months for strandings for each family group?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000" dirty="0"/>
              <a:t>How are the strandings related geospatially? Are there potential stranding hotspots?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000" dirty="0"/>
              <a:t>Are there any temporal trends/patterns?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3797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55A2-EC47-401D-9D82-0C3659B5F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274637"/>
            <a:ext cx="10837333" cy="673629"/>
          </a:xfrm>
        </p:spPr>
        <p:txBody>
          <a:bodyPr/>
          <a:lstStyle/>
          <a:p>
            <a:r>
              <a:rPr lang="en-US" sz="4400" dirty="0"/>
              <a:t>Wrangling and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B9680-8A9E-445B-A270-97A234C4C00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4016" y="1100666"/>
            <a:ext cx="5547185" cy="5757333"/>
          </a:xfrm>
        </p:spPr>
        <p:txBody>
          <a:bodyPr/>
          <a:lstStyle/>
          <a:p>
            <a:r>
              <a:rPr lang="en-US" sz="2400" dirty="0"/>
              <a:t>Divided into 4 families for specific analyses</a:t>
            </a:r>
          </a:p>
          <a:p>
            <a:pPr lvl="1"/>
            <a:r>
              <a:rPr lang="en-US" sz="2400" dirty="0"/>
              <a:t>Pinnipeds</a:t>
            </a:r>
          </a:p>
          <a:p>
            <a:pPr lvl="1"/>
            <a:r>
              <a:rPr lang="en-US" sz="2400" dirty="0"/>
              <a:t>Turtles</a:t>
            </a:r>
          </a:p>
          <a:p>
            <a:pPr lvl="1"/>
            <a:r>
              <a:rPr lang="en-US" sz="2400" dirty="0"/>
              <a:t>Mysticetes (baleen whales)</a:t>
            </a:r>
          </a:p>
          <a:p>
            <a:pPr lvl="1"/>
            <a:r>
              <a:rPr lang="en-US" sz="2400" dirty="0"/>
              <a:t>Odontocetes (toothed whales)</a:t>
            </a:r>
          </a:p>
          <a:p>
            <a:r>
              <a:rPr lang="en-US" sz="2400" dirty="0"/>
              <a:t>Further wrangling to determine # of strandings of each family by year and month</a:t>
            </a:r>
          </a:p>
          <a:p>
            <a:r>
              <a:rPr lang="en-US" sz="2400" dirty="0"/>
              <a:t>Geospatial Wrangling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C8646C-3113-45E9-A630-0563A528D93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1" y="1394527"/>
            <a:ext cx="6156783" cy="4362807"/>
          </a:xfrm>
        </p:spPr>
      </p:pic>
    </p:spTree>
    <p:extLst>
      <p:ext uri="{BB962C8B-B14F-4D97-AF65-F5344CB8AC3E}">
        <p14:creationId xmlns:p14="http://schemas.microsoft.com/office/powerpoint/2010/main" val="72454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2D729D-D5B6-4840-9E3D-BB4A055BA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3929"/>
            <a:ext cx="5799667" cy="42504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B8471B-29E2-4E34-A3A2-79D891AA0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667" y="1793929"/>
            <a:ext cx="6392333" cy="425048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EC9EF30-347A-4681-82D7-369ED455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274637"/>
            <a:ext cx="10837333" cy="673629"/>
          </a:xfrm>
        </p:spPr>
        <p:txBody>
          <a:bodyPr/>
          <a:lstStyle/>
          <a:p>
            <a:r>
              <a:rPr lang="en-US" sz="4400" dirty="0"/>
              <a:t>Strandings summary</a:t>
            </a:r>
          </a:p>
        </p:txBody>
      </p:sp>
    </p:spTree>
    <p:extLst>
      <p:ext uri="{BB962C8B-B14F-4D97-AF65-F5344CB8AC3E}">
        <p14:creationId xmlns:p14="http://schemas.microsoft.com/office/powerpoint/2010/main" val="697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C3DF93B-A31E-42BD-8B0F-BBAE8AB12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89567"/>
            <a:ext cx="6924583" cy="427166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06DDC07-7E3C-4518-96F4-27B8D791C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80" y="479387"/>
            <a:ext cx="3754925" cy="426699"/>
          </a:xfrm>
        </p:spPr>
        <p:txBody>
          <a:bodyPr/>
          <a:lstStyle/>
          <a:p>
            <a:r>
              <a:rPr lang="en-US" sz="4400" dirty="0"/>
              <a:t>Pinnipeds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18E2B8-BB24-4CA0-AA7C-EBA035780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416" y="1489567"/>
            <a:ext cx="6924584" cy="42716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92C5E0-5B33-49D3-A42A-47FCFF068860}"/>
              </a:ext>
            </a:extLst>
          </p:cNvPr>
          <p:cNvSpPr txBox="1"/>
          <p:nvPr/>
        </p:nvSpPr>
        <p:spPr>
          <a:xfrm>
            <a:off x="4531660" y="95200"/>
            <a:ext cx="7242762" cy="12618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2001: most statistically significant (p-value &lt; 0.05)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Jan, Mar – Apr most statistically significant (p-values &lt;0.05)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27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3B4B88-E5D2-47AB-9360-E89C62519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82068"/>
            <a:ext cx="7362548" cy="45418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E54379-284C-4BD5-A847-8A35698331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452" y="1882067"/>
            <a:ext cx="7362548" cy="454183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51B0ED9-D4DF-4586-BCC5-0EEDC72C4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69" y="434101"/>
            <a:ext cx="10566400" cy="775230"/>
          </a:xfrm>
        </p:spPr>
        <p:txBody>
          <a:bodyPr/>
          <a:lstStyle/>
          <a:p>
            <a:r>
              <a:rPr lang="en-US" sz="4400" dirty="0"/>
              <a:t>Sea turtles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70E934-3EFD-4249-9181-C291241550E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80467" y="434102"/>
            <a:ext cx="7493164" cy="1143000"/>
          </a:xfrm>
        </p:spPr>
        <p:txBody>
          <a:bodyPr>
            <a:normAutofit/>
          </a:bodyPr>
          <a:lstStyle/>
          <a:p>
            <a:r>
              <a:rPr lang="en-US" dirty="0"/>
              <a:t>1995: most statistically significant (p-value &lt; 0.05)</a:t>
            </a:r>
          </a:p>
          <a:p>
            <a:r>
              <a:rPr lang="en-US" dirty="0"/>
              <a:t>June – September: most statistically significant (p-values &lt; 0.05)</a:t>
            </a:r>
          </a:p>
        </p:txBody>
      </p:sp>
    </p:spTree>
    <p:extLst>
      <p:ext uri="{BB962C8B-B14F-4D97-AF65-F5344CB8AC3E}">
        <p14:creationId xmlns:p14="http://schemas.microsoft.com/office/powerpoint/2010/main" val="194404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91C062-444C-4039-8653-6619EB49A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26"/>
            <a:ext cx="7229383" cy="44596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DE8069-4E43-DD42-BC25-53778FA10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617" y="1420427"/>
            <a:ext cx="7229383" cy="445968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1379596-E70A-4ED3-BDA9-ECBA19761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77" y="355883"/>
            <a:ext cx="4882389" cy="622008"/>
          </a:xfrm>
        </p:spPr>
        <p:txBody>
          <a:bodyPr/>
          <a:lstStyle/>
          <a:p>
            <a:r>
              <a:rPr lang="en-US" sz="4400" dirty="0"/>
              <a:t>odontocetes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50EC-20B8-4504-90DF-73AF287F1D46}"/>
              </a:ext>
            </a:extLst>
          </p:cNvPr>
          <p:cNvSpPr txBox="1"/>
          <p:nvPr/>
        </p:nvSpPr>
        <p:spPr>
          <a:xfrm>
            <a:off x="4886416" y="278054"/>
            <a:ext cx="7229383" cy="156966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1990, 2011 most statistically significant (p-values &lt;0.05)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Jan, Mar, May – June most statistically significant  (p-values &lt;0.05)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9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E43C17DB-A279-2B45-B0F7-137D4239B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3693"/>
            <a:ext cx="7022237" cy="433595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A1AB3F6-427E-4931-B417-E53EC835F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803" y="443313"/>
            <a:ext cx="4021255" cy="506598"/>
          </a:xfrm>
        </p:spPr>
        <p:txBody>
          <a:bodyPr/>
          <a:lstStyle/>
          <a:p>
            <a:r>
              <a:rPr lang="en-US" sz="4400" dirty="0"/>
              <a:t>Mysticetes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7B29628B-3CEC-0547-A7E7-D5B85650D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762" y="1473692"/>
            <a:ext cx="7022238" cy="43359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DE31DB-11E8-490E-AF89-F727DBCAB547}"/>
              </a:ext>
            </a:extLst>
          </p:cNvPr>
          <p:cNvSpPr txBox="1"/>
          <p:nvPr/>
        </p:nvSpPr>
        <p:spPr>
          <a:xfrm>
            <a:off x="5240867" y="211809"/>
            <a:ext cx="6951132" cy="12618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statistically significant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May – June only statistically significant (p-values &lt;0.05)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8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cean design template.potx" id="{A725F50D-036D-42E9-8BE4-5E8C740686A1}" vid="{2BF94DBE-E897-41AE-BC8D-5738C7ADC2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 design template</Template>
  <TotalTime>228</TotalTime>
  <Words>350</Words>
  <Application>Microsoft Office PowerPoint</Application>
  <PresentationFormat>Widescreen</PresentationFormat>
  <Paragraphs>53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Ocean design template</vt:lpstr>
      <vt:lpstr>New England marine mammal and sea turtle Stranding Data Analysis</vt:lpstr>
      <vt:lpstr>Data</vt:lpstr>
      <vt:lpstr>Questions</vt:lpstr>
      <vt:lpstr>Wrangling and exploration</vt:lpstr>
      <vt:lpstr>Strandings summary</vt:lpstr>
      <vt:lpstr>Pinnipeds</vt:lpstr>
      <vt:lpstr>Sea turtles</vt:lpstr>
      <vt:lpstr>odontocetes</vt:lpstr>
      <vt:lpstr>Mysticetes</vt:lpstr>
      <vt:lpstr>Geospatial analysis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Stranding Data Analysis</dc:title>
  <dc:creator>Josh Meza</dc:creator>
  <cp:lastModifiedBy>Josh Meza</cp:lastModifiedBy>
  <cp:revision>72</cp:revision>
  <dcterms:created xsi:type="dcterms:W3CDTF">2022-04-05T16:27:28Z</dcterms:created>
  <dcterms:modified xsi:type="dcterms:W3CDTF">2022-04-11T13:19:49Z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