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9" r:id="rId2"/>
    <p:sldId id="260" r:id="rId3"/>
    <p:sldId id="268" r:id="rId4"/>
    <p:sldId id="272" r:id="rId5"/>
    <p:sldId id="261" r:id="rId6"/>
    <p:sldId id="262" r:id="rId7"/>
    <p:sldId id="264" r:id="rId8"/>
    <p:sldId id="266" r:id="rId9"/>
    <p:sldId id="267" r:id="rId10"/>
    <p:sldId id="270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72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ABAFA-9D90-4B6C-95A1-503043E46FA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C7757-6264-420F-9201-02E9A21CB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9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5EB1F-8DE4-48C3-A804-A05846A4049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115C9-E24C-4512-AA8B-319BB49F7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D115C9-E24C-4512-AA8B-319BB49F7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1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4400" b="1" baseline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A0C-FFF2-4105-9F07-796FCC3D8DE3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68D4-D432-4190-8060-492B59F98A87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4EF83-7D73-495D-9915-41737B990DFC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10566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5pPr>
            <a:lvl6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6pPr>
            <a:lvl7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7pPr>
            <a:lvl8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8pPr>
            <a:lvl9pPr>
              <a:buClr>
                <a:schemeClr val="tx2">
                  <a:lumMod val="50000"/>
                </a:schemeClr>
              </a:buClr>
              <a:defRPr>
                <a:solidFill>
                  <a:schemeClr val="tx2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2905-D7E2-4171-961B-8EB802C66F9A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4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B47C-16BC-4A9F-9E6E-9D1F33DC8AB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6pPr>
            <a:lvl7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7pPr>
            <a:lvl8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8pPr>
            <a:lvl9pPr>
              <a:buClr>
                <a:schemeClr val="tx2">
                  <a:lumMod val="50000"/>
                </a:schemeClr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  <a:lvl6pPr>
              <a:buClr>
                <a:schemeClr val="tx2">
                  <a:lumMod val="50000"/>
                </a:schemeClr>
              </a:buClr>
              <a:defRPr/>
            </a:lvl6pPr>
            <a:lvl7pPr>
              <a:buClr>
                <a:schemeClr val="tx2">
                  <a:lumMod val="50000"/>
                </a:schemeClr>
              </a:buClr>
              <a:defRPr/>
            </a:lvl7pPr>
            <a:lvl8pPr>
              <a:buClr>
                <a:schemeClr val="tx2">
                  <a:lumMod val="50000"/>
                </a:schemeClr>
              </a:buClr>
              <a:defRPr/>
            </a:lvl8pPr>
            <a:lvl9pPr>
              <a:buClr>
                <a:schemeClr val="tx2">
                  <a:lumMod val="50000"/>
                </a:schemeClr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3DF2-DD31-447B-89F4-CEF82A94D7A7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baseline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 sz="1800"/>
            </a:lvl1pPr>
            <a:lvl2pPr>
              <a:buClr>
                <a:schemeClr val="tx2">
                  <a:lumMod val="50000"/>
                </a:schemeClr>
              </a:buClr>
              <a:defRPr sz="1800"/>
            </a:lvl2pPr>
            <a:lvl3pPr>
              <a:buClr>
                <a:schemeClr val="tx2">
                  <a:lumMod val="50000"/>
                </a:schemeClr>
              </a:buClr>
              <a:defRPr sz="1800"/>
            </a:lvl3pPr>
            <a:lvl4pPr>
              <a:buClr>
                <a:schemeClr val="tx2">
                  <a:lumMod val="50000"/>
                </a:schemeClr>
              </a:buClr>
              <a:defRPr sz="1800"/>
            </a:lvl4pPr>
            <a:lvl5pPr>
              <a:buClr>
                <a:schemeClr val="tx2">
                  <a:lumMod val="50000"/>
                </a:schemeClr>
              </a:buClr>
              <a:defRPr sz="1800"/>
            </a:lvl5pPr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BB0C-CFA8-4A1F-9AAE-D6B32E8256E7}" type="datetime1">
              <a:rPr lang="en-US" smtClean="0"/>
              <a:t>4/7/2022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4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348D-B72F-4FC3-A127-851C5E7B3A9E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0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EB1B-704A-4D5E-8D5F-45610453248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>
            <a:lvl1pPr>
              <a:buClr>
                <a:schemeClr val="tx2">
                  <a:lumMod val="50000"/>
                </a:schemeClr>
              </a:buClr>
              <a:defRPr/>
            </a:lvl1pPr>
            <a:lvl2pPr>
              <a:buClr>
                <a:schemeClr val="tx2">
                  <a:lumMod val="50000"/>
                </a:schemeClr>
              </a:buClr>
              <a:defRPr/>
            </a:lvl2pPr>
            <a:lvl3pPr>
              <a:buClr>
                <a:schemeClr val="tx2">
                  <a:lumMod val="50000"/>
                </a:schemeClr>
              </a:buClr>
              <a:defRPr/>
            </a:lvl3pPr>
            <a:lvl4pPr>
              <a:buClr>
                <a:schemeClr val="tx2">
                  <a:lumMod val="50000"/>
                </a:schemeClr>
              </a:buClr>
              <a:defRPr/>
            </a:lvl4pPr>
            <a:lvl5pPr>
              <a:buClr>
                <a:schemeClr val="tx2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FBEB-CD4D-45C5-9851-D1FF1EB5AB85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2600" b="1" i="0" cap="none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301232" y="1539240"/>
            <a:ext cx="4431538" cy="32727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B7EB-0ACD-4247-AA3F-1B0B49109B84}" type="datetime1">
              <a:rPr lang="en-US" smtClean="0"/>
              <a:t>4/7/2022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strike="noStrike" spc="6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8254F2F0-E062-4E41-9176-AEE9734E64AC}" type="datetime1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9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 cap="all" spc="50" baseline="0">
          <a:solidFill>
            <a:schemeClr val="tx2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/>
        </a:buClr>
        <a:buFont typeface="Arial" pitchFamily="34" charset="0"/>
        <a:buChar char="•"/>
        <a:defRPr sz="2000" kern="1200" spc="3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>
            <a:lumMod val="50000"/>
          </a:schemeClr>
        </a:buClr>
        <a:buFont typeface="Arial" pitchFamily="34" charset="0"/>
        <a:buChar char="•"/>
        <a:defRPr sz="17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62667"/>
            <a:ext cx="10363200" cy="862012"/>
          </a:xfrm>
        </p:spPr>
        <p:txBody>
          <a:bodyPr/>
          <a:lstStyle/>
          <a:p>
            <a:r>
              <a:rPr lang="en-US" sz="5400" dirty="0"/>
              <a:t>New England Stranding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08400"/>
            <a:ext cx="8534400" cy="4910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Josh Meza-Fidalgo, Jess </a:t>
            </a:r>
            <a:r>
              <a:rPr lang="en-US" dirty="0" err="1"/>
              <a:t>Ozog</a:t>
            </a:r>
            <a:r>
              <a:rPr lang="en-US" dirty="0"/>
              <a:t>, Britney Pepper</a:t>
            </a:r>
          </a:p>
        </p:txBody>
      </p:sp>
    </p:spTree>
    <p:extLst>
      <p:ext uri="{BB962C8B-B14F-4D97-AF65-F5344CB8AC3E}">
        <p14:creationId xmlns:p14="http://schemas.microsoft.com/office/powerpoint/2010/main" val="386644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56ACA-0AE8-4B73-8FEC-4A9433BBE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93" y="189249"/>
            <a:ext cx="10503613" cy="64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B03-7C47-4A63-BE31-3DA64015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631295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2A8C-FDEF-40B5-99BF-0FE69415E4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799" y="905933"/>
            <a:ext cx="10566399" cy="4809067"/>
          </a:xfrm>
        </p:spPr>
        <p:txBody>
          <a:bodyPr/>
          <a:lstStyle/>
          <a:p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Years and months are statistically significant for number of strandings</a:t>
            </a:r>
          </a:p>
          <a:p>
            <a:pPr lvl="1"/>
            <a:r>
              <a:rPr lang="en-US" sz="2400" dirty="0"/>
              <a:t>“Mean” stranding area (and distances from) determined</a:t>
            </a:r>
          </a:p>
          <a:p>
            <a:pPr lvl="1"/>
            <a:r>
              <a:rPr lang="en-US" sz="2400" dirty="0"/>
              <a:t>Yearly increasing trend in strandings</a:t>
            </a:r>
          </a:p>
          <a:p>
            <a:pPr lvl="1"/>
            <a:r>
              <a:rPr lang="en-US" sz="2400" dirty="0"/>
              <a:t>Possible seasonality – pupping season?</a:t>
            </a:r>
          </a:p>
          <a:p>
            <a:pPr lvl="1"/>
            <a:endParaRPr lang="en-US" sz="2400" dirty="0"/>
          </a:p>
          <a:p>
            <a:r>
              <a:rPr lang="en-US" sz="2400" dirty="0"/>
              <a:t>Turtles</a:t>
            </a:r>
          </a:p>
          <a:p>
            <a:r>
              <a:rPr lang="en-US" sz="2400" dirty="0"/>
              <a:t>Mysticetes</a:t>
            </a:r>
          </a:p>
          <a:p>
            <a:r>
              <a:rPr lang="en-US" sz="2400" dirty="0"/>
              <a:t>Odontocetes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0A1F-0091-4EE1-B4DF-CBDCCBBC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9"/>
            <a:ext cx="10566400" cy="665162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910B-946D-494E-98A7-0B3D024F7C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39801"/>
            <a:ext cx="10566400" cy="4775199"/>
          </a:xfrm>
        </p:spPr>
        <p:txBody>
          <a:bodyPr/>
          <a:lstStyle/>
          <a:p>
            <a:r>
              <a:rPr lang="en-US" sz="2400" dirty="0"/>
              <a:t>Knowing that years and months are statically different for strandings opens to door for future analyses as to why these differences exist.</a:t>
            </a:r>
          </a:p>
          <a:p>
            <a:pPr lvl="1"/>
            <a:r>
              <a:rPr lang="en-US" sz="2400" dirty="0"/>
              <a:t>Knowing why can allow for prediction and/or prevention</a:t>
            </a:r>
          </a:p>
          <a:p>
            <a:r>
              <a:rPr lang="en-US" sz="2400" dirty="0"/>
              <a:t>Knowing time trends and geospatial locations allows for better allocation of resources for stranding response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6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8867" y="274638"/>
            <a:ext cx="10710333" cy="699029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68867" y="973667"/>
            <a:ext cx="10710333" cy="5494866"/>
          </a:xfrm>
        </p:spPr>
        <p:txBody>
          <a:bodyPr>
            <a:normAutofit/>
          </a:bodyPr>
          <a:lstStyle/>
          <a:p>
            <a:r>
              <a:rPr lang="en-US" sz="4000" dirty="0"/>
              <a:t>Collected by Mystic Aquarium</a:t>
            </a:r>
          </a:p>
          <a:p>
            <a:r>
              <a:rPr lang="en-US" sz="4000" dirty="0"/>
              <a:t>Curated &amp; managed by OBIS-SEA</a:t>
            </a:r>
          </a:p>
          <a:p>
            <a:r>
              <a:rPr lang="en-US" sz="4000" dirty="0"/>
              <a:t>Cetaceans, pinnipeds, &amp; turtles in NE</a:t>
            </a:r>
          </a:p>
          <a:p>
            <a:r>
              <a:rPr lang="en-US" sz="4000" dirty="0"/>
              <a:t>1990-2011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40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5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7F51-2D7A-4FB1-8781-24F224A8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707495"/>
          </a:xfrm>
        </p:spPr>
        <p:txBody>
          <a:bodyPr/>
          <a:lstStyle/>
          <a:p>
            <a:r>
              <a:rPr lang="en-US" sz="4400" dirty="0"/>
              <a:t>Question(s)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3DC77-EEE8-4529-B03F-951513AB4A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00" y="982133"/>
            <a:ext cx="10566400" cy="5601229"/>
          </a:xfrm>
        </p:spPr>
        <p:txBody>
          <a:bodyPr>
            <a:noAutofit/>
          </a:bodyPr>
          <a:lstStyle/>
          <a:p>
            <a:r>
              <a:rPr lang="en-US" sz="4000" dirty="0"/>
              <a:t>Are there any significant differences between years and/or months for strandings?</a:t>
            </a:r>
          </a:p>
          <a:p>
            <a:r>
              <a:rPr lang="en-US" sz="4000" dirty="0"/>
              <a:t>Are there any temporal trends/patterns?</a:t>
            </a:r>
          </a:p>
          <a:p>
            <a:r>
              <a:rPr lang="en-US" sz="4000" dirty="0"/>
              <a:t>How are the strandings related geospatially?</a:t>
            </a:r>
          </a:p>
        </p:txBody>
      </p:sp>
    </p:spTree>
    <p:extLst>
      <p:ext uri="{BB962C8B-B14F-4D97-AF65-F5344CB8AC3E}">
        <p14:creationId xmlns:p14="http://schemas.microsoft.com/office/powerpoint/2010/main" val="303797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55A2-EC47-401D-9D82-0C3659B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274637"/>
            <a:ext cx="10837333" cy="673629"/>
          </a:xfrm>
        </p:spPr>
        <p:txBody>
          <a:bodyPr/>
          <a:lstStyle/>
          <a:p>
            <a:r>
              <a:rPr lang="en-US" sz="4400" dirty="0"/>
              <a:t>Wrangling and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9680-8A9E-445B-A270-97A234C4C0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1867" y="1100666"/>
            <a:ext cx="5249334" cy="5757333"/>
          </a:xfrm>
        </p:spPr>
        <p:txBody>
          <a:bodyPr/>
          <a:lstStyle/>
          <a:p>
            <a:r>
              <a:rPr lang="en-US" sz="2400" dirty="0"/>
              <a:t>Divided into 4 families for specific analyses</a:t>
            </a:r>
          </a:p>
          <a:p>
            <a:pPr lvl="1"/>
            <a:r>
              <a:rPr lang="en-US" sz="2400" dirty="0"/>
              <a:t>Pinnipeds</a:t>
            </a:r>
          </a:p>
          <a:p>
            <a:pPr lvl="1"/>
            <a:r>
              <a:rPr lang="en-US" sz="2400" dirty="0"/>
              <a:t>Turtles</a:t>
            </a:r>
          </a:p>
          <a:p>
            <a:pPr lvl="1"/>
            <a:r>
              <a:rPr lang="en-US" sz="2400" dirty="0"/>
              <a:t>Mysticetes</a:t>
            </a:r>
          </a:p>
          <a:p>
            <a:pPr lvl="1"/>
            <a:r>
              <a:rPr lang="en-US" sz="2400" dirty="0"/>
              <a:t>Odontocetes</a:t>
            </a:r>
          </a:p>
          <a:p>
            <a:r>
              <a:rPr lang="en-US" sz="2400" dirty="0"/>
              <a:t>Further wrangling to determine # of strandings of each family by year and month</a:t>
            </a:r>
          </a:p>
          <a:p>
            <a:r>
              <a:rPr lang="en-US" sz="2400" dirty="0"/>
              <a:t>Geospatial Wrangling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C8646C-3113-45E9-A630-0563A528D93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1394527"/>
            <a:ext cx="6156783" cy="4362807"/>
          </a:xfrm>
        </p:spPr>
      </p:pic>
    </p:spTree>
    <p:extLst>
      <p:ext uri="{BB962C8B-B14F-4D97-AF65-F5344CB8AC3E}">
        <p14:creationId xmlns:p14="http://schemas.microsoft.com/office/powerpoint/2010/main" val="72454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2D729D-D5B6-4840-9E3D-BB4A055B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369"/>
            <a:ext cx="5799667" cy="4250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B8471B-29E2-4E34-A3A2-79D891AA0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66" y="1181369"/>
            <a:ext cx="6392333" cy="42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C3DF93B-A31E-42BD-8B0F-BBAE8AB12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0658"/>
            <a:ext cx="5630333" cy="3473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3D5A2E-F26E-47BD-94A9-BD67C3B75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332" y="1405109"/>
            <a:ext cx="6561667" cy="4047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ADB5A-B9F7-49E5-A5F5-6B773DC7B7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2600"/>
            <a:ext cx="5630333" cy="347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7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B4B88-E5D2-47AB-9360-E89C62519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9565"/>
            <a:ext cx="10210800" cy="6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CC8AA4-F7C7-4491-99FF-B360671B4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5" y="137364"/>
            <a:ext cx="10671830" cy="65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1C062-444C-4039-8653-6619EB49A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03068"/>
            <a:ext cx="10134600" cy="6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cean design template.potx" id="{A725F50D-036D-42E9-8BE4-5E8C740686A1}" vid="{2BF94DBE-E897-41AE-BC8D-5738C7ADC2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design template</Template>
  <TotalTime>93</TotalTime>
  <Words>183</Words>
  <Application>Microsoft Office PowerPoint</Application>
  <PresentationFormat>Widescreen</PresentationFormat>
  <Paragraphs>36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Ocean design template</vt:lpstr>
      <vt:lpstr>New England Stranding Data Analysis</vt:lpstr>
      <vt:lpstr>Data</vt:lpstr>
      <vt:lpstr>Question(s)</vt:lpstr>
      <vt:lpstr>Wrangling and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Stranding Data Analysis</dc:title>
  <dc:creator>Josh Meza</dc:creator>
  <cp:lastModifiedBy>Josh Meza</cp:lastModifiedBy>
  <cp:revision>35</cp:revision>
  <dcterms:created xsi:type="dcterms:W3CDTF">2022-04-05T16:27:28Z</dcterms:created>
  <dcterms:modified xsi:type="dcterms:W3CDTF">2022-04-07T23:35:51Z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