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3"/>
  </p:notesMasterIdLst>
  <p:handoutMasterIdLst>
    <p:handoutMasterId r:id="rId14"/>
  </p:handoutMasterIdLst>
  <p:sldIdLst>
    <p:sldId id="259" r:id="rId2"/>
    <p:sldId id="260" r:id="rId3"/>
    <p:sldId id="268" r:id="rId4"/>
    <p:sldId id="272" r:id="rId5"/>
    <p:sldId id="261" r:id="rId6"/>
    <p:sldId id="262" r:id="rId7"/>
    <p:sldId id="264" r:id="rId8"/>
    <p:sldId id="267" r:id="rId9"/>
    <p:sldId id="270" r:id="rId10"/>
    <p:sldId id="275" r:id="rId11"/>
    <p:sldId id="27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7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72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ABAFA-9D90-4B6C-95A1-503043E46FAB}" type="datetimeFigureOut">
              <a:rPr lang="en-US" smtClean="0"/>
              <a:t>4/10/22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C7757-6264-420F-9201-02E9A21CB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9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5EB1F-8DE4-48C3-A804-A05846A4049F}" type="datetimeFigureOut">
              <a:rPr lang="en-US" smtClean="0"/>
              <a:t>4/10/22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115C9-E24C-4512-AA8B-319BB49F7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2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115C9-E24C-4512-AA8B-319BB49F77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18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12192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07889"/>
            <a:ext cx="10363200" cy="1470025"/>
          </a:xfrm>
        </p:spPr>
        <p:txBody>
          <a:bodyPr/>
          <a:lstStyle>
            <a:lvl1pPr algn="ctr">
              <a:defRPr sz="4400" b="1" baseline="0"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0A0C-FFF2-4105-9F07-796FCC3D8DE3}" type="datetime1">
              <a:rPr lang="en-US" smtClean="0"/>
              <a:t>4/10/22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5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68D4-D432-4190-8060-492B59F98A87}" type="datetime1">
              <a:rPr lang="en-US" smtClean="0"/>
              <a:t>4/10/22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7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EF83-7D73-495D-9915-41737B990DFC}" type="datetime1">
              <a:rPr lang="en-US" smtClean="0"/>
              <a:t>4/10/22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812800" y="1600200"/>
            <a:ext cx="10566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5pPr>
            <a:lvl6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6pPr>
            <a:lvl7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7pPr>
            <a:lvl8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8pPr>
            <a:lvl9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2905-D7E2-4171-961B-8EB802C66F9A}" type="datetime1">
              <a:rPr lang="en-US" smtClean="0"/>
              <a:t>4/10/22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9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4962526"/>
            <a:ext cx="10513484" cy="1362075"/>
          </a:xfrm>
        </p:spPr>
        <p:txBody>
          <a:bodyPr anchor="t"/>
          <a:lstStyle>
            <a:lvl1pPr algn="l">
              <a:defRPr sz="4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3462339"/>
            <a:ext cx="10513484" cy="1500187"/>
          </a:xfrm>
        </p:spPr>
        <p:txBody>
          <a:bodyPr anchor="b">
            <a:normAutofit/>
          </a:bodyPr>
          <a:lstStyle>
            <a:lvl1pPr marL="0" indent="0">
              <a:buNone/>
              <a:defRPr sz="280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B47C-16BC-4A9F-9E6E-9D1F33DC8ABD}" type="datetime1">
              <a:rPr lang="en-US" smtClean="0"/>
              <a:t>4/10/22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7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812800" y="1600200"/>
            <a:ext cx="4978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  <a:lvl6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6pPr>
            <a:lvl7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7pPr>
            <a:lvl8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8pPr>
            <a:lvl9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 hasCustomPrompt="1"/>
          </p:nvPr>
        </p:nvSpPr>
        <p:spPr>
          <a:xfrm>
            <a:off x="6400800" y="1600200"/>
            <a:ext cx="4978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  <a:lvl6pPr>
              <a:buClr>
                <a:schemeClr val="tx2">
                  <a:lumMod val="50000"/>
                </a:schemeClr>
              </a:buClr>
              <a:defRPr/>
            </a:lvl6pPr>
            <a:lvl7pPr>
              <a:buClr>
                <a:schemeClr val="tx2">
                  <a:lumMod val="50000"/>
                </a:schemeClr>
              </a:buClr>
              <a:defRPr/>
            </a:lvl7pPr>
            <a:lvl8pPr>
              <a:buClr>
                <a:schemeClr val="tx2">
                  <a:lumMod val="50000"/>
                </a:schemeClr>
              </a:buClr>
              <a:defRPr/>
            </a:lvl8pPr>
            <a:lvl9pPr>
              <a:buClr>
                <a:schemeClr val="tx2">
                  <a:lumMod val="50000"/>
                </a:schemeClr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3DF2-DD31-447B-89F4-CEF82A94D7A7}" type="datetime1">
              <a:rPr lang="en-US" smtClean="0"/>
              <a:t>4/10/22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0"/>
            <a:ext cx="4978400" cy="574675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2209800"/>
            <a:ext cx="4978400" cy="3505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 sz="1800"/>
            </a:lvl1pPr>
            <a:lvl2pPr>
              <a:buClr>
                <a:schemeClr val="tx2">
                  <a:lumMod val="50000"/>
                </a:schemeClr>
              </a:buClr>
              <a:defRPr sz="1800"/>
            </a:lvl2pPr>
            <a:lvl3pPr>
              <a:buClr>
                <a:schemeClr val="tx2">
                  <a:lumMod val="50000"/>
                </a:schemeClr>
              </a:buClr>
              <a:defRPr sz="1800"/>
            </a:lvl3pPr>
            <a:lvl4pPr>
              <a:buClr>
                <a:schemeClr val="tx2">
                  <a:lumMod val="50000"/>
                </a:schemeClr>
              </a:buClr>
              <a:defRPr sz="1800"/>
            </a:lvl4pPr>
            <a:lvl5pPr>
              <a:buClr>
                <a:schemeClr val="tx2">
                  <a:lumMod val="50000"/>
                </a:schemeClr>
              </a:buClr>
              <a:defRPr sz="1800"/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600200"/>
            <a:ext cx="4978400" cy="574675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2209800"/>
            <a:ext cx="4978400" cy="3505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 sz="1800"/>
            </a:lvl1pPr>
            <a:lvl2pPr>
              <a:buClr>
                <a:schemeClr val="tx2">
                  <a:lumMod val="50000"/>
                </a:schemeClr>
              </a:buClr>
              <a:defRPr sz="1800"/>
            </a:lvl2pPr>
            <a:lvl3pPr>
              <a:buClr>
                <a:schemeClr val="tx2">
                  <a:lumMod val="50000"/>
                </a:schemeClr>
              </a:buClr>
              <a:defRPr sz="1800"/>
            </a:lvl3pPr>
            <a:lvl4pPr>
              <a:buClr>
                <a:schemeClr val="tx2">
                  <a:lumMod val="50000"/>
                </a:schemeClr>
              </a:buClr>
              <a:defRPr sz="1800"/>
            </a:lvl4pPr>
            <a:lvl5pPr>
              <a:buClr>
                <a:schemeClr val="tx2">
                  <a:lumMod val="50000"/>
                </a:schemeClr>
              </a:buClr>
              <a:defRPr sz="1800"/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BB0C-CFA8-4A1F-9AAE-D6B32E8256E7}" type="datetime1">
              <a:rPr lang="en-US" smtClean="0"/>
              <a:t>4/10/22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4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2348D-B72F-4FC3-A127-851C5E7B3A9E}" type="datetime1">
              <a:rPr lang="en-US" smtClean="0"/>
              <a:t>4/10/22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0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EB1B-704A-4D5E-8D5F-456104532486}" type="datetime1">
              <a:rPr lang="en-US" smtClean="0"/>
              <a:t>4/10/22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3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1447800"/>
            <a:ext cx="3962400" cy="1097280"/>
          </a:xfrm>
        </p:spPr>
        <p:txBody>
          <a:bodyPr anchor="b"/>
          <a:lstStyle>
            <a:lvl1pPr algn="l">
              <a:defRPr sz="2600" b="1" i="0" cap="none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283200" y="1447800"/>
            <a:ext cx="6197600" cy="4267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6864" y="2547892"/>
            <a:ext cx="39624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AFBEB-CD4D-45C5-9851-D1FF1EB5AB85}" type="datetime1">
              <a:rPr lang="en-US" smtClean="0"/>
              <a:t>4/10/22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0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447800"/>
            <a:ext cx="3962400" cy="1097280"/>
          </a:xfrm>
        </p:spPr>
        <p:txBody>
          <a:bodyPr anchor="b"/>
          <a:lstStyle>
            <a:lvl1pPr algn="l">
              <a:defRPr sz="2600" b="1" i="0" cap="none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Picture Placeholder 9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6301232" y="1539240"/>
            <a:ext cx="4431538" cy="327279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547891"/>
            <a:ext cx="39624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B7EB-0ACD-4247-AA3F-1B0B49109B84}" type="datetime1">
              <a:rPr lang="en-US" smtClean="0"/>
              <a:t>4/10/22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3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3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500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1"/>
            <a:ext cx="10566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6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0" y="6356351"/>
            <a:ext cx="20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strike="noStrike" spc="6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8254F2F0-E062-4E41-9176-AEE9734E64AC}" type="datetime1">
              <a:rPr lang="en-US" smtClean="0"/>
              <a:pPr/>
              <a:t>4/10/22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56351"/>
            <a:ext cx="132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97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 cap="all" spc="50" baseline="0">
          <a:solidFill>
            <a:schemeClr val="tx2">
              <a:lumMod val="50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368695"/>
            <a:ext cx="10363200" cy="862012"/>
          </a:xfrm>
        </p:spPr>
        <p:txBody>
          <a:bodyPr/>
          <a:lstStyle/>
          <a:p>
            <a:r>
              <a:rPr lang="en-US" sz="5400" dirty="0"/>
              <a:t>New England marine mammal and sea turtle Stranding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708400"/>
            <a:ext cx="8534400" cy="49106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Josh Meza-Fidalgo, Jess </a:t>
            </a:r>
            <a:r>
              <a:rPr lang="en-US" dirty="0" err="1"/>
              <a:t>Ozog</a:t>
            </a:r>
            <a:r>
              <a:rPr lang="en-US" dirty="0"/>
              <a:t>, Britney Pepper</a:t>
            </a:r>
          </a:p>
        </p:txBody>
      </p:sp>
    </p:spTree>
    <p:extLst>
      <p:ext uri="{BB962C8B-B14F-4D97-AF65-F5344CB8AC3E}">
        <p14:creationId xmlns:p14="http://schemas.microsoft.com/office/powerpoint/2010/main" val="386644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09929-A76B-4B12-852A-BEAB48E2E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571" y="310148"/>
            <a:ext cx="5960862" cy="719661"/>
          </a:xfrm>
        </p:spPr>
        <p:txBody>
          <a:bodyPr/>
          <a:lstStyle/>
          <a:p>
            <a:r>
              <a:rPr lang="en-US" dirty="0"/>
              <a:t>Geospatial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9766A-628B-4F4F-B213-8353786D9E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11180932" cy="4114800"/>
          </a:xfrm>
        </p:spPr>
        <p:txBody>
          <a:bodyPr/>
          <a:lstStyle/>
          <a:p>
            <a:r>
              <a:rPr lang="en-US" dirty="0"/>
              <a:t>Pinnipeds</a:t>
            </a:r>
          </a:p>
          <a:p>
            <a:r>
              <a:rPr lang="en-US" dirty="0"/>
              <a:t>Sea Turtles</a:t>
            </a:r>
          </a:p>
          <a:p>
            <a:pPr lvl="1"/>
            <a:r>
              <a:rPr lang="en-US" dirty="0"/>
              <a:t>Of the 256 total strandings, 205 of them were within 40,000m of mean latitude and longitude </a:t>
            </a:r>
          </a:p>
          <a:p>
            <a:r>
              <a:rPr lang="en-US" dirty="0"/>
              <a:t>Odontocetes</a:t>
            </a:r>
          </a:p>
          <a:p>
            <a:pPr lvl="1"/>
            <a:r>
              <a:rPr lang="en-US" dirty="0"/>
              <a:t>Of the 155 total </a:t>
            </a:r>
            <a:r>
              <a:rPr lang="en-US" dirty="0" err="1"/>
              <a:t>strandings</a:t>
            </a:r>
            <a:r>
              <a:rPr lang="en-US" dirty="0"/>
              <a:t>, 125 of them were within 40,000m of mean latitude and longitude, and 20 of them were within 40,000 - 60,000m.</a:t>
            </a:r>
          </a:p>
          <a:p>
            <a:r>
              <a:rPr lang="en-US" dirty="0" err="1"/>
              <a:t>Mysticetes</a:t>
            </a:r>
            <a:endParaRPr lang="en-US" dirty="0"/>
          </a:p>
          <a:p>
            <a:pPr lvl="1"/>
            <a:r>
              <a:rPr lang="en-US" dirty="0"/>
              <a:t>Of the 50 total </a:t>
            </a:r>
            <a:r>
              <a:rPr lang="en-US" dirty="0" err="1"/>
              <a:t>strandings</a:t>
            </a:r>
            <a:r>
              <a:rPr lang="en-US" dirty="0"/>
              <a:t>, 44 of them were within 40,000m of mean latitude and longitude </a:t>
            </a:r>
          </a:p>
        </p:txBody>
      </p:sp>
    </p:spTree>
    <p:extLst>
      <p:ext uri="{BB962C8B-B14F-4D97-AF65-F5344CB8AC3E}">
        <p14:creationId xmlns:p14="http://schemas.microsoft.com/office/powerpoint/2010/main" val="73125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90A1F-0091-4EE1-B4DF-CBDCCBBC9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274639"/>
            <a:ext cx="10566400" cy="665162"/>
          </a:xfrm>
        </p:spPr>
        <p:txBody>
          <a:bodyPr/>
          <a:lstStyle/>
          <a:p>
            <a:r>
              <a:rPr lang="en-US" sz="4400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4910B-946D-494E-98A7-0B3D024F7C8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2800" y="939801"/>
            <a:ext cx="10566400" cy="5372869"/>
          </a:xfrm>
        </p:spPr>
        <p:txBody>
          <a:bodyPr>
            <a:normAutofit fontScale="70000" lnSpcReduction="20000"/>
          </a:bodyPr>
          <a:lstStyle/>
          <a:p>
            <a:r>
              <a:rPr lang="en-US" sz="2400" dirty="0"/>
              <a:t>Pinnipeds</a:t>
            </a:r>
          </a:p>
          <a:p>
            <a:pPr lvl="2"/>
            <a:r>
              <a:rPr lang="en-US" sz="1800" dirty="0"/>
              <a:t>Years and months are statistically significant for number of strandings</a:t>
            </a:r>
          </a:p>
          <a:p>
            <a:pPr lvl="2"/>
            <a:r>
              <a:rPr lang="en-US" sz="1800" dirty="0"/>
              <a:t>“Mean” stranding area (and distances from) determined</a:t>
            </a:r>
          </a:p>
          <a:p>
            <a:pPr lvl="2"/>
            <a:r>
              <a:rPr lang="en-US" sz="1800" dirty="0"/>
              <a:t>Yearly increasing trend in strandings</a:t>
            </a:r>
          </a:p>
          <a:p>
            <a:pPr lvl="2"/>
            <a:r>
              <a:rPr lang="en-US" sz="1800" dirty="0"/>
              <a:t>Possible seasonality – pupping season?</a:t>
            </a:r>
          </a:p>
          <a:p>
            <a:r>
              <a:rPr lang="en-US" sz="2400" dirty="0"/>
              <a:t>Sea turtles</a:t>
            </a:r>
          </a:p>
          <a:p>
            <a:pPr lvl="2"/>
            <a:r>
              <a:rPr lang="en-US" sz="1900" dirty="0"/>
              <a:t>Concentrated to summer months (corresponds with nesting season)</a:t>
            </a:r>
          </a:p>
          <a:p>
            <a:pPr lvl="2"/>
            <a:r>
              <a:rPr lang="en-US" sz="1900" dirty="0"/>
              <a:t>Majority occur within 40,000m of each other – potential hotspot?</a:t>
            </a:r>
          </a:p>
          <a:p>
            <a:r>
              <a:rPr lang="en-US" sz="2400" dirty="0"/>
              <a:t>Odontocetes</a:t>
            </a:r>
          </a:p>
          <a:p>
            <a:pPr lvl="2"/>
            <a:r>
              <a:rPr lang="en-US" sz="1900" dirty="0"/>
              <a:t>Total number of </a:t>
            </a:r>
            <a:r>
              <a:rPr lang="en-US" sz="1900" dirty="0" err="1"/>
              <a:t>strandings</a:t>
            </a:r>
            <a:r>
              <a:rPr lang="en-US" sz="1900" dirty="0"/>
              <a:t> have increased over the years</a:t>
            </a:r>
          </a:p>
          <a:p>
            <a:pPr lvl="2"/>
            <a:r>
              <a:rPr lang="en-US" sz="1900" dirty="0" err="1"/>
              <a:t>Strandings</a:t>
            </a:r>
            <a:r>
              <a:rPr lang="en-US" sz="1900" dirty="0"/>
              <a:t> appear regularly over the months</a:t>
            </a:r>
          </a:p>
          <a:p>
            <a:r>
              <a:rPr lang="en-US" sz="2400" dirty="0" err="1"/>
              <a:t>Mysticetes</a:t>
            </a:r>
            <a:endParaRPr lang="en-US" sz="2400" dirty="0"/>
          </a:p>
          <a:p>
            <a:pPr lvl="2"/>
            <a:r>
              <a:rPr lang="en-US" sz="1900" dirty="0"/>
              <a:t>Concentrated during months of June and July</a:t>
            </a:r>
          </a:p>
          <a:p>
            <a:pPr lvl="2"/>
            <a:r>
              <a:rPr lang="en-US" sz="1900" dirty="0"/>
              <a:t>Much fewer total </a:t>
            </a:r>
            <a:r>
              <a:rPr lang="en-US" sz="1900" dirty="0" err="1"/>
              <a:t>strandings</a:t>
            </a:r>
            <a:r>
              <a:rPr lang="en-US" sz="1900" dirty="0"/>
              <a:t> over the study period</a:t>
            </a:r>
          </a:p>
          <a:p>
            <a:pPr lvl="2"/>
            <a:r>
              <a:rPr lang="en-US" sz="1900" dirty="0"/>
              <a:t>Increased amounts of </a:t>
            </a:r>
            <a:r>
              <a:rPr lang="en-US" sz="1900" dirty="0" err="1"/>
              <a:t>stradings</a:t>
            </a:r>
            <a:r>
              <a:rPr lang="en-US" sz="1900" dirty="0"/>
              <a:t> after the year 2000</a:t>
            </a:r>
          </a:p>
          <a:p>
            <a:r>
              <a:rPr lang="en-US" sz="2400" dirty="0"/>
              <a:t>Understanding how strandings change annually and monthly is necessary for stranding prevention and response, resource allocation, and conservation management</a:t>
            </a:r>
          </a:p>
          <a:p>
            <a:r>
              <a:rPr lang="en-US" sz="2400" dirty="0"/>
              <a:t>To improve this analysis, would be beneficial to have additional data on cause of death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4DB75D-FD57-46BB-B36A-3A50CB87819D}"/>
              </a:ext>
            </a:extLst>
          </p:cNvPr>
          <p:cNvSpPr txBox="1"/>
          <p:nvPr/>
        </p:nvSpPr>
        <p:spPr>
          <a:xfrm>
            <a:off x="8249576" y="6312670"/>
            <a:ext cx="372640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i="1" dirty="0"/>
              <a:t>***Time series results are TBD***</a:t>
            </a:r>
          </a:p>
        </p:txBody>
      </p:sp>
    </p:spTree>
    <p:extLst>
      <p:ext uri="{BB962C8B-B14F-4D97-AF65-F5344CB8AC3E}">
        <p14:creationId xmlns:p14="http://schemas.microsoft.com/office/powerpoint/2010/main" val="73163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68867" y="274638"/>
            <a:ext cx="10710333" cy="699029"/>
          </a:xfrm>
        </p:spPr>
        <p:txBody>
          <a:bodyPr/>
          <a:lstStyle/>
          <a:p>
            <a:r>
              <a:rPr lang="en-US" sz="4400" dirty="0"/>
              <a:t>Data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06532" y="1328774"/>
            <a:ext cx="4918229" cy="5045393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Stranding data collected by Mystic Aquarium from 1990 – 2011</a:t>
            </a:r>
          </a:p>
          <a:p>
            <a:r>
              <a:rPr lang="en-US" sz="2800" dirty="0"/>
              <a:t>Spatial range: Connecticut and Rhode Island</a:t>
            </a:r>
          </a:p>
          <a:p>
            <a:r>
              <a:rPr lang="en-US" sz="2800" dirty="0"/>
              <a:t>Curated &amp; managed by OBIS-SEAMAP</a:t>
            </a:r>
          </a:p>
          <a:p>
            <a:r>
              <a:rPr lang="en-US" sz="2800" dirty="0"/>
              <a:t>1,140 cetacean, pinniped, and sea turtle strandings</a:t>
            </a:r>
          </a:p>
          <a:p>
            <a:pPr lvl="2"/>
            <a:r>
              <a:rPr lang="en-US" sz="2100" dirty="0"/>
              <a:t>679 Pinnipeds</a:t>
            </a:r>
          </a:p>
          <a:p>
            <a:pPr lvl="2"/>
            <a:r>
              <a:rPr lang="en-US" sz="2100" dirty="0"/>
              <a:t>256 Turtles</a:t>
            </a:r>
          </a:p>
          <a:p>
            <a:pPr lvl="2"/>
            <a:r>
              <a:rPr lang="en-US" sz="2100" dirty="0"/>
              <a:t>155 Odontocetes</a:t>
            </a:r>
          </a:p>
          <a:p>
            <a:pPr lvl="2"/>
            <a:r>
              <a:rPr lang="en-US" sz="2100" dirty="0"/>
              <a:t>50 Mysticetes </a:t>
            </a:r>
          </a:p>
          <a:p>
            <a:endParaRPr lang="en-US" sz="3200" dirty="0"/>
          </a:p>
          <a:p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152D16-E251-43A2-896B-34605E4BE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663" y="1417551"/>
            <a:ext cx="7077815" cy="454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50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C7F51-2D7A-4FB1-8781-24F224A8B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707495"/>
          </a:xfrm>
        </p:spPr>
        <p:txBody>
          <a:bodyPr/>
          <a:lstStyle/>
          <a:p>
            <a:r>
              <a:rPr lang="en-US" sz="4400" dirty="0"/>
              <a:t>Questions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13DC77-EEE8-4529-B03F-951513AB4A3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9953" y="1754491"/>
            <a:ext cx="11532094" cy="2533424"/>
          </a:xfrm>
        </p:spPr>
        <p:txBody>
          <a:bodyPr>
            <a:no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000" dirty="0"/>
              <a:t>Are there any significant differences between years and/or months for strandings for each family group?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000" dirty="0"/>
              <a:t>How are the strandings related geospatially? Are there potential stranding hotspots?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000" dirty="0"/>
              <a:t>Are there any temporal trends/patterns?</a:t>
            </a:r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3797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A55A2-EC47-401D-9D82-0C3659B5F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274637"/>
            <a:ext cx="10837333" cy="673629"/>
          </a:xfrm>
        </p:spPr>
        <p:txBody>
          <a:bodyPr/>
          <a:lstStyle/>
          <a:p>
            <a:r>
              <a:rPr lang="en-US" sz="4400" dirty="0"/>
              <a:t>Wrangling and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B9680-8A9E-445B-A270-97A234C4C00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44016" y="1100666"/>
            <a:ext cx="5547185" cy="5757333"/>
          </a:xfrm>
        </p:spPr>
        <p:txBody>
          <a:bodyPr/>
          <a:lstStyle/>
          <a:p>
            <a:r>
              <a:rPr lang="en-US" sz="2400" dirty="0"/>
              <a:t>Divided into 4 families for specific analyses</a:t>
            </a:r>
          </a:p>
          <a:p>
            <a:pPr lvl="1"/>
            <a:r>
              <a:rPr lang="en-US" sz="2400" dirty="0"/>
              <a:t>Pinnipeds</a:t>
            </a:r>
          </a:p>
          <a:p>
            <a:pPr lvl="1"/>
            <a:r>
              <a:rPr lang="en-US" sz="2400" dirty="0"/>
              <a:t>Turtles</a:t>
            </a:r>
          </a:p>
          <a:p>
            <a:pPr lvl="1"/>
            <a:r>
              <a:rPr lang="en-US" sz="2400" dirty="0"/>
              <a:t>Mysticetes (baleen whales)</a:t>
            </a:r>
          </a:p>
          <a:p>
            <a:pPr lvl="1"/>
            <a:r>
              <a:rPr lang="en-US" sz="2400" dirty="0"/>
              <a:t>Odontocetes (toothed whales)</a:t>
            </a:r>
          </a:p>
          <a:p>
            <a:r>
              <a:rPr lang="en-US" sz="2400" dirty="0"/>
              <a:t>Further wrangling to determine # of strandings of each family by year and month</a:t>
            </a:r>
          </a:p>
          <a:p>
            <a:r>
              <a:rPr lang="en-US" sz="2400" dirty="0"/>
              <a:t>Geospatial Wrangling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C8646C-3113-45E9-A630-0563A528D93F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1" y="1394527"/>
            <a:ext cx="6156783" cy="4362807"/>
          </a:xfrm>
        </p:spPr>
      </p:pic>
    </p:spTree>
    <p:extLst>
      <p:ext uri="{BB962C8B-B14F-4D97-AF65-F5344CB8AC3E}">
        <p14:creationId xmlns:p14="http://schemas.microsoft.com/office/powerpoint/2010/main" val="724546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2D729D-D5B6-4840-9E3D-BB4A055BAE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3929"/>
            <a:ext cx="5799667" cy="42504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B8471B-29E2-4E34-A3A2-79D891AA0B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667" y="1793929"/>
            <a:ext cx="6392333" cy="425048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EC9EF30-347A-4681-82D7-369ED455A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274637"/>
            <a:ext cx="10837333" cy="673629"/>
          </a:xfrm>
        </p:spPr>
        <p:txBody>
          <a:bodyPr/>
          <a:lstStyle/>
          <a:p>
            <a:r>
              <a:rPr lang="en-US" sz="4400" dirty="0"/>
              <a:t>Strandings summary</a:t>
            </a:r>
          </a:p>
        </p:txBody>
      </p:sp>
    </p:spTree>
    <p:extLst>
      <p:ext uri="{BB962C8B-B14F-4D97-AF65-F5344CB8AC3E}">
        <p14:creationId xmlns:p14="http://schemas.microsoft.com/office/powerpoint/2010/main" val="697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C3DF93B-A31E-42BD-8B0F-BBAE8AB124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489567"/>
            <a:ext cx="6924583" cy="427166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06DDC07-7E3C-4518-96F4-27B8D791C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580" y="479387"/>
            <a:ext cx="3754925" cy="426699"/>
          </a:xfrm>
        </p:spPr>
        <p:txBody>
          <a:bodyPr/>
          <a:lstStyle/>
          <a:p>
            <a:r>
              <a:rPr lang="en-US" sz="4400" dirty="0"/>
              <a:t>Pinnipeds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18E2B8-BB24-4CA0-AA7C-EBA035780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7416" y="1489567"/>
            <a:ext cx="6924584" cy="427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27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3B4B88-E5D2-47AB-9360-E89C62519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882068"/>
            <a:ext cx="7362548" cy="45418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5E54379-284C-4BD5-A847-8A35698331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452" y="1882067"/>
            <a:ext cx="7362548" cy="454183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51B0ED9-D4DF-4586-BCC5-0EEDC72C4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Sea turtles: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70E934-3EFD-4249-9181-C291241550E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651129" y="434102"/>
            <a:ext cx="6422501" cy="1143000"/>
          </a:xfrm>
        </p:spPr>
        <p:txBody>
          <a:bodyPr>
            <a:normAutofit/>
          </a:bodyPr>
          <a:lstStyle/>
          <a:p>
            <a:r>
              <a:rPr lang="en-US" dirty="0"/>
              <a:t>1995: most statistically different (p-value &lt; 0.05)</a:t>
            </a:r>
          </a:p>
          <a:p>
            <a:r>
              <a:rPr lang="en-US" dirty="0"/>
              <a:t>July – September: most statistically different (p-values &lt; 0.05)</a:t>
            </a:r>
          </a:p>
        </p:txBody>
      </p:sp>
    </p:spTree>
    <p:extLst>
      <p:ext uri="{BB962C8B-B14F-4D97-AF65-F5344CB8AC3E}">
        <p14:creationId xmlns:p14="http://schemas.microsoft.com/office/powerpoint/2010/main" val="1944043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91C062-444C-4039-8653-6619EB49AA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0426"/>
            <a:ext cx="7229383" cy="44596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7DE8069-4E43-DD42-BC25-53778FA10E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617" y="1420427"/>
            <a:ext cx="7229383" cy="445968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1379596-E70A-4ED3-BDA9-ECBA19761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377" y="355883"/>
            <a:ext cx="4882389" cy="622008"/>
          </a:xfrm>
        </p:spPr>
        <p:txBody>
          <a:bodyPr/>
          <a:lstStyle/>
          <a:p>
            <a:r>
              <a:rPr lang="en-US" sz="4400" dirty="0"/>
              <a:t>odontocetes</a:t>
            </a:r>
          </a:p>
        </p:txBody>
      </p:sp>
    </p:spTree>
    <p:extLst>
      <p:ext uri="{BB962C8B-B14F-4D97-AF65-F5344CB8AC3E}">
        <p14:creationId xmlns:p14="http://schemas.microsoft.com/office/powerpoint/2010/main" val="194779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E43C17DB-A279-2B45-B0F7-137D4239B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3693"/>
            <a:ext cx="7022237" cy="433595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A1AB3F6-427E-4931-B417-E53EC835F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803" y="443313"/>
            <a:ext cx="4021255" cy="506598"/>
          </a:xfrm>
        </p:spPr>
        <p:txBody>
          <a:bodyPr/>
          <a:lstStyle/>
          <a:p>
            <a:r>
              <a:rPr lang="en-US" sz="4400" dirty="0"/>
              <a:t>Mysticetes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7B29628B-3CEC-0547-A7E7-D5B85650D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762" y="1473692"/>
            <a:ext cx="7022238" cy="433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8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cean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cean design template.potx" id="{A725F50D-036D-42E9-8BE4-5E8C740686A1}" vid="{2BF94DBE-E897-41AE-BC8D-5738C7ADC2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 design template</Template>
  <TotalTime>188</TotalTime>
  <Words>377</Words>
  <Application>Microsoft Macintosh PowerPoint</Application>
  <PresentationFormat>Widescreen</PresentationFormat>
  <Paragraphs>58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Ocean design template</vt:lpstr>
      <vt:lpstr>New England marine mammal and sea turtle Stranding Data Analysis</vt:lpstr>
      <vt:lpstr>Data</vt:lpstr>
      <vt:lpstr>Questions</vt:lpstr>
      <vt:lpstr>Wrangling and exploration</vt:lpstr>
      <vt:lpstr>Strandings summary</vt:lpstr>
      <vt:lpstr>Pinnipeds</vt:lpstr>
      <vt:lpstr>Sea turtles:</vt:lpstr>
      <vt:lpstr>odontocetes</vt:lpstr>
      <vt:lpstr>Mysticetes</vt:lpstr>
      <vt:lpstr>Geospatial analysis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Stranding Data Analysis</dc:title>
  <dc:creator>Josh Meza</dc:creator>
  <cp:lastModifiedBy>Britney Pepper</cp:lastModifiedBy>
  <cp:revision>55</cp:revision>
  <dcterms:created xsi:type="dcterms:W3CDTF">2022-04-05T16:27:28Z</dcterms:created>
  <dcterms:modified xsi:type="dcterms:W3CDTF">2022-04-10T18:11:30Z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74065000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