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9" r:id="rId2"/>
  </p:sldMasterIdLst>
  <p:notesMasterIdLst>
    <p:notesMasterId r:id="rId48"/>
  </p:notesMasterIdLst>
  <p:handoutMasterIdLst>
    <p:handoutMasterId r:id="rId49"/>
  </p:handoutMasterIdLst>
  <p:sldIdLst>
    <p:sldId id="256" r:id="rId3"/>
    <p:sldId id="307" r:id="rId4"/>
    <p:sldId id="258" r:id="rId5"/>
    <p:sldId id="296" r:id="rId6"/>
    <p:sldId id="259" r:id="rId7"/>
    <p:sldId id="260" r:id="rId8"/>
    <p:sldId id="261" r:id="rId9"/>
    <p:sldId id="298" r:id="rId10"/>
    <p:sldId id="262" r:id="rId11"/>
    <p:sldId id="299" r:id="rId12"/>
    <p:sldId id="263" r:id="rId13"/>
    <p:sldId id="264" r:id="rId14"/>
    <p:sldId id="265" r:id="rId15"/>
    <p:sldId id="266" r:id="rId16"/>
    <p:sldId id="310" r:id="rId17"/>
    <p:sldId id="300" r:id="rId18"/>
    <p:sldId id="308" r:id="rId19"/>
    <p:sldId id="267" r:id="rId20"/>
    <p:sldId id="268" r:id="rId21"/>
    <p:sldId id="301" r:id="rId22"/>
    <p:sldId id="269" r:id="rId23"/>
    <p:sldId id="270" r:id="rId24"/>
    <p:sldId id="271" r:id="rId25"/>
    <p:sldId id="273" r:id="rId26"/>
    <p:sldId id="274" r:id="rId27"/>
    <p:sldId id="275" r:id="rId28"/>
    <p:sldId id="277" r:id="rId29"/>
    <p:sldId id="302" r:id="rId30"/>
    <p:sldId id="279" r:id="rId31"/>
    <p:sldId id="280" r:id="rId32"/>
    <p:sldId id="281" r:id="rId33"/>
    <p:sldId id="282" r:id="rId34"/>
    <p:sldId id="303" r:id="rId35"/>
    <p:sldId id="284" r:id="rId36"/>
    <p:sldId id="285" r:id="rId37"/>
    <p:sldId id="286" r:id="rId38"/>
    <p:sldId id="293" r:id="rId39"/>
    <p:sldId id="294" r:id="rId40"/>
    <p:sldId id="289" r:id="rId41"/>
    <p:sldId id="290" r:id="rId42"/>
    <p:sldId id="291" r:id="rId43"/>
    <p:sldId id="306" r:id="rId44"/>
    <p:sldId id="292" r:id="rId45"/>
    <p:sldId id="295" r:id="rId46"/>
    <p:sldId id="309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233337"/>
    <a:srgbClr val="A18BA3"/>
    <a:srgbClr val="139CB7"/>
    <a:srgbClr val="918BA3"/>
    <a:srgbClr val="357E69"/>
    <a:srgbClr val="437085"/>
    <a:srgbClr val="0E4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18" autoAdjust="0"/>
  </p:normalViewPr>
  <p:slideViewPr>
    <p:cSldViewPr snapToObjects="1">
      <p:cViewPr>
        <p:scale>
          <a:sx n="105" d="100"/>
          <a:sy n="105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EBCD4-9176-D046-B5AF-D195B35FDF34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F342-A3BB-324D-A234-A4379213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67DF242-42AD-0142-A254-67E5CE78648F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5A24E07-1FDD-2643-B922-C0CE5D003F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3600">
                <a:solidFill>
                  <a:srgbClr val="FBFCFF"/>
                </a:solidFill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139CB7"/>
                </a:solidFill>
                <a:latin typeface="Calibri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E13AFA6-086B-2444-B70C-69C50B884306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6458409C-5287-2045-9303-96407578E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ECB98-B50A-5347-A72C-E0F11225E23A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678F9-7F56-1A4F-9717-C3E0B8A769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7A46EB-2318-8041-BCCD-759386497D05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B4A62-7CE7-A446-9172-20B4B6A1D9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6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6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023C96-B132-1B44-92B2-0E5039AEE70A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70979-84F6-6C47-9682-198096067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8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2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1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A8F2C-174E-0F44-B406-5C835211A147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043F9-5BE6-304B-A780-01ADB7792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739663-E47E-3543-BB9C-0C00A7C3285E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02626-B9A1-8C4A-B6EC-8DDE7F205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E15AD-0F71-644C-9F39-A5D5F76925C9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B7CE-BCCB-F24B-8385-704CC8C52E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4000F-317A-724A-96AA-E04B0626C1B6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DAD36-90EC-274B-8558-8B1B197B3A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FF9994-9002-3F42-989D-3402ED5EB563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2BF5-6878-AE44-871C-241090AF6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FC65A-2C86-A44F-A1BE-B63F589CB0BF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21048-A3A7-1540-A8AB-49DF79E3EA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6903-B22C-3E4A-BE2E-C8EA0B9DDF3A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3115A-9E67-0945-8DAA-4ECEA27598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DF4C787-762A-6241-89A2-E8BE3A04E823}" type="datetime1">
              <a:rPr lang="en-US"/>
              <a:pPr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A06A92A-3653-574B-9C41-A9C15614C5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i="1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8" r:id="rId3"/>
    <p:sldLayoutId id="2147483685" r:id="rId4"/>
    <p:sldLayoutId id="2147483686" r:id="rId5"/>
    <p:sldLayoutId id="2147483687" r:id="rId6"/>
    <p:sldLayoutId id="2147483679" r:id="rId7"/>
    <p:sldLayoutId id="2147483680" r:id="rId8"/>
    <p:sldLayoutId id="2147483681" r:id="rId9"/>
    <p:sldLayoutId id="2147483688" r:id="rId10"/>
    <p:sldLayoutId id="214748368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A437-4B40-2744-8D17-99A974CDA7B1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50A2-CF24-6C45-BBC0-ADA89DA6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rrier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apache.org/lucene-java/PoweredB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nning.com/hatcher3/" TargetMode="External"/><Relationship Id="rId3" Type="http://schemas.openxmlformats.org/officeDocument/2006/relationships/hyperlink" Target="http://ant.apache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458200" cy="2362200"/>
          </a:xfrm>
        </p:spPr>
        <p:txBody>
          <a:bodyPr/>
          <a:lstStyle/>
          <a:p>
            <a:r>
              <a:rPr lang="en-US" sz="3600" dirty="0" smtClean="0"/>
              <a:t>Lucene Tutorial </a:t>
            </a:r>
          </a:p>
          <a:p>
            <a:endParaRPr lang="en-US" dirty="0"/>
          </a:p>
          <a:p>
            <a:r>
              <a:rPr lang="en-US" dirty="0">
                <a:latin typeface="Calibri" charset="0"/>
              </a:rPr>
              <a:t>Chris </a:t>
            </a:r>
            <a:r>
              <a:rPr lang="en-US" dirty="0" smtClean="0">
                <a:latin typeface="Calibri" charset="0"/>
              </a:rPr>
              <a:t>Manning and </a:t>
            </a:r>
            <a:r>
              <a:rPr lang="en-US" dirty="0">
                <a:latin typeface="Calibri" charset="0"/>
              </a:rPr>
              <a:t>Pandu </a:t>
            </a:r>
            <a:r>
              <a:rPr lang="en-US" dirty="0" smtClean="0">
                <a:latin typeface="Calibri" charset="0"/>
              </a:rPr>
              <a:t>Nayak</a:t>
            </a:r>
            <a:endParaRPr lang="en-US" dirty="0">
              <a:latin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84476" y="4136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6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Document</a:t>
            </a:r>
          </a:p>
          <a:p>
            <a:pPr lvl="1"/>
            <a:r>
              <a:rPr lang="en-US" dirty="0" smtClean="0">
                <a:cs typeface="Courier"/>
              </a:rPr>
              <a:t>Represents a collection of named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>
                <a:cs typeface="Courier"/>
              </a:rPr>
              <a:t>s</a:t>
            </a:r>
            <a:r>
              <a:rPr lang="en-US" dirty="0" smtClean="0">
                <a:cs typeface="Courier"/>
              </a:rPr>
              <a:t>.  Text in these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are indexed.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</a:p>
          <a:p>
            <a:pPr lvl="1"/>
            <a:r>
              <a:rPr lang="en-US" dirty="0" smtClean="0">
                <a:cs typeface="Courier"/>
              </a:rPr>
              <a:t>Note: Lucene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>
                <a:cs typeface="Courier"/>
              </a:rPr>
              <a:t>s can represent both “fields” and “zones” as described in the textbook</a:t>
            </a:r>
          </a:p>
          <a:p>
            <a:pPr lvl="1"/>
            <a:r>
              <a:rPr lang="en-US" dirty="0" smtClean="0">
                <a:cs typeface="Courier"/>
              </a:rPr>
              <a:t>Or even other things like numbers</a:t>
            </a:r>
            <a:r>
              <a:rPr lang="en-US" dirty="0" smtClean="0">
                <a:cs typeface="Courier"/>
              </a:rPr>
              <a:t>.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StringField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are indexed but not tokenized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TextField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>
                <a:cs typeface="Courier"/>
              </a:rPr>
              <a:t> are indexed and tokenized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720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79" y="1486441"/>
            <a:ext cx="8550246" cy="5295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org.apache.lucene.document.</a:t>
            </a:r>
            <a:r>
              <a:rPr lang="en-US" sz="1800" b="1" dirty="0" err="1" smtClean="0">
                <a:latin typeface="Courier"/>
                <a:cs typeface="Courier"/>
              </a:rPr>
              <a:t>Field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protected Document </a:t>
            </a:r>
            <a:r>
              <a:rPr lang="en-US" sz="1800" dirty="0" err="1" smtClean="0">
                <a:latin typeface="Courier"/>
                <a:cs typeface="Courier"/>
              </a:rPr>
              <a:t>getDocument</a:t>
            </a:r>
            <a:r>
              <a:rPr lang="en-US" sz="1800" dirty="0" smtClean="0">
                <a:latin typeface="Courier"/>
                <a:cs typeface="Courier"/>
              </a:rPr>
              <a:t>(File f) throws Exception {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 doc = new </a:t>
            </a:r>
            <a:r>
              <a:rPr lang="en-US" sz="1800" b="1" dirty="0" smtClean="0">
                <a:latin typeface="Courier"/>
                <a:cs typeface="Courier"/>
              </a:rPr>
              <a:t>Document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 smtClean="0">
                <a:latin typeface="Courier"/>
                <a:cs typeface="Courier"/>
              </a:rPr>
              <a:t>("contents”, new </a:t>
            </a:r>
            <a:r>
              <a:rPr lang="en-US" sz="1800" dirty="0" err="1" smtClean="0">
                <a:latin typeface="Courier"/>
                <a:cs typeface="Courier"/>
              </a:rPr>
              <a:t>FileReader</a:t>
            </a:r>
            <a:r>
              <a:rPr lang="en-US" sz="1800" dirty="0" smtClean="0">
                <a:latin typeface="Courier"/>
                <a:cs typeface="Courier"/>
              </a:rPr>
              <a:t>(f)))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("filename”</a:t>
            </a:r>
            <a:r>
              <a:rPr lang="en-US" sz="18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f.getName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 smtClean="0">
                <a:latin typeface="Courier"/>
                <a:cs typeface="Courier"/>
              </a:rPr>
              <a:t>doc.</a:t>
            </a:r>
            <a:r>
              <a:rPr lang="en-US" sz="1800" b="1" dirty="0" err="1" smtClean="0">
                <a:latin typeface="Courier"/>
                <a:cs typeface="Courier"/>
              </a:rPr>
              <a:t>add</a:t>
            </a:r>
            <a:r>
              <a:rPr lang="en-US" sz="1800" dirty="0" smtClean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StringField</a:t>
            </a:r>
            <a:r>
              <a:rPr lang="en-US" sz="1800" dirty="0" smtClean="0">
                <a:latin typeface="Courier"/>
                <a:cs typeface="Courier"/>
              </a:rPr>
              <a:t>("</a:t>
            </a:r>
            <a:r>
              <a:rPr lang="en-US" sz="1800" dirty="0" err="1" smtClean="0">
                <a:latin typeface="Courier"/>
                <a:cs typeface="Courier"/>
              </a:rPr>
              <a:t>fullpath</a:t>
            </a:r>
            <a:r>
              <a:rPr lang="en-US" sz="1800" dirty="0" smtClean="0">
                <a:latin typeface="Courier"/>
                <a:cs typeface="Courier"/>
              </a:rPr>
              <a:t>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</a:t>
            </a:r>
            <a:r>
              <a:rPr lang="en-US" sz="1800" dirty="0" err="1" smtClean="0">
                <a:latin typeface="Courier"/>
                <a:cs typeface="Courier"/>
              </a:rPr>
              <a:t>f.getCanonicalPath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                       </a:t>
            </a:r>
            <a:r>
              <a:rPr lang="en-US" sz="1800" dirty="0" err="1" smtClean="0">
                <a:latin typeface="Courier"/>
                <a:cs typeface="Courier"/>
              </a:rPr>
              <a:t>Field.Store.YES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return doc;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6313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 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p</a:t>
            </a:r>
            <a:r>
              <a:rPr lang="en-US" sz="2400" dirty="0" smtClean="0">
                <a:latin typeface="Courier"/>
                <a:cs typeface="Courier"/>
              </a:rPr>
              <a:t>rivate void </a:t>
            </a:r>
            <a:r>
              <a:rPr lang="en-US" sz="2400" dirty="0" err="1" smtClean="0">
                <a:latin typeface="Courier"/>
                <a:cs typeface="Courier"/>
              </a:rPr>
              <a:t>indexFile</a:t>
            </a:r>
            <a:r>
              <a:rPr lang="en-US" sz="2400" dirty="0" smtClean="0">
                <a:latin typeface="Courier"/>
                <a:cs typeface="Courier"/>
              </a:rPr>
              <a:t>(File f) throws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Exception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Document doc = </a:t>
            </a:r>
            <a:r>
              <a:rPr lang="en-US" sz="2400" dirty="0" err="1" smtClean="0">
                <a:latin typeface="Courier"/>
                <a:cs typeface="Courier"/>
              </a:rPr>
              <a:t>getDocument</a:t>
            </a:r>
            <a:r>
              <a:rPr lang="en-US" sz="24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(doc);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2241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587"/>
            <a:ext cx="8229600" cy="5158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private </a:t>
            </a: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index(String 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FileFilter</a:t>
            </a:r>
            <a:r>
              <a:rPr lang="en-US" sz="2000" dirty="0" smtClean="0">
                <a:latin typeface="Courier"/>
                <a:cs typeface="Courier"/>
              </a:rPr>
              <a:t> filter)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throws Exception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File[] files = new File(</a:t>
            </a:r>
            <a:r>
              <a:rPr lang="en-US" sz="2000" dirty="0" err="1" smtClean="0">
                <a:latin typeface="Courier"/>
                <a:cs typeface="Courier"/>
              </a:rPr>
              <a:t>dataDir</a:t>
            </a:r>
            <a:r>
              <a:rPr lang="en-US" sz="2000" dirty="0" smtClean="0">
                <a:latin typeface="Courier"/>
                <a:cs typeface="Courier"/>
              </a:rPr>
              <a:t>).</a:t>
            </a:r>
            <a:r>
              <a:rPr lang="en-US" sz="2000" dirty="0" err="1" smtClean="0">
                <a:latin typeface="Courier"/>
                <a:cs typeface="Courier"/>
              </a:rPr>
              <a:t>listFiles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for (File f: files)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if (... &amp;&amp;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 (filter == null || </a:t>
            </a:r>
            <a:r>
              <a:rPr lang="en-US" sz="2000" dirty="0" err="1" smtClean="0">
                <a:latin typeface="Courier"/>
                <a:cs typeface="Courier"/>
              </a:rPr>
              <a:t>filter.accept</a:t>
            </a:r>
            <a:r>
              <a:rPr lang="en-US" sz="2000" dirty="0" smtClean="0">
                <a:latin typeface="Courier"/>
                <a:cs typeface="Courier"/>
              </a:rPr>
              <a:t>(f)))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</a:t>
            </a:r>
            <a:r>
              <a:rPr lang="en-US" sz="2000" dirty="0" err="1" smtClean="0">
                <a:latin typeface="Courier"/>
                <a:cs typeface="Courier"/>
              </a:rPr>
              <a:t>indexFile</a:t>
            </a:r>
            <a:r>
              <a:rPr lang="en-US" sz="2000" dirty="0" smtClean="0">
                <a:latin typeface="Courier"/>
                <a:cs typeface="Courier"/>
              </a:rPr>
              <a:t>(f);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return </a:t>
            </a:r>
            <a:r>
              <a:rPr lang="en-US" sz="2000" dirty="0" err="1" smtClean="0">
                <a:latin typeface="Courier"/>
                <a:cs typeface="Courier"/>
              </a:rPr>
              <a:t>writer.</a:t>
            </a:r>
            <a:r>
              <a:rPr lang="en-US" sz="2000" b="1" dirty="0" err="1" smtClean="0">
                <a:latin typeface="Courier"/>
                <a:cs typeface="Courier"/>
              </a:rPr>
              <a:t>numDocs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void close() 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writer.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"/>
              </a:rPr>
              <a:t>The Index is the kind of inverted index we know and love</a:t>
            </a:r>
          </a:p>
          <a:p>
            <a:r>
              <a:rPr lang="en-US" dirty="0" smtClean="0"/>
              <a:t>The default </a:t>
            </a:r>
            <a:r>
              <a:rPr lang="en-US" dirty="0" smtClean="0"/>
              <a:t>Lucene50 </a:t>
            </a:r>
            <a:r>
              <a:rPr lang="en-US" dirty="0" smtClean="0"/>
              <a:t>codec is:</a:t>
            </a:r>
          </a:p>
          <a:p>
            <a:pPr lvl="1"/>
            <a:r>
              <a:rPr lang="en-US" dirty="0" smtClean="0"/>
              <a:t>variable</a:t>
            </a:r>
            <a:r>
              <a:rPr lang="en-US" dirty="0" smtClean="0"/>
              <a:t>-byte </a:t>
            </a:r>
            <a:r>
              <a:rPr lang="en-US" dirty="0" smtClean="0"/>
              <a:t>and fixed-width encoding </a:t>
            </a:r>
            <a:r>
              <a:rPr lang="en-US" dirty="0" smtClean="0"/>
              <a:t>of delta values</a:t>
            </a:r>
          </a:p>
          <a:p>
            <a:pPr lvl="1"/>
            <a:r>
              <a:rPr lang="en-US" dirty="0" smtClean="0"/>
              <a:t>multi-level skip lists</a:t>
            </a:r>
          </a:p>
          <a:p>
            <a:pPr lvl="1"/>
            <a:r>
              <a:rPr lang="en-US" dirty="0" smtClean="0"/>
              <a:t>natural ordering of </a:t>
            </a:r>
            <a:r>
              <a:rPr lang="en-US" dirty="0" err="1" smtClean="0"/>
              <a:t>docIDs</a:t>
            </a:r>
            <a:endParaRPr lang="en-US" dirty="0" smtClean="0"/>
          </a:p>
          <a:p>
            <a:pPr lvl="1"/>
            <a:r>
              <a:rPr lang="en-US" dirty="0" smtClean="0"/>
              <a:t>encodes both term frequencies and positional information</a:t>
            </a:r>
            <a:endParaRPr lang="en-US" dirty="0" smtClean="0"/>
          </a:p>
          <a:p>
            <a:r>
              <a:rPr lang="en-US" dirty="0" smtClean="0"/>
              <a:t>APIs to customize the codec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1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Central class that exposes several search methods on an index</a:t>
            </a:r>
          </a:p>
          <a:p>
            <a:pPr lvl="1"/>
            <a:r>
              <a:rPr lang="en-US" dirty="0" smtClean="0">
                <a:cs typeface="Courier"/>
              </a:rPr>
              <a:t>Accessed via an </a:t>
            </a:r>
            <a:r>
              <a:rPr lang="en-US" dirty="0" err="1" smtClean="0">
                <a:latin typeface="Courier"/>
                <a:cs typeface="Courier"/>
              </a:rPr>
              <a:t>IndexReader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Query</a:t>
            </a:r>
          </a:p>
          <a:p>
            <a:pPr lvl="1"/>
            <a:r>
              <a:rPr lang="en-US" dirty="0" smtClean="0">
                <a:cs typeface="Courier"/>
              </a:rPr>
              <a:t>Abstract query class.  Concrete subclasses represent specific types of queries, e.g., matching terms in fields, </a:t>
            </a:r>
            <a:r>
              <a:rPr lang="en-US" dirty="0" err="1" smtClean="0">
                <a:cs typeface="Courier"/>
              </a:rPr>
              <a:t>boolean</a:t>
            </a:r>
            <a:r>
              <a:rPr lang="en-US" dirty="0" smtClean="0">
                <a:cs typeface="Courier"/>
              </a:rPr>
              <a:t> queries, phrase queries, …</a:t>
            </a:r>
          </a:p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Parses a textual representation of a query into a </a:t>
            </a:r>
            <a:r>
              <a:rPr lang="en-US" dirty="0" smtClean="0">
                <a:latin typeface="Courier"/>
                <a:cs typeface="Courier"/>
              </a:rPr>
              <a:t>Query </a:t>
            </a:r>
            <a:r>
              <a:rPr lang="en-US" dirty="0" smtClean="0">
                <a:cs typeface="Courier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50873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9050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IndexSearcher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1242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"/>
                <a:cs typeface="Courier"/>
              </a:rPr>
              <a:t>IndexReader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4343400"/>
            <a:ext cx="2590800" cy="609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"/>
                <a:cs typeface="Courier"/>
              </a:rPr>
              <a:t>Directory</a:t>
            </a:r>
            <a:endParaRPr lang="en-US" sz="24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9" name="Magnetic Disk 8"/>
          <p:cNvSpPr/>
          <p:nvPr/>
        </p:nvSpPr>
        <p:spPr>
          <a:xfrm>
            <a:off x="4038600" y="5562600"/>
            <a:ext cx="914400" cy="838200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495800" y="25146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7338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953000"/>
            <a:ext cx="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590800" y="2209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2215848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82654" y="1905000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Query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1905000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TopDocs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457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30" y="1874837"/>
            <a:ext cx="8698492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		 String q)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IndexReader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 =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</a:t>
            </a:r>
            <a:r>
              <a:rPr lang="en-US" sz="2400" dirty="0" err="1" smtClean="0">
                <a:latin typeface="Courier"/>
                <a:cs typeface="Courier"/>
              </a:rPr>
              <a:t>DirectoryReader.open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FSDirectory.open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						</a:t>
            </a:r>
            <a:r>
              <a:rPr lang="en-US" sz="2400" dirty="0" smtClean="0">
                <a:latin typeface="Courier"/>
                <a:cs typeface="Courier"/>
              </a:rPr>
              <a:t>new </a:t>
            </a:r>
            <a:r>
              <a:rPr lang="en-US" sz="2400" dirty="0" smtClean="0">
                <a:latin typeface="Courier"/>
                <a:cs typeface="Courier"/>
              </a:rPr>
              <a:t>File(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)));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new </a:t>
            </a:r>
            <a:r>
              <a:rPr lang="en-US" sz="2400" b="1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rdr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8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Query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1529"/>
            <a:ext cx="8229600" cy="53226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import </a:t>
            </a:r>
            <a:r>
              <a:rPr lang="en-US" sz="2000" dirty="0" err="1">
                <a:latin typeface="Courier"/>
                <a:cs typeface="Courier"/>
              </a:rPr>
              <a:t>org.apache.lucene.queryParser.</a:t>
            </a:r>
            <a:r>
              <a:rPr lang="en-US" sz="2000" b="1" dirty="0" err="1">
                <a:latin typeface="Courier"/>
                <a:cs typeface="Courier"/>
              </a:rPr>
              <a:t>QueryParser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 parser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new </a:t>
            </a:r>
            <a:r>
              <a:rPr lang="en-US" sz="2000" b="1" dirty="0" err="1" smtClean="0">
                <a:latin typeface="Courier"/>
                <a:cs typeface="Courier"/>
              </a:rPr>
              <a:t>QueryParser</a:t>
            </a:r>
            <a:r>
              <a:rPr lang="en-US" sz="2000" dirty="0" smtClean="0">
                <a:latin typeface="Courier"/>
                <a:cs typeface="Courier"/>
              </a:rPr>
              <a:t>("</a:t>
            </a:r>
            <a:r>
              <a:rPr lang="en-US" sz="2000" dirty="0" smtClean="0">
                <a:latin typeface="Courier"/>
                <a:cs typeface="Courier"/>
              </a:rPr>
              <a:t>contents”,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						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new </a:t>
            </a:r>
            <a:r>
              <a:rPr lang="en-US" sz="2000" b="1" dirty="0" err="1" smtClean="0">
                <a:latin typeface="Courier"/>
                <a:cs typeface="Courier"/>
              </a:rPr>
              <a:t>StandardAnalyzer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);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Query</a:t>
            </a:r>
            <a:r>
              <a:rPr lang="en-US" sz="2000" dirty="0" smtClean="0">
                <a:latin typeface="Courier"/>
                <a:cs typeface="Courier"/>
              </a:rPr>
              <a:t> query = </a:t>
            </a:r>
            <a:r>
              <a:rPr lang="en-US" sz="2000" dirty="0" err="1" smtClean="0">
                <a:latin typeface="Courier"/>
                <a:cs typeface="Courier"/>
              </a:rPr>
              <a:t>parser.</a:t>
            </a:r>
            <a:r>
              <a:rPr lang="en-US" sz="2000" b="1" dirty="0" err="1" smtClean="0">
                <a:latin typeface="Courier"/>
                <a:cs typeface="Courier"/>
              </a:rPr>
              <a:t>parse</a:t>
            </a:r>
            <a:r>
              <a:rPr lang="en-US" sz="2000" dirty="0" smtClean="0">
                <a:latin typeface="Courier"/>
                <a:cs typeface="Courier"/>
              </a:rPr>
              <a:t>(q);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374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IR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academic systems</a:t>
            </a:r>
          </a:p>
          <a:p>
            <a:pPr lvl="1"/>
            <a:r>
              <a:rPr lang="en-US" dirty="0" smtClean="0"/>
              <a:t>Terrier (Java, U. </a:t>
            </a:r>
            <a:r>
              <a:rPr lang="en-US" dirty="0"/>
              <a:t>Glasgow)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terrier.org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Indri/</a:t>
            </a:r>
            <a:r>
              <a:rPr lang="en-US" dirty="0" err="1" smtClean="0"/>
              <a:t>Galago</a:t>
            </a:r>
            <a:r>
              <a:rPr lang="en-US" dirty="0" smtClean="0"/>
              <a:t>/Lemur (C++ (&amp; Java), U. Mass &amp; CMU)</a:t>
            </a:r>
          </a:p>
          <a:p>
            <a:pPr lvl="1"/>
            <a:r>
              <a:rPr lang="en-US" dirty="0" smtClean="0"/>
              <a:t>Tail of others (</a:t>
            </a:r>
            <a:r>
              <a:rPr lang="en-US" dirty="0" err="1" smtClean="0"/>
              <a:t>Zettair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Widely used non-academic open source systems</a:t>
            </a:r>
          </a:p>
          <a:p>
            <a:pPr lvl="1"/>
            <a:r>
              <a:rPr lang="en-US" b="1" dirty="0" smtClean="0"/>
              <a:t>Lucene</a:t>
            </a:r>
          </a:p>
          <a:p>
            <a:pPr lvl="2"/>
            <a:r>
              <a:rPr lang="en-US" dirty="0" smtClean="0"/>
              <a:t>Things built on it: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A few others (</a:t>
            </a:r>
            <a:r>
              <a:rPr lang="en-US" dirty="0" err="1" smtClean="0"/>
              <a:t>Xapian</a:t>
            </a:r>
            <a:r>
              <a:rPr lang="en-US" dirty="0" smtClean="0"/>
              <a:t>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0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searching classes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Contains references to the top documents returned by a search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Represents a single search result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792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earch()</a:t>
            </a:r>
            <a:r>
              <a:rPr lang="en-US" dirty="0" smtClean="0"/>
              <a:t> returns </a:t>
            </a:r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499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org.apache.lucene.search.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Query query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b="1" dirty="0" err="1" smtClean="0">
                <a:latin typeface="Courier"/>
                <a:cs typeface="Courier"/>
              </a:rPr>
              <a:t>TopDocs</a:t>
            </a:r>
            <a:r>
              <a:rPr lang="en-US" sz="2400" dirty="0" smtClean="0">
                <a:latin typeface="Courier"/>
                <a:cs typeface="Courier"/>
              </a:rPr>
              <a:t> hits = 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search</a:t>
            </a:r>
            <a:r>
              <a:rPr lang="en-US" sz="2400" dirty="0" smtClean="0">
                <a:latin typeface="Courier"/>
                <a:cs typeface="Courier"/>
              </a:rPr>
              <a:t>(query, 10);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87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TopDoc</a:t>
            </a:r>
            <a:r>
              <a:rPr lang="en-US" dirty="0" err="1" smtClean="0">
                <a:cs typeface="Courier"/>
              </a:rPr>
              <a:t>s</a:t>
            </a:r>
            <a:r>
              <a:rPr lang="en-US" dirty="0" smtClean="0"/>
              <a:t> contain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err="1" smtClean="0">
                <a:cs typeface="Courier"/>
              </a:rPr>
              <a:t>s</a:t>
            </a:r>
            <a:endParaRPr lang="en-US" dirty="0"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77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import </a:t>
            </a:r>
            <a:r>
              <a:rPr lang="en-US" sz="2000" dirty="0" err="1" smtClean="0">
                <a:latin typeface="Courier"/>
                <a:cs typeface="Courier"/>
              </a:rPr>
              <a:t>org.apache.lucene.search.</a:t>
            </a:r>
            <a:r>
              <a:rPr lang="en-US" sz="2000" b="1" dirty="0" err="1" smtClean="0">
                <a:latin typeface="Courier"/>
                <a:cs typeface="Courier"/>
              </a:rPr>
              <a:t>ScoreDoc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public static void search(String </a:t>
            </a:r>
            <a:r>
              <a:rPr lang="en-US" sz="2000" dirty="0" err="1" smtClean="0">
                <a:latin typeface="Courier"/>
                <a:cs typeface="Courier"/>
              </a:rPr>
              <a:t>indexDir</a:t>
            </a:r>
            <a:r>
              <a:rPr lang="en-US" sz="2000" dirty="0" smtClean="0">
                <a:latin typeface="Courier"/>
                <a:cs typeface="Courier"/>
              </a:rPr>
              <a:t>, String q)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	throws </a:t>
            </a:r>
            <a:r>
              <a:rPr lang="en-US" sz="2000" dirty="0" err="1" smtClean="0">
                <a:latin typeface="Courier"/>
                <a:cs typeface="Courier"/>
              </a:rPr>
              <a:t>IOException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ParseException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TopDocs</a:t>
            </a:r>
            <a:r>
              <a:rPr lang="en-US" sz="2000" dirty="0" smtClean="0">
                <a:latin typeface="Courier"/>
                <a:cs typeface="Courier"/>
              </a:rPr>
              <a:t> hits = ...;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for(</a:t>
            </a:r>
            <a:r>
              <a:rPr lang="fr-FR" sz="2000" b="1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  <a:r>
              <a:rPr lang="fr-FR" sz="2000" dirty="0" err="1" smtClean="0">
                <a:latin typeface="Courier"/>
                <a:cs typeface="Courier"/>
              </a:rPr>
              <a:t>scoreDoc</a:t>
            </a:r>
            <a:r>
              <a:rPr lang="fr-FR" sz="2000" dirty="0" smtClean="0">
                <a:latin typeface="Courier"/>
                <a:cs typeface="Courier"/>
              </a:rPr>
              <a:t> : </a:t>
            </a:r>
            <a:r>
              <a:rPr lang="fr-FR" sz="2000" dirty="0" err="1" smtClean="0">
                <a:latin typeface="Courier"/>
                <a:cs typeface="Courier"/>
              </a:rPr>
              <a:t>hits.</a:t>
            </a:r>
            <a:r>
              <a:rPr lang="fr-FR" sz="2000" b="1" dirty="0" err="1" smtClean="0">
                <a:latin typeface="Courier"/>
                <a:cs typeface="Courier"/>
              </a:rPr>
              <a:t>scoreDocs</a:t>
            </a:r>
            <a:r>
              <a:rPr lang="fr-FR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Document doc = </a:t>
            </a:r>
            <a:r>
              <a:rPr lang="fr-FR" sz="2000" dirty="0" err="1" smtClean="0">
                <a:latin typeface="Courier"/>
                <a:cs typeface="Courier"/>
              </a:rPr>
              <a:t>is.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scoreDoc.</a:t>
            </a:r>
            <a:r>
              <a:rPr lang="fr-FR" sz="2000" b="1" dirty="0" err="1" smtClean="0">
                <a:latin typeface="Courier"/>
                <a:cs typeface="Courier"/>
              </a:rPr>
              <a:t>doc</a:t>
            </a:r>
            <a:r>
              <a:rPr lang="fr-FR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	</a:t>
            </a:r>
            <a:r>
              <a:rPr lang="fr-FR" sz="2000" dirty="0" err="1" smtClean="0">
                <a:latin typeface="Courier"/>
                <a:cs typeface="Courier"/>
              </a:rPr>
              <a:t>System.out.println</a:t>
            </a:r>
            <a:r>
              <a:rPr lang="fr-FR" sz="2000" dirty="0" smtClean="0">
                <a:latin typeface="Courier"/>
                <a:cs typeface="Courier"/>
              </a:rPr>
              <a:t>(</a:t>
            </a:r>
            <a:r>
              <a:rPr lang="fr-FR" sz="2000" dirty="0" err="1" smtClean="0">
                <a:latin typeface="Courier"/>
                <a:cs typeface="Courier"/>
              </a:rPr>
              <a:t>doc.</a:t>
            </a:r>
            <a:r>
              <a:rPr lang="fr-FR" sz="2000" b="1" dirty="0" err="1" smtClean="0">
                <a:latin typeface="Courier"/>
                <a:cs typeface="Courier"/>
              </a:rPr>
              <a:t>get</a:t>
            </a:r>
            <a:r>
              <a:rPr lang="fr-FR" sz="2000" dirty="0" smtClean="0">
                <a:latin typeface="Courier"/>
                <a:cs typeface="Courier"/>
              </a:rPr>
              <a:t>("</a:t>
            </a:r>
            <a:r>
              <a:rPr lang="fr-FR" sz="2000" dirty="0" err="1" smtClean="0">
                <a:latin typeface="Courier"/>
                <a:cs typeface="Courier"/>
              </a:rPr>
              <a:t>fullpath</a:t>
            </a:r>
            <a:r>
              <a:rPr lang="fr-FR" sz="2000" dirty="0" smtClean="0">
                <a:latin typeface="Courier"/>
                <a:cs typeface="Courier"/>
              </a:rPr>
              <a:t>"));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	</a:t>
            </a:r>
            <a:r>
              <a:rPr lang="fr-FR" sz="2000" dirty="0" smtClean="0">
                <a:latin typeface="Courier"/>
                <a:cs typeface="Courier"/>
              </a:rPr>
              <a:t>}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374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Closing </a:t>
            </a:r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public static void search(String </a:t>
            </a:r>
            <a:r>
              <a:rPr lang="en-US" sz="2400" dirty="0" err="1" smtClean="0">
                <a:latin typeface="Courier"/>
                <a:cs typeface="Courier"/>
              </a:rPr>
              <a:t>indexDir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								 String q)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	throws </a:t>
            </a:r>
            <a:r>
              <a:rPr lang="en-US" sz="2400" dirty="0" err="1" smtClean="0">
                <a:latin typeface="Courier"/>
                <a:cs typeface="Courier"/>
              </a:rPr>
              <a:t>IOException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ParseException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IndexSearcher</a:t>
            </a:r>
            <a:r>
              <a:rPr lang="en-US" sz="2400" dirty="0" smtClean="0">
                <a:latin typeface="Courier"/>
                <a:cs typeface="Courier"/>
              </a:rPr>
              <a:t> is = ...;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...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is.</a:t>
            </a:r>
            <a:r>
              <a:rPr lang="en-US" sz="2400" b="1" dirty="0" err="1" smtClean="0">
                <a:latin typeface="Courier"/>
                <a:cs typeface="Courier"/>
              </a:rPr>
              <a:t>close</a:t>
            </a:r>
            <a:r>
              <a:rPr lang="en-US" sz="2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00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Lucene models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77847" cy="514515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is the atomic unit of indexing and searching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 contains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</a:p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have a name and a value</a:t>
            </a:r>
          </a:p>
          <a:p>
            <a:pPr lvl="1"/>
            <a:r>
              <a:rPr lang="en-US" dirty="0" smtClean="0"/>
              <a:t>You have to translate raw content into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</a:t>
            </a:r>
          </a:p>
          <a:p>
            <a:pPr lvl="1"/>
            <a:r>
              <a:rPr lang="en-US" dirty="0" smtClean="0"/>
              <a:t>Examples: Title, author, date, abstract, body, URL, keywords, ...</a:t>
            </a:r>
          </a:p>
          <a:p>
            <a:pPr lvl="1"/>
            <a:r>
              <a:rPr lang="en-US" dirty="0" smtClean="0"/>
              <a:t>Different documents can have different fields</a:t>
            </a:r>
          </a:p>
          <a:p>
            <a:pPr lvl="1"/>
            <a:r>
              <a:rPr lang="en-US" dirty="0" smtClean="0"/>
              <a:t>Search a field using </a:t>
            </a:r>
            <a:r>
              <a:rPr lang="en-US" dirty="0" err="1" smtClean="0"/>
              <a:t>name:term</a:t>
            </a:r>
            <a:r>
              <a:rPr lang="en-US" dirty="0" smtClean="0"/>
              <a:t>, e.g., </a:t>
            </a:r>
            <a:r>
              <a:rPr lang="en-US" dirty="0" err="1" smtClean="0"/>
              <a:t>title:lucene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67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21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may</a:t>
            </a:r>
          </a:p>
          <a:p>
            <a:pPr lvl="1"/>
            <a:r>
              <a:rPr lang="en-US" dirty="0" smtClean="0"/>
              <a:t>Be indexed or not</a:t>
            </a:r>
          </a:p>
          <a:p>
            <a:pPr lvl="2"/>
            <a:r>
              <a:rPr lang="en-US" dirty="0" smtClean="0"/>
              <a:t>Indexed fields may or may not be analyzed (i.e., tokenized with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Non-analyzed fields view the entire value as a single token (useful for URLs, paths, dates, social security numbers, ...)</a:t>
            </a:r>
          </a:p>
          <a:p>
            <a:pPr lvl="1"/>
            <a:r>
              <a:rPr lang="en-US" dirty="0" smtClean="0"/>
              <a:t>Be stored or not</a:t>
            </a:r>
          </a:p>
          <a:p>
            <a:pPr lvl="2"/>
            <a:r>
              <a:rPr lang="en-US" dirty="0" smtClean="0"/>
              <a:t>Useful for fields that you’d like to display to users</a:t>
            </a:r>
          </a:p>
          <a:p>
            <a:pPr lvl="1"/>
            <a:r>
              <a:rPr lang="en-US" dirty="0" smtClean="0"/>
              <a:t>Optionally store term vectors</a:t>
            </a:r>
          </a:p>
          <a:p>
            <a:pPr lvl="2"/>
            <a:r>
              <a:rPr lang="en-US" dirty="0" smtClean="0"/>
              <a:t>Like a positional index on the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’s terms</a:t>
            </a:r>
          </a:p>
          <a:p>
            <a:pPr lvl="2"/>
            <a:r>
              <a:rPr lang="en-US" dirty="0" smtClean="0"/>
              <a:t>Useful for highlighting, finding similar documents, categorization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 construction</a:t>
            </a:r>
            <a:br>
              <a:rPr lang="en-US" dirty="0" smtClean="0"/>
            </a:br>
            <a:r>
              <a:rPr lang="en-US" dirty="0" smtClean="0"/>
              <a:t>Lots of 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902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import </a:t>
            </a:r>
            <a:r>
              <a:rPr lang="en-US" sz="2400" dirty="0" err="1" smtClean="0">
                <a:latin typeface="Courier"/>
                <a:cs typeface="Courier"/>
              </a:rPr>
              <a:t>org.apache.lucene.document.FieldType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Field(String name,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String value,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 </a:t>
            </a:r>
            <a:r>
              <a:rPr lang="en-US" sz="2400" dirty="0" err="1" smtClean="0">
                <a:latin typeface="Courier"/>
                <a:cs typeface="Courier"/>
              </a:rPr>
              <a:t>FieldType</a:t>
            </a:r>
            <a:r>
              <a:rPr lang="en-US" sz="2400" dirty="0" smtClean="0">
                <a:latin typeface="Courier"/>
                <a:cs typeface="Courier"/>
              </a:rPr>
              <a:t> type)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value </a:t>
            </a:r>
            <a:r>
              <a:rPr lang="en-US" sz="2400" dirty="0" smtClean="0">
                <a:cs typeface="Courier"/>
              </a:rPr>
              <a:t>can also be specified with a </a:t>
            </a:r>
            <a:r>
              <a:rPr lang="en-US" sz="2400" dirty="0" smtClean="0">
                <a:latin typeface="Courier"/>
                <a:cs typeface="Courier"/>
              </a:rPr>
              <a:t>Reader,</a:t>
            </a:r>
            <a:r>
              <a:rPr lang="en-US" sz="2400" dirty="0" smtClean="0">
                <a:cs typeface="Courier"/>
              </a:rPr>
              <a:t> a </a:t>
            </a:r>
            <a:r>
              <a:rPr lang="en-US" sz="2400" dirty="0" err="1" smtClean="0">
                <a:latin typeface="Courier"/>
                <a:cs typeface="Courier"/>
              </a:rPr>
              <a:t>TokenStream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 smtClean="0">
                <a:cs typeface="Courier"/>
              </a:rPr>
              <a:t> or a </a:t>
            </a:r>
            <a:r>
              <a:rPr lang="en-US" sz="2400" dirty="0" smtClean="0">
                <a:latin typeface="Courier"/>
                <a:cs typeface="Courier"/>
              </a:rPr>
              <a:t>byte[</a:t>
            </a:r>
            <a:r>
              <a:rPr lang="en-US" sz="2400" dirty="0" smtClean="0">
                <a:latin typeface="Courier"/>
                <a:cs typeface="Courier"/>
              </a:rPr>
              <a:t>]</a:t>
            </a:r>
            <a:r>
              <a:rPr lang="en-US" sz="2400" dirty="0" smtClean="0">
                <a:cs typeface="Courier"/>
              </a:rPr>
              <a:t>.  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FieldType</a:t>
            </a:r>
            <a:r>
              <a:rPr lang="en-US" sz="2400" dirty="0" smtClean="0">
                <a:cs typeface="Courier"/>
              </a:rPr>
              <a:t> specifies field properties.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Can also directly use sub-classes like </a:t>
            </a:r>
            <a:r>
              <a:rPr lang="en-US" sz="2400" dirty="0" err="1" smtClean="0">
                <a:latin typeface="Courier"/>
                <a:cs typeface="Courier"/>
              </a:rPr>
              <a:t>TextField</a:t>
            </a:r>
            <a:r>
              <a:rPr lang="en-US" sz="2400" dirty="0" smtClean="0"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StringField</a:t>
            </a:r>
            <a:r>
              <a:rPr lang="en-US" sz="2400" dirty="0" smtClean="0">
                <a:cs typeface="Courier"/>
              </a:rPr>
              <a:t>, …</a:t>
            </a:r>
            <a:endParaRPr lang="en-US" sz="2400" dirty="0" smtClean="0"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163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"/>
              </a:rPr>
              <a:t>Field </a:t>
            </a:r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35063"/>
              </p:ext>
            </p:extLst>
          </p:nvPr>
        </p:nvGraphicFramePr>
        <p:xfrm>
          <a:off x="457200" y="1723095"/>
          <a:ext cx="8229600" cy="450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75"/>
                <a:gridCol w="1447473"/>
                <a:gridCol w="2969752"/>
                <a:gridCol w="2057400"/>
              </a:tblGrid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TermVector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usage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Identifiers, telephone</a:t>
                      </a:r>
                      <a:r>
                        <a:rPr lang="en-US" baseline="0" dirty="0" smtClean="0"/>
                        <a:t>/SSNs, URLs, dates, ...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WITH_POSITIONS_OFFSETS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Title, abstract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WITH_POSITIONS_OFFSETS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</a:tr>
              <a:tr h="1243266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type, DB keys (if not used for searching)</a:t>
                      </a:r>
                      <a:endParaRPr lang="en-US" dirty="0"/>
                    </a:p>
                  </a:txBody>
                  <a:tcPr/>
                </a:tc>
              </a:tr>
              <a:tr h="504214">
                <a:tc>
                  <a:txBody>
                    <a:bodyPr/>
                    <a:lstStyle/>
                    <a:p>
                      <a:r>
                        <a:rPr lang="en-US" dirty="0" smtClean="0"/>
                        <a:t>NOT_ANALYZED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Hidden keywords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multiple </a:t>
            </a:r>
            <a:r>
              <a:rPr lang="en-US" dirty="0" smtClean="0">
                <a:latin typeface="Courier"/>
                <a:cs typeface="Courier"/>
              </a:rPr>
              <a:t>Field</a:t>
            </a:r>
            <a:r>
              <a:rPr lang="en-US" dirty="0" smtClean="0"/>
              <a:t>s with the same name</a:t>
            </a:r>
          </a:p>
          <a:p>
            <a:pPr lvl="1"/>
            <a:r>
              <a:rPr lang="en-US" dirty="0" smtClean="0"/>
              <a:t>Lucene simply concatenates the different values for that named Field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	Document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doc = new </a:t>
            </a:r>
            <a:r>
              <a:rPr lang="en-US" sz="1800" b="1" dirty="0">
                <a:latin typeface="Courier"/>
                <a:cs typeface="Courier"/>
              </a:rPr>
              <a:t>Document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 err="1">
                <a:latin typeface="Courier"/>
                <a:cs typeface="Courier"/>
              </a:rPr>
              <a:t>doc.</a:t>
            </a:r>
            <a:r>
              <a:rPr lang="en-US" sz="1800" b="1" dirty="0" err="1">
                <a:latin typeface="Courier"/>
                <a:cs typeface="Courier"/>
              </a:rPr>
              <a:t>add</a:t>
            </a:r>
            <a:r>
              <a:rPr lang="en-US" sz="1800" dirty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 smtClean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		 </a:t>
            </a:r>
            <a:r>
              <a:rPr lang="en-US" sz="1800" dirty="0" smtClean="0">
                <a:latin typeface="Courier"/>
                <a:cs typeface="Courier"/>
              </a:rPr>
              <a:t>    “</a:t>
            </a:r>
            <a:r>
              <a:rPr lang="en-US" sz="1800" dirty="0" err="1" smtClean="0">
                <a:latin typeface="Courier"/>
                <a:cs typeface="Courier"/>
              </a:rPr>
              <a:t>chris</a:t>
            </a:r>
            <a:r>
              <a:rPr lang="en-US" sz="1800" dirty="0" smtClean="0">
                <a:latin typeface="Courier"/>
                <a:cs typeface="Courier"/>
              </a:rPr>
              <a:t> manning</a:t>
            </a:r>
            <a:r>
              <a:rPr lang="en-US" sz="1800" dirty="0" smtClean="0">
                <a:latin typeface="Courier"/>
                <a:cs typeface="Courier"/>
              </a:rPr>
              <a:t>”)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"/>
                <a:cs typeface="Courier"/>
              </a:rPr>
              <a:t>doc.</a:t>
            </a:r>
            <a:r>
              <a:rPr lang="en-US" sz="1800" b="1" dirty="0" err="1">
                <a:latin typeface="Courier"/>
                <a:cs typeface="Courier"/>
              </a:rPr>
              <a:t>add</a:t>
            </a:r>
            <a:r>
              <a:rPr lang="en-US" sz="1800" dirty="0">
                <a:latin typeface="Courier"/>
                <a:cs typeface="Courier"/>
              </a:rPr>
              <a:t>(new </a:t>
            </a:r>
            <a:r>
              <a:rPr lang="en-US" sz="1800" b="1" dirty="0" err="1" smtClean="0">
                <a:latin typeface="Courier"/>
                <a:cs typeface="Courier"/>
              </a:rPr>
              <a:t>TextField</a:t>
            </a:r>
            <a:r>
              <a:rPr lang="en-US" sz="1800" dirty="0">
                <a:latin typeface="Courier"/>
                <a:cs typeface="Courier"/>
              </a:rPr>
              <a:t>(“author”,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					 </a:t>
            </a:r>
            <a:r>
              <a:rPr lang="en-US" sz="1800" dirty="0" smtClean="0">
                <a:latin typeface="Courier"/>
                <a:cs typeface="Courier"/>
              </a:rPr>
              <a:t>    “</a:t>
            </a:r>
            <a:r>
              <a:rPr lang="en-US" sz="1800" dirty="0" err="1" smtClean="0">
                <a:latin typeface="Courier"/>
                <a:cs typeface="Courier"/>
              </a:rPr>
              <a:t>prabhakar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raghavan</a:t>
            </a:r>
            <a:r>
              <a:rPr lang="en-US" sz="1800" dirty="0" smtClean="0">
                <a:latin typeface="Courier"/>
                <a:cs typeface="Courier"/>
              </a:rPr>
              <a:t>”)</a:t>
            </a:r>
            <a:r>
              <a:rPr lang="en-US" sz="1800" dirty="0">
                <a:latin typeface="Courier"/>
                <a:cs typeface="Courier"/>
              </a:rPr>
              <a:t>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21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Tokenizes the input text</a:t>
            </a:r>
          </a:p>
          <a:p>
            <a:r>
              <a:rPr lang="en-US" dirty="0" smtClean="0"/>
              <a:t>Common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WhitespaceAnalyzer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Splits tokens on whitespace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Splits tokens on non-letters, and then lowercases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Same as </a:t>
            </a:r>
            <a:r>
              <a:rPr lang="en-US" dirty="0" err="1" smtClean="0">
                <a:latin typeface="Courier"/>
                <a:cs typeface="Courier"/>
              </a:rPr>
              <a:t>SimpleAnalyzer</a:t>
            </a:r>
            <a:r>
              <a:rPr lang="en-US" dirty="0" smtClean="0"/>
              <a:t>, but also removes stop words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StandardAnalyzer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sophisticated analyzer that knows about certain token types, lowercases, removes stop words,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2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 Java library for indexing and searching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ets you add search to your application</a:t>
            </a:r>
          </a:p>
          <a:p>
            <a:pPr lvl="1"/>
            <a:r>
              <a:rPr lang="en-US" dirty="0" smtClean="0"/>
              <a:t>Not a complete search system by itself</a:t>
            </a:r>
          </a:p>
          <a:p>
            <a:pPr lvl="1"/>
            <a:r>
              <a:rPr lang="en-US" dirty="0" smtClean="0"/>
              <a:t>Written by Doug </a:t>
            </a:r>
            <a:r>
              <a:rPr lang="en-US" dirty="0" smtClean="0"/>
              <a:t>Cutting</a:t>
            </a:r>
          </a:p>
          <a:p>
            <a:r>
              <a:rPr lang="en-US" dirty="0" smtClean="0"/>
              <a:t>Used by: Twitter, LinkedIn, </a:t>
            </a:r>
            <a:r>
              <a:rPr lang="en-US" dirty="0" err="1" smtClean="0"/>
              <a:t>Zappos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CiteSeer</a:t>
            </a:r>
            <a:r>
              <a:rPr lang="en-US" dirty="0" smtClean="0"/>
              <a:t>, Eclipse, …</a:t>
            </a:r>
          </a:p>
          <a:p>
            <a:pPr lvl="1"/>
            <a:r>
              <a:rPr lang="en-US" dirty="0" smtClean="0"/>
              <a:t>… </a:t>
            </a:r>
            <a:r>
              <a:rPr lang="en-US" dirty="0" smtClean="0"/>
              <a:t>and many more (see </a:t>
            </a:r>
            <a:r>
              <a:rPr lang="en-US" dirty="0" smtClean="0">
                <a:hlinkClick r:id="rId2"/>
              </a:rPr>
              <a:t>http://wiki.apache.org/lucene-java/PoweredBy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Ports/integrations to other languages</a:t>
            </a:r>
          </a:p>
          <a:p>
            <a:pPr lvl="1"/>
            <a:r>
              <a:rPr lang="en-US" dirty="0" smtClean="0"/>
              <a:t>C/C++, C#, Ruby, Perl, Python, PHP,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9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“The quick brown fox jumped over the lazy dog”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[the] [quick] [brown] [fox] [jumped] [over] [the] [lazy] [dog]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[quick] [brown] [fox] [jumped] [over] [lazy] [dog]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6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analysis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“XY&amp;Z Corporation – </a:t>
            </a:r>
            <a:r>
              <a:rPr lang="en-US" dirty="0" err="1" smtClean="0"/>
              <a:t>xyz@example.com</a:t>
            </a:r>
            <a:r>
              <a:rPr lang="en-US" dirty="0" smtClean="0"/>
              <a:t>”</a:t>
            </a:r>
          </a:p>
          <a:p>
            <a:r>
              <a:rPr lang="en-US" dirty="0" err="1" smtClean="0">
                <a:latin typeface="Courier"/>
                <a:cs typeface="Courier"/>
              </a:rPr>
              <a:t>WhitespaceAnalyzer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[XY&amp;Z] [Corporation] [-] [</a:t>
            </a:r>
            <a:r>
              <a:rPr lang="en-US" dirty="0" err="1" smtClean="0"/>
              <a:t>xyz@example.com</a:t>
            </a:r>
            <a:r>
              <a:rPr lang="en-US" dirty="0" smtClean="0"/>
              <a:t>]</a:t>
            </a:r>
          </a:p>
          <a:p>
            <a:r>
              <a:rPr lang="en-US" dirty="0" err="1" smtClean="0">
                <a:latin typeface="Courier"/>
                <a:cs typeface="Courier"/>
              </a:rPr>
              <a:t>SimpleAnalyzer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>
                <a:latin typeface="Courier"/>
                <a:cs typeface="Courier"/>
              </a:rPr>
              <a:t>StopAnalyzer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</a:t>
            </a:r>
            <a:r>
              <a:rPr lang="en-US" dirty="0" smtClean="0"/>
              <a:t>] [z] [corporation] [xyz] [example] [com]</a:t>
            </a:r>
          </a:p>
          <a:p>
            <a:r>
              <a:rPr lang="en-US" dirty="0" err="1" smtClean="0"/>
              <a:t>StandardAnalyzer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xy&amp;</a:t>
            </a:r>
            <a:r>
              <a:rPr lang="en-US" dirty="0" err="1"/>
              <a:t>z</a:t>
            </a:r>
            <a:r>
              <a:rPr lang="en-US" dirty="0" smtClean="0"/>
              <a:t>] [corporation] [</a:t>
            </a:r>
            <a:r>
              <a:rPr lang="en-US" dirty="0" err="1" smtClean="0"/>
              <a:t>xyz@example</a:t>
            </a:r>
            <a:r>
              <a:rPr lang="en-US" dirty="0" err="1"/>
              <a:t>.</a:t>
            </a:r>
            <a:r>
              <a:rPr lang="en-US" dirty="0" err="1" smtClean="0"/>
              <a:t>com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an </a:t>
            </a:r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Analyzer</a:t>
            </a:r>
            <a:r>
              <a:rPr lang="en-US" dirty="0" smtClean="0"/>
              <a:t>s need to return a </a:t>
            </a:r>
            <a:r>
              <a:rPr lang="en-US" dirty="0" err="1" smtClean="0">
                <a:latin typeface="Courier"/>
                <a:cs typeface="Courier"/>
              </a:rPr>
              <a:t>TokenStream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ourier"/>
                <a:cs typeface="Courier"/>
              </a:rPr>
              <a:t>public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tokenStream</a:t>
            </a:r>
            <a:r>
              <a:rPr lang="en-US" sz="2000" dirty="0" smtClean="0">
                <a:latin typeface="Courier"/>
                <a:cs typeface="Courier"/>
              </a:rPr>
              <a:t>(String </a:t>
            </a:r>
            <a:r>
              <a:rPr lang="en-US" sz="2000" dirty="0" err="1" smtClean="0">
                <a:latin typeface="Courier"/>
                <a:cs typeface="Courier"/>
              </a:rPr>
              <a:t>fieldName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										Reader reader)</a:t>
            </a:r>
            <a:endParaRPr lang="en-US" sz="2000" dirty="0"/>
          </a:p>
        </p:txBody>
      </p:sp>
      <p:sp>
        <p:nvSpPr>
          <p:cNvPr id="4" name="Process 3"/>
          <p:cNvSpPr/>
          <p:nvPr/>
        </p:nvSpPr>
        <p:spPr>
          <a:xfrm>
            <a:off x="3714270" y="3085930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TokenStream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350925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Process 5"/>
          <p:cNvSpPr/>
          <p:nvPr/>
        </p:nvSpPr>
        <p:spPr>
          <a:xfrm>
            <a:off x="5002269" y="4057603"/>
            <a:ext cx="1802513" cy="57349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3252182" y="3659422"/>
            <a:ext cx="901256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H="1" flipV="1">
            <a:off x="5002269" y="3659422"/>
            <a:ext cx="901257" cy="398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5516783" y="3372676"/>
            <a:ext cx="386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5903526" y="3372676"/>
            <a:ext cx="0" cy="68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5833053" y="3921059"/>
            <a:ext cx="140945" cy="136544"/>
          </a:xfrm>
          <a:prstGeom prst="diamond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9329" y="5452895"/>
            <a:ext cx="7302704" cy="573492"/>
            <a:chOff x="234334" y="5396451"/>
            <a:chExt cx="7302704" cy="573492"/>
          </a:xfrm>
        </p:grpSpPr>
        <p:sp>
          <p:nvSpPr>
            <p:cNvPr id="18" name="Process 17"/>
            <p:cNvSpPr/>
            <p:nvPr/>
          </p:nvSpPr>
          <p:spPr>
            <a:xfrm>
              <a:off x="234334" y="5396451"/>
              <a:ext cx="1021964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Reader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9" name="Process 18"/>
            <p:cNvSpPr/>
            <p:nvPr/>
          </p:nvSpPr>
          <p:spPr>
            <a:xfrm>
              <a:off x="1608620" y="5396451"/>
              <a:ext cx="1439380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Tokenizer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0" name="Process 19"/>
            <p:cNvSpPr/>
            <p:nvPr/>
          </p:nvSpPr>
          <p:spPr>
            <a:xfrm>
              <a:off x="3400322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1" name="Process 20"/>
            <p:cNvSpPr/>
            <p:nvPr/>
          </p:nvSpPr>
          <p:spPr>
            <a:xfrm>
              <a:off x="5467907" y="5396451"/>
              <a:ext cx="1716809" cy="573492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urier"/>
                  <a:cs typeface="Courier"/>
                </a:rPr>
                <a:t>TokenFilter</a:t>
              </a:r>
              <a:endParaRPr lang="en-US" dirty="0">
                <a:latin typeface="Courier"/>
                <a:cs typeface="Courier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256298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48000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117131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184716" y="5683197"/>
              <a:ext cx="35232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1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r>
              <a:rPr lang="en-US" dirty="0" err="1" smtClean="0"/>
              <a:t>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  <a:cs typeface="Courier"/>
              </a:rPr>
              <a:t>TokenFilter</a:t>
            </a:r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4419600" cy="2971800"/>
          </a:xfrm>
        </p:spPr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Tokenizer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WhitespaceTokenizer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KeywordTokenizer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LetterTokenizer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StandardTokenizer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2362200"/>
            <a:ext cx="4343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charset="0"/>
              <a:buChar char="§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charset="0"/>
              <a:buChar char="§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0"/>
              <a:buChar char="§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ourier"/>
                <a:cs typeface="Courier"/>
              </a:rPr>
              <a:t>TokenFilter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LowerCaseFilter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StopFilter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PorterStemFilter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ASCIIFoldingFilter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StandardFilter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419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Adding/deleting </a:t>
            </a:r>
            <a:r>
              <a:rPr lang="en-US" dirty="0" smtClean="0">
                <a:latin typeface="Courier"/>
                <a:cs typeface="Courier"/>
              </a:rPr>
              <a:t>Document</a:t>
            </a:r>
            <a:r>
              <a:rPr lang="en-US" dirty="0" smtClean="0"/>
              <a:t>s to/from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58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addDocument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Iterable</a:t>
            </a:r>
            <a:r>
              <a:rPr lang="en-US" sz="2400" dirty="0" smtClean="0">
                <a:latin typeface="Courier"/>
                <a:cs typeface="Courier"/>
              </a:rPr>
              <a:t>&lt;</a:t>
            </a:r>
            <a:r>
              <a:rPr lang="en-US" sz="2400" dirty="0" err="1" smtClean="0">
                <a:latin typeface="Courier"/>
                <a:cs typeface="Courier"/>
              </a:rPr>
              <a:t>IndexableField</a:t>
            </a:r>
            <a:r>
              <a:rPr lang="en-US" sz="2400" dirty="0" smtClean="0">
                <a:latin typeface="Courier"/>
                <a:cs typeface="Courier"/>
              </a:rPr>
              <a:t>&gt; d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IndexWriter</a:t>
            </a:r>
            <a:r>
              <a:rPr lang="en-US" sz="2400" dirty="0" err="1" smtClean="0">
                <a:cs typeface="Courier"/>
              </a:rPr>
              <a:t>’s</a:t>
            </a:r>
            <a:r>
              <a:rPr lang="en-US" sz="2400" dirty="0" smtClean="0"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 is used to analyze document.</a:t>
            </a: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Important</a:t>
            </a:r>
            <a:r>
              <a:rPr lang="en-US" sz="2400" dirty="0" smtClean="0">
                <a:cs typeface="Courier"/>
              </a:rPr>
              <a:t>: Need to ensure that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indexing time are consistent with </a:t>
            </a:r>
            <a:r>
              <a:rPr lang="en-US" sz="2400" dirty="0" smtClean="0">
                <a:latin typeface="Courier"/>
                <a:cs typeface="Courier"/>
              </a:rPr>
              <a:t>Analyzer</a:t>
            </a:r>
            <a:r>
              <a:rPr lang="en-US" sz="2400" dirty="0" smtClean="0">
                <a:cs typeface="Courier"/>
              </a:rPr>
              <a:t>s used at searching time</a:t>
            </a:r>
          </a:p>
          <a:p>
            <a:pPr marL="0" indent="0">
              <a:buNone/>
            </a:pPr>
            <a:endParaRPr lang="en-US" sz="2400" dirty="0"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deletes docs containing </a:t>
            </a:r>
            <a:r>
              <a:rPr lang="en-US" sz="2400" dirty="0" smtClean="0">
                <a:latin typeface="Courier"/>
                <a:cs typeface="Courier"/>
              </a:rPr>
              <a:t>terms </a:t>
            </a:r>
            <a:r>
              <a:rPr lang="en-US" sz="2400" dirty="0" smtClean="0">
                <a:latin typeface="Courier"/>
                <a:cs typeface="Courier"/>
              </a:rPr>
              <a:t>or matching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</a:t>
            </a:r>
            <a:r>
              <a:rPr lang="en-US" sz="2400" dirty="0" smtClean="0">
                <a:latin typeface="Courier"/>
                <a:cs typeface="Courier"/>
              </a:rPr>
              <a:t>queries.  </a:t>
            </a:r>
            <a:r>
              <a:rPr lang="en-US" sz="2400" dirty="0" smtClean="0">
                <a:latin typeface="Courier"/>
                <a:cs typeface="Courier"/>
              </a:rPr>
              <a:t>The term version is useful for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// deleting one document.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void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Term... terms)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v</a:t>
            </a:r>
            <a:r>
              <a:rPr lang="en-US" sz="2400" dirty="0" smtClean="0">
                <a:latin typeface="Courier"/>
                <a:cs typeface="Courier"/>
              </a:rPr>
              <a:t>oid </a:t>
            </a:r>
            <a:r>
              <a:rPr lang="en-US" sz="2400" dirty="0" err="1" smtClean="0">
                <a:latin typeface="Courier"/>
                <a:cs typeface="Courier"/>
              </a:rPr>
              <a:t>deleteDocuments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Query... queries)</a:t>
            </a:r>
            <a:r>
              <a:rPr lang="en-US" sz="2400" dirty="0" smtClean="0">
                <a:latin typeface="Courier"/>
                <a:cs typeface="Courier"/>
              </a:rPr>
              <a:t>;   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6541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Lucene index consists of one or more segments</a:t>
            </a:r>
          </a:p>
          <a:p>
            <a:pPr lvl="1"/>
            <a:r>
              <a:rPr lang="en-US" dirty="0" smtClean="0"/>
              <a:t>A segment is a standalone index for a subset of documents</a:t>
            </a:r>
          </a:p>
          <a:p>
            <a:pPr lvl="1"/>
            <a:r>
              <a:rPr lang="en-US" dirty="0" smtClean="0"/>
              <a:t>All segments are searched</a:t>
            </a:r>
          </a:p>
          <a:p>
            <a:pPr lvl="1"/>
            <a:r>
              <a:rPr lang="en-US" dirty="0" smtClean="0"/>
              <a:t>A segment is created whenever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flushes adds/deletes</a:t>
            </a:r>
          </a:p>
          <a:p>
            <a:r>
              <a:rPr lang="en-US" dirty="0" smtClean="0"/>
              <a:t>Periodically,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r>
              <a:rPr lang="en-US" dirty="0" smtClean="0"/>
              <a:t> will merge a set of segments into a single segment</a:t>
            </a:r>
          </a:p>
          <a:p>
            <a:pPr lvl="1"/>
            <a:r>
              <a:rPr lang="en-US" dirty="0" smtClean="0"/>
              <a:t>Policy specified by a </a:t>
            </a:r>
            <a:r>
              <a:rPr lang="en-US" dirty="0" err="1" smtClean="0">
                <a:latin typeface="Courier"/>
                <a:cs typeface="Courier"/>
              </a:rPr>
              <a:t>MergePolicy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You can explicitly invoke </a:t>
            </a:r>
            <a:r>
              <a:rPr lang="en-US" dirty="0" err="1" smtClean="0">
                <a:latin typeface="Courier"/>
                <a:cs typeface="Courier"/>
              </a:rPr>
              <a:t>forceMerge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 to merge segments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890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merge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are grouped into levels</a:t>
            </a:r>
          </a:p>
          <a:p>
            <a:r>
              <a:rPr lang="en-US" dirty="0" smtClean="0"/>
              <a:t>Segments within a group are roughly equal size (in log space)</a:t>
            </a:r>
          </a:p>
          <a:p>
            <a:r>
              <a:rPr lang="en-US" dirty="0" smtClean="0"/>
              <a:t>Once a level has enough segments, they are merged into a segment at the next level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5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 changing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Directory 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r>
              <a:rPr lang="en-US" sz="2000" dirty="0" err="1" smtClean="0">
                <a:latin typeface="Courier"/>
                <a:cs typeface="Courier"/>
              </a:rPr>
              <a:t>FSDirectory.open</a:t>
            </a:r>
            <a:r>
              <a:rPr lang="en-US" sz="2000" dirty="0" smtClean="0">
                <a:latin typeface="Courier"/>
                <a:cs typeface="Courier"/>
              </a:rPr>
              <a:t>(...);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</a:t>
            </a:r>
            <a:r>
              <a:rPr lang="en-US" sz="2000" dirty="0" err="1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Directory</a:t>
            </a:r>
            <a:r>
              <a:rPr lang="en-US" sz="2000" dirty="0" err="1" smtClean="0">
                <a:latin typeface="Courier"/>
                <a:cs typeface="Courier"/>
              </a:rPr>
              <a:t>Reader.open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dir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Above </a:t>
            </a:r>
            <a:r>
              <a:rPr lang="en-US" sz="2000" dirty="0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cs typeface="Courier"/>
              </a:rPr>
              <a:t> does not reflect changes to the index unless you reopen it.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Reopening is more resource efficient than </a:t>
            </a:r>
            <a:r>
              <a:rPr lang="en-US" sz="2000" dirty="0" smtClean="0">
                <a:latin typeface="Courier"/>
                <a:cs typeface="Courier"/>
              </a:rPr>
              <a:t>open</a:t>
            </a:r>
            <a:r>
              <a:rPr lang="en-US" sz="2000" dirty="0" smtClean="0">
                <a:cs typeface="Courier"/>
              </a:rPr>
              <a:t>ing a </a:t>
            </a:r>
            <a:r>
              <a:rPr lang="en-US" sz="2000" dirty="0" smtClean="0">
                <a:cs typeface="Courier"/>
              </a:rPr>
              <a:t>brand new reader.</a:t>
            </a: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</a:t>
            </a:r>
            <a:r>
              <a:rPr lang="en-US" sz="2000" dirty="0" err="1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DirectoryReader.openIfChanged</a:t>
            </a:r>
            <a:r>
              <a:rPr lang="en-US" sz="2000" dirty="0" smtClean="0">
                <a:latin typeface="Courier"/>
                <a:cs typeface="Courier"/>
              </a:rPr>
              <a:t>(reader)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!= null)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86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Near-real-time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94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IndexWriter</a:t>
            </a:r>
            <a:r>
              <a:rPr lang="en-US" sz="2000" dirty="0" smtClean="0">
                <a:latin typeface="Courier"/>
                <a:cs typeface="Courier"/>
              </a:rPr>
              <a:t> writer = ...;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</a:t>
            </a:r>
            <a:r>
              <a:rPr lang="en-US" sz="2000" dirty="0" err="1" smtClean="0">
                <a:latin typeface="Courier"/>
                <a:cs typeface="Courier"/>
              </a:rPr>
              <a:t>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</a:t>
            </a:r>
            <a:r>
              <a:rPr lang="en-US" sz="2000" dirty="0" smtClean="0">
                <a:latin typeface="Courier"/>
                <a:cs typeface="Courier"/>
              </a:rPr>
              <a:t>(writer, true)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 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// Now let us say there’s a change to the index using </a:t>
            </a:r>
            <a:r>
              <a:rPr lang="en-US" sz="2000" dirty="0" smtClean="0">
                <a:latin typeface="Courier"/>
                <a:cs typeface="Courier"/>
              </a:rPr>
              <a:t>writer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writer.addDocument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newDoc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DirectoryReader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DirectoryReader.openIfChanged</a:t>
            </a:r>
            <a:r>
              <a:rPr lang="en-US" sz="2000" dirty="0" smtClean="0">
                <a:latin typeface="Courier"/>
                <a:cs typeface="Courier"/>
              </a:rPr>
              <a:t>(reader, writer, true)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if 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 != null) </a:t>
            </a: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err="1" smtClean="0">
                <a:latin typeface="Courier"/>
                <a:cs typeface="Courier"/>
              </a:rPr>
              <a:t>reader.close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reader = </a:t>
            </a:r>
            <a:r>
              <a:rPr lang="en-US" sz="2000" dirty="0" err="1" smtClean="0">
                <a:latin typeface="Courier"/>
                <a:cs typeface="Courier"/>
              </a:rPr>
              <a:t>newReader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searcher = new </a:t>
            </a:r>
            <a:r>
              <a:rPr lang="en-US" sz="2000" dirty="0" err="1" smtClean="0">
                <a:latin typeface="Courier"/>
                <a:cs typeface="Courier"/>
              </a:rPr>
              <a:t>IndexSearcher</a:t>
            </a:r>
            <a:r>
              <a:rPr lang="en-US" sz="2000" dirty="0" smtClean="0">
                <a:latin typeface="Courier"/>
                <a:cs typeface="Courier"/>
              </a:rPr>
              <a:t>(reader);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06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>
                <a:latin typeface="Courier"/>
                <a:cs typeface="Courier"/>
              </a:rPr>
              <a:t>(String </a:t>
            </a:r>
            <a:r>
              <a:rPr lang="en-US" dirty="0" err="1" smtClean="0">
                <a:latin typeface="Courier"/>
                <a:cs typeface="Courier"/>
              </a:rPr>
              <a:t>defaultField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			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Analyzer analyzer);</a:t>
            </a:r>
          </a:p>
          <a:p>
            <a:pPr lvl="1"/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Parsing methods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Query parse(String query) throws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ParseException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 smtClean="0">
                <a:cs typeface="Courier"/>
              </a:rPr>
              <a:t>...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48392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“Lucene in Action”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Michael </a:t>
            </a:r>
            <a:r>
              <a:rPr lang="en-US" dirty="0" err="1"/>
              <a:t>McCandless</a:t>
            </a:r>
            <a:r>
              <a:rPr lang="en-US" dirty="0"/>
              <a:t>, Erik Hatcher, </a:t>
            </a:r>
            <a:r>
              <a:rPr lang="en-US" dirty="0" smtClean="0"/>
              <a:t>Otis </a:t>
            </a:r>
            <a:r>
              <a:rPr lang="en-US" dirty="0" err="1" smtClean="0"/>
              <a:t>Gospodnetic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Covers Lucene 3.0.1. It’s now up to </a:t>
            </a:r>
            <a:r>
              <a:rPr lang="en-US" dirty="0" smtClean="0"/>
              <a:t>5.1.0</a:t>
            </a:r>
            <a:endParaRPr lang="en-US" dirty="0"/>
          </a:p>
        </p:txBody>
      </p:sp>
      <p:pic>
        <p:nvPicPr>
          <p:cNvPr id="6" name="Picture 5" descr="hatcher2_cover1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2895600" cy="36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0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QueryParser</a:t>
            </a:r>
            <a:r>
              <a:rPr lang="en-US" dirty="0" smtClean="0"/>
              <a:t> syntax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858513"/>
              </p:ext>
            </p:extLst>
          </p:nvPr>
        </p:nvGraphicFramePr>
        <p:xfrm>
          <a:off x="457200" y="1436340"/>
          <a:ext cx="8229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340"/>
                <a:gridCol w="5300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</a:t>
                      </a:r>
                      <a:r>
                        <a:rPr lang="en-US" baseline="0" dirty="0" smtClean="0"/>
                        <a:t>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matches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if…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java OR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dirty="0" smtClean="0"/>
                        <a:t> or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dirty="0" smtClean="0"/>
                        <a:t> or both in the default field (</a:t>
                      </a:r>
                      <a:r>
                        <a:rPr lang="en-US" i="1" dirty="0" smtClean="0"/>
                        <a:t>the default operator </a:t>
                      </a:r>
                      <a:r>
                        <a:rPr lang="en-US" i="1" baseline="0" dirty="0" smtClean="0"/>
                        <a:t>can be changed to </a:t>
                      </a:r>
                      <a:r>
                        <a:rPr lang="en-US" i="0" baseline="0" dirty="0" smtClean="0"/>
                        <a:t>AND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+java +</a:t>
                      </a:r>
                      <a:r>
                        <a:rPr lang="en-US" dirty="0" err="1" smtClean="0"/>
                        <a:t>junit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java AND </a:t>
                      </a:r>
                      <a:r>
                        <a:rPr lang="en-US" dirty="0" err="1" smtClean="0"/>
                        <a:t>junit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both </a:t>
                      </a:r>
                      <a:r>
                        <a:rPr lang="en-US" i="1" dirty="0" smtClean="0"/>
                        <a:t>java</a:t>
                      </a:r>
                      <a:r>
                        <a:rPr lang="en-US" i="0" dirty="0" smtClean="0"/>
                        <a:t> and </a:t>
                      </a:r>
                      <a:r>
                        <a:rPr lang="en-US" i="1" dirty="0" err="1" smtClean="0"/>
                        <a:t>junit</a:t>
                      </a:r>
                      <a:r>
                        <a:rPr lang="en-US" i="0" dirty="0" smtClean="0"/>
                        <a:t> in the default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term </a:t>
                      </a:r>
                      <a:r>
                        <a:rPr lang="en-US" i="1" dirty="0" smtClean="0"/>
                        <a:t>ant</a:t>
                      </a:r>
                      <a:r>
                        <a:rPr lang="en-US" i="0" dirty="0" smtClean="0"/>
                        <a:t> in the title field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title:extreme</a:t>
                      </a:r>
                      <a:r>
                        <a:rPr lang="en-US" baseline="0" dirty="0" smtClean="0"/>
                        <a:t> –</a:t>
                      </a:r>
                      <a:r>
                        <a:rPr lang="en-US" baseline="0" dirty="0" err="1" smtClean="0"/>
                        <a:t>subject:sports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</a:t>
                      </a:r>
                      <a:r>
                        <a:rPr lang="en-US" i="1" dirty="0" smtClean="0"/>
                        <a:t>extreme</a:t>
                      </a:r>
                      <a:r>
                        <a:rPr lang="en-US" i="0" baseline="0" dirty="0" smtClean="0"/>
                        <a:t> in the title and not </a:t>
                      </a:r>
                      <a:r>
                        <a:rPr lang="en-US" i="1" baseline="0" dirty="0" smtClean="0"/>
                        <a:t>sports</a:t>
                      </a:r>
                      <a:r>
                        <a:rPr lang="en-US" i="0" baseline="0" dirty="0" smtClean="0"/>
                        <a:t> in subject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(agile OR extreme) AND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r>
                        <a:rPr lang="en-US" baseline="0" dirty="0" smtClean="0"/>
                        <a:t> expression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in action”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 matches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title:”</a:t>
                      </a:r>
                      <a:r>
                        <a:rPr lang="en-US" dirty="0" err="1" smtClean="0"/>
                        <a:t>junit</a:t>
                      </a:r>
                      <a:r>
                        <a:rPr lang="en-US" dirty="0" smtClean="0"/>
                        <a:t> action”~5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Proximity matches (within 5) in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Wildcard</a:t>
                      </a:r>
                      <a:r>
                        <a:rPr lang="en-US" baseline="0" dirty="0" smtClean="0"/>
                        <a:t>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Fuzzy matches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lastmodified</a:t>
                      </a:r>
                      <a:r>
                        <a:rPr lang="en-US" dirty="0" smtClean="0"/>
                        <a:t>:[1/1/09 TO 12/31/09]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matches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0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onstruct </a:t>
            </a:r>
            <a:r>
              <a:rPr lang="en-US" dirty="0" err="1" smtClean="0">
                <a:latin typeface="Courier"/>
                <a:cs typeface="Courier"/>
              </a:rPr>
              <a:t>Query</a:t>
            </a:r>
            <a:r>
              <a:rPr lang="en-US" dirty="0" err="1" smtClean="0"/>
              <a:t>s</a:t>
            </a:r>
            <a:r>
              <a:rPr lang="en-US" dirty="0" smtClean="0"/>
              <a:t>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TermQuery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Constructed from a </a:t>
            </a:r>
            <a:r>
              <a:rPr lang="en-US" dirty="0" smtClean="0">
                <a:latin typeface="Courier"/>
                <a:cs typeface="Courier"/>
              </a:rPr>
              <a:t>Term</a:t>
            </a:r>
          </a:p>
          <a:p>
            <a:r>
              <a:rPr lang="en-US" dirty="0" err="1" smtClean="0">
                <a:latin typeface="Courier"/>
                <a:cs typeface="Courier"/>
              </a:rPr>
              <a:t>TermRangeQuery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NumericRangeQuery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PrefixQuery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BooleanQuery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PhraseQuery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WildcardQuery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FuzzyQuery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MatchAllDocsQuery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1693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Methods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Courier"/>
                <a:cs typeface="Courier"/>
              </a:rPr>
              <a:t> search(Query q,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n);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Document doc(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docID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281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>
                <a:latin typeface="+mn-lt"/>
                <a:cs typeface="Courier"/>
              </a:rPr>
              <a:t> and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TopDocs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Number of documents that matched the search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totalHits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Array of </a:t>
            </a:r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/>
              <a:t> instances containing results</a:t>
            </a:r>
            <a:br>
              <a:rPr lang="en-US" dirty="0" smtClean="0"/>
            </a:br>
            <a:r>
              <a:rPr lang="en-US" dirty="0" err="1" smtClean="0">
                <a:latin typeface="Courier"/>
                <a:cs typeface="Courier"/>
              </a:rPr>
              <a:t>scoreDocs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best score of all matches</a:t>
            </a:r>
            <a:r>
              <a:rPr lang="en-US" dirty="0">
                <a:cs typeface="Courier"/>
              </a:rPr>
              <a:t/>
            </a:r>
            <a:br>
              <a:rPr lang="en-US" dirty="0"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getMaxScore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r>
              <a:rPr lang="en-US" dirty="0" err="1" smtClean="0">
                <a:latin typeface="Courier"/>
                <a:cs typeface="Courier"/>
              </a:rPr>
              <a:t>ScoreDoc</a:t>
            </a:r>
            <a:r>
              <a:rPr lang="en-US" dirty="0" smtClean="0">
                <a:cs typeface="Courier"/>
              </a:rPr>
              <a:t> methods</a:t>
            </a:r>
          </a:p>
          <a:p>
            <a:pPr lvl="1"/>
            <a:r>
              <a:rPr lang="en-US" dirty="0" smtClean="0">
                <a:cs typeface="Courier"/>
              </a:rPr>
              <a:t>Document id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doc</a:t>
            </a:r>
          </a:p>
          <a:p>
            <a:pPr lvl="1"/>
            <a:r>
              <a:rPr lang="en-US" dirty="0" smtClean="0">
                <a:cs typeface="Courier"/>
              </a:rPr>
              <a:t>Document score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34226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scoring function uses basic </a:t>
            </a:r>
            <a:r>
              <a:rPr lang="en-US" dirty="0" err="1" smtClean="0"/>
              <a:t>tf</a:t>
            </a:r>
            <a:r>
              <a:rPr lang="en-US" dirty="0" err="1"/>
              <a:t>-</a:t>
            </a:r>
            <a:r>
              <a:rPr lang="en-US" dirty="0" err="1" smtClean="0"/>
              <a:t>idf</a:t>
            </a:r>
            <a:r>
              <a:rPr lang="en-US" dirty="0" smtClean="0"/>
              <a:t> scoring with</a:t>
            </a:r>
          </a:p>
          <a:p>
            <a:pPr lvl="1"/>
            <a:r>
              <a:rPr lang="en-US" dirty="0" smtClean="0"/>
              <a:t>Programmable boost values for certain fields in documents</a:t>
            </a:r>
          </a:p>
          <a:p>
            <a:pPr lvl="1"/>
            <a:r>
              <a:rPr lang="en-US" dirty="0" smtClean="0"/>
              <a:t>Length normalization</a:t>
            </a:r>
          </a:p>
          <a:p>
            <a:pPr lvl="1"/>
            <a:r>
              <a:rPr lang="en-US" dirty="0" smtClean="0"/>
              <a:t>Boosts for documents containing more of the query terms</a:t>
            </a:r>
          </a:p>
          <a:p>
            <a:r>
              <a:rPr lang="en-US" dirty="0" err="1" smtClean="0">
                <a:latin typeface="Courier"/>
                <a:cs typeface="Courier"/>
              </a:rPr>
              <a:t>IndexSearcher</a:t>
            </a:r>
            <a:r>
              <a:rPr lang="en-US" dirty="0" smtClean="0"/>
              <a:t> provides an </a:t>
            </a:r>
            <a:r>
              <a:rPr lang="en-US" dirty="0" smtClean="0">
                <a:latin typeface="Courier"/>
                <a:cs typeface="Courier"/>
              </a:rPr>
              <a:t>explain()</a:t>
            </a:r>
            <a:r>
              <a:rPr lang="en-US" dirty="0" smtClean="0"/>
              <a:t> method that explains the scoring of a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smtClean="0"/>
              <a:t>5.0 </a:t>
            </a:r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well as traditional </a:t>
            </a:r>
            <a:r>
              <a:rPr lang="en-US" dirty="0" err="1" smtClean="0"/>
              <a:t>tf.idf</a:t>
            </a:r>
            <a:r>
              <a:rPr lang="en-US" dirty="0" smtClean="0"/>
              <a:t> vector space model, </a:t>
            </a:r>
            <a:r>
              <a:rPr lang="en-US" dirty="0" err="1" smtClean="0"/>
              <a:t>Lucene</a:t>
            </a:r>
            <a:r>
              <a:rPr lang="en-US" dirty="0" smtClean="0"/>
              <a:t> </a:t>
            </a:r>
            <a:r>
              <a:rPr lang="en-US" dirty="0" smtClean="0"/>
              <a:t>5.0 has:</a:t>
            </a:r>
            <a:endParaRPr lang="en-US" dirty="0" smtClean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err="1" smtClean="0"/>
              <a:t>drf</a:t>
            </a:r>
            <a:r>
              <a:rPr lang="en-US" dirty="0" smtClean="0"/>
              <a:t> (divergence from randomness)</a:t>
            </a:r>
          </a:p>
          <a:p>
            <a:pPr lvl="1"/>
            <a:r>
              <a:rPr lang="en-US" dirty="0" err="1" smtClean="0"/>
              <a:t>ib</a:t>
            </a:r>
            <a:r>
              <a:rPr lang="en-US" dirty="0" smtClean="0"/>
              <a:t> (information (theory)-based similarity)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	new </a:t>
            </a:r>
            <a:r>
              <a:rPr lang="en-US" sz="2400" dirty="0">
                <a:latin typeface="Courier"/>
                <a:cs typeface="Courier"/>
              </a:rPr>
              <a:t>BM25Similarity())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BM25Similarity custom =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new BM25Similarity(1.2, 0.75); // k1, b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indexSearcher.setSimilarity</a:t>
            </a:r>
            <a:r>
              <a:rPr lang="en-US" sz="2400" dirty="0" smtClean="0">
                <a:latin typeface="Courier"/>
                <a:cs typeface="Courier"/>
              </a:rPr>
              <a:t>(custom);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754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Lucene: </a:t>
            </a:r>
            <a:r>
              <a:rPr lang="en-US" sz="2400" dirty="0" smtClean="0"/>
              <a:t>http://</a:t>
            </a:r>
            <a:r>
              <a:rPr lang="en-US" sz="2400" dirty="0" err="1" smtClean="0"/>
              <a:t>lucene.apache.org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Lucene in Action: </a:t>
            </a:r>
            <a:r>
              <a:rPr lang="en-US" sz="2400" dirty="0" smtClean="0">
                <a:hlinkClick r:id="rId2"/>
              </a:rPr>
              <a:t>http://www.manning.com/hatcher3/</a:t>
            </a:r>
            <a:endParaRPr lang="en-US" dirty="0"/>
          </a:p>
          <a:p>
            <a:pPr lvl="1"/>
            <a:r>
              <a:rPr lang="en-US" dirty="0" smtClean="0"/>
              <a:t>Code samples available for download</a:t>
            </a:r>
          </a:p>
          <a:p>
            <a:pPr lvl="1"/>
            <a:endParaRPr lang="en-US" dirty="0"/>
          </a:p>
          <a:p>
            <a:r>
              <a:rPr lang="en-US" dirty="0" smtClean="0"/>
              <a:t>Ant: </a:t>
            </a:r>
            <a:r>
              <a:rPr lang="en-US" sz="2400" dirty="0" smtClean="0">
                <a:hlinkClick r:id="rId3"/>
              </a:rPr>
              <a:t>http://ant.apache.org/</a:t>
            </a:r>
            <a:endParaRPr lang="en-US" sz="2400" dirty="0" smtClean="0"/>
          </a:p>
          <a:p>
            <a:pPr lvl="1"/>
            <a:r>
              <a:rPr lang="en-US" dirty="0" smtClean="0"/>
              <a:t>Java build system used by “Lucene in Action” code</a:t>
            </a:r>
          </a:p>
        </p:txBody>
      </p:sp>
    </p:spTree>
    <p:extLst>
      <p:ext uri="{BB962C8B-B14F-4D97-AF65-F5344CB8AC3E}">
        <p14:creationId xmlns:p14="http://schemas.microsoft.com/office/powerpoint/2010/main" val="237173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 in a search system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174368" y="5202392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Content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1106091" y="457426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Acquire content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1106091" y="3675231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document</a:t>
            </a:r>
            <a:endParaRPr lang="en-US" dirty="0"/>
          </a:p>
        </p:txBody>
      </p:sp>
      <p:sp>
        <p:nvSpPr>
          <p:cNvPr id="8" name="Alternate Process 7"/>
          <p:cNvSpPr/>
          <p:nvPr/>
        </p:nvSpPr>
        <p:spPr>
          <a:xfrm>
            <a:off x="1106091" y="2776228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 document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1106091" y="1863569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document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14175" y="510678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14175" y="4207753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14175" y="3308718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14175" y="2407540"/>
            <a:ext cx="0" cy="36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Magnetic Disk 19"/>
          <p:cNvSpPr/>
          <p:nvPr/>
        </p:nvSpPr>
        <p:spPr>
          <a:xfrm>
            <a:off x="4424351" y="3308718"/>
            <a:ext cx="1447473" cy="1456722"/>
          </a:xfrm>
          <a:prstGeom prst="flowChartMagneticDisk">
            <a:avLst/>
          </a:pr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cxnSp>
        <p:nvCxnSpPr>
          <p:cNvPr id="22" name="Elbow Connector 21"/>
          <p:cNvCxnSpPr>
            <a:stCxn id="9" idx="3"/>
            <a:endCxn id="20" idx="2"/>
          </p:cNvCxnSpPr>
          <p:nvPr/>
        </p:nvCxnSpPr>
        <p:spPr>
          <a:xfrm>
            <a:off x="2922260" y="2129833"/>
            <a:ext cx="1502091" cy="190724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6890220" y="1656554"/>
            <a:ext cx="1679615" cy="111967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5" name="Alternate Process 24"/>
          <p:cNvSpPr/>
          <p:nvPr/>
        </p:nvSpPr>
        <p:spPr>
          <a:xfrm>
            <a:off x="6821943" y="2937914"/>
            <a:ext cx="1816169" cy="532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UI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81895" y="3941489"/>
            <a:ext cx="2296265" cy="826146"/>
            <a:chOff x="6581895" y="3941489"/>
            <a:chExt cx="2296265" cy="826146"/>
          </a:xfrm>
        </p:grpSpPr>
        <p:sp>
          <p:nvSpPr>
            <p:cNvPr id="26" name="Alternate Process 25"/>
            <p:cNvSpPr/>
            <p:nvPr/>
          </p:nvSpPr>
          <p:spPr>
            <a:xfrm>
              <a:off x="6581895" y="3941489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 query</a:t>
              </a:r>
              <a:endParaRPr lang="en-US" dirty="0"/>
            </a:p>
          </p:txBody>
        </p:sp>
        <p:sp>
          <p:nvSpPr>
            <p:cNvPr id="27" name="Alternate Process 26"/>
            <p:cNvSpPr/>
            <p:nvPr/>
          </p:nvSpPr>
          <p:spPr>
            <a:xfrm>
              <a:off x="7867660" y="3943684"/>
              <a:ext cx="1010500" cy="823951"/>
            </a:xfrm>
            <a:prstGeom prst="flowChartAlternateProcess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Render results</a:t>
              </a:r>
              <a:endParaRPr lang="en-US" dirty="0"/>
            </a:p>
          </p:txBody>
        </p:sp>
      </p:grpSp>
      <p:sp>
        <p:nvSpPr>
          <p:cNvPr id="28" name="Alternate Process 27"/>
          <p:cNvSpPr/>
          <p:nvPr/>
        </p:nvSpPr>
        <p:spPr>
          <a:xfrm>
            <a:off x="6821943" y="5193031"/>
            <a:ext cx="1816169" cy="532527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query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 flipH="1">
            <a:off x="7087145" y="3470441"/>
            <a:ext cx="396016" cy="471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</p:cNvCxnSpPr>
          <p:nvPr/>
        </p:nvCxnSpPr>
        <p:spPr>
          <a:xfrm flipH="1" flipV="1">
            <a:off x="8001000" y="3470441"/>
            <a:ext cx="371910" cy="473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</p:cNvCxnSpPr>
          <p:nvPr/>
        </p:nvCxnSpPr>
        <p:spPr>
          <a:xfrm>
            <a:off x="7087145" y="4765440"/>
            <a:ext cx="396016" cy="4275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001000" y="4719789"/>
            <a:ext cx="338355" cy="4732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1"/>
            <a:endCxn id="20" idx="4"/>
          </p:cNvCxnSpPr>
          <p:nvPr/>
        </p:nvCxnSpPr>
        <p:spPr>
          <a:xfrm rot="10800000">
            <a:off x="5871825" y="4037079"/>
            <a:ext cx="950119" cy="1422216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5" idx="0"/>
          </p:cNvCxnSpPr>
          <p:nvPr/>
        </p:nvCxnSpPr>
        <p:spPr>
          <a:xfrm>
            <a:off x="7730028" y="2407540"/>
            <a:ext cx="0" cy="53037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6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Lucene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7090" cy="4525963"/>
          </a:xfrm>
        </p:spPr>
        <p:txBody>
          <a:bodyPr/>
          <a:lstStyle/>
          <a:p>
            <a:r>
              <a:rPr lang="en-US" dirty="0" smtClean="0"/>
              <a:t>Source files in </a:t>
            </a:r>
            <a:r>
              <a:rPr lang="en-US" dirty="0" smtClean="0">
                <a:latin typeface="Courier"/>
                <a:cs typeface="Courier"/>
              </a:rPr>
              <a:t>lia2e/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lia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meetlucene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pPr lvl="1"/>
            <a:r>
              <a:rPr lang="en-US" dirty="0" smtClean="0">
                <a:cs typeface="Courier"/>
              </a:rPr>
              <a:t>Actual sources use </a:t>
            </a:r>
            <a:r>
              <a:rPr lang="en-US" dirty="0" err="1" smtClean="0">
                <a:cs typeface="Courier"/>
              </a:rPr>
              <a:t>Lucene</a:t>
            </a:r>
            <a:r>
              <a:rPr lang="en-US" dirty="0" smtClean="0">
                <a:cs typeface="Courier"/>
              </a:rPr>
              <a:t> 3.6.0</a:t>
            </a:r>
          </a:p>
          <a:p>
            <a:pPr lvl="1"/>
            <a:r>
              <a:rPr lang="en-US" dirty="0" smtClean="0">
                <a:cs typeface="Courier"/>
              </a:rPr>
              <a:t>Code in these slides upgraded to </a:t>
            </a:r>
            <a:r>
              <a:rPr lang="en-US" dirty="0" err="1" smtClean="0">
                <a:cs typeface="Courier"/>
              </a:rPr>
              <a:t>Lucene</a:t>
            </a:r>
            <a:r>
              <a:rPr lang="en-US" dirty="0" smtClean="0">
                <a:cs typeface="Courier"/>
              </a:rPr>
              <a:t> 5.1.0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Command </a:t>
            </a:r>
            <a:r>
              <a:rPr lang="en-US" dirty="0" smtClean="0"/>
              <a:t>line </a:t>
            </a:r>
            <a:r>
              <a:rPr lang="en-US" b="1" dirty="0" smtClean="0">
                <a:latin typeface="Courier"/>
                <a:cs typeface="Courier"/>
              </a:rPr>
              <a:t>Indexer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lia.meetlucene</a:t>
            </a:r>
            <a:r>
              <a:rPr lang="en-US" sz="2400" dirty="0" err="1" smtClean="0">
                <a:latin typeface="Courier"/>
                <a:cs typeface="Courier"/>
              </a:rPr>
              <a:t>.Indexer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dirty="0"/>
          </a:p>
          <a:p>
            <a:r>
              <a:rPr lang="en-US" dirty="0" smtClean="0"/>
              <a:t>Command line </a:t>
            </a:r>
            <a:r>
              <a:rPr lang="en-US" b="1" dirty="0" smtClean="0">
                <a:latin typeface="Courier"/>
                <a:cs typeface="Courier"/>
              </a:rPr>
              <a:t>Searcher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lia.meetlucene.Searcher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5587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indexing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Central component that allows you to create a new index, open an existing one, and add, remove, or update documents in an </a:t>
            </a:r>
            <a:r>
              <a:rPr lang="en-US" dirty="0" smtClean="0">
                <a:cs typeface="Courier"/>
              </a:rPr>
              <a:t>index</a:t>
            </a:r>
            <a:endParaRPr lang="en-US" dirty="0"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Built on an </a:t>
            </a:r>
            <a:r>
              <a:rPr lang="en-US" dirty="0" err="1" smtClean="0">
                <a:latin typeface="Courier"/>
                <a:cs typeface="Courier"/>
              </a:rPr>
              <a:t>IndexWriterConfig</a:t>
            </a:r>
            <a:r>
              <a:rPr lang="en-US" dirty="0" smtClean="0">
                <a:cs typeface="Courier"/>
              </a:rPr>
              <a:t> and a </a:t>
            </a:r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Directory</a:t>
            </a:r>
          </a:p>
          <a:p>
            <a:pPr lvl="1"/>
            <a:r>
              <a:rPr lang="en-US" dirty="0">
                <a:cs typeface="Courier"/>
              </a:rPr>
              <a:t>Abstract class that represents the location of an </a:t>
            </a:r>
            <a:r>
              <a:rPr lang="en-US" dirty="0" smtClean="0">
                <a:cs typeface="Courier"/>
              </a:rPr>
              <a:t>index</a:t>
            </a:r>
            <a:br>
              <a:rPr lang="en-US" dirty="0" smtClean="0"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Analyzer</a:t>
            </a:r>
          </a:p>
          <a:p>
            <a:pPr lvl="1"/>
            <a:r>
              <a:rPr lang="en-US" dirty="0">
                <a:cs typeface="Courier"/>
              </a:rPr>
              <a:t>Extracts tokens from a text </a:t>
            </a:r>
            <a:r>
              <a:rPr lang="en-US" dirty="0" smtClean="0">
                <a:cs typeface="Courier"/>
              </a:rPr>
              <a:t>stream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3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"/>
              </a:rPr>
              <a:t>Creating an </a:t>
            </a:r>
            <a:r>
              <a:rPr lang="en-US" dirty="0" err="1" smtClean="0">
                <a:latin typeface="Courier"/>
                <a:cs typeface="Courier"/>
              </a:rPr>
              <a:t>IndexWriter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4" y="1668475"/>
            <a:ext cx="8733496" cy="4967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org.apache.lucene.analysis.</a:t>
            </a:r>
            <a:r>
              <a:rPr lang="en-US" sz="1800" b="1" dirty="0" err="1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org.apache.lucene.index.</a:t>
            </a:r>
            <a:r>
              <a:rPr lang="en-US" sz="1800" b="1" dirty="0" err="1" smtClean="0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import </a:t>
            </a:r>
            <a:r>
              <a:rPr lang="en-US" sz="1800" dirty="0" err="1" smtClean="0">
                <a:latin typeface="Courier"/>
                <a:cs typeface="Courier"/>
              </a:rPr>
              <a:t>org.apache.lucene.store.</a:t>
            </a:r>
            <a:r>
              <a:rPr lang="en-US" sz="1800" b="1" dirty="0" err="1" smtClean="0">
                <a:latin typeface="Courier"/>
                <a:cs typeface="Courier"/>
              </a:rPr>
              <a:t>Directory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...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 writer;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p</a:t>
            </a:r>
            <a:r>
              <a:rPr lang="en-US" sz="1800" dirty="0" smtClean="0">
                <a:latin typeface="Courier"/>
                <a:cs typeface="Courier"/>
              </a:rPr>
              <a:t>ublic Indexer(</a:t>
            </a:r>
            <a:r>
              <a:rPr lang="en-US" sz="1800" dirty="0" smtClean="0">
                <a:latin typeface="Courier"/>
                <a:cs typeface="Courier"/>
              </a:rPr>
              <a:t>String 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 throws </a:t>
            </a:r>
            <a:r>
              <a:rPr lang="en-US" sz="1800" dirty="0" err="1" smtClean="0">
                <a:latin typeface="Courier"/>
                <a:cs typeface="Courier"/>
              </a:rPr>
              <a:t>IOException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b="1" dirty="0">
                <a:latin typeface="Courier"/>
                <a:cs typeface="Courier"/>
              </a:rPr>
              <a:t>Directory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indexDir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FSDirectory.open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new File(</a:t>
            </a:r>
            <a:r>
              <a:rPr lang="en-US" sz="1800" dirty="0" err="1" smtClean="0">
                <a:latin typeface="Courier"/>
                <a:cs typeface="Courier"/>
              </a:rPr>
              <a:t>dir</a:t>
            </a:r>
            <a:r>
              <a:rPr lang="en-US" sz="1800" dirty="0" smtClean="0">
                <a:latin typeface="Courier"/>
                <a:cs typeface="Courier"/>
              </a:rPr>
              <a:t>))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b="1" dirty="0" smtClean="0">
                <a:latin typeface="Courier"/>
                <a:cs typeface="Courier"/>
              </a:rPr>
              <a:t>Analyzer</a:t>
            </a:r>
            <a:r>
              <a:rPr lang="en-US" sz="1800" dirty="0" smtClean="0">
                <a:latin typeface="Courier"/>
                <a:cs typeface="Courier"/>
              </a:rPr>
              <a:t> analyzer = new </a:t>
            </a:r>
            <a:r>
              <a:rPr lang="en-US" sz="1800" b="1" dirty="0" err="1" smtClean="0">
                <a:latin typeface="Courier"/>
                <a:cs typeface="Courier"/>
              </a:rPr>
              <a:t>StandardAnalyzer</a:t>
            </a:r>
            <a:r>
              <a:rPr lang="en-US" sz="1800" dirty="0" smtClean="0">
                <a:latin typeface="Courier"/>
                <a:cs typeface="Courier"/>
              </a:rPr>
              <a:t>();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b="1" dirty="0" err="1">
                <a:latin typeface="Courier"/>
                <a:cs typeface="Courier"/>
              </a:rPr>
              <a:t>IndexWriterConfig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>
                <a:latin typeface="Courier"/>
                <a:cs typeface="Courier"/>
              </a:rPr>
              <a:t>new </a:t>
            </a:r>
            <a:r>
              <a:rPr lang="en-US" sz="1800" dirty="0" err="1">
                <a:latin typeface="Courier"/>
                <a:cs typeface="Courier"/>
              </a:rPr>
              <a:t>IndexWriterConfig</a:t>
            </a:r>
            <a:r>
              <a:rPr lang="en-US" sz="1800" dirty="0" smtClean="0">
                <a:latin typeface="Courier"/>
                <a:cs typeface="Courier"/>
              </a:rPr>
              <a:t>(analyzer);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  <a:r>
              <a:rPr lang="en-US" sz="1800" dirty="0" err="1" smtClean="0">
                <a:latin typeface="Courier"/>
                <a:cs typeface="Courier"/>
              </a:rPr>
              <a:t>cfg.setOpenMode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OpenMode.CREATE</a:t>
            </a:r>
            <a:r>
              <a:rPr lang="en-US" sz="1800" dirty="0" smtClean="0">
                <a:latin typeface="Courier"/>
                <a:cs typeface="Courier"/>
              </a:rPr>
              <a:t>);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writer = new </a:t>
            </a:r>
            <a:r>
              <a:rPr lang="en-US" sz="1800" b="1" dirty="0" err="1" smtClean="0">
                <a:latin typeface="Courier"/>
                <a:cs typeface="Courier"/>
              </a:rPr>
              <a:t>IndexWriter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  <a:r>
              <a:rPr lang="en-US" sz="1800" dirty="0" err="1" smtClean="0">
                <a:latin typeface="Courier"/>
                <a:cs typeface="Courier"/>
              </a:rPr>
              <a:t>indexDir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cfg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756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7AD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20361</TotalTime>
  <Words>1842</Words>
  <Application>Microsoft Macintosh PowerPoint</Application>
  <PresentationFormat>On-screen Show (4:3)</PresentationFormat>
  <Paragraphs>473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IIR-slides</vt:lpstr>
      <vt:lpstr>Custom Design</vt:lpstr>
      <vt:lpstr>PowerPoint Presentation</vt:lpstr>
      <vt:lpstr>Open source IR systems</vt:lpstr>
      <vt:lpstr>Lucene</vt:lpstr>
      <vt:lpstr>Based on “Lucene in Action”</vt:lpstr>
      <vt:lpstr>Resources</vt:lpstr>
      <vt:lpstr>Lucene in a search system</vt:lpstr>
      <vt:lpstr>Lucene demos</vt:lpstr>
      <vt:lpstr>Core indexing classes</vt:lpstr>
      <vt:lpstr>Creating an IndexWriter</vt:lpstr>
      <vt:lpstr>Core indexing classes (contd.)</vt:lpstr>
      <vt:lpstr>A Document contains Fields</vt:lpstr>
      <vt:lpstr>Index a Document with IndexWriter</vt:lpstr>
      <vt:lpstr>Indexing a directory</vt:lpstr>
      <vt:lpstr>Closing the IndexWriter</vt:lpstr>
      <vt:lpstr>The Index</vt:lpstr>
      <vt:lpstr>Core searching classes</vt:lpstr>
      <vt:lpstr>IndexSearcher</vt:lpstr>
      <vt:lpstr>Creating an IndexSearcher</vt:lpstr>
      <vt:lpstr>Query and QueryParser</vt:lpstr>
      <vt:lpstr>Core searching classes (contd.)</vt:lpstr>
      <vt:lpstr>search() returns TopDocs</vt:lpstr>
      <vt:lpstr>TopDocs contain ScoreDocs</vt:lpstr>
      <vt:lpstr>Closing IndexSearcher</vt:lpstr>
      <vt:lpstr>How Lucene models content</vt:lpstr>
      <vt:lpstr>Fields</vt:lpstr>
      <vt:lpstr>Field construction Lots of different constructors</vt:lpstr>
      <vt:lpstr>Using Field properties</vt:lpstr>
      <vt:lpstr>Multi-valued fields</vt:lpstr>
      <vt:lpstr>Analyzer</vt:lpstr>
      <vt:lpstr>Analysis example</vt:lpstr>
      <vt:lpstr>Another analysis example</vt:lpstr>
      <vt:lpstr>What’s inside an Analyzer?</vt:lpstr>
      <vt:lpstr>Tokenizers and TokenFilters</vt:lpstr>
      <vt:lpstr>Adding/deleting Documents to/from an IndexWriter</vt:lpstr>
      <vt:lpstr>Index format</vt:lpstr>
      <vt:lpstr>Basic merge policy</vt:lpstr>
      <vt:lpstr>Searching a changing index</vt:lpstr>
      <vt:lpstr>Near-real-time search</vt:lpstr>
      <vt:lpstr>QueryParser</vt:lpstr>
      <vt:lpstr>QueryParser syntax examples</vt:lpstr>
      <vt:lpstr>Construct Querys programmatically</vt:lpstr>
      <vt:lpstr>IndexSearcher</vt:lpstr>
      <vt:lpstr>TopDocs and ScoreDoc</vt:lpstr>
      <vt:lpstr>Scoring</vt:lpstr>
      <vt:lpstr>Lucene 5.0 Scoring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Manning</dc:creator>
  <cp:lastModifiedBy>Pandu Nayak</cp:lastModifiedBy>
  <cp:revision>223</cp:revision>
  <cp:lastPrinted>2015-05-21T04:51:21Z</cp:lastPrinted>
  <dcterms:created xsi:type="dcterms:W3CDTF">2009-03-26T15:51:14Z</dcterms:created>
  <dcterms:modified xsi:type="dcterms:W3CDTF">2015-05-21T04:51:25Z</dcterms:modified>
</cp:coreProperties>
</file>