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318" r:id="rId2"/>
    <p:sldId id="257" r:id="rId3"/>
    <p:sldId id="292" r:id="rId4"/>
    <p:sldId id="260" r:id="rId5"/>
    <p:sldId id="295" r:id="rId6"/>
    <p:sldId id="298" r:id="rId7"/>
    <p:sldId id="297" r:id="rId8"/>
    <p:sldId id="299" r:id="rId9"/>
    <p:sldId id="264" r:id="rId10"/>
    <p:sldId id="300" r:id="rId11"/>
    <p:sldId id="265" r:id="rId12"/>
    <p:sldId id="311" r:id="rId13"/>
    <p:sldId id="304" r:id="rId14"/>
    <p:sldId id="268" r:id="rId15"/>
    <p:sldId id="312" r:id="rId16"/>
    <p:sldId id="269" r:id="rId17"/>
    <p:sldId id="267" r:id="rId18"/>
    <p:sldId id="310" r:id="rId19"/>
    <p:sldId id="308" r:id="rId20"/>
    <p:sldId id="309" r:id="rId21"/>
    <p:sldId id="315" r:id="rId22"/>
    <p:sldId id="316" r:id="rId23"/>
    <p:sldId id="313" r:id="rId24"/>
    <p:sldId id="319"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F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0" autoAdjust="0"/>
    <p:restoredTop sz="64483" autoAdjust="0"/>
  </p:normalViewPr>
  <p:slideViewPr>
    <p:cSldViewPr snapToGrid="0">
      <p:cViewPr varScale="1">
        <p:scale>
          <a:sx n="131" d="100"/>
          <a:sy n="131" d="100"/>
        </p:scale>
        <p:origin x="600" y="1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21D32-05D4-409D-B3E9-4C22E996A678}" type="datetimeFigureOut">
              <a:rPr lang="de-DE" smtClean="0"/>
              <a:t>05.02.20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20702-72C3-415A-A45C-9C7C2949CD7A}" type="slidenum">
              <a:rPr lang="de-DE" smtClean="0"/>
              <a:t>‹#›</a:t>
            </a:fld>
            <a:endParaRPr lang="de-DE"/>
          </a:p>
        </p:txBody>
      </p:sp>
    </p:spTree>
    <p:extLst>
      <p:ext uri="{BB962C8B-B14F-4D97-AF65-F5344CB8AC3E}">
        <p14:creationId xmlns:p14="http://schemas.microsoft.com/office/powerpoint/2010/main" val="123862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0820702-72C3-415A-A45C-9C7C2949CD7A}" type="slidenum">
              <a:rPr lang="de-DE" smtClean="0"/>
              <a:t>13</a:t>
            </a:fld>
            <a:endParaRPr lang="de-DE"/>
          </a:p>
        </p:txBody>
      </p:sp>
    </p:spTree>
    <p:extLst>
      <p:ext uri="{BB962C8B-B14F-4D97-AF65-F5344CB8AC3E}">
        <p14:creationId xmlns:p14="http://schemas.microsoft.com/office/powerpoint/2010/main" val="240235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7067AAAA-E5AE-4203-AC8D-FA0FE9262201}" type="datetime1">
              <a:rPr lang="de-DE" smtClean="0"/>
              <a:t>05.02.20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C2525F-42EE-4C63-9799-7337CC5A6553}" type="slidenum">
              <a:rPr lang="de-DE" smtClean="0"/>
              <a:t>‹#›</a:t>
            </a:fld>
            <a:endParaRPr lang="de-DE"/>
          </a:p>
        </p:txBody>
      </p:sp>
    </p:spTree>
    <p:extLst>
      <p:ext uri="{BB962C8B-B14F-4D97-AF65-F5344CB8AC3E}">
        <p14:creationId xmlns:p14="http://schemas.microsoft.com/office/powerpoint/2010/main" val="22729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FBABBB9-9D10-404D-95A2-8100296EF81D}" type="datetime1">
              <a:rPr lang="de-DE" smtClean="0"/>
              <a:t>05.02.20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C2525F-42EE-4C63-9799-7337CC5A6553}" type="slidenum">
              <a:rPr lang="de-DE" smtClean="0"/>
              <a:t>‹#›</a:t>
            </a:fld>
            <a:endParaRPr lang="de-DE"/>
          </a:p>
        </p:txBody>
      </p:sp>
    </p:spTree>
    <p:extLst>
      <p:ext uri="{BB962C8B-B14F-4D97-AF65-F5344CB8AC3E}">
        <p14:creationId xmlns:p14="http://schemas.microsoft.com/office/powerpoint/2010/main" val="418207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FE2F92B-3504-4157-B136-7D7493AD2B89}" type="datetime1">
              <a:rPr lang="de-DE" smtClean="0"/>
              <a:t>05.02.20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C2525F-42EE-4C63-9799-7337CC5A6553}" type="slidenum">
              <a:rPr lang="de-DE" smtClean="0"/>
              <a:t>‹#›</a:t>
            </a:fld>
            <a:endParaRPr lang="de-DE"/>
          </a:p>
        </p:txBody>
      </p:sp>
    </p:spTree>
    <p:extLst>
      <p:ext uri="{BB962C8B-B14F-4D97-AF65-F5344CB8AC3E}">
        <p14:creationId xmlns:p14="http://schemas.microsoft.com/office/powerpoint/2010/main" val="63773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6B5EDDD-EF79-4A49-9478-BFD941911E9A}" type="datetime1">
              <a:rPr lang="de-DE" smtClean="0"/>
              <a:t>05.02.20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C2525F-42EE-4C63-9799-7337CC5A6553}" type="slidenum">
              <a:rPr lang="de-DE" smtClean="0"/>
              <a:t>‹#›</a:t>
            </a:fld>
            <a:endParaRPr lang="de-DE"/>
          </a:p>
        </p:txBody>
      </p:sp>
    </p:spTree>
    <p:extLst>
      <p:ext uri="{BB962C8B-B14F-4D97-AF65-F5344CB8AC3E}">
        <p14:creationId xmlns:p14="http://schemas.microsoft.com/office/powerpoint/2010/main" val="79775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E744F38B-DE70-4E75-BCCF-AB2CD02B0546}" type="datetime1">
              <a:rPr lang="de-DE" smtClean="0"/>
              <a:t>05.02.20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C2525F-42EE-4C63-9799-7337CC5A6553}" type="slidenum">
              <a:rPr lang="de-DE" smtClean="0"/>
              <a:t>‹#›</a:t>
            </a:fld>
            <a:endParaRPr lang="de-DE"/>
          </a:p>
        </p:txBody>
      </p:sp>
    </p:spTree>
    <p:extLst>
      <p:ext uri="{BB962C8B-B14F-4D97-AF65-F5344CB8AC3E}">
        <p14:creationId xmlns:p14="http://schemas.microsoft.com/office/powerpoint/2010/main" val="371544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F1681317-B8BA-4ADA-A97F-79E65DBEE7CB}" type="datetime1">
              <a:rPr lang="de-DE" smtClean="0"/>
              <a:t>05.02.20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DC2525F-42EE-4C63-9799-7337CC5A6553}" type="slidenum">
              <a:rPr lang="de-DE" smtClean="0"/>
              <a:t>‹#›</a:t>
            </a:fld>
            <a:endParaRPr lang="de-DE"/>
          </a:p>
        </p:txBody>
      </p:sp>
    </p:spTree>
    <p:extLst>
      <p:ext uri="{BB962C8B-B14F-4D97-AF65-F5344CB8AC3E}">
        <p14:creationId xmlns:p14="http://schemas.microsoft.com/office/powerpoint/2010/main" val="335092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B3348D24-3560-4CE1-824D-7D95FE9AB18E}" type="datetime1">
              <a:rPr lang="de-DE" smtClean="0"/>
              <a:t>05.02.20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DC2525F-42EE-4C63-9799-7337CC5A6553}" type="slidenum">
              <a:rPr lang="de-DE" smtClean="0"/>
              <a:t>‹#›</a:t>
            </a:fld>
            <a:endParaRPr lang="de-DE"/>
          </a:p>
        </p:txBody>
      </p:sp>
    </p:spTree>
    <p:extLst>
      <p:ext uri="{BB962C8B-B14F-4D97-AF65-F5344CB8AC3E}">
        <p14:creationId xmlns:p14="http://schemas.microsoft.com/office/powerpoint/2010/main" val="117030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4D632CC1-3040-4D12-A5C4-0B926364C0D2}" type="datetime1">
              <a:rPr lang="de-DE" smtClean="0"/>
              <a:t>05.02.20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DC2525F-42EE-4C63-9799-7337CC5A6553}" type="slidenum">
              <a:rPr lang="de-DE" smtClean="0"/>
              <a:t>‹#›</a:t>
            </a:fld>
            <a:endParaRPr lang="de-DE"/>
          </a:p>
        </p:txBody>
      </p:sp>
    </p:spTree>
    <p:extLst>
      <p:ext uri="{BB962C8B-B14F-4D97-AF65-F5344CB8AC3E}">
        <p14:creationId xmlns:p14="http://schemas.microsoft.com/office/powerpoint/2010/main" val="228735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F406E9C-5EE1-42F9-B5BA-32B5EEA7C451}" type="datetime1">
              <a:rPr lang="de-DE" smtClean="0"/>
              <a:t>05.02.20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DDC2525F-42EE-4C63-9799-7337CC5A6553}" type="slidenum">
              <a:rPr lang="de-DE" smtClean="0"/>
              <a:t>‹#›</a:t>
            </a:fld>
            <a:endParaRPr lang="de-DE"/>
          </a:p>
        </p:txBody>
      </p:sp>
    </p:spTree>
    <p:extLst>
      <p:ext uri="{BB962C8B-B14F-4D97-AF65-F5344CB8AC3E}">
        <p14:creationId xmlns:p14="http://schemas.microsoft.com/office/powerpoint/2010/main" val="56566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5EE638A-7278-466C-9CD0-2912BD941511}" type="datetime1">
              <a:rPr lang="de-DE" smtClean="0"/>
              <a:t>05.02.20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DC2525F-42EE-4C63-9799-7337CC5A6553}" type="slidenum">
              <a:rPr lang="de-DE" smtClean="0"/>
              <a:t>‹#›</a:t>
            </a:fld>
            <a:endParaRPr lang="de-DE"/>
          </a:p>
        </p:txBody>
      </p:sp>
    </p:spTree>
    <p:extLst>
      <p:ext uri="{BB962C8B-B14F-4D97-AF65-F5344CB8AC3E}">
        <p14:creationId xmlns:p14="http://schemas.microsoft.com/office/powerpoint/2010/main" val="290305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0B2AC4CD-4E0C-44BD-8FA7-E390C970FCEA}" type="datetime1">
              <a:rPr lang="de-DE" smtClean="0"/>
              <a:t>05.02.20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DC2525F-42EE-4C63-9799-7337CC5A6553}" type="slidenum">
              <a:rPr lang="de-DE" smtClean="0"/>
              <a:t>‹#›</a:t>
            </a:fld>
            <a:endParaRPr lang="de-DE"/>
          </a:p>
        </p:txBody>
      </p:sp>
    </p:spTree>
    <p:extLst>
      <p:ext uri="{BB962C8B-B14F-4D97-AF65-F5344CB8AC3E}">
        <p14:creationId xmlns:p14="http://schemas.microsoft.com/office/powerpoint/2010/main" val="339470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3B31E-186E-4689-A922-A7E1681BA4C3}" type="datetime1">
              <a:rPr lang="de-DE" smtClean="0"/>
              <a:t>05.02.20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2525F-42EE-4C63-9799-7337CC5A6553}" type="slidenum">
              <a:rPr lang="de-DE" smtClean="0"/>
              <a:t>‹#›</a:t>
            </a:fld>
            <a:endParaRPr lang="de-DE"/>
          </a:p>
        </p:txBody>
      </p:sp>
    </p:spTree>
    <p:extLst>
      <p:ext uri="{BB962C8B-B14F-4D97-AF65-F5344CB8AC3E}">
        <p14:creationId xmlns:p14="http://schemas.microsoft.com/office/powerpoint/2010/main" val="2565681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twitter.com/rdmorganiser" TargetMode="External"/><Relationship Id="rId7" Type="http://schemas.openxmlformats.org/officeDocument/2006/relationships/image" Target="../media/image3.png"/><Relationship Id="rId2" Type="http://schemas.openxmlformats.org/officeDocument/2006/relationships/hyperlink" Target="https://rdmorganiser.github.io/" TargetMode="External"/><Relationship Id="rId1" Type="http://schemas.openxmlformats.org/officeDocument/2006/relationships/slideLayout" Target="../slideLayouts/slideLayout2.xml"/><Relationship Id="rId6" Type="http://schemas.openxmlformats.org/officeDocument/2006/relationships/hyperlink" Target="https://creativecommons.org/publicdomain/zero/1.0/deed.de" TargetMode="External"/><Relationship Id="rId5" Type="http://schemas.openxmlformats.org/officeDocument/2006/relationships/image" Target="../media/image2.jpeg"/><Relationship Id="rId4" Type="http://schemas.openxmlformats.org/officeDocument/2006/relationships/image" Target="../media/image1.png"/><Relationship Id="rId9"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rdmo.aip.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dmorganiser.github.io/docs/Schnellstartanleitung.pdf" TargetMode="External"/><Relationship Id="rId2" Type="http://schemas.openxmlformats.org/officeDocument/2006/relationships/hyperlink" Target="http://www.forschungsdaten.org/index.php/RDMO" TargetMode="External"/><Relationship Id="rId1" Type="http://schemas.openxmlformats.org/officeDocument/2006/relationships/slideLayout" Target="../slideLayouts/slideLayout2.xml"/><Relationship Id="rId5" Type="http://schemas.openxmlformats.org/officeDocument/2006/relationships/hyperlink" Target="https://rdmorganiser.github.io/dokumentation/" TargetMode="External"/><Relationship Id="rId4" Type="http://schemas.openxmlformats.org/officeDocument/2006/relationships/hyperlink" Target="http://www.forschungsdaten.org/index.php/FAQ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18" Type="http://schemas.openxmlformats.org/officeDocument/2006/relationships/image" Target="../media/image3.png"/><Relationship Id="rId3" Type="http://schemas.openxmlformats.org/officeDocument/2006/relationships/image" Target="../media/image21.png"/><Relationship Id="rId7" Type="http://schemas.openxmlformats.org/officeDocument/2006/relationships/hyperlink" Target="https://www.listserv.dfn.de/sympa/info/rdmo" TargetMode="External"/><Relationship Id="rId12" Type="http://schemas.openxmlformats.org/officeDocument/2006/relationships/image" Target="../media/image26.jpg"/><Relationship Id="rId17" Type="http://schemas.openxmlformats.org/officeDocument/2006/relationships/image" Target="../media/image31.jpeg"/><Relationship Id="rId2" Type="http://schemas.openxmlformats.org/officeDocument/2006/relationships/hyperlink" Target="mailto:rdmo-team@listserv.dfn.de" TargetMode="External"/><Relationship Id="rId16" Type="http://schemas.openxmlformats.org/officeDocument/2006/relationships/image" Target="../media/image30.jpg"/><Relationship Id="rId20"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twitter.com/rdmorganiser" TargetMode="External"/><Relationship Id="rId11" Type="http://schemas.openxmlformats.org/officeDocument/2006/relationships/image" Target="../media/image25.jpg"/><Relationship Id="rId5" Type="http://schemas.openxmlformats.org/officeDocument/2006/relationships/hyperlink" Target="https://rdmo.aip.de/" TargetMode="External"/><Relationship Id="rId15" Type="http://schemas.openxmlformats.org/officeDocument/2006/relationships/image" Target="../media/image29.jpg"/><Relationship Id="rId10" Type="http://schemas.openxmlformats.org/officeDocument/2006/relationships/image" Target="../media/image24.jpg"/><Relationship Id="rId19" Type="http://schemas.openxmlformats.org/officeDocument/2006/relationships/image" Target="../media/image4.png"/><Relationship Id="rId4" Type="http://schemas.openxmlformats.org/officeDocument/2006/relationships/hyperlink" Target="https://github.com/rdmorganiser" TargetMode="External"/><Relationship Id="rId9" Type="http://schemas.openxmlformats.org/officeDocument/2006/relationships/image" Target="../media/image23.jpg"/><Relationship Id="rId14" Type="http://schemas.openxmlformats.org/officeDocument/2006/relationships/image" Target="../media/image28.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fair.org/fair-princip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re3data.org/" TargetMode="External"/><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rdmo.forschungsdaten.inf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rdmorganiser.github.io/kooperatione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commons.wikimedia.org/w/index.php?curid=77421813" TargetMode="External"/><Relationship Id="rId5" Type="http://schemas.openxmlformats.org/officeDocument/2006/relationships/hyperlink" Target="https://creativecommons.org/licenses/by/3.0/" TargetMode="External"/><Relationship Id="rId4" Type="http://schemas.openxmlformats.org/officeDocument/2006/relationships/hyperlink" Target="https://thenounproject.com/term/community/62773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rdmo.aip.de/" TargetMode="External"/><Relationship Id="rId2" Type="http://schemas.openxmlformats.org/officeDocument/2006/relationships/hyperlink" Target="https://github.com/rdmorganiser/rdmo"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4064659"/>
            <a:ext cx="10515600" cy="1933575"/>
          </a:xfrm>
        </p:spPr>
        <p:txBody>
          <a:bodyPr>
            <a:normAutofit fontScale="85000" lnSpcReduction="20000"/>
          </a:bodyPr>
          <a:lstStyle/>
          <a:p>
            <a:pPr marL="0" indent="0" algn="ctr">
              <a:buNone/>
            </a:pPr>
            <a:r>
              <a:rPr lang="de-DE" sz="3300" dirty="0">
                <a:solidFill>
                  <a:srgbClr val="101F7A"/>
                </a:solidFill>
                <a:latin typeface="Droid Sans" panose="020B0606030804020204"/>
                <a:ea typeface="Droid Serif" panose="02020600060500020200" pitchFamily="18" charset="0"/>
                <a:cs typeface="Droid Serif" panose="02020600060500020200" pitchFamily="18" charset="0"/>
              </a:rPr>
              <a:t>Research Data Management </a:t>
            </a:r>
            <a:r>
              <a:rPr lang="de-DE" sz="3300" dirty="0" err="1">
                <a:solidFill>
                  <a:srgbClr val="101F7A"/>
                </a:solidFill>
                <a:latin typeface="Droid Sans" panose="020B0606030804020204"/>
                <a:ea typeface="Droid Serif" panose="02020600060500020200" pitchFamily="18" charset="0"/>
                <a:cs typeface="Droid Serif" panose="02020600060500020200" pitchFamily="18" charset="0"/>
              </a:rPr>
              <a:t>Organiser</a:t>
            </a:r>
            <a:endParaRPr lang="de-DE" sz="3300" dirty="0">
              <a:solidFill>
                <a:srgbClr val="101F7A"/>
              </a:solidFill>
              <a:latin typeface="Droid Sans" panose="020B0606030804020204"/>
              <a:ea typeface="Droid Serif" panose="02020600060500020200" pitchFamily="18" charset="0"/>
              <a:cs typeface="Droid Serif" panose="02020600060500020200" pitchFamily="18" charset="0"/>
            </a:endParaRPr>
          </a:p>
          <a:p>
            <a:pPr marL="0" indent="0" algn="ctr">
              <a:buNone/>
            </a:pPr>
            <a:r>
              <a:rPr lang="de-DE" dirty="0">
                <a:latin typeface="Droid Sans"/>
              </a:rPr>
              <a:t>Allgemeine Informationen zum Projekt und Werkzeug</a:t>
            </a:r>
          </a:p>
          <a:p>
            <a:pPr marL="0" indent="0" algn="ctr">
              <a:buNone/>
            </a:pPr>
            <a:r>
              <a:rPr lang="de-DE" sz="2400" dirty="0">
                <a:latin typeface="Droid Sans"/>
              </a:rPr>
              <a:t>Stand 09.01.2020</a:t>
            </a:r>
          </a:p>
          <a:p>
            <a:pPr marL="0" indent="0" algn="ctr">
              <a:buNone/>
            </a:pPr>
            <a:r>
              <a:rPr lang="en-US" dirty="0">
                <a:solidFill>
                  <a:srgbClr val="101F7A"/>
                </a:solidFill>
                <a:ea typeface="Droid Serif" panose="02020600060500020200" pitchFamily="18" charset="0"/>
                <a:cs typeface="Droid Serif" panose="02020600060500020200" pitchFamily="18" charset="0"/>
                <a:hlinkClick r:id="rId2"/>
              </a:rPr>
              <a:t>rdmorganiser.github.io</a:t>
            </a:r>
            <a:endParaRPr lang="en-US" dirty="0">
              <a:solidFill>
                <a:srgbClr val="101F7A"/>
              </a:solidFill>
              <a:ea typeface="Droid Serif" panose="02020600060500020200" pitchFamily="18" charset="0"/>
              <a:cs typeface="Droid Serif" panose="02020600060500020200" pitchFamily="18" charset="0"/>
            </a:endParaRPr>
          </a:p>
          <a:p>
            <a:pPr marL="0" indent="0" algn="ctr">
              <a:buNone/>
            </a:pPr>
            <a:r>
              <a:rPr lang="en-US" dirty="0">
                <a:solidFill>
                  <a:srgbClr val="101F7A"/>
                </a:solidFill>
                <a:ea typeface="Droid Serif" panose="02020600060500020200" pitchFamily="18" charset="0"/>
                <a:cs typeface="Droid Serif" panose="02020600060500020200" pitchFamily="18" charset="0"/>
                <a:hlinkClick r:id="rId3"/>
              </a:rPr>
              <a:t>@</a:t>
            </a:r>
            <a:r>
              <a:rPr lang="en-US" dirty="0" err="1">
                <a:solidFill>
                  <a:srgbClr val="101F7A"/>
                </a:solidFill>
                <a:ea typeface="Droid Serif" panose="02020600060500020200" pitchFamily="18" charset="0"/>
                <a:cs typeface="Droid Serif" panose="02020600060500020200" pitchFamily="18" charset="0"/>
                <a:hlinkClick r:id="rId3"/>
              </a:rPr>
              <a:t>rdmorganiser</a:t>
            </a:r>
            <a:endParaRPr lang="de-DE" dirty="0">
              <a:solidFill>
                <a:srgbClr val="101F7A"/>
              </a:solidFill>
            </a:endParaRPr>
          </a:p>
        </p:txBody>
      </p:sp>
      <p:sp>
        <p:nvSpPr>
          <p:cNvPr id="4" name="Foliennummernplatzhalter 3"/>
          <p:cNvSpPr>
            <a:spLocks noGrp="1"/>
          </p:cNvSpPr>
          <p:nvPr>
            <p:ph type="sldNum" sz="quarter" idx="12"/>
          </p:nvPr>
        </p:nvSpPr>
        <p:spPr/>
        <p:txBody>
          <a:bodyPr/>
          <a:lstStyle/>
          <a:p>
            <a:fld id="{DDC2525F-42EE-4C63-9799-7337CC5A6553}" type="slidenum">
              <a:rPr lang="de-DE" smtClean="0"/>
              <a:t>1</a:t>
            </a:fld>
            <a:endParaRPr lang="de-DE" dirty="0"/>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243" y="875048"/>
            <a:ext cx="2634915" cy="2634915"/>
          </a:xfrm>
          <a:prstGeom prst="rect">
            <a:avLst/>
          </a:prstGeom>
        </p:spPr>
      </p:pic>
      <p:pic>
        <p:nvPicPr>
          <p:cNvPr id="6" name="Grafik 5">
            <a:extLst>
              <a:ext uri="{FF2B5EF4-FFF2-40B4-BE49-F238E27FC236}">
                <a16:creationId xmlns:a16="http://schemas.microsoft.com/office/drawing/2014/main" id="{E49CFDE6-9311-4B6E-B232-D5BE1941DB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8628" y="278928"/>
            <a:ext cx="2743201" cy="576150"/>
          </a:xfrm>
          <a:prstGeom prst="rect">
            <a:avLst/>
          </a:prstGeom>
        </p:spPr>
      </p:pic>
      <p:sp>
        <p:nvSpPr>
          <p:cNvPr id="2" name="Rechteck 1">
            <a:extLst>
              <a:ext uri="{FF2B5EF4-FFF2-40B4-BE49-F238E27FC236}">
                <a16:creationId xmlns:a16="http://schemas.microsoft.com/office/drawing/2014/main" id="{8BE7A7EA-B2EB-4DA7-93BF-7A2945D4F09B}"/>
              </a:ext>
            </a:extLst>
          </p:cNvPr>
          <p:cNvSpPr/>
          <p:nvPr/>
        </p:nvSpPr>
        <p:spPr>
          <a:xfrm>
            <a:off x="296783" y="6432128"/>
            <a:ext cx="10768883" cy="276999"/>
          </a:xfrm>
          <a:prstGeom prst="rect">
            <a:avLst/>
          </a:prstGeom>
        </p:spPr>
        <p:txBody>
          <a:bodyPr wrap="square">
            <a:spAutoFit/>
          </a:bodyPr>
          <a:lstStyle/>
          <a:p>
            <a:r>
              <a:rPr lang="de-DE" sz="1200" i="1" dirty="0">
                <a:solidFill>
                  <a:srgbClr val="78909C"/>
                </a:solidFill>
                <a:latin typeface="Arial" panose="020B0604020202020204" pitchFamily="34" charset="0"/>
              </a:rPr>
              <a:t>Soweit nicht anders angegeben stehen die Inhalte der Folien unter einer </a:t>
            </a:r>
            <a:r>
              <a:rPr lang="de-DE" sz="1200" i="1" dirty="0">
                <a:solidFill>
                  <a:srgbClr val="78909C"/>
                </a:solidFill>
                <a:latin typeface="Arial" panose="020B0604020202020204" pitchFamily="34" charset="0"/>
                <a:hlinkClick r:id="rId6"/>
              </a:rPr>
              <a:t>CCO-Lizenz</a:t>
            </a:r>
            <a:r>
              <a:rPr lang="de-DE" sz="1200" i="1" dirty="0">
                <a:solidFill>
                  <a:srgbClr val="78909C"/>
                </a:solidFill>
                <a:latin typeface="Arial" panose="020B0604020202020204" pitchFamily="34" charset="0"/>
              </a:rPr>
              <a:t>. Sie können Sie gerne im Rahmen Ihrer Präsentationen verwenden.</a:t>
            </a:r>
            <a:endParaRPr lang="de-DE" sz="1200" dirty="0"/>
          </a:p>
        </p:txBody>
      </p:sp>
      <p:pic>
        <p:nvPicPr>
          <p:cNvPr id="7" name="Grafik 6">
            <a:extLst>
              <a:ext uri="{FF2B5EF4-FFF2-40B4-BE49-F238E27FC236}">
                <a16:creationId xmlns:a16="http://schemas.microsoft.com/office/drawing/2014/main" id="{595075EB-5E5C-47D4-9294-B3201C2CC0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2329" y="546896"/>
            <a:ext cx="1377063" cy="770650"/>
          </a:xfrm>
          <a:prstGeom prst="rect">
            <a:avLst/>
          </a:prstGeom>
        </p:spPr>
      </p:pic>
      <p:pic>
        <p:nvPicPr>
          <p:cNvPr id="8" name="Grafik 7">
            <a:extLst>
              <a:ext uri="{FF2B5EF4-FFF2-40B4-BE49-F238E27FC236}">
                <a16:creationId xmlns:a16="http://schemas.microsoft.com/office/drawing/2014/main" id="{3CB16D2A-873D-4874-ACAD-7255BA3441D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7917" y="152792"/>
            <a:ext cx="1730057" cy="605608"/>
          </a:xfrm>
          <a:prstGeom prst="rect">
            <a:avLst/>
          </a:prstGeom>
        </p:spPr>
      </p:pic>
      <p:pic>
        <p:nvPicPr>
          <p:cNvPr id="9" name="Grafik 8">
            <a:extLst>
              <a:ext uri="{FF2B5EF4-FFF2-40B4-BE49-F238E27FC236}">
                <a16:creationId xmlns:a16="http://schemas.microsoft.com/office/drawing/2014/main" id="{4F46C11A-C824-490A-8465-F05C1578C38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3051" y="1186391"/>
            <a:ext cx="1111030" cy="511319"/>
          </a:xfrm>
          <a:prstGeom prst="rect">
            <a:avLst/>
          </a:prstGeom>
        </p:spPr>
      </p:pic>
    </p:spTree>
    <p:extLst>
      <p:ext uri="{BB962C8B-B14F-4D97-AF65-F5344CB8AC3E}">
        <p14:creationId xmlns:p14="http://schemas.microsoft.com/office/powerpoint/2010/main" val="309535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4850" y="268290"/>
            <a:ext cx="10515600" cy="849313"/>
          </a:xfrm>
        </p:spPr>
        <p:txBody>
          <a:bodyPr>
            <a:normAutofit/>
          </a:bodyPr>
          <a:lstStyle/>
          <a:p>
            <a:r>
              <a:rPr lang="de-DE" sz="4000" dirty="0">
                <a:solidFill>
                  <a:srgbClr val="101F7A"/>
                </a:solidFill>
                <a:latin typeface="Droid Sans"/>
                <a:ea typeface="Droid Serif" panose="02020600060500020200" pitchFamily="18" charset="0"/>
                <a:cs typeface="Droid Serif" panose="02020600060500020200" pitchFamily="18" charset="0"/>
              </a:rPr>
              <a:t>RDMO-Datenmodell</a:t>
            </a:r>
          </a:p>
        </p:txBody>
      </p:sp>
      <p:sp>
        <p:nvSpPr>
          <p:cNvPr id="3" name="Inhaltsplatzhalter 2"/>
          <p:cNvSpPr>
            <a:spLocks noGrp="1"/>
          </p:cNvSpPr>
          <p:nvPr>
            <p:ph idx="1"/>
          </p:nvPr>
        </p:nvSpPr>
        <p:spPr>
          <a:xfrm>
            <a:off x="1676400" y="2682880"/>
            <a:ext cx="10515600" cy="4351338"/>
          </a:xfrm>
        </p:spPr>
        <p:txBody>
          <a:bodyPr>
            <a:normAutofit/>
          </a:bodyPr>
          <a:lstStyle/>
          <a:p>
            <a:endParaRPr lang="de-DE" dirty="0"/>
          </a:p>
          <a:p>
            <a:pPr marL="457200" lvl="1" indent="0">
              <a:buNone/>
            </a:pPr>
            <a:endParaRPr lang="de-DE" dirty="0"/>
          </a:p>
          <a:p>
            <a:pPr marL="457200" lvl="1" indent="0">
              <a:buNone/>
            </a:pPr>
            <a:endParaRPr lang="de-DE" dirty="0"/>
          </a:p>
          <a:p>
            <a:pPr lvl="1"/>
            <a:endParaRPr lang="de-DE" dirty="0"/>
          </a:p>
          <a:p>
            <a:pPr lvl="1"/>
            <a:endParaRPr lang="de-DE" dirty="0"/>
          </a:p>
        </p:txBody>
      </p:sp>
      <p:sp>
        <p:nvSpPr>
          <p:cNvPr id="4" name="Foliennummernplatzhalter 3"/>
          <p:cNvSpPr>
            <a:spLocks noGrp="1"/>
          </p:cNvSpPr>
          <p:nvPr>
            <p:ph type="sldNum" sz="quarter" idx="12"/>
          </p:nvPr>
        </p:nvSpPr>
        <p:spPr/>
        <p:txBody>
          <a:bodyPr/>
          <a:lstStyle/>
          <a:p>
            <a:fld id="{DDC2525F-42EE-4C63-9799-7337CC5A6553}" type="slidenum">
              <a:rPr lang="de-DE" smtClean="0"/>
              <a:t>10</a:t>
            </a:fld>
            <a:endParaRPr lang="de-DE"/>
          </a:p>
        </p:txBody>
      </p:sp>
      <p:pic>
        <p:nvPicPr>
          <p:cNvPr id="5" name="image1.png">
            <a:extLst>
              <a:ext uri="{FF2B5EF4-FFF2-40B4-BE49-F238E27FC236}">
                <a16:creationId xmlns:a16="http://schemas.microsoft.com/office/drawing/2014/main" id="{0390C207-DB04-40F5-BCA8-1C366683E873}"/>
              </a:ext>
            </a:extLst>
          </p:cNvPr>
          <p:cNvPicPr/>
          <p:nvPr/>
        </p:nvPicPr>
        <p:blipFill>
          <a:blip r:embed="rId2"/>
          <a:srcRect/>
          <a:stretch>
            <a:fillRect/>
          </a:stretch>
        </p:blipFill>
        <p:spPr>
          <a:xfrm>
            <a:off x="2386013" y="1145129"/>
            <a:ext cx="7586662" cy="5507037"/>
          </a:xfrm>
          <a:prstGeom prst="rect">
            <a:avLst/>
          </a:prstGeom>
          <a:ln/>
        </p:spPr>
      </p:pic>
      <p:cxnSp>
        <p:nvCxnSpPr>
          <p:cNvPr id="7" name="Gerade Verbindung mit Pfeil 6">
            <a:extLst>
              <a:ext uri="{FF2B5EF4-FFF2-40B4-BE49-F238E27FC236}">
                <a16:creationId xmlns:a16="http://schemas.microsoft.com/office/drawing/2014/main" id="{55B82C6B-0DBA-4769-A383-A52A16030E2C}"/>
              </a:ext>
            </a:extLst>
          </p:cNvPr>
          <p:cNvCxnSpPr/>
          <p:nvPr/>
        </p:nvCxnSpPr>
        <p:spPr>
          <a:xfrm flipH="1">
            <a:off x="3200400" y="2370514"/>
            <a:ext cx="757238" cy="714375"/>
          </a:xfrm>
          <a:prstGeom prst="straightConnector1">
            <a:avLst/>
          </a:prstGeom>
          <a:ln w="79375">
            <a:solidFill>
              <a:srgbClr val="101F7A"/>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EC347B07-924C-43EE-A86F-A653370BAC7E}"/>
              </a:ext>
            </a:extLst>
          </p:cNvPr>
          <p:cNvCxnSpPr/>
          <p:nvPr/>
        </p:nvCxnSpPr>
        <p:spPr>
          <a:xfrm flipH="1">
            <a:off x="6555581" y="4861390"/>
            <a:ext cx="757238" cy="714375"/>
          </a:xfrm>
          <a:prstGeom prst="straightConnector1">
            <a:avLst/>
          </a:prstGeom>
          <a:ln w="79375">
            <a:solidFill>
              <a:srgbClr val="101F7A"/>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99C1A2A3-9D92-4520-8A83-5885049F5A01}"/>
              </a:ext>
            </a:extLst>
          </p:cNvPr>
          <p:cNvCxnSpPr/>
          <p:nvPr/>
        </p:nvCxnSpPr>
        <p:spPr>
          <a:xfrm flipH="1">
            <a:off x="9224962" y="1666405"/>
            <a:ext cx="757238" cy="714375"/>
          </a:xfrm>
          <a:prstGeom prst="straightConnector1">
            <a:avLst/>
          </a:prstGeom>
          <a:ln w="79375">
            <a:solidFill>
              <a:srgbClr val="101F7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9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4850" y="200025"/>
            <a:ext cx="10515600" cy="907610"/>
          </a:xfrm>
        </p:spPr>
        <p:txBody>
          <a:bodyPr>
            <a:normAutofit/>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RDMO-Nutzerverwaltung</a:t>
            </a:r>
          </a:p>
        </p:txBody>
      </p:sp>
      <p:sp>
        <p:nvSpPr>
          <p:cNvPr id="3" name="Inhaltsplatzhalter 2"/>
          <p:cNvSpPr>
            <a:spLocks noGrp="1"/>
          </p:cNvSpPr>
          <p:nvPr>
            <p:ph idx="1"/>
          </p:nvPr>
        </p:nvSpPr>
        <p:spPr>
          <a:xfrm>
            <a:off x="704850" y="1447140"/>
            <a:ext cx="10515600" cy="2184839"/>
          </a:xfrm>
        </p:spPr>
        <p:txBody>
          <a:bodyPr>
            <a:noAutofit/>
          </a:bodyPr>
          <a:lstStyle/>
          <a:p>
            <a:r>
              <a:rPr lang="de-DE" sz="2600" dirty="0">
                <a:latin typeface="Droid Sans" panose="020B0606030804020204" pitchFamily="34" charset="0"/>
                <a:ea typeface="Droid Sans" panose="020B0606030804020204" pitchFamily="34" charset="0"/>
                <a:cs typeface="Droid Sans" panose="020B0606030804020204" pitchFamily="34" charset="0"/>
              </a:rPr>
              <a:t>Eigene Nutzerverwaltung</a:t>
            </a:r>
          </a:p>
          <a:p>
            <a:r>
              <a:rPr lang="de-DE" sz="2600" dirty="0">
                <a:latin typeface="Droid Sans" panose="020B0606030804020204" pitchFamily="34" charset="0"/>
                <a:ea typeface="Droid Sans" panose="020B0606030804020204" pitchFamily="34" charset="0"/>
                <a:cs typeface="Droid Sans" panose="020B0606030804020204" pitchFamily="34" charset="0"/>
              </a:rPr>
              <a:t>Authentifizierungsschnittstellen (LDAP, </a:t>
            </a:r>
            <a:r>
              <a:rPr lang="de-DE" sz="2600" dirty="0" err="1">
                <a:latin typeface="Droid Sans" panose="020B0606030804020204" pitchFamily="34" charset="0"/>
                <a:ea typeface="Droid Sans" panose="020B0606030804020204" pitchFamily="34" charset="0"/>
                <a:cs typeface="Droid Sans" panose="020B0606030804020204" pitchFamily="34" charset="0"/>
              </a:rPr>
              <a:t>Shibboleth</a:t>
            </a:r>
            <a:r>
              <a:rPr lang="de-DE" sz="2600" dirty="0">
                <a:latin typeface="Droid Sans" panose="020B0606030804020204" pitchFamily="34" charset="0"/>
                <a:ea typeface="Droid Sans" panose="020B0606030804020204" pitchFamily="34" charset="0"/>
                <a:cs typeface="Droid Sans" panose="020B0606030804020204" pitchFamily="34" charset="0"/>
              </a:rPr>
              <a:t>, OAuth2)</a:t>
            </a:r>
          </a:p>
          <a:p>
            <a:pPr>
              <a:buFont typeface="Wingdings" panose="05000000000000000000" pitchFamily="2" charset="2"/>
              <a:buChar char="ü"/>
            </a:pPr>
            <a:r>
              <a:rPr lang="de-DE" sz="2600" b="1" dirty="0">
                <a:latin typeface="Droid Sans" panose="020B0606030804020204" pitchFamily="34" charset="0"/>
                <a:ea typeface="Droid Sans" panose="020B0606030804020204" pitchFamily="34" charset="0"/>
                <a:cs typeface="Droid Sans" panose="020B0606030804020204" pitchFamily="34" charset="0"/>
              </a:rPr>
              <a:t>Alle Daten bleiben in der Hoheit der Einrichtung (Datenschutz)</a:t>
            </a:r>
          </a:p>
          <a:p>
            <a:pPr>
              <a:buFont typeface="Wingdings" panose="05000000000000000000" pitchFamily="2" charset="2"/>
              <a:buChar char="ü"/>
            </a:pPr>
            <a:r>
              <a:rPr lang="de-DE" sz="2600" b="1" dirty="0">
                <a:latin typeface="Droid Sans" panose="020B0606030804020204" pitchFamily="34" charset="0"/>
                <a:ea typeface="Droid Sans" panose="020B0606030804020204" pitchFamily="34" charset="0"/>
                <a:cs typeface="Droid Sans" panose="020B0606030804020204" pitchFamily="34" charset="0"/>
              </a:rPr>
              <a:t>Einbeziehung der Community in Weiterentwicklung und Pflege der Software und der Fragenkataloge</a:t>
            </a:r>
          </a:p>
        </p:txBody>
      </p:sp>
      <p:sp>
        <p:nvSpPr>
          <p:cNvPr id="4" name="Foliennummernplatzhalter 3"/>
          <p:cNvSpPr>
            <a:spLocks noGrp="1"/>
          </p:cNvSpPr>
          <p:nvPr>
            <p:ph type="sldNum" sz="quarter" idx="12"/>
          </p:nvPr>
        </p:nvSpPr>
        <p:spPr/>
        <p:txBody>
          <a:bodyPr/>
          <a:lstStyle/>
          <a:p>
            <a:fld id="{DDC2525F-42EE-4C63-9799-7337CC5A6553}" type="slidenum">
              <a:rPr lang="de-DE" smtClean="0"/>
              <a:t>11</a:t>
            </a:fld>
            <a:endParaRPr lang="de-DE"/>
          </a:p>
        </p:txBody>
      </p:sp>
    </p:spTree>
    <p:extLst>
      <p:ext uri="{BB962C8B-B14F-4D97-AF65-F5344CB8AC3E}">
        <p14:creationId xmlns:p14="http://schemas.microsoft.com/office/powerpoint/2010/main" val="417894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C94EE012-EEED-4448-8A02-A17C1F8301C7}"/>
              </a:ext>
            </a:extLst>
          </p:cNvPr>
          <p:cNvSpPr>
            <a:spLocks noGrp="1"/>
          </p:cNvSpPr>
          <p:nvPr>
            <p:ph idx="1"/>
          </p:nvPr>
        </p:nvSpPr>
        <p:spPr>
          <a:xfrm>
            <a:off x="695322" y="1403350"/>
            <a:ext cx="11344278" cy="5318125"/>
          </a:xfrm>
        </p:spPr>
        <p:txBody>
          <a:bodyPr>
            <a:normAutofit fontScale="85000" lnSpcReduction="20000"/>
          </a:bodyPr>
          <a:lstStyle/>
          <a:p>
            <a:r>
              <a:rPr lang="de-DE" sz="3100" dirty="0">
                <a:latin typeface="Droid Sans" panose="020B0606030804020204"/>
              </a:rPr>
              <a:t>Erfassung aller relevanten Informationen für ein nachhaltiges Datenmanagement </a:t>
            </a:r>
          </a:p>
          <a:p>
            <a:pPr lvl="1"/>
            <a:r>
              <a:rPr lang="de-DE" sz="3100" dirty="0">
                <a:latin typeface="Droid Sans" panose="020B0606030804020204"/>
              </a:rPr>
              <a:t>Strukturiertes Interview (Fragenkatalog)</a:t>
            </a:r>
          </a:p>
          <a:p>
            <a:pPr lvl="1"/>
            <a:r>
              <a:rPr lang="de-DE" sz="3100" dirty="0">
                <a:latin typeface="Droid Sans" panose="020B0606030804020204"/>
              </a:rPr>
              <a:t>Überspringen redundanter Fragen</a:t>
            </a:r>
          </a:p>
          <a:p>
            <a:pPr lvl="1"/>
            <a:r>
              <a:rPr lang="de-DE" sz="3100" dirty="0">
                <a:latin typeface="Droid Sans" panose="020B0606030804020204"/>
              </a:rPr>
              <a:t>Ausgabe eines textuellen DM-Plans</a:t>
            </a:r>
          </a:p>
          <a:p>
            <a:pPr lvl="1"/>
            <a:r>
              <a:rPr lang="de-DE" sz="3100" dirty="0">
                <a:latin typeface="Droid Sans" panose="020B0606030804020204"/>
              </a:rPr>
              <a:t>Ausgabe von anstehenden Aufgaben</a:t>
            </a:r>
          </a:p>
          <a:p>
            <a:pPr lvl="1"/>
            <a:r>
              <a:rPr lang="de-DE" sz="3100" dirty="0">
                <a:latin typeface="Droid Sans" panose="020B0606030804020204"/>
              </a:rPr>
              <a:t>Schnittstellen zu anderen Tools</a:t>
            </a:r>
          </a:p>
          <a:p>
            <a:r>
              <a:rPr lang="de-DE" sz="3100" dirty="0">
                <a:latin typeface="Droid Sans" panose="020B0606030804020204"/>
              </a:rPr>
              <a:t>Grundlage </a:t>
            </a:r>
            <a:r>
              <a:rPr lang="de-DE" sz="3100" b="1" dirty="0">
                <a:solidFill>
                  <a:srgbClr val="101F7A"/>
                </a:solidFill>
                <a:latin typeface="Droid Sans" panose="020B0606030804020204"/>
              </a:rPr>
              <a:t>RDMO-Domänenmodell</a:t>
            </a:r>
            <a:r>
              <a:rPr lang="de-DE" sz="3100" dirty="0">
                <a:latin typeface="Droid Sans" panose="020B0606030804020204"/>
              </a:rPr>
              <a:t> (Attribute mit eindeutigen Bezeichnungen = semantische Interoperabilität) </a:t>
            </a:r>
          </a:p>
          <a:p>
            <a:r>
              <a:rPr lang="de-DE" sz="3100" dirty="0">
                <a:latin typeface="Droid Sans" panose="020B0606030804020204"/>
              </a:rPr>
              <a:t>Import und Export von Projekten zwischen verschiedenen RDMO-Instanzen</a:t>
            </a:r>
          </a:p>
          <a:p>
            <a:r>
              <a:rPr lang="de-DE" sz="3100" dirty="0">
                <a:latin typeface="Droid Sans" panose="020B0606030804020204"/>
              </a:rPr>
              <a:t>Momentan: Vereinfachung des RDMO-Domänenmodells &gt; Erarbeitung RDMO-Metadatenmodell </a:t>
            </a:r>
          </a:p>
          <a:p>
            <a:pPr lvl="1"/>
            <a:r>
              <a:rPr lang="de-DE" sz="3100" dirty="0">
                <a:latin typeface="Droid Sans" panose="020B0606030804020204"/>
              </a:rPr>
              <a:t>mit Hinsicht auf </a:t>
            </a:r>
            <a:r>
              <a:rPr lang="de-DE" sz="3100" dirty="0" err="1">
                <a:latin typeface="Droid Sans" panose="020B0606030804020204"/>
              </a:rPr>
              <a:t>DataCite</a:t>
            </a:r>
            <a:endParaRPr lang="de-DE" sz="3100" dirty="0">
              <a:latin typeface="Droid Sans" panose="020B0606030804020204"/>
            </a:endParaRPr>
          </a:p>
          <a:p>
            <a:pPr lvl="1"/>
            <a:r>
              <a:rPr lang="de-DE" sz="3100" dirty="0">
                <a:latin typeface="Droid Sans" panose="020B0606030804020204"/>
              </a:rPr>
              <a:t>RDA-Interest Group </a:t>
            </a:r>
            <a:r>
              <a:rPr lang="de-DE" sz="3100" dirty="0" err="1">
                <a:latin typeface="Droid Sans" panose="020B0606030804020204"/>
              </a:rPr>
              <a:t>Active</a:t>
            </a:r>
            <a:r>
              <a:rPr lang="de-DE" sz="3100" dirty="0">
                <a:latin typeface="Droid Sans" panose="020B0606030804020204"/>
              </a:rPr>
              <a:t> </a:t>
            </a:r>
            <a:r>
              <a:rPr lang="de-DE" sz="3100" dirty="0" err="1">
                <a:latin typeface="Droid Sans" panose="020B0606030804020204"/>
              </a:rPr>
              <a:t>Metadata</a:t>
            </a:r>
            <a:r>
              <a:rPr lang="de-DE" sz="3100" dirty="0">
                <a:latin typeface="Droid Sans" panose="020B0606030804020204"/>
              </a:rPr>
              <a:t> Plans</a:t>
            </a:r>
          </a:p>
          <a:p>
            <a:r>
              <a:rPr lang="de-DE" sz="3100" dirty="0">
                <a:latin typeface="Droid Sans" panose="020B0606030804020204"/>
              </a:rPr>
              <a:t>Geplant: Bereitstellung und Begleitdokumentation</a:t>
            </a:r>
          </a:p>
        </p:txBody>
      </p:sp>
      <p:sp>
        <p:nvSpPr>
          <p:cNvPr id="4" name="Foliennummernplatzhalter 3">
            <a:extLst>
              <a:ext uri="{FF2B5EF4-FFF2-40B4-BE49-F238E27FC236}">
                <a16:creationId xmlns:a16="http://schemas.microsoft.com/office/drawing/2014/main" id="{FF68EAAD-7D6C-45A3-BCEC-60571ABFFEBE}"/>
              </a:ext>
            </a:extLst>
          </p:cNvPr>
          <p:cNvSpPr>
            <a:spLocks noGrp="1"/>
          </p:cNvSpPr>
          <p:nvPr>
            <p:ph type="sldNum" sz="quarter" idx="12"/>
          </p:nvPr>
        </p:nvSpPr>
        <p:spPr/>
        <p:txBody>
          <a:bodyPr/>
          <a:lstStyle/>
          <a:p>
            <a:fld id="{DDC2525F-42EE-4C63-9799-7337CC5A6553}" type="slidenum">
              <a:rPr lang="de-DE" smtClean="0"/>
              <a:t>12</a:t>
            </a:fld>
            <a:endParaRPr lang="de-DE"/>
          </a:p>
        </p:txBody>
      </p:sp>
      <p:sp>
        <p:nvSpPr>
          <p:cNvPr id="5" name="Titel 1">
            <a:extLst>
              <a:ext uri="{FF2B5EF4-FFF2-40B4-BE49-F238E27FC236}">
                <a16:creationId xmlns:a16="http://schemas.microsoft.com/office/drawing/2014/main" id="{075A1737-750B-4A91-A08B-985119BEC7CF}"/>
              </a:ext>
            </a:extLst>
          </p:cNvPr>
          <p:cNvSpPr txBox="1">
            <a:spLocks/>
          </p:cNvSpPr>
          <p:nvPr/>
        </p:nvSpPr>
        <p:spPr>
          <a:xfrm>
            <a:off x="742948" y="392112"/>
            <a:ext cx="10515600" cy="7572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RDMO-Metadatenmodell</a:t>
            </a:r>
          </a:p>
        </p:txBody>
      </p:sp>
    </p:spTree>
    <p:extLst>
      <p:ext uri="{BB962C8B-B14F-4D97-AF65-F5344CB8AC3E}">
        <p14:creationId xmlns:p14="http://schemas.microsoft.com/office/powerpoint/2010/main" val="240199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2685B5-897D-446C-ABB9-F07A7E9E4272}"/>
              </a:ext>
            </a:extLst>
          </p:cNvPr>
          <p:cNvSpPr>
            <a:spLocks noGrp="1"/>
          </p:cNvSpPr>
          <p:nvPr>
            <p:ph type="title"/>
          </p:nvPr>
        </p:nvSpPr>
        <p:spPr/>
        <p:txBody>
          <a:bodyPr/>
          <a:lstStyle/>
          <a:p>
            <a:pPr algn="ctr"/>
            <a:r>
              <a:rPr lang="de-DE" dirty="0"/>
              <a:t>RDMO „Nutzertour“</a:t>
            </a:r>
          </a:p>
        </p:txBody>
      </p:sp>
      <p:sp>
        <p:nvSpPr>
          <p:cNvPr id="4" name="Foliennummernplatzhalter 3">
            <a:extLst>
              <a:ext uri="{FF2B5EF4-FFF2-40B4-BE49-F238E27FC236}">
                <a16:creationId xmlns:a16="http://schemas.microsoft.com/office/drawing/2014/main" id="{34308DAE-43B1-4F6A-B6F6-2111B7DDA78D}"/>
              </a:ext>
            </a:extLst>
          </p:cNvPr>
          <p:cNvSpPr>
            <a:spLocks noGrp="1"/>
          </p:cNvSpPr>
          <p:nvPr>
            <p:ph type="sldNum" sz="quarter" idx="12"/>
          </p:nvPr>
        </p:nvSpPr>
        <p:spPr/>
        <p:txBody>
          <a:bodyPr/>
          <a:lstStyle/>
          <a:p>
            <a:fld id="{DDC2525F-42EE-4C63-9799-7337CC5A6553}" type="slidenum">
              <a:rPr lang="de-DE" smtClean="0"/>
              <a:t>13</a:t>
            </a:fld>
            <a:endParaRPr lang="de-DE"/>
          </a:p>
        </p:txBody>
      </p:sp>
    </p:spTree>
    <p:extLst>
      <p:ext uri="{BB962C8B-B14F-4D97-AF65-F5344CB8AC3E}">
        <p14:creationId xmlns:p14="http://schemas.microsoft.com/office/powerpoint/2010/main" val="217384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lgn="ctr">
              <a:buNone/>
            </a:pPr>
            <a:r>
              <a:rPr lang="de-DE" sz="5400" dirty="0">
                <a:solidFill>
                  <a:schemeClr val="bg1"/>
                </a:solidFill>
                <a:latin typeface="+mj-lt"/>
                <a:ea typeface="Droid Serif" panose="02020600060500020200" pitchFamily="18" charset="0"/>
                <a:cs typeface="Droid Serif" panose="02020600060500020200" pitchFamily="18" charset="0"/>
              </a:rPr>
              <a:t>RDMO-Tour </a:t>
            </a:r>
          </a:p>
          <a:p>
            <a:pPr marL="0" indent="0" algn="ctr">
              <a:buNone/>
            </a:pPr>
            <a:r>
              <a:rPr lang="de-DE" sz="4000" dirty="0">
                <a:solidFill>
                  <a:schemeClr val="bg1"/>
                </a:solidFill>
                <a:latin typeface="+mj-lt"/>
                <a:ea typeface="Droid Serif" panose="02020600060500020200" pitchFamily="18" charset="0"/>
                <a:cs typeface="Droid Serif" panose="02020600060500020200" pitchFamily="18" charset="0"/>
              </a:rPr>
              <a:t>Nutzerperspektive</a:t>
            </a:r>
          </a:p>
          <a:p>
            <a:pPr marL="0" indent="0" algn="ctr">
              <a:buNone/>
            </a:pPr>
            <a:endParaRPr lang="de-DE" sz="4400" dirty="0">
              <a:solidFill>
                <a:schemeClr val="bg1"/>
              </a:solidFill>
              <a:latin typeface="Droid Sans" panose="020B0606030804020204"/>
              <a:ea typeface="Droid Serif" panose="02020600060500020200" pitchFamily="18" charset="0"/>
              <a:cs typeface="Droid Serif" panose="02020600060500020200" pitchFamily="18" charset="0"/>
            </a:endParaRPr>
          </a:p>
          <a:p>
            <a:pPr marL="0" indent="0" algn="ctr">
              <a:buNone/>
            </a:pPr>
            <a:r>
              <a:rPr lang="de-DE" sz="4000" dirty="0">
                <a:solidFill>
                  <a:schemeClr val="bg1"/>
                </a:solidFill>
                <a:ea typeface="Droid Serif" panose="02020600060500020200" pitchFamily="18" charset="0"/>
                <a:cs typeface="Droid Serif" panose="02020600060500020200" pitchFamily="18" charset="0"/>
                <a:hlinkClick r:id="rId2">
                  <a:extLst>
                    <a:ext uri="{A12FA001-AC4F-418D-AE19-62706E023703}">
                      <ahyp:hlinkClr xmlns:ahyp="http://schemas.microsoft.com/office/drawing/2018/hyperlinkcolor" val="tx"/>
                    </a:ext>
                  </a:extLst>
                </a:hlinkClick>
              </a:rPr>
              <a:t>rdmo.aip.de</a:t>
            </a:r>
            <a:endParaRPr lang="de-DE" sz="4000" dirty="0">
              <a:solidFill>
                <a:schemeClr val="bg1"/>
              </a:solidFill>
              <a:ea typeface="Droid Serif" panose="02020600060500020200" pitchFamily="18" charset="0"/>
              <a:cs typeface="Droid Serif" panose="02020600060500020200" pitchFamily="18" charset="0"/>
            </a:endParaRPr>
          </a:p>
        </p:txBody>
      </p:sp>
      <p:sp>
        <p:nvSpPr>
          <p:cNvPr id="4" name="Foliennummernplatzhalter 3"/>
          <p:cNvSpPr>
            <a:spLocks noGrp="1"/>
          </p:cNvSpPr>
          <p:nvPr>
            <p:ph type="sldNum" sz="quarter" idx="12"/>
          </p:nvPr>
        </p:nvSpPr>
        <p:spPr/>
        <p:txBody>
          <a:bodyPr/>
          <a:lstStyle/>
          <a:p>
            <a:fld id="{DDC2525F-42EE-4C63-9799-7337CC5A6553}" type="slidenum">
              <a:rPr lang="de-DE" smtClean="0"/>
              <a:t>14</a:t>
            </a:fld>
            <a:endParaRPr lang="de-DE"/>
          </a:p>
        </p:txBody>
      </p:sp>
    </p:spTree>
    <p:extLst>
      <p:ext uri="{BB962C8B-B14F-4D97-AF65-F5344CB8AC3E}">
        <p14:creationId xmlns:p14="http://schemas.microsoft.com/office/powerpoint/2010/main" val="164966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C2525F-42EE-4C63-9799-7337CC5A6553}"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Inhaltsplatzhalter 4">
            <a:extLst>
              <a:ext uri="{FF2B5EF4-FFF2-40B4-BE49-F238E27FC236}">
                <a16:creationId xmlns:a16="http://schemas.microsoft.com/office/drawing/2014/main" id="{25C59144-41FA-4C05-9876-D49E41D01504}"/>
              </a:ext>
            </a:extLst>
          </p:cNvPr>
          <p:cNvSpPr>
            <a:spLocks noGrp="1"/>
          </p:cNvSpPr>
          <p:nvPr>
            <p:ph idx="1"/>
          </p:nvPr>
        </p:nvSpPr>
        <p:spPr>
          <a:xfrm>
            <a:off x="742950" y="1454150"/>
            <a:ext cx="10515600" cy="4351338"/>
          </a:xfrm>
        </p:spPr>
        <p:txBody>
          <a:bodyPr>
            <a:normAutofit/>
          </a:bodyPr>
          <a:lstStyle/>
          <a:p>
            <a:r>
              <a:rPr lang="de-DE" dirty="0">
                <a:solidFill>
                  <a:schemeClr val="bg1"/>
                </a:solidFill>
              </a:rPr>
              <a:t>Zugang per lokalem Account, OAuth2, LDAP Anbindung, </a:t>
            </a:r>
            <a:r>
              <a:rPr lang="de-DE" dirty="0" err="1">
                <a:solidFill>
                  <a:schemeClr val="bg1"/>
                </a:solidFill>
              </a:rPr>
              <a:t>Shibboleth</a:t>
            </a:r>
            <a:endParaRPr lang="de-DE" dirty="0">
              <a:solidFill>
                <a:schemeClr val="bg1"/>
              </a:solidFill>
            </a:endParaRPr>
          </a:p>
          <a:p>
            <a:r>
              <a:rPr lang="de-DE" dirty="0">
                <a:solidFill>
                  <a:schemeClr val="bg1"/>
                </a:solidFill>
              </a:rPr>
              <a:t>Strukturierung der Informationen zum Forschungsdatenmanagement anhand von Projekten, Kollaborationen</a:t>
            </a:r>
          </a:p>
          <a:p>
            <a:r>
              <a:rPr lang="de-DE" dirty="0">
                <a:solidFill>
                  <a:schemeClr val="bg1"/>
                </a:solidFill>
              </a:rPr>
              <a:t>Strukturiertes Interview (verschiedene Fragenkataloge: Generische Fragenkataloge &amp; Möglichkeit der Anpassung: disziplinspezifische/institutionelle Fragenkataloge und Antwortmöglichkeiten)</a:t>
            </a:r>
          </a:p>
          <a:p>
            <a:pPr lvl="1"/>
            <a:r>
              <a:rPr lang="de-DE" dirty="0">
                <a:solidFill>
                  <a:schemeClr val="bg1"/>
                </a:solidFill>
              </a:rPr>
              <a:t>Verschiedene Widgets, kontrollierte Vokabulare, Hilfetexte, Navigation</a:t>
            </a:r>
          </a:p>
          <a:p>
            <a:pPr lvl="1"/>
            <a:r>
              <a:rPr lang="de-DE" dirty="0">
                <a:solidFill>
                  <a:schemeClr val="bg1"/>
                </a:solidFill>
              </a:rPr>
              <a:t>Reiter für verschiedene Projektpartner, Datensätze, etc.</a:t>
            </a:r>
          </a:p>
          <a:p>
            <a:pPr lvl="1"/>
            <a:r>
              <a:rPr lang="de-DE" dirty="0">
                <a:solidFill>
                  <a:schemeClr val="bg1"/>
                </a:solidFill>
              </a:rPr>
              <a:t>Bedingungen und Überspringen von Fragen</a:t>
            </a:r>
          </a:p>
          <a:p>
            <a:endParaRPr lang="de-DE" dirty="0"/>
          </a:p>
        </p:txBody>
      </p:sp>
      <p:sp>
        <p:nvSpPr>
          <p:cNvPr id="6" name="Titel 1">
            <a:extLst>
              <a:ext uri="{FF2B5EF4-FFF2-40B4-BE49-F238E27FC236}">
                <a16:creationId xmlns:a16="http://schemas.microsoft.com/office/drawing/2014/main" id="{2D0BDD3F-DB23-498D-8297-E89DBBCEAFDE}"/>
              </a:ext>
            </a:extLst>
          </p:cNvPr>
          <p:cNvSpPr>
            <a:spLocks noGrp="1"/>
          </p:cNvSpPr>
          <p:nvPr>
            <p:ph type="title"/>
          </p:nvPr>
        </p:nvSpPr>
        <p:spPr>
          <a:xfrm>
            <a:off x="742950" y="137319"/>
            <a:ext cx="10515600" cy="1041400"/>
          </a:xfrm>
        </p:spPr>
        <p:txBody>
          <a:bodyPr/>
          <a:lstStyle/>
          <a:p>
            <a:r>
              <a:rPr lang="de-DE" dirty="0">
                <a:solidFill>
                  <a:schemeClr val="bg1"/>
                </a:solidFill>
                <a:ea typeface="Droid Serif" panose="02020600060500020200" pitchFamily="18" charset="0"/>
                <a:cs typeface="Droid Serif" panose="02020600060500020200" pitchFamily="18" charset="0"/>
              </a:rPr>
              <a:t>RDMO Tour Nutzerperspektive</a:t>
            </a:r>
          </a:p>
        </p:txBody>
      </p:sp>
    </p:spTree>
    <p:extLst>
      <p:ext uri="{BB962C8B-B14F-4D97-AF65-F5344CB8AC3E}">
        <p14:creationId xmlns:p14="http://schemas.microsoft.com/office/powerpoint/2010/main" val="69685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95325" y="184151"/>
            <a:ext cx="10515600" cy="882650"/>
          </a:xfrm>
        </p:spPr>
        <p:txBody>
          <a:bodyPr/>
          <a:lstStyle/>
          <a:p>
            <a:r>
              <a:rPr lang="de-DE" dirty="0">
                <a:solidFill>
                  <a:schemeClr val="bg1"/>
                </a:solidFill>
                <a:latin typeface="Calibri Light" panose="020F0302020204030204" pitchFamily="34" charset="0"/>
                <a:ea typeface="Droid Serif" panose="02020600060500020200" pitchFamily="18" charset="0"/>
                <a:cs typeface="Droid Serif" panose="02020600060500020200" pitchFamily="18" charset="0"/>
              </a:rPr>
              <a:t>RDMO Tour Nutzerperspektive</a:t>
            </a:r>
          </a:p>
        </p:txBody>
      </p:sp>
      <p:sp>
        <p:nvSpPr>
          <p:cNvPr id="4" name="Foliennummernplatzhalter 3"/>
          <p:cNvSpPr>
            <a:spLocks noGrp="1"/>
          </p:cNvSpPr>
          <p:nvPr>
            <p:ph type="sldNum" sz="quarter" idx="12"/>
          </p:nvPr>
        </p:nvSpPr>
        <p:spPr/>
        <p:txBody>
          <a:bodyPr/>
          <a:lstStyle/>
          <a:p>
            <a:fld id="{DDC2525F-42EE-4C63-9799-7337CC5A6553}" type="slidenum">
              <a:rPr lang="de-DE" smtClean="0"/>
              <a:t>16</a:t>
            </a:fld>
            <a:endParaRPr lang="de-DE"/>
          </a:p>
        </p:txBody>
      </p:sp>
      <p:sp>
        <p:nvSpPr>
          <p:cNvPr id="6" name="Inhaltsplatzhalter 5">
            <a:extLst>
              <a:ext uri="{FF2B5EF4-FFF2-40B4-BE49-F238E27FC236}">
                <a16:creationId xmlns:a16="http://schemas.microsoft.com/office/drawing/2014/main" id="{807D14AA-464B-47AF-BBF0-AAC9C7FF5AF3}"/>
              </a:ext>
            </a:extLst>
          </p:cNvPr>
          <p:cNvSpPr>
            <a:spLocks noGrp="1"/>
          </p:cNvSpPr>
          <p:nvPr>
            <p:ph idx="1"/>
          </p:nvPr>
        </p:nvSpPr>
        <p:spPr>
          <a:xfrm>
            <a:off x="695325" y="1444625"/>
            <a:ext cx="11016916" cy="4351338"/>
          </a:xfrm>
        </p:spPr>
        <p:txBody>
          <a:bodyPr>
            <a:normAutofit/>
          </a:bodyPr>
          <a:lstStyle/>
          <a:p>
            <a:r>
              <a:rPr lang="de-DE" dirty="0">
                <a:solidFill>
                  <a:schemeClr val="bg1"/>
                </a:solidFill>
              </a:rPr>
              <a:t>Anzeige und Export der Fragen und Ansichten in gängigen Formaten und nach Anforderungen spezifischer Förderer (z. B. H2020, ggf. institutionelle Vorgaben)</a:t>
            </a:r>
          </a:p>
          <a:p>
            <a:r>
              <a:rPr lang="de-DE" dirty="0">
                <a:solidFill>
                  <a:schemeClr val="bg1"/>
                </a:solidFill>
              </a:rPr>
              <a:t>Momentan: Pilot Anbindung/Schnittstelle an ein generisches Forschungsdatenrepositorium (RADAR), weitere Piloten mit anderen Repositorien etc. möglich </a:t>
            </a:r>
          </a:p>
          <a:p>
            <a:r>
              <a:rPr lang="de-DE" dirty="0">
                <a:solidFill>
                  <a:schemeClr val="bg1"/>
                </a:solidFill>
              </a:rPr>
              <a:t>Erstellen von Versionen („Snapshots“)</a:t>
            </a:r>
          </a:p>
          <a:p>
            <a:r>
              <a:rPr lang="de-DE" dirty="0">
                <a:solidFill>
                  <a:schemeClr val="bg1"/>
                </a:solidFill>
              </a:rPr>
              <a:t>Anzeigen von Aufgaben (z. B. „Datenschutzbeauftragten kontaktieren“)</a:t>
            </a:r>
          </a:p>
          <a:p>
            <a:r>
              <a:rPr lang="de-DE" dirty="0">
                <a:solidFill>
                  <a:schemeClr val="bg1"/>
                </a:solidFill>
              </a:rPr>
              <a:t>Mehrsprachigkeit (Deutsch und Englisch)</a:t>
            </a:r>
          </a:p>
        </p:txBody>
      </p:sp>
    </p:spTree>
    <p:extLst>
      <p:ext uri="{BB962C8B-B14F-4D97-AF65-F5344CB8AC3E}">
        <p14:creationId xmlns:p14="http://schemas.microsoft.com/office/powerpoint/2010/main" val="4170558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14375" y="279401"/>
            <a:ext cx="10515600" cy="787400"/>
          </a:xfrm>
        </p:spPr>
        <p:txBody>
          <a:bodyPr/>
          <a:lstStyle/>
          <a:p>
            <a:r>
              <a:rPr lang="de-DE" dirty="0">
                <a:solidFill>
                  <a:schemeClr val="bg1"/>
                </a:solidFill>
                <a:ea typeface="Droid Serif" panose="02020600060500020200" pitchFamily="18" charset="0"/>
                <a:cs typeface="Droid Serif" panose="02020600060500020200" pitchFamily="18" charset="0"/>
              </a:rPr>
              <a:t>RDMO-Tutorials</a:t>
            </a:r>
          </a:p>
        </p:txBody>
      </p:sp>
      <p:sp>
        <p:nvSpPr>
          <p:cNvPr id="3" name="Inhaltsplatzhalter 2"/>
          <p:cNvSpPr>
            <a:spLocks noGrp="1"/>
          </p:cNvSpPr>
          <p:nvPr>
            <p:ph idx="1"/>
          </p:nvPr>
        </p:nvSpPr>
        <p:spPr>
          <a:xfrm>
            <a:off x="714375" y="1444625"/>
            <a:ext cx="10515600" cy="4351338"/>
          </a:xfrm>
        </p:spPr>
        <p:txBody>
          <a:bodyPr>
            <a:noAutofit/>
          </a:bodyPr>
          <a:lstStyle/>
          <a:p>
            <a:r>
              <a:rPr lang="de-DE" sz="3200" dirty="0">
                <a:solidFill>
                  <a:schemeClr val="bg1"/>
                </a:solidFill>
                <a:ea typeface="Droid Sans" panose="020B0606030804020204" pitchFamily="34" charset="0"/>
                <a:cs typeface="Droid Sans" panose="020B0606030804020204" pitchFamily="34" charset="0"/>
              </a:rPr>
              <a:t>Für Betreiber / Admins: veröffentlicht auf </a:t>
            </a:r>
            <a:r>
              <a:rPr lang="de-DE" sz="3200" dirty="0">
                <a:solidFill>
                  <a:schemeClr val="bg1"/>
                </a:solidFill>
                <a:ea typeface="Droid Sans" panose="020B0606030804020204" pitchFamily="34" charset="0"/>
                <a:cs typeface="Droid Sans" panose="020B0606030804020204" pitchFamily="34" charset="0"/>
                <a:hlinkClick r:id="rId2">
                  <a:extLst>
                    <a:ext uri="{A12FA001-AC4F-418D-AE19-62706E023703}">
                      <ahyp:hlinkClr xmlns:ahyp="http://schemas.microsoft.com/office/drawing/2018/hyperlinkcolor" val="tx"/>
                    </a:ext>
                  </a:extLst>
                </a:hlinkClick>
              </a:rPr>
              <a:t>http://www.forschungsdaten.org/index.php/RDMO</a:t>
            </a:r>
            <a:endParaRPr lang="de-DE" sz="3200" dirty="0">
              <a:solidFill>
                <a:schemeClr val="bg1"/>
              </a:solidFill>
              <a:ea typeface="Droid Sans" panose="020B0606030804020204" pitchFamily="34" charset="0"/>
              <a:cs typeface="Droid Sans" panose="020B0606030804020204" pitchFamily="34" charset="0"/>
            </a:endParaRPr>
          </a:p>
          <a:p>
            <a:r>
              <a:rPr lang="de-DE" sz="3200" dirty="0">
                <a:solidFill>
                  <a:schemeClr val="bg1"/>
                </a:solidFill>
                <a:ea typeface="Droid Sans" panose="020B0606030804020204" pitchFamily="34" charset="0"/>
                <a:cs typeface="Droid Sans" panose="020B0606030804020204" pitchFamily="34" charset="0"/>
              </a:rPr>
              <a:t>Für Nutzer: Schnellstartanleitung auf </a:t>
            </a:r>
            <a:r>
              <a:rPr lang="de-DE" sz="3200" dirty="0">
                <a:solidFill>
                  <a:schemeClr val="bg1"/>
                </a:solidFill>
                <a:ea typeface="Droid Sans" panose="020B0606030804020204" pitchFamily="34" charset="0"/>
                <a:cs typeface="Droid Sans" panose="020B0606030804020204" pitchFamily="34" charset="0"/>
                <a:hlinkClick r:id="rId3">
                  <a:extLst>
                    <a:ext uri="{A12FA001-AC4F-418D-AE19-62706E023703}">
                      <ahyp:hlinkClr xmlns:ahyp="http://schemas.microsoft.com/office/drawing/2018/hyperlinkcolor" val="tx"/>
                    </a:ext>
                  </a:extLst>
                </a:hlinkClick>
              </a:rPr>
              <a:t>https://rdmorganiser.github.io/docs/Schnellstartanleitung.pdf</a:t>
            </a:r>
            <a:endParaRPr lang="de-DE" sz="3200" dirty="0">
              <a:solidFill>
                <a:schemeClr val="bg1"/>
              </a:solidFill>
              <a:ea typeface="Droid Sans" panose="020B0606030804020204" pitchFamily="34" charset="0"/>
              <a:cs typeface="Droid Sans" panose="020B0606030804020204" pitchFamily="34" charset="0"/>
            </a:endParaRPr>
          </a:p>
          <a:p>
            <a:r>
              <a:rPr lang="de-DE" sz="3200" dirty="0">
                <a:solidFill>
                  <a:schemeClr val="bg1"/>
                </a:solidFill>
                <a:ea typeface="Droid Sans" panose="020B0606030804020204" pitchFamily="34" charset="0"/>
                <a:cs typeface="Droid Sans" panose="020B0606030804020204" pitchFamily="34" charset="0"/>
              </a:rPr>
              <a:t>FAQs: </a:t>
            </a:r>
            <a:r>
              <a:rPr lang="de-DE" sz="3200" dirty="0">
                <a:solidFill>
                  <a:schemeClr val="bg1"/>
                </a:solidFill>
                <a:ea typeface="Droid Sans" panose="020B0606030804020204" pitchFamily="34" charset="0"/>
                <a:cs typeface="Droid Sans" panose="020B0606030804020204" pitchFamily="34" charset="0"/>
                <a:hlinkClick r:id="rId4">
                  <a:extLst>
                    <a:ext uri="{A12FA001-AC4F-418D-AE19-62706E023703}">
                      <ahyp:hlinkClr xmlns:ahyp="http://schemas.microsoft.com/office/drawing/2018/hyperlinkcolor" val="tx"/>
                    </a:ext>
                  </a:extLst>
                </a:hlinkClick>
              </a:rPr>
              <a:t>http://www.forschungsdaten.org/index.php/FAQs</a:t>
            </a:r>
            <a:endParaRPr lang="de-DE" sz="3200" dirty="0">
              <a:solidFill>
                <a:schemeClr val="bg1"/>
              </a:solidFill>
              <a:ea typeface="Droid Sans" panose="020B0606030804020204" pitchFamily="34" charset="0"/>
              <a:cs typeface="Droid Sans" panose="020B0606030804020204" pitchFamily="34" charset="0"/>
            </a:endParaRPr>
          </a:p>
          <a:p>
            <a:r>
              <a:rPr lang="de-DE" sz="3200" dirty="0">
                <a:solidFill>
                  <a:schemeClr val="bg1"/>
                </a:solidFill>
                <a:ea typeface="Droid Sans" panose="020B0606030804020204" pitchFamily="34" charset="0"/>
                <a:cs typeface="Droid Sans" panose="020B0606030804020204" pitchFamily="34" charset="0"/>
              </a:rPr>
              <a:t>Kurze </a:t>
            </a:r>
            <a:r>
              <a:rPr lang="de-DE" sz="3200" dirty="0" err="1">
                <a:solidFill>
                  <a:schemeClr val="bg1"/>
                </a:solidFill>
                <a:ea typeface="Droid Sans" panose="020B0606030804020204" pitchFamily="34" charset="0"/>
                <a:cs typeface="Droid Sans" panose="020B0606030804020204" pitchFamily="34" charset="0"/>
              </a:rPr>
              <a:t>Erklärfilme</a:t>
            </a:r>
            <a:r>
              <a:rPr lang="de-DE" sz="3200" dirty="0">
                <a:solidFill>
                  <a:schemeClr val="bg1"/>
                </a:solidFill>
                <a:ea typeface="Droid Sans" panose="020B0606030804020204" pitchFamily="34" charset="0"/>
                <a:cs typeface="Droid Sans" panose="020B0606030804020204" pitchFamily="34" charset="0"/>
              </a:rPr>
              <a:t> wie „Wie beantworte ich einen Fragenkatalog“: unter: </a:t>
            </a:r>
            <a:r>
              <a:rPr lang="de-DE" sz="3200" dirty="0">
                <a:solidFill>
                  <a:schemeClr val="bg1"/>
                </a:solidFill>
                <a:ea typeface="Droid Sans" panose="020B0606030804020204" pitchFamily="34" charset="0"/>
                <a:cs typeface="Droid Sans" panose="020B0606030804020204" pitchFamily="34" charset="0"/>
                <a:hlinkClick r:id="rId5">
                  <a:extLst>
                    <a:ext uri="{A12FA001-AC4F-418D-AE19-62706E023703}">
                      <ahyp:hlinkClr xmlns:ahyp="http://schemas.microsoft.com/office/drawing/2018/hyperlinkcolor" val="tx"/>
                    </a:ext>
                  </a:extLst>
                </a:hlinkClick>
              </a:rPr>
              <a:t>https://rdmorganiser.github.io/dokumentation/</a:t>
            </a:r>
            <a:endParaRPr lang="de-DE" sz="3200" dirty="0">
              <a:solidFill>
                <a:schemeClr val="bg1"/>
              </a:solidFill>
              <a:ea typeface="Droid Sans" panose="020B0606030804020204" pitchFamily="34" charset="0"/>
              <a:cs typeface="Droid Sans" panose="020B0606030804020204" pitchFamily="34" charset="0"/>
            </a:endParaRPr>
          </a:p>
          <a:p>
            <a:endParaRPr lang="de-DE" sz="3200" dirty="0"/>
          </a:p>
          <a:p>
            <a:endParaRPr lang="de-DE" sz="3200" dirty="0"/>
          </a:p>
        </p:txBody>
      </p:sp>
      <p:sp>
        <p:nvSpPr>
          <p:cNvPr id="4" name="Foliennummernplatzhalter 3"/>
          <p:cNvSpPr>
            <a:spLocks noGrp="1"/>
          </p:cNvSpPr>
          <p:nvPr>
            <p:ph type="sldNum" sz="quarter" idx="12"/>
          </p:nvPr>
        </p:nvSpPr>
        <p:spPr/>
        <p:txBody>
          <a:bodyPr/>
          <a:lstStyle/>
          <a:p>
            <a:fld id="{DDC2525F-42EE-4C63-9799-7337CC5A6553}" type="slidenum">
              <a:rPr lang="de-DE" smtClean="0"/>
              <a:t>17</a:t>
            </a:fld>
            <a:endParaRPr lang="de-DE"/>
          </a:p>
        </p:txBody>
      </p:sp>
    </p:spTree>
    <p:extLst>
      <p:ext uri="{BB962C8B-B14F-4D97-AF65-F5344CB8AC3E}">
        <p14:creationId xmlns:p14="http://schemas.microsoft.com/office/powerpoint/2010/main" val="70415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6E67C-5B09-45C8-81F9-DA201A41C9B8}"/>
              </a:ext>
            </a:extLst>
          </p:cNvPr>
          <p:cNvSpPr>
            <a:spLocks noGrp="1"/>
          </p:cNvSpPr>
          <p:nvPr>
            <p:ph type="title"/>
          </p:nvPr>
        </p:nvSpPr>
        <p:spPr>
          <a:xfrm>
            <a:off x="714375" y="317500"/>
            <a:ext cx="1438275" cy="1325563"/>
          </a:xfrm>
        </p:spPr>
        <p:txBody>
          <a:bodyPr/>
          <a:lstStyle/>
          <a:p>
            <a:r>
              <a:rPr lang="de-DE" dirty="0">
                <a:solidFill>
                  <a:schemeClr val="bg1"/>
                </a:solidFill>
              </a:rPr>
              <a:t>Login</a:t>
            </a:r>
          </a:p>
        </p:txBody>
      </p:sp>
      <p:pic>
        <p:nvPicPr>
          <p:cNvPr id="5" name="Inhaltsplatzhalter 4">
            <a:extLst>
              <a:ext uri="{FF2B5EF4-FFF2-40B4-BE49-F238E27FC236}">
                <a16:creationId xmlns:a16="http://schemas.microsoft.com/office/drawing/2014/main" id="{284EBB9B-C469-4D45-B2ED-393AB4699627}"/>
              </a:ext>
            </a:extLst>
          </p:cNvPr>
          <p:cNvPicPr>
            <a:picLocks noGrp="1" noChangeAspect="1"/>
          </p:cNvPicPr>
          <p:nvPr>
            <p:ph idx="1"/>
          </p:nvPr>
        </p:nvPicPr>
        <p:blipFill>
          <a:blip r:embed="rId2"/>
          <a:stretch>
            <a:fillRect/>
          </a:stretch>
        </p:blipFill>
        <p:spPr>
          <a:xfrm>
            <a:off x="2530549" y="21265"/>
            <a:ext cx="9654362" cy="6840853"/>
          </a:xfrm>
          <a:prstGeom prst="rect">
            <a:avLst/>
          </a:prstGeom>
        </p:spPr>
      </p:pic>
      <p:sp>
        <p:nvSpPr>
          <p:cNvPr id="4" name="Foliennummernplatzhalter 3">
            <a:extLst>
              <a:ext uri="{FF2B5EF4-FFF2-40B4-BE49-F238E27FC236}">
                <a16:creationId xmlns:a16="http://schemas.microsoft.com/office/drawing/2014/main" id="{AF985077-3869-492B-8E10-12D1EDB9478B}"/>
              </a:ext>
            </a:extLst>
          </p:cNvPr>
          <p:cNvSpPr>
            <a:spLocks noGrp="1"/>
          </p:cNvSpPr>
          <p:nvPr>
            <p:ph type="sldNum" sz="quarter" idx="12"/>
          </p:nvPr>
        </p:nvSpPr>
        <p:spPr/>
        <p:txBody>
          <a:bodyPr/>
          <a:lstStyle/>
          <a:p>
            <a:fld id="{DDC2525F-42EE-4C63-9799-7337CC5A6553}" type="slidenum">
              <a:rPr lang="de-DE" smtClean="0"/>
              <a:t>18</a:t>
            </a:fld>
            <a:endParaRPr lang="de-DE"/>
          </a:p>
        </p:txBody>
      </p:sp>
    </p:spTree>
    <p:extLst>
      <p:ext uri="{BB962C8B-B14F-4D97-AF65-F5344CB8AC3E}">
        <p14:creationId xmlns:p14="http://schemas.microsoft.com/office/powerpoint/2010/main" val="57147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6E67C-5B09-45C8-81F9-DA201A41C9B8}"/>
              </a:ext>
            </a:extLst>
          </p:cNvPr>
          <p:cNvSpPr>
            <a:spLocks noGrp="1"/>
          </p:cNvSpPr>
          <p:nvPr>
            <p:ph type="title"/>
          </p:nvPr>
        </p:nvSpPr>
        <p:spPr>
          <a:xfrm>
            <a:off x="714375" y="327025"/>
            <a:ext cx="2476500" cy="1325563"/>
          </a:xfrm>
        </p:spPr>
        <p:txBody>
          <a:bodyPr/>
          <a:lstStyle/>
          <a:p>
            <a:r>
              <a:rPr lang="de-DE" dirty="0">
                <a:solidFill>
                  <a:schemeClr val="bg1"/>
                </a:solidFill>
              </a:rPr>
              <a:t>Übersicht </a:t>
            </a:r>
          </a:p>
        </p:txBody>
      </p:sp>
      <p:pic>
        <p:nvPicPr>
          <p:cNvPr id="5" name="Inhaltsplatzhalter 4">
            <a:extLst>
              <a:ext uri="{FF2B5EF4-FFF2-40B4-BE49-F238E27FC236}">
                <a16:creationId xmlns:a16="http://schemas.microsoft.com/office/drawing/2014/main" id="{2E35DDFF-6B81-46CD-8852-9235A1F2C22D}"/>
              </a:ext>
            </a:extLst>
          </p:cNvPr>
          <p:cNvPicPr>
            <a:picLocks noGrp="1" noChangeAspect="1"/>
          </p:cNvPicPr>
          <p:nvPr>
            <p:ph idx="1"/>
          </p:nvPr>
        </p:nvPicPr>
        <p:blipFill>
          <a:blip r:embed="rId2"/>
          <a:stretch>
            <a:fillRect/>
          </a:stretch>
        </p:blipFill>
        <p:spPr>
          <a:xfrm>
            <a:off x="3572540" y="0"/>
            <a:ext cx="8613221" cy="6864608"/>
          </a:xfrm>
          <a:prstGeom prst="rect">
            <a:avLst/>
          </a:prstGeom>
        </p:spPr>
      </p:pic>
      <p:sp>
        <p:nvSpPr>
          <p:cNvPr id="4" name="Foliennummernplatzhalter 3">
            <a:extLst>
              <a:ext uri="{FF2B5EF4-FFF2-40B4-BE49-F238E27FC236}">
                <a16:creationId xmlns:a16="http://schemas.microsoft.com/office/drawing/2014/main" id="{AF985077-3869-492B-8E10-12D1EDB9478B}"/>
              </a:ext>
            </a:extLst>
          </p:cNvPr>
          <p:cNvSpPr>
            <a:spLocks noGrp="1"/>
          </p:cNvSpPr>
          <p:nvPr>
            <p:ph type="sldNum" sz="quarter" idx="12"/>
          </p:nvPr>
        </p:nvSpPr>
        <p:spPr/>
        <p:txBody>
          <a:bodyPr/>
          <a:lstStyle/>
          <a:p>
            <a:fld id="{DDC2525F-42EE-4C63-9799-7337CC5A6553}" type="slidenum">
              <a:rPr lang="de-DE" smtClean="0"/>
              <a:t>19</a:t>
            </a:fld>
            <a:endParaRPr lang="de-DE"/>
          </a:p>
        </p:txBody>
      </p:sp>
    </p:spTree>
    <p:extLst>
      <p:ext uri="{BB962C8B-B14F-4D97-AF65-F5344CB8AC3E}">
        <p14:creationId xmlns:p14="http://schemas.microsoft.com/office/powerpoint/2010/main" val="3758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59567" y="4222750"/>
            <a:ext cx="9392653" cy="2133600"/>
          </a:xfrm>
        </p:spPr>
        <p:txBody>
          <a:bodyPr>
            <a:normAutofit/>
          </a:bodyPr>
          <a:lstStyle/>
          <a:p>
            <a:r>
              <a:rPr lang="de-DE" sz="2400" dirty="0">
                <a:latin typeface="Droid Sans" panose="020B0606030804020204" pitchFamily="34" charset="0"/>
                <a:ea typeface="Droid Sans" panose="020B0606030804020204" pitchFamily="34" charset="0"/>
                <a:cs typeface="Droid Sans" panose="020B0606030804020204" pitchFamily="34" charset="0"/>
              </a:rPr>
              <a:t>Der </a:t>
            </a:r>
            <a:r>
              <a:rPr lang="de-DE" sz="2400" b="1" dirty="0">
                <a:latin typeface="Droid Sans" panose="020B0606030804020204" pitchFamily="34" charset="0"/>
                <a:ea typeface="Droid Sans" panose="020B0606030804020204" pitchFamily="34" charset="0"/>
                <a:cs typeface="Droid Sans" panose="020B0606030804020204" pitchFamily="34" charset="0"/>
              </a:rPr>
              <a:t>Research Data Management Organiser (RDMO)</a:t>
            </a:r>
            <a:r>
              <a:rPr lang="de-DE" sz="2400" dirty="0">
                <a:latin typeface="Droid Sans" panose="020B0606030804020204" pitchFamily="34" charset="0"/>
                <a:ea typeface="Droid Sans" panose="020B0606030804020204" pitchFamily="34" charset="0"/>
                <a:cs typeface="Droid Sans" panose="020B0606030804020204" pitchFamily="34" charset="0"/>
              </a:rPr>
              <a:t> unterstützt Forschungsprojekte bei der </a:t>
            </a:r>
            <a:r>
              <a:rPr lang="de-DE" sz="2400" dirty="0">
                <a:solidFill>
                  <a:srgbClr val="101F7A"/>
                </a:solidFill>
                <a:latin typeface="Droid Sans" panose="020B0606030804020204" pitchFamily="34" charset="0"/>
                <a:ea typeface="Droid Sans" panose="020B0606030804020204" pitchFamily="34" charset="0"/>
                <a:cs typeface="Droid Sans" panose="020B0606030804020204" pitchFamily="34" charset="0"/>
              </a:rPr>
              <a:t>Planung</a:t>
            </a:r>
            <a:r>
              <a:rPr lang="de-DE" sz="2400" dirty="0">
                <a:latin typeface="Droid Sans" panose="020B0606030804020204" pitchFamily="34" charset="0"/>
                <a:ea typeface="Droid Sans" panose="020B0606030804020204" pitchFamily="34" charset="0"/>
                <a:cs typeface="Droid Sans" panose="020B0606030804020204" pitchFamily="34" charset="0"/>
              </a:rPr>
              <a:t>, </a:t>
            </a:r>
            <a:r>
              <a:rPr lang="de-DE" sz="2400" dirty="0">
                <a:solidFill>
                  <a:srgbClr val="101F7A"/>
                </a:solidFill>
                <a:latin typeface="Droid Sans" panose="020B0606030804020204" pitchFamily="34" charset="0"/>
                <a:ea typeface="Droid Sans" panose="020B0606030804020204" pitchFamily="34" charset="0"/>
                <a:cs typeface="Droid Sans" panose="020B0606030804020204" pitchFamily="34" charset="0"/>
              </a:rPr>
              <a:t>Umsetzung</a:t>
            </a:r>
            <a:r>
              <a:rPr lang="de-DE" sz="2400" dirty="0">
                <a:latin typeface="Droid Sans" panose="020B0606030804020204" pitchFamily="34" charset="0"/>
                <a:ea typeface="Droid Sans" panose="020B0606030804020204" pitchFamily="34" charset="0"/>
                <a:cs typeface="Droid Sans" panose="020B0606030804020204" pitchFamily="34" charset="0"/>
              </a:rPr>
              <a:t> und </a:t>
            </a:r>
            <a:r>
              <a:rPr lang="de-DE" sz="2400" dirty="0">
                <a:solidFill>
                  <a:srgbClr val="101F7A"/>
                </a:solidFill>
                <a:latin typeface="Droid Sans" panose="020B0606030804020204" pitchFamily="34" charset="0"/>
                <a:ea typeface="Droid Sans" panose="020B0606030804020204" pitchFamily="34" charset="0"/>
                <a:cs typeface="Droid Sans" panose="020B0606030804020204" pitchFamily="34" charset="0"/>
              </a:rPr>
              <a:t>Verwaltung</a:t>
            </a:r>
            <a:r>
              <a:rPr lang="de-DE" sz="2400" dirty="0">
                <a:latin typeface="Droid Sans" panose="020B0606030804020204" pitchFamily="34" charset="0"/>
                <a:ea typeface="Droid Sans" panose="020B0606030804020204" pitchFamily="34" charset="0"/>
                <a:cs typeface="Droid Sans" panose="020B0606030804020204" pitchFamily="34" charset="0"/>
              </a:rPr>
              <a:t> aller Aufgaben des </a:t>
            </a:r>
            <a:r>
              <a:rPr lang="de-DE" sz="2400" dirty="0">
                <a:solidFill>
                  <a:srgbClr val="101F7A"/>
                </a:solidFill>
                <a:latin typeface="Droid Sans" panose="020B0606030804020204" pitchFamily="34" charset="0"/>
                <a:ea typeface="Droid Sans" panose="020B0606030804020204" pitchFamily="34" charset="0"/>
                <a:cs typeface="Droid Sans" panose="020B0606030804020204" pitchFamily="34" charset="0"/>
              </a:rPr>
              <a:t>Forschungsdatenmanagements (FDM)</a:t>
            </a:r>
            <a:r>
              <a:rPr lang="de-DE" sz="2400" dirty="0">
                <a:latin typeface="Droid Sans" panose="020B0606030804020204" pitchFamily="34" charset="0"/>
                <a:ea typeface="Droid Sans" panose="020B0606030804020204" pitchFamily="34" charset="0"/>
                <a:cs typeface="Droid Sans" panose="020B0606030804020204" pitchFamily="34" charset="0"/>
              </a:rPr>
              <a:t>.</a:t>
            </a:r>
            <a:br>
              <a:rPr lang="de-DE" sz="2400" dirty="0">
                <a:latin typeface="Droid Sans" panose="020B0606030804020204" pitchFamily="34" charset="0"/>
                <a:ea typeface="Droid Sans" panose="020B0606030804020204" pitchFamily="34" charset="0"/>
                <a:cs typeface="Droid Sans" panose="020B0606030804020204" pitchFamily="34" charset="0"/>
              </a:rPr>
            </a:br>
            <a:br>
              <a:rPr lang="de-DE" sz="2400" dirty="0">
                <a:latin typeface="Droid Sans" panose="020B0606030804020204" pitchFamily="34" charset="0"/>
                <a:ea typeface="Droid Sans" panose="020B0606030804020204" pitchFamily="34" charset="0"/>
                <a:cs typeface="Droid Sans" panose="020B0606030804020204" pitchFamily="34" charset="0"/>
              </a:rPr>
            </a:br>
            <a:r>
              <a:rPr lang="de-DE" sz="2400" dirty="0">
                <a:latin typeface="Droid Sans" panose="020B0606030804020204" pitchFamily="34" charset="0"/>
                <a:ea typeface="Droid Sans" panose="020B0606030804020204" pitchFamily="34" charset="0"/>
                <a:cs typeface="Droid Sans" panose="020B0606030804020204" pitchFamily="34" charset="0"/>
              </a:rPr>
              <a:t>Er ermöglicht die Ausgabe eines </a:t>
            </a:r>
            <a:r>
              <a:rPr lang="de-DE" sz="2400" dirty="0">
                <a:solidFill>
                  <a:srgbClr val="101F7A"/>
                </a:solidFill>
                <a:latin typeface="Droid Sans" panose="020B0606030804020204" pitchFamily="34" charset="0"/>
                <a:ea typeface="Droid Sans" panose="020B0606030804020204" pitchFamily="34" charset="0"/>
                <a:cs typeface="Droid Sans" panose="020B0606030804020204" pitchFamily="34" charset="0"/>
              </a:rPr>
              <a:t>Datenmanagementplans (DMP) </a:t>
            </a:r>
            <a:r>
              <a:rPr lang="de-DE" sz="2400" dirty="0">
                <a:latin typeface="Droid Sans" panose="020B0606030804020204" pitchFamily="34" charset="0"/>
                <a:ea typeface="Droid Sans" panose="020B0606030804020204" pitchFamily="34" charset="0"/>
                <a:cs typeface="Droid Sans" panose="020B0606030804020204" pitchFamily="34" charset="0"/>
              </a:rPr>
              <a:t>nach den Vorgaben der Förderer.</a:t>
            </a:r>
          </a:p>
        </p:txBody>
      </p:sp>
      <p:pic>
        <p:nvPicPr>
          <p:cNvPr id="12" name="Inhaltsplatzhalt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63245" y="463576"/>
            <a:ext cx="5385299" cy="3385751"/>
          </a:xfrm>
        </p:spPr>
      </p:pic>
      <p:sp>
        <p:nvSpPr>
          <p:cNvPr id="13" name="Foliennummernplatzhalter 12"/>
          <p:cNvSpPr>
            <a:spLocks noGrp="1"/>
          </p:cNvSpPr>
          <p:nvPr>
            <p:ph type="sldNum" sz="quarter" idx="12"/>
          </p:nvPr>
        </p:nvSpPr>
        <p:spPr/>
        <p:txBody>
          <a:bodyPr/>
          <a:lstStyle/>
          <a:p>
            <a:fld id="{DDC2525F-42EE-4C63-9799-7337CC5A6553}" type="slidenum">
              <a:rPr lang="de-DE" smtClean="0"/>
              <a:t>2</a:t>
            </a:fld>
            <a:endParaRPr lang="de-DE"/>
          </a:p>
        </p:txBody>
      </p:sp>
      <p:pic>
        <p:nvPicPr>
          <p:cNvPr id="5" name="Grafik 4">
            <a:extLst>
              <a:ext uri="{FF2B5EF4-FFF2-40B4-BE49-F238E27FC236}">
                <a16:creationId xmlns:a16="http://schemas.microsoft.com/office/drawing/2014/main" id="{93366A33-576F-4346-AAA8-74FE37C0E5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8628" y="278928"/>
            <a:ext cx="2743201" cy="576150"/>
          </a:xfrm>
          <a:prstGeom prst="rect">
            <a:avLst/>
          </a:prstGeom>
        </p:spPr>
      </p:pic>
    </p:spTree>
    <p:extLst>
      <p:ext uri="{BB962C8B-B14F-4D97-AF65-F5344CB8AC3E}">
        <p14:creationId xmlns:p14="http://schemas.microsoft.com/office/powerpoint/2010/main" val="2082087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6E67C-5B09-45C8-81F9-DA201A41C9B8}"/>
              </a:ext>
            </a:extLst>
          </p:cNvPr>
          <p:cNvSpPr>
            <a:spLocks noGrp="1"/>
          </p:cNvSpPr>
          <p:nvPr>
            <p:ph type="title"/>
          </p:nvPr>
        </p:nvSpPr>
        <p:spPr>
          <a:xfrm>
            <a:off x="723900" y="146050"/>
            <a:ext cx="3467100" cy="1325563"/>
          </a:xfrm>
        </p:spPr>
        <p:txBody>
          <a:bodyPr/>
          <a:lstStyle/>
          <a:p>
            <a:r>
              <a:rPr lang="de-DE" dirty="0">
                <a:solidFill>
                  <a:schemeClr val="bg1"/>
                </a:solidFill>
              </a:rPr>
              <a:t>Projekt</a:t>
            </a:r>
          </a:p>
        </p:txBody>
      </p:sp>
      <p:pic>
        <p:nvPicPr>
          <p:cNvPr id="5" name="Inhaltsplatzhalter 4">
            <a:extLst>
              <a:ext uri="{FF2B5EF4-FFF2-40B4-BE49-F238E27FC236}">
                <a16:creationId xmlns:a16="http://schemas.microsoft.com/office/drawing/2014/main" id="{A08F7A62-2A44-4B24-8BF4-8EA1B1ED1260}"/>
              </a:ext>
            </a:extLst>
          </p:cNvPr>
          <p:cNvPicPr>
            <a:picLocks noGrp="1" noChangeAspect="1"/>
          </p:cNvPicPr>
          <p:nvPr>
            <p:ph idx="1"/>
          </p:nvPr>
        </p:nvPicPr>
        <p:blipFill>
          <a:blip r:embed="rId2"/>
          <a:stretch>
            <a:fillRect/>
          </a:stretch>
        </p:blipFill>
        <p:spPr>
          <a:xfrm>
            <a:off x="4976037" y="-1"/>
            <a:ext cx="7215963" cy="6865883"/>
          </a:xfrm>
          <a:prstGeom prst="rect">
            <a:avLst/>
          </a:prstGeom>
        </p:spPr>
      </p:pic>
      <p:sp>
        <p:nvSpPr>
          <p:cNvPr id="4" name="Foliennummernplatzhalter 3">
            <a:extLst>
              <a:ext uri="{FF2B5EF4-FFF2-40B4-BE49-F238E27FC236}">
                <a16:creationId xmlns:a16="http://schemas.microsoft.com/office/drawing/2014/main" id="{AF985077-3869-492B-8E10-12D1EDB9478B}"/>
              </a:ext>
            </a:extLst>
          </p:cNvPr>
          <p:cNvSpPr>
            <a:spLocks noGrp="1"/>
          </p:cNvSpPr>
          <p:nvPr>
            <p:ph type="sldNum" sz="quarter" idx="12"/>
          </p:nvPr>
        </p:nvSpPr>
        <p:spPr/>
        <p:txBody>
          <a:bodyPr/>
          <a:lstStyle/>
          <a:p>
            <a:fld id="{DDC2525F-42EE-4C63-9799-7337CC5A6553}" type="slidenum">
              <a:rPr lang="de-DE" smtClean="0"/>
              <a:t>20</a:t>
            </a:fld>
            <a:endParaRPr lang="de-DE"/>
          </a:p>
        </p:txBody>
      </p:sp>
    </p:spTree>
    <p:extLst>
      <p:ext uri="{BB962C8B-B14F-4D97-AF65-F5344CB8AC3E}">
        <p14:creationId xmlns:p14="http://schemas.microsoft.com/office/powerpoint/2010/main" val="2160269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6E67C-5B09-45C8-81F9-DA201A41C9B8}"/>
              </a:ext>
            </a:extLst>
          </p:cNvPr>
          <p:cNvSpPr>
            <a:spLocks noGrp="1"/>
          </p:cNvSpPr>
          <p:nvPr>
            <p:ph type="title"/>
          </p:nvPr>
        </p:nvSpPr>
        <p:spPr>
          <a:xfrm>
            <a:off x="704850" y="346075"/>
            <a:ext cx="3762375" cy="1325563"/>
          </a:xfrm>
        </p:spPr>
        <p:txBody>
          <a:bodyPr/>
          <a:lstStyle/>
          <a:p>
            <a:r>
              <a:rPr lang="de-DE" dirty="0">
                <a:solidFill>
                  <a:schemeClr val="bg1"/>
                </a:solidFill>
              </a:rPr>
              <a:t>Ausgabeansicht</a:t>
            </a:r>
          </a:p>
        </p:txBody>
      </p:sp>
      <p:sp>
        <p:nvSpPr>
          <p:cNvPr id="4" name="Foliennummernplatzhalter 3">
            <a:extLst>
              <a:ext uri="{FF2B5EF4-FFF2-40B4-BE49-F238E27FC236}">
                <a16:creationId xmlns:a16="http://schemas.microsoft.com/office/drawing/2014/main" id="{AF985077-3869-492B-8E10-12D1EDB94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C2525F-42EE-4C63-9799-7337CC5A6553}"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Inhaltsplatzhalter 6">
            <a:extLst>
              <a:ext uri="{FF2B5EF4-FFF2-40B4-BE49-F238E27FC236}">
                <a16:creationId xmlns:a16="http://schemas.microsoft.com/office/drawing/2014/main" id="{C4C77748-FE54-4B0E-82E3-30D710A2AF5F}"/>
              </a:ext>
            </a:extLst>
          </p:cNvPr>
          <p:cNvPicPr>
            <a:picLocks noGrp="1" noChangeAspect="1"/>
          </p:cNvPicPr>
          <p:nvPr>
            <p:ph idx="1"/>
          </p:nvPr>
        </p:nvPicPr>
        <p:blipFill>
          <a:blip r:embed="rId2"/>
          <a:stretch>
            <a:fillRect/>
          </a:stretch>
        </p:blipFill>
        <p:spPr>
          <a:xfrm>
            <a:off x="5422606" y="0"/>
            <a:ext cx="6749678" cy="6838044"/>
          </a:xfrm>
          <a:prstGeom prst="rect">
            <a:avLst/>
          </a:prstGeom>
        </p:spPr>
      </p:pic>
    </p:spTree>
    <p:extLst>
      <p:ext uri="{BB962C8B-B14F-4D97-AF65-F5344CB8AC3E}">
        <p14:creationId xmlns:p14="http://schemas.microsoft.com/office/powerpoint/2010/main" val="3518447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6E67C-5B09-45C8-81F9-DA201A41C9B8}"/>
              </a:ext>
            </a:extLst>
          </p:cNvPr>
          <p:cNvSpPr>
            <a:spLocks noGrp="1"/>
          </p:cNvSpPr>
          <p:nvPr>
            <p:ph type="title"/>
          </p:nvPr>
        </p:nvSpPr>
        <p:spPr>
          <a:xfrm>
            <a:off x="714375" y="471450"/>
            <a:ext cx="3000375" cy="1547850"/>
          </a:xfrm>
        </p:spPr>
        <p:txBody>
          <a:bodyPr>
            <a:normAutofit fontScale="90000"/>
          </a:bodyPr>
          <a:lstStyle/>
          <a:p>
            <a:r>
              <a:rPr lang="de-DE" dirty="0">
                <a:solidFill>
                  <a:schemeClr val="bg1"/>
                </a:solidFill>
              </a:rPr>
              <a:t>Bearbeitung </a:t>
            </a:r>
            <a:br>
              <a:rPr lang="de-DE" dirty="0">
                <a:solidFill>
                  <a:schemeClr val="bg1"/>
                </a:solidFill>
              </a:rPr>
            </a:br>
            <a:r>
              <a:rPr lang="de-DE" dirty="0">
                <a:solidFill>
                  <a:schemeClr val="bg1"/>
                </a:solidFill>
              </a:rPr>
              <a:t>von Fragen-</a:t>
            </a:r>
            <a:br>
              <a:rPr lang="de-DE" dirty="0">
                <a:solidFill>
                  <a:schemeClr val="bg1"/>
                </a:solidFill>
              </a:rPr>
            </a:br>
            <a:r>
              <a:rPr lang="de-DE" dirty="0" err="1">
                <a:solidFill>
                  <a:schemeClr val="bg1"/>
                </a:solidFill>
              </a:rPr>
              <a:t>katalogen</a:t>
            </a:r>
            <a:endParaRPr lang="de-DE" dirty="0">
              <a:solidFill>
                <a:schemeClr val="bg1"/>
              </a:solidFill>
            </a:endParaRPr>
          </a:p>
        </p:txBody>
      </p:sp>
      <p:sp>
        <p:nvSpPr>
          <p:cNvPr id="4" name="Foliennummernplatzhalter 3">
            <a:extLst>
              <a:ext uri="{FF2B5EF4-FFF2-40B4-BE49-F238E27FC236}">
                <a16:creationId xmlns:a16="http://schemas.microsoft.com/office/drawing/2014/main" id="{AF985077-3869-492B-8E10-12D1EDB94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C2525F-42EE-4C63-9799-7337CC5A6553}"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Inhaltsplatzhalter 6">
            <a:extLst>
              <a:ext uri="{FF2B5EF4-FFF2-40B4-BE49-F238E27FC236}">
                <a16:creationId xmlns:a16="http://schemas.microsoft.com/office/drawing/2014/main" id="{167B97D7-4A73-4554-8124-078C27EA8118}"/>
              </a:ext>
            </a:extLst>
          </p:cNvPr>
          <p:cNvPicPr>
            <a:picLocks noGrp="1" noChangeAspect="1"/>
          </p:cNvPicPr>
          <p:nvPr>
            <p:ph idx="1"/>
          </p:nvPr>
        </p:nvPicPr>
        <p:blipFill>
          <a:blip r:embed="rId2"/>
          <a:stretch>
            <a:fillRect/>
          </a:stretch>
        </p:blipFill>
        <p:spPr>
          <a:xfrm>
            <a:off x="4236719" y="-1"/>
            <a:ext cx="7955281" cy="6858001"/>
          </a:xfrm>
          <a:prstGeom prst="rect">
            <a:avLst/>
          </a:prstGeom>
        </p:spPr>
      </p:pic>
    </p:spTree>
    <p:extLst>
      <p:ext uri="{BB962C8B-B14F-4D97-AF65-F5344CB8AC3E}">
        <p14:creationId xmlns:p14="http://schemas.microsoft.com/office/powerpoint/2010/main" val="506701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04850" y="231775"/>
            <a:ext cx="10515600" cy="892175"/>
          </a:xfrm>
        </p:spPr>
        <p:txBody>
          <a:bodyPr/>
          <a:lstStyle/>
          <a:p>
            <a:r>
              <a:rPr lang="de-DE" dirty="0">
                <a:solidFill>
                  <a:schemeClr val="bg1"/>
                </a:solidFill>
                <a:latin typeface="Calibri Light" panose="020F0302020204030204" pitchFamily="34" charset="0"/>
                <a:ea typeface="Droid Serif" panose="02020600060500020200" pitchFamily="18" charset="0"/>
                <a:cs typeface="Droid Serif" panose="02020600060500020200" pitchFamily="18" charset="0"/>
              </a:rPr>
              <a:t>RDMO „In a </a:t>
            </a:r>
            <a:r>
              <a:rPr lang="de-DE" dirty="0" err="1">
                <a:solidFill>
                  <a:schemeClr val="bg1"/>
                </a:solidFill>
                <a:latin typeface="Calibri Light" panose="020F0302020204030204" pitchFamily="34" charset="0"/>
                <a:ea typeface="Droid Serif" panose="02020600060500020200" pitchFamily="18" charset="0"/>
                <a:cs typeface="Droid Serif" panose="02020600060500020200" pitchFamily="18" charset="0"/>
              </a:rPr>
              <a:t>Nutshell</a:t>
            </a:r>
            <a:r>
              <a:rPr lang="de-DE" dirty="0">
                <a:solidFill>
                  <a:schemeClr val="bg1"/>
                </a:solidFill>
                <a:latin typeface="Calibri Light" panose="020F0302020204030204" pitchFamily="34" charset="0"/>
                <a:ea typeface="Droid Serif" panose="02020600060500020200" pitchFamily="18" charset="0"/>
                <a:cs typeface="Droid Serif" panose="02020600060500020200" pitchFamily="18" charset="0"/>
              </a:rPr>
              <a:t>“</a:t>
            </a:r>
          </a:p>
        </p:txBody>
      </p:sp>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C2525F-42EE-4C63-9799-7337CC5A6553}"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Inhaltsplatzhalter 5">
            <a:extLst>
              <a:ext uri="{FF2B5EF4-FFF2-40B4-BE49-F238E27FC236}">
                <a16:creationId xmlns:a16="http://schemas.microsoft.com/office/drawing/2014/main" id="{807D14AA-464B-47AF-BBF0-AAC9C7FF5AF3}"/>
              </a:ext>
            </a:extLst>
          </p:cNvPr>
          <p:cNvSpPr>
            <a:spLocks noGrp="1"/>
          </p:cNvSpPr>
          <p:nvPr>
            <p:ph idx="1"/>
          </p:nvPr>
        </p:nvSpPr>
        <p:spPr>
          <a:xfrm>
            <a:off x="704850" y="1462461"/>
            <a:ext cx="10515600" cy="5076451"/>
          </a:xfrm>
        </p:spPr>
        <p:txBody>
          <a:bodyPr>
            <a:normAutofit fontScale="92500" lnSpcReduction="10000"/>
          </a:bodyPr>
          <a:lstStyle/>
          <a:p>
            <a:r>
              <a:rPr lang="de-DE" dirty="0">
                <a:solidFill>
                  <a:schemeClr val="bg1"/>
                </a:solidFill>
              </a:rPr>
              <a:t>RDMO unterstützt das FDM in dem es die Erstellung eines DMPs durch </a:t>
            </a:r>
            <a:r>
              <a:rPr lang="de-DE" b="1" dirty="0">
                <a:solidFill>
                  <a:schemeClr val="bg1"/>
                </a:solidFill>
              </a:rPr>
              <a:t>strukturierte Fragen </a:t>
            </a:r>
            <a:r>
              <a:rPr lang="de-DE" dirty="0">
                <a:solidFill>
                  <a:schemeClr val="bg1"/>
                </a:solidFill>
              </a:rPr>
              <a:t>und </a:t>
            </a:r>
            <a:r>
              <a:rPr lang="de-DE" b="1" dirty="0">
                <a:solidFill>
                  <a:schemeClr val="bg1"/>
                </a:solidFill>
              </a:rPr>
              <a:t>Hilfestellungen</a:t>
            </a:r>
            <a:r>
              <a:rPr lang="de-DE" dirty="0">
                <a:solidFill>
                  <a:schemeClr val="bg1"/>
                </a:solidFill>
              </a:rPr>
              <a:t> erleichtert (kein leeres Blatt, Berücksichtigung von Vorgaben von Förderern und Einrichtungen) </a:t>
            </a:r>
          </a:p>
          <a:p>
            <a:pPr marL="0" indent="0">
              <a:buNone/>
            </a:pPr>
            <a:r>
              <a:rPr lang="de-DE" b="1" dirty="0">
                <a:solidFill>
                  <a:schemeClr val="bg1"/>
                </a:solidFill>
              </a:rPr>
              <a:t>Vorteile RDMO:</a:t>
            </a:r>
          </a:p>
          <a:p>
            <a:r>
              <a:rPr lang="de-DE" b="1" dirty="0">
                <a:solidFill>
                  <a:schemeClr val="bg1"/>
                </a:solidFill>
              </a:rPr>
              <a:t>Eigene Instanz</a:t>
            </a:r>
            <a:r>
              <a:rPr lang="de-DE" dirty="0">
                <a:solidFill>
                  <a:schemeClr val="bg1"/>
                </a:solidFill>
              </a:rPr>
              <a:t> (die Daten bleiben bei der Institution = Datenhoheit)</a:t>
            </a:r>
          </a:p>
          <a:p>
            <a:r>
              <a:rPr lang="de-DE" dirty="0">
                <a:solidFill>
                  <a:schemeClr val="bg1"/>
                </a:solidFill>
              </a:rPr>
              <a:t>Individualisierbar und </a:t>
            </a:r>
            <a:r>
              <a:rPr lang="de-DE" b="1" dirty="0">
                <a:solidFill>
                  <a:schemeClr val="bg1"/>
                </a:solidFill>
              </a:rPr>
              <a:t>anpassbar</a:t>
            </a:r>
            <a:r>
              <a:rPr lang="de-DE" dirty="0">
                <a:solidFill>
                  <a:schemeClr val="bg1"/>
                </a:solidFill>
              </a:rPr>
              <a:t> an Einrichtung und Disziplin (</a:t>
            </a:r>
            <a:r>
              <a:rPr lang="de-DE" dirty="0" err="1">
                <a:solidFill>
                  <a:schemeClr val="bg1"/>
                </a:solidFill>
              </a:rPr>
              <a:t>Corperate</a:t>
            </a:r>
            <a:r>
              <a:rPr lang="de-DE" dirty="0">
                <a:solidFill>
                  <a:schemeClr val="bg1"/>
                </a:solidFill>
              </a:rPr>
              <a:t> Design, Fragenkataloge &amp; Ausgabemöglichkeiten etc.) </a:t>
            </a:r>
          </a:p>
          <a:p>
            <a:r>
              <a:rPr lang="de-DE" dirty="0">
                <a:solidFill>
                  <a:schemeClr val="bg1"/>
                </a:solidFill>
              </a:rPr>
              <a:t>RDMO unterstützt </a:t>
            </a:r>
            <a:r>
              <a:rPr lang="de-DE" b="1" dirty="0">
                <a:solidFill>
                  <a:schemeClr val="bg1"/>
                </a:solidFill>
              </a:rPr>
              <a:t>aktives Datenmanagement</a:t>
            </a:r>
            <a:r>
              <a:rPr lang="de-DE" dirty="0">
                <a:solidFill>
                  <a:schemeClr val="bg1"/>
                </a:solidFill>
              </a:rPr>
              <a:t> (Datenworkflow während des gesamten Projekts, nicht nur ein Plan) </a:t>
            </a:r>
          </a:p>
          <a:p>
            <a:r>
              <a:rPr lang="de-DE" dirty="0">
                <a:solidFill>
                  <a:schemeClr val="bg1"/>
                </a:solidFill>
              </a:rPr>
              <a:t>Möglichkeit der </a:t>
            </a:r>
            <a:r>
              <a:rPr lang="de-DE" b="1" dirty="0">
                <a:solidFill>
                  <a:schemeClr val="bg1"/>
                </a:solidFill>
              </a:rPr>
              <a:t>Einbindung verschiedener Akteure des FDM </a:t>
            </a:r>
            <a:r>
              <a:rPr lang="de-DE" dirty="0">
                <a:solidFill>
                  <a:schemeClr val="bg1"/>
                </a:solidFill>
              </a:rPr>
              <a:t>in Erstellung und Bearbeitung</a:t>
            </a:r>
          </a:p>
          <a:p>
            <a:r>
              <a:rPr lang="de-DE" dirty="0">
                <a:solidFill>
                  <a:schemeClr val="bg1"/>
                </a:solidFill>
              </a:rPr>
              <a:t>Austausch mit </a:t>
            </a:r>
            <a:r>
              <a:rPr lang="de-DE" b="1" dirty="0">
                <a:solidFill>
                  <a:schemeClr val="bg1"/>
                </a:solidFill>
              </a:rPr>
              <a:t>Anwendercommunity</a:t>
            </a:r>
            <a:r>
              <a:rPr lang="de-DE" dirty="0">
                <a:solidFill>
                  <a:schemeClr val="bg1"/>
                </a:solidFill>
              </a:rPr>
              <a:t> und dem RDMO-Team </a:t>
            </a:r>
          </a:p>
          <a:p>
            <a:endParaRPr lang="de-DE" dirty="0">
              <a:solidFill>
                <a:schemeClr val="bg1"/>
              </a:solidFill>
            </a:endParaRPr>
          </a:p>
        </p:txBody>
      </p:sp>
    </p:spTree>
    <p:extLst>
      <p:ext uri="{BB962C8B-B14F-4D97-AF65-F5344CB8AC3E}">
        <p14:creationId xmlns:p14="http://schemas.microsoft.com/office/powerpoint/2010/main" val="198441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E727062-F0A0-4B56-BB16-24BD35E66663}"/>
              </a:ext>
            </a:extLst>
          </p:cNvPr>
          <p:cNvSpPr>
            <a:spLocks noGrp="1"/>
          </p:cNvSpPr>
          <p:nvPr>
            <p:ph type="sldNum" sz="quarter" idx="12"/>
          </p:nvPr>
        </p:nvSpPr>
        <p:spPr/>
        <p:txBody>
          <a:bodyPr/>
          <a:lstStyle/>
          <a:p>
            <a:fld id="{DDC2525F-42EE-4C63-9799-7337CC5A6553}" type="slidenum">
              <a:rPr lang="de-DE" smtClean="0"/>
              <a:t>24</a:t>
            </a:fld>
            <a:endParaRPr lang="de-DE"/>
          </a:p>
        </p:txBody>
      </p:sp>
      <p:sp>
        <p:nvSpPr>
          <p:cNvPr id="5" name="Rechteck 4">
            <a:extLst>
              <a:ext uri="{FF2B5EF4-FFF2-40B4-BE49-F238E27FC236}">
                <a16:creationId xmlns:a16="http://schemas.microsoft.com/office/drawing/2014/main" id="{584DE017-7471-4509-82BF-C3C521BB49AC}"/>
              </a:ext>
            </a:extLst>
          </p:cNvPr>
          <p:cNvSpPr/>
          <p:nvPr/>
        </p:nvSpPr>
        <p:spPr>
          <a:xfrm>
            <a:off x="109375" y="238857"/>
            <a:ext cx="366651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800" b="0" i="0" u="none" strike="noStrike" kern="1200" cap="none" spc="0" normalizeH="0" baseline="0" noProof="0" dirty="0">
                <a:ln>
                  <a:noFill/>
                </a:ln>
                <a:solidFill>
                  <a:srgbClr val="101F7A"/>
                </a:solidFill>
                <a:effectLst/>
                <a:uLnTx/>
                <a:uFillTx/>
                <a:latin typeface="Droid Sans" panose="020B0606030804020204"/>
              </a:rPr>
              <a:t>Vielen Dank!</a:t>
            </a:r>
          </a:p>
        </p:txBody>
      </p:sp>
      <p:sp>
        <p:nvSpPr>
          <p:cNvPr id="6" name="Rechteck 5">
            <a:extLst>
              <a:ext uri="{FF2B5EF4-FFF2-40B4-BE49-F238E27FC236}">
                <a16:creationId xmlns:a16="http://schemas.microsoft.com/office/drawing/2014/main" id="{5E14082A-6694-4FF7-97A3-A4D72B91594A}"/>
              </a:ext>
            </a:extLst>
          </p:cNvPr>
          <p:cNvSpPr/>
          <p:nvPr/>
        </p:nvSpPr>
        <p:spPr>
          <a:xfrm>
            <a:off x="235149" y="1255601"/>
            <a:ext cx="4291559" cy="76944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101F7A"/>
                </a:solidFill>
                <a:effectLst/>
                <a:uLnTx/>
                <a:uFillTx/>
                <a:latin typeface="Droid Sans" panose="020B0606030804020204"/>
              </a:rPr>
              <a:t>Ihr RDMO-Team</a:t>
            </a:r>
          </a:p>
        </p:txBody>
      </p:sp>
      <p:sp>
        <p:nvSpPr>
          <p:cNvPr id="18" name="Rechteck 17">
            <a:extLst>
              <a:ext uri="{FF2B5EF4-FFF2-40B4-BE49-F238E27FC236}">
                <a16:creationId xmlns:a16="http://schemas.microsoft.com/office/drawing/2014/main" id="{B4F51C5D-1005-41D6-BA57-DD8AEEC45E04}"/>
              </a:ext>
            </a:extLst>
          </p:cNvPr>
          <p:cNvSpPr/>
          <p:nvPr/>
        </p:nvSpPr>
        <p:spPr>
          <a:xfrm>
            <a:off x="721361" y="5507816"/>
            <a:ext cx="9494907" cy="120032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101F7A"/>
                </a:solidFill>
                <a:effectLst/>
                <a:uLnTx/>
                <a:uFillTx/>
                <a:latin typeface="Droid Sans" panose="020B0606030804020204"/>
              </a:rPr>
              <a:t>Fragen? Interesse an einer eigenen Instanz? </a:t>
            </a:r>
          </a:p>
          <a:p>
            <a:pPr marL="0" marR="0" lvl="0" indent="0" algn="ctr" defTabSz="914400" rtl="0" eaLnBrk="1" fontAlgn="auto" latinLnBrk="0" hangingPunct="1">
              <a:lnSpc>
                <a:spcPct val="100000"/>
              </a:lnSpc>
              <a:spcBef>
                <a:spcPts val="0"/>
              </a:spcBef>
              <a:spcAft>
                <a:spcPts val="0"/>
              </a:spcAft>
              <a:buClrTx/>
              <a:buSzTx/>
              <a:buFontTx/>
              <a:buNone/>
              <a:tabLst/>
              <a:defRPr/>
            </a:pPr>
            <a:r>
              <a:rPr lang="de-DE" sz="3600" dirty="0">
                <a:solidFill>
                  <a:srgbClr val="101F7A"/>
                </a:solidFill>
                <a:latin typeface="Droid Sans" panose="020B0606030804020204"/>
              </a:rPr>
              <a:t>Nehmen Sie Kontakt mit uns auf!</a:t>
            </a:r>
            <a:endParaRPr kumimoji="0" lang="de-DE" sz="3600" b="0" i="0" u="none" strike="noStrike" kern="1200" cap="none" spc="0" normalizeH="0" baseline="0" noProof="0" dirty="0">
              <a:ln>
                <a:noFill/>
              </a:ln>
              <a:solidFill>
                <a:srgbClr val="101F7A"/>
              </a:solidFill>
              <a:effectLst/>
              <a:uLnTx/>
              <a:uFillTx/>
              <a:latin typeface="Droid Sans" panose="020B0606030804020204"/>
            </a:endParaRPr>
          </a:p>
        </p:txBody>
      </p:sp>
      <p:sp>
        <p:nvSpPr>
          <p:cNvPr id="19" name="Content Placeholder 6">
            <a:extLst>
              <a:ext uri="{FF2B5EF4-FFF2-40B4-BE49-F238E27FC236}">
                <a16:creationId xmlns:a16="http://schemas.microsoft.com/office/drawing/2014/main" id="{34570AEA-4E84-40E2-B0D9-29DBEBD8019F}"/>
              </a:ext>
            </a:extLst>
          </p:cNvPr>
          <p:cNvSpPr>
            <a:spLocks noGrp="1"/>
          </p:cNvSpPr>
          <p:nvPr>
            <p:ph idx="1"/>
          </p:nvPr>
        </p:nvSpPr>
        <p:spPr>
          <a:xfrm>
            <a:off x="7195096" y="90171"/>
            <a:ext cx="4065701" cy="979684"/>
          </a:xfrm>
        </p:spPr>
        <p:txBody>
          <a:bodyPr>
            <a:normAutofit/>
          </a:bodyPr>
          <a:lstStyle/>
          <a:p>
            <a:pPr marL="0" indent="0" algn="ctr">
              <a:buNone/>
            </a:pPr>
            <a:r>
              <a:rPr lang="en-US" sz="2200" dirty="0">
                <a:latin typeface="Droid Sans" panose="020B0606030804020204"/>
              </a:rPr>
              <a:t>KONTAKT: </a:t>
            </a:r>
          </a:p>
          <a:p>
            <a:pPr marL="0" indent="0" algn="ctr">
              <a:buNone/>
            </a:pPr>
            <a:r>
              <a:rPr lang="de-DE" sz="2200" u="sng" dirty="0">
                <a:hlinkClick r:id="rId2"/>
              </a:rPr>
              <a:t>rdmo-team@listserv.dfn.de</a:t>
            </a:r>
            <a:r>
              <a:rPr lang="de-DE" sz="2200" dirty="0"/>
              <a:t> </a:t>
            </a:r>
            <a:endParaRPr lang="en-US" sz="2200" dirty="0">
              <a:solidFill>
                <a:srgbClr val="0000FF"/>
              </a:solidFill>
            </a:endParaRPr>
          </a:p>
          <a:p>
            <a:pPr marL="0" indent="0" algn="ctr">
              <a:buNone/>
            </a:pPr>
            <a:endParaRPr lang="en-US" b="0" dirty="0"/>
          </a:p>
          <a:p>
            <a:pPr marL="0" indent="0" algn="ctr">
              <a:buNone/>
            </a:pPr>
            <a:endParaRPr lang="en-US" dirty="0"/>
          </a:p>
          <a:p>
            <a:pPr marL="0" indent="0" algn="ctr">
              <a:buNone/>
            </a:pPr>
            <a:endParaRPr lang="en-US" sz="2000" dirty="0">
              <a:solidFill>
                <a:srgbClr val="FF0000"/>
              </a:solidFill>
            </a:endParaRPr>
          </a:p>
        </p:txBody>
      </p:sp>
      <p:pic>
        <p:nvPicPr>
          <p:cNvPr id="23" name="Grafik 3">
            <a:extLst>
              <a:ext uri="{FF2B5EF4-FFF2-40B4-BE49-F238E27FC236}">
                <a16:creationId xmlns:a16="http://schemas.microsoft.com/office/drawing/2014/main" id="{ADF272A7-C129-4E05-90F5-658089257A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9247" y="136525"/>
            <a:ext cx="649172" cy="649172"/>
          </a:xfrm>
          <a:prstGeom prst="rect">
            <a:avLst/>
          </a:prstGeom>
        </p:spPr>
      </p:pic>
      <p:sp>
        <p:nvSpPr>
          <p:cNvPr id="24" name="Text Placeholder 2">
            <a:extLst>
              <a:ext uri="{FF2B5EF4-FFF2-40B4-BE49-F238E27FC236}">
                <a16:creationId xmlns:a16="http://schemas.microsoft.com/office/drawing/2014/main" id="{674839BC-9011-42F2-8441-D7D17B81390E}"/>
              </a:ext>
            </a:extLst>
          </p:cNvPr>
          <p:cNvSpPr txBox="1">
            <a:spLocks/>
          </p:cNvSpPr>
          <p:nvPr/>
        </p:nvSpPr>
        <p:spPr>
          <a:xfrm>
            <a:off x="6007032" y="2344299"/>
            <a:ext cx="6020744" cy="2547979"/>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de-DE" sz="2400" b="1" dirty="0">
                <a:solidFill>
                  <a:srgbClr val="101F7A"/>
                </a:solidFill>
                <a:ea typeface="MS PGothic" charset="0"/>
              </a:rPr>
              <a:t>RDMO</a:t>
            </a:r>
            <a:r>
              <a:rPr lang="de-DE" sz="2400" b="1" dirty="0">
                <a:solidFill>
                  <a:srgbClr val="000090"/>
                </a:solidFill>
                <a:ea typeface="MS PGothic" charset="0"/>
              </a:rPr>
              <a:t>: </a:t>
            </a:r>
          </a:p>
          <a:p>
            <a:pPr marL="0" indent="0">
              <a:buNone/>
            </a:pPr>
            <a:r>
              <a:rPr lang="de-DE" sz="2400" b="1" dirty="0">
                <a:ea typeface="MS PGothic" charset="0"/>
              </a:rPr>
              <a:t>➽ Open Source: </a:t>
            </a:r>
            <a:r>
              <a:rPr lang="de-DE" sz="2400" dirty="0">
                <a:ea typeface="MS PGothic" charset="0"/>
                <a:hlinkClick r:id="rId4"/>
              </a:rPr>
              <a:t>https://github.com/rdmorganiser</a:t>
            </a:r>
            <a:r>
              <a:rPr lang="de-DE" sz="2400" dirty="0">
                <a:ea typeface="MS PGothic" charset="0"/>
              </a:rPr>
              <a:t>  </a:t>
            </a:r>
          </a:p>
          <a:p>
            <a:pPr marL="0" indent="0">
              <a:buNone/>
            </a:pPr>
            <a:r>
              <a:rPr lang="de-DE" sz="2400" b="1" dirty="0">
                <a:ea typeface="MS PGothic" charset="0"/>
              </a:rPr>
              <a:t>➽ Zentrale Demoinstanz: </a:t>
            </a:r>
            <a:r>
              <a:rPr lang="de-DE" sz="2400" dirty="0">
                <a:ea typeface="MS PGothic" charset="0"/>
                <a:hlinkClick r:id="rId5"/>
              </a:rPr>
              <a:t>https://rdmo.aip.de/</a:t>
            </a:r>
            <a:r>
              <a:rPr lang="de-DE" sz="2400" dirty="0">
                <a:ea typeface="MS PGothic" charset="0"/>
              </a:rPr>
              <a:t> </a:t>
            </a:r>
          </a:p>
          <a:p>
            <a:pPr marL="0" indent="0">
              <a:buNone/>
            </a:pPr>
            <a:r>
              <a:rPr lang="de-DE" sz="2400" b="1" dirty="0">
                <a:ea typeface="MS PGothic" charset="0"/>
              </a:rPr>
              <a:t>➽ Twitter: </a:t>
            </a:r>
            <a:r>
              <a:rPr lang="de-DE" sz="2400" dirty="0">
                <a:ea typeface="MS PGothic" charset="0"/>
                <a:hlinkClick r:id="rId6"/>
              </a:rPr>
              <a:t>https://twitter.com/rdmorganiser</a:t>
            </a:r>
            <a:endParaRPr lang="de-DE" sz="2400" b="1" dirty="0">
              <a:ea typeface="MS PGothic" charset="0"/>
            </a:endParaRPr>
          </a:p>
          <a:p>
            <a:pPr marL="0" indent="0">
              <a:buNone/>
            </a:pPr>
            <a:r>
              <a:rPr lang="de-DE" sz="2400" b="1" dirty="0">
                <a:ea typeface="MS PGothic" charset="0"/>
              </a:rPr>
              <a:t>➽ Öffentliche Mailing-Liste:  </a:t>
            </a:r>
            <a:r>
              <a:rPr lang="de-DE" sz="2400" dirty="0">
                <a:ea typeface="MS PGothic" charset="0"/>
                <a:hlinkClick r:id="rId7"/>
              </a:rPr>
              <a:t>https://www.listserv.dfn.de/sympa/info/rdmo</a:t>
            </a:r>
            <a:r>
              <a:rPr lang="de-DE" sz="2400" dirty="0">
                <a:ea typeface="MS PGothic" charset="0"/>
              </a:rPr>
              <a:t> </a:t>
            </a:r>
          </a:p>
          <a:p>
            <a:pPr marL="0" indent="0">
              <a:buNone/>
            </a:pPr>
            <a:endParaRPr lang="en-US" dirty="0"/>
          </a:p>
        </p:txBody>
      </p:sp>
      <p:grpSp>
        <p:nvGrpSpPr>
          <p:cNvPr id="26" name="Gruppieren 25"/>
          <p:cNvGrpSpPr/>
          <p:nvPr/>
        </p:nvGrpSpPr>
        <p:grpSpPr>
          <a:xfrm>
            <a:off x="344993" y="2365786"/>
            <a:ext cx="5525433" cy="2158830"/>
            <a:chOff x="344993" y="2365786"/>
            <a:chExt cx="5525433" cy="2158830"/>
          </a:xfrm>
        </p:grpSpPr>
        <p:pic>
          <p:nvPicPr>
            <p:cNvPr id="8" name="Grafik 7">
              <a:extLst>
                <a:ext uri="{FF2B5EF4-FFF2-40B4-BE49-F238E27FC236}">
                  <a16:creationId xmlns:a16="http://schemas.microsoft.com/office/drawing/2014/main" id="{1CA76975-75A4-4969-ADC0-38ED7159F1C7}"/>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990" t="20000" r="45300" b="49722"/>
            <a:stretch/>
          </p:blipFill>
          <p:spPr>
            <a:xfrm>
              <a:off x="5001174" y="3505441"/>
              <a:ext cx="869252" cy="1018800"/>
            </a:xfrm>
            <a:prstGeom prst="rect">
              <a:avLst/>
            </a:prstGeom>
          </p:spPr>
        </p:pic>
        <p:pic>
          <p:nvPicPr>
            <p:cNvPr id="9" name="Grafik 8">
              <a:extLst>
                <a:ext uri="{FF2B5EF4-FFF2-40B4-BE49-F238E27FC236}">
                  <a16:creationId xmlns:a16="http://schemas.microsoft.com/office/drawing/2014/main" id="{85D109D9-86ED-4EB8-B7B9-49F5A45422A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9554" y="3505441"/>
              <a:ext cx="1019175" cy="1019175"/>
            </a:xfrm>
            <a:prstGeom prst="rect">
              <a:avLst/>
            </a:prstGeom>
          </p:spPr>
        </p:pic>
        <p:pic>
          <p:nvPicPr>
            <p:cNvPr id="10" name="Grafik 9">
              <a:extLst>
                <a:ext uri="{FF2B5EF4-FFF2-40B4-BE49-F238E27FC236}">
                  <a16:creationId xmlns:a16="http://schemas.microsoft.com/office/drawing/2014/main" id="{A874788C-B958-4F9B-B2A4-26C9BED0EE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1467" y="3505441"/>
              <a:ext cx="1018800" cy="1018800"/>
            </a:xfrm>
            <a:prstGeom prst="rect">
              <a:avLst/>
            </a:prstGeom>
          </p:spPr>
        </p:pic>
        <p:pic>
          <p:nvPicPr>
            <p:cNvPr id="12" name="Grafik 11">
              <a:extLst>
                <a:ext uri="{FF2B5EF4-FFF2-40B4-BE49-F238E27FC236}">
                  <a16:creationId xmlns:a16="http://schemas.microsoft.com/office/drawing/2014/main" id="{AC26EF0F-E38A-41D8-A744-2BCF4EFB25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4993" y="3505441"/>
              <a:ext cx="1018800" cy="1018800"/>
            </a:xfrm>
            <a:prstGeom prst="rect">
              <a:avLst/>
            </a:prstGeom>
          </p:spPr>
        </p:pic>
        <p:pic>
          <p:nvPicPr>
            <p:cNvPr id="13" name="Grafik 12">
              <a:extLst>
                <a:ext uri="{FF2B5EF4-FFF2-40B4-BE49-F238E27FC236}">
                  <a16:creationId xmlns:a16="http://schemas.microsoft.com/office/drawing/2014/main" id="{BBA3D2A4-3F4E-4D3D-8120-C7F311FB2984}"/>
                </a:ext>
              </a:extLst>
            </p:cNvPr>
            <p:cNvPicPr>
              <a:picLocks noChangeAspect="1"/>
            </p:cNvPicPr>
            <p:nvPr/>
          </p:nvPicPr>
          <p:blipFill rotWithShape="1">
            <a:blip r:embed="rId12">
              <a:extLst>
                <a:ext uri="{28A0092B-C50C-407E-A947-70E740481C1C}">
                  <a14:useLocalDpi xmlns:a14="http://schemas.microsoft.com/office/drawing/2010/main" val="0"/>
                </a:ext>
              </a:extLst>
            </a:blip>
            <a:srcRect l="4902" r="6291"/>
            <a:stretch/>
          </p:blipFill>
          <p:spPr>
            <a:xfrm>
              <a:off x="3845021" y="2396706"/>
              <a:ext cx="973016" cy="1018800"/>
            </a:xfrm>
            <a:prstGeom prst="rect">
              <a:avLst/>
            </a:prstGeom>
          </p:spPr>
        </p:pic>
        <p:pic>
          <p:nvPicPr>
            <p:cNvPr id="14" name="Grafik 13">
              <a:extLst>
                <a:ext uri="{FF2B5EF4-FFF2-40B4-BE49-F238E27FC236}">
                  <a16:creationId xmlns:a16="http://schemas.microsoft.com/office/drawing/2014/main" id="{EAD50C4B-DBE2-4ABD-840E-2AC7FB37C5C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04845" y="2373834"/>
              <a:ext cx="1018800" cy="1018800"/>
            </a:xfrm>
            <a:prstGeom prst="rect">
              <a:avLst/>
            </a:prstGeom>
          </p:spPr>
        </p:pic>
        <p:pic>
          <p:nvPicPr>
            <p:cNvPr id="15" name="Grafik 14">
              <a:extLst>
                <a:ext uri="{FF2B5EF4-FFF2-40B4-BE49-F238E27FC236}">
                  <a16:creationId xmlns:a16="http://schemas.microsoft.com/office/drawing/2014/main" id="{A7434CC4-0FBF-4BBF-97C6-01DAA9FAA7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48091" y="2373834"/>
              <a:ext cx="1018800" cy="1018800"/>
            </a:xfrm>
            <a:prstGeom prst="rect">
              <a:avLst/>
            </a:prstGeom>
          </p:spPr>
        </p:pic>
        <p:pic>
          <p:nvPicPr>
            <p:cNvPr id="16" name="Grafik 15">
              <a:extLst>
                <a:ext uri="{FF2B5EF4-FFF2-40B4-BE49-F238E27FC236}">
                  <a16:creationId xmlns:a16="http://schemas.microsoft.com/office/drawing/2014/main" id="{BAFC1E43-C32F-47FB-81A5-7D775BBD0B8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5207" y="2373834"/>
              <a:ext cx="1018800" cy="1018800"/>
            </a:xfrm>
            <a:prstGeom prst="rect">
              <a:avLst/>
            </a:prstGeom>
          </p:spPr>
        </p:pic>
        <p:pic>
          <p:nvPicPr>
            <p:cNvPr id="17" name="Grafik 16">
              <a:extLst>
                <a:ext uri="{FF2B5EF4-FFF2-40B4-BE49-F238E27FC236}">
                  <a16:creationId xmlns:a16="http://schemas.microsoft.com/office/drawing/2014/main" id="{01D3FF91-CC69-40AB-AB9D-19B8D028A7FE}"/>
                </a:ext>
              </a:extLst>
            </p:cNvPr>
            <p:cNvPicPr>
              <a:picLocks noChangeAspect="1"/>
            </p:cNvPicPr>
            <p:nvPr/>
          </p:nvPicPr>
          <p:blipFill rotWithShape="1">
            <a:blip r:embed="rId16">
              <a:extLst>
                <a:ext uri="{28A0092B-C50C-407E-A947-70E740481C1C}">
                  <a14:useLocalDpi xmlns:a14="http://schemas.microsoft.com/office/drawing/2010/main" val="0"/>
                </a:ext>
              </a:extLst>
            </a:blip>
            <a:srcRect l="9121" r="5164"/>
            <a:stretch/>
          </p:blipFill>
          <p:spPr>
            <a:xfrm>
              <a:off x="4981328" y="2365786"/>
              <a:ext cx="873258" cy="1018800"/>
            </a:xfrm>
            <a:prstGeom prst="rect">
              <a:avLst/>
            </a:prstGeom>
          </p:spPr>
        </p:pic>
        <p:pic>
          <p:nvPicPr>
            <p:cNvPr id="25" name="Grafik 24"/>
            <p:cNvPicPr>
              <a:picLocks noChangeAspect="1"/>
            </p:cNvPicPr>
            <p:nvPr/>
          </p:nvPicPr>
          <p:blipFill rotWithShape="1">
            <a:blip r:embed="rId17" cstate="print">
              <a:extLst>
                <a:ext uri="{28A0092B-C50C-407E-A947-70E740481C1C}">
                  <a14:useLocalDpi xmlns:a14="http://schemas.microsoft.com/office/drawing/2010/main" val="0"/>
                </a:ext>
              </a:extLst>
            </a:blip>
            <a:srcRect l="8661" t="7858" r="8406" b="9208"/>
            <a:stretch/>
          </p:blipFill>
          <p:spPr>
            <a:xfrm>
              <a:off x="1476367" y="3480241"/>
              <a:ext cx="1044000" cy="1044000"/>
            </a:xfrm>
            <a:prstGeom prst="rect">
              <a:avLst/>
            </a:prstGeom>
          </p:spPr>
        </p:pic>
      </p:grpSp>
      <p:pic>
        <p:nvPicPr>
          <p:cNvPr id="20" name="Grafik 1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424858" y="5205535"/>
            <a:ext cx="1377063" cy="770650"/>
          </a:xfrm>
          <a:prstGeom prst="rect">
            <a:avLst/>
          </a:prstGeom>
        </p:spPr>
      </p:pic>
      <p:pic>
        <p:nvPicPr>
          <p:cNvPr id="21" name="Grafik 2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248362" y="4811431"/>
            <a:ext cx="1730057" cy="605608"/>
          </a:xfrm>
          <a:prstGeom prst="rect">
            <a:avLst/>
          </a:prstGeom>
        </p:spPr>
      </p:pic>
      <p:pic>
        <p:nvPicPr>
          <p:cNvPr id="22" name="Grafik 2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557874" y="5845030"/>
            <a:ext cx="1111030" cy="511319"/>
          </a:xfrm>
          <a:prstGeom prst="rect">
            <a:avLst/>
          </a:prstGeom>
        </p:spPr>
      </p:pic>
    </p:spTree>
    <p:extLst>
      <p:ext uri="{BB962C8B-B14F-4D97-AF65-F5344CB8AC3E}">
        <p14:creationId xmlns:p14="http://schemas.microsoft.com/office/powerpoint/2010/main" val="383096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76A268C-E0D3-4486-8604-38ADAE2AA4F1}"/>
              </a:ext>
            </a:extLst>
          </p:cNvPr>
          <p:cNvSpPr>
            <a:spLocks noGrp="1"/>
          </p:cNvSpPr>
          <p:nvPr>
            <p:ph idx="1"/>
          </p:nvPr>
        </p:nvSpPr>
        <p:spPr>
          <a:xfrm>
            <a:off x="706310" y="1825625"/>
            <a:ext cx="10515600" cy="4351338"/>
          </a:xfrm>
        </p:spPr>
        <p:txBody>
          <a:bodyPr>
            <a:noAutofit/>
          </a:bodyPr>
          <a:lstStyle/>
          <a:p>
            <a:r>
              <a:rPr lang="de-DE" sz="2600" dirty="0">
                <a:latin typeface="Droid Sans"/>
              </a:rPr>
              <a:t>Nationale Forschungsdateninfrastruktur (NDFI)</a:t>
            </a:r>
          </a:p>
          <a:p>
            <a:r>
              <a:rPr lang="de-DE" sz="2600" dirty="0">
                <a:latin typeface="Droid Sans"/>
              </a:rPr>
              <a:t>Research Data Alliance (RDA)</a:t>
            </a:r>
          </a:p>
          <a:p>
            <a:r>
              <a:rPr lang="de-DE" sz="2600" dirty="0">
                <a:latin typeface="Droid Sans"/>
              </a:rPr>
              <a:t>European Open Science Cloud (EOSC) </a:t>
            </a:r>
          </a:p>
          <a:p>
            <a:r>
              <a:rPr lang="de-DE" sz="2600" b="1" dirty="0">
                <a:solidFill>
                  <a:srgbClr val="101F7A"/>
                </a:solidFill>
                <a:latin typeface="Droid Sans"/>
                <a:hlinkClick r:id="rId2">
                  <a:extLst>
                    <a:ext uri="{A12FA001-AC4F-418D-AE19-62706E023703}">
                      <ahyp:hlinkClr xmlns:ahyp="http://schemas.microsoft.com/office/drawing/2018/hyperlinkcolor" val="tx"/>
                    </a:ext>
                  </a:extLst>
                </a:hlinkClick>
              </a:rPr>
              <a:t>FAIR-Prinzipien</a:t>
            </a:r>
            <a:r>
              <a:rPr lang="de-DE" sz="2600" dirty="0">
                <a:solidFill>
                  <a:srgbClr val="101F7A"/>
                </a:solidFill>
                <a:latin typeface="Droid Sans"/>
              </a:rPr>
              <a:t> </a:t>
            </a:r>
            <a:r>
              <a:rPr lang="de-DE" sz="2600" dirty="0">
                <a:latin typeface="Droid Sans"/>
              </a:rPr>
              <a:t> </a:t>
            </a:r>
          </a:p>
          <a:p>
            <a:pPr>
              <a:buFont typeface="Wingdings" panose="05000000000000000000" pitchFamily="2" charset="2"/>
              <a:buChar char="Ø"/>
            </a:pPr>
            <a:r>
              <a:rPr lang="de-DE" sz="2600" dirty="0">
                <a:latin typeface="Droid Sans"/>
              </a:rPr>
              <a:t> Menschen- und maschinenlesbarer Zugang zu Forschungsdaten und</a:t>
            </a:r>
            <a:br>
              <a:rPr lang="de-DE" sz="2600" dirty="0">
                <a:latin typeface="Droid Sans"/>
              </a:rPr>
            </a:br>
            <a:r>
              <a:rPr lang="de-DE" sz="2600" dirty="0">
                <a:latin typeface="Droid Sans"/>
              </a:rPr>
              <a:t> deren Metadaten, und deren Nachnutzbarkeit </a:t>
            </a:r>
          </a:p>
          <a:p>
            <a:pPr>
              <a:buFont typeface="Wingdings" panose="05000000000000000000" pitchFamily="2" charset="2"/>
              <a:buChar char="Ø"/>
            </a:pPr>
            <a:r>
              <a:rPr lang="de-DE" sz="2600" dirty="0">
                <a:latin typeface="Droid Sans"/>
              </a:rPr>
              <a:t> Umgang mit und Management von Forschungsdaten</a:t>
            </a:r>
          </a:p>
          <a:p>
            <a:pPr>
              <a:buFont typeface="Wingdings" panose="05000000000000000000" pitchFamily="2" charset="2"/>
              <a:buChar char="Ø"/>
            </a:pPr>
            <a:r>
              <a:rPr lang="de-DE" sz="2600" dirty="0">
                <a:latin typeface="Droid Sans"/>
              </a:rPr>
              <a:t> Entwicklung und Bereitstellung von Werkzeugen und Diensten zur</a:t>
            </a:r>
            <a:br>
              <a:rPr lang="de-DE" sz="2600" dirty="0">
                <a:latin typeface="Droid Sans"/>
              </a:rPr>
            </a:br>
            <a:r>
              <a:rPr lang="de-DE" sz="2600" dirty="0">
                <a:latin typeface="Droid Sans"/>
              </a:rPr>
              <a:t> Unterstützung von </a:t>
            </a:r>
            <a:r>
              <a:rPr lang="de-DE" sz="2600" dirty="0" err="1">
                <a:latin typeface="Droid Sans"/>
              </a:rPr>
              <a:t>FAIRem</a:t>
            </a:r>
            <a:r>
              <a:rPr lang="de-DE" sz="2600" dirty="0">
                <a:latin typeface="Droid Sans"/>
              </a:rPr>
              <a:t> Datenmanagement </a:t>
            </a:r>
          </a:p>
          <a:p>
            <a:endParaRPr lang="de-DE" sz="2600" dirty="0"/>
          </a:p>
        </p:txBody>
      </p:sp>
      <p:sp>
        <p:nvSpPr>
          <p:cNvPr id="4" name="Foliennummernplatzhalter 3">
            <a:extLst>
              <a:ext uri="{FF2B5EF4-FFF2-40B4-BE49-F238E27FC236}">
                <a16:creationId xmlns:a16="http://schemas.microsoft.com/office/drawing/2014/main" id="{A78EB31F-1A0A-4D8A-AA4C-EAD44C4981A7}"/>
              </a:ext>
            </a:extLst>
          </p:cNvPr>
          <p:cNvSpPr>
            <a:spLocks noGrp="1"/>
          </p:cNvSpPr>
          <p:nvPr>
            <p:ph type="sldNum" sz="quarter" idx="12"/>
          </p:nvPr>
        </p:nvSpPr>
        <p:spPr/>
        <p:txBody>
          <a:bodyPr/>
          <a:lstStyle/>
          <a:p>
            <a:fld id="{DDC2525F-42EE-4C63-9799-7337CC5A6553}" type="slidenum">
              <a:rPr lang="de-DE" smtClean="0"/>
              <a:t>3</a:t>
            </a:fld>
            <a:endParaRPr lang="de-DE"/>
          </a:p>
        </p:txBody>
      </p:sp>
      <p:sp>
        <p:nvSpPr>
          <p:cNvPr id="7" name="Titel 1">
            <a:extLst>
              <a:ext uri="{FF2B5EF4-FFF2-40B4-BE49-F238E27FC236}">
                <a16:creationId xmlns:a16="http://schemas.microsoft.com/office/drawing/2014/main" id="{280272C6-5150-42BE-AFCC-06CAB6591810}"/>
              </a:ext>
            </a:extLst>
          </p:cNvPr>
          <p:cNvSpPr txBox="1">
            <a:spLocks/>
          </p:cNvSpPr>
          <p:nvPr/>
        </p:nvSpPr>
        <p:spPr>
          <a:xfrm>
            <a:off x="706310" y="258762"/>
            <a:ext cx="10515600" cy="8490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Aktuelle Entwicklungen</a:t>
            </a:r>
          </a:p>
        </p:txBody>
      </p:sp>
      <p:pic>
        <p:nvPicPr>
          <p:cNvPr id="5" name="Picture 5" descr="Screen Shot 2018-11-15 at 00.41.21.png">
            <a:extLst>
              <a:ext uri="{FF2B5EF4-FFF2-40B4-BE49-F238E27FC236}">
                <a16:creationId xmlns:a16="http://schemas.microsoft.com/office/drawing/2014/main" id="{BB45C6E1-7295-4796-B08C-4A9FC470FEF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60127" y="144462"/>
            <a:ext cx="5083518" cy="1681163"/>
          </a:xfrm>
          <a:prstGeom prst="rect">
            <a:avLst/>
          </a:prstGeom>
        </p:spPr>
      </p:pic>
    </p:spTree>
    <p:extLst>
      <p:ext uri="{BB962C8B-B14F-4D97-AF65-F5344CB8AC3E}">
        <p14:creationId xmlns:p14="http://schemas.microsoft.com/office/powerpoint/2010/main" val="40541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6750" y="330399"/>
            <a:ext cx="3653589" cy="723602"/>
          </a:xfrm>
        </p:spPr>
        <p:txBody>
          <a:bodyPr>
            <a:normAutofit/>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 Ziele  </a:t>
            </a:r>
          </a:p>
        </p:txBody>
      </p:sp>
      <p:sp>
        <p:nvSpPr>
          <p:cNvPr id="3" name="Inhaltsplatzhalter 2"/>
          <p:cNvSpPr>
            <a:spLocks noGrp="1"/>
          </p:cNvSpPr>
          <p:nvPr>
            <p:ph idx="1"/>
          </p:nvPr>
        </p:nvSpPr>
        <p:spPr>
          <a:xfrm>
            <a:off x="666750" y="2872353"/>
            <a:ext cx="10861667" cy="3621088"/>
          </a:xfrm>
          <a:noFill/>
        </p:spPr>
        <p:txBody>
          <a:bodyPr>
            <a:normAutofit/>
          </a:bodyPr>
          <a:lstStyle/>
          <a:p>
            <a:r>
              <a:rPr lang="de-DE" sz="2600" dirty="0">
                <a:latin typeface="Droid Sans" panose="020B0606030804020204" pitchFamily="34" charset="0"/>
                <a:ea typeface="Droid Sans" panose="020B0606030804020204" pitchFamily="34" charset="0"/>
                <a:cs typeface="Droid Sans" panose="020B0606030804020204" pitchFamily="34" charset="0"/>
              </a:rPr>
              <a:t>Idealerweise mehr als Anforderung der Förderer</a:t>
            </a:r>
          </a:p>
          <a:p>
            <a:r>
              <a:rPr lang="de-DE" sz="2600" dirty="0">
                <a:latin typeface="Droid Sans" panose="020B0606030804020204" pitchFamily="34" charset="0"/>
                <a:ea typeface="Droid Sans" panose="020B0606030804020204" pitchFamily="34" charset="0"/>
                <a:cs typeface="Droid Sans" panose="020B0606030804020204" pitchFamily="34" charset="0"/>
              </a:rPr>
              <a:t>Einbindung der verschiedenen am FDM beteiligten Akteure</a:t>
            </a:r>
          </a:p>
          <a:p>
            <a:r>
              <a:rPr lang="de-DE" sz="2600" dirty="0">
                <a:latin typeface="Droid Sans" panose="020B0606030804020204" pitchFamily="34" charset="0"/>
                <a:ea typeface="Droid Sans" panose="020B0606030804020204" pitchFamily="34" charset="0"/>
                <a:cs typeface="Droid Sans" panose="020B0606030804020204" pitchFamily="34" charset="0"/>
              </a:rPr>
              <a:t>Optimierung des Forschungsdatenmanagements (</a:t>
            </a:r>
            <a:r>
              <a:rPr lang="de-DE" sz="2600" i="1" dirty="0" err="1">
                <a:latin typeface="Droid Sans" panose="020B0606030804020204" pitchFamily="34" charset="0"/>
                <a:ea typeface="Droid Sans" panose="020B0606030804020204" pitchFamily="34" charset="0"/>
                <a:cs typeface="Droid Sans" panose="020B0606030804020204" pitchFamily="34" charset="0"/>
              </a:rPr>
              <a:t>actionable</a:t>
            </a:r>
            <a:r>
              <a:rPr lang="de-DE" sz="2600" i="1" dirty="0">
                <a:latin typeface="Droid Sans" panose="020B0606030804020204" pitchFamily="34" charset="0"/>
                <a:ea typeface="Droid Sans" panose="020B0606030804020204" pitchFamily="34" charset="0"/>
                <a:cs typeface="Droid Sans" panose="020B0606030804020204" pitchFamily="34" charset="0"/>
              </a:rPr>
              <a:t> </a:t>
            </a:r>
            <a:r>
              <a:rPr lang="de-DE" sz="2600" i="1" dirty="0" err="1">
                <a:latin typeface="Droid Sans" panose="020B0606030804020204" pitchFamily="34" charset="0"/>
                <a:ea typeface="Droid Sans" panose="020B0606030804020204" pitchFamily="34" charset="0"/>
                <a:cs typeface="Droid Sans" panose="020B0606030804020204" pitchFamily="34" charset="0"/>
              </a:rPr>
              <a:t>data</a:t>
            </a:r>
            <a:r>
              <a:rPr lang="de-DE" sz="2600" i="1" dirty="0">
                <a:latin typeface="Droid Sans" panose="020B0606030804020204" pitchFamily="34" charset="0"/>
                <a:ea typeface="Droid Sans" panose="020B0606030804020204" pitchFamily="34" charset="0"/>
                <a:cs typeface="Droid Sans" panose="020B0606030804020204" pitchFamily="34" charset="0"/>
              </a:rPr>
              <a:t> </a:t>
            </a:r>
            <a:r>
              <a:rPr lang="de-DE" sz="2600" i="1" dirty="0" err="1">
                <a:latin typeface="Droid Sans" panose="020B0606030804020204" pitchFamily="34" charset="0"/>
                <a:ea typeface="Droid Sans" panose="020B0606030804020204" pitchFamily="34" charset="0"/>
                <a:cs typeface="Droid Sans" panose="020B0606030804020204" pitchFamily="34" charset="0"/>
              </a:rPr>
              <a:t>management</a:t>
            </a:r>
            <a:r>
              <a:rPr lang="de-DE" sz="2600" i="1" dirty="0">
                <a:latin typeface="Droid Sans" panose="020B0606030804020204" pitchFamily="34" charset="0"/>
                <a:ea typeface="Droid Sans" panose="020B0606030804020204" pitchFamily="34" charset="0"/>
                <a:cs typeface="Droid Sans" panose="020B0606030804020204" pitchFamily="34" charset="0"/>
              </a:rPr>
              <a:t> plan</a:t>
            </a:r>
            <a:r>
              <a:rPr lang="de-DE" sz="2600" dirty="0">
                <a:latin typeface="Droid Sans" panose="020B0606030804020204" pitchFamily="34" charset="0"/>
                <a:ea typeface="Droid Sans" panose="020B0606030804020204" pitchFamily="34" charset="0"/>
                <a:cs typeface="Droid Sans" panose="020B0606030804020204" pitchFamily="34" charset="0"/>
              </a:rPr>
              <a:t>)</a:t>
            </a:r>
          </a:p>
          <a:p>
            <a:r>
              <a:rPr lang="de-DE" sz="2600" dirty="0">
                <a:latin typeface="Droid Sans" panose="020B0606030804020204" pitchFamily="34" charset="0"/>
                <a:ea typeface="Droid Sans" panose="020B0606030804020204" pitchFamily="34" charset="0"/>
                <a:cs typeface="Droid Sans" panose="020B0606030804020204" pitchFamily="34" charset="0"/>
              </a:rPr>
              <a:t>Leitfaden für gesamten Projektverlauf und Verbleib der Daten nach Projektende</a:t>
            </a:r>
          </a:p>
          <a:p>
            <a:r>
              <a:rPr lang="de-DE" sz="2600" dirty="0">
                <a:latin typeface="Droid Sans" panose="020B0606030804020204" pitchFamily="34" charset="0"/>
                <a:ea typeface="Droid Sans" panose="020B0606030804020204" pitchFamily="34" charset="0"/>
                <a:cs typeface="Droid Sans" panose="020B0606030804020204" pitchFamily="34" charset="0"/>
              </a:rPr>
              <a:t>Unterstützung zentraler Aufgaben (Kostenabschätzung, </a:t>
            </a:r>
            <a:r>
              <a:rPr lang="de-DE" sz="2600" dirty="0" err="1">
                <a:latin typeface="Droid Sans" panose="020B0606030804020204" pitchFamily="34" charset="0"/>
                <a:ea typeface="Droid Sans" panose="020B0606030804020204" pitchFamily="34" charset="0"/>
                <a:cs typeface="Droid Sans" panose="020B0606030804020204" pitchFamily="34" charset="0"/>
              </a:rPr>
              <a:t>Ingest</a:t>
            </a:r>
            <a:r>
              <a:rPr lang="de-DE" sz="2600" dirty="0">
                <a:latin typeface="Droid Sans" panose="020B0606030804020204" pitchFamily="34" charset="0"/>
                <a:ea typeface="Droid Sans" panose="020B0606030804020204" pitchFamily="34" charset="0"/>
                <a:cs typeface="Droid Sans" panose="020B0606030804020204" pitchFamily="34" charset="0"/>
              </a:rPr>
              <a:t>-Prozess, Interoperabilität mit Nachweissystemen wie </a:t>
            </a:r>
            <a:r>
              <a:rPr lang="de-DE" sz="2600" dirty="0">
                <a:latin typeface="Droid Sans" panose="020B0606030804020204" pitchFamily="34" charset="0"/>
                <a:ea typeface="Droid Sans" panose="020B0606030804020204" pitchFamily="34" charset="0"/>
                <a:cs typeface="Droid Sans" panose="020B0606030804020204" pitchFamily="34" charset="0"/>
                <a:hlinkClick r:id="rId2">
                  <a:extLst>
                    <a:ext uri="{A12FA001-AC4F-418D-AE19-62706E023703}">
                      <ahyp:hlinkClr xmlns:ahyp="http://schemas.microsoft.com/office/drawing/2018/hyperlinkcolor" val="tx"/>
                    </a:ext>
                  </a:extLst>
                </a:hlinkClick>
              </a:rPr>
              <a:t>re3data</a:t>
            </a:r>
            <a:r>
              <a:rPr lang="de-DE" dirty="0">
                <a:latin typeface="Droid Sans" panose="020B0606030804020204" pitchFamily="34" charset="0"/>
                <a:ea typeface="Droid Sans" panose="020B0606030804020204" pitchFamily="34" charset="0"/>
                <a:cs typeface="Droid Sans" panose="020B0606030804020204" pitchFamily="34" charset="0"/>
              </a:rPr>
              <a:t>)</a:t>
            </a:r>
            <a:endParaRPr lang="de-DE" dirty="0"/>
          </a:p>
        </p:txBody>
      </p:sp>
      <p:sp>
        <p:nvSpPr>
          <p:cNvPr id="4" name="Foliennummernplatzhalter 3"/>
          <p:cNvSpPr>
            <a:spLocks noGrp="1"/>
          </p:cNvSpPr>
          <p:nvPr>
            <p:ph type="sldNum" sz="quarter" idx="12"/>
          </p:nvPr>
        </p:nvSpPr>
        <p:spPr/>
        <p:txBody>
          <a:bodyPr/>
          <a:lstStyle/>
          <a:p>
            <a:fld id="{DDC2525F-42EE-4C63-9799-7337CC5A6553}" type="slidenum">
              <a:rPr lang="de-DE" smtClean="0"/>
              <a:t>4</a:t>
            </a:fld>
            <a:endParaRPr lang="de-DE" dirty="0"/>
          </a:p>
        </p:txBody>
      </p:sp>
      <p:pic>
        <p:nvPicPr>
          <p:cNvPr id="5" name="Grafik 4">
            <a:extLst>
              <a:ext uri="{FF2B5EF4-FFF2-40B4-BE49-F238E27FC236}">
                <a16:creationId xmlns:a16="http://schemas.microsoft.com/office/drawing/2014/main" id="{A3D8CB27-CC95-4150-92CA-D97CCF5BA9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5909" y="1532404"/>
            <a:ext cx="2585046" cy="1938784"/>
          </a:xfrm>
          <a:prstGeom prst="rect">
            <a:avLst/>
          </a:prstGeom>
        </p:spPr>
      </p:pic>
      <p:sp>
        <p:nvSpPr>
          <p:cNvPr id="6" name="Textfeld 5">
            <a:extLst>
              <a:ext uri="{FF2B5EF4-FFF2-40B4-BE49-F238E27FC236}">
                <a16:creationId xmlns:a16="http://schemas.microsoft.com/office/drawing/2014/main" id="{2ACA1DD4-0B2C-4815-8C34-E3165805FB3A}"/>
              </a:ext>
            </a:extLst>
          </p:cNvPr>
          <p:cNvSpPr txBox="1"/>
          <p:nvPr/>
        </p:nvSpPr>
        <p:spPr>
          <a:xfrm>
            <a:off x="9105468" y="3477387"/>
            <a:ext cx="2990851" cy="276999"/>
          </a:xfrm>
          <a:prstGeom prst="rect">
            <a:avLst/>
          </a:prstGeom>
          <a:noFill/>
        </p:spPr>
        <p:txBody>
          <a:bodyPr wrap="square" rtlCol="0">
            <a:spAutoFit/>
          </a:bodyPr>
          <a:lstStyle/>
          <a:p>
            <a:r>
              <a:rPr lang="de-DE" sz="1200" dirty="0">
                <a:latin typeface="Droid Sans" panose="020B0606030804020204" pitchFamily="34" charset="0"/>
                <a:ea typeface="Droid Sans" panose="020B0606030804020204" pitchFamily="34" charset="0"/>
                <a:cs typeface="Droid Sans" panose="020B0606030804020204" pitchFamily="34" charset="0"/>
              </a:rPr>
              <a:t>M. </a:t>
            </a:r>
            <a:r>
              <a:rPr lang="de-DE" sz="1200" dirty="0" err="1">
                <a:latin typeface="Droid Sans" panose="020B0606030804020204" pitchFamily="34" charset="0"/>
                <a:ea typeface="Droid Sans" panose="020B0606030804020204" pitchFamily="34" charset="0"/>
                <a:cs typeface="Droid Sans" panose="020B0606030804020204" pitchFamily="34" charset="0"/>
              </a:rPr>
              <a:t>Minderhoud</a:t>
            </a:r>
            <a:r>
              <a:rPr lang="de-DE" sz="1200" dirty="0">
                <a:latin typeface="Droid Sans" panose="020B0606030804020204" pitchFamily="34" charset="0"/>
                <a:ea typeface="Droid Sans" panose="020B0606030804020204" pitchFamily="34" charset="0"/>
                <a:cs typeface="Droid Sans" panose="020B0606030804020204" pitchFamily="34" charset="0"/>
              </a:rPr>
              <a:t>, Agenda, </a:t>
            </a:r>
            <a:r>
              <a:rPr lang="de-DE" sz="1200" dirty="0">
                <a:latin typeface="Droid Sans" panose="020B0606030804020204" pitchFamily="34" charset="0"/>
                <a:ea typeface="Droid Sans" panose="020B0606030804020204" pitchFamily="34" charset="0"/>
                <a:cs typeface="Droid Sans" panose="020B0606030804020204" pitchFamily="34" charset="0"/>
                <a:hlinkClick r:id="rId4"/>
              </a:rPr>
              <a:t>CC BY-SA 3.0</a:t>
            </a:r>
            <a:endParaRPr lang="de-DE" sz="1200" dirty="0">
              <a:latin typeface="Droid Sans" panose="020B0606030804020204" pitchFamily="34" charset="0"/>
              <a:ea typeface="Droid Sans" panose="020B0606030804020204" pitchFamily="34" charset="0"/>
              <a:cs typeface="Droid Sans" panose="020B0606030804020204" pitchFamily="34" charset="0"/>
            </a:endParaRPr>
          </a:p>
        </p:txBody>
      </p:sp>
      <p:sp>
        <p:nvSpPr>
          <p:cNvPr id="7" name="Rechteck 6">
            <a:extLst>
              <a:ext uri="{FF2B5EF4-FFF2-40B4-BE49-F238E27FC236}">
                <a16:creationId xmlns:a16="http://schemas.microsoft.com/office/drawing/2014/main" id="{D6F22BF8-9FC2-4B5B-82E0-3CE12D63F146}"/>
              </a:ext>
            </a:extLst>
          </p:cNvPr>
          <p:cNvSpPr/>
          <p:nvPr/>
        </p:nvSpPr>
        <p:spPr>
          <a:xfrm>
            <a:off x="8889992" y="782390"/>
            <a:ext cx="3258607" cy="830997"/>
          </a:xfrm>
          <a:prstGeom prst="rect">
            <a:avLst/>
          </a:prstGeom>
        </p:spPr>
        <p:txBody>
          <a:bodyPr wrap="square">
            <a:spAutoFit/>
          </a:bodyPr>
          <a:lstStyle/>
          <a:p>
            <a:r>
              <a:rPr lang="de-DE" sz="2400" dirty="0">
                <a:latin typeface="Droid Serif" panose="02020600060500020200" pitchFamily="18" charset="0"/>
                <a:ea typeface="Droid Serif" panose="02020600060500020200" pitchFamily="18" charset="0"/>
                <a:cs typeface="Droid Serif" panose="02020600060500020200" pitchFamily="18" charset="0"/>
              </a:rPr>
              <a:t>RDMO – Vom Plan zum </a:t>
            </a:r>
            <a:r>
              <a:rPr lang="de-DE" sz="2400" dirty="0" err="1">
                <a:solidFill>
                  <a:srgbClr val="101F7A"/>
                </a:solidFill>
                <a:latin typeface="Droid Serif" panose="02020600060500020200" pitchFamily="18" charset="0"/>
                <a:ea typeface="Droid Serif" panose="02020600060500020200" pitchFamily="18" charset="0"/>
                <a:cs typeface="Droid Serif" panose="02020600060500020200" pitchFamily="18" charset="0"/>
              </a:rPr>
              <a:t>Organiser</a:t>
            </a:r>
            <a:endParaRPr lang="de-DE" sz="2400" dirty="0"/>
          </a:p>
        </p:txBody>
      </p:sp>
      <p:sp>
        <p:nvSpPr>
          <p:cNvPr id="8" name="Rechteck 7"/>
          <p:cNvSpPr/>
          <p:nvPr/>
        </p:nvSpPr>
        <p:spPr>
          <a:xfrm>
            <a:off x="638175" y="1282035"/>
            <a:ext cx="8458199" cy="1292662"/>
          </a:xfrm>
          <a:prstGeom prst="rect">
            <a:avLst/>
          </a:prstGeom>
        </p:spPr>
        <p:txBody>
          <a:bodyPr wrap="square">
            <a:spAutoFit/>
          </a:bodyPr>
          <a:lstStyle/>
          <a:p>
            <a:r>
              <a:rPr lang="de-DE" sz="2600" b="1" dirty="0">
                <a:solidFill>
                  <a:srgbClr val="101F7A"/>
                </a:solidFill>
                <a:latin typeface="Droid Sans" panose="020B0606030804020204" pitchFamily="34" charset="0"/>
                <a:ea typeface="Droid Sans" panose="020B0606030804020204" pitchFamily="34" charset="0"/>
                <a:cs typeface="Droid Sans" panose="020B0606030804020204" pitchFamily="34" charset="0"/>
              </a:rPr>
              <a:t>Aktives</a:t>
            </a:r>
            <a:r>
              <a:rPr lang="de-DE" sz="2600" b="1" dirty="0">
                <a:latin typeface="Droid Sans" panose="020B0606030804020204" pitchFamily="34" charset="0"/>
                <a:ea typeface="Droid Sans" panose="020B0606030804020204" pitchFamily="34" charset="0"/>
                <a:cs typeface="Droid Sans" panose="020B0606030804020204" pitchFamily="34" charset="0"/>
              </a:rPr>
              <a:t> Datenmanagement: </a:t>
            </a:r>
          </a:p>
          <a:p>
            <a:pPr lvl="1"/>
            <a:r>
              <a:rPr lang="de-DE" sz="2600" b="1" dirty="0">
                <a:latin typeface="Droid Sans" panose="020B0606030804020204" pitchFamily="34" charset="0"/>
                <a:ea typeface="Droid Sans" panose="020B0606030804020204" pitchFamily="34" charset="0"/>
                <a:cs typeface="Droid Sans" panose="020B0606030804020204" pitchFamily="34" charset="0"/>
              </a:rPr>
              <a:t>Schwerpunktverschiebung von der Planung zur </a:t>
            </a:r>
            <a:r>
              <a:rPr lang="de-DE" sz="2600" b="1" dirty="0">
                <a:solidFill>
                  <a:srgbClr val="101F7A"/>
                </a:solidFill>
                <a:latin typeface="Droid Sans" panose="020B0606030804020204" pitchFamily="34" charset="0"/>
                <a:ea typeface="Droid Sans" panose="020B0606030804020204" pitchFamily="34" charset="0"/>
                <a:cs typeface="Droid Sans" panose="020B0606030804020204" pitchFamily="34" charset="0"/>
              </a:rPr>
              <a:t>Organisation des Forschungsdatenmanagements</a:t>
            </a:r>
            <a:r>
              <a:rPr lang="de-DE" sz="2600" b="1" dirty="0">
                <a:latin typeface="Droid Sans" panose="020B0606030804020204" pitchFamily="34" charset="0"/>
                <a:ea typeface="Droid Sans" panose="020B0606030804020204" pitchFamily="34" charset="0"/>
                <a:cs typeface="Droid Sans" panose="020B0606030804020204" pitchFamily="34" charset="0"/>
              </a:rPr>
              <a:t> </a:t>
            </a:r>
          </a:p>
        </p:txBody>
      </p:sp>
    </p:spTree>
    <p:extLst>
      <p:ext uri="{BB962C8B-B14F-4D97-AF65-F5344CB8AC3E}">
        <p14:creationId xmlns:p14="http://schemas.microsoft.com/office/powerpoint/2010/main" val="265174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25949" y="257968"/>
            <a:ext cx="10515600" cy="819149"/>
          </a:xfrm>
        </p:spPr>
        <p:txBody>
          <a:bodyPr>
            <a:normAutofit/>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RDMO-Community Building </a:t>
            </a:r>
          </a:p>
        </p:txBody>
      </p:sp>
      <p:sp>
        <p:nvSpPr>
          <p:cNvPr id="3" name="Inhaltsplatzhalter 2"/>
          <p:cNvSpPr>
            <a:spLocks noGrp="1"/>
          </p:cNvSpPr>
          <p:nvPr>
            <p:ph idx="1"/>
          </p:nvPr>
        </p:nvSpPr>
        <p:spPr>
          <a:xfrm>
            <a:off x="725949" y="1254124"/>
            <a:ext cx="9686925" cy="4748213"/>
          </a:xfrm>
          <a:noFill/>
        </p:spPr>
        <p:txBody>
          <a:bodyPr>
            <a:normAutofit/>
          </a:bodyPr>
          <a:lstStyle/>
          <a:p>
            <a:r>
              <a:rPr lang="de-DE" sz="2600" dirty="0">
                <a:latin typeface="Droid Sans" panose="020B0606030804020204"/>
              </a:rPr>
              <a:t>Enge Verzahnung des RDMO-Community Buildings mit Nachhaltigkeitssicherung </a:t>
            </a:r>
          </a:p>
          <a:p>
            <a:r>
              <a:rPr lang="de-DE" sz="2600" dirty="0">
                <a:latin typeface="Droid Sans" panose="020B0606030804020204"/>
              </a:rPr>
              <a:t>Etablierung einer aktiven Community</a:t>
            </a:r>
          </a:p>
          <a:p>
            <a:r>
              <a:rPr lang="de-DE" sz="2600" dirty="0">
                <a:latin typeface="Droid Sans" panose="020B0606030804020204"/>
              </a:rPr>
              <a:t>Aufbau einer dezentralen Struktur</a:t>
            </a:r>
          </a:p>
          <a:p>
            <a:r>
              <a:rPr lang="de-DE" sz="2600" dirty="0">
                <a:latin typeface="Droid Sans" panose="020B0606030804020204"/>
              </a:rPr>
              <a:t>Elemente des RDMO-Community-Buildings: </a:t>
            </a:r>
          </a:p>
          <a:p>
            <a:pPr lvl="1"/>
            <a:r>
              <a:rPr lang="de-DE" sz="2600" dirty="0">
                <a:latin typeface="Droid Sans" panose="020B0606030804020204"/>
              </a:rPr>
              <a:t>Klassische Dissemination und Training </a:t>
            </a:r>
          </a:p>
          <a:p>
            <a:pPr lvl="1"/>
            <a:r>
              <a:rPr lang="de-DE" sz="2600" dirty="0">
                <a:latin typeface="Droid Sans" panose="020B0606030804020204"/>
              </a:rPr>
              <a:t>Technische Dokumentationslösungen</a:t>
            </a:r>
          </a:p>
          <a:p>
            <a:pPr lvl="1"/>
            <a:r>
              <a:rPr lang="de-DE" sz="2600" dirty="0">
                <a:latin typeface="Droid Sans" panose="020B0606030804020204"/>
              </a:rPr>
              <a:t>Erleichterung der Integration von RDMO in die eigene Infrastruktur</a:t>
            </a:r>
          </a:p>
          <a:p>
            <a:pPr lvl="1"/>
            <a:r>
              <a:rPr lang="de-DE" sz="2600" dirty="0">
                <a:latin typeface="Droid Sans" panose="020B0606030804020204"/>
              </a:rPr>
              <a:t>Foren zum Informationsaustausch (GitHub, </a:t>
            </a:r>
            <a:r>
              <a:rPr lang="de-DE" sz="2600" dirty="0" err="1">
                <a:latin typeface="Droid Sans" panose="020B0606030804020204"/>
              </a:rPr>
              <a:t>Slack</a:t>
            </a:r>
            <a:r>
              <a:rPr lang="de-DE" sz="2600" dirty="0">
                <a:latin typeface="Droid Sans" panose="020B0606030804020204"/>
              </a:rPr>
              <a:t>, Mailingliste)</a:t>
            </a:r>
          </a:p>
          <a:p>
            <a:pPr lvl="1"/>
            <a:r>
              <a:rPr lang="de-DE" sz="2600" dirty="0">
                <a:latin typeface="Droid Sans" panose="020B0606030804020204"/>
              </a:rPr>
              <a:t>RDMO-Anwendertreffen </a:t>
            </a:r>
          </a:p>
          <a:p>
            <a:endParaRPr lang="de-DE" dirty="0"/>
          </a:p>
        </p:txBody>
      </p:sp>
      <p:sp>
        <p:nvSpPr>
          <p:cNvPr id="4" name="Foliennummernplatzhalter 3"/>
          <p:cNvSpPr>
            <a:spLocks noGrp="1"/>
          </p:cNvSpPr>
          <p:nvPr>
            <p:ph type="sldNum" sz="quarter" idx="12"/>
          </p:nvPr>
        </p:nvSpPr>
        <p:spPr/>
        <p:txBody>
          <a:bodyPr/>
          <a:lstStyle/>
          <a:p>
            <a:fld id="{DDC2525F-42EE-4C63-9799-7337CC5A6553}" type="slidenum">
              <a:rPr lang="de-DE" smtClean="0"/>
              <a:t>5</a:t>
            </a:fld>
            <a:endParaRPr lang="de-DE"/>
          </a:p>
        </p:txBody>
      </p:sp>
    </p:spTree>
    <p:extLst>
      <p:ext uri="{BB962C8B-B14F-4D97-AF65-F5344CB8AC3E}">
        <p14:creationId xmlns:p14="http://schemas.microsoft.com/office/powerpoint/2010/main" val="215947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45602" y="492148"/>
            <a:ext cx="10515600" cy="631743"/>
          </a:xfrm>
        </p:spPr>
        <p:txBody>
          <a:bodyPr>
            <a:normAutofit fontScale="90000"/>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RDMO-Community  </a:t>
            </a:r>
            <a:r>
              <a:rPr lang="de-DE" dirty="0">
                <a:solidFill>
                  <a:srgbClr val="101F7A"/>
                </a:solidFill>
                <a:latin typeface="Droid Serif" panose="02020600060500020200" pitchFamily="18" charset="0"/>
                <a:ea typeface="Droid Serif" panose="02020600060500020200" pitchFamily="18" charset="0"/>
                <a:cs typeface="Droid Serif" panose="02020600060500020200" pitchFamily="18" charset="0"/>
              </a:rPr>
              <a:t> </a:t>
            </a:r>
          </a:p>
        </p:txBody>
      </p:sp>
      <p:sp>
        <p:nvSpPr>
          <p:cNvPr id="3" name="Inhaltsplatzhalter 2"/>
          <p:cNvSpPr>
            <a:spLocks noGrp="1"/>
          </p:cNvSpPr>
          <p:nvPr>
            <p:ph idx="1"/>
          </p:nvPr>
        </p:nvSpPr>
        <p:spPr>
          <a:xfrm>
            <a:off x="745602" y="1123891"/>
            <a:ext cx="10515600" cy="1807495"/>
          </a:xfrm>
          <a:noFill/>
        </p:spPr>
        <p:txBody>
          <a:bodyPr>
            <a:normAutofit/>
          </a:bodyPr>
          <a:lstStyle/>
          <a:p>
            <a:r>
              <a:rPr lang="de-DE" sz="2600" dirty="0">
                <a:latin typeface="Droid Sans" panose="020B0606030804020204" pitchFamily="34" charset="0"/>
                <a:ea typeface="Droid Sans" panose="020B0606030804020204" pitchFamily="34" charset="0"/>
                <a:cs typeface="Droid Sans" panose="020B0606030804020204" pitchFamily="34" charset="0"/>
              </a:rPr>
              <a:t>Aktive Anwendercommunity im Rahmen verschiedener Kooperationsszenarien, u. a.</a:t>
            </a:r>
          </a:p>
          <a:p>
            <a:pPr lvl="1"/>
            <a:r>
              <a:rPr lang="de-DE" sz="2600" dirty="0">
                <a:latin typeface="Droid Sans" panose="020B0606030804020204" pitchFamily="34" charset="0"/>
                <a:ea typeface="Droid Sans" panose="020B0606030804020204" pitchFamily="34" charset="0"/>
                <a:cs typeface="Droid Sans" panose="020B0606030804020204" pitchFamily="34" charset="0"/>
              </a:rPr>
              <a:t>Pilot-Service der Informationsplattform </a:t>
            </a:r>
            <a:r>
              <a:rPr lang="de-DE" sz="2600" dirty="0">
                <a:latin typeface="Droid Sans" panose="020B0606030804020204" pitchFamily="34" charset="0"/>
                <a:ea typeface="Droid Sans" panose="020B0606030804020204" pitchFamily="34" charset="0"/>
                <a:cs typeface="Droid Sans" panose="020B0606030804020204" pitchFamily="34" charset="0"/>
                <a:hlinkClick r:id="rId2">
                  <a:extLst>
                    <a:ext uri="{A12FA001-AC4F-418D-AE19-62706E023703}">
                      <ahyp:hlinkClr xmlns:ahyp="http://schemas.microsoft.com/office/drawing/2018/hyperlinkcolor" val="tx"/>
                    </a:ext>
                  </a:extLst>
                </a:hlinkClick>
              </a:rPr>
              <a:t>forschungsdaten.info</a:t>
            </a:r>
            <a:r>
              <a:rPr lang="de-DE" sz="2600" dirty="0">
                <a:latin typeface="Droid Sans" panose="020B0606030804020204" pitchFamily="34" charset="0"/>
                <a:ea typeface="Droid Sans" panose="020B0606030804020204" pitchFamily="34" charset="0"/>
                <a:cs typeface="Droid Sans" panose="020B0606030804020204" pitchFamily="34" charset="0"/>
              </a:rPr>
              <a:t> </a:t>
            </a:r>
          </a:p>
          <a:p>
            <a:pPr lvl="1"/>
            <a:r>
              <a:rPr lang="de-DE" sz="2600" dirty="0">
                <a:latin typeface="Droid Sans" panose="020B0606030804020204" pitchFamily="34" charset="0"/>
                <a:ea typeface="Droid Sans" panose="020B0606030804020204" pitchFamily="34" charset="0"/>
                <a:cs typeface="Droid Sans" panose="020B0606030804020204" pitchFamily="34" charset="0"/>
              </a:rPr>
              <a:t>Geplant: u. a. Kooperationen mit RADAR und </a:t>
            </a:r>
            <a:r>
              <a:rPr lang="de-DE" sz="2600" dirty="0" err="1">
                <a:latin typeface="Droid Sans" panose="020B0606030804020204" pitchFamily="34" charset="0"/>
                <a:ea typeface="Droid Sans" panose="020B0606030804020204" pitchFamily="34" charset="0"/>
                <a:cs typeface="Droid Sans" panose="020B0606030804020204" pitchFamily="34" charset="0"/>
              </a:rPr>
              <a:t>Sciebo</a:t>
            </a:r>
            <a:r>
              <a:rPr lang="de-DE" sz="2600" dirty="0">
                <a:latin typeface="Droid Sans" panose="020B0606030804020204" pitchFamily="34" charset="0"/>
                <a:ea typeface="Droid Sans" panose="020B0606030804020204" pitchFamily="34" charset="0"/>
                <a:cs typeface="Droid Sans" panose="020B0606030804020204" pitchFamily="34" charset="0"/>
              </a:rPr>
              <a:t>  </a:t>
            </a:r>
          </a:p>
        </p:txBody>
      </p:sp>
      <p:sp>
        <p:nvSpPr>
          <p:cNvPr id="4" name="Foliennummernplatzhalter 3"/>
          <p:cNvSpPr>
            <a:spLocks noGrp="1"/>
          </p:cNvSpPr>
          <p:nvPr>
            <p:ph type="sldNum" sz="quarter" idx="12"/>
          </p:nvPr>
        </p:nvSpPr>
        <p:spPr/>
        <p:txBody>
          <a:bodyPr/>
          <a:lstStyle/>
          <a:p>
            <a:fld id="{DDC2525F-42EE-4C63-9799-7337CC5A6553}" type="slidenum">
              <a:rPr lang="de-DE" smtClean="0"/>
              <a:t>6</a:t>
            </a:fld>
            <a:endParaRPr lang="de-DE"/>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021" y="2811984"/>
            <a:ext cx="7120241" cy="3832000"/>
          </a:xfrm>
          <a:prstGeom prst="rect">
            <a:avLst/>
          </a:prstGeom>
        </p:spPr>
      </p:pic>
    </p:spTree>
    <p:extLst>
      <p:ext uri="{BB962C8B-B14F-4D97-AF65-F5344CB8AC3E}">
        <p14:creationId xmlns:p14="http://schemas.microsoft.com/office/powerpoint/2010/main" val="371489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5325" y="403920"/>
            <a:ext cx="10515600" cy="682625"/>
          </a:xfrm>
        </p:spPr>
        <p:txBody>
          <a:bodyPr>
            <a:normAutofit fontScale="90000"/>
          </a:bodyPr>
          <a:lstStyle/>
          <a:p>
            <a:r>
              <a:rPr lang="de-DE" dirty="0">
                <a:solidFill>
                  <a:srgbClr val="101F7A"/>
                </a:solidFill>
                <a:latin typeface="Droid Sans" panose="020B0606030804020204"/>
                <a:ea typeface="Droid Serif" panose="02020600060500020200" pitchFamily="18" charset="0"/>
                <a:cs typeface="Droid Serif" panose="02020600060500020200" pitchFamily="18" charset="0"/>
              </a:rPr>
              <a:t>RDMO-Community: Interaktive Landkarte</a:t>
            </a:r>
          </a:p>
        </p:txBody>
      </p:sp>
      <p:sp>
        <p:nvSpPr>
          <p:cNvPr id="4" name="Foliennummernplatzhalter 3"/>
          <p:cNvSpPr>
            <a:spLocks noGrp="1"/>
          </p:cNvSpPr>
          <p:nvPr>
            <p:ph type="sldNum" sz="quarter" idx="12"/>
          </p:nvPr>
        </p:nvSpPr>
        <p:spPr/>
        <p:txBody>
          <a:bodyPr/>
          <a:lstStyle/>
          <a:p>
            <a:fld id="{DDC2525F-42EE-4C63-9799-7337CC5A6553}" type="slidenum">
              <a:rPr lang="de-DE" smtClean="0"/>
              <a:t>7</a:t>
            </a:fld>
            <a:endParaRPr lang="de-DE"/>
          </a:p>
        </p:txBody>
      </p:sp>
      <p:pic>
        <p:nvPicPr>
          <p:cNvPr id="7" name="Grafik 6">
            <a:extLst>
              <a:ext uri="{FF2B5EF4-FFF2-40B4-BE49-F238E27FC236}">
                <a16:creationId xmlns:a16="http://schemas.microsoft.com/office/drawing/2014/main" id="{41E87AA4-3776-4AF0-90E2-5E159DC7F3A4}"/>
              </a:ext>
            </a:extLst>
          </p:cNvPr>
          <p:cNvPicPr>
            <a:picLocks noChangeAspect="1"/>
          </p:cNvPicPr>
          <p:nvPr/>
        </p:nvPicPr>
        <p:blipFill>
          <a:blip r:embed="rId2"/>
          <a:stretch>
            <a:fillRect/>
          </a:stretch>
        </p:blipFill>
        <p:spPr>
          <a:xfrm>
            <a:off x="504829" y="1399436"/>
            <a:ext cx="4743057" cy="3648506"/>
          </a:xfrm>
          <a:prstGeom prst="rect">
            <a:avLst/>
          </a:prstGeom>
        </p:spPr>
      </p:pic>
      <p:pic>
        <p:nvPicPr>
          <p:cNvPr id="8" name="Grafik 7">
            <a:extLst>
              <a:ext uri="{FF2B5EF4-FFF2-40B4-BE49-F238E27FC236}">
                <a16:creationId xmlns:a16="http://schemas.microsoft.com/office/drawing/2014/main" id="{BFB10E31-2D44-4E43-9D99-D8ED3BDDD1C2}"/>
              </a:ext>
            </a:extLst>
          </p:cNvPr>
          <p:cNvPicPr>
            <a:picLocks noChangeAspect="1"/>
          </p:cNvPicPr>
          <p:nvPr/>
        </p:nvPicPr>
        <p:blipFill>
          <a:blip r:embed="rId3"/>
          <a:stretch>
            <a:fillRect/>
          </a:stretch>
        </p:blipFill>
        <p:spPr>
          <a:xfrm>
            <a:off x="495302" y="5141483"/>
            <a:ext cx="2562223" cy="1027784"/>
          </a:xfrm>
          <a:prstGeom prst="rect">
            <a:avLst/>
          </a:prstGeom>
        </p:spPr>
      </p:pic>
      <p:sp>
        <p:nvSpPr>
          <p:cNvPr id="9" name="Rechteck 8">
            <a:extLst>
              <a:ext uri="{FF2B5EF4-FFF2-40B4-BE49-F238E27FC236}">
                <a16:creationId xmlns:a16="http://schemas.microsoft.com/office/drawing/2014/main" id="{F44BF887-39F8-477F-AFE9-256FC585E457}"/>
              </a:ext>
            </a:extLst>
          </p:cNvPr>
          <p:cNvSpPr/>
          <p:nvPr/>
        </p:nvSpPr>
        <p:spPr>
          <a:xfrm>
            <a:off x="382034" y="6356350"/>
            <a:ext cx="4643066" cy="369332"/>
          </a:xfrm>
          <a:prstGeom prst="rect">
            <a:avLst/>
          </a:prstGeom>
        </p:spPr>
        <p:txBody>
          <a:bodyPr wrap="none">
            <a:spAutoFit/>
          </a:bodyPr>
          <a:lstStyle/>
          <a:p>
            <a:r>
              <a:rPr lang="de-DE" dirty="0">
                <a:hlinkClick r:id="rId4"/>
              </a:rPr>
              <a:t>https://rdmorganiser.github.io/kooperationen/</a:t>
            </a:r>
            <a:r>
              <a:rPr lang="de-DE" dirty="0"/>
              <a:t> </a:t>
            </a:r>
          </a:p>
        </p:txBody>
      </p:sp>
      <p:sp>
        <p:nvSpPr>
          <p:cNvPr id="3" name="Textfeld 2">
            <a:extLst>
              <a:ext uri="{FF2B5EF4-FFF2-40B4-BE49-F238E27FC236}">
                <a16:creationId xmlns:a16="http://schemas.microsoft.com/office/drawing/2014/main" id="{74BF79B8-D1E8-464E-9BAE-3674DD9AD156}"/>
              </a:ext>
            </a:extLst>
          </p:cNvPr>
          <p:cNvSpPr txBox="1"/>
          <p:nvPr/>
        </p:nvSpPr>
        <p:spPr>
          <a:xfrm>
            <a:off x="5703608" y="1337833"/>
            <a:ext cx="6512202" cy="5324535"/>
          </a:xfrm>
          <a:prstGeom prst="rect">
            <a:avLst/>
          </a:prstGeom>
          <a:noFill/>
        </p:spPr>
        <p:txBody>
          <a:bodyPr wrap="square" rtlCol="0">
            <a:spAutoFit/>
          </a:bodyPr>
          <a:lstStyle/>
          <a:p>
            <a:r>
              <a:rPr lang="de-DE" sz="2400" b="1" dirty="0">
                <a:latin typeface="Droid Sans"/>
              </a:rPr>
              <a:t>Beispiele für den Einsatz von </a:t>
            </a:r>
            <a:r>
              <a:rPr lang="de-DE" sz="2400" b="1" dirty="0">
                <a:solidFill>
                  <a:srgbClr val="101F7A"/>
                </a:solidFill>
                <a:latin typeface="Droid Sans"/>
              </a:rPr>
              <a:t>RDMO</a:t>
            </a:r>
          </a:p>
          <a:p>
            <a:r>
              <a:rPr lang="de-DE" sz="2400" dirty="0">
                <a:latin typeface="Droid Sans"/>
              </a:rPr>
              <a:t>1) In </a:t>
            </a:r>
            <a:r>
              <a:rPr lang="de-DE" sz="2400" b="1" dirty="0">
                <a:latin typeface="Droid Sans"/>
              </a:rPr>
              <a:t>Forschungsprojekten</a:t>
            </a:r>
            <a:r>
              <a:rPr lang="de-DE" sz="2400" dirty="0">
                <a:latin typeface="Droid Sans"/>
              </a:rPr>
              <a:t> u. a.: </a:t>
            </a:r>
          </a:p>
          <a:p>
            <a:pPr marL="342900" indent="-342900">
              <a:buFont typeface="Arial" panose="020B0604020202020204" pitchFamily="34" charset="0"/>
              <a:buChar char="•"/>
            </a:pPr>
            <a:r>
              <a:rPr lang="de-DE" sz="2000" dirty="0" err="1">
                <a:latin typeface="Droid Sans"/>
              </a:rPr>
              <a:t>EmiMin</a:t>
            </a:r>
            <a:r>
              <a:rPr lang="de-DE" sz="2000" dirty="0">
                <a:latin typeface="Droid Sans"/>
              </a:rPr>
              <a:t> – Verbundvorhaben </a:t>
            </a:r>
            <a:r>
              <a:rPr lang="de-DE" sz="2000" dirty="0" err="1">
                <a:latin typeface="Droid Sans"/>
              </a:rPr>
              <a:t>Emmissionsminderung</a:t>
            </a:r>
            <a:r>
              <a:rPr lang="de-DE" sz="2000" dirty="0">
                <a:latin typeface="Droid Sans"/>
              </a:rPr>
              <a:t> Nutztierhaltung (ZB </a:t>
            </a:r>
            <a:r>
              <a:rPr lang="de-DE" sz="2000" dirty="0" err="1">
                <a:latin typeface="Droid Sans"/>
              </a:rPr>
              <a:t>Med</a:t>
            </a:r>
            <a:r>
              <a:rPr lang="de-DE" sz="2000" dirty="0">
                <a:latin typeface="Droid Sans"/>
              </a:rPr>
              <a:t>/</a:t>
            </a:r>
            <a:r>
              <a:rPr lang="de-DE" sz="2000" dirty="0" err="1">
                <a:latin typeface="Droid Sans"/>
              </a:rPr>
              <a:t>Publisso</a:t>
            </a:r>
            <a:r>
              <a:rPr lang="de-DE" sz="2000" dirty="0">
                <a:latin typeface="Droid Sans"/>
              </a:rPr>
              <a:t>, Köln)</a:t>
            </a:r>
          </a:p>
          <a:p>
            <a:pPr marL="342900" indent="-342900">
              <a:buFont typeface="Arial" panose="020B0604020202020204" pitchFamily="34" charset="0"/>
              <a:buChar char="•"/>
            </a:pPr>
            <a:r>
              <a:rPr lang="de-DE" sz="2000" dirty="0" err="1">
                <a:latin typeface="Droid Sans"/>
              </a:rPr>
              <a:t>FoDaKo</a:t>
            </a:r>
            <a:r>
              <a:rPr lang="de-DE" sz="2000" dirty="0">
                <a:latin typeface="Droid Sans"/>
              </a:rPr>
              <a:t> – Forschungsdaten in Kooperation (BMBF) (Universitäten Düsseldorf-Siegen-Wuppertal)</a:t>
            </a:r>
          </a:p>
          <a:p>
            <a:r>
              <a:rPr lang="de-DE" sz="2400" dirty="0">
                <a:latin typeface="Droid Sans"/>
              </a:rPr>
              <a:t>2) Als </a:t>
            </a:r>
            <a:r>
              <a:rPr lang="de-DE" sz="2400" b="1" dirty="0">
                <a:latin typeface="Droid Sans"/>
              </a:rPr>
              <a:t>Service einer Infrastruktureinrichtung </a:t>
            </a:r>
            <a:r>
              <a:rPr lang="de-DE" sz="2400" dirty="0">
                <a:latin typeface="Droid Sans"/>
              </a:rPr>
              <a:t>u. a.:</a:t>
            </a:r>
          </a:p>
          <a:p>
            <a:pPr marL="342900" indent="-342900">
              <a:buFont typeface="Arial" panose="020B0604020202020204" pitchFamily="34" charset="0"/>
              <a:buChar char="•"/>
            </a:pPr>
            <a:r>
              <a:rPr lang="de-DE" sz="2000" dirty="0">
                <a:latin typeface="Droid Sans"/>
              </a:rPr>
              <a:t>Forschungszentrum Jülich </a:t>
            </a:r>
          </a:p>
          <a:p>
            <a:pPr marL="342900" indent="-342900">
              <a:buFont typeface="Arial" panose="020B0604020202020204" pitchFamily="34" charset="0"/>
              <a:buChar char="•"/>
            </a:pPr>
            <a:r>
              <a:rPr lang="de-DE" sz="2000" dirty="0">
                <a:latin typeface="Droid Sans"/>
              </a:rPr>
              <a:t>Technische Universität Darmstadt</a:t>
            </a:r>
          </a:p>
          <a:p>
            <a:pPr marL="342900" indent="-342900">
              <a:buFont typeface="Arial" panose="020B0604020202020204" pitchFamily="34" charset="0"/>
              <a:buChar char="•"/>
            </a:pPr>
            <a:r>
              <a:rPr lang="de-DE" sz="2000" dirty="0">
                <a:latin typeface="Droid Sans"/>
              </a:rPr>
              <a:t>Universität Hildesheim</a:t>
            </a:r>
          </a:p>
          <a:p>
            <a:r>
              <a:rPr lang="de-DE" sz="2400" dirty="0">
                <a:latin typeface="Droid Sans"/>
              </a:rPr>
              <a:t>3) In </a:t>
            </a:r>
            <a:r>
              <a:rPr lang="de-DE" sz="2400" b="1" dirty="0">
                <a:latin typeface="Droid Sans"/>
              </a:rPr>
              <a:t>regionalen Verbünden </a:t>
            </a:r>
            <a:r>
              <a:rPr lang="de-DE" sz="2400" dirty="0">
                <a:latin typeface="Droid Sans"/>
              </a:rPr>
              <a:t>u. a.: </a:t>
            </a:r>
          </a:p>
          <a:p>
            <a:pPr marL="342900" indent="-342900">
              <a:buFont typeface="Arial" panose="020B0604020202020204" pitchFamily="34" charset="0"/>
              <a:buChar char="•"/>
            </a:pPr>
            <a:r>
              <a:rPr lang="de-DE" sz="2000" dirty="0" err="1">
                <a:latin typeface="Droid Sans"/>
              </a:rPr>
              <a:t>bwFDM</a:t>
            </a:r>
            <a:r>
              <a:rPr lang="de-DE" sz="2000" dirty="0">
                <a:latin typeface="Droid Sans"/>
              </a:rPr>
              <a:t>-Info </a:t>
            </a:r>
          </a:p>
          <a:p>
            <a:pPr marL="342900" indent="-342900">
              <a:buFont typeface="Arial" panose="020B0604020202020204" pitchFamily="34" charset="0"/>
              <a:buChar char="•"/>
            </a:pPr>
            <a:r>
              <a:rPr lang="de-DE" sz="2000" dirty="0" err="1">
                <a:latin typeface="Droid Sans"/>
              </a:rPr>
              <a:t>HeFDI</a:t>
            </a:r>
            <a:endParaRPr lang="de-DE" sz="2000" dirty="0">
              <a:latin typeface="Droid Sans"/>
            </a:endParaRPr>
          </a:p>
          <a:p>
            <a:pPr marL="342900" indent="-342900">
              <a:buFont typeface="Arial" panose="020B0604020202020204" pitchFamily="34" charset="0"/>
              <a:buChar char="•"/>
            </a:pPr>
            <a:r>
              <a:rPr lang="de-DE" sz="2000" dirty="0">
                <a:latin typeface="Droid Sans"/>
              </a:rPr>
              <a:t>Landesinitiative NFDI der Digitalen Hochschule NRW</a:t>
            </a:r>
            <a:endParaRPr lang="de-DE" sz="2000" dirty="0"/>
          </a:p>
        </p:txBody>
      </p:sp>
    </p:spTree>
    <p:extLst>
      <p:ext uri="{BB962C8B-B14F-4D97-AF65-F5344CB8AC3E}">
        <p14:creationId xmlns:p14="http://schemas.microsoft.com/office/powerpoint/2010/main" val="340840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3425" y="447720"/>
            <a:ext cx="6791325" cy="701675"/>
          </a:xfrm>
        </p:spPr>
        <p:txBody>
          <a:bodyPr>
            <a:normAutofit/>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RDMO-Community: Umfang  </a:t>
            </a:r>
          </a:p>
        </p:txBody>
      </p:sp>
      <p:sp>
        <p:nvSpPr>
          <p:cNvPr id="3" name="Inhaltsplatzhalter 2"/>
          <p:cNvSpPr>
            <a:spLocks noGrp="1"/>
          </p:cNvSpPr>
          <p:nvPr>
            <p:ph idx="1"/>
          </p:nvPr>
        </p:nvSpPr>
        <p:spPr>
          <a:xfrm>
            <a:off x="733425" y="1293019"/>
            <a:ext cx="10044822" cy="4748213"/>
          </a:xfrm>
          <a:noFill/>
        </p:spPr>
        <p:txBody>
          <a:bodyPr>
            <a:normAutofit/>
          </a:bodyPr>
          <a:lstStyle/>
          <a:p>
            <a:r>
              <a:rPr lang="de-DE" sz="2600" dirty="0">
                <a:latin typeface="Droid Sans" panose="020B0606030804020204" pitchFamily="34" charset="0"/>
                <a:ea typeface="Droid Sans" panose="020B0606030804020204" pitchFamily="34" charset="0"/>
                <a:cs typeface="Droid Sans" panose="020B0606030804020204" pitchFamily="34" charset="0"/>
              </a:rPr>
              <a:t>Kategorisierung nach Umfang der direkten bzw. potentiellen Anwendercommunity, von Projektzusammenhängen zu regionalen Verbünden:</a:t>
            </a:r>
          </a:p>
          <a:p>
            <a:pPr lvl="1"/>
            <a:r>
              <a:rPr lang="de-DE" sz="2600" dirty="0">
                <a:latin typeface="Droid Sans" panose="020B0606030804020204" pitchFamily="34" charset="0"/>
                <a:ea typeface="Droid Sans" panose="020B0606030804020204" pitchFamily="34" charset="0"/>
                <a:cs typeface="Droid Sans" panose="020B0606030804020204" pitchFamily="34" charset="0"/>
              </a:rPr>
              <a:t>Einsatz von RDMO im Rahmen von Forschungsprojekten</a:t>
            </a:r>
          </a:p>
          <a:p>
            <a:pPr lvl="1"/>
            <a:r>
              <a:rPr lang="de-DE" sz="2600" dirty="0">
                <a:latin typeface="Droid Sans" panose="020B0606030804020204" pitchFamily="34" charset="0"/>
                <a:ea typeface="Droid Sans" panose="020B0606030804020204" pitchFamily="34" charset="0"/>
                <a:cs typeface="Droid Sans" panose="020B0606030804020204" pitchFamily="34" charset="0"/>
              </a:rPr>
              <a:t>RDMO als Service einer Infrastruktureinrichtung (z. B. Bibliothek oder Rechenzentrum) an einer Hochschule bzw. außeruniversitären Einrichtung</a:t>
            </a:r>
          </a:p>
          <a:p>
            <a:pPr lvl="1"/>
            <a:r>
              <a:rPr lang="de-DE" sz="2600" dirty="0">
                <a:latin typeface="Droid Sans" panose="020B0606030804020204" pitchFamily="34" charset="0"/>
                <a:ea typeface="Droid Sans" panose="020B0606030804020204" pitchFamily="34" charset="0"/>
                <a:cs typeface="Droid Sans" panose="020B0606030804020204" pitchFamily="34" charset="0"/>
              </a:rPr>
              <a:t>RDMO im Rahmen regionaler Verbünde</a:t>
            </a:r>
            <a:endParaRPr lang="de-DE" sz="2600" dirty="0"/>
          </a:p>
          <a:p>
            <a:pPr lvl="1"/>
            <a:endParaRPr lang="de-DE" dirty="0">
              <a:latin typeface="Droid Sans" panose="020B0606030804020204" pitchFamily="34" charset="0"/>
              <a:ea typeface="Droid Sans" panose="020B0606030804020204" pitchFamily="34" charset="0"/>
              <a:cs typeface="Droid Sans" panose="020B0606030804020204" pitchFamily="34" charset="0"/>
            </a:endParaRPr>
          </a:p>
          <a:p>
            <a:pPr lvl="1"/>
            <a:endParaRPr lang="de-DE" dirty="0"/>
          </a:p>
          <a:p>
            <a:endParaRPr lang="de-DE" dirty="0"/>
          </a:p>
        </p:txBody>
      </p:sp>
      <p:sp>
        <p:nvSpPr>
          <p:cNvPr id="4" name="Foliennummernplatzhalter 3"/>
          <p:cNvSpPr>
            <a:spLocks noGrp="1"/>
          </p:cNvSpPr>
          <p:nvPr>
            <p:ph type="sldNum" sz="quarter" idx="12"/>
          </p:nvPr>
        </p:nvSpPr>
        <p:spPr/>
        <p:txBody>
          <a:bodyPr/>
          <a:lstStyle/>
          <a:p>
            <a:fld id="{DDC2525F-42EE-4C63-9799-7337CC5A6553}" type="slidenum">
              <a:rPr lang="de-DE" smtClean="0"/>
              <a:t>8</a:t>
            </a:fld>
            <a:endParaRPr lang="de-DE"/>
          </a:p>
        </p:txBody>
      </p:sp>
      <p:pic>
        <p:nvPicPr>
          <p:cNvPr id="6" name="Grafik 5">
            <a:extLst>
              <a:ext uri="{FF2B5EF4-FFF2-40B4-BE49-F238E27FC236}">
                <a16:creationId xmlns:a16="http://schemas.microsoft.com/office/drawing/2014/main" id="{8C0F7988-575D-4EF7-A370-7290A314FE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4304" y="3667126"/>
            <a:ext cx="3190874" cy="3190874"/>
          </a:xfrm>
          <a:prstGeom prst="rect">
            <a:avLst/>
          </a:prstGeom>
        </p:spPr>
      </p:pic>
      <p:sp>
        <p:nvSpPr>
          <p:cNvPr id="7" name="Rechteck 6">
            <a:extLst>
              <a:ext uri="{FF2B5EF4-FFF2-40B4-BE49-F238E27FC236}">
                <a16:creationId xmlns:a16="http://schemas.microsoft.com/office/drawing/2014/main" id="{7B76E21F-DB44-4190-AAC6-968DB5997970}"/>
              </a:ext>
            </a:extLst>
          </p:cNvPr>
          <p:cNvSpPr/>
          <p:nvPr/>
        </p:nvSpPr>
        <p:spPr>
          <a:xfrm>
            <a:off x="1328737" y="6328480"/>
            <a:ext cx="9801225" cy="461665"/>
          </a:xfrm>
          <a:prstGeom prst="rect">
            <a:avLst/>
          </a:prstGeom>
        </p:spPr>
        <p:txBody>
          <a:bodyPr wrap="square">
            <a:spAutoFit/>
          </a:bodyPr>
          <a:lstStyle/>
          <a:p>
            <a:r>
              <a:rPr lang="de-DE" sz="1200" dirty="0">
                <a:solidFill>
                  <a:schemeClr val="bg1">
                    <a:lumMod val="50000"/>
                  </a:schemeClr>
                </a:solidFill>
              </a:rPr>
              <a:t>Icon Community </a:t>
            </a:r>
            <a:r>
              <a:rPr lang="de-DE" sz="1200" dirty="0" err="1">
                <a:solidFill>
                  <a:schemeClr val="bg1">
                    <a:lumMod val="50000"/>
                  </a:schemeClr>
                </a:solidFill>
              </a:rPr>
              <a:t>by</a:t>
            </a:r>
            <a:r>
              <a:rPr lang="de-DE" sz="1200" dirty="0">
                <a:solidFill>
                  <a:schemeClr val="bg1">
                    <a:lumMod val="50000"/>
                  </a:schemeClr>
                </a:solidFill>
              </a:rPr>
              <a:t> Gregor </a:t>
            </a:r>
            <a:r>
              <a:rPr lang="de-DE" sz="1200" dirty="0" err="1">
                <a:solidFill>
                  <a:schemeClr val="bg1">
                    <a:lumMod val="50000"/>
                  </a:schemeClr>
                </a:solidFill>
              </a:rPr>
              <a:t>Cresnar</a:t>
            </a:r>
            <a:r>
              <a:rPr lang="de-DE" sz="1200" dirty="0"/>
              <a:t> - </a:t>
            </a:r>
            <a:r>
              <a:rPr lang="de-DE" sz="1200" dirty="0">
                <a:hlinkClick r:id="rId4"/>
              </a:rPr>
              <a:t>https://thenounproject.com/term/community/627732/</a:t>
            </a:r>
            <a:r>
              <a:rPr lang="de-DE" sz="1200" dirty="0"/>
              <a:t>, </a:t>
            </a:r>
            <a:r>
              <a:rPr lang="de-DE" sz="1200" dirty="0">
                <a:hlinkClick r:id="rId5"/>
              </a:rPr>
              <a:t>CC BY 3.0</a:t>
            </a:r>
            <a:r>
              <a:rPr lang="de-DE" sz="1200" dirty="0"/>
              <a:t>, </a:t>
            </a:r>
            <a:r>
              <a:rPr lang="de-DE" sz="1200" dirty="0">
                <a:hlinkClick r:id="rId6"/>
              </a:rPr>
              <a:t>https://commons.wikimedia.org/w/index.php?curid=77421813</a:t>
            </a:r>
            <a:r>
              <a:rPr lang="de-DE" sz="1200" dirty="0"/>
              <a:t> </a:t>
            </a:r>
          </a:p>
        </p:txBody>
      </p:sp>
    </p:spTree>
    <p:extLst>
      <p:ext uri="{BB962C8B-B14F-4D97-AF65-F5344CB8AC3E}">
        <p14:creationId xmlns:p14="http://schemas.microsoft.com/office/powerpoint/2010/main" val="329127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4850" y="207963"/>
            <a:ext cx="5429250" cy="850069"/>
          </a:xfrm>
        </p:spPr>
        <p:txBody>
          <a:bodyPr>
            <a:normAutofit/>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RDMO-Software</a:t>
            </a:r>
          </a:p>
        </p:txBody>
      </p:sp>
      <p:sp>
        <p:nvSpPr>
          <p:cNvPr id="3" name="Inhaltsplatzhalter 2"/>
          <p:cNvSpPr>
            <a:spLocks noGrp="1"/>
          </p:cNvSpPr>
          <p:nvPr>
            <p:ph idx="1"/>
          </p:nvPr>
        </p:nvSpPr>
        <p:spPr>
          <a:xfrm>
            <a:off x="704850" y="1454150"/>
            <a:ext cx="10515600" cy="4351338"/>
          </a:xfrm>
        </p:spPr>
        <p:txBody>
          <a:bodyPr>
            <a:normAutofit fontScale="92500" lnSpcReduction="10000"/>
          </a:bodyPr>
          <a:lstStyle/>
          <a:p>
            <a:r>
              <a:rPr lang="de-DE" b="1" dirty="0">
                <a:latin typeface="Droid Sans" panose="020B0606030804020204" pitchFamily="34" charset="0"/>
                <a:ea typeface="Droid Sans" panose="020B0606030804020204" pitchFamily="34" charset="0"/>
                <a:cs typeface="Droid Sans" panose="020B0606030804020204" pitchFamily="34" charset="0"/>
              </a:rPr>
              <a:t>Open Source</a:t>
            </a:r>
            <a:r>
              <a:rPr lang="de-DE" dirty="0">
                <a:latin typeface="Droid Sans" panose="020B0606030804020204" pitchFamily="34" charset="0"/>
                <a:ea typeface="Droid Sans" panose="020B0606030804020204" pitchFamily="34" charset="0"/>
                <a:cs typeface="Droid Sans" panose="020B0606030804020204" pitchFamily="34" charset="0"/>
              </a:rPr>
              <a:t> seit dem ersten Tag (Apache 2.0 Lizenz)</a:t>
            </a:r>
          </a:p>
          <a:p>
            <a:r>
              <a:rPr lang="de-DE" dirty="0">
                <a:latin typeface="Droid Sans" panose="020B0606030804020204" pitchFamily="34" charset="0"/>
                <a:ea typeface="Droid Sans" panose="020B0606030804020204" pitchFamily="34" charset="0"/>
                <a:cs typeface="Droid Sans" panose="020B0606030804020204" pitchFamily="34" charset="0"/>
              </a:rPr>
              <a:t>Interaktive </a:t>
            </a:r>
            <a:r>
              <a:rPr lang="de-DE" b="1" dirty="0">
                <a:latin typeface="Droid Sans" panose="020B0606030804020204" pitchFamily="34" charset="0"/>
                <a:ea typeface="Droid Sans" panose="020B0606030804020204" pitchFamily="34" charset="0"/>
                <a:cs typeface="Droid Sans" panose="020B0606030804020204" pitchFamily="34" charset="0"/>
              </a:rPr>
              <a:t>Webanwendung</a:t>
            </a:r>
            <a:r>
              <a:rPr lang="de-DE" dirty="0">
                <a:latin typeface="Droid Sans" panose="020B0606030804020204" pitchFamily="34" charset="0"/>
                <a:ea typeface="Droid Sans" panose="020B0606030804020204" pitchFamily="34" charset="0"/>
                <a:cs typeface="Droid Sans" panose="020B0606030804020204" pitchFamily="34" charset="0"/>
              </a:rPr>
              <a:t> basierend auf u. a.:</a:t>
            </a:r>
          </a:p>
          <a:p>
            <a:pPr lvl="1"/>
            <a:r>
              <a:rPr lang="de-DE" sz="2800" dirty="0">
                <a:latin typeface="Droid Sans" panose="020B0606030804020204" pitchFamily="34" charset="0"/>
                <a:ea typeface="Droid Sans" panose="020B0606030804020204" pitchFamily="34" charset="0"/>
                <a:cs typeface="Droid Sans" panose="020B0606030804020204" pitchFamily="34" charset="0"/>
              </a:rPr>
              <a:t>Python und Django Framework</a:t>
            </a:r>
          </a:p>
          <a:p>
            <a:r>
              <a:rPr lang="de-DE" dirty="0">
                <a:latin typeface="Droid Sans" panose="020B0606030804020204" pitchFamily="34" charset="0"/>
                <a:ea typeface="Droid Sans" panose="020B0606030804020204" pitchFamily="34" charset="0"/>
                <a:cs typeface="Droid Sans" panose="020B0606030804020204" pitchFamily="34" charset="0"/>
              </a:rPr>
              <a:t>REST-Schnittstellen</a:t>
            </a:r>
          </a:p>
          <a:p>
            <a:r>
              <a:rPr lang="de-DE" b="1" dirty="0">
                <a:latin typeface="Droid Sans" panose="020B0606030804020204" pitchFamily="34" charset="0"/>
                <a:ea typeface="Droid Sans" panose="020B0606030804020204" pitchFamily="34" charset="0"/>
                <a:cs typeface="Droid Sans" panose="020B0606030804020204" pitchFamily="34" charset="0"/>
              </a:rPr>
              <a:t>Code</a:t>
            </a:r>
            <a:r>
              <a:rPr lang="de-DE" dirty="0">
                <a:latin typeface="Droid Sans" panose="020B0606030804020204" pitchFamily="34" charset="0"/>
                <a:ea typeface="Droid Sans" panose="020B0606030804020204" pitchFamily="34" charset="0"/>
                <a:cs typeface="Droid Sans" panose="020B0606030804020204" pitchFamily="34" charset="0"/>
              </a:rPr>
              <a:t> auf </a:t>
            </a:r>
            <a:r>
              <a:rPr lang="de-DE" dirty="0">
                <a:latin typeface="Droid Sans" panose="020B0606030804020204" pitchFamily="34" charset="0"/>
                <a:ea typeface="Droid Sans" panose="020B0606030804020204" pitchFamily="34" charset="0"/>
                <a:cs typeface="Droid Sans" panose="020B0606030804020204" pitchFamily="34" charset="0"/>
                <a:hlinkClick r:id="rId2">
                  <a:extLst>
                    <a:ext uri="{A12FA001-AC4F-418D-AE19-62706E023703}">
                      <ahyp:hlinkClr xmlns:ahyp="http://schemas.microsoft.com/office/drawing/2018/hyperlinkcolor" val="tx"/>
                    </a:ext>
                  </a:extLst>
                </a:hlinkClick>
              </a:rPr>
              <a:t>GitHub</a:t>
            </a:r>
            <a:r>
              <a:rPr lang="de-DE" dirty="0">
                <a:latin typeface="Droid Sans" panose="020B0606030804020204" pitchFamily="34" charset="0"/>
                <a:ea typeface="Droid Sans" panose="020B0606030804020204" pitchFamily="34" charset="0"/>
                <a:cs typeface="Droid Sans" panose="020B0606030804020204" pitchFamily="34" charset="0"/>
              </a:rPr>
              <a:t> </a:t>
            </a:r>
          </a:p>
          <a:p>
            <a:r>
              <a:rPr lang="de-DE" dirty="0">
                <a:latin typeface="Droid Sans" panose="020B0606030804020204" pitchFamily="34" charset="0"/>
                <a:ea typeface="Droid Sans" panose="020B0606030804020204" pitchFamily="34" charset="0"/>
                <a:cs typeface="Droid Sans" panose="020B0606030804020204" pitchFamily="34" charset="0"/>
              </a:rPr>
              <a:t>Regelmäßige Releases </a:t>
            </a:r>
          </a:p>
          <a:p>
            <a:r>
              <a:rPr lang="de-DE" dirty="0" err="1">
                <a:latin typeface="Droid Sans" panose="020B0606030804020204" pitchFamily="34" charset="0"/>
                <a:ea typeface="Droid Sans" panose="020B0606030804020204" pitchFamily="34" charset="0"/>
                <a:cs typeface="Droid Sans" panose="020B0606030804020204" pitchFamily="34" charset="0"/>
              </a:rPr>
              <a:t>Continuous</a:t>
            </a:r>
            <a:r>
              <a:rPr lang="de-DE" dirty="0">
                <a:latin typeface="Droid Sans" panose="020B0606030804020204" pitchFamily="34" charset="0"/>
                <a:ea typeface="Droid Sans" panose="020B0606030804020204" pitchFamily="34" charset="0"/>
                <a:cs typeface="Droid Sans" panose="020B0606030804020204" pitchFamily="34" charset="0"/>
              </a:rPr>
              <a:t> Integration (Travis CI, </a:t>
            </a:r>
            <a:r>
              <a:rPr lang="de-DE" dirty="0" err="1">
                <a:latin typeface="Droid Sans" panose="020B0606030804020204" pitchFamily="34" charset="0"/>
                <a:ea typeface="Droid Sans" panose="020B0606030804020204" pitchFamily="34" charset="0"/>
                <a:cs typeface="Droid Sans" panose="020B0606030804020204" pitchFamily="34" charset="0"/>
              </a:rPr>
              <a:t>Coveralis</a:t>
            </a:r>
            <a:r>
              <a:rPr lang="de-DE" dirty="0">
                <a:latin typeface="Droid Sans" panose="020B0606030804020204" pitchFamily="34" charset="0"/>
                <a:ea typeface="Droid Sans" panose="020B0606030804020204" pitchFamily="34" charset="0"/>
                <a:cs typeface="Droid Sans" panose="020B0606030804020204" pitchFamily="34" charset="0"/>
              </a:rPr>
              <a:t>)</a:t>
            </a:r>
          </a:p>
          <a:p>
            <a:r>
              <a:rPr lang="de-DE" dirty="0">
                <a:latin typeface="Droid Sans" panose="020B0606030804020204" pitchFamily="34" charset="0"/>
                <a:ea typeface="Droid Sans" panose="020B0606030804020204" pitchFamily="34" charset="0"/>
                <a:cs typeface="Droid Sans" panose="020B0606030804020204" pitchFamily="34" charset="0"/>
              </a:rPr>
              <a:t>DOIs für Code mit </a:t>
            </a:r>
            <a:r>
              <a:rPr lang="de-DE" dirty="0" err="1">
                <a:latin typeface="Droid Sans" panose="020B0606030804020204" pitchFamily="34" charset="0"/>
                <a:ea typeface="Droid Sans" panose="020B0606030804020204" pitchFamily="34" charset="0"/>
                <a:cs typeface="Droid Sans" panose="020B0606030804020204" pitchFamily="34" charset="0"/>
              </a:rPr>
              <a:t>Zenodo</a:t>
            </a:r>
            <a:endParaRPr lang="de-DE" dirty="0">
              <a:latin typeface="Droid Sans" panose="020B0606030804020204" pitchFamily="34" charset="0"/>
              <a:ea typeface="Droid Sans" panose="020B0606030804020204" pitchFamily="34" charset="0"/>
              <a:cs typeface="Droid Sans" panose="020B0606030804020204" pitchFamily="34" charset="0"/>
            </a:endParaRPr>
          </a:p>
          <a:p>
            <a:r>
              <a:rPr lang="de-DE" dirty="0">
                <a:latin typeface="Droid Sans" panose="020B0606030804020204" pitchFamily="34" charset="0"/>
                <a:ea typeface="Droid Sans" panose="020B0606030804020204" pitchFamily="34" charset="0"/>
                <a:cs typeface="Droid Sans" panose="020B0606030804020204" pitchFamily="34" charset="0"/>
              </a:rPr>
              <a:t>Lokale Anpassungen für eigenes Corporate Design</a:t>
            </a:r>
          </a:p>
          <a:p>
            <a:r>
              <a:rPr lang="de-DE" b="1" dirty="0">
                <a:latin typeface="Droid Sans" panose="020B0606030804020204" pitchFamily="34" charset="0"/>
                <a:ea typeface="Droid Sans" panose="020B0606030804020204" pitchFamily="34" charset="0"/>
                <a:cs typeface="Droid Sans" panose="020B0606030804020204" pitchFamily="34" charset="0"/>
              </a:rPr>
              <a:t>Zentrale </a:t>
            </a:r>
            <a:r>
              <a:rPr lang="de-DE" b="1" dirty="0">
                <a:solidFill>
                  <a:srgbClr val="101F7A"/>
                </a:solidFill>
                <a:latin typeface="Droid Sans" panose="020B0606030804020204" pitchFamily="34" charset="0"/>
                <a:ea typeface="Droid Sans" panose="020B0606030804020204" pitchFamily="34" charset="0"/>
                <a:cs typeface="Droid Sans" panose="020B0606030804020204" pitchFamily="34" charset="0"/>
              </a:rPr>
              <a:t>Demo</a:t>
            </a:r>
            <a:r>
              <a:rPr lang="de-DE" b="1" dirty="0">
                <a:latin typeface="Droid Sans" panose="020B0606030804020204" pitchFamily="34" charset="0"/>
                <a:ea typeface="Droid Sans" panose="020B0606030804020204" pitchFamily="34" charset="0"/>
                <a:cs typeface="Droid Sans" panose="020B0606030804020204" pitchFamily="34" charset="0"/>
              </a:rPr>
              <a:t>-Instanz: </a:t>
            </a:r>
            <a:r>
              <a:rPr lang="de-DE" b="1" dirty="0">
                <a:latin typeface="Droid Sans" panose="020B0606030804020204" pitchFamily="34" charset="0"/>
                <a:ea typeface="Droid Sans" panose="020B0606030804020204" pitchFamily="34" charset="0"/>
                <a:cs typeface="Droid Sans" panose="020B0606030804020204" pitchFamily="34" charset="0"/>
                <a:hlinkClick r:id="rId3"/>
              </a:rPr>
              <a:t>https://rdmo.aip.de</a:t>
            </a:r>
            <a:r>
              <a:rPr lang="de-DE" dirty="0">
                <a:latin typeface="Droid Sans" panose="020B0606030804020204" pitchFamily="34" charset="0"/>
                <a:ea typeface="Droid Sans" panose="020B0606030804020204" pitchFamily="34" charset="0"/>
                <a:cs typeface="Droid Sans" panose="020B0606030804020204" pitchFamily="34" charset="0"/>
              </a:rPr>
              <a:t> </a:t>
            </a:r>
          </a:p>
          <a:p>
            <a:endParaRPr lang="de-DE" dirty="0"/>
          </a:p>
          <a:p>
            <a:pPr marL="457200" lvl="1" indent="0">
              <a:buNone/>
            </a:pPr>
            <a:endParaRPr lang="de-DE" dirty="0"/>
          </a:p>
          <a:p>
            <a:pPr marL="457200" lvl="1" indent="0">
              <a:buNone/>
            </a:pPr>
            <a:endParaRPr lang="de-DE" dirty="0"/>
          </a:p>
          <a:p>
            <a:pPr lvl="1"/>
            <a:endParaRPr lang="de-DE" dirty="0"/>
          </a:p>
          <a:p>
            <a:pPr lvl="1"/>
            <a:endParaRPr lang="de-DE" dirty="0"/>
          </a:p>
        </p:txBody>
      </p:sp>
      <p:sp>
        <p:nvSpPr>
          <p:cNvPr id="4" name="Foliennummernplatzhalter 3"/>
          <p:cNvSpPr>
            <a:spLocks noGrp="1"/>
          </p:cNvSpPr>
          <p:nvPr>
            <p:ph type="sldNum" sz="quarter" idx="12"/>
          </p:nvPr>
        </p:nvSpPr>
        <p:spPr/>
        <p:txBody>
          <a:bodyPr/>
          <a:lstStyle/>
          <a:p>
            <a:fld id="{DDC2525F-42EE-4C63-9799-7337CC5A6553}" type="slidenum">
              <a:rPr lang="de-DE" smtClean="0"/>
              <a:t>9</a:t>
            </a:fld>
            <a:endParaRPr lang="de-DE"/>
          </a:p>
        </p:txBody>
      </p:sp>
      <p:pic>
        <p:nvPicPr>
          <p:cNvPr id="5" name="Picture 1" descr="open-access-logo-1024x416.png">
            <a:extLst>
              <a:ext uri="{FF2B5EF4-FFF2-40B4-BE49-F238E27FC236}">
                <a16:creationId xmlns:a16="http://schemas.microsoft.com/office/drawing/2014/main" id="{58A46020-2796-41C9-9D2F-6FED61A0FF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3766" y="300202"/>
            <a:ext cx="2252288" cy="914992"/>
          </a:xfrm>
          <a:prstGeom prst="rect">
            <a:avLst/>
          </a:prstGeom>
        </p:spPr>
      </p:pic>
    </p:spTree>
    <p:extLst>
      <p:ext uri="{BB962C8B-B14F-4D97-AF65-F5344CB8AC3E}">
        <p14:creationId xmlns:p14="http://schemas.microsoft.com/office/powerpoint/2010/main" val="107271343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1030</Words>
  <Application>Microsoft Macintosh PowerPoint</Application>
  <PresentationFormat>Widescreen</PresentationFormat>
  <Paragraphs>169</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Droid Sans</vt:lpstr>
      <vt:lpstr>Droid Serif</vt:lpstr>
      <vt:lpstr>Wingdings</vt:lpstr>
      <vt:lpstr>Office</vt:lpstr>
      <vt:lpstr>PowerPoint Presentation</vt:lpstr>
      <vt:lpstr>Der Research Data Management Organiser (RDMO) unterstützt Forschungsprojekte bei der Planung, Umsetzung und Verwaltung aller Aufgaben des Forschungsdatenmanagements (FDM).  Er ermöglicht die Ausgabe eines Datenmanagementplans (DMP) nach den Vorgaben der Förderer.</vt:lpstr>
      <vt:lpstr>PowerPoint Presentation</vt:lpstr>
      <vt:lpstr>RDMO: Ziele  </vt:lpstr>
      <vt:lpstr>RDMO-Community Building </vt:lpstr>
      <vt:lpstr>RDMO-Community   </vt:lpstr>
      <vt:lpstr>RDMO-Community: Interaktive Landkarte</vt:lpstr>
      <vt:lpstr>RDMO-Community: Umfang  </vt:lpstr>
      <vt:lpstr>RDMO-Software</vt:lpstr>
      <vt:lpstr>RDMO-Datenmodell</vt:lpstr>
      <vt:lpstr>RDMO-Nutzerverwaltung</vt:lpstr>
      <vt:lpstr>PowerPoint Presentation</vt:lpstr>
      <vt:lpstr>RDMO „Nutzertour“</vt:lpstr>
      <vt:lpstr>PowerPoint Presentation</vt:lpstr>
      <vt:lpstr>RDMO Tour Nutzerperspektive</vt:lpstr>
      <vt:lpstr>RDMO Tour Nutzerperspektive</vt:lpstr>
      <vt:lpstr>RDMO-Tutorials</vt:lpstr>
      <vt:lpstr>Login</vt:lpstr>
      <vt:lpstr>Übersicht </vt:lpstr>
      <vt:lpstr>Projekt</vt:lpstr>
      <vt:lpstr>Ausgabeansicht</vt:lpstr>
      <vt:lpstr>Bearbeitung  von Fragen- katalogen</vt:lpstr>
      <vt:lpstr>RDMO „In a Nutshell“</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Janine Vierheller</dc:creator>
  <cp:lastModifiedBy>Harry Enke</cp:lastModifiedBy>
  <cp:revision>132</cp:revision>
  <cp:lastPrinted>2020-02-05T13:59:51Z</cp:lastPrinted>
  <dcterms:created xsi:type="dcterms:W3CDTF">2018-07-19T09:18:59Z</dcterms:created>
  <dcterms:modified xsi:type="dcterms:W3CDTF">2020-02-05T14:01:30Z</dcterms:modified>
</cp:coreProperties>
</file>