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F8AB9-FE2A-492C-9556-338617F957F5}" type="doc">
      <dgm:prSet loTypeId="urn:microsoft.com/office/officeart/2005/8/layout/hChevron3" loCatId="process" qsTypeId="urn:microsoft.com/office/officeart/2005/8/quickstyle/3d3" qsCatId="3D" csTypeId="urn:microsoft.com/office/officeart/2005/8/colors/accent3_2" csCatId="accent3" phldr="1"/>
      <dgm:spPr/>
    </dgm:pt>
    <dgm:pt modelId="{1E736852-6CFB-4E12-92DA-E91D856ADAD2}">
      <dgm:prSet phldrT="[Text]"/>
      <dgm:spPr/>
      <dgm:t>
        <a:bodyPr/>
        <a:lstStyle/>
        <a:p>
          <a:r>
            <a:rPr lang="pt-BR" dirty="0" smtClean="0"/>
            <a:t>Recuperação</a:t>
          </a:r>
          <a:endParaRPr lang="pt-BR" dirty="0"/>
        </a:p>
      </dgm:t>
    </dgm:pt>
    <dgm:pt modelId="{808D9E32-0CE0-4F1D-8DA8-FB9E9FAEA6D0}" type="parTrans" cxnId="{E2F1A994-9D47-4C8A-AF93-60967227D977}">
      <dgm:prSet/>
      <dgm:spPr/>
    </dgm:pt>
    <dgm:pt modelId="{C381D962-775B-4E96-83A3-CEA258CB62E9}" type="sibTrans" cxnId="{E2F1A994-9D47-4C8A-AF93-60967227D977}">
      <dgm:prSet/>
      <dgm:spPr/>
    </dgm:pt>
    <dgm:pt modelId="{8D231489-5399-457F-9972-C889828F9AA7}">
      <dgm:prSet phldrT="[Text]"/>
      <dgm:spPr/>
      <dgm:t>
        <a:bodyPr/>
        <a:lstStyle/>
        <a:p>
          <a:r>
            <a:rPr lang="pt-BR" dirty="0" smtClean="0"/>
            <a:t>Compreensão</a:t>
          </a:r>
          <a:endParaRPr lang="pt-BR" dirty="0"/>
        </a:p>
      </dgm:t>
    </dgm:pt>
    <dgm:pt modelId="{9176BB74-A957-48A5-8738-E92914063A8B}" type="parTrans" cxnId="{C5A9466F-F3B4-484F-9C47-C6E3D46A0B70}">
      <dgm:prSet/>
      <dgm:spPr/>
    </dgm:pt>
    <dgm:pt modelId="{E5DD23DF-E1F5-4F51-9152-4DFD3C42F37E}" type="sibTrans" cxnId="{C5A9466F-F3B4-484F-9C47-C6E3D46A0B70}">
      <dgm:prSet/>
      <dgm:spPr/>
    </dgm:pt>
    <dgm:pt modelId="{0043A9E0-C906-4259-8506-74AF2FE5E8C1}">
      <dgm:prSet phldrT="[Text]"/>
      <dgm:spPr/>
      <dgm:t>
        <a:bodyPr/>
        <a:lstStyle/>
        <a:p>
          <a:r>
            <a:rPr lang="pt-BR" dirty="0" smtClean="0"/>
            <a:t>Adaptação</a:t>
          </a:r>
          <a:endParaRPr lang="pt-BR" dirty="0"/>
        </a:p>
      </dgm:t>
    </dgm:pt>
    <dgm:pt modelId="{E2C5CB15-A777-40C7-9C57-415B8399D7AB}" type="parTrans" cxnId="{4BDCD4F2-4447-4B09-9B52-BC49E40B3865}">
      <dgm:prSet/>
      <dgm:spPr/>
    </dgm:pt>
    <dgm:pt modelId="{AADDC3A7-6438-4021-AE70-D3A656A24EA9}" type="sibTrans" cxnId="{4BDCD4F2-4447-4B09-9B52-BC49E40B3865}">
      <dgm:prSet/>
      <dgm:spPr/>
    </dgm:pt>
    <dgm:pt modelId="{B1F3B419-6F70-4563-913E-F98BEDD9952C}" type="pres">
      <dgm:prSet presAssocID="{7F5F8AB9-FE2A-492C-9556-338617F957F5}" presName="Name0" presStyleCnt="0">
        <dgm:presLayoutVars>
          <dgm:dir/>
          <dgm:resizeHandles val="exact"/>
        </dgm:presLayoutVars>
      </dgm:prSet>
      <dgm:spPr/>
    </dgm:pt>
    <dgm:pt modelId="{5D09E3FE-301E-4FFA-9CA6-342003F42CEA}" type="pres">
      <dgm:prSet presAssocID="{1E736852-6CFB-4E12-92DA-E91D856ADAD2}" presName="parTxOnly" presStyleLbl="node1" presStyleIdx="0" presStyleCnt="3">
        <dgm:presLayoutVars>
          <dgm:bulletEnabled val="1"/>
        </dgm:presLayoutVars>
      </dgm:prSet>
      <dgm:spPr/>
    </dgm:pt>
    <dgm:pt modelId="{6CDBE8AA-AE18-47EF-B31C-83C07AA6DB79}" type="pres">
      <dgm:prSet presAssocID="{C381D962-775B-4E96-83A3-CEA258CB62E9}" presName="parSpace" presStyleCnt="0"/>
      <dgm:spPr/>
    </dgm:pt>
    <dgm:pt modelId="{65F0AC75-5718-43F0-A036-9FFCE9F2079E}" type="pres">
      <dgm:prSet presAssocID="{8D231489-5399-457F-9972-C889828F9AA7}" presName="parTxOnly" presStyleLbl="node1" presStyleIdx="1" presStyleCnt="3">
        <dgm:presLayoutVars>
          <dgm:bulletEnabled val="1"/>
        </dgm:presLayoutVars>
      </dgm:prSet>
      <dgm:spPr/>
    </dgm:pt>
    <dgm:pt modelId="{9626ECD6-DA11-4EE4-9068-9F7717BE6821}" type="pres">
      <dgm:prSet presAssocID="{E5DD23DF-E1F5-4F51-9152-4DFD3C42F37E}" presName="parSpace" presStyleCnt="0"/>
      <dgm:spPr/>
    </dgm:pt>
    <dgm:pt modelId="{06006316-69A4-4C46-A0D6-746C11C43FDC}" type="pres">
      <dgm:prSet presAssocID="{0043A9E0-C906-4259-8506-74AF2FE5E8C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E2F1A994-9D47-4C8A-AF93-60967227D977}" srcId="{7F5F8AB9-FE2A-492C-9556-338617F957F5}" destId="{1E736852-6CFB-4E12-92DA-E91D856ADAD2}" srcOrd="0" destOrd="0" parTransId="{808D9E32-0CE0-4F1D-8DA8-FB9E9FAEA6D0}" sibTransId="{C381D962-775B-4E96-83A3-CEA258CB62E9}"/>
    <dgm:cxn modelId="{9C7B0CC2-7212-453C-A91B-0A213F08D761}" type="presOf" srcId="{8D231489-5399-457F-9972-C889828F9AA7}" destId="{65F0AC75-5718-43F0-A036-9FFCE9F2079E}" srcOrd="0" destOrd="0" presId="urn:microsoft.com/office/officeart/2005/8/layout/hChevron3"/>
    <dgm:cxn modelId="{5DC7690C-46A1-4356-9D9D-47A3157F6F71}" type="presOf" srcId="{7F5F8AB9-FE2A-492C-9556-338617F957F5}" destId="{B1F3B419-6F70-4563-913E-F98BEDD9952C}" srcOrd="0" destOrd="0" presId="urn:microsoft.com/office/officeart/2005/8/layout/hChevron3"/>
    <dgm:cxn modelId="{4BDCD4F2-4447-4B09-9B52-BC49E40B3865}" srcId="{7F5F8AB9-FE2A-492C-9556-338617F957F5}" destId="{0043A9E0-C906-4259-8506-74AF2FE5E8C1}" srcOrd="2" destOrd="0" parTransId="{E2C5CB15-A777-40C7-9C57-415B8399D7AB}" sibTransId="{AADDC3A7-6438-4021-AE70-D3A656A24EA9}"/>
    <dgm:cxn modelId="{C5A9466F-F3B4-484F-9C47-C6E3D46A0B70}" srcId="{7F5F8AB9-FE2A-492C-9556-338617F957F5}" destId="{8D231489-5399-457F-9972-C889828F9AA7}" srcOrd="1" destOrd="0" parTransId="{9176BB74-A957-48A5-8738-E92914063A8B}" sibTransId="{E5DD23DF-E1F5-4F51-9152-4DFD3C42F37E}"/>
    <dgm:cxn modelId="{2024A75B-2E66-42E2-9AB8-85705C8EE43D}" type="presOf" srcId="{0043A9E0-C906-4259-8506-74AF2FE5E8C1}" destId="{06006316-69A4-4C46-A0D6-746C11C43FDC}" srcOrd="0" destOrd="0" presId="urn:microsoft.com/office/officeart/2005/8/layout/hChevron3"/>
    <dgm:cxn modelId="{9985CD93-A77B-463B-BE76-4CA8C68501D7}" type="presOf" srcId="{1E736852-6CFB-4E12-92DA-E91D856ADAD2}" destId="{5D09E3FE-301E-4FFA-9CA6-342003F42CEA}" srcOrd="0" destOrd="0" presId="urn:microsoft.com/office/officeart/2005/8/layout/hChevron3"/>
    <dgm:cxn modelId="{DE61B65C-083D-4225-9383-198B87ADF7AA}" type="presParOf" srcId="{B1F3B419-6F70-4563-913E-F98BEDD9952C}" destId="{5D09E3FE-301E-4FFA-9CA6-342003F42CEA}" srcOrd="0" destOrd="0" presId="urn:microsoft.com/office/officeart/2005/8/layout/hChevron3"/>
    <dgm:cxn modelId="{BD4DB9C3-F0DF-4217-994F-7D05D179FB3A}" type="presParOf" srcId="{B1F3B419-6F70-4563-913E-F98BEDD9952C}" destId="{6CDBE8AA-AE18-47EF-B31C-83C07AA6DB79}" srcOrd="1" destOrd="0" presId="urn:microsoft.com/office/officeart/2005/8/layout/hChevron3"/>
    <dgm:cxn modelId="{65E6C21A-C28F-414D-92DC-405ED425DD25}" type="presParOf" srcId="{B1F3B419-6F70-4563-913E-F98BEDD9952C}" destId="{65F0AC75-5718-43F0-A036-9FFCE9F2079E}" srcOrd="2" destOrd="0" presId="urn:microsoft.com/office/officeart/2005/8/layout/hChevron3"/>
    <dgm:cxn modelId="{4E0433AF-AD63-47CE-816C-25B7240D5E06}" type="presParOf" srcId="{B1F3B419-6F70-4563-913E-F98BEDD9952C}" destId="{9626ECD6-DA11-4EE4-9068-9F7717BE6821}" srcOrd="3" destOrd="0" presId="urn:microsoft.com/office/officeart/2005/8/layout/hChevron3"/>
    <dgm:cxn modelId="{D7B9D8F0-E98B-4C82-9AC6-D68700B23D00}" type="presParOf" srcId="{B1F3B419-6F70-4563-913E-F98BEDD9952C}" destId="{06006316-69A4-4C46-A0D6-746C11C43FDC}" srcOrd="4" destOrd="0" presId="urn:microsoft.com/office/officeart/2005/8/layout/hChevron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69EF9-C5F0-4242-80E6-FE96ABEC79E0}" type="doc">
      <dgm:prSet loTypeId="urn:microsoft.com/office/officeart/2005/8/layout/hChevron3" loCatId="process" qsTypeId="urn:microsoft.com/office/officeart/2005/8/quickstyle/3d3" qsCatId="3D" csTypeId="urn:microsoft.com/office/officeart/2005/8/colors/accent2_2" csCatId="accent2" phldr="1"/>
      <dgm:spPr/>
    </dgm:pt>
    <dgm:pt modelId="{D29EAB56-37A5-4797-B3E5-3504D6C9789C}">
      <dgm:prSet phldrT="[Text]"/>
      <dgm:spPr/>
      <dgm:t>
        <a:bodyPr/>
        <a:lstStyle/>
        <a:p>
          <a:r>
            <a:rPr lang="pt-BR" dirty="0" smtClean="0"/>
            <a:t>Identificação</a:t>
          </a:r>
          <a:endParaRPr lang="pt-BR" dirty="0"/>
        </a:p>
      </dgm:t>
    </dgm:pt>
    <dgm:pt modelId="{9DD5D639-5D1B-40E9-AACB-7EA5BA401B0A}" type="parTrans" cxnId="{22E9F5F7-D08A-4162-8F2F-176539A0A6D0}">
      <dgm:prSet/>
      <dgm:spPr/>
      <dgm:t>
        <a:bodyPr/>
        <a:lstStyle/>
        <a:p>
          <a:endParaRPr lang="pt-BR"/>
        </a:p>
      </dgm:t>
    </dgm:pt>
    <dgm:pt modelId="{F8AFE52D-4BB1-46E0-AF15-77F2C479A22A}" type="sibTrans" cxnId="{22E9F5F7-D08A-4162-8F2F-176539A0A6D0}">
      <dgm:prSet/>
      <dgm:spPr/>
      <dgm:t>
        <a:bodyPr/>
        <a:lstStyle/>
        <a:p>
          <a:endParaRPr lang="pt-BR"/>
        </a:p>
      </dgm:t>
    </dgm:pt>
    <dgm:pt modelId="{E540B85F-416B-4DB2-8857-BF9AFF7F6AF1}">
      <dgm:prSet phldrT="[Text]"/>
      <dgm:spPr/>
      <dgm:t>
        <a:bodyPr/>
        <a:lstStyle/>
        <a:p>
          <a:r>
            <a:rPr lang="pt-BR" dirty="0" smtClean="0"/>
            <a:t>Implementação</a:t>
          </a:r>
          <a:endParaRPr lang="pt-BR" dirty="0"/>
        </a:p>
      </dgm:t>
    </dgm:pt>
    <dgm:pt modelId="{59A968A5-3FE5-4A04-93D7-995A6C66B973}" type="parTrans" cxnId="{43E4E710-059F-412B-B8C4-C7CE53B9517A}">
      <dgm:prSet/>
      <dgm:spPr/>
      <dgm:t>
        <a:bodyPr/>
        <a:lstStyle/>
        <a:p>
          <a:endParaRPr lang="pt-BR"/>
        </a:p>
      </dgm:t>
    </dgm:pt>
    <dgm:pt modelId="{439815C2-46D2-45C1-B0E8-8448A13C3F7A}" type="sibTrans" cxnId="{43E4E710-059F-412B-B8C4-C7CE53B9517A}">
      <dgm:prSet/>
      <dgm:spPr/>
      <dgm:t>
        <a:bodyPr/>
        <a:lstStyle/>
        <a:p>
          <a:endParaRPr lang="pt-BR"/>
        </a:p>
      </dgm:t>
    </dgm:pt>
    <dgm:pt modelId="{D6DB17C2-4387-41CB-A455-4CEAF0F5DCE6}">
      <dgm:prSet phldrT="[Text]"/>
      <dgm:spPr/>
      <dgm:t>
        <a:bodyPr/>
        <a:lstStyle/>
        <a:p>
          <a:r>
            <a:rPr lang="pt-BR" dirty="0" smtClean="0"/>
            <a:t>Empacotamento</a:t>
          </a:r>
          <a:endParaRPr lang="pt-BR" dirty="0"/>
        </a:p>
      </dgm:t>
    </dgm:pt>
    <dgm:pt modelId="{3A84FC78-31F6-498C-81B1-745B2DF81111}" type="parTrans" cxnId="{D25B5848-E392-4EEA-AFDB-3479A89BA2C8}">
      <dgm:prSet/>
      <dgm:spPr/>
      <dgm:t>
        <a:bodyPr/>
        <a:lstStyle/>
        <a:p>
          <a:endParaRPr lang="pt-BR"/>
        </a:p>
      </dgm:t>
    </dgm:pt>
    <dgm:pt modelId="{4B40A339-4446-4EFC-BEF8-D0156BECDBFE}" type="sibTrans" cxnId="{D25B5848-E392-4EEA-AFDB-3479A89BA2C8}">
      <dgm:prSet/>
      <dgm:spPr/>
      <dgm:t>
        <a:bodyPr/>
        <a:lstStyle/>
        <a:p>
          <a:endParaRPr lang="pt-BR"/>
        </a:p>
      </dgm:t>
    </dgm:pt>
    <dgm:pt modelId="{11FAA684-CCB5-406E-9321-01A37F7C1A57}" type="pres">
      <dgm:prSet presAssocID="{B3569EF9-C5F0-4242-80E6-FE96ABEC79E0}" presName="Name0" presStyleCnt="0">
        <dgm:presLayoutVars>
          <dgm:dir/>
          <dgm:resizeHandles val="exact"/>
        </dgm:presLayoutVars>
      </dgm:prSet>
      <dgm:spPr/>
    </dgm:pt>
    <dgm:pt modelId="{68EFF2ED-6174-4CC2-833A-CBC7001558DA}" type="pres">
      <dgm:prSet presAssocID="{D29EAB56-37A5-4797-B3E5-3504D6C9789C}" presName="parTxOnly" presStyleLbl="node1" presStyleIdx="0" presStyleCnt="3">
        <dgm:presLayoutVars>
          <dgm:bulletEnabled val="1"/>
        </dgm:presLayoutVars>
      </dgm:prSet>
      <dgm:spPr/>
    </dgm:pt>
    <dgm:pt modelId="{28DA96DC-7B06-4F1B-BA26-DB9005D6036F}" type="pres">
      <dgm:prSet presAssocID="{F8AFE52D-4BB1-46E0-AF15-77F2C479A22A}" presName="parSpace" presStyleCnt="0"/>
      <dgm:spPr/>
    </dgm:pt>
    <dgm:pt modelId="{C77124A9-9A22-4128-B9AF-DF258F63B260}" type="pres">
      <dgm:prSet presAssocID="{E540B85F-416B-4DB2-8857-BF9AFF7F6AF1}" presName="parTxOnly" presStyleLbl="node1" presStyleIdx="1" presStyleCnt="3">
        <dgm:presLayoutVars>
          <dgm:bulletEnabled val="1"/>
        </dgm:presLayoutVars>
      </dgm:prSet>
      <dgm:spPr/>
    </dgm:pt>
    <dgm:pt modelId="{C4CC46AB-F4A8-4E55-BBFB-F807F70AAFD1}" type="pres">
      <dgm:prSet presAssocID="{439815C2-46D2-45C1-B0E8-8448A13C3F7A}" presName="parSpace" presStyleCnt="0"/>
      <dgm:spPr/>
    </dgm:pt>
    <dgm:pt modelId="{73937E79-7C5B-4DAB-9C25-965CE55C5539}" type="pres">
      <dgm:prSet presAssocID="{D6DB17C2-4387-41CB-A455-4CEAF0F5DCE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A7935C11-E205-4017-96F4-0A251383AFBA}" type="presOf" srcId="{D29EAB56-37A5-4797-B3E5-3504D6C9789C}" destId="{68EFF2ED-6174-4CC2-833A-CBC7001558DA}" srcOrd="0" destOrd="0" presId="urn:microsoft.com/office/officeart/2005/8/layout/hChevron3"/>
    <dgm:cxn modelId="{3613D0AA-C6E5-4E34-A6E4-D1A1499946AD}" type="presOf" srcId="{E540B85F-416B-4DB2-8857-BF9AFF7F6AF1}" destId="{C77124A9-9A22-4128-B9AF-DF258F63B260}" srcOrd="0" destOrd="0" presId="urn:microsoft.com/office/officeart/2005/8/layout/hChevron3"/>
    <dgm:cxn modelId="{4E881347-17ED-47CD-8079-563A5D414F3F}" type="presOf" srcId="{B3569EF9-C5F0-4242-80E6-FE96ABEC79E0}" destId="{11FAA684-CCB5-406E-9321-01A37F7C1A57}" srcOrd="0" destOrd="0" presId="urn:microsoft.com/office/officeart/2005/8/layout/hChevron3"/>
    <dgm:cxn modelId="{7E6DF968-D9A3-4E8E-817E-A01DDE109B4C}" type="presOf" srcId="{D6DB17C2-4387-41CB-A455-4CEAF0F5DCE6}" destId="{73937E79-7C5B-4DAB-9C25-965CE55C5539}" srcOrd="0" destOrd="0" presId="urn:microsoft.com/office/officeart/2005/8/layout/hChevron3"/>
    <dgm:cxn modelId="{43E4E710-059F-412B-B8C4-C7CE53B9517A}" srcId="{B3569EF9-C5F0-4242-80E6-FE96ABEC79E0}" destId="{E540B85F-416B-4DB2-8857-BF9AFF7F6AF1}" srcOrd="1" destOrd="0" parTransId="{59A968A5-3FE5-4A04-93D7-995A6C66B973}" sibTransId="{439815C2-46D2-45C1-B0E8-8448A13C3F7A}"/>
    <dgm:cxn modelId="{D25B5848-E392-4EEA-AFDB-3479A89BA2C8}" srcId="{B3569EF9-C5F0-4242-80E6-FE96ABEC79E0}" destId="{D6DB17C2-4387-41CB-A455-4CEAF0F5DCE6}" srcOrd="2" destOrd="0" parTransId="{3A84FC78-31F6-498C-81B1-745B2DF81111}" sibTransId="{4B40A339-4446-4EFC-BEF8-D0156BECDBFE}"/>
    <dgm:cxn modelId="{22E9F5F7-D08A-4162-8F2F-176539A0A6D0}" srcId="{B3569EF9-C5F0-4242-80E6-FE96ABEC79E0}" destId="{D29EAB56-37A5-4797-B3E5-3504D6C9789C}" srcOrd="0" destOrd="0" parTransId="{9DD5D639-5D1B-40E9-AACB-7EA5BA401B0A}" sibTransId="{F8AFE52D-4BB1-46E0-AF15-77F2C479A22A}"/>
    <dgm:cxn modelId="{DDE72F2B-1061-473D-93D2-3F74EA54348F}" type="presParOf" srcId="{11FAA684-CCB5-406E-9321-01A37F7C1A57}" destId="{68EFF2ED-6174-4CC2-833A-CBC7001558DA}" srcOrd="0" destOrd="0" presId="urn:microsoft.com/office/officeart/2005/8/layout/hChevron3"/>
    <dgm:cxn modelId="{67E3EF7E-7F1B-46DE-9C5B-94B15450E294}" type="presParOf" srcId="{11FAA684-CCB5-406E-9321-01A37F7C1A57}" destId="{28DA96DC-7B06-4F1B-BA26-DB9005D6036F}" srcOrd="1" destOrd="0" presId="urn:microsoft.com/office/officeart/2005/8/layout/hChevron3"/>
    <dgm:cxn modelId="{9179A095-B210-48CE-914F-38510EA0C929}" type="presParOf" srcId="{11FAA684-CCB5-406E-9321-01A37F7C1A57}" destId="{C77124A9-9A22-4128-B9AF-DF258F63B260}" srcOrd="2" destOrd="0" presId="urn:microsoft.com/office/officeart/2005/8/layout/hChevron3"/>
    <dgm:cxn modelId="{6FAE10B5-0CFF-4675-B32F-5C0605933CF0}" type="presParOf" srcId="{11FAA684-CCB5-406E-9321-01A37F7C1A57}" destId="{C4CC46AB-F4A8-4E55-BBFB-F807F70AAFD1}" srcOrd="3" destOrd="0" presId="urn:microsoft.com/office/officeart/2005/8/layout/hChevron3"/>
    <dgm:cxn modelId="{0EABD596-9555-454D-AF40-21FDA4120939}" type="presParOf" srcId="{11FAA684-CCB5-406E-9321-01A37F7C1A57}" destId="{73937E79-7C5B-4DAB-9C25-965CE55C5539}" srcOrd="4" destOrd="0" presId="urn:microsoft.com/office/officeart/2005/8/layout/hChevron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B8204-BB8E-4014-A8A1-3409E73F8B21}" type="datetimeFigureOut">
              <a:rPr lang="pt-BR" smtClean="0"/>
              <a:pPr/>
              <a:t>03/07/2009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CAFBE-1723-4D65-B7E0-2244CFEFD7C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1CF4C9-8548-403D-AA12-946ABD2FAD0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28625" y="1714500"/>
            <a:ext cx="7500938" cy="3286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4"/>
          </p:nvPr>
        </p:nvSpPr>
        <p:spPr>
          <a:xfrm>
            <a:off x="428625" y="5143500"/>
            <a:ext cx="7500938" cy="150021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28596" y="1714488"/>
            <a:ext cx="7500938" cy="15001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28596" y="3357585"/>
            <a:ext cx="7500938" cy="32861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1CF4C9-8548-403D-AA12-946ABD2FAD0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1CF4C9-8548-403D-AA12-946ABD2FAD03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 smtClean="0"/>
              <a:t>RASPUTIN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100" dirty="0" smtClean="0"/>
              <a:t>Promovendo o Reuso de Software </a:t>
            </a:r>
            <a:br>
              <a:rPr lang="pt-BR" sz="3100" dirty="0" smtClean="0"/>
            </a:br>
            <a:r>
              <a:rPr lang="pt-BR" sz="3100" dirty="0" smtClean="0"/>
              <a:t>Através do Padrão RAS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Felipe </a:t>
            </a:r>
            <a:r>
              <a:rPr lang="pt-BR" dirty="0" err="1" smtClean="0"/>
              <a:t>Roos</a:t>
            </a:r>
            <a:r>
              <a:rPr lang="pt-BR" dirty="0" smtClean="0"/>
              <a:t> da Rosa</a:t>
            </a:r>
          </a:p>
          <a:p>
            <a:r>
              <a:rPr lang="pt-BR" dirty="0" smtClean="0"/>
              <a:t>Orientador: Prof. Marcelo Soares Pimenta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Repositório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00034" y="1571612"/>
            <a:ext cx="7500990" cy="4929222"/>
            <a:chOff x="500034" y="1571612"/>
            <a:chExt cx="7500990" cy="4929222"/>
          </a:xfrm>
        </p:grpSpPr>
        <p:sp>
          <p:nvSpPr>
            <p:cNvPr id="7" name="Rounded Rectangle 6"/>
            <p:cNvSpPr/>
            <p:nvPr/>
          </p:nvSpPr>
          <p:spPr>
            <a:xfrm>
              <a:off x="500034" y="1571612"/>
              <a:ext cx="7500990" cy="128588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smtClean="0"/>
                <a:t>Desenvolvimento </a:t>
              </a:r>
              <a:r>
                <a:rPr lang="pt-BR" sz="2800" b="1" dirty="0" smtClean="0"/>
                <a:t>para</a:t>
              </a:r>
              <a:r>
                <a:rPr lang="pt-BR" sz="2800" dirty="0" smtClean="0"/>
                <a:t> reuso</a:t>
              </a:r>
              <a:endParaRPr lang="pt-BR" sz="2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0034" y="5214950"/>
              <a:ext cx="7500990" cy="128588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smtClean="0"/>
                <a:t>Desevolvimento </a:t>
              </a:r>
              <a:r>
                <a:rPr lang="pt-BR" sz="2800" b="1" dirty="0" smtClean="0"/>
                <a:t>com</a:t>
              </a:r>
              <a:r>
                <a:rPr lang="pt-BR" sz="2800" dirty="0" smtClean="0"/>
                <a:t> reuso</a:t>
              </a:r>
              <a:endParaRPr lang="pt-BR" sz="2800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678893" y="3286124"/>
              <a:ext cx="3143272" cy="1500198"/>
            </a:xfrm>
            <a:prstGeom prst="flowChartMagneticDisk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 smtClean="0"/>
                <a:t>Repositório de Reuso</a:t>
              </a:r>
              <a:endParaRPr lang="pt-BR" sz="3200" dirty="0"/>
            </a:p>
          </p:txBody>
        </p:sp>
      </p:grpSp>
      <p:sp>
        <p:nvSpPr>
          <p:cNvPr id="11" name="Bent-Up Arrow 10"/>
          <p:cNvSpPr/>
          <p:nvPr/>
        </p:nvSpPr>
        <p:spPr>
          <a:xfrm rot="16200000" flipH="1">
            <a:off x="5929322" y="3214687"/>
            <a:ext cx="1080000" cy="1080000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ent-Up Arrow 11"/>
          <p:cNvSpPr/>
          <p:nvPr/>
        </p:nvSpPr>
        <p:spPr>
          <a:xfrm rot="10800000">
            <a:off x="1420298" y="3777760"/>
            <a:ext cx="1080000" cy="1080000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286512" y="414338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/>
              <a:t>Liberação</a:t>
            </a:r>
            <a:endParaRPr lang="pt-B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328612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Reuso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Repositório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Funcionalidades do Repositório de Reuso</a:t>
            </a:r>
          </a:p>
          <a:p>
            <a:pPr lvl="1"/>
            <a:r>
              <a:rPr lang="pt-BR" dirty="0" smtClean="0"/>
              <a:t>Identificação e descrição de artefato</a:t>
            </a:r>
          </a:p>
          <a:p>
            <a:pPr lvl="1"/>
            <a:r>
              <a:rPr lang="pt-BR" dirty="0" smtClean="0"/>
              <a:t>Inserção de artefato</a:t>
            </a:r>
          </a:p>
          <a:p>
            <a:pPr lvl="1"/>
            <a:r>
              <a:rPr lang="pt-BR" dirty="0" smtClean="0"/>
              <a:t>Navegação através do catálogo</a:t>
            </a:r>
          </a:p>
          <a:p>
            <a:pPr lvl="1"/>
            <a:r>
              <a:rPr lang="pt-BR" dirty="0" smtClean="0"/>
              <a:t>Busca</a:t>
            </a:r>
          </a:p>
          <a:p>
            <a:pPr lvl="1"/>
            <a:r>
              <a:rPr lang="pt-BR" dirty="0" smtClean="0"/>
              <a:t>Recuperação</a:t>
            </a:r>
          </a:p>
          <a:p>
            <a:pPr lvl="1"/>
            <a:r>
              <a:rPr lang="pt-BR" dirty="0" smtClean="0"/>
              <a:t>Controle de acesso</a:t>
            </a:r>
          </a:p>
          <a:p>
            <a:r>
              <a:rPr lang="pt-BR" dirty="0" smtClean="0"/>
              <a:t>Existem outras</a:t>
            </a:r>
          </a:p>
          <a:p>
            <a:pPr lvl="1"/>
            <a:r>
              <a:rPr lang="pt-BR" dirty="0" smtClean="0"/>
              <a:t>Mas nem todas precisam estar presentes</a:t>
            </a:r>
          </a:p>
          <a:p>
            <a:r>
              <a:rPr lang="pt-BR" dirty="0" smtClean="0"/>
              <a:t>Básicas</a:t>
            </a:r>
          </a:p>
          <a:p>
            <a:pPr lvl="1"/>
            <a:r>
              <a:rPr lang="pt-BR" dirty="0" smtClean="0"/>
              <a:t>Inserção (armazenamento), busca, recuperação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</a:t>
            </a:r>
            <a:endParaRPr lang="pt-BR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Suporta a promoção do reuso</a:t>
            </a:r>
          </a:p>
          <a:p>
            <a:pPr lvl="1"/>
            <a:r>
              <a:rPr lang="pt-BR" dirty="0" smtClean="0"/>
              <a:t>Integrando o RAS com um repositório de reuso (Archiva</a:t>
            </a:r>
            <a:r>
              <a:rPr lang="pt-BR" dirty="0" smtClean="0"/>
              <a:t>)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Infra-estrutura de Suporte ao RAS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4" name="Retângulo 2"/>
          <p:cNvSpPr/>
          <p:nvPr/>
        </p:nvSpPr>
        <p:spPr>
          <a:xfrm>
            <a:off x="642910" y="3757600"/>
            <a:ext cx="2880000" cy="108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Calibri" pitchFamily="34" charset="0"/>
              </a:rPr>
              <a:t>Contexto do Ator do Reuso </a:t>
            </a:r>
            <a:br>
              <a:rPr lang="pt-BR" dirty="0" smtClean="0">
                <a:latin typeface="Calibri" pitchFamily="34" charset="0"/>
              </a:rPr>
            </a:br>
            <a:r>
              <a:rPr lang="pt-BR" dirty="0" smtClean="0">
                <a:latin typeface="Calibri" pitchFamily="34" charset="0"/>
              </a:rPr>
              <a:t>(produtor ou consumidor)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55" name="Retângulo 3"/>
          <p:cNvSpPr/>
          <p:nvPr/>
        </p:nvSpPr>
        <p:spPr>
          <a:xfrm>
            <a:off x="3529006" y="3756012"/>
            <a:ext cx="4572000" cy="108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Calibri" pitchFamily="34" charset="0"/>
              </a:rPr>
              <a:t>Contexto do </a:t>
            </a:r>
            <a:br>
              <a:rPr lang="pt-BR" dirty="0" smtClean="0">
                <a:latin typeface="Calibri" pitchFamily="34" charset="0"/>
              </a:rPr>
            </a:br>
            <a:r>
              <a:rPr lang="pt-BR" dirty="0" smtClean="0">
                <a:latin typeface="Calibri" pitchFamily="34" charset="0"/>
              </a:rPr>
              <a:t>Repositório de Reuso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56" name="Retângulo de cantos arredondados 5"/>
          <p:cNvSpPr/>
          <p:nvPr/>
        </p:nvSpPr>
        <p:spPr>
          <a:xfrm>
            <a:off x="649260" y="2305026"/>
            <a:ext cx="1440000" cy="14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Recuperador RAS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57" name="Retângulo de cantos arredondados 6"/>
          <p:cNvSpPr/>
          <p:nvPr/>
        </p:nvSpPr>
        <p:spPr>
          <a:xfrm>
            <a:off x="2082783" y="2305026"/>
            <a:ext cx="1440000" cy="14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Gerador </a:t>
            </a:r>
            <a:br>
              <a:rPr lang="pt-BR" sz="1600" dirty="0" smtClean="0">
                <a:latin typeface="Calibri" pitchFamily="34" charset="0"/>
              </a:rPr>
            </a:br>
            <a:r>
              <a:rPr lang="pt-BR" sz="1600" dirty="0" smtClean="0">
                <a:latin typeface="Calibri" pitchFamily="34" charset="0"/>
              </a:rPr>
              <a:t>RAS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58" name="Retângulo de cantos arredondados 7"/>
          <p:cNvSpPr/>
          <p:nvPr/>
        </p:nvSpPr>
        <p:spPr>
          <a:xfrm>
            <a:off x="3525834" y="2285992"/>
            <a:ext cx="1692000" cy="108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Armazenamento Artefatos RAS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59" name="Retângulo de cantos arredondados 8"/>
          <p:cNvSpPr/>
          <p:nvPr/>
        </p:nvSpPr>
        <p:spPr>
          <a:xfrm>
            <a:off x="5221282" y="3386121"/>
            <a:ext cx="2880000" cy="36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Base de Dados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60" name="Retângulo de cantos arredondados 9"/>
          <p:cNvSpPr/>
          <p:nvPr/>
        </p:nvSpPr>
        <p:spPr>
          <a:xfrm>
            <a:off x="5221285" y="2293589"/>
            <a:ext cx="1422000" cy="108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Busca Artefatos RAS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61" name="Retângulo de cantos arredondados 10"/>
          <p:cNvSpPr/>
          <p:nvPr/>
        </p:nvSpPr>
        <p:spPr>
          <a:xfrm>
            <a:off x="6649089" y="2293589"/>
            <a:ext cx="1440000" cy="108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Recuperação </a:t>
            </a:r>
          </a:p>
          <a:p>
            <a:pPr algn="ctr"/>
            <a:r>
              <a:rPr lang="pt-BR" sz="1600" dirty="0" smtClean="0">
                <a:latin typeface="Calibri" pitchFamily="34" charset="0"/>
              </a:rPr>
              <a:t>Artefatos RAS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62" name="Retângulo de cantos arredondados 11"/>
          <p:cNvSpPr/>
          <p:nvPr/>
        </p:nvSpPr>
        <p:spPr>
          <a:xfrm>
            <a:off x="3523524" y="4915150"/>
            <a:ext cx="452440" cy="452440"/>
          </a:xfrm>
          <a:prstGeom prst="roundRect">
            <a:avLst/>
          </a:prstGeom>
          <a:ln>
            <a:prstDash val="dash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  <p:sp>
        <p:nvSpPr>
          <p:cNvPr id="63" name="CaixaDeTexto 12"/>
          <p:cNvSpPr txBox="1"/>
          <p:nvPr/>
        </p:nvSpPr>
        <p:spPr>
          <a:xfrm>
            <a:off x="3966439" y="4961682"/>
            <a:ext cx="214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itchFamily="34" charset="0"/>
              </a:rPr>
              <a:t>Escopo do RASPUTIN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4" name="Retângulo de cantos arredondados 8"/>
          <p:cNvSpPr/>
          <p:nvPr/>
        </p:nvSpPr>
        <p:spPr>
          <a:xfrm>
            <a:off x="3525833" y="3386121"/>
            <a:ext cx="1692000" cy="36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Disco</a:t>
            </a:r>
            <a:endParaRPr lang="pt-BR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Reuso e Conceitos</a:t>
            </a:r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Repositório de Reuso</a:t>
            </a:r>
          </a:p>
          <a:p>
            <a:r>
              <a:rPr lang="pt-BR" dirty="0" smtClean="0"/>
              <a:t>Artefato RAS</a:t>
            </a:r>
          </a:p>
          <a:p>
            <a:r>
              <a:rPr lang="pt-BR" dirty="0" smtClean="0"/>
              <a:t>RASPUTIN</a:t>
            </a:r>
          </a:p>
          <a:p>
            <a:r>
              <a:rPr lang="pt-BR" dirty="0" smtClean="0"/>
              <a:t>Exemplo</a:t>
            </a:r>
          </a:p>
          <a:p>
            <a:r>
              <a:rPr lang="pt-BR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 smtClean="0"/>
              <a:t>RASPUTIN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100" dirty="0" smtClean="0"/>
              <a:t>Promovendo o Reuso de Software </a:t>
            </a:r>
            <a:br>
              <a:rPr lang="pt-BR" sz="3100" dirty="0" smtClean="0"/>
            </a:br>
            <a:r>
              <a:rPr lang="pt-BR" sz="3100" dirty="0" smtClean="0"/>
              <a:t>Através do Padrão RAS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Felipe </a:t>
            </a:r>
            <a:r>
              <a:rPr lang="pt-BR" dirty="0" err="1" smtClean="0"/>
              <a:t>Roos</a:t>
            </a:r>
            <a:r>
              <a:rPr lang="pt-BR" dirty="0" smtClean="0"/>
              <a:t> da Rosa</a:t>
            </a:r>
          </a:p>
          <a:p>
            <a:r>
              <a:rPr lang="pt-BR" dirty="0" smtClean="0"/>
              <a:t>Orientador: Prof. Marcelo Soares Pimenta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Segundo </a:t>
            </a:r>
            <a:r>
              <a:rPr lang="pt-BR" dirty="0" err="1" smtClean="0"/>
              <a:t>Frakes</a:t>
            </a:r>
            <a:endParaRPr lang="pt-BR" dirty="0" smtClean="0"/>
          </a:p>
          <a:p>
            <a:pPr lvl="1"/>
            <a:r>
              <a:rPr lang="pt-BR" dirty="0" smtClean="0"/>
              <a:t>Uso do conhecimento de software existente para construir novos artefatos de software</a:t>
            </a:r>
          </a:p>
          <a:p>
            <a:r>
              <a:rPr lang="pt-BR" dirty="0" smtClean="0"/>
              <a:t>Segundo </a:t>
            </a:r>
            <a:r>
              <a:rPr lang="pt-BR" dirty="0" err="1" smtClean="0"/>
              <a:t>Ezran</a:t>
            </a:r>
            <a:endParaRPr lang="pt-BR" dirty="0" smtClean="0"/>
          </a:p>
          <a:p>
            <a:pPr lvl="1"/>
            <a:r>
              <a:rPr lang="pt-BR" dirty="0" smtClean="0"/>
              <a:t>Prática sistemática de desenvolvimento de software</a:t>
            </a:r>
          </a:p>
          <a:p>
            <a:r>
              <a:rPr lang="pt-BR" dirty="0" smtClean="0"/>
              <a:t>Segundo </a:t>
            </a:r>
            <a:r>
              <a:rPr lang="pt-BR" dirty="0" err="1" smtClean="0"/>
              <a:t>Lim</a:t>
            </a:r>
            <a:endParaRPr lang="pt-BR" dirty="0" smtClean="0"/>
          </a:p>
          <a:p>
            <a:pPr lvl="1"/>
            <a:r>
              <a:rPr lang="pt-BR" dirty="0" smtClean="0"/>
              <a:t>Reuso sistemático de artefatos com um plano estruturado contendo processos e ciclos de vida bem definidos e garantias de financiamento, pessoal e incentivo  para produção e uso de artefatos reusáveis</a:t>
            </a:r>
          </a:p>
          <a:p>
            <a:r>
              <a:rPr lang="pt-BR" dirty="0" smtClean="0"/>
              <a:t>Tem sido estudada por décadas</a:t>
            </a:r>
          </a:p>
          <a:p>
            <a:pPr lvl="1"/>
            <a:r>
              <a:rPr lang="pt-BR" i="1" dirty="0" smtClean="0"/>
              <a:t>Mass Produced Software </a:t>
            </a:r>
            <a:r>
              <a:rPr lang="pt-BR" i="1" dirty="0" smtClean="0"/>
              <a:t>Components</a:t>
            </a:r>
            <a:r>
              <a:rPr lang="pt-BR" dirty="0" smtClean="0"/>
              <a:t>: </a:t>
            </a:r>
            <a:r>
              <a:rPr lang="pt-BR" dirty="0" smtClean="0"/>
              <a:t>McILROY, 1968.</a:t>
            </a:r>
          </a:p>
          <a:p>
            <a:pPr lvl="1"/>
            <a:r>
              <a:rPr lang="pt-BR" dirty="0" smtClean="0"/>
              <a:t>Enfrenta barreiras em sua adoção</a:t>
            </a:r>
          </a:p>
          <a:p>
            <a:pPr lvl="1"/>
            <a:r>
              <a:rPr lang="pt-BR" dirty="0" smtClean="0"/>
              <a:t>Quando aplicada corretamente, gera resultados positivos</a:t>
            </a:r>
          </a:p>
          <a:p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Confiabilidade Aumentada</a:t>
            </a:r>
          </a:p>
          <a:p>
            <a:pPr lvl="1"/>
            <a:r>
              <a:rPr lang="pt-BR" dirty="0" smtClean="0"/>
              <a:t>Componentes já testados</a:t>
            </a:r>
          </a:p>
          <a:p>
            <a:r>
              <a:rPr lang="pt-BR" dirty="0" smtClean="0"/>
              <a:t>Risco Reduzido</a:t>
            </a:r>
          </a:p>
          <a:p>
            <a:pPr lvl="1"/>
            <a:r>
              <a:rPr lang="pt-BR" dirty="0" smtClean="0"/>
              <a:t>Menos incerteza sobre </a:t>
            </a:r>
            <a:r>
              <a:rPr lang="pt-BR" dirty="0" smtClean="0"/>
              <a:t>custo</a:t>
            </a:r>
            <a:endParaRPr lang="pt-BR" dirty="0" smtClean="0"/>
          </a:p>
          <a:p>
            <a:r>
              <a:rPr lang="pt-BR" dirty="0" smtClean="0"/>
              <a:t>Padrões Organizacionais</a:t>
            </a:r>
          </a:p>
          <a:p>
            <a:pPr lvl="1"/>
            <a:r>
              <a:rPr lang="pt-BR" dirty="0" smtClean="0"/>
              <a:t>Por exemplo, interfaces com usuário</a:t>
            </a:r>
          </a:p>
          <a:p>
            <a:r>
              <a:rPr lang="pt-BR" i="1" dirty="0" smtClean="0"/>
              <a:t>Time to </a:t>
            </a:r>
            <a:r>
              <a:rPr lang="pt-BR" i="1" dirty="0" err="1" smtClean="0"/>
              <a:t>Market</a:t>
            </a:r>
            <a:endParaRPr lang="pt-BR" dirty="0" smtClean="0"/>
          </a:p>
          <a:p>
            <a:pPr lvl="1"/>
            <a:r>
              <a:rPr lang="pt-BR" dirty="0" smtClean="0"/>
              <a:t>Chega ao mercado mais rápido</a:t>
            </a:r>
          </a:p>
          <a:p>
            <a:r>
              <a:rPr lang="pt-BR" dirty="0" smtClean="0"/>
              <a:t>Documentação</a:t>
            </a:r>
          </a:p>
          <a:p>
            <a:pPr lvl="1"/>
            <a:r>
              <a:rPr lang="pt-BR" dirty="0" smtClean="0"/>
              <a:t>Para ser reusado é necessário estar documentado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Desafios para Adoção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Maiores barreiras são fatores psicológicos, sociológicos e econômicos</a:t>
            </a:r>
          </a:p>
          <a:p>
            <a:pPr lvl="1"/>
            <a:r>
              <a:rPr lang="pt-BR" sz="2400" i="1" dirty="0" err="1" smtClean="0"/>
              <a:t>Not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Invented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Here</a:t>
            </a:r>
            <a:endParaRPr lang="pt-BR" sz="2400" dirty="0" smtClean="0"/>
          </a:p>
          <a:p>
            <a:pPr lvl="1"/>
            <a:r>
              <a:rPr lang="pt-BR" sz="2400" dirty="0" smtClean="0"/>
              <a:t>Investimento inicial</a:t>
            </a:r>
          </a:p>
          <a:p>
            <a:pPr lvl="1"/>
            <a:r>
              <a:rPr lang="pt-BR" sz="2400" dirty="0" smtClean="0"/>
              <a:t>Resistência gerencial</a:t>
            </a:r>
          </a:p>
          <a:p>
            <a:r>
              <a:rPr lang="pt-BR" sz="2800" dirty="0" smtClean="0"/>
              <a:t>Maiores barreiras técnicas</a:t>
            </a:r>
          </a:p>
          <a:p>
            <a:pPr lvl="1"/>
            <a:r>
              <a:rPr lang="pt-BR" sz="2400" dirty="0" smtClean="0"/>
              <a:t>Dificuldade de encontrar componentes reusáveis</a:t>
            </a:r>
          </a:p>
          <a:p>
            <a:pPr lvl="1"/>
            <a:r>
              <a:rPr lang="pt-BR" sz="2400" dirty="0" smtClean="0"/>
              <a:t>Qualidade dos componentes </a:t>
            </a:r>
            <a:r>
              <a:rPr lang="pt-BR" sz="2400" dirty="0" smtClean="0"/>
              <a:t>encontrados</a:t>
            </a:r>
          </a:p>
          <a:p>
            <a:r>
              <a:rPr lang="pt-BR" sz="2800" dirty="0" smtClean="0"/>
              <a:t>Considerar também</a:t>
            </a:r>
          </a:p>
          <a:p>
            <a:pPr lvl="1"/>
            <a:r>
              <a:rPr lang="pt-BR" sz="2400" dirty="0" smtClean="0"/>
              <a:t>Indefinição quanto à descrição necessária</a:t>
            </a:r>
            <a:endParaRPr lang="pt-BR" sz="2400" dirty="0" smtClean="0"/>
          </a:p>
          <a:p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Soluções Avaliadas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Ferramentas Estudadas</a:t>
            </a:r>
          </a:p>
          <a:p>
            <a:pPr lvl="1"/>
            <a:r>
              <a:rPr lang="pt-BR" dirty="0" smtClean="0"/>
              <a:t>BART e CORE (</a:t>
            </a:r>
            <a:r>
              <a:rPr lang="pt-BR" dirty="0" err="1" smtClean="0"/>
              <a:t>RiSE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Mecanismo de busca e repositório de suporte ao reuso sistemático de software</a:t>
            </a:r>
          </a:p>
          <a:p>
            <a:pPr lvl="1"/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Asset</a:t>
            </a:r>
            <a:r>
              <a:rPr lang="pt-BR" dirty="0" smtClean="0"/>
              <a:t> Manager (</a:t>
            </a:r>
            <a:r>
              <a:rPr lang="pt-BR" dirty="0" err="1" smtClean="0"/>
              <a:t>Rational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Auxilia as tarefas de submissão, categorização, acesso e medição</a:t>
            </a:r>
          </a:p>
          <a:p>
            <a:pPr lvl="1"/>
            <a:r>
              <a:rPr lang="pt-BR" dirty="0" err="1" smtClean="0"/>
              <a:t>ARCSeeker</a:t>
            </a:r>
            <a:r>
              <a:rPr lang="pt-BR" dirty="0" smtClean="0"/>
              <a:t> (SPARX)</a:t>
            </a:r>
          </a:p>
          <a:p>
            <a:pPr lvl="2"/>
            <a:r>
              <a:rPr lang="pt-BR" dirty="0" smtClean="0"/>
              <a:t>Possibilita reuso de modelos UML gerados com a ferramenta Enterprise </a:t>
            </a:r>
            <a:r>
              <a:rPr lang="pt-BR" dirty="0" err="1" smtClean="0"/>
              <a:t>Architect</a:t>
            </a:r>
            <a:endParaRPr lang="pt-BR" dirty="0" smtClean="0"/>
          </a:p>
          <a:p>
            <a:pPr lvl="1"/>
            <a:r>
              <a:rPr lang="pt-BR" dirty="0" err="1" smtClean="0"/>
              <a:t>Maven</a:t>
            </a:r>
            <a:r>
              <a:rPr lang="pt-BR" dirty="0" smtClean="0"/>
              <a:t> e Archiva</a:t>
            </a:r>
          </a:p>
          <a:p>
            <a:pPr lvl="2"/>
            <a:r>
              <a:rPr lang="pt-BR" dirty="0" smtClean="0"/>
              <a:t>Gerenciamento, compreensão, construção  e documentação de projetos de software.</a:t>
            </a:r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600" dirty="0" smtClean="0"/>
              <a:t>Suporte à promoção do reuso</a:t>
            </a:r>
          </a:p>
          <a:p>
            <a:pPr lvl="1">
              <a:lnSpc>
                <a:spcPct val="150000"/>
              </a:lnSpc>
            </a:pPr>
            <a:r>
              <a:rPr lang="pt-BR" sz="3200" dirty="0" smtClean="0"/>
              <a:t>Através do padrão RAS</a:t>
            </a:r>
          </a:p>
          <a:p>
            <a:pPr lvl="2">
              <a:lnSpc>
                <a:spcPct val="150000"/>
              </a:lnSpc>
            </a:pPr>
            <a:r>
              <a:rPr lang="pt-BR" sz="2800" dirty="0" smtClean="0"/>
              <a:t>Reusable Asset Specification, OMG</a:t>
            </a:r>
            <a:endParaRPr lang="pt-BR" sz="2800" dirty="0" smtClean="0"/>
          </a:p>
          <a:p>
            <a:pPr lvl="1">
              <a:lnSpc>
                <a:spcPct val="150000"/>
              </a:lnSpc>
            </a:pPr>
            <a:r>
              <a:rPr lang="pt-BR" sz="3200" dirty="0" smtClean="0"/>
              <a:t>Solução </a:t>
            </a:r>
            <a:r>
              <a:rPr lang="pt-BR" sz="3200" i="1" dirty="0" smtClean="0"/>
              <a:t>open source</a:t>
            </a:r>
          </a:p>
          <a:p>
            <a:pPr lvl="2">
              <a:lnSpc>
                <a:spcPct val="150000"/>
              </a:lnSpc>
            </a:pPr>
            <a:r>
              <a:rPr lang="pt-BR" sz="2800" dirty="0" smtClean="0"/>
              <a:t>Integração com solução existente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Desenvolvendo </a:t>
            </a:r>
            <a:r>
              <a:rPr lang="pt-BR" b="1" dirty="0" smtClean="0"/>
              <a:t>com</a:t>
            </a:r>
            <a:r>
              <a:rPr lang="pt-BR" dirty="0" smtClean="0"/>
              <a:t> Reuso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Maximizar reuso de software existente</a:t>
            </a:r>
          </a:p>
          <a:p>
            <a:pPr lvl="1"/>
            <a:r>
              <a:rPr lang="pt-BR" dirty="0" smtClean="0"/>
              <a:t>Redução de custo.</a:t>
            </a:r>
          </a:p>
          <a:p>
            <a:r>
              <a:rPr lang="pt-BR" dirty="0" smtClean="0"/>
              <a:t>Acontece logo após a fase de especificação</a:t>
            </a:r>
          </a:p>
          <a:p>
            <a:r>
              <a:rPr lang="pt-BR" dirty="0" smtClean="0"/>
              <a:t>Algumas condições</a:t>
            </a:r>
          </a:p>
          <a:p>
            <a:pPr lvl="1"/>
            <a:r>
              <a:rPr lang="pt-BR" dirty="0" smtClean="0"/>
              <a:t>Custo de procura deve ser relativamente baixo</a:t>
            </a:r>
          </a:p>
          <a:p>
            <a:pPr lvl="1"/>
            <a:r>
              <a:rPr lang="pt-BR" dirty="0" smtClean="0"/>
              <a:t>Componentes devem ser confiáveis</a:t>
            </a:r>
          </a:p>
          <a:p>
            <a:pPr lvl="1"/>
            <a:r>
              <a:rPr lang="pt-BR" dirty="0" smtClean="0"/>
              <a:t>Documentação associada</a:t>
            </a:r>
          </a:p>
          <a:p>
            <a:r>
              <a:rPr lang="pt-BR" dirty="0" smtClean="0"/>
              <a:t>De onde vém os componentes?</a:t>
            </a:r>
            <a:endParaRPr lang="pt-BR" dirty="0"/>
          </a:p>
        </p:txBody>
      </p:sp>
      <p:graphicFrame>
        <p:nvGraphicFramePr>
          <p:cNvPr id="8" name="SmartArt Placeholder 7"/>
          <p:cNvGraphicFramePr>
            <a:graphicFrameLocks noGrp="1"/>
          </p:cNvGraphicFramePr>
          <p:nvPr>
            <p:ph type="dgm" sz="quarter" idx="14"/>
          </p:nvPr>
        </p:nvGraphicFramePr>
        <p:xfrm>
          <a:off x="428625" y="5143500"/>
          <a:ext cx="7500938" cy="150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Desenvolvendo </a:t>
            </a:r>
            <a:r>
              <a:rPr lang="pt-BR" b="1" dirty="0" smtClean="0"/>
              <a:t>para</a:t>
            </a:r>
            <a:r>
              <a:rPr lang="pt-BR" dirty="0" smtClean="0"/>
              <a:t> Reuso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Identificação  e geração de componentes reusáveis</a:t>
            </a:r>
          </a:p>
          <a:p>
            <a:r>
              <a:rPr lang="pt-BR" dirty="0" smtClean="0"/>
              <a:t>Adaptação dos compoentes</a:t>
            </a:r>
          </a:p>
          <a:p>
            <a:pPr lvl="1"/>
            <a:r>
              <a:rPr lang="pt-BR" dirty="0" smtClean="0"/>
              <a:t>Tornar componentes existentes passíveis de reuso</a:t>
            </a:r>
          </a:p>
          <a:p>
            <a:pPr lvl="1"/>
            <a:r>
              <a:rPr lang="pt-BR" dirty="0" smtClean="0"/>
              <a:t>Exemplos de mudanças</a:t>
            </a:r>
          </a:p>
          <a:p>
            <a:pPr lvl="2"/>
            <a:r>
              <a:rPr lang="pt-BR" dirty="0" smtClean="0"/>
              <a:t>Nomenclatura</a:t>
            </a:r>
          </a:p>
          <a:p>
            <a:pPr lvl="2"/>
            <a:r>
              <a:rPr lang="pt-BR" dirty="0" smtClean="0"/>
              <a:t>Adição e remoção de operações</a:t>
            </a:r>
          </a:p>
          <a:p>
            <a:r>
              <a:rPr lang="pt-BR" dirty="0" smtClean="0"/>
              <a:t>Verificação da qualidade</a:t>
            </a:r>
          </a:p>
          <a:p>
            <a:endParaRPr lang="pt-BR" dirty="0" smtClean="0"/>
          </a:p>
        </p:txBody>
      </p:sp>
      <p:graphicFrame>
        <p:nvGraphicFramePr>
          <p:cNvPr id="8" name="SmartArt Placeholder 7"/>
          <p:cNvGraphicFramePr>
            <a:graphicFrameLocks noGrp="1"/>
          </p:cNvGraphicFramePr>
          <p:nvPr>
            <p:ph type="dgm" sz="quarter" idx="14"/>
          </p:nvPr>
        </p:nvGraphicFramePr>
        <p:xfrm>
          <a:off x="428625" y="5143500"/>
          <a:ext cx="7500938" cy="150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596</TotalTime>
  <Words>533</Words>
  <Application>Microsoft Office PowerPoint</Application>
  <PresentationFormat>On-screen Show (4:3)</PresentationFormat>
  <Paragraphs>182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Balcão Envidraçado</vt:lpstr>
      <vt:lpstr>RASPUTIN Promovendo o Reuso de Software  Através do Padrão RAS  </vt:lpstr>
      <vt:lpstr>Roteiro</vt:lpstr>
      <vt:lpstr>Reuso: Introdução</vt:lpstr>
      <vt:lpstr>Reuso: Benefícios</vt:lpstr>
      <vt:lpstr>Reuso: Desafios para Adoção</vt:lpstr>
      <vt:lpstr>Reuso: Soluções Avaliadas</vt:lpstr>
      <vt:lpstr>Objetivo</vt:lpstr>
      <vt:lpstr>Desenvolvendo com Reuso</vt:lpstr>
      <vt:lpstr>Desenvolvendo para Reuso</vt:lpstr>
      <vt:lpstr>Reuso: Repositório</vt:lpstr>
      <vt:lpstr>Reuso: Repositório</vt:lpstr>
      <vt:lpstr>RASPUTIN</vt:lpstr>
      <vt:lpstr>Infra-estrutura de Suporte ao RAS</vt:lpstr>
      <vt:lpstr>Slide 14</vt:lpstr>
      <vt:lpstr>Slide 15</vt:lpstr>
      <vt:lpstr>Slide 16</vt:lpstr>
      <vt:lpstr>Slide 17</vt:lpstr>
      <vt:lpstr>Slide 18</vt:lpstr>
      <vt:lpstr>Conclusão</vt:lpstr>
      <vt:lpstr>Trabalhos Futuros</vt:lpstr>
      <vt:lpstr>RASPUTIN Promovendo o Reuso de Software  Através do Padrão RAS 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RASPUTIN</dc:title>
  <dc:creator>Felipe Roos</dc:creator>
  <cp:lastModifiedBy>Felipe Roos</cp:lastModifiedBy>
  <cp:revision>67</cp:revision>
  <dcterms:created xsi:type="dcterms:W3CDTF">2009-06-29T13:32:23Z</dcterms:created>
  <dcterms:modified xsi:type="dcterms:W3CDTF">2009-07-03T18:22:15Z</dcterms:modified>
</cp:coreProperties>
</file>