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8" r:id="rId5"/>
    <p:sldId id="259" r:id="rId6"/>
    <p:sldId id="261" r:id="rId7"/>
    <p:sldId id="262" r:id="rId8"/>
    <p:sldId id="264" r:id="rId9"/>
    <p:sldId id="265" r:id="rId10"/>
    <p:sldId id="273" r:id="rId11"/>
    <p:sldId id="277" r:id="rId12"/>
    <p:sldId id="266" r:id="rId13"/>
    <p:sldId id="268" r:id="rId14"/>
    <p:sldId id="269" r:id="rId15"/>
    <p:sldId id="270" r:id="rId16"/>
    <p:sldId id="271" r:id="rId17"/>
    <p:sldId id="274" r:id="rId18"/>
    <p:sldId id="275" r:id="rId19"/>
    <p:sldId id="278" r:id="rId20"/>
    <p:sldId id="279" r:id="rId21"/>
    <p:sldId id="280" r:id="rId22"/>
    <p:sldId id="281" r:id="rId23"/>
    <p:sldId id="282" r:id="rId24"/>
    <p:sldId id="283" r:id="rId25"/>
    <p:sldId id="284" r:id="rId26"/>
    <p:sldId id="285" r:id="rId27"/>
    <p:sldId id="286" r:id="rId28"/>
    <p:sldId id="287" r:id="rId2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p:scale>
          <a:sx n="100" d="100"/>
          <a:sy n="100" d="100"/>
        </p:scale>
        <p:origin x="6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E07E5B3-D8B1-429C-AD95-8310E682BA1E}" type="datetimeFigureOut">
              <a:rPr lang="es-ES" smtClean="0"/>
              <a:t>03/03/2022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5657FC6-0022-4135-A453-9A347CDFC76F}" type="slidenum">
              <a:rPr lang="es-ES" smtClean="0"/>
              <a:t>‹Nº›</a:t>
            </a:fld>
            <a:endParaRPr lang="es-ES"/>
          </a:p>
        </p:txBody>
      </p:sp>
    </p:spTree>
    <p:extLst>
      <p:ext uri="{BB962C8B-B14F-4D97-AF65-F5344CB8AC3E}">
        <p14:creationId xmlns:p14="http://schemas.microsoft.com/office/powerpoint/2010/main" val="1046237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E07E5B3-D8B1-429C-AD95-8310E682BA1E}" type="datetimeFigureOut">
              <a:rPr lang="es-ES" smtClean="0"/>
              <a:t>03/03/2022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5657FC6-0022-4135-A453-9A347CDFC76F}" type="slidenum">
              <a:rPr lang="es-ES" smtClean="0"/>
              <a:t>‹Nº›</a:t>
            </a:fld>
            <a:endParaRPr lang="es-ES"/>
          </a:p>
        </p:txBody>
      </p:sp>
    </p:spTree>
    <p:extLst>
      <p:ext uri="{BB962C8B-B14F-4D97-AF65-F5344CB8AC3E}">
        <p14:creationId xmlns:p14="http://schemas.microsoft.com/office/powerpoint/2010/main" val="182361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E07E5B3-D8B1-429C-AD95-8310E682BA1E}" type="datetimeFigureOut">
              <a:rPr lang="es-ES" smtClean="0"/>
              <a:t>03/03/2022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5657FC6-0022-4135-A453-9A347CDFC76F}" type="slidenum">
              <a:rPr lang="es-ES" smtClean="0"/>
              <a:t>‹Nº›</a:t>
            </a:fld>
            <a:endParaRPr lang="es-ES"/>
          </a:p>
        </p:txBody>
      </p:sp>
    </p:spTree>
    <p:extLst>
      <p:ext uri="{BB962C8B-B14F-4D97-AF65-F5344CB8AC3E}">
        <p14:creationId xmlns:p14="http://schemas.microsoft.com/office/powerpoint/2010/main" val="2378716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E07E5B3-D8B1-429C-AD95-8310E682BA1E}" type="datetimeFigureOut">
              <a:rPr lang="es-ES" smtClean="0"/>
              <a:t>03/03/2022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5657FC6-0022-4135-A453-9A347CDFC76F}"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0473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E07E5B3-D8B1-429C-AD95-8310E682BA1E}" type="datetimeFigureOut">
              <a:rPr lang="es-ES" smtClean="0"/>
              <a:t>03/03/2022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5657FC6-0022-4135-A453-9A347CDFC76F}" type="slidenum">
              <a:rPr lang="es-ES" smtClean="0"/>
              <a:t>‹Nº›</a:t>
            </a:fld>
            <a:endParaRPr lang="es-ES"/>
          </a:p>
        </p:txBody>
      </p:sp>
    </p:spTree>
    <p:extLst>
      <p:ext uri="{BB962C8B-B14F-4D97-AF65-F5344CB8AC3E}">
        <p14:creationId xmlns:p14="http://schemas.microsoft.com/office/powerpoint/2010/main" val="2320424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07E5B3-D8B1-429C-AD95-8310E682BA1E}" type="datetimeFigureOut">
              <a:rPr lang="es-ES" smtClean="0"/>
              <a:t>03/03/2022</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5657FC6-0022-4135-A453-9A347CDFC76F}" type="slidenum">
              <a:rPr lang="es-ES" smtClean="0"/>
              <a:t>‹Nº›</a:t>
            </a:fld>
            <a:endParaRPr lang="es-ES"/>
          </a:p>
        </p:txBody>
      </p:sp>
    </p:spTree>
    <p:extLst>
      <p:ext uri="{BB962C8B-B14F-4D97-AF65-F5344CB8AC3E}">
        <p14:creationId xmlns:p14="http://schemas.microsoft.com/office/powerpoint/2010/main" val="2714082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07E5B3-D8B1-429C-AD95-8310E682BA1E}" type="datetimeFigureOut">
              <a:rPr lang="es-ES" smtClean="0"/>
              <a:t>03/03/2022</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5657FC6-0022-4135-A453-9A347CDFC76F}" type="slidenum">
              <a:rPr lang="es-ES" smtClean="0"/>
              <a:t>‹Nº›</a:t>
            </a:fld>
            <a:endParaRPr lang="es-ES"/>
          </a:p>
        </p:txBody>
      </p:sp>
    </p:spTree>
    <p:extLst>
      <p:ext uri="{BB962C8B-B14F-4D97-AF65-F5344CB8AC3E}">
        <p14:creationId xmlns:p14="http://schemas.microsoft.com/office/powerpoint/2010/main" val="1122216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07E5B3-D8B1-429C-AD95-8310E682BA1E}" type="datetimeFigureOut">
              <a:rPr lang="es-ES" smtClean="0"/>
              <a:t>03/03/2022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5657FC6-0022-4135-A453-9A347CDFC76F}" type="slidenum">
              <a:rPr lang="es-ES" smtClean="0"/>
              <a:t>‹Nº›</a:t>
            </a:fld>
            <a:endParaRPr lang="es-ES"/>
          </a:p>
        </p:txBody>
      </p:sp>
    </p:spTree>
    <p:extLst>
      <p:ext uri="{BB962C8B-B14F-4D97-AF65-F5344CB8AC3E}">
        <p14:creationId xmlns:p14="http://schemas.microsoft.com/office/powerpoint/2010/main" val="1312446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07E5B3-D8B1-429C-AD95-8310E682BA1E}" type="datetimeFigureOut">
              <a:rPr lang="es-ES" smtClean="0"/>
              <a:t>03/03/2022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5657FC6-0022-4135-A453-9A347CDFC76F}" type="slidenum">
              <a:rPr lang="es-ES" smtClean="0"/>
              <a:t>‹Nº›</a:t>
            </a:fld>
            <a:endParaRPr lang="es-ES"/>
          </a:p>
        </p:txBody>
      </p:sp>
    </p:spTree>
    <p:extLst>
      <p:ext uri="{BB962C8B-B14F-4D97-AF65-F5344CB8AC3E}">
        <p14:creationId xmlns:p14="http://schemas.microsoft.com/office/powerpoint/2010/main" val="3758939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CE07E5B3-D8B1-429C-AD95-8310E682BA1E}" type="datetimeFigureOut">
              <a:rPr lang="es-ES" smtClean="0"/>
              <a:t>03/03/2022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5657FC6-0022-4135-A453-9A347CDFC76F}" type="slidenum">
              <a:rPr lang="es-ES" smtClean="0"/>
              <a:t>‹Nº›</a:t>
            </a:fld>
            <a:endParaRPr lang="es-ES"/>
          </a:p>
        </p:txBody>
      </p:sp>
    </p:spTree>
    <p:extLst>
      <p:ext uri="{BB962C8B-B14F-4D97-AF65-F5344CB8AC3E}">
        <p14:creationId xmlns:p14="http://schemas.microsoft.com/office/powerpoint/2010/main" val="66441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E07E5B3-D8B1-429C-AD95-8310E682BA1E}" type="datetimeFigureOut">
              <a:rPr lang="es-ES" smtClean="0"/>
              <a:t>03/03/2022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5657FC6-0022-4135-A453-9A347CDFC76F}" type="slidenum">
              <a:rPr lang="es-ES" smtClean="0"/>
              <a:t>‹Nº›</a:t>
            </a:fld>
            <a:endParaRPr lang="es-ES"/>
          </a:p>
        </p:txBody>
      </p:sp>
    </p:spTree>
    <p:extLst>
      <p:ext uri="{BB962C8B-B14F-4D97-AF65-F5344CB8AC3E}">
        <p14:creationId xmlns:p14="http://schemas.microsoft.com/office/powerpoint/2010/main" val="576468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E07E5B3-D8B1-429C-AD95-8310E682BA1E}" type="datetimeFigureOut">
              <a:rPr lang="es-ES" smtClean="0"/>
              <a:t>03/03/2022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5657FC6-0022-4135-A453-9A347CDFC76F}" type="slidenum">
              <a:rPr lang="es-ES" smtClean="0"/>
              <a:t>‹Nº›</a:t>
            </a:fld>
            <a:endParaRPr lang="es-ES"/>
          </a:p>
        </p:txBody>
      </p:sp>
    </p:spTree>
    <p:extLst>
      <p:ext uri="{BB962C8B-B14F-4D97-AF65-F5344CB8AC3E}">
        <p14:creationId xmlns:p14="http://schemas.microsoft.com/office/powerpoint/2010/main" val="110598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E07E5B3-D8B1-429C-AD95-8310E682BA1E}" type="datetimeFigureOut">
              <a:rPr lang="es-ES" smtClean="0"/>
              <a:t>03/03/2022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5657FC6-0022-4135-A453-9A347CDFC76F}" type="slidenum">
              <a:rPr lang="es-ES" smtClean="0"/>
              <a:t>‹Nº›</a:t>
            </a:fld>
            <a:endParaRPr lang="es-ES"/>
          </a:p>
        </p:txBody>
      </p:sp>
    </p:spTree>
    <p:extLst>
      <p:ext uri="{BB962C8B-B14F-4D97-AF65-F5344CB8AC3E}">
        <p14:creationId xmlns:p14="http://schemas.microsoft.com/office/powerpoint/2010/main" val="357821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CE07E5B3-D8B1-429C-AD95-8310E682BA1E}" type="datetimeFigureOut">
              <a:rPr lang="es-ES" smtClean="0"/>
              <a:t>03/03/2022</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C5657FC6-0022-4135-A453-9A347CDFC76F}" type="slidenum">
              <a:rPr lang="es-ES" smtClean="0"/>
              <a:t>‹Nº›</a:t>
            </a:fld>
            <a:endParaRPr lang="es-ES"/>
          </a:p>
        </p:txBody>
      </p:sp>
    </p:spTree>
    <p:extLst>
      <p:ext uri="{BB962C8B-B14F-4D97-AF65-F5344CB8AC3E}">
        <p14:creationId xmlns:p14="http://schemas.microsoft.com/office/powerpoint/2010/main" val="284011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E07E5B3-D8B1-429C-AD95-8310E682BA1E}" type="datetimeFigureOut">
              <a:rPr lang="es-ES" smtClean="0"/>
              <a:t>03/03/2022</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C5657FC6-0022-4135-A453-9A347CDFC76F}" type="slidenum">
              <a:rPr lang="es-ES" smtClean="0"/>
              <a:t>‹Nº›</a:t>
            </a:fld>
            <a:endParaRPr lang="es-ES"/>
          </a:p>
        </p:txBody>
      </p:sp>
    </p:spTree>
    <p:extLst>
      <p:ext uri="{BB962C8B-B14F-4D97-AF65-F5344CB8AC3E}">
        <p14:creationId xmlns:p14="http://schemas.microsoft.com/office/powerpoint/2010/main" val="298635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CE07E5B3-D8B1-429C-AD95-8310E682BA1E}" type="datetimeFigureOut">
              <a:rPr lang="es-ES" smtClean="0"/>
              <a:t>03/03/2022</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C5657FC6-0022-4135-A453-9A347CDFC76F}" type="slidenum">
              <a:rPr lang="es-ES" smtClean="0"/>
              <a:t>‹Nº›</a:t>
            </a:fld>
            <a:endParaRPr lang="es-ES"/>
          </a:p>
        </p:txBody>
      </p:sp>
    </p:spTree>
    <p:extLst>
      <p:ext uri="{BB962C8B-B14F-4D97-AF65-F5344CB8AC3E}">
        <p14:creationId xmlns:p14="http://schemas.microsoft.com/office/powerpoint/2010/main" val="3607783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E07E5B3-D8B1-429C-AD95-8310E682BA1E}" type="datetimeFigureOut">
              <a:rPr lang="es-ES" smtClean="0"/>
              <a:t>03/03/2022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5657FC6-0022-4135-A453-9A347CDFC76F}" type="slidenum">
              <a:rPr lang="es-ES" smtClean="0"/>
              <a:t>‹Nº›</a:t>
            </a:fld>
            <a:endParaRPr lang="es-ES"/>
          </a:p>
        </p:txBody>
      </p:sp>
    </p:spTree>
    <p:extLst>
      <p:ext uri="{BB962C8B-B14F-4D97-AF65-F5344CB8AC3E}">
        <p14:creationId xmlns:p14="http://schemas.microsoft.com/office/powerpoint/2010/main" val="3449054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07E5B3-D8B1-429C-AD95-8310E682BA1E}" type="datetimeFigureOut">
              <a:rPr lang="es-ES" smtClean="0"/>
              <a:t>03/03/2022</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657FC6-0022-4135-A453-9A347CDFC76F}" type="slidenum">
              <a:rPr lang="es-ES" smtClean="0"/>
              <a:t>‹Nº›</a:t>
            </a:fld>
            <a:endParaRPr lang="es-ES"/>
          </a:p>
        </p:txBody>
      </p:sp>
    </p:spTree>
    <p:extLst>
      <p:ext uri="{BB962C8B-B14F-4D97-AF65-F5344CB8AC3E}">
        <p14:creationId xmlns:p14="http://schemas.microsoft.com/office/powerpoint/2010/main" val="36593067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ES" dirty="0"/>
              <a:t>Plan de empresa</a:t>
            </a:r>
          </a:p>
        </p:txBody>
      </p:sp>
      <p:sp>
        <p:nvSpPr>
          <p:cNvPr id="3" name="Subtítulo 2"/>
          <p:cNvSpPr>
            <a:spLocks noGrp="1"/>
          </p:cNvSpPr>
          <p:nvPr>
            <p:ph type="subTitle" idx="1"/>
          </p:nvPr>
        </p:nvSpPr>
        <p:spPr/>
        <p:txBody>
          <a:bodyPr/>
          <a:lstStyle/>
          <a:p>
            <a:r>
              <a:rPr lang="es-ES" dirty="0"/>
              <a:t>Jose moreno García 2ºb</a:t>
            </a:r>
          </a:p>
        </p:txBody>
      </p:sp>
    </p:spTree>
    <p:extLst>
      <p:ext uri="{BB962C8B-B14F-4D97-AF65-F5344CB8AC3E}">
        <p14:creationId xmlns:p14="http://schemas.microsoft.com/office/powerpoint/2010/main" val="115910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Estudio del mercado</a:t>
            </a:r>
          </a:p>
        </p:txBody>
      </p:sp>
      <p:sp>
        <p:nvSpPr>
          <p:cNvPr id="3" name="Marcador de contenido 2"/>
          <p:cNvSpPr>
            <a:spLocks noGrp="1"/>
          </p:cNvSpPr>
          <p:nvPr>
            <p:ph type="body" idx="1"/>
          </p:nvPr>
        </p:nvSpPr>
        <p:spPr/>
        <p:txBody>
          <a:bodyPr/>
          <a:lstStyle/>
          <a:p>
            <a:r>
              <a:rPr lang="es-ES" dirty="0"/>
              <a:t>D) Análisis</a:t>
            </a:r>
          </a:p>
        </p:txBody>
      </p:sp>
      <p:sp>
        <p:nvSpPr>
          <p:cNvPr id="6" name="Marcador de texto 5"/>
          <p:cNvSpPr>
            <a:spLocks noGrp="1"/>
          </p:cNvSpPr>
          <p:nvPr>
            <p:ph type="body" sz="half" idx="15"/>
          </p:nvPr>
        </p:nvSpPr>
        <p:spPr/>
        <p:txBody>
          <a:bodyPr/>
          <a:lstStyle/>
          <a:p>
            <a:r>
              <a:rPr lang="es-ES" dirty="0"/>
              <a:t>Para hacer un análisis de proveedores tenemos que seguir una serie de factores importantes</a:t>
            </a:r>
          </a:p>
          <a:p>
            <a:endParaRPr lang="es-ES" dirty="0"/>
          </a:p>
        </p:txBody>
      </p:sp>
      <p:sp>
        <p:nvSpPr>
          <p:cNvPr id="4" name="Marcador de texto 3"/>
          <p:cNvSpPr>
            <a:spLocks noGrp="1"/>
          </p:cNvSpPr>
          <p:nvPr>
            <p:ph type="body" sz="quarter" idx="3"/>
          </p:nvPr>
        </p:nvSpPr>
        <p:spPr/>
        <p:txBody>
          <a:bodyPr/>
          <a:lstStyle/>
          <a:p>
            <a:r>
              <a:rPr lang="es-ES" dirty="0"/>
              <a:t>La calidad</a:t>
            </a:r>
          </a:p>
        </p:txBody>
      </p:sp>
      <p:sp>
        <p:nvSpPr>
          <p:cNvPr id="7" name="Marcador de texto 6"/>
          <p:cNvSpPr>
            <a:spLocks noGrp="1"/>
          </p:cNvSpPr>
          <p:nvPr>
            <p:ph type="body" sz="half" idx="16"/>
          </p:nvPr>
        </p:nvSpPr>
        <p:spPr/>
        <p:txBody>
          <a:bodyPr/>
          <a:lstStyle/>
          <a:p>
            <a:r>
              <a:rPr lang="es-ES" dirty="0"/>
              <a:t>-Calidad de producto</a:t>
            </a:r>
          </a:p>
          <a:p>
            <a:r>
              <a:rPr lang="es-ES" dirty="0"/>
              <a:t>-Características técnicas</a:t>
            </a:r>
          </a:p>
          <a:p>
            <a:r>
              <a:rPr lang="es-ES" dirty="0"/>
              <a:t>-Garantía</a:t>
            </a:r>
          </a:p>
          <a:p>
            <a:r>
              <a:rPr lang="es-ES" dirty="0"/>
              <a:t>-Servicio Postventa</a:t>
            </a:r>
          </a:p>
        </p:txBody>
      </p:sp>
      <p:sp>
        <p:nvSpPr>
          <p:cNvPr id="5" name="Marcador de texto 4"/>
          <p:cNvSpPr>
            <a:spLocks noGrp="1"/>
          </p:cNvSpPr>
          <p:nvPr>
            <p:ph type="body" sz="quarter" idx="13"/>
          </p:nvPr>
        </p:nvSpPr>
        <p:spPr/>
        <p:txBody>
          <a:bodyPr/>
          <a:lstStyle/>
          <a:p>
            <a:r>
              <a:rPr lang="es-ES" dirty="0"/>
              <a:t>Condiciones económicas</a:t>
            </a:r>
          </a:p>
        </p:txBody>
      </p:sp>
      <p:sp>
        <p:nvSpPr>
          <p:cNvPr id="8" name="Marcador de texto 7"/>
          <p:cNvSpPr>
            <a:spLocks noGrp="1"/>
          </p:cNvSpPr>
          <p:nvPr>
            <p:ph type="body" sz="half" idx="17"/>
          </p:nvPr>
        </p:nvSpPr>
        <p:spPr/>
        <p:txBody>
          <a:bodyPr/>
          <a:lstStyle/>
          <a:p>
            <a:r>
              <a:rPr lang="es-ES" dirty="0"/>
              <a:t>-Precio</a:t>
            </a:r>
          </a:p>
          <a:p>
            <a:r>
              <a:rPr lang="es-ES" dirty="0"/>
              <a:t>-Forma de pago</a:t>
            </a:r>
          </a:p>
        </p:txBody>
      </p:sp>
    </p:spTree>
    <p:extLst>
      <p:ext uri="{BB962C8B-B14F-4D97-AF65-F5344CB8AC3E}">
        <p14:creationId xmlns:p14="http://schemas.microsoft.com/office/powerpoint/2010/main" val="61521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Estudio del mercado</a:t>
            </a:r>
          </a:p>
        </p:txBody>
      </p:sp>
      <p:sp>
        <p:nvSpPr>
          <p:cNvPr id="3" name="Marcador de contenido 2"/>
          <p:cNvSpPr>
            <a:spLocks noGrp="1"/>
          </p:cNvSpPr>
          <p:nvPr>
            <p:ph idx="1"/>
          </p:nvPr>
        </p:nvSpPr>
        <p:spPr/>
        <p:txBody>
          <a:bodyPr>
            <a:normAutofit fontScale="92500" lnSpcReduction="10000"/>
          </a:bodyPr>
          <a:lstStyle/>
          <a:p>
            <a:r>
              <a:rPr lang="es-ES" dirty="0"/>
              <a:t>E) Análisis DAFO:</a:t>
            </a:r>
          </a:p>
          <a:p>
            <a:pPr marL="0" indent="0">
              <a:buNone/>
            </a:pPr>
            <a:r>
              <a:rPr lang="es-ES" dirty="0"/>
              <a:t>Amenazas:</a:t>
            </a:r>
          </a:p>
          <a:p>
            <a:pPr marL="0" indent="0">
              <a:buNone/>
            </a:pPr>
            <a:r>
              <a:rPr lang="es-ES" dirty="0"/>
              <a:t>-Aumento de competencia, crisis económica</a:t>
            </a:r>
          </a:p>
          <a:p>
            <a:pPr marL="0" indent="0">
              <a:buNone/>
            </a:pPr>
            <a:r>
              <a:rPr lang="es-ES" dirty="0"/>
              <a:t>Debilidad:</a:t>
            </a:r>
          </a:p>
          <a:p>
            <a:pPr marL="0" indent="0">
              <a:buNone/>
            </a:pPr>
            <a:r>
              <a:rPr lang="es-ES" dirty="0"/>
              <a:t>-Falta de dinero, tener pocos recursos, no poder atender a mucha gente</a:t>
            </a:r>
          </a:p>
          <a:p>
            <a:pPr marL="0" indent="0">
              <a:buNone/>
            </a:pPr>
            <a:r>
              <a:rPr lang="es-ES" dirty="0"/>
              <a:t>Fortaleza:</a:t>
            </a:r>
          </a:p>
          <a:p>
            <a:pPr marL="0" indent="0">
              <a:buNone/>
            </a:pPr>
            <a:r>
              <a:rPr lang="es-ES" dirty="0"/>
              <a:t>-Conocimiento de la industria informática, disposición de los últimos modelos</a:t>
            </a:r>
          </a:p>
          <a:p>
            <a:pPr marL="0" indent="0">
              <a:buNone/>
            </a:pPr>
            <a:r>
              <a:rPr lang="es-ES" dirty="0"/>
              <a:t>Oportunidades:</a:t>
            </a:r>
          </a:p>
          <a:p>
            <a:pPr marL="0" indent="0">
              <a:buNone/>
            </a:pPr>
            <a:r>
              <a:rPr lang="es-ES" dirty="0"/>
              <a:t>-Que en la zona donde este tenga poca competencia, que estén muy solicitados, que el mercado no este bien atendido.</a:t>
            </a:r>
          </a:p>
        </p:txBody>
      </p:sp>
    </p:spTree>
    <p:extLst>
      <p:ext uri="{BB962C8B-B14F-4D97-AF65-F5344CB8AC3E}">
        <p14:creationId xmlns:p14="http://schemas.microsoft.com/office/powerpoint/2010/main" val="3147339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Plan de marketing</a:t>
            </a:r>
          </a:p>
        </p:txBody>
      </p:sp>
      <p:sp>
        <p:nvSpPr>
          <p:cNvPr id="3" name="Marcador de contenido 2"/>
          <p:cNvSpPr>
            <a:spLocks noGrp="1"/>
          </p:cNvSpPr>
          <p:nvPr>
            <p:ph sz="half" idx="1"/>
          </p:nvPr>
        </p:nvSpPr>
        <p:spPr/>
        <p:txBody>
          <a:bodyPr>
            <a:normAutofit fontScale="77500" lnSpcReduction="20000"/>
          </a:bodyPr>
          <a:lstStyle/>
          <a:p>
            <a:r>
              <a:rPr lang="es-ES" dirty="0"/>
              <a:t>A) Producto: Los productos que se ofrecen en la empresa son microprocesadores, memorias </a:t>
            </a:r>
            <a:r>
              <a:rPr lang="es-ES" dirty="0" err="1"/>
              <a:t>ram</a:t>
            </a:r>
            <a:r>
              <a:rPr lang="es-ES" dirty="0"/>
              <a:t>, placas bases, graficas, discos duros, refrigeración para los microprocesadores y cajas para meter los componentes dentro</a:t>
            </a:r>
          </a:p>
          <a:p>
            <a:r>
              <a:rPr lang="es-ES" dirty="0"/>
              <a:t>La marca del producto serán </a:t>
            </a:r>
            <a:r>
              <a:rPr lang="es-ES" dirty="0" err="1"/>
              <a:t>Msi</a:t>
            </a:r>
            <a:r>
              <a:rPr lang="es-ES" dirty="0"/>
              <a:t>, Asus (Para placa base o grafica dentro de las graficas están la marca NVIDIA y ), para los procesadores AMD o INTEL, memoria </a:t>
            </a:r>
            <a:r>
              <a:rPr lang="es-ES" dirty="0" err="1"/>
              <a:t>ram</a:t>
            </a:r>
            <a:r>
              <a:rPr lang="es-ES" dirty="0"/>
              <a:t> y disco duro será marca Kingston </a:t>
            </a:r>
          </a:p>
          <a:p>
            <a:r>
              <a:rPr lang="es-ES" dirty="0"/>
              <a:t>Bajo coste en los precios y ofrecemos productos de calidad</a:t>
            </a:r>
          </a:p>
          <a:p>
            <a:r>
              <a:rPr lang="es-ES" dirty="0"/>
              <a:t>Garantía de 1 año si se pide un pc armado, pero si compra las piezas a parte serán de 3 meses por si tienen fallos o si quieren otro producto </a:t>
            </a:r>
          </a:p>
          <a:p>
            <a:r>
              <a:rPr lang="es-ES" dirty="0"/>
              <a:t>La entrega a domicilio será gratis dentro de la Región de España.</a:t>
            </a:r>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03130" y="1853249"/>
            <a:ext cx="2747169" cy="1156652"/>
          </a:xfr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0300" y="1853248"/>
            <a:ext cx="2810246" cy="1156653"/>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131" y="3009901"/>
            <a:ext cx="2747169" cy="1543050"/>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0300" y="3009901"/>
            <a:ext cx="2810246" cy="1543050"/>
          </a:xfrm>
          <a:prstGeom prst="rect">
            <a:avLst/>
          </a:prstGeom>
        </p:spPr>
      </p:pic>
      <p:pic>
        <p:nvPicPr>
          <p:cNvPr id="9" name="Imagen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3131" y="4552951"/>
            <a:ext cx="2747169" cy="1517649"/>
          </a:xfrm>
          <a:prstGeom prst="rect">
            <a:avLst/>
          </a:prstGeom>
        </p:spPr>
      </p:pic>
      <p:pic>
        <p:nvPicPr>
          <p:cNvPr id="10" name="Imagen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50300" y="4552951"/>
            <a:ext cx="2810246" cy="1517649"/>
          </a:xfrm>
          <a:prstGeom prst="rect">
            <a:avLst/>
          </a:prstGeom>
        </p:spPr>
      </p:pic>
    </p:spTree>
    <p:extLst>
      <p:ext uri="{BB962C8B-B14F-4D97-AF65-F5344CB8AC3E}">
        <p14:creationId xmlns:p14="http://schemas.microsoft.com/office/powerpoint/2010/main" val="319663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Plan de marketing: Precio</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983641798"/>
              </p:ext>
            </p:extLst>
          </p:nvPr>
        </p:nvGraphicFramePr>
        <p:xfrm>
          <a:off x="1103682" y="2293938"/>
          <a:ext cx="8947152" cy="3243259"/>
        </p:xfrm>
        <a:graphic>
          <a:graphicData uri="http://schemas.openxmlformats.org/drawingml/2006/table">
            <a:tbl>
              <a:tblPr firstRow="1" bandRow="1">
                <a:tableStyleId>{5C22544A-7EE6-4342-B048-85BDC9FD1C3A}</a:tableStyleId>
              </a:tblPr>
              <a:tblGrid>
                <a:gridCol w="2236788">
                  <a:extLst>
                    <a:ext uri="{9D8B030D-6E8A-4147-A177-3AD203B41FA5}">
                      <a16:colId xmlns:a16="http://schemas.microsoft.com/office/drawing/2014/main" val="20000"/>
                    </a:ext>
                  </a:extLst>
                </a:gridCol>
                <a:gridCol w="2236788">
                  <a:extLst>
                    <a:ext uri="{9D8B030D-6E8A-4147-A177-3AD203B41FA5}">
                      <a16:colId xmlns:a16="http://schemas.microsoft.com/office/drawing/2014/main" val="20001"/>
                    </a:ext>
                  </a:extLst>
                </a:gridCol>
                <a:gridCol w="2236788">
                  <a:extLst>
                    <a:ext uri="{9D8B030D-6E8A-4147-A177-3AD203B41FA5}">
                      <a16:colId xmlns:a16="http://schemas.microsoft.com/office/drawing/2014/main" val="20002"/>
                    </a:ext>
                  </a:extLst>
                </a:gridCol>
                <a:gridCol w="2236788">
                  <a:extLst>
                    <a:ext uri="{9D8B030D-6E8A-4147-A177-3AD203B41FA5}">
                      <a16:colId xmlns:a16="http://schemas.microsoft.com/office/drawing/2014/main" val="20003"/>
                    </a:ext>
                  </a:extLst>
                </a:gridCol>
              </a:tblGrid>
              <a:tr h="732349">
                <a:tc>
                  <a:txBody>
                    <a:bodyPr/>
                    <a:lstStyle/>
                    <a:p>
                      <a:r>
                        <a:rPr lang="es-ES" dirty="0"/>
                        <a:t>Marca</a:t>
                      </a:r>
                    </a:p>
                  </a:txBody>
                  <a:tcPr/>
                </a:tc>
                <a:tc>
                  <a:txBody>
                    <a:bodyPr/>
                    <a:lstStyle/>
                    <a:p>
                      <a:r>
                        <a:rPr lang="es-ES" dirty="0"/>
                        <a:t>Modelo</a:t>
                      </a:r>
                    </a:p>
                  </a:txBody>
                  <a:tcPr/>
                </a:tc>
                <a:tc>
                  <a:txBody>
                    <a:bodyPr/>
                    <a:lstStyle/>
                    <a:p>
                      <a:r>
                        <a:rPr lang="es-ES" dirty="0"/>
                        <a:t>Precio sin IVA</a:t>
                      </a:r>
                    </a:p>
                  </a:txBody>
                  <a:tcPr/>
                </a:tc>
                <a:tc>
                  <a:txBody>
                    <a:bodyPr/>
                    <a:lstStyle/>
                    <a:p>
                      <a:r>
                        <a:rPr lang="es-ES" dirty="0"/>
                        <a:t>Precio con IVA (21%)</a:t>
                      </a:r>
                    </a:p>
                  </a:txBody>
                  <a:tcPr/>
                </a:tc>
                <a:extLst>
                  <a:ext uri="{0D108BD9-81ED-4DB2-BD59-A6C34878D82A}">
                    <a16:rowId xmlns:a16="http://schemas.microsoft.com/office/drawing/2014/main" val="10000"/>
                  </a:ext>
                </a:extLst>
              </a:tr>
              <a:tr h="418485">
                <a:tc>
                  <a:txBody>
                    <a:bodyPr/>
                    <a:lstStyle/>
                    <a:p>
                      <a:r>
                        <a:rPr lang="es-ES" dirty="0"/>
                        <a:t>AMD</a:t>
                      </a:r>
                    </a:p>
                  </a:txBody>
                  <a:tcPr/>
                </a:tc>
                <a:tc>
                  <a:txBody>
                    <a:bodyPr/>
                    <a:lstStyle/>
                    <a:p>
                      <a:r>
                        <a:rPr lang="es-ES" dirty="0"/>
                        <a:t>RYZEN 5</a:t>
                      </a:r>
                    </a:p>
                  </a:txBody>
                  <a:tcPr/>
                </a:tc>
                <a:tc>
                  <a:txBody>
                    <a:bodyPr/>
                    <a:lstStyle/>
                    <a:p>
                      <a:r>
                        <a:rPr lang="es-ES" dirty="0"/>
                        <a:t>173,72€</a:t>
                      </a:r>
                    </a:p>
                  </a:txBody>
                  <a:tcPr/>
                </a:tc>
                <a:tc>
                  <a:txBody>
                    <a:bodyPr/>
                    <a:lstStyle/>
                    <a:p>
                      <a:r>
                        <a:rPr lang="es-ES" dirty="0"/>
                        <a:t>219,90€</a:t>
                      </a:r>
                    </a:p>
                  </a:txBody>
                  <a:tcPr/>
                </a:tc>
                <a:extLst>
                  <a:ext uri="{0D108BD9-81ED-4DB2-BD59-A6C34878D82A}">
                    <a16:rowId xmlns:a16="http://schemas.microsoft.com/office/drawing/2014/main" val="10001"/>
                  </a:ext>
                </a:extLst>
              </a:tr>
              <a:tr h="418485">
                <a:tc>
                  <a:txBody>
                    <a:bodyPr/>
                    <a:lstStyle/>
                    <a:p>
                      <a:r>
                        <a:rPr lang="es-ES" dirty="0"/>
                        <a:t>AMD</a:t>
                      </a:r>
                    </a:p>
                  </a:txBody>
                  <a:tcPr/>
                </a:tc>
                <a:tc>
                  <a:txBody>
                    <a:bodyPr/>
                    <a:lstStyle/>
                    <a:p>
                      <a:r>
                        <a:rPr lang="es-ES" dirty="0"/>
                        <a:t>RYZEN</a:t>
                      </a:r>
                      <a:r>
                        <a:rPr lang="es-ES" baseline="0" dirty="0"/>
                        <a:t> 7</a:t>
                      </a:r>
                      <a:endParaRPr lang="es-ES" dirty="0"/>
                    </a:p>
                  </a:txBody>
                  <a:tcPr/>
                </a:tc>
                <a:tc>
                  <a:txBody>
                    <a:bodyPr/>
                    <a:lstStyle/>
                    <a:p>
                      <a:r>
                        <a:rPr lang="es-ES" dirty="0"/>
                        <a:t>217,25€</a:t>
                      </a:r>
                    </a:p>
                  </a:txBody>
                  <a:tcPr/>
                </a:tc>
                <a:tc>
                  <a:txBody>
                    <a:bodyPr/>
                    <a:lstStyle/>
                    <a:p>
                      <a:r>
                        <a:rPr lang="es-ES" dirty="0"/>
                        <a:t>274,99€</a:t>
                      </a:r>
                    </a:p>
                  </a:txBody>
                  <a:tcPr/>
                </a:tc>
                <a:extLst>
                  <a:ext uri="{0D108BD9-81ED-4DB2-BD59-A6C34878D82A}">
                    <a16:rowId xmlns:a16="http://schemas.microsoft.com/office/drawing/2014/main" val="10002"/>
                  </a:ext>
                </a:extLst>
              </a:tr>
              <a:tr h="418485">
                <a:tc>
                  <a:txBody>
                    <a:bodyPr/>
                    <a:lstStyle/>
                    <a:p>
                      <a:r>
                        <a:rPr lang="es-ES" dirty="0"/>
                        <a:t>AMD</a:t>
                      </a:r>
                    </a:p>
                  </a:txBody>
                  <a:tcPr/>
                </a:tc>
                <a:tc>
                  <a:txBody>
                    <a:bodyPr/>
                    <a:lstStyle/>
                    <a:p>
                      <a:r>
                        <a:rPr lang="es-ES" dirty="0"/>
                        <a:t>RYZEN 9</a:t>
                      </a:r>
                    </a:p>
                  </a:txBody>
                  <a:tcPr/>
                </a:tc>
                <a:tc>
                  <a:txBody>
                    <a:bodyPr/>
                    <a:lstStyle/>
                    <a:p>
                      <a:r>
                        <a:rPr lang="es-ES" dirty="0"/>
                        <a:t>484,70€</a:t>
                      </a:r>
                    </a:p>
                  </a:txBody>
                  <a:tcPr/>
                </a:tc>
                <a:tc>
                  <a:txBody>
                    <a:bodyPr/>
                    <a:lstStyle/>
                    <a:p>
                      <a:r>
                        <a:rPr lang="es-ES" dirty="0"/>
                        <a:t>613,54€</a:t>
                      </a:r>
                    </a:p>
                  </a:txBody>
                  <a:tcPr/>
                </a:tc>
                <a:extLst>
                  <a:ext uri="{0D108BD9-81ED-4DB2-BD59-A6C34878D82A}">
                    <a16:rowId xmlns:a16="http://schemas.microsoft.com/office/drawing/2014/main" val="10003"/>
                  </a:ext>
                </a:extLst>
              </a:tr>
              <a:tr h="418485">
                <a:tc>
                  <a:txBody>
                    <a:bodyPr/>
                    <a:lstStyle/>
                    <a:p>
                      <a:r>
                        <a:rPr lang="es-ES" dirty="0"/>
                        <a:t>INTEL </a:t>
                      </a:r>
                    </a:p>
                  </a:txBody>
                  <a:tcPr/>
                </a:tc>
                <a:tc>
                  <a:txBody>
                    <a:bodyPr/>
                    <a:lstStyle/>
                    <a:p>
                      <a:r>
                        <a:rPr lang="es-ES" dirty="0"/>
                        <a:t>INTEL CORE 5</a:t>
                      </a:r>
                    </a:p>
                  </a:txBody>
                  <a:tcPr/>
                </a:tc>
                <a:tc>
                  <a:txBody>
                    <a:bodyPr/>
                    <a:lstStyle/>
                    <a:p>
                      <a:r>
                        <a:rPr lang="es-ES" dirty="0"/>
                        <a:t>172,37€</a:t>
                      </a:r>
                    </a:p>
                  </a:txBody>
                  <a:tcPr/>
                </a:tc>
                <a:tc>
                  <a:txBody>
                    <a:bodyPr/>
                    <a:lstStyle/>
                    <a:p>
                      <a:r>
                        <a:rPr lang="es-ES" dirty="0"/>
                        <a:t>218,19€</a:t>
                      </a:r>
                    </a:p>
                  </a:txBody>
                  <a:tcPr/>
                </a:tc>
                <a:extLst>
                  <a:ext uri="{0D108BD9-81ED-4DB2-BD59-A6C34878D82A}">
                    <a16:rowId xmlns:a16="http://schemas.microsoft.com/office/drawing/2014/main" val="10004"/>
                  </a:ext>
                </a:extLst>
              </a:tr>
              <a:tr h="418485">
                <a:tc>
                  <a:txBody>
                    <a:bodyPr/>
                    <a:lstStyle/>
                    <a:p>
                      <a:r>
                        <a:rPr lang="es-ES" dirty="0"/>
                        <a:t>INTEL</a:t>
                      </a:r>
                    </a:p>
                  </a:txBody>
                  <a:tcPr/>
                </a:tc>
                <a:tc>
                  <a:txBody>
                    <a:bodyPr/>
                    <a:lstStyle/>
                    <a:p>
                      <a:r>
                        <a:rPr lang="es-ES" dirty="0"/>
                        <a:t>INTEL CORE 7</a:t>
                      </a:r>
                    </a:p>
                  </a:txBody>
                  <a:tcPr/>
                </a:tc>
                <a:tc>
                  <a:txBody>
                    <a:bodyPr/>
                    <a:lstStyle/>
                    <a:p>
                      <a:r>
                        <a:rPr lang="es-ES" dirty="0"/>
                        <a:t>264,18€</a:t>
                      </a:r>
                    </a:p>
                  </a:txBody>
                  <a:tcPr/>
                </a:tc>
                <a:tc>
                  <a:txBody>
                    <a:bodyPr/>
                    <a:lstStyle/>
                    <a:p>
                      <a:r>
                        <a:rPr lang="es-ES" dirty="0"/>
                        <a:t>334,40€</a:t>
                      </a:r>
                    </a:p>
                  </a:txBody>
                  <a:tcPr/>
                </a:tc>
                <a:extLst>
                  <a:ext uri="{0D108BD9-81ED-4DB2-BD59-A6C34878D82A}">
                    <a16:rowId xmlns:a16="http://schemas.microsoft.com/office/drawing/2014/main" val="10005"/>
                  </a:ext>
                </a:extLst>
              </a:tr>
              <a:tr h="418485">
                <a:tc>
                  <a:txBody>
                    <a:bodyPr/>
                    <a:lstStyle/>
                    <a:p>
                      <a:r>
                        <a:rPr lang="es-ES" dirty="0"/>
                        <a:t>INTEL</a:t>
                      </a:r>
                    </a:p>
                  </a:txBody>
                  <a:tcPr/>
                </a:tc>
                <a:tc>
                  <a:txBody>
                    <a:bodyPr/>
                    <a:lstStyle/>
                    <a:p>
                      <a:r>
                        <a:rPr lang="es-ES" dirty="0"/>
                        <a:t>INTEL</a:t>
                      </a:r>
                      <a:r>
                        <a:rPr lang="es-ES" baseline="0" dirty="0"/>
                        <a:t> CORE 9</a:t>
                      </a:r>
                      <a:endParaRPr lang="es-ES" dirty="0"/>
                    </a:p>
                  </a:txBody>
                  <a:tcPr/>
                </a:tc>
                <a:tc>
                  <a:txBody>
                    <a:bodyPr/>
                    <a:lstStyle/>
                    <a:p>
                      <a:r>
                        <a:rPr lang="es-ES" dirty="0"/>
                        <a:t>347,41€</a:t>
                      </a:r>
                    </a:p>
                  </a:txBody>
                  <a:tcPr/>
                </a:tc>
                <a:tc>
                  <a:txBody>
                    <a:bodyPr/>
                    <a:lstStyle/>
                    <a:p>
                      <a:r>
                        <a:rPr lang="es-ES" dirty="0"/>
                        <a:t>439,76€</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48057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Plan de marketing: Precio</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352032343"/>
              </p:ext>
            </p:extLst>
          </p:nvPr>
        </p:nvGraphicFramePr>
        <p:xfrm>
          <a:off x="1103313" y="2052638"/>
          <a:ext cx="8947152" cy="3677920"/>
        </p:xfrm>
        <a:graphic>
          <a:graphicData uri="http://schemas.openxmlformats.org/drawingml/2006/table">
            <a:tbl>
              <a:tblPr firstRow="1" bandRow="1">
                <a:tableStyleId>{5C22544A-7EE6-4342-B048-85BDC9FD1C3A}</a:tableStyleId>
              </a:tblPr>
              <a:tblGrid>
                <a:gridCol w="2236788">
                  <a:extLst>
                    <a:ext uri="{9D8B030D-6E8A-4147-A177-3AD203B41FA5}">
                      <a16:colId xmlns:a16="http://schemas.microsoft.com/office/drawing/2014/main" val="20000"/>
                    </a:ext>
                  </a:extLst>
                </a:gridCol>
                <a:gridCol w="2236788">
                  <a:extLst>
                    <a:ext uri="{9D8B030D-6E8A-4147-A177-3AD203B41FA5}">
                      <a16:colId xmlns:a16="http://schemas.microsoft.com/office/drawing/2014/main" val="20001"/>
                    </a:ext>
                  </a:extLst>
                </a:gridCol>
                <a:gridCol w="2236788">
                  <a:extLst>
                    <a:ext uri="{9D8B030D-6E8A-4147-A177-3AD203B41FA5}">
                      <a16:colId xmlns:a16="http://schemas.microsoft.com/office/drawing/2014/main" val="20002"/>
                    </a:ext>
                  </a:extLst>
                </a:gridCol>
                <a:gridCol w="2236788">
                  <a:extLst>
                    <a:ext uri="{9D8B030D-6E8A-4147-A177-3AD203B41FA5}">
                      <a16:colId xmlns:a16="http://schemas.microsoft.com/office/drawing/2014/main" val="20003"/>
                    </a:ext>
                  </a:extLst>
                </a:gridCol>
              </a:tblGrid>
              <a:tr h="370840">
                <a:tc>
                  <a:txBody>
                    <a:bodyPr/>
                    <a:lstStyle/>
                    <a:p>
                      <a:r>
                        <a:rPr lang="es-ES" dirty="0"/>
                        <a:t>Marca</a:t>
                      </a:r>
                    </a:p>
                  </a:txBody>
                  <a:tcPr/>
                </a:tc>
                <a:tc>
                  <a:txBody>
                    <a:bodyPr/>
                    <a:lstStyle/>
                    <a:p>
                      <a:r>
                        <a:rPr lang="es-ES" dirty="0"/>
                        <a:t>Modelo</a:t>
                      </a:r>
                    </a:p>
                  </a:txBody>
                  <a:tcPr/>
                </a:tc>
                <a:tc>
                  <a:txBody>
                    <a:bodyPr/>
                    <a:lstStyle/>
                    <a:p>
                      <a:r>
                        <a:rPr lang="es-ES" dirty="0"/>
                        <a:t>Precio sin IVA</a:t>
                      </a:r>
                    </a:p>
                  </a:txBody>
                  <a:tcPr/>
                </a:tc>
                <a:tc>
                  <a:txBody>
                    <a:bodyPr/>
                    <a:lstStyle/>
                    <a:p>
                      <a:r>
                        <a:rPr lang="es-ES" dirty="0"/>
                        <a:t>Precio con IVA</a:t>
                      </a:r>
                    </a:p>
                  </a:txBody>
                  <a:tcPr/>
                </a:tc>
                <a:extLst>
                  <a:ext uri="{0D108BD9-81ED-4DB2-BD59-A6C34878D82A}">
                    <a16:rowId xmlns:a16="http://schemas.microsoft.com/office/drawing/2014/main" val="10000"/>
                  </a:ext>
                </a:extLst>
              </a:tr>
              <a:tr h="370840">
                <a:tc>
                  <a:txBody>
                    <a:bodyPr/>
                    <a:lstStyle/>
                    <a:p>
                      <a:r>
                        <a:rPr lang="es-ES" dirty="0" err="1"/>
                        <a:t>Nvidia</a:t>
                      </a:r>
                      <a:endParaRPr lang="es-ES" dirty="0"/>
                    </a:p>
                  </a:txBody>
                  <a:tcPr/>
                </a:tc>
                <a:tc>
                  <a:txBody>
                    <a:bodyPr/>
                    <a:lstStyle/>
                    <a:p>
                      <a:r>
                        <a:rPr lang="es-ES" dirty="0"/>
                        <a:t>MSI RTX 3060 TI</a:t>
                      </a:r>
                    </a:p>
                  </a:txBody>
                  <a:tcPr/>
                </a:tc>
                <a:tc>
                  <a:txBody>
                    <a:bodyPr/>
                    <a:lstStyle/>
                    <a:p>
                      <a:r>
                        <a:rPr lang="es-ES" dirty="0"/>
                        <a:t>325,74€</a:t>
                      </a:r>
                    </a:p>
                  </a:txBody>
                  <a:tcPr/>
                </a:tc>
                <a:tc>
                  <a:txBody>
                    <a:bodyPr/>
                    <a:lstStyle/>
                    <a:p>
                      <a:r>
                        <a:rPr lang="es-ES" dirty="0"/>
                        <a:t>394,15€</a:t>
                      </a:r>
                    </a:p>
                  </a:txBody>
                  <a:tcPr/>
                </a:tc>
                <a:extLst>
                  <a:ext uri="{0D108BD9-81ED-4DB2-BD59-A6C34878D82A}">
                    <a16:rowId xmlns:a16="http://schemas.microsoft.com/office/drawing/2014/main" val="10001"/>
                  </a:ext>
                </a:extLst>
              </a:tr>
              <a:tr h="370840">
                <a:tc>
                  <a:txBody>
                    <a:bodyPr/>
                    <a:lstStyle/>
                    <a:p>
                      <a:r>
                        <a:rPr lang="es-ES" dirty="0" err="1"/>
                        <a:t>Nvidia</a:t>
                      </a:r>
                      <a:endParaRPr lang="es-ES" dirty="0"/>
                    </a:p>
                  </a:txBody>
                  <a:tcPr/>
                </a:tc>
                <a:tc>
                  <a:txBody>
                    <a:bodyPr/>
                    <a:lstStyle/>
                    <a:p>
                      <a:r>
                        <a:rPr lang="es-ES" dirty="0"/>
                        <a:t>MSI RTX 3070</a:t>
                      </a:r>
                    </a:p>
                  </a:txBody>
                  <a:tcPr/>
                </a:tc>
                <a:tc>
                  <a:txBody>
                    <a:bodyPr/>
                    <a:lstStyle/>
                    <a:p>
                      <a:r>
                        <a:rPr lang="es-ES" dirty="0"/>
                        <a:t>418,51€</a:t>
                      </a:r>
                    </a:p>
                  </a:txBody>
                  <a:tcPr/>
                </a:tc>
                <a:tc>
                  <a:txBody>
                    <a:bodyPr/>
                    <a:lstStyle/>
                    <a:p>
                      <a:r>
                        <a:rPr lang="es-ES" dirty="0"/>
                        <a:t>506,40€</a:t>
                      </a:r>
                    </a:p>
                  </a:txBody>
                  <a:tcPr/>
                </a:tc>
                <a:extLst>
                  <a:ext uri="{0D108BD9-81ED-4DB2-BD59-A6C34878D82A}">
                    <a16:rowId xmlns:a16="http://schemas.microsoft.com/office/drawing/2014/main" val="10002"/>
                  </a:ext>
                </a:extLst>
              </a:tr>
              <a:tr h="370840">
                <a:tc>
                  <a:txBody>
                    <a:bodyPr/>
                    <a:lstStyle/>
                    <a:p>
                      <a:r>
                        <a:rPr lang="es-ES" dirty="0" err="1"/>
                        <a:t>Nvidia</a:t>
                      </a:r>
                      <a:endParaRPr lang="es-ES" dirty="0"/>
                    </a:p>
                  </a:txBody>
                  <a:tcPr/>
                </a:tc>
                <a:tc>
                  <a:txBody>
                    <a:bodyPr/>
                    <a:lstStyle/>
                    <a:p>
                      <a:r>
                        <a:rPr lang="es-ES" dirty="0"/>
                        <a:t>Asus </a:t>
                      </a:r>
                      <a:r>
                        <a:rPr lang="es-ES" dirty="0" err="1"/>
                        <a:t>Tuf</a:t>
                      </a:r>
                      <a:r>
                        <a:rPr lang="es-ES" dirty="0"/>
                        <a:t> RTX 3080</a:t>
                      </a:r>
                    </a:p>
                  </a:txBody>
                  <a:tcPr/>
                </a:tc>
                <a:tc>
                  <a:txBody>
                    <a:bodyPr/>
                    <a:lstStyle/>
                    <a:p>
                      <a:r>
                        <a:rPr lang="es-ES" dirty="0"/>
                        <a:t>625.95€</a:t>
                      </a:r>
                    </a:p>
                  </a:txBody>
                  <a:tcPr/>
                </a:tc>
                <a:tc>
                  <a:txBody>
                    <a:bodyPr/>
                    <a:lstStyle/>
                    <a:p>
                      <a:r>
                        <a:rPr lang="es-ES" dirty="0"/>
                        <a:t>757,40€</a:t>
                      </a:r>
                    </a:p>
                  </a:txBody>
                  <a:tcPr/>
                </a:tc>
                <a:extLst>
                  <a:ext uri="{0D108BD9-81ED-4DB2-BD59-A6C34878D82A}">
                    <a16:rowId xmlns:a16="http://schemas.microsoft.com/office/drawing/2014/main" val="10003"/>
                  </a:ext>
                </a:extLst>
              </a:tr>
              <a:tr h="370840">
                <a:tc>
                  <a:txBody>
                    <a:bodyPr/>
                    <a:lstStyle/>
                    <a:p>
                      <a:r>
                        <a:rPr lang="es-ES" dirty="0"/>
                        <a:t>AMD</a:t>
                      </a:r>
                    </a:p>
                  </a:txBody>
                  <a:tcPr/>
                </a:tc>
                <a:tc>
                  <a:txBody>
                    <a:bodyPr/>
                    <a:lstStyle/>
                    <a:p>
                      <a:r>
                        <a:rPr lang="es-ES" dirty="0"/>
                        <a:t>Asus</a:t>
                      </a:r>
                      <a:r>
                        <a:rPr lang="es-ES" baseline="0" dirty="0"/>
                        <a:t> AMD </a:t>
                      </a:r>
                      <a:r>
                        <a:rPr lang="es-ES" baseline="0" dirty="0" err="1"/>
                        <a:t>Radeon</a:t>
                      </a:r>
                      <a:r>
                        <a:rPr lang="es-ES" baseline="0" dirty="0"/>
                        <a:t> RX6600</a:t>
                      </a:r>
                      <a:endParaRPr lang="es-ES" dirty="0"/>
                    </a:p>
                  </a:txBody>
                  <a:tcPr/>
                </a:tc>
                <a:tc>
                  <a:txBody>
                    <a:bodyPr/>
                    <a:lstStyle/>
                    <a:p>
                      <a:r>
                        <a:rPr lang="es-ES" dirty="0"/>
                        <a:t>445,79€</a:t>
                      </a:r>
                    </a:p>
                  </a:txBody>
                  <a:tcPr/>
                </a:tc>
                <a:tc>
                  <a:txBody>
                    <a:bodyPr/>
                    <a:lstStyle/>
                    <a:p>
                      <a:r>
                        <a:rPr lang="es-ES" dirty="0"/>
                        <a:t>599,91€</a:t>
                      </a:r>
                    </a:p>
                  </a:txBody>
                  <a:tcPr/>
                </a:tc>
                <a:extLst>
                  <a:ext uri="{0D108BD9-81ED-4DB2-BD59-A6C34878D82A}">
                    <a16:rowId xmlns:a16="http://schemas.microsoft.com/office/drawing/2014/main" val="10004"/>
                  </a:ext>
                </a:extLst>
              </a:tr>
              <a:tr h="370840">
                <a:tc>
                  <a:txBody>
                    <a:bodyPr/>
                    <a:lstStyle/>
                    <a:p>
                      <a:r>
                        <a:rPr lang="es-ES" dirty="0"/>
                        <a:t>AMD</a:t>
                      </a:r>
                    </a:p>
                  </a:txBody>
                  <a:tcPr/>
                </a:tc>
                <a:tc>
                  <a:txBody>
                    <a:bodyPr/>
                    <a:lstStyle/>
                    <a:p>
                      <a:r>
                        <a:rPr lang="es-ES" dirty="0"/>
                        <a:t>Asus TUF </a:t>
                      </a:r>
                      <a:r>
                        <a:rPr lang="es-ES" dirty="0" err="1"/>
                        <a:t>Gaming</a:t>
                      </a:r>
                      <a:r>
                        <a:rPr lang="es-ES" dirty="0"/>
                        <a:t> </a:t>
                      </a:r>
                      <a:r>
                        <a:rPr lang="es-ES" dirty="0" err="1"/>
                        <a:t>Radeon</a:t>
                      </a:r>
                      <a:r>
                        <a:rPr lang="es-ES" baseline="0" dirty="0"/>
                        <a:t> </a:t>
                      </a:r>
                      <a:r>
                        <a:rPr lang="es-ES" baseline="0" dirty="0" err="1"/>
                        <a:t>Rx</a:t>
                      </a:r>
                      <a:r>
                        <a:rPr lang="es-ES" baseline="0" dirty="0"/>
                        <a:t> 6700 XT</a:t>
                      </a:r>
                      <a:endParaRPr lang="es-ES" dirty="0"/>
                    </a:p>
                  </a:txBody>
                  <a:tcPr/>
                </a:tc>
                <a:tc>
                  <a:txBody>
                    <a:bodyPr/>
                    <a:lstStyle/>
                    <a:p>
                      <a:r>
                        <a:rPr lang="es-ES" dirty="0"/>
                        <a:t>627,93€</a:t>
                      </a:r>
                    </a:p>
                  </a:txBody>
                  <a:tcPr/>
                </a:tc>
                <a:tc>
                  <a:txBody>
                    <a:bodyPr/>
                    <a:lstStyle/>
                    <a:p>
                      <a:r>
                        <a:rPr lang="es-ES" dirty="0"/>
                        <a:t>759,80€</a:t>
                      </a:r>
                    </a:p>
                  </a:txBody>
                  <a:tcPr/>
                </a:tc>
                <a:extLst>
                  <a:ext uri="{0D108BD9-81ED-4DB2-BD59-A6C34878D82A}">
                    <a16:rowId xmlns:a16="http://schemas.microsoft.com/office/drawing/2014/main" val="10005"/>
                  </a:ext>
                </a:extLst>
              </a:tr>
              <a:tr h="370840">
                <a:tc>
                  <a:txBody>
                    <a:bodyPr/>
                    <a:lstStyle/>
                    <a:p>
                      <a:r>
                        <a:rPr lang="es-ES" dirty="0"/>
                        <a:t>AMD</a:t>
                      </a:r>
                    </a:p>
                  </a:txBody>
                  <a:tcPr/>
                </a:tc>
                <a:tc>
                  <a:txBody>
                    <a:bodyPr/>
                    <a:lstStyle/>
                    <a:p>
                      <a:r>
                        <a:rPr lang="es-ES" dirty="0"/>
                        <a:t>MSI AMD </a:t>
                      </a:r>
                      <a:r>
                        <a:rPr lang="es-ES" dirty="0" err="1"/>
                        <a:t>Radeon</a:t>
                      </a:r>
                      <a:r>
                        <a:rPr lang="es-ES" dirty="0"/>
                        <a:t> </a:t>
                      </a:r>
                      <a:r>
                        <a:rPr lang="es-ES" dirty="0" err="1"/>
                        <a:t>Rx</a:t>
                      </a:r>
                      <a:r>
                        <a:rPr lang="es-ES" dirty="0"/>
                        <a:t> 6800 XT</a:t>
                      </a:r>
                    </a:p>
                  </a:txBody>
                  <a:tcPr/>
                </a:tc>
                <a:tc>
                  <a:txBody>
                    <a:bodyPr/>
                    <a:lstStyle/>
                    <a:p>
                      <a:r>
                        <a:rPr lang="es-ES" dirty="0"/>
                        <a:t>638,31€</a:t>
                      </a:r>
                    </a:p>
                  </a:txBody>
                  <a:tcPr/>
                </a:tc>
                <a:tc>
                  <a:txBody>
                    <a:bodyPr/>
                    <a:lstStyle/>
                    <a:p>
                      <a:r>
                        <a:rPr lang="es-ES" dirty="0"/>
                        <a:t>772,35€</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06815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Plan de marketing: Precio</a:t>
            </a:r>
            <a:br>
              <a:rPr lang="es-ES" dirty="0"/>
            </a:b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933773633"/>
              </p:ext>
            </p:extLst>
          </p:nvPr>
        </p:nvGraphicFramePr>
        <p:xfrm>
          <a:off x="1103682" y="1341438"/>
          <a:ext cx="8947152" cy="4434840"/>
        </p:xfrm>
        <a:graphic>
          <a:graphicData uri="http://schemas.openxmlformats.org/drawingml/2006/table">
            <a:tbl>
              <a:tblPr firstRow="1" bandRow="1">
                <a:tableStyleId>{5C22544A-7EE6-4342-B048-85BDC9FD1C3A}</a:tableStyleId>
              </a:tblPr>
              <a:tblGrid>
                <a:gridCol w="2236788">
                  <a:extLst>
                    <a:ext uri="{9D8B030D-6E8A-4147-A177-3AD203B41FA5}">
                      <a16:colId xmlns:a16="http://schemas.microsoft.com/office/drawing/2014/main" val="20000"/>
                    </a:ext>
                  </a:extLst>
                </a:gridCol>
                <a:gridCol w="2236788">
                  <a:extLst>
                    <a:ext uri="{9D8B030D-6E8A-4147-A177-3AD203B41FA5}">
                      <a16:colId xmlns:a16="http://schemas.microsoft.com/office/drawing/2014/main" val="20001"/>
                    </a:ext>
                  </a:extLst>
                </a:gridCol>
                <a:gridCol w="2236788">
                  <a:extLst>
                    <a:ext uri="{9D8B030D-6E8A-4147-A177-3AD203B41FA5}">
                      <a16:colId xmlns:a16="http://schemas.microsoft.com/office/drawing/2014/main" val="20002"/>
                    </a:ext>
                  </a:extLst>
                </a:gridCol>
                <a:gridCol w="2236788">
                  <a:extLst>
                    <a:ext uri="{9D8B030D-6E8A-4147-A177-3AD203B41FA5}">
                      <a16:colId xmlns:a16="http://schemas.microsoft.com/office/drawing/2014/main" val="20003"/>
                    </a:ext>
                  </a:extLst>
                </a:gridCol>
              </a:tblGrid>
              <a:tr h="370840">
                <a:tc>
                  <a:txBody>
                    <a:bodyPr/>
                    <a:lstStyle/>
                    <a:p>
                      <a:r>
                        <a:rPr lang="es-ES" dirty="0"/>
                        <a:t>Marca</a:t>
                      </a:r>
                    </a:p>
                  </a:txBody>
                  <a:tcPr/>
                </a:tc>
                <a:tc>
                  <a:txBody>
                    <a:bodyPr/>
                    <a:lstStyle/>
                    <a:p>
                      <a:r>
                        <a:rPr lang="es-ES" dirty="0"/>
                        <a:t>Modelo </a:t>
                      </a:r>
                    </a:p>
                  </a:txBody>
                  <a:tcPr/>
                </a:tc>
                <a:tc>
                  <a:txBody>
                    <a:bodyPr/>
                    <a:lstStyle/>
                    <a:p>
                      <a:r>
                        <a:rPr lang="es-ES" dirty="0"/>
                        <a:t>Precio sin IVA</a:t>
                      </a:r>
                    </a:p>
                  </a:txBody>
                  <a:tcPr/>
                </a:tc>
                <a:tc>
                  <a:txBody>
                    <a:bodyPr/>
                    <a:lstStyle/>
                    <a:p>
                      <a:r>
                        <a:rPr lang="es-ES" dirty="0"/>
                        <a:t>Precio con IVA</a:t>
                      </a:r>
                    </a:p>
                  </a:txBody>
                  <a:tcPr/>
                </a:tc>
                <a:extLst>
                  <a:ext uri="{0D108BD9-81ED-4DB2-BD59-A6C34878D82A}">
                    <a16:rowId xmlns:a16="http://schemas.microsoft.com/office/drawing/2014/main" val="10000"/>
                  </a:ext>
                </a:extLst>
              </a:tr>
              <a:tr h="370840">
                <a:tc>
                  <a:txBody>
                    <a:bodyPr/>
                    <a:lstStyle/>
                    <a:p>
                      <a:r>
                        <a:rPr lang="es-ES" dirty="0"/>
                        <a:t>Kingston</a:t>
                      </a:r>
                    </a:p>
                  </a:txBody>
                  <a:tcPr/>
                </a:tc>
                <a:tc>
                  <a:txBody>
                    <a:bodyPr/>
                    <a:lstStyle/>
                    <a:p>
                      <a:r>
                        <a:rPr lang="es-ES" sz="1400" dirty="0"/>
                        <a:t>Kingston </a:t>
                      </a:r>
                      <a:r>
                        <a:rPr lang="es-ES" sz="1400" dirty="0" err="1"/>
                        <a:t>HyperX</a:t>
                      </a:r>
                      <a:r>
                        <a:rPr lang="es-ES" sz="1400" dirty="0"/>
                        <a:t> </a:t>
                      </a:r>
                      <a:r>
                        <a:rPr lang="es-ES" sz="1400" dirty="0" err="1"/>
                        <a:t>Fury</a:t>
                      </a:r>
                      <a:r>
                        <a:rPr lang="es-ES" sz="1400" dirty="0"/>
                        <a:t> DDR4 2666 8GB 2X4GB</a:t>
                      </a:r>
                    </a:p>
                  </a:txBody>
                  <a:tcPr/>
                </a:tc>
                <a:tc>
                  <a:txBody>
                    <a:bodyPr/>
                    <a:lstStyle/>
                    <a:p>
                      <a:r>
                        <a:rPr lang="es-ES" dirty="0"/>
                        <a:t>42,10€</a:t>
                      </a:r>
                    </a:p>
                  </a:txBody>
                  <a:tcPr/>
                </a:tc>
                <a:tc>
                  <a:txBody>
                    <a:bodyPr/>
                    <a:lstStyle/>
                    <a:p>
                      <a:r>
                        <a:rPr lang="es-ES" dirty="0"/>
                        <a:t>50,94€</a:t>
                      </a:r>
                    </a:p>
                  </a:txBody>
                  <a:tcPr/>
                </a:tc>
                <a:extLst>
                  <a:ext uri="{0D108BD9-81ED-4DB2-BD59-A6C34878D82A}">
                    <a16:rowId xmlns:a16="http://schemas.microsoft.com/office/drawing/2014/main" val="10001"/>
                  </a:ext>
                </a:extLst>
              </a:tr>
              <a:tr h="370840">
                <a:tc>
                  <a:txBody>
                    <a:bodyPr/>
                    <a:lstStyle/>
                    <a:p>
                      <a:r>
                        <a:rPr lang="es-ES" dirty="0"/>
                        <a:t>Kingston</a:t>
                      </a:r>
                    </a:p>
                  </a:txBody>
                  <a:tcPr/>
                </a:tc>
                <a:tc>
                  <a:txBody>
                    <a:bodyPr/>
                    <a:lstStyle/>
                    <a:p>
                      <a:r>
                        <a:rPr lang="en-US" sz="1400" dirty="0"/>
                        <a:t>Kingston FURY Beast DDR4 3200 MHz 16GB 2x8GB</a:t>
                      </a:r>
                      <a:endParaRPr lang="es-ES" sz="1400" dirty="0"/>
                    </a:p>
                  </a:txBody>
                  <a:tcPr/>
                </a:tc>
                <a:tc>
                  <a:txBody>
                    <a:bodyPr/>
                    <a:lstStyle/>
                    <a:p>
                      <a:r>
                        <a:rPr lang="es-ES" dirty="0"/>
                        <a:t>51,57€</a:t>
                      </a:r>
                    </a:p>
                  </a:txBody>
                  <a:tcPr/>
                </a:tc>
                <a:tc>
                  <a:txBody>
                    <a:bodyPr/>
                    <a:lstStyle/>
                    <a:p>
                      <a:r>
                        <a:rPr lang="es-ES" dirty="0"/>
                        <a:t>62,40€</a:t>
                      </a:r>
                    </a:p>
                  </a:txBody>
                  <a:tcPr/>
                </a:tc>
                <a:extLst>
                  <a:ext uri="{0D108BD9-81ED-4DB2-BD59-A6C34878D82A}">
                    <a16:rowId xmlns:a16="http://schemas.microsoft.com/office/drawing/2014/main" val="10002"/>
                  </a:ext>
                </a:extLst>
              </a:tr>
              <a:tr h="370840">
                <a:tc>
                  <a:txBody>
                    <a:bodyPr/>
                    <a:lstStyle/>
                    <a:p>
                      <a:r>
                        <a:rPr lang="es-ES" dirty="0"/>
                        <a:t>Kingston</a:t>
                      </a:r>
                    </a:p>
                  </a:txBody>
                  <a:tcPr/>
                </a:tc>
                <a:tc>
                  <a:txBody>
                    <a:bodyPr/>
                    <a:lstStyle/>
                    <a:p>
                      <a:r>
                        <a:rPr lang="es-ES" sz="1400" dirty="0"/>
                        <a:t>Kingston A400 SSD 480GB</a:t>
                      </a:r>
                    </a:p>
                  </a:txBody>
                  <a:tcPr/>
                </a:tc>
                <a:tc>
                  <a:txBody>
                    <a:bodyPr/>
                    <a:lstStyle/>
                    <a:p>
                      <a:r>
                        <a:rPr lang="es-ES" dirty="0"/>
                        <a:t>36,94€</a:t>
                      </a:r>
                    </a:p>
                  </a:txBody>
                  <a:tcPr/>
                </a:tc>
                <a:tc>
                  <a:txBody>
                    <a:bodyPr/>
                    <a:lstStyle/>
                    <a:p>
                      <a:r>
                        <a:rPr lang="es-ES" dirty="0"/>
                        <a:t>44,70€</a:t>
                      </a:r>
                    </a:p>
                  </a:txBody>
                  <a:tcPr/>
                </a:tc>
                <a:extLst>
                  <a:ext uri="{0D108BD9-81ED-4DB2-BD59-A6C34878D82A}">
                    <a16:rowId xmlns:a16="http://schemas.microsoft.com/office/drawing/2014/main" val="10003"/>
                  </a:ext>
                </a:extLst>
              </a:tr>
              <a:tr h="370840">
                <a:tc>
                  <a:txBody>
                    <a:bodyPr/>
                    <a:lstStyle/>
                    <a:p>
                      <a:r>
                        <a:rPr lang="es-ES" dirty="0"/>
                        <a:t>Kingston</a:t>
                      </a:r>
                      <a:r>
                        <a:rPr lang="es-ES" baseline="0" dirty="0"/>
                        <a:t> </a:t>
                      </a:r>
                      <a:endParaRPr lang="es-ES" dirty="0"/>
                    </a:p>
                  </a:txBody>
                  <a:tcPr/>
                </a:tc>
                <a:tc>
                  <a:txBody>
                    <a:bodyPr/>
                    <a:lstStyle/>
                    <a:p>
                      <a:r>
                        <a:rPr lang="es-ES" sz="1400" dirty="0"/>
                        <a:t>Kingston NV1 Disco SSD 500GB </a:t>
                      </a:r>
                      <a:r>
                        <a:rPr lang="es-ES" sz="1400" dirty="0" err="1"/>
                        <a:t>PCIe</a:t>
                      </a:r>
                      <a:r>
                        <a:rPr lang="es-ES" sz="1400" dirty="0"/>
                        <a:t> </a:t>
                      </a:r>
                      <a:r>
                        <a:rPr lang="es-ES" sz="1400" dirty="0" err="1"/>
                        <a:t>NVMe</a:t>
                      </a:r>
                      <a:endParaRPr lang="es-ES" sz="1400" dirty="0"/>
                    </a:p>
                  </a:txBody>
                  <a:tcPr/>
                </a:tc>
                <a:tc>
                  <a:txBody>
                    <a:bodyPr/>
                    <a:lstStyle/>
                    <a:p>
                      <a:r>
                        <a:rPr lang="es-ES" dirty="0"/>
                        <a:t>43,08€</a:t>
                      </a:r>
                    </a:p>
                  </a:txBody>
                  <a:tcPr/>
                </a:tc>
                <a:tc>
                  <a:txBody>
                    <a:bodyPr/>
                    <a:lstStyle/>
                    <a:p>
                      <a:r>
                        <a:rPr lang="es-ES" dirty="0"/>
                        <a:t>52,13€</a:t>
                      </a:r>
                    </a:p>
                  </a:txBody>
                  <a:tcPr/>
                </a:tc>
                <a:extLst>
                  <a:ext uri="{0D108BD9-81ED-4DB2-BD59-A6C34878D82A}">
                    <a16:rowId xmlns:a16="http://schemas.microsoft.com/office/drawing/2014/main" val="10004"/>
                  </a:ext>
                </a:extLst>
              </a:tr>
              <a:tr h="370840">
                <a:tc>
                  <a:txBody>
                    <a:bodyPr/>
                    <a:lstStyle/>
                    <a:p>
                      <a:r>
                        <a:rPr lang="es-ES" dirty="0"/>
                        <a:t>Kingston</a:t>
                      </a:r>
                    </a:p>
                  </a:txBody>
                  <a:tcPr/>
                </a:tc>
                <a:tc>
                  <a:txBody>
                    <a:bodyPr/>
                    <a:lstStyle/>
                    <a:p>
                      <a:r>
                        <a:rPr lang="en-US" sz="1400" dirty="0"/>
                        <a:t>KingstonA400</a:t>
                      </a:r>
                      <a:r>
                        <a:rPr lang="en-US" sz="1400" baseline="0" dirty="0"/>
                        <a:t> </a:t>
                      </a:r>
                      <a:r>
                        <a:rPr lang="en-US" sz="1400" dirty="0"/>
                        <a:t>SSD 960GB</a:t>
                      </a:r>
                      <a:endParaRPr lang="es-ES" sz="1400" dirty="0"/>
                    </a:p>
                  </a:txBody>
                  <a:tcPr/>
                </a:tc>
                <a:tc>
                  <a:txBody>
                    <a:bodyPr/>
                    <a:lstStyle/>
                    <a:p>
                      <a:r>
                        <a:rPr lang="es-ES" dirty="0"/>
                        <a:t>69,05€</a:t>
                      </a:r>
                    </a:p>
                  </a:txBody>
                  <a:tcPr/>
                </a:tc>
                <a:tc>
                  <a:txBody>
                    <a:bodyPr/>
                    <a:lstStyle/>
                    <a:p>
                      <a:r>
                        <a:rPr lang="es-ES" dirty="0"/>
                        <a:t>83,55€</a:t>
                      </a:r>
                    </a:p>
                  </a:txBody>
                  <a:tcPr/>
                </a:tc>
                <a:extLst>
                  <a:ext uri="{0D108BD9-81ED-4DB2-BD59-A6C34878D82A}">
                    <a16:rowId xmlns:a16="http://schemas.microsoft.com/office/drawing/2014/main" val="10005"/>
                  </a:ext>
                </a:extLst>
              </a:tr>
              <a:tr h="370840">
                <a:tc>
                  <a:txBody>
                    <a:bodyPr/>
                    <a:lstStyle/>
                    <a:p>
                      <a:r>
                        <a:rPr lang="es-ES" dirty="0"/>
                        <a:t>AMD</a:t>
                      </a:r>
                    </a:p>
                  </a:txBody>
                  <a:tcPr/>
                </a:tc>
                <a:tc>
                  <a:txBody>
                    <a:bodyPr/>
                    <a:lstStyle/>
                    <a:p>
                      <a:r>
                        <a:rPr lang="es-ES" sz="1400" dirty="0"/>
                        <a:t>MSI B550M-A PRO</a:t>
                      </a:r>
                    </a:p>
                  </a:txBody>
                  <a:tcPr/>
                </a:tc>
                <a:tc>
                  <a:txBody>
                    <a:bodyPr/>
                    <a:lstStyle/>
                    <a:p>
                      <a:r>
                        <a:rPr lang="es-ES" dirty="0"/>
                        <a:t>44,83€</a:t>
                      </a:r>
                    </a:p>
                  </a:txBody>
                  <a:tcPr/>
                </a:tc>
                <a:tc>
                  <a:txBody>
                    <a:bodyPr/>
                    <a:lstStyle/>
                    <a:p>
                      <a:r>
                        <a:rPr lang="es-ES" dirty="0"/>
                        <a:t>54,25€</a:t>
                      </a:r>
                    </a:p>
                  </a:txBody>
                  <a:tcPr/>
                </a:tc>
                <a:extLst>
                  <a:ext uri="{0D108BD9-81ED-4DB2-BD59-A6C34878D82A}">
                    <a16:rowId xmlns:a16="http://schemas.microsoft.com/office/drawing/2014/main" val="10006"/>
                  </a:ext>
                </a:extLst>
              </a:tr>
              <a:tr h="370840">
                <a:tc>
                  <a:txBody>
                    <a:bodyPr/>
                    <a:lstStyle/>
                    <a:p>
                      <a:r>
                        <a:rPr lang="es-ES" dirty="0"/>
                        <a:t>Intel</a:t>
                      </a:r>
                    </a:p>
                  </a:txBody>
                  <a:tcPr/>
                </a:tc>
                <a:tc>
                  <a:txBody>
                    <a:bodyPr/>
                    <a:lstStyle/>
                    <a:p>
                      <a:r>
                        <a:rPr lang="es-ES" sz="1400" dirty="0"/>
                        <a:t>MSI Z590-A PRO</a:t>
                      </a:r>
                    </a:p>
                  </a:txBody>
                  <a:tcPr/>
                </a:tc>
                <a:tc>
                  <a:txBody>
                    <a:bodyPr/>
                    <a:lstStyle/>
                    <a:p>
                      <a:r>
                        <a:rPr lang="es-ES" dirty="0"/>
                        <a:t>110,04€</a:t>
                      </a:r>
                    </a:p>
                  </a:txBody>
                  <a:tcPr/>
                </a:tc>
                <a:tc>
                  <a:txBody>
                    <a:bodyPr/>
                    <a:lstStyle/>
                    <a:p>
                      <a:r>
                        <a:rPr lang="es-ES" dirty="0"/>
                        <a:t>133,15€</a:t>
                      </a:r>
                    </a:p>
                  </a:txBody>
                  <a:tcPr/>
                </a:tc>
                <a:extLst>
                  <a:ext uri="{0D108BD9-81ED-4DB2-BD59-A6C34878D82A}">
                    <a16:rowId xmlns:a16="http://schemas.microsoft.com/office/drawing/2014/main" val="10007"/>
                  </a:ext>
                </a:extLst>
              </a:tr>
              <a:tr h="370840">
                <a:tc>
                  <a:txBody>
                    <a:bodyPr/>
                    <a:lstStyle/>
                    <a:p>
                      <a:r>
                        <a:rPr lang="es-ES" dirty="0"/>
                        <a:t>MSI</a:t>
                      </a:r>
                    </a:p>
                  </a:txBody>
                  <a:tcPr/>
                </a:tc>
                <a:tc>
                  <a:txBody>
                    <a:bodyPr/>
                    <a:lstStyle/>
                    <a:p>
                      <a:r>
                        <a:rPr lang="pt-BR" sz="1400" dirty="0"/>
                        <a:t>MSI MPG Velox 100R Cristal </a:t>
                      </a:r>
                      <a:r>
                        <a:rPr lang="pt-BR" sz="1400" dirty="0" err="1"/>
                        <a:t>Templado</a:t>
                      </a:r>
                      <a:endParaRPr lang="es-ES" sz="1400" dirty="0"/>
                    </a:p>
                  </a:txBody>
                  <a:tcPr/>
                </a:tc>
                <a:tc>
                  <a:txBody>
                    <a:bodyPr/>
                    <a:lstStyle/>
                    <a:p>
                      <a:r>
                        <a:rPr lang="es-ES" dirty="0"/>
                        <a:t>157,02€</a:t>
                      </a:r>
                    </a:p>
                  </a:txBody>
                  <a:tcPr/>
                </a:tc>
                <a:tc>
                  <a:txBody>
                    <a:bodyPr/>
                    <a:lstStyle/>
                    <a:p>
                      <a:r>
                        <a:rPr lang="es-ES" dirty="0"/>
                        <a:t>189,99€</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19018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Plan de Marketing</a:t>
            </a:r>
          </a:p>
        </p:txBody>
      </p:sp>
      <p:sp>
        <p:nvSpPr>
          <p:cNvPr id="3" name="Marcador de contenido 2"/>
          <p:cNvSpPr>
            <a:spLocks noGrp="1"/>
          </p:cNvSpPr>
          <p:nvPr>
            <p:ph idx="1"/>
          </p:nvPr>
        </p:nvSpPr>
        <p:spPr/>
        <p:txBody>
          <a:bodyPr/>
          <a:lstStyle/>
          <a:p>
            <a:r>
              <a:rPr lang="es-ES" dirty="0"/>
              <a:t>Distribución: El tipo de distribución será un canal directo.</a:t>
            </a:r>
          </a:p>
          <a:p>
            <a:r>
              <a:rPr lang="es-ES" dirty="0"/>
              <a:t>En ello estarán los canales offline y online, en el online habrá varios tipos distintos de descuentos y en el offline también los tendrá pero será distintos los descuentos.</a:t>
            </a:r>
          </a:p>
          <a:p>
            <a:r>
              <a:rPr lang="es-ES" dirty="0"/>
              <a:t>Promoción: En esta parte del marketing la clave será informar el producto y recordar los aspectos positivos del producto y para ello haremos las siguientes estrategias: publicidad, relaciones publicas, </a:t>
            </a:r>
            <a:r>
              <a:rPr lang="es-ES" dirty="0" err="1"/>
              <a:t>merchandising</a:t>
            </a:r>
            <a:r>
              <a:rPr lang="es-ES" dirty="0"/>
              <a:t>.</a:t>
            </a:r>
          </a:p>
        </p:txBody>
      </p:sp>
    </p:spTree>
    <p:extLst>
      <p:ext uri="{BB962C8B-B14F-4D97-AF65-F5344CB8AC3E}">
        <p14:creationId xmlns:p14="http://schemas.microsoft.com/office/powerpoint/2010/main" val="2421185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Plan de Marketing</a:t>
            </a:r>
          </a:p>
        </p:txBody>
      </p:sp>
      <p:sp>
        <p:nvSpPr>
          <p:cNvPr id="3" name="Marcador de contenido 2"/>
          <p:cNvSpPr>
            <a:spLocks noGrp="1"/>
          </p:cNvSpPr>
          <p:nvPr>
            <p:ph idx="1"/>
          </p:nvPr>
        </p:nvSpPr>
        <p:spPr/>
        <p:txBody>
          <a:bodyPr>
            <a:normAutofit fontScale="92500" lnSpcReduction="10000"/>
          </a:bodyPr>
          <a:lstStyle/>
          <a:p>
            <a:r>
              <a:rPr lang="es-ES" dirty="0"/>
              <a:t>B) En la estrategia de personas podemos usar la estrategia persona a persona en la cual incluye el compromiso, calidad, empatía y autenticidad.</a:t>
            </a:r>
          </a:p>
          <a:p>
            <a:r>
              <a:rPr lang="es-ES" dirty="0"/>
              <a:t>En la estrategia de proceso queremos que sea un estrategia de enfoque repetitivo. </a:t>
            </a:r>
          </a:p>
          <a:p>
            <a:r>
              <a:rPr lang="es-ES" dirty="0"/>
              <a:t>En la presencia nuestra tienda estará en un sitio que sea fácil de llegar para la gente será un local ampliado y los productos se podrán ver dentro de unas vitrinas de cristal, el locas estará bien iluminado por dentro estará decorado por las marcas que patrocinamos y en la pagina web explicaremos lo que da capa producto y si tienen alguna dudo tendremos un apartado en la web que será atención al cliente.</a:t>
            </a:r>
          </a:p>
          <a:p>
            <a:r>
              <a:rPr lang="es-ES" dirty="0"/>
              <a:t>En la productividad intentaremos reducir costes lo máximo que podamos y solo cogeremos y venderemos productos que hayan sido testeado antes y que den un buen rendimiento</a:t>
            </a:r>
          </a:p>
        </p:txBody>
      </p:sp>
    </p:spTree>
    <p:extLst>
      <p:ext uri="{BB962C8B-B14F-4D97-AF65-F5344CB8AC3E}">
        <p14:creationId xmlns:p14="http://schemas.microsoft.com/office/powerpoint/2010/main" val="3191666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Plan de marketing</a:t>
            </a:r>
          </a:p>
        </p:txBody>
      </p:sp>
      <p:sp>
        <p:nvSpPr>
          <p:cNvPr id="3" name="Marcador de contenido 2"/>
          <p:cNvSpPr>
            <a:spLocks noGrp="1"/>
          </p:cNvSpPr>
          <p:nvPr>
            <p:ph idx="1"/>
          </p:nvPr>
        </p:nvSpPr>
        <p:spPr/>
        <p:txBody>
          <a:bodyPr/>
          <a:lstStyle/>
          <a:p>
            <a:r>
              <a:rPr lang="es-ES" dirty="0"/>
              <a:t>C) Marketing digital: nuestra empresa tendrá una pagina web que detalle bien los productos que se van a vender y también te permita poder montar un equipo por piezas</a:t>
            </a:r>
          </a:p>
          <a:p>
            <a:r>
              <a:rPr lang="es-ES" dirty="0"/>
              <a:t>Tendremos a parte nuestras redes sociales en la cual estaremos constantemente activos respondiendo a gente avisando si hay alguna oferta, si tenemos promoción, si activamos algún sorteo y subiremos encuestas para ver que opina la gente de nuestro servicio y que nos den su opinión para poder mejorar de cara al futuro.</a:t>
            </a:r>
          </a:p>
        </p:txBody>
      </p:sp>
    </p:spTree>
    <p:extLst>
      <p:ext uri="{BB962C8B-B14F-4D97-AF65-F5344CB8AC3E}">
        <p14:creationId xmlns:p14="http://schemas.microsoft.com/office/powerpoint/2010/main" val="2482499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AC6EA-835B-4771-A169-7525081EF66C}"/>
              </a:ext>
            </a:extLst>
          </p:cNvPr>
          <p:cNvSpPr>
            <a:spLocks noGrp="1"/>
          </p:cNvSpPr>
          <p:nvPr>
            <p:ph type="title"/>
          </p:nvPr>
        </p:nvSpPr>
        <p:spPr/>
        <p:txBody>
          <a:bodyPr/>
          <a:lstStyle/>
          <a:p>
            <a:r>
              <a:rPr lang="es-ES" dirty="0"/>
              <a:t>Plan operativo de la empresa</a:t>
            </a:r>
          </a:p>
        </p:txBody>
      </p:sp>
      <p:sp>
        <p:nvSpPr>
          <p:cNvPr id="3" name="Marcador de contenido 2">
            <a:extLst>
              <a:ext uri="{FF2B5EF4-FFF2-40B4-BE49-F238E27FC236}">
                <a16:creationId xmlns:a16="http://schemas.microsoft.com/office/drawing/2014/main" id="{9DE80DD3-8434-42CE-A762-A955A822D2B6}"/>
              </a:ext>
            </a:extLst>
          </p:cNvPr>
          <p:cNvSpPr>
            <a:spLocks noGrp="1"/>
          </p:cNvSpPr>
          <p:nvPr>
            <p:ph idx="1"/>
          </p:nvPr>
        </p:nvSpPr>
        <p:spPr/>
        <p:txBody>
          <a:bodyPr/>
          <a:lstStyle/>
          <a:p>
            <a:r>
              <a:rPr lang="es-ES" sz="1400" dirty="0"/>
              <a:t>A) Hablaremos del proceso productivo de esta empresa llamada </a:t>
            </a:r>
            <a:r>
              <a:rPr lang="es-ES" sz="1400" dirty="0" err="1"/>
              <a:t>JoseComponentes</a:t>
            </a:r>
            <a:r>
              <a:rPr lang="es-ES" sz="1400" dirty="0"/>
              <a:t>:</a:t>
            </a:r>
          </a:p>
          <a:p>
            <a:r>
              <a:rPr lang="es-ES" sz="1400" dirty="0"/>
              <a:t>- Sus atributos físicos y funcionales y psicológicos como sus materiales, tamaño, etc.</a:t>
            </a:r>
          </a:p>
          <a:p>
            <a:endParaRPr lang="es-ES" dirty="0"/>
          </a:p>
        </p:txBody>
      </p:sp>
      <p:graphicFrame>
        <p:nvGraphicFramePr>
          <p:cNvPr id="4" name="Tabla 4">
            <a:extLst>
              <a:ext uri="{FF2B5EF4-FFF2-40B4-BE49-F238E27FC236}">
                <a16:creationId xmlns:a16="http://schemas.microsoft.com/office/drawing/2014/main" id="{EF08885D-9352-4C89-9E5A-DCE317E74EE9}"/>
              </a:ext>
            </a:extLst>
          </p:cNvPr>
          <p:cNvGraphicFramePr>
            <a:graphicFrameLocks noGrp="1"/>
          </p:cNvGraphicFramePr>
          <p:nvPr>
            <p:extLst>
              <p:ext uri="{D42A27DB-BD31-4B8C-83A1-F6EECF244321}">
                <p14:modId xmlns:p14="http://schemas.microsoft.com/office/powerpoint/2010/main" val="1995811167"/>
              </p:ext>
            </p:extLst>
          </p:nvPr>
        </p:nvGraphicFramePr>
        <p:xfrm>
          <a:off x="1393881" y="2725097"/>
          <a:ext cx="8365402" cy="2842784"/>
        </p:xfrm>
        <a:graphic>
          <a:graphicData uri="http://schemas.openxmlformats.org/drawingml/2006/table">
            <a:tbl>
              <a:tblPr firstRow="1" bandRow="1">
                <a:tableStyleId>{5C22544A-7EE6-4342-B048-85BDC9FD1C3A}</a:tableStyleId>
              </a:tblPr>
              <a:tblGrid>
                <a:gridCol w="2782016">
                  <a:extLst>
                    <a:ext uri="{9D8B030D-6E8A-4147-A177-3AD203B41FA5}">
                      <a16:colId xmlns:a16="http://schemas.microsoft.com/office/drawing/2014/main" val="2226826961"/>
                    </a:ext>
                  </a:extLst>
                </a:gridCol>
                <a:gridCol w="2791693">
                  <a:extLst>
                    <a:ext uri="{9D8B030D-6E8A-4147-A177-3AD203B41FA5}">
                      <a16:colId xmlns:a16="http://schemas.microsoft.com/office/drawing/2014/main" val="955709399"/>
                    </a:ext>
                  </a:extLst>
                </a:gridCol>
                <a:gridCol w="2791693">
                  <a:extLst>
                    <a:ext uri="{9D8B030D-6E8A-4147-A177-3AD203B41FA5}">
                      <a16:colId xmlns:a16="http://schemas.microsoft.com/office/drawing/2014/main" val="3209193757"/>
                    </a:ext>
                  </a:extLst>
                </a:gridCol>
              </a:tblGrid>
              <a:tr h="269149">
                <a:tc>
                  <a:txBody>
                    <a:bodyPr/>
                    <a:lstStyle/>
                    <a:p>
                      <a:r>
                        <a:rPr lang="es-ES" sz="1100" dirty="0"/>
                        <a:t>Materiales</a:t>
                      </a:r>
                    </a:p>
                  </a:txBody>
                  <a:tcPr/>
                </a:tc>
                <a:tc>
                  <a:txBody>
                    <a:bodyPr/>
                    <a:lstStyle/>
                    <a:p>
                      <a:r>
                        <a:rPr lang="es-ES" sz="1100" dirty="0"/>
                        <a:t>Tamaño</a:t>
                      </a:r>
                    </a:p>
                  </a:txBody>
                  <a:tcPr/>
                </a:tc>
                <a:tc>
                  <a:txBody>
                    <a:bodyPr/>
                    <a:lstStyle/>
                    <a:p>
                      <a:r>
                        <a:rPr lang="es-ES" sz="1100" dirty="0"/>
                        <a:t>Composición</a:t>
                      </a:r>
                    </a:p>
                  </a:txBody>
                  <a:tcPr/>
                </a:tc>
                <a:extLst>
                  <a:ext uri="{0D108BD9-81ED-4DB2-BD59-A6C34878D82A}">
                    <a16:rowId xmlns:a16="http://schemas.microsoft.com/office/drawing/2014/main" val="2380512623"/>
                  </a:ext>
                </a:extLst>
              </a:tr>
              <a:tr h="269149">
                <a:tc>
                  <a:txBody>
                    <a:bodyPr/>
                    <a:lstStyle/>
                    <a:p>
                      <a:r>
                        <a:rPr lang="es-ES" sz="1100" dirty="0"/>
                        <a:t>Procesadores</a:t>
                      </a:r>
                    </a:p>
                  </a:txBody>
                  <a:tcPr/>
                </a:tc>
                <a:tc>
                  <a:txBody>
                    <a:bodyPr/>
                    <a:lstStyle/>
                    <a:p>
                      <a:r>
                        <a:rPr lang="es-ES" sz="1100" dirty="0"/>
                        <a:t>10nm</a:t>
                      </a:r>
                    </a:p>
                  </a:txBody>
                  <a:tcPr/>
                </a:tc>
                <a:tc>
                  <a:txBody>
                    <a:bodyPr/>
                    <a:lstStyle/>
                    <a:p>
                      <a:r>
                        <a:rPr lang="es-ES" sz="1100" dirty="0"/>
                        <a:t>Esta compuesto de </a:t>
                      </a:r>
                      <a:r>
                        <a:rPr lang="es-ES" sz="1100" dirty="0" err="1"/>
                        <a:t>sicilio</a:t>
                      </a:r>
                      <a:r>
                        <a:rPr lang="es-ES" sz="1100" dirty="0"/>
                        <a:t>.</a:t>
                      </a:r>
                    </a:p>
                  </a:txBody>
                  <a:tcPr/>
                </a:tc>
                <a:extLst>
                  <a:ext uri="{0D108BD9-81ED-4DB2-BD59-A6C34878D82A}">
                    <a16:rowId xmlns:a16="http://schemas.microsoft.com/office/drawing/2014/main" val="367691718"/>
                  </a:ext>
                </a:extLst>
              </a:tr>
              <a:tr h="791613">
                <a:tc>
                  <a:txBody>
                    <a:bodyPr/>
                    <a:lstStyle/>
                    <a:p>
                      <a:r>
                        <a:rPr lang="es-ES" sz="1100" dirty="0"/>
                        <a:t>Memoria </a:t>
                      </a:r>
                      <a:r>
                        <a:rPr lang="es-ES" sz="1100" dirty="0" err="1"/>
                        <a:t>Ram</a:t>
                      </a:r>
                      <a:endParaRPr lang="es-ES" sz="1100" dirty="0"/>
                    </a:p>
                  </a:txBody>
                  <a:tcPr/>
                </a:tc>
                <a:tc>
                  <a:txBody>
                    <a:bodyPr/>
                    <a:lstStyle/>
                    <a:p>
                      <a:r>
                        <a:rPr lang="es-ES" sz="1100" dirty="0"/>
                        <a:t>13,3cm de largo x 3,1cm de alto</a:t>
                      </a:r>
                    </a:p>
                  </a:txBody>
                  <a:tcPr/>
                </a:tc>
                <a:tc>
                  <a:txBody>
                    <a:bodyPr/>
                    <a:lstStyle/>
                    <a:p>
                      <a:r>
                        <a:rPr lang="es-ES" sz="1100" dirty="0"/>
                        <a:t>Esta compuesto de válvulas de vacío, transistores y en las últimas generaciones, por un material sólido dieléctrico.</a:t>
                      </a:r>
                    </a:p>
                  </a:txBody>
                  <a:tcPr/>
                </a:tc>
                <a:extLst>
                  <a:ext uri="{0D108BD9-81ED-4DB2-BD59-A6C34878D82A}">
                    <a16:rowId xmlns:a16="http://schemas.microsoft.com/office/drawing/2014/main" val="1356963408"/>
                  </a:ext>
                </a:extLst>
              </a:tr>
              <a:tr h="721260">
                <a:tc>
                  <a:txBody>
                    <a:bodyPr/>
                    <a:lstStyle/>
                    <a:p>
                      <a:r>
                        <a:rPr lang="es-ES" sz="1100" dirty="0"/>
                        <a:t>Disco duro</a:t>
                      </a:r>
                    </a:p>
                  </a:txBody>
                  <a:tcPr/>
                </a:tc>
                <a:tc>
                  <a:txBody>
                    <a:bodyPr/>
                    <a:lstStyle/>
                    <a:p>
                      <a:r>
                        <a:rPr lang="es-ES" sz="1100" dirty="0"/>
                        <a:t>Puede variar dependiendo el modelo</a:t>
                      </a:r>
                    </a:p>
                  </a:txBody>
                  <a:tcPr/>
                </a:tc>
                <a:tc>
                  <a:txBody>
                    <a:bodyPr/>
                    <a:lstStyle/>
                    <a:p>
                      <a:r>
                        <a:rPr lang="es-ES" sz="1100" dirty="0"/>
                        <a:t>Esta compuesto de se basa en obleas de silicio individuales con las que se obtiene un chip delgado.</a:t>
                      </a:r>
                    </a:p>
                  </a:txBody>
                  <a:tcPr/>
                </a:tc>
                <a:extLst>
                  <a:ext uri="{0D108BD9-81ED-4DB2-BD59-A6C34878D82A}">
                    <a16:rowId xmlns:a16="http://schemas.microsoft.com/office/drawing/2014/main" val="389100570"/>
                  </a:ext>
                </a:extLst>
              </a:tr>
              <a:tr h="791613">
                <a:tc>
                  <a:txBody>
                    <a:bodyPr/>
                    <a:lstStyle/>
                    <a:p>
                      <a:r>
                        <a:rPr lang="es-ES" sz="1100" dirty="0"/>
                        <a:t>Placa base</a:t>
                      </a:r>
                    </a:p>
                  </a:txBody>
                  <a:tcPr/>
                </a:tc>
                <a:tc>
                  <a:txBody>
                    <a:bodyPr/>
                    <a:lstStyle/>
                    <a:p>
                      <a:r>
                        <a:rPr lang="es-ES" sz="1100" dirty="0"/>
                        <a:t>Puede variar depende el modelo</a:t>
                      </a:r>
                    </a:p>
                  </a:txBody>
                  <a:tcPr/>
                </a:tc>
                <a:tc>
                  <a:txBody>
                    <a:bodyPr/>
                    <a:lstStyle/>
                    <a:p>
                      <a:r>
                        <a:rPr lang="es-ES" sz="1100" dirty="0"/>
                        <a:t>Está hecha de un material denominado vaquerita, un material aislante, recubierto originalmente por completo de cobre </a:t>
                      </a:r>
                    </a:p>
                  </a:txBody>
                  <a:tcPr/>
                </a:tc>
                <a:extLst>
                  <a:ext uri="{0D108BD9-81ED-4DB2-BD59-A6C34878D82A}">
                    <a16:rowId xmlns:a16="http://schemas.microsoft.com/office/drawing/2014/main" val="3878327525"/>
                  </a:ext>
                </a:extLst>
              </a:tr>
            </a:tbl>
          </a:graphicData>
        </a:graphic>
      </p:graphicFrame>
    </p:spTree>
    <p:extLst>
      <p:ext uri="{BB962C8B-B14F-4D97-AF65-F5344CB8AC3E}">
        <p14:creationId xmlns:p14="http://schemas.microsoft.com/office/powerpoint/2010/main" val="2365087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Índice</a:t>
            </a:r>
          </a:p>
        </p:txBody>
      </p:sp>
      <p:sp>
        <p:nvSpPr>
          <p:cNvPr id="3" name="Marcador de contenido 2"/>
          <p:cNvSpPr>
            <a:spLocks noGrp="1"/>
          </p:cNvSpPr>
          <p:nvPr>
            <p:ph idx="1"/>
          </p:nvPr>
        </p:nvSpPr>
        <p:spPr/>
        <p:txBody>
          <a:bodyPr>
            <a:normAutofit lnSpcReduction="10000"/>
          </a:bodyPr>
          <a:lstStyle/>
          <a:p>
            <a:r>
              <a:rPr lang="es-ES" sz="1800" dirty="0"/>
              <a:t>Resumen del proyecto: Pagina 3</a:t>
            </a:r>
          </a:p>
          <a:p>
            <a:r>
              <a:rPr lang="es-ES" sz="1800" dirty="0"/>
              <a:t>Descripción de la idea emprendedora: Pagina 4</a:t>
            </a:r>
          </a:p>
          <a:p>
            <a:r>
              <a:rPr lang="es-ES" sz="1800" dirty="0"/>
              <a:t>Presentación y promotores: Pagina 5</a:t>
            </a:r>
          </a:p>
          <a:p>
            <a:r>
              <a:rPr lang="es-ES" sz="1800" dirty="0"/>
              <a:t>Cultura empresarial: Pagina 6-8</a:t>
            </a:r>
          </a:p>
          <a:p>
            <a:r>
              <a:rPr lang="es-ES" sz="1800" dirty="0"/>
              <a:t>Estudio del mercado: Pagina 9-11</a:t>
            </a:r>
          </a:p>
          <a:p>
            <a:r>
              <a:rPr lang="es-ES" sz="1800" dirty="0"/>
              <a:t>Plan de Marketing: Pagina 12-18</a:t>
            </a:r>
          </a:p>
          <a:p>
            <a:r>
              <a:rPr lang="es-ES" sz="1800" dirty="0"/>
              <a:t>Plan operativo de la empresa: Pagina 19-23</a:t>
            </a:r>
          </a:p>
          <a:p>
            <a:r>
              <a:rPr lang="es-ES" sz="1800" dirty="0"/>
              <a:t>Plan de inversiones y financiación: Pagina 24-26</a:t>
            </a:r>
          </a:p>
          <a:p>
            <a:r>
              <a:rPr lang="es-ES" sz="1800" dirty="0"/>
              <a:t>Forma jurídica: Pagina 27</a:t>
            </a:r>
          </a:p>
          <a:p>
            <a:r>
              <a:rPr lang="es-ES" sz="1800" dirty="0"/>
              <a:t>Trámites de constitución y puesta en marcha del proyecto en función de la forma jurídica elegida: Pagina 28</a:t>
            </a:r>
          </a:p>
          <a:p>
            <a:endParaRPr lang="es-ES" dirty="0"/>
          </a:p>
          <a:p>
            <a:endParaRPr lang="es-ES" dirty="0"/>
          </a:p>
        </p:txBody>
      </p:sp>
    </p:spTree>
    <p:extLst>
      <p:ext uri="{BB962C8B-B14F-4D97-AF65-F5344CB8AC3E}">
        <p14:creationId xmlns:p14="http://schemas.microsoft.com/office/powerpoint/2010/main" val="3834316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C7B38F-4A82-4BCF-9013-28CC1DBB6D67}"/>
              </a:ext>
            </a:extLst>
          </p:cNvPr>
          <p:cNvSpPr>
            <a:spLocks noGrp="1"/>
          </p:cNvSpPr>
          <p:nvPr>
            <p:ph type="title"/>
          </p:nvPr>
        </p:nvSpPr>
        <p:spPr/>
        <p:txBody>
          <a:bodyPr/>
          <a:lstStyle/>
          <a:p>
            <a:r>
              <a:rPr lang="es-ES" dirty="0"/>
              <a:t>Plan operativo de la empresa</a:t>
            </a:r>
          </a:p>
        </p:txBody>
      </p:sp>
      <p:sp>
        <p:nvSpPr>
          <p:cNvPr id="3" name="Marcador de contenido 2">
            <a:extLst>
              <a:ext uri="{FF2B5EF4-FFF2-40B4-BE49-F238E27FC236}">
                <a16:creationId xmlns:a16="http://schemas.microsoft.com/office/drawing/2014/main" id="{CB9F8C69-AA72-432E-B28A-71168105B04D}"/>
              </a:ext>
            </a:extLst>
          </p:cNvPr>
          <p:cNvSpPr>
            <a:spLocks noGrp="1"/>
          </p:cNvSpPr>
          <p:nvPr>
            <p:ph idx="1"/>
          </p:nvPr>
        </p:nvSpPr>
        <p:spPr/>
        <p:txBody>
          <a:bodyPr>
            <a:normAutofit/>
          </a:bodyPr>
          <a:lstStyle/>
          <a:p>
            <a:r>
              <a:rPr lang="es-ES" sz="1200" dirty="0"/>
              <a:t>Después hablaremos sobre los atributos desarrollados en la siguiente fase:</a:t>
            </a:r>
          </a:p>
          <a:p>
            <a:r>
              <a:rPr lang="es-ES" sz="1200" dirty="0"/>
              <a:t>1. Fase de diseño del proceso productivo u operativo: En esta con la información recogida del plan de marketing y referencia del producto diseñaremos paso a paso cual será el boceto de dichos componentes.</a:t>
            </a:r>
          </a:p>
          <a:p>
            <a:r>
              <a:rPr lang="es-ES" sz="1200" dirty="0"/>
              <a:t>2. Fase de planificación:</a:t>
            </a:r>
          </a:p>
          <a:p>
            <a:r>
              <a:rPr lang="es-ES" sz="1200" dirty="0"/>
              <a:t>- La cantidad: Somos una empresa nueva que tiene un sector muy competitivo y pediros miles de componentes para el montaje o venta de dichos componentes en el primer mes para comprobar los resultados.</a:t>
            </a:r>
          </a:p>
          <a:p>
            <a:r>
              <a:rPr lang="es-ES" sz="1200" dirty="0"/>
              <a:t>- La disponibilidad de suministros suficientes: Para evitar la interrupción del proceso productivo fabricaremos mas pc </a:t>
            </a:r>
            <a:r>
              <a:rPr lang="es-ES" sz="1200" dirty="0" err="1"/>
              <a:t>premontados</a:t>
            </a:r>
            <a:r>
              <a:rPr lang="es-ES" sz="1200" dirty="0"/>
              <a:t> por si se nos acaba los componentes por separado. Utilizaremos la mitad de los productos para hacer los pc </a:t>
            </a:r>
            <a:r>
              <a:rPr lang="es-ES" sz="1200" dirty="0" err="1"/>
              <a:t>premontados</a:t>
            </a:r>
            <a:r>
              <a:rPr lang="es-ES" sz="1200" dirty="0"/>
              <a:t> y la otra mitad se usara para vender componentes o que los clientes monte sus pc personalizados.</a:t>
            </a:r>
          </a:p>
          <a:p>
            <a:r>
              <a:rPr lang="es-ES" sz="1200" dirty="0"/>
              <a:t>- El numero de horas: Dependiendo los componentes y la configuración del equipo se estima que por ordenador se tarde aproximadamente 90 minutos </a:t>
            </a:r>
          </a:p>
          <a:p>
            <a:r>
              <a:rPr lang="es-ES" sz="1200" dirty="0"/>
              <a:t>3. Prestación de servicios: En este fase lo que hará es intentar atender al cliente de la mejor manera y en caso de venta del equipo si el cliente tiene un problema intentaremos solucionarse de la manera mas rápida posible</a:t>
            </a:r>
          </a:p>
        </p:txBody>
      </p:sp>
    </p:spTree>
    <p:extLst>
      <p:ext uri="{BB962C8B-B14F-4D97-AF65-F5344CB8AC3E}">
        <p14:creationId xmlns:p14="http://schemas.microsoft.com/office/powerpoint/2010/main" val="2917732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CE9CA-B09D-4BA8-82ED-DC32940C6BBD}"/>
              </a:ext>
            </a:extLst>
          </p:cNvPr>
          <p:cNvSpPr>
            <a:spLocks noGrp="1"/>
          </p:cNvSpPr>
          <p:nvPr>
            <p:ph type="title"/>
          </p:nvPr>
        </p:nvSpPr>
        <p:spPr/>
        <p:txBody>
          <a:bodyPr/>
          <a:lstStyle/>
          <a:p>
            <a:r>
              <a:rPr lang="es-ES" dirty="0"/>
              <a:t>Plan operativo de la empresa</a:t>
            </a:r>
          </a:p>
        </p:txBody>
      </p:sp>
      <p:sp>
        <p:nvSpPr>
          <p:cNvPr id="3" name="Marcador de contenido 2">
            <a:extLst>
              <a:ext uri="{FF2B5EF4-FFF2-40B4-BE49-F238E27FC236}">
                <a16:creationId xmlns:a16="http://schemas.microsoft.com/office/drawing/2014/main" id="{8A6EACA7-57A2-4B55-ABA6-8FDA0FE1503F}"/>
              </a:ext>
            </a:extLst>
          </p:cNvPr>
          <p:cNvSpPr>
            <a:spLocks noGrp="1"/>
          </p:cNvSpPr>
          <p:nvPr>
            <p:ph idx="1"/>
          </p:nvPr>
        </p:nvSpPr>
        <p:spPr/>
        <p:txBody>
          <a:bodyPr>
            <a:normAutofit/>
          </a:bodyPr>
          <a:lstStyle/>
          <a:p>
            <a:r>
              <a:rPr lang="es-ES" sz="1800" dirty="0"/>
              <a:t>B) Recursos humanos son las personas que trabajan en la organización: </a:t>
            </a:r>
          </a:p>
          <a:p>
            <a:r>
              <a:rPr lang="es-ES" sz="1800" dirty="0"/>
              <a:t>- Jefe de almacén: se encarga de organizar los componentes en el almacén.</a:t>
            </a:r>
          </a:p>
          <a:p>
            <a:r>
              <a:rPr lang="es-ES" sz="1800" dirty="0"/>
              <a:t>- Atención al cliente: Se encarga de comunicarse y ayudar al cliente.</a:t>
            </a:r>
          </a:p>
          <a:p>
            <a:r>
              <a:rPr lang="es-ES" sz="1800" dirty="0"/>
              <a:t>- Director de marketing: se encarga de darle publicidad a la empresa.</a:t>
            </a:r>
          </a:p>
          <a:p>
            <a:r>
              <a:rPr lang="es-ES" sz="1800" dirty="0"/>
              <a:t>- Diseñador de equipo informático: se encarga de darle forma al ordenador</a:t>
            </a:r>
          </a:p>
          <a:p>
            <a:r>
              <a:rPr lang="es-ES" sz="1800" dirty="0"/>
              <a:t>- Testeado de equipo: se encarga de probar los equipos.</a:t>
            </a:r>
          </a:p>
        </p:txBody>
      </p:sp>
    </p:spTree>
    <p:extLst>
      <p:ext uri="{BB962C8B-B14F-4D97-AF65-F5344CB8AC3E}">
        <p14:creationId xmlns:p14="http://schemas.microsoft.com/office/powerpoint/2010/main" val="2980214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EC30A-4AB9-4183-BDF0-BAF65ED61781}"/>
              </a:ext>
            </a:extLst>
          </p:cNvPr>
          <p:cNvSpPr>
            <a:spLocks noGrp="1"/>
          </p:cNvSpPr>
          <p:nvPr>
            <p:ph type="title"/>
          </p:nvPr>
        </p:nvSpPr>
        <p:spPr/>
        <p:txBody>
          <a:bodyPr/>
          <a:lstStyle/>
          <a:p>
            <a:r>
              <a:rPr lang="es-ES" dirty="0"/>
              <a:t>Plan operativo de la empresa </a:t>
            </a:r>
          </a:p>
        </p:txBody>
      </p:sp>
      <p:sp>
        <p:nvSpPr>
          <p:cNvPr id="3" name="Marcador de contenido 2">
            <a:extLst>
              <a:ext uri="{FF2B5EF4-FFF2-40B4-BE49-F238E27FC236}">
                <a16:creationId xmlns:a16="http://schemas.microsoft.com/office/drawing/2014/main" id="{AC3379FE-2E29-4438-B787-D6E74BAC93D6}"/>
              </a:ext>
            </a:extLst>
          </p:cNvPr>
          <p:cNvSpPr>
            <a:spLocks noGrp="1"/>
          </p:cNvSpPr>
          <p:nvPr>
            <p:ph idx="1"/>
          </p:nvPr>
        </p:nvSpPr>
        <p:spPr/>
        <p:txBody>
          <a:bodyPr>
            <a:normAutofit/>
          </a:bodyPr>
          <a:lstStyle/>
          <a:p>
            <a:r>
              <a:rPr lang="es-ES" sz="1600" dirty="0"/>
              <a:t>B) Recursos materiales: </a:t>
            </a:r>
          </a:p>
          <a:p>
            <a:r>
              <a:rPr lang="es-ES" sz="1600" dirty="0"/>
              <a:t>- Mostrador: sitio para atender al cliente.</a:t>
            </a:r>
          </a:p>
          <a:p>
            <a:r>
              <a:rPr lang="es-ES" sz="1600" dirty="0"/>
              <a:t>- Mesas: objeto para poner los equipos o montar los equipos</a:t>
            </a:r>
          </a:p>
          <a:p>
            <a:r>
              <a:rPr lang="es-ES" sz="1600" dirty="0"/>
              <a:t>- Estanterías: objeto para poder mostrar los componentes o los equipos </a:t>
            </a:r>
            <a:r>
              <a:rPr lang="es-ES" sz="1600" dirty="0" err="1"/>
              <a:t>premontados</a:t>
            </a:r>
            <a:endParaRPr lang="es-ES" sz="1600" dirty="0"/>
          </a:p>
          <a:p>
            <a:r>
              <a:rPr lang="es-ES" sz="1600" dirty="0"/>
              <a:t>- Herramientas: para el montaje de los equipos</a:t>
            </a:r>
          </a:p>
          <a:p>
            <a:r>
              <a:rPr lang="es-ES" sz="1600" dirty="0"/>
              <a:t>- Furgonetas: vehículo para traer los componentes o exportar los componentes</a:t>
            </a:r>
          </a:p>
          <a:p>
            <a:r>
              <a:rPr lang="es-ES" sz="1600" dirty="0"/>
              <a:t>- Componentes: materiales para el montaje o venta del producto</a:t>
            </a:r>
          </a:p>
          <a:p>
            <a:r>
              <a:rPr lang="es-ES" sz="1600" dirty="0"/>
              <a:t>- Tienda: sitio para que el cliente vaya a comprar el producto </a:t>
            </a:r>
          </a:p>
          <a:p>
            <a:r>
              <a:rPr lang="es-ES" sz="1600" dirty="0"/>
              <a:t>- Almacén: lugar para almacenar los productos</a:t>
            </a:r>
          </a:p>
          <a:p>
            <a:r>
              <a:rPr lang="es-ES" sz="1600" dirty="0"/>
              <a:t>- Ordenadores: para poder tener controlado los pedidos de los clientes</a:t>
            </a:r>
          </a:p>
        </p:txBody>
      </p:sp>
    </p:spTree>
    <p:extLst>
      <p:ext uri="{BB962C8B-B14F-4D97-AF65-F5344CB8AC3E}">
        <p14:creationId xmlns:p14="http://schemas.microsoft.com/office/powerpoint/2010/main" val="3846623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4C1935-7249-47C6-BF2F-762D93016838}"/>
              </a:ext>
            </a:extLst>
          </p:cNvPr>
          <p:cNvSpPr>
            <a:spLocks noGrp="1"/>
          </p:cNvSpPr>
          <p:nvPr>
            <p:ph type="title"/>
          </p:nvPr>
        </p:nvSpPr>
        <p:spPr/>
        <p:txBody>
          <a:bodyPr/>
          <a:lstStyle/>
          <a:p>
            <a:r>
              <a:rPr lang="es-ES" dirty="0"/>
              <a:t>Plan operativo de la empresa</a:t>
            </a:r>
          </a:p>
        </p:txBody>
      </p:sp>
      <p:sp>
        <p:nvSpPr>
          <p:cNvPr id="3" name="Marcador de contenido 2">
            <a:extLst>
              <a:ext uri="{FF2B5EF4-FFF2-40B4-BE49-F238E27FC236}">
                <a16:creationId xmlns:a16="http://schemas.microsoft.com/office/drawing/2014/main" id="{1F096C0F-4182-4740-B230-84A01153E4E3}"/>
              </a:ext>
            </a:extLst>
          </p:cNvPr>
          <p:cNvSpPr>
            <a:spLocks noGrp="1"/>
          </p:cNvSpPr>
          <p:nvPr>
            <p:ph idx="1"/>
          </p:nvPr>
        </p:nvSpPr>
        <p:spPr/>
        <p:txBody>
          <a:bodyPr>
            <a:normAutofit/>
          </a:bodyPr>
          <a:lstStyle/>
          <a:p>
            <a:r>
              <a:rPr lang="es-ES" sz="1600" dirty="0"/>
              <a:t>C) Localización de la empresa: La empresa estará ubicada en la Avenida la Aeronáutica, Sevilla y el almacén estará ubicado Polígono Industrial </a:t>
            </a:r>
            <a:r>
              <a:rPr lang="es-ES" sz="1600" dirty="0" err="1"/>
              <a:t>Fridex</a:t>
            </a:r>
            <a:r>
              <a:rPr lang="es-ES" sz="1600" dirty="0"/>
              <a:t>, Calle </a:t>
            </a:r>
            <a:r>
              <a:rPr lang="es-ES" sz="1600" dirty="0" err="1"/>
              <a:t>Fridex</a:t>
            </a:r>
            <a:r>
              <a:rPr lang="es-ES" sz="1600" dirty="0"/>
              <a:t> Cinco, Alcalá de Guadaíra</a:t>
            </a:r>
          </a:p>
          <a:p>
            <a:r>
              <a:rPr lang="es-ES" sz="1600" dirty="0"/>
              <a:t>D) Puesto de trabajo y perfil profesional a cubrir:</a:t>
            </a:r>
          </a:p>
          <a:p>
            <a:r>
              <a:rPr lang="es-ES" sz="1600" dirty="0"/>
              <a:t>- Puesto de trabajo: necesitaría 1 persona en el mostrador de la empresa que atienda a los clientes, 4 personas que se encarguen del montaje de equipo y en el almacén 4 persona que se encargue de administrar los productos y 1 que se encargue de traernos los productos.</a:t>
            </a:r>
          </a:p>
          <a:p>
            <a:r>
              <a:rPr lang="es-ES" sz="1600" dirty="0"/>
              <a:t>- Perfil que se busca en la empresa: Se necesita que tenga un grado medio de informática y que el conductor tenga carnet de conducir, que sea educado y que de buena imagen.</a:t>
            </a:r>
          </a:p>
        </p:txBody>
      </p:sp>
    </p:spTree>
    <p:extLst>
      <p:ext uri="{BB962C8B-B14F-4D97-AF65-F5344CB8AC3E}">
        <p14:creationId xmlns:p14="http://schemas.microsoft.com/office/powerpoint/2010/main" val="2502465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EBE18C-00F1-4DD0-8200-110E112BD416}"/>
              </a:ext>
            </a:extLst>
          </p:cNvPr>
          <p:cNvSpPr>
            <a:spLocks noGrp="1"/>
          </p:cNvSpPr>
          <p:nvPr>
            <p:ph type="title"/>
          </p:nvPr>
        </p:nvSpPr>
        <p:spPr/>
        <p:txBody>
          <a:bodyPr/>
          <a:lstStyle/>
          <a:p>
            <a:r>
              <a:rPr lang="es-ES" dirty="0"/>
              <a:t>Plan de inversiones</a:t>
            </a:r>
          </a:p>
        </p:txBody>
      </p:sp>
      <p:graphicFrame>
        <p:nvGraphicFramePr>
          <p:cNvPr id="4" name="Tabla 4">
            <a:extLst>
              <a:ext uri="{FF2B5EF4-FFF2-40B4-BE49-F238E27FC236}">
                <a16:creationId xmlns:a16="http://schemas.microsoft.com/office/drawing/2014/main" id="{7395DAB0-8BC4-413A-8B53-2627498A4E4F}"/>
              </a:ext>
            </a:extLst>
          </p:cNvPr>
          <p:cNvGraphicFramePr>
            <a:graphicFrameLocks noGrp="1"/>
          </p:cNvGraphicFramePr>
          <p:nvPr>
            <p:ph idx="1"/>
            <p:extLst>
              <p:ext uri="{D42A27DB-BD31-4B8C-83A1-F6EECF244321}">
                <p14:modId xmlns:p14="http://schemas.microsoft.com/office/powerpoint/2010/main" val="4132033356"/>
              </p:ext>
            </p:extLst>
          </p:nvPr>
        </p:nvGraphicFramePr>
        <p:xfrm>
          <a:off x="1622425" y="1389380"/>
          <a:ext cx="8947150" cy="4079240"/>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2427046624"/>
                    </a:ext>
                  </a:extLst>
                </a:gridCol>
                <a:gridCol w="4473575">
                  <a:extLst>
                    <a:ext uri="{9D8B030D-6E8A-4147-A177-3AD203B41FA5}">
                      <a16:colId xmlns:a16="http://schemas.microsoft.com/office/drawing/2014/main" val="2207803696"/>
                    </a:ext>
                  </a:extLst>
                </a:gridCol>
              </a:tblGrid>
              <a:tr h="370840">
                <a:tc>
                  <a:txBody>
                    <a:bodyPr/>
                    <a:lstStyle/>
                    <a:p>
                      <a:r>
                        <a:rPr lang="es-ES" sz="1600" dirty="0"/>
                        <a:t>Plan de inversiones</a:t>
                      </a:r>
                    </a:p>
                  </a:txBody>
                  <a:tcPr/>
                </a:tc>
                <a:tc>
                  <a:txBody>
                    <a:bodyPr/>
                    <a:lstStyle/>
                    <a:p>
                      <a:r>
                        <a:rPr lang="es-ES" sz="1600" dirty="0"/>
                        <a:t>Cuantía</a:t>
                      </a:r>
                    </a:p>
                  </a:txBody>
                  <a:tcPr/>
                </a:tc>
                <a:extLst>
                  <a:ext uri="{0D108BD9-81ED-4DB2-BD59-A6C34878D82A}">
                    <a16:rowId xmlns:a16="http://schemas.microsoft.com/office/drawing/2014/main" val="4236179798"/>
                  </a:ext>
                </a:extLst>
              </a:tr>
              <a:tr h="370840">
                <a:tc>
                  <a:txBody>
                    <a:bodyPr/>
                    <a:lstStyle/>
                    <a:p>
                      <a:r>
                        <a:rPr lang="es-ES" sz="1600" b="1" dirty="0"/>
                        <a:t>Activo no corriente</a:t>
                      </a:r>
                    </a:p>
                  </a:txBody>
                  <a:tcPr>
                    <a:solidFill>
                      <a:schemeClr val="accent1">
                        <a:lumMod val="60000"/>
                        <a:lumOff val="40000"/>
                      </a:schemeClr>
                    </a:solidFill>
                  </a:tcPr>
                </a:tc>
                <a:tc>
                  <a:txBody>
                    <a:bodyPr/>
                    <a:lstStyle/>
                    <a:p>
                      <a:r>
                        <a:rPr lang="es-ES" sz="1600" b="1" dirty="0"/>
                        <a:t>Año de inicio</a:t>
                      </a:r>
                    </a:p>
                  </a:txBody>
                  <a:tcPr>
                    <a:solidFill>
                      <a:schemeClr val="accent1">
                        <a:lumMod val="60000"/>
                        <a:lumOff val="40000"/>
                      </a:schemeClr>
                    </a:solidFill>
                  </a:tcPr>
                </a:tc>
                <a:extLst>
                  <a:ext uri="{0D108BD9-81ED-4DB2-BD59-A6C34878D82A}">
                    <a16:rowId xmlns:a16="http://schemas.microsoft.com/office/drawing/2014/main" val="2994877807"/>
                  </a:ext>
                </a:extLst>
              </a:tr>
              <a:tr h="370840">
                <a:tc>
                  <a:txBody>
                    <a:bodyPr/>
                    <a:lstStyle/>
                    <a:p>
                      <a:r>
                        <a:rPr lang="es-ES" sz="1600" b="1" dirty="0"/>
                        <a:t>1. Inmovilizado intangible</a:t>
                      </a:r>
                    </a:p>
                  </a:txBody>
                  <a:tcPr/>
                </a:tc>
                <a:tc>
                  <a:txBody>
                    <a:bodyPr/>
                    <a:lstStyle/>
                    <a:p>
                      <a:endParaRPr lang="es-ES" sz="1600" dirty="0"/>
                    </a:p>
                  </a:txBody>
                  <a:tcPr/>
                </a:tc>
                <a:extLst>
                  <a:ext uri="{0D108BD9-81ED-4DB2-BD59-A6C34878D82A}">
                    <a16:rowId xmlns:a16="http://schemas.microsoft.com/office/drawing/2014/main" val="3127409649"/>
                  </a:ext>
                </a:extLst>
              </a:tr>
              <a:tr h="370840">
                <a:tc>
                  <a:txBody>
                    <a:bodyPr/>
                    <a:lstStyle/>
                    <a:p>
                      <a:r>
                        <a:rPr lang="es-ES" sz="1600" dirty="0"/>
                        <a:t>Local en alquiler</a:t>
                      </a:r>
                    </a:p>
                  </a:txBody>
                  <a:tcPr/>
                </a:tc>
                <a:tc>
                  <a:txBody>
                    <a:bodyPr/>
                    <a:lstStyle/>
                    <a:p>
                      <a:r>
                        <a:rPr lang="es-ES" sz="1600" dirty="0"/>
                        <a:t>900€</a:t>
                      </a:r>
                    </a:p>
                  </a:txBody>
                  <a:tcPr/>
                </a:tc>
                <a:extLst>
                  <a:ext uri="{0D108BD9-81ED-4DB2-BD59-A6C34878D82A}">
                    <a16:rowId xmlns:a16="http://schemas.microsoft.com/office/drawing/2014/main" val="2615910218"/>
                  </a:ext>
                </a:extLst>
              </a:tr>
              <a:tr h="370840">
                <a:tc>
                  <a:txBody>
                    <a:bodyPr/>
                    <a:lstStyle/>
                    <a:p>
                      <a:r>
                        <a:rPr lang="es-ES" sz="1600" dirty="0"/>
                        <a:t>Almacén en alquiler</a:t>
                      </a:r>
                    </a:p>
                  </a:txBody>
                  <a:tcPr/>
                </a:tc>
                <a:tc>
                  <a:txBody>
                    <a:bodyPr/>
                    <a:lstStyle/>
                    <a:p>
                      <a:r>
                        <a:rPr lang="es-ES" sz="1600" dirty="0"/>
                        <a:t>950€</a:t>
                      </a:r>
                    </a:p>
                  </a:txBody>
                  <a:tcPr/>
                </a:tc>
                <a:extLst>
                  <a:ext uri="{0D108BD9-81ED-4DB2-BD59-A6C34878D82A}">
                    <a16:rowId xmlns:a16="http://schemas.microsoft.com/office/drawing/2014/main" val="3403424870"/>
                  </a:ext>
                </a:extLst>
              </a:tr>
              <a:tr h="370840">
                <a:tc>
                  <a:txBody>
                    <a:bodyPr/>
                    <a:lstStyle/>
                    <a:p>
                      <a:r>
                        <a:rPr lang="es-ES" sz="1600" b="1" dirty="0"/>
                        <a:t>2. Inmovilizado material</a:t>
                      </a:r>
                    </a:p>
                  </a:txBody>
                  <a:tcPr/>
                </a:tc>
                <a:tc>
                  <a:txBody>
                    <a:bodyPr/>
                    <a:lstStyle/>
                    <a:p>
                      <a:endParaRPr lang="es-ES" sz="1600" dirty="0"/>
                    </a:p>
                  </a:txBody>
                  <a:tcPr/>
                </a:tc>
                <a:extLst>
                  <a:ext uri="{0D108BD9-81ED-4DB2-BD59-A6C34878D82A}">
                    <a16:rowId xmlns:a16="http://schemas.microsoft.com/office/drawing/2014/main" val="1787965064"/>
                  </a:ext>
                </a:extLst>
              </a:tr>
              <a:tr h="370840">
                <a:tc>
                  <a:txBody>
                    <a:bodyPr/>
                    <a:lstStyle/>
                    <a:p>
                      <a:r>
                        <a:rPr lang="es-ES" sz="1600" dirty="0"/>
                        <a:t>Herramientas</a:t>
                      </a:r>
                    </a:p>
                  </a:txBody>
                  <a:tcPr/>
                </a:tc>
                <a:tc>
                  <a:txBody>
                    <a:bodyPr/>
                    <a:lstStyle/>
                    <a:p>
                      <a:r>
                        <a:rPr lang="es-ES" sz="1600" dirty="0"/>
                        <a:t>408€</a:t>
                      </a:r>
                    </a:p>
                  </a:txBody>
                  <a:tcPr/>
                </a:tc>
                <a:extLst>
                  <a:ext uri="{0D108BD9-81ED-4DB2-BD59-A6C34878D82A}">
                    <a16:rowId xmlns:a16="http://schemas.microsoft.com/office/drawing/2014/main" val="3345212220"/>
                  </a:ext>
                </a:extLst>
              </a:tr>
              <a:tr h="370840">
                <a:tc>
                  <a:txBody>
                    <a:bodyPr/>
                    <a:lstStyle/>
                    <a:p>
                      <a:r>
                        <a:rPr lang="es-ES" sz="1600" dirty="0"/>
                        <a:t>Mobiliario y equipamiento</a:t>
                      </a:r>
                    </a:p>
                  </a:txBody>
                  <a:tcPr/>
                </a:tc>
                <a:tc>
                  <a:txBody>
                    <a:bodyPr/>
                    <a:lstStyle/>
                    <a:p>
                      <a:r>
                        <a:rPr lang="es-ES" sz="1600" dirty="0"/>
                        <a:t>981€</a:t>
                      </a:r>
                    </a:p>
                  </a:txBody>
                  <a:tcPr/>
                </a:tc>
                <a:extLst>
                  <a:ext uri="{0D108BD9-81ED-4DB2-BD59-A6C34878D82A}">
                    <a16:rowId xmlns:a16="http://schemas.microsoft.com/office/drawing/2014/main" val="2138946525"/>
                  </a:ext>
                </a:extLst>
              </a:tr>
              <a:tr h="370840">
                <a:tc>
                  <a:txBody>
                    <a:bodyPr/>
                    <a:lstStyle/>
                    <a:p>
                      <a:r>
                        <a:rPr lang="es-ES" sz="1600" dirty="0"/>
                        <a:t>Elemento de transporte</a:t>
                      </a:r>
                    </a:p>
                  </a:txBody>
                  <a:tcPr/>
                </a:tc>
                <a:tc>
                  <a:txBody>
                    <a:bodyPr/>
                    <a:lstStyle/>
                    <a:p>
                      <a:r>
                        <a:rPr lang="es-ES" sz="1600" dirty="0"/>
                        <a:t>7000€</a:t>
                      </a:r>
                    </a:p>
                  </a:txBody>
                  <a:tcPr/>
                </a:tc>
                <a:extLst>
                  <a:ext uri="{0D108BD9-81ED-4DB2-BD59-A6C34878D82A}">
                    <a16:rowId xmlns:a16="http://schemas.microsoft.com/office/drawing/2014/main" val="183827840"/>
                  </a:ext>
                </a:extLst>
              </a:tr>
              <a:tr h="370840">
                <a:tc>
                  <a:txBody>
                    <a:bodyPr/>
                    <a:lstStyle/>
                    <a:p>
                      <a:r>
                        <a:rPr lang="es-ES" sz="1600" dirty="0"/>
                        <a:t>Equipo informático</a:t>
                      </a:r>
                    </a:p>
                  </a:txBody>
                  <a:tcPr/>
                </a:tc>
                <a:tc>
                  <a:txBody>
                    <a:bodyPr/>
                    <a:lstStyle/>
                    <a:p>
                      <a:r>
                        <a:rPr lang="es-ES" sz="1600" dirty="0"/>
                        <a:t>4255€</a:t>
                      </a:r>
                    </a:p>
                  </a:txBody>
                  <a:tcPr/>
                </a:tc>
                <a:extLst>
                  <a:ext uri="{0D108BD9-81ED-4DB2-BD59-A6C34878D82A}">
                    <a16:rowId xmlns:a16="http://schemas.microsoft.com/office/drawing/2014/main" val="2741514860"/>
                  </a:ext>
                </a:extLst>
              </a:tr>
              <a:tr h="370840">
                <a:tc>
                  <a:txBody>
                    <a:bodyPr/>
                    <a:lstStyle/>
                    <a:p>
                      <a:r>
                        <a:rPr lang="es-ES" sz="1600" b="1" dirty="0"/>
                        <a:t>Total inversiones</a:t>
                      </a:r>
                    </a:p>
                  </a:txBody>
                  <a:tcPr/>
                </a:tc>
                <a:tc>
                  <a:txBody>
                    <a:bodyPr/>
                    <a:lstStyle/>
                    <a:p>
                      <a:r>
                        <a:rPr lang="es-ES" sz="1600" b="1" dirty="0"/>
                        <a:t>14494€</a:t>
                      </a:r>
                    </a:p>
                  </a:txBody>
                  <a:tcPr/>
                </a:tc>
                <a:extLst>
                  <a:ext uri="{0D108BD9-81ED-4DB2-BD59-A6C34878D82A}">
                    <a16:rowId xmlns:a16="http://schemas.microsoft.com/office/drawing/2014/main" val="3004352078"/>
                  </a:ext>
                </a:extLst>
              </a:tr>
            </a:tbl>
          </a:graphicData>
        </a:graphic>
      </p:graphicFrame>
    </p:spTree>
    <p:extLst>
      <p:ext uri="{BB962C8B-B14F-4D97-AF65-F5344CB8AC3E}">
        <p14:creationId xmlns:p14="http://schemas.microsoft.com/office/powerpoint/2010/main" val="2374156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0B043-8688-47FB-9ADF-B942EF40E341}"/>
              </a:ext>
            </a:extLst>
          </p:cNvPr>
          <p:cNvSpPr>
            <a:spLocks noGrp="1"/>
          </p:cNvSpPr>
          <p:nvPr>
            <p:ph type="title"/>
          </p:nvPr>
        </p:nvSpPr>
        <p:spPr/>
        <p:txBody>
          <a:bodyPr/>
          <a:lstStyle/>
          <a:p>
            <a:r>
              <a:rPr lang="es-ES" dirty="0"/>
              <a:t>Plan de inversiones</a:t>
            </a:r>
          </a:p>
        </p:txBody>
      </p:sp>
      <p:graphicFrame>
        <p:nvGraphicFramePr>
          <p:cNvPr id="4" name="Tabla 4">
            <a:extLst>
              <a:ext uri="{FF2B5EF4-FFF2-40B4-BE49-F238E27FC236}">
                <a16:creationId xmlns:a16="http://schemas.microsoft.com/office/drawing/2014/main" id="{1B8135D2-3F6A-4011-B5DA-DE56551759D8}"/>
              </a:ext>
            </a:extLst>
          </p:cNvPr>
          <p:cNvGraphicFramePr>
            <a:graphicFrameLocks noGrp="1"/>
          </p:cNvGraphicFramePr>
          <p:nvPr>
            <p:ph idx="1"/>
            <p:extLst>
              <p:ext uri="{D42A27DB-BD31-4B8C-83A1-F6EECF244321}">
                <p14:modId xmlns:p14="http://schemas.microsoft.com/office/powerpoint/2010/main" val="687264919"/>
              </p:ext>
            </p:extLst>
          </p:nvPr>
        </p:nvGraphicFramePr>
        <p:xfrm>
          <a:off x="1622425" y="1760220"/>
          <a:ext cx="8947150" cy="3708400"/>
        </p:xfrm>
        <a:graphic>
          <a:graphicData uri="http://schemas.openxmlformats.org/drawingml/2006/table">
            <a:tbl>
              <a:tblPr firstRow="1" bandRow="1">
                <a:tableStyleId>{5C22544A-7EE6-4342-B048-85BDC9FD1C3A}</a:tableStyleId>
              </a:tblPr>
              <a:tblGrid>
                <a:gridCol w="4488664">
                  <a:extLst>
                    <a:ext uri="{9D8B030D-6E8A-4147-A177-3AD203B41FA5}">
                      <a16:colId xmlns:a16="http://schemas.microsoft.com/office/drawing/2014/main" val="3318508215"/>
                    </a:ext>
                  </a:extLst>
                </a:gridCol>
                <a:gridCol w="4458486">
                  <a:extLst>
                    <a:ext uri="{9D8B030D-6E8A-4147-A177-3AD203B41FA5}">
                      <a16:colId xmlns:a16="http://schemas.microsoft.com/office/drawing/2014/main" val="568543505"/>
                    </a:ext>
                  </a:extLst>
                </a:gridCol>
              </a:tblGrid>
              <a:tr h="370840">
                <a:tc>
                  <a:txBody>
                    <a:bodyPr/>
                    <a:lstStyle/>
                    <a:p>
                      <a:r>
                        <a:rPr lang="es-ES" sz="1400" dirty="0"/>
                        <a:t>Plan de inversiones</a:t>
                      </a:r>
                    </a:p>
                  </a:txBody>
                  <a:tcPr/>
                </a:tc>
                <a:tc>
                  <a:txBody>
                    <a:bodyPr/>
                    <a:lstStyle/>
                    <a:p>
                      <a:r>
                        <a:rPr lang="es-ES" sz="1400" dirty="0"/>
                        <a:t>Cuantía</a:t>
                      </a:r>
                    </a:p>
                  </a:txBody>
                  <a:tcPr/>
                </a:tc>
                <a:extLst>
                  <a:ext uri="{0D108BD9-81ED-4DB2-BD59-A6C34878D82A}">
                    <a16:rowId xmlns:a16="http://schemas.microsoft.com/office/drawing/2014/main" val="684170211"/>
                  </a:ext>
                </a:extLst>
              </a:tr>
              <a:tr h="370840">
                <a:tc>
                  <a:txBody>
                    <a:bodyPr/>
                    <a:lstStyle/>
                    <a:p>
                      <a:r>
                        <a:rPr lang="es-ES" sz="1400" b="1" dirty="0"/>
                        <a:t>Activo corriente</a:t>
                      </a:r>
                    </a:p>
                  </a:txBody>
                  <a:tcPr>
                    <a:solidFill>
                      <a:schemeClr val="accent1">
                        <a:lumMod val="60000"/>
                        <a:lumOff val="40000"/>
                      </a:schemeClr>
                    </a:solidFill>
                  </a:tcPr>
                </a:tc>
                <a:tc>
                  <a:txBody>
                    <a:bodyPr/>
                    <a:lstStyle/>
                    <a:p>
                      <a:r>
                        <a:rPr lang="es-ES" sz="1400" b="1" dirty="0"/>
                        <a:t>Año de inicio</a:t>
                      </a:r>
                    </a:p>
                  </a:txBody>
                  <a:tcPr>
                    <a:solidFill>
                      <a:schemeClr val="accent1">
                        <a:lumMod val="60000"/>
                        <a:lumOff val="40000"/>
                      </a:schemeClr>
                    </a:solidFill>
                  </a:tcPr>
                </a:tc>
                <a:extLst>
                  <a:ext uri="{0D108BD9-81ED-4DB2-BD59-A6C34878D82A}">
                    <a16:rowId xmlns:a16="http://schemas.microsoft.com/office/drawing/2014/main" val="21329238"/>
                  </a:ext>
                </a:extLst>
              </a:tr>
              <a:tr h="370840">
                <a:tc>
                  <a:txBody>
                    <a:bodyPr/>
                    <a:lstStyle/>
                    <a:p>
                      <a:r>
                        <a:rPr lang="es-ES" sz="1400" b="1" dirty="0"/>
                        <a:t>1. Existencias</a:t>
                      </a:r>
                    </a:p>
                  </a:txBody>
                  <a:tcPr/>
                </a:tc>
                <a:tc>
                  <a:txBody>
                    <a:bodyPr/>
                    <a:lstStyle/>
                    <a:p>
                      <a:endParaRPr lang="es-ES" sz="1400" dirty="0"/>
                    </a:p>
                  </a:txBody>
                  <a:tcPr/>
                </a:tc>
                <a:extLst>
                  <a:ext uri="{0D108BD9-81ED-4DB2-BD59-A6C34878D82A}">
                    <a16:rowId xmlns:a16="http://schemas.microsoft.com/office/drawing/2014/main" val="954242505"/>
                  </a:ext>
                </a:extLst>
              </a:tr>
              <a:tr h="370840">
                <a:tc>
                  <a:txBody>
                    <a:bodyPr/>
                    <a:lstStyle/>
                    <a:p>
                      <a:r>
                        <a:rPr lang="es-ES" sz="1400" dirty="0"/>
                        <a:t>Mercadería</a:t>
                      </a:r>
                    </a:p>
                  </a:txBody>
                  <a:tcPr/>
                </a:tc>
                <a:tc>
                  <a:txBody>
                    <a:bodyPr/>
                    <a:lstStyle/>
                    <a:p>
                      <a:r>
                        <a:rPr lang="es-ES" sz="1400" dirty="0"/>
                        <a:t>7500€</a:t>
                      </a:r>
                    </a:p>
                  </a:txBody>
                  <a:tcPr/>
                </a:tc>
                <a:extLst>
                  <a:ext uri="{0D108BD9-81ED-4DB2-BD59-A6C34878D82A}">
                    <a16:rowId xmlns:a16="http://schemas.microsoft.com/office/drawing/2014/main" val="324277257"/>
                  </a:ext>
                </a:extLst>
              </a:tr>
              <a:tr h="370840">
                <a:tc>
                  <a:txBody>
                    <a:bodyPr/>
                    <a:lstStyle/>
                    <a:p>
                      <a:r>
                        <a:rPr lang="es-ES" sz="1400" b="1" dirty="0"/>
                        <a:t>2. </a:t>
                      </a:r>
                      <a:r>
                        <a:rPr lang="es-ES" sz="1400" b="1" dirty="0" err="1"/>
                        <a:t>Deudadores</a:t>
                      </a:r>
                      <a:r>
                        <a:rPr lang="es-ES" sz="1400" b="1" dirty="0"/>
                        <a:t> comerciales</a:t>
                      </a:r>
                    </a:p>
                  </a:txBody>
                  <a:tcPr/>
                </a:tc>
                <a:tc>
                  <a:txBody>
                    <a:bodyPr/>
                    <a:lstStyle/>
                    <a:p>
                      <a:endParaRPr lang="es-ES" sz="1400"/>
                    </a:p>
                  </a:txBody>
                  <a:tcPr/>
                </a:tc>
                <a:extLst>
                  <a:ext uri="{0D108BD9-81ED-4DB2-BD59-A6C34878D82A}">
                    <a16:rowId xmlns:a16="http://schemas.microsoft.com/office/drawing/2014/main" val="1825630514"/>
                  </a:ext>
                </a:extLst>
              </a:tr>
              <a:tr h="370840">
                <a:tc>
                  <a:txBody>
                    <a:bodyPr/>
                    <a:lstStyle/>
                    <a:p>
                      <a:r>
                        <a:rPr lang="es-ES" sz="1400" dirty="0"/>
                        <a:t>Cliente</a:t>
                      </a:r>
                    </a:p>
                  </a:txBody>
                  <a:tcPr/>
                </a:tc>
                <a:tc>
                  <a:txBody>
                    <a:bodyPr/>
                    <a:lstStyle/>
                    <a:p>
                      <a:r>
                        <a:rPr lang="es-ES" sz="1400" dirty="0"/>
                        <a:t>4000€</a:t>
                      </a:r>
                    </a:p>
                  </a:txBody>
                  <a:tcPr/>
                </a:tc>
                <a:extLst>
                  <a:ext uri="{0D108BD9-81ED-4DB2-BD59-A6C34878D82A}">
                    <a16:rowId xmlns:a16="http://schemas.microsoft.com/office/drawing/2014/main" val="3327013362"/>
                  </a:ext>
                </a:extLst>
              </a:tr>
              <a:tr h="370840">
                <a:tc>
                  <a:txBody>
                    <a:bodyPr/>
                    <a:lstStyle/>
                    <a:p>
                      <a:r>
                        <a:rPr lang="es-ES" sz="1400" b="1" dirty="0"/>
                        <a:t>3. Efectivo y otros activos líquidos equivalentes</a:t>
                      </a:r>
                    </a:p>
                  </a:txBody>
                  <a:tcPr/>
                </a:tc>
                <a:tc>
                  <a:txBody>
                    <a:bodyPr/>
                    <a:lstStyle/>
                    <a:p>
                      <a:endParaRPr lang="es-ES" sz="1400" dirty="0"/>
                    </a:p>
                  </a:txBody>
                  <a:tcPr/>
                </a:tc>
                <a:extLst>
                  <a:ext uri="{0D108BD9-81ED-4DB2-BD59-A6C34878D82A}">
                    <a16:rowId xmlns:a16="http://schemas.microsoft.com/office/drawing/2014/main" val="4175615816"/>
                  </a:ext>
                </a:extLst>
              </a:tr>
              <a:tr h="370840">
                <a:tc>
                  <a:txBody>
                    <a:bodyPr/>
                    <a:lstStyle/>
                    <a:p>
                      <a:r>
                        <a:rPr lang="es-ES" sz="1400" dirty="0"/>
                        <a:t>Bancos</a:t>
                      </a:r>
                    </a:p>
                  </a:txBody>
                  <a:tcPr/>
                </a:tc>
                <a:tc>
                  <a:txBody>
                    <a:bodyPr/>
                    <a:lstStyle/>
                    <a:p>
                      <a:r>
                        <a:rPr lang="es-ES" sz="1400" dirty="0"/>
                        <a:t>2500€</a:t>
                      </a:r>
                    </a:p>
                  </a:txBody>
                  <a:tcPr/>
                </a:tc>
                <a:extLst>
                  <a:ext uri="{0D108BD9-81ED-4DB2-BD59-A6C34878D82A}">
                    <a16:rowId xmlns:a16="http://schemas.microsoft.com/office/drawing/2014/main" val="2181341546"/>
                  </a:ext>
                </a:extLst>
              </a:tr>
              <a:tr h="370840">
                <a:tc>
                  <a:txBody>
                    <a:bodyPr/>
                    <a:lstStyle/>
                    <a:p>
                      <a:r>
                        <a:rPr lang="es-ES" sz="1400" b="1" dirty="0"/>
                        <a:t>Total inversiones</a:t>
                      </a:r>
                    </a:p>
                  </a:txBody>
                  <a:tcPr/>
                </a:tc>
                <a:tc>
                  <a:txBody>
                    <a:bodyPr/>
                    <a:lstStyle/>
                    <a:p>
                      <a:r>
                        <a:rPr lang="es-ES" sz="1400" b="1" dirty="0"/>
                        <a:t>14000€</a:t>
                      </a:r>
                    </a:p>
                  </a:txBody>
                  <a:tcPr/>
                </a:tc>
                <a:extLst>
                  <a:ext uri="{0D108BD9-81ED-4DB2-BD59-A6C34878D82A}">
                    <a16:rowId xmlns:a16="http://schemas.microsoft.com/office/drawing/2014/main" val="3782295631"/>
                  </a:ext>
                </a:extLst>
              </a:tr>
              <a:tr h="370840">
                <a:tc>
                  <a:txBody>
                    <a:bodyPr/>
                    <a:lstStyle/>
                    <a:p>
                      <a:r>
                        <a:rPr lang="es-ES" sz="1400" b="1" dirty="0"/>
                        <a:t>Total activo</a:t>
                      </a:r>
                    </a:p>
                  </a:txBody>
                  <a:tcPr/>
                </a:tc>
                <a:tc>
                  <a:txBody>
                    <a:bodyPr/>
                    <a:lstStyle/>
                    <a:p>
                      <a:r>
                        <a:rPr lang="es-ES" sz="1400" b="1" dirty="0"/>
                        <a:t>28494€</a:t>
                      </a:r>
                    </a:p>
                  </a:txBody>
                  <a:tcPr/>
                </a:tc>
                <a:extLst>
                  <a:ext uri="{0D108BD9-81ED-4DB2-BD59-A6C34878D82A}">
                    <a16:rowId xmlns:a16="http://schemas.microsoft.com/office/drawing/2014/main" val="1999939969"/>
                  </a:ext>
                </a:extLst>
              </a:tr>
            </a:tbl>
          </a:graphicData>
        </a:graphic>
      </p:graphicFrame>
    </p:spTree>
    <p:extLst>
      <p:ext uri="{BB962C8B-B14F-4D97-AF65-F5344CB8AC3E}">
        <p14:creationId xmlns:p14="http://schemas.microsoft.com/office/powerpoint/2010/main" val="4120150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A7B50-4E88-4A09-A7B1-6A53A7CDC178}"/>
              </a:ext>
            </a:extLst>
          </p:cNvPr>
          <p:cNvSpPr>
            <a:spLocks noGrp="1"/>
          </p:cNvSpPr>
          <p:nvPr>
            <p:ph type="title"/>
          </p:nvPr>
        </p:nvSpPr>
        <p:spPr/>
        <p:txBody>
          <a:bodyPr/>
          <a:lstStyle/>
          <a:p>
            <a:r>
              <a:rPr lang="es-ES" dirty="0"/>
              <a:t>Plan de financiación</a:t>
            </a:r>
          </a:p>
        </p:txBody>
      </p:sp>
      <p:sp>
        <p:nvSpPr>
          <p:cNvPr id="3" name="Marcador de contenido 2">
            <a:extLst>
              <a:ext uri="{FF2B5EF4-FFF2-40B4-BE49-F238E27FC236}">
                <a16:creationId xmlns:a16="http://schemas.microsoft.com/office/drawing/2014/main" id="{EF986C42-A3CE-4601-A3F3-007D867E0F51}"/>
              </a:ext>
            </a:extLst>
          </p:cNvPr>
          <p:cNvSpPr>
            <a:spLocks noGrp="1"/>
          </p:cNvSpPr>
          <p:nvPr>
            <p:ph idx="1"/>
          </p:nvPr>
        </p:nvSpPr>
        <p:spPr/>
        <p:txBody>
          <a:bodyPr/>
          <a:lstStyle/>
          <a:p>
            <a:r>
              <a:rPr lang="es-ES" sz="1800" b="1" dirty="0"/>
              <a:t>Aportación del empresario:</a:t>
            </a:r>
            <a:r>
              <a:rPr lang="es-ES" sz="1800" dirty="0"/>
              <a:t> Yo aportare la gran mayoría de la financian de la empresa por mis recursos propios y si no dispongo de los recursos para pagarlo deberé pedir y un préstamo a largo plazo para financiar la empresa a través de un préstamo o un </a:t>
            </a:r>
            <a:r>
              <a:rPr lang="es-ES" sz="1800" dirty="0" err="1"/>
              <a:t>credito</a:t>
            </a:r>
            <a:r>
              <a:rPr lang="es-ES" sz="1800" dirty="0"/>
              <a:t>.</a:t>
            </a:r>
          </a:p>
          <a:p>
            <a:r>
              <a:rPr lang="es-ES" sz="1800" b="1" dirty="0"/>
              <a:t>Familiares:</a:t>
            </a:r>
            <a:r>
              <a:rPr lang="es-ES" sz="1800" dirty="0"/>
              <a:t> Puedo pedir prestado dinero a mi familia para que me ayuden a financiar mi negocio.</a:t>
            </a:r>
          </a:p>
          <a:p>
            <a:endParaRPr lang="es-ES" dirty="0"/>
          </a:p>
        </p:txBody>
      </p:sp>
    </p:spTree>
    <p:extLst>
      <p:ext uri="{BB962C8B-B14F-4D97-AF65-F5344CB8AC3E}">
        <p14:creationId xmlns:p14="http://schemas.microsoft.com/office/powerpoint/2010/main" val="845247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65A5BB-3581-4A4F-9946-58F8D7C4CBF4}"/>
              </a:ext>
            </a:extLst>
          </p:cNvPr>
          <p:cNvSpPr>
            <a:spLocks noGrp="1"/>
          </p:cNvSpPr>
          <p:nvPr>
            <p:ph type="title"/>
          </p:nvPr>
        </p:nvSpPr>
        <p:spPr/>
        <p:txBody>
          <a:bodyPr/>
          <a:lstStyle/>
          <a:p>
            <a:r>
              <a:rPr lang="es-ES" dirty="0"/>
              <a:t>Forma jurídica</a:t>
            </a:r>
          </a:p>
        </p:txBody>
      </p:sp>
      <p:sp>
        <p:nvSpPr>
          <p:cNvPr id="3" name="Marcador de contenido 2">
            <a:extLst>
              <a:ext uri="{FF2B5EF4-FFF2-40B4-BE49-F238E27FC236}">
                <a16:creationId xmlns:a16="http://schemas.microsoft.com/office/drawing/2014/main" id="{741BAD7D-64A4-452B-8028-C5F91A1141D7}"/>
              </a:ext>
            </a:extLst>
          </p:cNvPr>
          <p:cNvSpPr>
            <a:spLocks noGrp="1"/>
          </p:cNvSpPr>
          <p:nvPr>
            <p:ph idx="1"/>
          </p:nvPr>
        </p:nvSpPr>
        <p:spPr/>
        <p:txBody>
          <a:bodyPr/>
          <a:lstStyle/>
          <a:p>
            <a:r>
              <a:rPr lang="es-ES" sz="1400" dirty="0"/>
              <a:t>A) Sociedad limitada por que el capital social mínimo es de 3000€ y el numero mínimo de socios que se exige es de 1 en la sociedad limitada.</a:t>
            </a:r>
          </a:p>
          <a:p>
            <a:r>
              <a:rPr lang="es-ES" sz="1400" dirty="0"/>
              <a:t>Las principales características:</a:t>
            </a:r>
          </a:p>
          <a:p>
            <a:r>
              <a:rPr lang="es-ES" sz="1400" dirty="0"/>
              <a:t>- Es obligatorio inscribir en el libro de registro de socios el nombre y apellido de cada socio y su numero de participación y el numero de socios mínimo es 1.</a:t>
            </a:r>
          </a:p>
          <a:p>
            <a:r>
              <a:rPr lang="es-ES" sz="1400" dirty="0"/>
              <a:t>- El capital social se divide en particiones sociales y el mínimo necesario son 3000€</a:t>
            </a:r>
          </a:p>
          <a:p>
            <a:r>
              <a:rPr lang="es-ES" sz="1400" dirty="0"/>
              <a:t>- El nombre de la empresa es libre, pero es obligatorio añadir al final la denominación “SL” (</a:t>
            </a:r>
            <a:r>
              <a:rPr lang="es-ES" sz="1400" dirty="0" err="1"/>
              <a:t>JoseComponentes</a:t>
            </a:r>
            <a:r>
              <a:rPr lang="es-ES" sz="1400" dirty="0"/>
              <a:t> SL).</a:t>
            </a:r>
          </a:p>
          <a:p>
            <a:r>
              <a:rPr lang="es-ES" sz="1400" dirty="0"/>
              <a:t>La venta libre es solo entre socios, pero para la venta a terceras personas es necesario comunicarlo al resto de socios.</a:t>
            </a:r>
          </a:p>
          <a:p>
            <a:r>
              <a:rPr lang="es-ES" sz="1400" dirty="0"/>
              <a:t>- Los socios que trabajan en la empresa si poseen el control de la sociedad serán autónomos pero si no lo tienen estarán de alta en la Seguridad Social.</a:t>
            </a:r>
          </a:p>
          <a:p>
            <a:r>
              <a:rPr lang="es-ES" sz="1400" dirty="0"/>
              <a:t>El administrador debe de darse de alta como autónomo si es un socio que posee el control de la sociedad, en caso contrario de que no lo posea será asimilado a trabajador por cuenta ajena.</a:t>
            </a:r>
          </a:p>
        </p:txBody>
      </p:sp>
    </p:spTree>
    <p:extLst>
      <p:ext uri="{BB962C8B-B14F-4D97-AF65-F5344CB8AC3E}">
        <p14:creationId xmlns:p14="http://schemas.microsoft.com/office/powerpoint/2010/main" val="3833216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5D4D43-CB4D-4330-9EF4-734DFD43E98B}"/>
              </a:ext>
            </a:extLst>
          </p:cNvPr>
          <p:cNvSpPr>
            <a:spLocks noGrp="1"/>
          </p:cNvSpPr>
          <p:nvPr>
            <p:ph type="title"/>
          </p:nvPr>
        </p:nvSpPr>
        <p:spPr/>
        <p:txBody>
          <a:bodyPr/>
          <a:lstStyle/>
          <a:p>
            <a:r>
              <a:rPr lang="es-ES" sz="3000" dirty="0"/>
              <a:t>Trámites de constitución y puesta en marcha del proyecto en función de la forma jurídica elegida.</a:t>
            </a:r>
          </a:p>
        </p:txBody>
      </p:sp>
      <p:sp>
        <p:nvSpPr>
          <p:cNvPr id="3" name="Marcador de contenido 2">
            <a:extLst>
              <a:ext uri="{FF2B5EF4-FFF2-40B4-BE49-F238E27FC236}">
                <a16:creationId xmlns:a16="http://schemas.microsoft.com/office/drawing/2014/main" id="{25B38EDD-5372-4885-931D-6933BA6B703C}"/>
              </a:ext>
            </a:extLst>
          </p:cNvPr>
          <p:cNvSpPr>
            <a:spLocks noGrp="1"/>
          </p:cNvSpPr>
          <p:nvPr>
            <p:ph idx="1"/>
          </p:nvPr>
        </p:nvSpPr>
        <p:spPr/>
        <p:txBody>
          <a:bodyPr>
            <a:normAutofit/>
          </a:bodyPr>
          <a:lstStyle/>
          <a:p>
            <a:r>
              <a:rPr lang="es-ES" sz="1800" dirty="0"/>
              <a:t>Tramites de constitución: </a:t>
            </a:r>
          </a:p>
          <a:p>
            <a:r>
              <a:rPr lang="es-ES" sz="1800" dirty="0"/>
              <a:t>1. Presentar la certificación negativa del nombre:</a:t>
            </a:r>
          </a:p>
          <a:p>
            <a:r>
              <a:rPr lang="es-ES" sz="1800" dirty="0"/>
              <a:t>- Solicitud de certificación negativa del nombre razón social</a:t>
            </a:r>
          </a:p>
          <a:p>
            <a:r>
              <a:rPr lang="es-ES" sz="1800" dirty="0"/>
              <a:t>- Se tramita por el registro mercantil por correo.</a:t>
            </a:r>
          </a:p>
          <a:p>
            <a:r>
              <a:rPr lang="es-ES" sz="1800" dirty="0"/>
              <a:t>- Presentación oficial de cinco posibles nombre para la sociedad.</a:t>
            </a:r>
          </a:p>
          <a:p>
            <a:r>
              <a:rPr lang="es-ES" sz="1800" dirty="0"/>
              <a:t>Tengo un plazo de 24h y si expira tengo 6 meses para inscribirlo y tienen un coste de 13,52 + </a:t>
            </a:r>
            <a:r>
              <a:rPr lang="es-ES" sz="1800" dirty="0" err="1"/>
              <a:t>iva</a:t>
            </a:r>
            <a:endParaRPr lang="es-ES" sz="1800" dirty="0"/>
          </a:p>
        </p:txBody>
      </p:sp>
    </p:spTree>
    <p:extLst>
      <p:ext uri="{BB962C8B-B14F-4D97-AF65-F5344CB8AC3E}">
        <p14:creationId xmlns:p14="http://schemas.microsoft.com/office/powerpoint/2010/main" val="151701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Resumen del proyecto</a:t>
            </a:r>
          </a:p>
        </p:txBody>
      </p:sp>
      <p:sp>
        <p:nvSpPr>
          <p:cNvPr id="3" name="Marcador de contenido 2"/>
          <p:cNvSpPr>
            <a:spLocks noGrp="1"/>
          </p:cNvSpPr>
          <p:nvPr>
            <p:ph idx="1"/>
          </p:nvPr>
        </p:nvSpPr>
        <p:spPr/>
        <p:txBody>
          <a:bodyPr/>
          <a:lstStyle/>
          <a:p>
            <a:pPr fontAlgn="base"/>
            <a:r>
              <a:rPr lang="es-ES" dirty="0"/>
              <a:t>A) La idea del proyecto es poder conseguir mi propia empresa llamada </a:t>
            </a:r>
            <a:r>
              <a:rPr lang="es-ES" dirty="0" err="1"/>
              <a:t>JoseComponentes</a:t>
            </a:r>
            <a:r>
              <a:rPr lang="es-ES" dirty="0"/>
              <a:t> para dedicarme a reparar equipos, montar equipos y vender componentes de los equipos.</a:t>
            </a:r>
          </a:p>
          <a:p>
            <a:pPr fontAlgn="base"/>
            <a:r>
              <a:rPr lang="es-ES" dirty="0"/>
              <a:t>B) Queremos llevar el mercado de nuestra empresa al mundo de la informática.</a:t>
            </a:r>
          </a:p>
          <a:p>
            <a:pPr fontAlgn="base"/>
            <a:r>
              <a:rPr lang="es-ES" dirty="0"/>
              <a:t>C)Promotores: Jose Moreno, Emilio Jose Gordillo, Álvaro Gallardo</a:t>
            </a:r>
          </a:p>
          <a:p>
            <a:pPr fontAlgn="base"/>
            <a:r>
              <a:rPr lang="es-ES" dirty="0"/>
              <a:t>D) Fecha prevista de inicio:  22/6/2022</a:t>
            </a:r>
          </a:p>
        </p:txBody>
      </p:sp>
    </p:spTree>
    <p:extLst>
      <p:ext uri="{BB962C8B-B14F-4D97-AF65-F5344CB8AC3E}">
        <p14:creationId xmlns:p14="http://schemas.microsoft.com/office/powerpoint/2010/main" val="86101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Descripción de la idea emprendedora</a:t>
            </a:r>
          </a:p>
        </p:txBody>
      </p:sp>
      <p:sp>
        <p:nvSpPr>
          <p:cNvPr id="3" name="Marcador de contenido 2"/>
          <p:cNvSpPr>
            <a:spLocks noGrp="1"/>
          </p:cNvSpPr>
          <p:nvPr>
            <p:ph idx="1"/>
          </p:nvPr>
        </p:nvSpPr>
        <p:spPr/>
        <p:txBody>
          <a:bodyPr/>
          <a:lstStyle/>
          <a:p>
            <a:r>
              <a:rPr lang="es-ES" dirty="0"/>
              <a:t>A) La idea surge por que desde pequeño siempre me ha entusiasmado la informática y siempre quise poder reparar equipos que tuvieran fallos o poder montar equipos a cualquier persona.</a:t>
            </a:r>
          </a:p>
          <a:p>
            <a:r>
              <a:rPr lang="es-ES" dirty="0"/>
              <a:t>B) La necesidad que se satisfacen al cliente son que se pueda también reparar cualquier problema informático que tenga en el equipo o si quiere que se le monte el pc que tenga el planeado nosotros se lo hacemos y también poder vender piezas necesarias que le hagan faltas en sus equipos.</a:t>
            </a:r>
          </a:p>
          <a:p>
            <a:r>
              <a:rPr lang="es-ES" dirty="0"/>
              <a:t>C)La ventaja que tendría esta empresa que se quiere desarrollar y dar a conocer en diferencia a las otras empresas que están en el  mercado, queremos llamar la atención vendiendo los productos a precios asequibles y que el cliente pueda crear el pc a su estilo</a:t>
            </a:r>
          </a:p>
        </p:txBody>
      </p:sp>
    </p:spTree>
    <p:extLst>
      <p:ext uri="{BB962C8B-B14F-4D97-AF65-F5344CB8AC3E}">
        <p14:creationId xmlns:p14="http://schemas.microsoft.com/office/powerpoint/2010/main" val="17083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Presentación y promotores</a:t>
            </a:r>
          </a:p>
        </p:txBody>
      </p:sp>
      <p:sp>
        <p:nvSpPr>
          <p:cNvPr id="3" name="Marcador de contenido 2"/>
          <p:cNvSpPr>
            <a:spLocks noGrp="1"/>
          </p:cNvSpPr>
          <p:nvPr>
            <p:ph idx="1"/>
          </p:nvPr>
        </p:nvSpPr>
        <p:spPr/>
        <p:txBody>
          <a:bodyPr/>
          <a:lstStyle/>
          <a:p>
            <a:pPr marL="0" indent="0">
              <a:buNone/>
            </a:pPr>
            <a:r>
              <a:rPr lang="es-ES" dirty="0"/>
              <a:t>Jose Moreno García: 18 años. Tiene el titulo de grado medio de sistemas microinformático y redes y lleva 2 años de practicas en una empresa</a:t>
            </a:r>
          </a:p>
          <a:p>
            <a:pPr marL="0" indent="0">
              <a:buNone/>
            </a:pPr>
            <a:r>
              <a:rPr lang="es-ES" dirty="0"/>
              <a:t>Emilio Jose Gordillo: 18 años. Tiene el titulo de grado medio de sistemas microinformático y redes, se maneja muy bien en reparación de equipos y en montaje </a:t>
            </a:r>
          </a:p>
          <a:p>
            <a:pPr marL="0" indent="0">
              <a:buNone/>
            </a:pPr>
            <a:r>
              <a:rPr lang="es-ES" dirty="0"/>
              <a:t>Álvaro Gallardo: 17 años. Tiene el titulo de sistema microinformático y redes, es muy bueno montando y desmontado equipos a parte de reparar fallos en algunos componentes del pc</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135964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Cultura empresarial</a:t>
            </a:r>
          </a:p>
        </p:txBody>
      </p:sp>
      <p:sp>
        <p:nvSpPr>
          <p:cNvPr id="3" name="Marcador de contenido 2"/>
          <p:cNvSpPr>
            <a:spLocks noGrp="1"/>
          </p:cNvSpPr>
          <p:nvPr>
            <p:ph sz="half" idx="1"/>
          </p:nvPr>
        </p:nvSpPr>
        <p:spPr/>
        <p:txBody>
          <a:bodyPr/>
          <a:lstStyle/>
          <a:p>
            <a:r>
              <a:rPr lang="es-ES" dirty="0"/>
              <a:t>A) La empresa se trata de una tienda informática la cual queremos vender productos informáticos y reparar los ordenadores para que los clientes pueden tener mejor configurado o optimizado su ordenador de casa.</a:t>
            </a:r>
          </a:p>
          <a:p>
            <a:r>
              <a:rPr lang="es-ES" dirty="0"/>
              <a:t>A parte </a:t>
            </a:r>
            <a:r>
              <a:rPr lang="es-ES" dirty="0" err="1"/>
              <a:t>tambien</a:t>
            </a:r>
            <a:r>
              <a:rPr lang="es-ES" dirty="0"/>
              <a:t> queremos hacer en la empresa es vender los productos a un precio mas asequible por el tema de los altos precios que hay en distintas empresas</a:t>
            </a:r>
          </a:p>
          <a:p>
            <a:endParaRPr lang="es-ES" dirty="0"/>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49392" y="2425700"/>
            <a:ext cx="2926508" cy="2730500"/>
          </a:xfrm>
        </p:spPr>
      </p:pic>
    </p:spTree>
    <p:extLst>
      <p:ext uri="{BB962C8B-B14F-4D97-AF65-F5344CB8AC3E}">
        <p14:creationId xmlns:p14="http://schemas.microsoft.com/office/powerpoint/2010/main" val="1488825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Cultura empresarial</a:t>
            </a:r>
          </a:p>
        </p:txBody>
      </p:sp>
      <p:sp>
        <p:nvSpPr>
          <p:cNvPr id="3" name="Marcador de contenido 2"/>
          <p:cNvSpPr>
            <a:spLocks noGrp="1"/>
          </p:cNvSpPr>
          <p:nvPr>
            <p:ph sz="half" idx="1"/>
          </p:nvPr>
        </p:nvSpPr>
        <p:spPr>
          <a:xfrm>
            <a:off x="1103312" y="1853249"/>
            <a:ext cx="4396339" cy="4403090"/>
          </a:xfrm>
        </p:spPr>
        <p:txBody>
          <a:bodyPr>
            <a:normAutofit fontScale="92500"/>
          </a:bodyPr>
          <a:lstStyle/>
          <a:p>
            <a:r>
              <a:rPr lang="es-ES" dirty="0"/>
              <a:t>B) El objetivo que queremos llegar en la empresa es ser una empresa conocida en todo el mundo donde se destaque su buen servicio en la venta de los productos y el buen trato con la clientela</a:t>
            </a:r>
          </a:p>
          <a:p>
            <a:r>
              <a:rPr lang="es-ES" dirty="0"/>
              <a:t>Queremos dar buena imagen sobre la marca y la empresa</a:t>
            </a:r>
          </a:p>
          <a:p>
            <a:r>
              <a:rPr lang="es-ES" dirty="0"/>
              <a:t>Y queremos que los clientes hablen de la empresa para </a:t>
            </a:r>
            <a:r>
              <a:rPr lang="es-ES" dirty="0" err="1"/>
              <a:t>asi</a:t>
            </a:r>
            <a:r>
              <a:rPr lang="es-ES" dirty="0"/>
              <a:t> poder llamar mas la atención de mas gente</a:t>
            </a:r>
          </a:p>
          <a:p>
            <a:r>
              <a:rPr lang="es-ES" dirty="0"/>
              <a:t>Con el fin de convertirnos en una gran compañía en el mercado de la informática</a:t>
            </a:r>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35978" y="2705100"/>
            <a:ext cx="2949421" cy="2628900"/>
          </a:xfrm>
        </p:spPr>
      </p:pic>
    </p:spTree>
    <p:extLst>
      <p:ext uri="{BB962C8B-B14F-4D97-AF65-F5344CB8AC3E}">
        <p14:creationId xmlns:p14="http://schemas.microsoft.com/office/powerpoint/2010/main" val="266875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Cultura empresarial</a:t>
            </a:r>
          </a:p>
        </p:txBody>
      </p:sp>
      <p:sp>
        <p:nvSpPr>
          <p:cNvPr id="3" name="Marcador de contenido 2"/>
          <p:cNvSpPr>
            <a:spLocks noGrp="1"/>
          </p:cNvSpPr>
          <p:nvPr>
            <p:ph idx="1"/>
          </p:nvPr>
        </p:nvSpPr>
        <p:spPr/>
        <p:txBody>
          <a:bodyPr/>
          <a:lstStyle/>
          <a:p>
            <a:r>
              <a:rPr lang="es-ES" dirty="0"/>
              <a:t>C) Los valores que queremos dar en la empresa son aquellos que queremos transmitir en la empresa como por ejemplo queremos que los trabajadores realicen adecuadamente su trabajo, que haya buen rollo entre los compañeros y que los clientes estén contentos cuando salga de la empresa luego de haberle solucionado el problema que tenían.</a:t>
            </a:r>
          </a:p>
        </p:txBody>
      </p:sp>
    </p:spTree>
    <p:extLst>
      <p:ext uri="{BB962C8B-B14F-4D97-AF65-F5344CB8AC3E}">
        <p14:creationId xmlns:p14="http://schemas.microsoft.com/office/powerpoint/2010/main" val="56926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Estudio del mercado</a:t>
            </a:r>
          </a:p>
        </p:txBody>
      </p:sp>
      <p:sp>
        <p:nvSpPr>
          <p:cNvPr id="3" name="Marcador de contenido 2"/>
          <p:cNvSpPr>
            <a:spLocks noGrp="1"/>
          </p:cNvSpPr>
          <p:nvPr>
            <p:ph idx="1"/>
          </p:nvPr>
        </p:nvSpPr>
        <p:spPr/>
        <p:txBody>
          <a:bodyPr>
            <a:normAutofit/>
          </a:bodyPr>
          <a:lstStyle/>
          <a:p>
            <a:r>
              <a:rPr lang="es-ES" dirty="0"/>
              <a:t>A) Preveo que al principio en la empresa en el mercado no va a ir como nosotros esperamos pero con el paso del tiempo y con las buenas reseñas nuestra empresa subirá y mejorara de cara al mercado.</a:t>
            </a:r>
          </a:p>
          <a:p>
            <a:r>
              <a:rPr lang="es-ES" dirty="0"/>
              <a:t>B) Para analizar al consumidor y al cliente lo que tenemos que hacer en la empresa es identificar que gustos tienen nuestros clientes.</a:t>
            </a:r>
          </a:p>
          <a:p>
            <a:r>
              <a:rPr lang="es-ES" dirty="0"/>
              <a:t>C) Para analizar la competencia tenemos que ver la siguientes cosas: ¿Con quien competimos? ¿Qué estrategias están usando y ver si podemos mejorarla? Tenemos que analizar todo lo posible a nuestra competencia para poder competir mejor y poder superarlos.</a:t>
            </a:r>
          </a:p>
          <a:p>
            <a:endParaRPr lang="es-ES" dirty="0"/>
          </a:p>
          <a:p>
            <a:endParaRPr lang="es-ES" dirty="0"/>
          </a:p>
        </p:txBody>
      </p:sp>
    </p:spTree>
    <p:extLst>
      <p:ext uri="{BB962C8B-B14F-4D97-AF65-F5344CB8AC3E}">
        <p14:creationId xmlns:p14="http://schemas.microsoft.com/office/powerpoint/2010/main" val="1114246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689</TotalTime>
  <Words>2620</Words>
  <Application>Microsoft Office PowerPoint</Application>
  <PresentationFormat>Panorámica</PresentationFormat>
  <Paragraphs>281</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Century Gothic</vt:lpstr>
      <vt:lpstr>Wingdings 3</vt:lpstr>
      <vt:lpstr>Ion</vt:lpstr>
      <vt:lpstr>Plan de empresa</vt:lpstr>
      <vt:lpstr>Índice</vt:lpstr>
      <vt:lpstr>Resumen del proyecto</vt:lpstr>
      <vt:lpstr>Descripción de la idea emprendedora</vt:lpstr>
      <vt:lpstr>Presentación y promotores</vt:lpstr>
      <vt:lpstr>Cultura empresarial</vt:lpstr>
      <vt:lpstr>Cultura empresarial</vt:lpstr>
      <vt:lpstr>Cultura empresarial</vt:lpstr>
      <vt:lpstr>Estudio del mercado</vt:lpstr>
      <vt:lpstr>Estudio del mercado</vt:lpstr>
      <vt:lpstr>Estudio del mercado</vt:lpstr>
      <vt:lpstr>Plan de marketing</vt:lpstr>
      <vt:lpstr>Plan de marketing: Precio</vt:lpstr>
      <vt:lpstr>Plan de marketing: Precio</vt:lpstr>
      <vt:lpstr>Plan de marketing: Precio </vt:lpstr>
      <vt:lpstr>Plan de Marketing</vt:lpstr>
      <vt:lpstr>Plan de Marketing</vt:lpstr>
      <vt:lpstr>Plan de marketing</vt:lpstr>
      <vt:lpstr>Plan operativo de la empresa</vt:lpstr>
      <vt:lpstr>Plan operativo de la empresa</vt:lpstr>
      <vt:lpstr>Plan operativo de la empresa</vt:lpstr>
      <vt:lpstr>Plan operativo de la empresa </vt:lpstr>
      <vt:lpstr>Plan operativo de la empresa</vt:lpstr>
      <vt:lpstr>Plan de inversiones</vt:lpstr>
      <vt:lpstr>Plan de inversiones</vt:lpstr>
      <vt:lpstr>Plan de financiación</vt:lpstr>
      <vt:lpstr>Forma jurídica</vt:lpstr>
      <vt:lpstr>Trámites de constitución y puesta en marcha del proyecto en función de la forma jurídica elegida.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PC-JBOX</dc:title>
  <dc:creator>Jose</dc:creator>
  <cp:lastModifiedBy>Usuario</cp:lastModifiedBy>
  <cp:revision>71</cp:revision>
  <dcterms:created xsi:type="dcterms:W3CDTF">2021-12-05T12:12:05Z</dcterms:created>
  <dcterms:modified xsi:type="dcterms:W3CDTF">2022-03-03T11:58:48Z</dcterms:modified>
</cp:coreProperties>
</file>